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67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1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8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31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491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2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13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56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73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6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0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4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1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8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2487-4D25-4883-9595-B76EB2D30667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36EDB-CAD1-4F6A-A92C-4AE8BA28C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5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026" y="1433651"/>
            <a:ext cx="9177382" cy="2454443"/>
          </a:xfrm>
        </p:spPr>
        <p:txBody>
          <a:bodyPr>
            <a:noAutofit/>
          </a:bodyPr>
          <a:lstStyle/>
          <a:p>
            <a:r>
              <a:rPr lang="en-CA" sz="6000" b="1" dirty="0"/>
              <a:t>SYSTEM ARCHITECTURE FOR A VIRTUAL PAYMENT APP(OFFERS VITUAL CARDS TOO)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8631" y="6037736"/>
            <a:ext cx="5438275" cy="1117687"/>
          </a:xfrm>
        </p:spPr>
        <p:txBody>
          <a:bodyPr/>
          <a:lstStyle/>
          <a:p>
            <a:r>
              <a:rPr lang="en-CA" sz="2800" b="1" dirty="0" smtClean="0"/>
              <a:t>Presented by Pearly K</a:t>
            </a:r>
            <a:r>
              <a:rPr lang="en-CA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7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245" y="281633"/>
            <a:ext cx="9905998" cy="1478570"/>
          </a:xfrm>
        </p:spPr>
        <p:txBody>
          <a:bodyPr/>
          <a:lstStyle/>
          <a:p>
            <a:r>
              <a:rPr lang="en-GB" b="1" dirty="0"/>
              <a:t>Database Management System (PostgreSQL)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4950" y="1195136"/>
            <a:ext cx="11050587" cy="56628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For the primary system of record, a relational database is the most suitable choice because financial data requires strong consistency and transactional integrity (ACID compliance(atomicity, consistency, isolation, and durability)). </a:t>
            </a:r>
          </a:p>
          <a:p>
            <a:pPr lvl="0"/>
            <a:r>
              <a:rPr lang="en-GB" b="1" dirty="0"/>
              <a:t>PostgreSQL</a:t>
            </a:r>
            <a:r>
              <a:rPr lang="en-GB" dirty="0"/>
              <a:t>:</a:t>
            </a:r>
          </a:p>
          <a:p>
            <a:pPr lvl="0"/>
            <a:r>
              <a:rPr lang="en-GB" b="1" dirty="0"/>
              <a:t>ACID Compliance</a:t>
            </a:r>
            <a:r>
              <a:rPr lang="en-GB" dirty="0"/>
              <a:t>: Ensures that transactions are processed reliably, critical for financial data where data integrity is non-negotiable.</a:t>
            </a:r>
          </a:p>
          <a:p>
            <a:pPr lvl="0"/>
            <a:r>
              <a:rPr lang="en-GB" b="1" dirty="0"/>
              <a:t>Reliability and Security</a:t>
            </a:r>
            <a:r>
              <a:rPr lang="en-GB" dirty="0"/>
              <a:t>: It is known for its robustness, data integrity, and strong security features, with a long and trusted history in the industry.</a:t>
            </a:r>
          </a:p>
          <a:p>
            <a:pPr lvl="0"/>
            <a:r>
              <a:rPr lang="en-GB" b="1" dirty="0"/>
              <a:t>Extensibility</a:t>
            </a:r>
            <a:r>
              <a:rPr lang="en-GB" dirty="0"/>
              <a:t>: PostgreSQL is highly extensible and supports various data types, including native JSON support for flexibility.</a:t>
            </a:r>
          </a:p>
          <a:p>
            <a:pPr lvl="0"/>
            <a:r>
              <a:rPr lang="en-GB" b="1" dirty="0"/>
              <a:t>Scalability</a:t>
            </a:r>
            <a:r>
              <a:rPr lang="en-GB" dirty="0"/>
              <a:t>: Supports both vertical and horizontal scaling with techniques like </a:t>
            </a:r>
            <a:r>
              <a:rPr lang="en-GB" dirty="0" err="1"/>
              <a:t>sharding</a:t>
            </a:r>
            <a:r>
              <a:rPr lang="en-GB" dirty="0"/>
              <a:t> to handle growing data loads.</a:t>
            </a:r>
          </a:p>
          <a:p>
            <a:pPr lvl="0"/>
            <a:r>
              <a:rPr lang="en-GB" b="1" dirty="0"/>
              <a:t>Open-source</a:t>
            </a:r>
            <a:r>
              <a:rPr lang="en-GB" dirty="0"/>
              <a:t>: As an open-source solution, it avoids vendor lock-in and has a strong community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2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KEYNOTES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TASKS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Task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Task 2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Task 3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287966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Virtual Payment App</a:t>
            </a:r>
          </a:p>
          <a:p>
            <a:r>
              <a:rPr lang="en-CA" dirty="0" smtClean="0"/>
              <a:t>Provides virtual cart via third service party</a:t>
            </a:r>
          </a:p>
          <a:p>
            <a:r>
              <a:rPr lang="en-CA" dirty="0" smtClean="0"/>
              <a:t>Uses </a:t>
            </a:r>
            <a:r>
              <a:rPr lang="en-CA" dirty="0" err="1" smtClean="0"/>
              <a:t>redis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5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/>
              <a:t>TASK 1: Using a digital design software such as; </a:t>
            </a:r>
            <a:r>
              <a:rPr lang="en-CA" b="1" dirty="0" err="1"/>
              <a:t>figma</a:t>
            </a:r>
            <a:r>
              <a:rPr lang="en-CA" b="1" dirty="0"/>
              <a:t> or draw.io, draw a client sever architecture model for the request/response cycle</a:t>
            </a:r>
            <a:r>
              <a:rPr lang="en-CA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TASK 2:</a:t>
            </a:r>
            <a:r>
              <a:rPr lang="en-CA" dirty="0"/>
              <a:t> </a:t>
            </a:r>
            <a:r>
              <a:rPr lang="en-CA" b="1" dirty="0"/>
              <a:t>How </a:t>
            </a:r>
            <a:r>
              <a:rPr lang="en-CA" b="1" dirty="0" err="1"/>
              <a:t>Redis</a:t>
            </a:r>
            <a:r>
              <a:rPr lang="en-CA" b="1" dirty="0"/>
              <a:t> Functions in Data Caching (and Architecture Diagram)?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TASK 3: Overall System Architecture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TASK 4: Programming language and DBMS justification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97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Task 1:</a:t>
            </a:r>
            <a:r>
              <a:rPr lang="en-CA" b="1" dirty="0" smtClean="0"/>
              <a:t>client </a:t>
            </a:r>
            <a:r>
              <a:rPr lang="en-CA" b="1" dirty="0"/>
              <a:t>sever architecture model for the request/response cycle.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184567" cy="3541714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It Entails 8 steps; request, authorization check, cache check, data fetch, cache update, response, response, delivery.</a:t>
            </a:r>
          </a:p>
          <a:p>
            <a:r>
              <a:rPr lang="en-CA" dirty="0" smtClean="0"/>
              <a:t>The components are client 9 the app),</a:t>
            </a:r>
            <a:r>
              <a:rPr lang="en-CA" dirty="0" err="1" smtClean="0"/>
              <a:t>auth</a:t>
            </a:r>
            <a:r>
              <a:rPr lang="en-CA" dirty="0" smtClean="0"/>
              <a:t> </a:t>
            </a:r>
            <a:r>
              <a:rPr lang="en-CA" dirty="0" err="1" smtClean="0"/>
              <a:t>serv</a:t>
            </a:r>
            <a:r>
              <a:rPr lang="en-CA" dirty="0" smtClean="0"/>
              <a:t>, transaction service and </a:t>
            </a:r>
            <a:r>
              <a:rPr lang="en-CA" dirty="0" err="1" smtClean="0"/>
              <a:t>api</a:t>
            </a:r>
            <a:r>
              <a:rPr lang="en-CA" dirty="0" smtClean="0"/>
              <a:t> gateway.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05" y="1877885"/>
            <a:ext cx="5545513" cy="42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TASK 2:</a:t>
            </a:r>
            <a:r>
              <a:rPr lang="en-CA" dirty="0"/>
              <a:t> </a:t>
            </a:r>
            <a:r>
              <a:rPr lang="en-CA" b="1" dirty="0"/>
              <a:t>How </a:t>
            </a:r>
            <a:r>
              <a:rPr lang="en-CA" b="1" dirty="0" err="1"/>
              <a:t>Redis</a:t>
            </a:r>
            <a:r>
              <a:rPr lang="en-CA" b="1" dirty="0"/>
              <a:t> Functions in Data Caching (and Architecture Diagram)?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8589"/>
            <a:ext cx="9905999" cy="4844716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/>
              <a:t>Function in Data Caching:</a:t>
            </a:r>
            <a:endParaRPr lang="en-GB" dirty="0"/>
          </a:p>
          <a:p>
            <a:pPr lvl="0"/>
            <a:r>
              <a:rPr lang="en-CA" dirty="0"/>
              <a:t>Speed: As an in-memory store, it offers sub-millisecond latency for read/write operations, significantly faster than traditional disk-based databases.</a:t>
            </a:r>
            <a:endParaRPr lang="en-GB" dirty="0"/>
          </a:p>
          <a:p>
            <a:pPr lvl="0"/>
            <a:r>
              <a:rPr lang="en-CA" dirty="0"/>
              <a:t>Use Cases:</a:t>
            </a:r>
            <a:endParaRPr lang="en-GB" dirty="0"/>
          </a:p>
          <a:p>
            <a:pPr lvl="0"/>
            <a:r>
              <a:rPr lang="en-CA" dirty="0"/>
              <a:t>Transaction Caching: Storing the 10 most recent transactions for a user.</a:t>
            </a:r>
            <a:endParaRPr lang="en-GB" dirty="0"/>
          </a:p>
          <a:p>
            <a:pPr lvl="0"/>
            <a:r>
              <a:rPr lang="en-CA" dirty="0"/>
              <a:t>Session Management: Storing user session tokens for fast authentication validation.</a:t>
            </a:r>
            <a:endParaRPr lang="en-GB" dirty="0"/>
          </a:p>
          <a:p>
            <a:pPr lvl="0"/>
            <a:r>
              <a:rPr lang="en-CA" dirty="0"/>
              <a:t>Rate Limiting: Tracking the number of requests a user makes within a time window.</a:t>
            </a:r>
            <a:endParaRPr lang="en-GB" dirty="0"/>
          </a:p>
          <a:p>
            <a:pPr lvl="0"/>
            <a:r>
              <a:rPr lang="en-CA" dirty="0"/>
              <a:t>Data Structures: Its rich data structures (Strings, Hashes, Lists, Sets, Sorted Sets) allow for flexible caching strategies (e.g., using a Sorted Set to store transactions ordered by timestamp).</a:t>
            </a:r>
            <a:endParaRPr lang="en-GB" dirty="0"/>
          </a:p>
          <a:p>
            <a:pPr lvl="0"/>
            <a:r>
              <a:rPr lang="en-CA" dirty="0"/>
              <a:t>Eviction Policies: </a:t>
            </a:r>
            <a:r>
              <a:rPr lang="en-CA" dirty="0" err="1"/>
              <a:t>Redis</a:t>
            </a:r>
            <a:r>
              <a:rPr lang="en-CA" dirty="0"/>
              <a:t> can automatically remove keys based on rules (e.g., Least Recently Used - LRU) when memory limits are reached, ensuring it only holds the most relevant data.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28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Architecture Diagram (Cache-Aside Pattern)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853" y="1932348"/>
            <a:ext cx="6448925" cy="4468452"/>
          </a:xfrm>
        </p:spPr>
      </p:pic>
    </p:spTree>
    <p:extLst>
      <p:ext uri="{BB962C8B-B14F-4D97-AF65-F5344CB8AC3E}">
        <p14:creationId xmlns:p14="http://schemas.microsoft.com/office/powerpoint/2010/main" val="337652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TASK 3: Overall System Architecture: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5874"/>
            <a:ext cx="5852945" cy="4957010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The over all system is made up of the following modules; </a:t>
            </a:r>
            <a:r>
              <a:rPr lang="en-CA" dirty="0" err="1" smtClean="0"/>
              <a:t>Clent</a:t>
            </a:r>
            <a:r>
              <a:rPr lang="en-CA" dirty="0" smtClean="0"/>
              <a:t> apps, API gateway, authentication </a:t>
            </a:r>
            <a:r>
              <a:rPr lang="en-CA" dirty="0" err="1" smtClean="0"/>
              <a:t>serv</a:t>
            </a:r>
            <a:r>
              <a:rPr lang="en-CA" dirty="0" smtClean="0"/>
              <a:t>, transact </a:t>
            </a:r>
            <a:r>
              <a:rPr lang="en-CA" dirty="0" err="1" smtClean="0"/>
              <a:t>serv</a:t>
            </a:r>
            <a:r>
              <a:rPr lang="en-CA" dirty="0" smtClean="0"/>
              <a:t>, </a:t>
            </a:r>
            <a:r>
              <a:rPr lang="en-CA" dirty="0" err="1" smtClean="0"/>
              <a:t>virtal</a:t>
            </a:r>
            <a:r>
              <a:rPr lang="en-CA" dirty="0" smtClean="0"/>
              <a:t> </a:t>
            </a:r>
            <a:r>
              <a:rPr lang="en-CA" dirty="0" err="1" smtClean="0"/>
              <a:t>acrd</a:t>
            </a:r>
            <a:r>
              <a:rPr lang="en-CA" dirty="0" smtClean="0"/>
              <a:t> </a:t>
            </a:r>
            <a:r>
              <a:rPr lang="en-CA" dirty="0" err="1" smtClean="0"/>
              <a:t>serv</a:t>
            </a:r>
            <a:r>
              <a:rPr lang="en-CA" dirty="0" smtClean="0"/>
              <a:t>, wallet </a:t>
            </a:r>
            <a:r>
              <a:rPr lang="en-CA" dirty="0" err="1" smtClean="0"/>
              <a:t>serv</a:t>
            </a:r>
            <a:r>
              <a:rPr lang="en-CA" dirty="0" smtClean="0"/>
              <a:t>, notification </a:t>
            </a:r>
            <a:r>
              <a:rPr lang="en-CA" dirty="0" err="1" smtClean="0"/>
              <a:t>serv</a:t>
            </a:r>
            <a:r>
              <a:rPr lang="en-CA" dirty="0" smtClean="0"/>
              <a:t>, and database.</a:t>
            </a:r>
          </a:p>
          <a:p>
            <a:pPr lvl="0"/>
            <a:r>
              <a:rPr lang="en-GB" dirty="0"/>
              <a:t>Client interacts only with the API Gateway.</a:t>
            </a:r>
          </a:p>
          <a:p>
            <a:pPr lvl="0"/>
            <a:r>
              <a:rPr lang="en-GB" dirty="0"/>
              <a:t>The API Gateway routes to the relevant </a:t>
            </a:r>
            <a:r>
              <a:rPr lang="en-GB" dirty="0" err="1"/>
              <a:t>Microservice</a:t>
            </a:r>
            <a:r>
              <a:rPr lang="en-GB" dirty="0"/>
              <a:t>.</a:t>
            </a:r>
          </a:p>
          <a:p>
            <a:pPr lvl="0"/>
            <a:r>
              <a:rPr lang="en-GB" dirty="0" err="1"/>
              <a:t>Microservices</a:t>
            </a:r>
            <a:r>
              <a:rPr lang="en-GB" dirty="0"/>
              <a:t> use </a:t>
            </a:r>
            <a:r>
              <a:rPr lang="en-GB" dirty="0" err="1"/>
              <a:t>Redis</a:t>
            </a:r>
            <a:r>
              <a:rPr lang="en-GB" dirty="0"/>
              <a:t> for fast lookups (transactions, sessions) and the Primary Database for persistent storage.</a:t>
            </a:r>
          </a:p>
          <a:p>
            <a:pPr lvl="0"/>
            <a:r>
              <a:rPr lang="en-GB" dirty="0"/>
              <a:t>The Virtual Card and Wallet Services communicate with External Third-Party APIs for their core functions.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357" y="1850421"/>
            <a:ext cx="4245079" cy="34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6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TASK 4: Programming language and DBMS justification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 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0018" y="1685131"/>
            <a:ext cx="4649783" cy="823912"/>
          </a:xfrm>
        </p:spPr>
        <p:txBody>
          <a:bodyPr/>
          <a:lstStyle/>
          <a:p>
            <a:r>
              <a:rPr lang="en-CA" dirty="0" smtClean="0"/>
              <a:t>GOLANG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3584077"/>
          </a:xfrm>
        </p:spPr>
        <p:txBody>
          <a:bodyPr>
            <a:normAutofit fontScale="70000" lnSpcReduction="20000"/>
          </a:bodyPr>
          <a:lstStyle/>
          <a:p>
            <a:pPr lvl="0"/>
            <a:endParaRPr lang="en-GB" dirty="0"/>
          </a:p>
          <a:p>
            <a:pPr lvl="0"/>
            <a:r>
              <a:rPr lang="en-GB" b="1" dirty="0"/>
              <a:t>Concurrency</a:t>
            </a:r>
            <a:r>
              <a:rPr lang="en-GB" dirty="0"/>
              <a:t>: Go's native support for concurrency with </a:t>
            </a:r>
            <a:r>
              <a:rPr lang="en-GB" dirty="0" err="1"/>
              <a:t>goroutines</a:t>
            </a:r>
            <a:r>
              <a:rPr lang="en-GB" dirty="0"/>
              <a:t> and channels is highly efficient for handling a high volume of simultaneous requests.</a:t>
            </a:r>
          </a:p>
          <a:p>
            <a:pPr lvl="0"/>
            <a:r>
              <a:rPr lang="en-GB" b="1" dirty="0"/>
              <a:t>Performance</a:t>
            </a:r>
            <a:r>
              <a:rPr lang="en-GB" dirty="0"/>
              <a:t>: As a compiled language, it offers excellent performance, crucial for low-latency transaction processing.</a:t>
            </a:r>
          </a:p>
          <a:p>
            <a:pPr lvl="0"/>
            <a:r>
              <a:rPr lang="en-GB" b="1" dirty="0"/>
              <a:t>Simplicity</a:t>
            </a:r>
            <a:r>
              <a:rPr lang="en-GB" dirty="0"/>
              <a:t>: Go's simple syntax and tooling lead to faster development cycles and easier maintenance.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5131"/>
            <a:ext cx="4646602" cy="823912"/>
          </a:xfrm>
        </p:spPr>
        <p:txBody>
          <a:bodyPr/>
          <a:lstStyle/>
          <a:p>
            <a:r>
              <a:rPr lang="en-CA" dirty="0" smtClean="0"/>
              <a:t>JAVA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378460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b="1" dirty="0"/>
              <a:t>Mature Ecosystem</a:t>
            </a:r>
            <a:r>
              <a:rPr lang="en-GB" dirty="0"/>
              <a:t>: Java has a long-standing reputation in the enterprise and financial sectors with robust libraries and frameworks like Spring Boot.</a:t>
            </a:r>
          </a:p>
          <a:p>
            <a:pPr lvl="0"/>
            <a:r>
              <a:rPr lang="en-GB" b="1" dirty="0"/>
              <a:t>Security</a:t>
            </a:r>
            <a:r>
              <a:rPr lang="en-GB" dirty="0"/>
              <a:t>: The Java Virtual Machine (JVM) provides a secure environment, and the ecosystem is well-equipped with security APIs.</a:t>
            </a:r>
          </a:p>
          <a:p>
            <a:pPr lvl="0"/>
            <a:r>
              <a:rPr lang="en-GB" b="1" dirty="0"/>
              <a:t>Scalability</a:t>
            </a:r>
            <a:r>
              <a:rPr lang="en-GB" dirty="0"/>
              <a:t>: Java scales both vertically and horizontally, suitable for high-transaction volumes.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834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279</TotalTime>
  <Words>577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SYSTEM ARCHITECTURE FOR A VIRTUAL PAYMENT APP(OFFERS VITUAL CARDS TOO)</vt:lpstr>
      <vt:lpstr>TABLE OF CONTENT</vt:lpstr>
      <vt:lpstr>KEYNOTES</vt:lpstr>
      <vt:lpstr>Tasks</vt:lpstr>
      <vt:lpstr>Task 1:client sever architecture model for the request/response cycle.</vt:lpstr>
      <vt:lpstr>TASK 2: How Redis Functions in Data Caching (and Architecture Diagram)? </vt:lpstr>
      <vt:lpstr>Architecture Diagram (Cache-Aside Pattern)</vt:lpstr>
      <vt:lpstr>TASK 3: Overall System Architecture: </vt:lpstr>
      <vt:lpstr>TASK 4: Programming language and DBMS justification   </vt:lpstr>
      <vt:lpstr>Database Management System (PostgreSQL)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 FOR A VIRTUAL PAYMENT APP(OFFERS VITUAL CARDS TOO)</dc:title>
  <dc:creator>HP</dc:creator>
  <cp:lastModifiedBy>HP</cp:lastModifiedBy>
  <cp:revision>5</cp:revision>
  <dcterms:created xsi:type="dcterms:W3CDTF">2025-10-20T12:33:38Z</dcterms:created>
  <dcterms:modified xsi:type="dcterms:W3CDTF">2025-10-20T17:12:53Z</dcterms:modified>
</cp:coreProperties>
</file>