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8" r:id="rId6"/>
    <p:sldId id="277" r:id="rId7"/>
    <p:sldId id="260" r:id="rId8"/>
    <p:sldId id="275" r:id="rId9"/>
    <p:sldId id="278" r:id="rId10"/>
    <p:sldId id="279" r:id="rId11"/>
    <p:sldId id="280" r:id="rId12"/>
    <p:sldId id="281" r:id="rId13"/>
    <p:sldId id="262" r:id="rId14"/>
    <p:sldId id="265" r:id="rId15"/>
    <p:sldId id="286" r:id="rId16"/>
    <p:sldId id="287" r:id="rId17"/>
    <p:sldId id="288" r:id="rId18"/>
    <p:sldId id="289" r:id="rId19"/>
    <p:sldId id="290" r:id="rId20"/>
    <p:sldId id="291" r:id="rId21"/>
    <p:sldId id="276" r:id="rId22"/>
    <p:sldId id="282" r:id="rId23"/>
    <p:sldId id="283" r:id="rId24"/>
    <p:sldId id="284" r:id="rId25"/>
    <p:sldId id="285" r:id="rId26"/>
    <p:sldId id="270" r:id="rId27"/>
    <p:sldId id="269" r:id="rId28"/>
  </p:sldIdLst>
  <p:sldSz cx="18288000" cy="10287000"/>
  <p:notesSz cx="6858000" cy="9144000"/>
  <p:embeddedFontLst>
    <p:embeddedFont>
      <p:font typeface="Aleo" panose="020B0604020202020204" charset="0"/>
      <p:regular r:id="rId29"/>
    </p:embeddedFont>
    <p:embeddedFont>
      <p:font typeface="Aleo Bold" panose="020B0604020202020204" charset="0"/>
      <p:regular r:id="rId30"/>
    </p:embeddedFont>
    <p:embeddedFont>
      <p:font typeface="Sitka Banner" panose="02000505000000020004" pitchFamily="2" charset="0"/>
      <p:regular r:id="rId31"/>
      <p:bold r:id="rId32"/>
      <p:italic r:id="rId33"/>
      <p:boldItalic r:id="rId34"/>
    </p:embeddedFont>
    <p:embeddedFont>
      <p:font typeface="Dosis Extra Bold" panose="020B060402020202020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npb-inacovid19.hub.arcgis.com/search?collection=Datase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28070" y="1866900"/>
            <a:ext cx="9437260" cy="7925246"/>
            <a:chOff x="1439178" y="-141757"/>
            <a:chExt cx="8767439" cy="10566993"/>
          </a:xfrm>
        </p:grpSpPr>
        <p:sp>
          <p:nvSpPr>
            <p:cNvPr id="3" name="TextBox 3"/>
            <p:cNvSpPr txBox="1"/>
            <p:nvPr/>
          </p:nvSpPr>
          <p:spPr>
            <a:xfrm>
              <a:off x="1439179" y="-141757"/>
              <a:ext cx="8767438" cy="10566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283"/>
                </a:lnSpc>
              </a:pPr>
              <a:r>
                <a:rPr lang="en-US" sz="9348" dirty="0" err="1" smtClean="0">
                  <a:solidFill>
                    <a:srgbClr val="272727"/>
                  </a:solidFill>
                  <a:latin typeface="Dosis Extra Bold"/>
                </a:rPr>
                <a:t>Visualisasi</a:t>
              </a:r>
              <a:r>
                <a:rPr lang="en-US" sz="9348" dirty="0" smtClean="0">
                  <a:solidFill>
                    <a:srgbClr val="272727"/>
                  </a:solidFill>
                  <a:latin typeface="Dosis Extra Bold"/>
                </a:rPr>
                <a:t> Data </a:t>
              </a:r>
              <a:r>
                <a:rPr lang="en-US" sz="9348" dirty="0" err="1" smtClean="0">
                  <a:solidFill>
                    <a:srgbClr val="272727"/>
                  </a:solidFill>
                  <a:latin typeface="Dosis Extra Bold"/>
                </a:rPr>
                <a:t>Persebaran</a:t>
              </a:r>
              <a:r>
                <a:rPr lang="en-US" sz="9348" dirty="0" smtClean="0">
                  <a:solidFill>
                    <a:srgbClr val="272727"/>
                  </a:solidFill>
                  <a:latin typeface="Dosis Extra Bold"/>
                </a:rPr>
                <a:t> </a:t>
              </a:r>
              <a:r>
                <a:rPr lang="en-US" sz="9348" dirty="0" err="1" smtClean="0">
                  <a:solidFill>
                    <a:srgbClr val="272727"/>
                  </a:solidFill>
                  <a:latin typeface="Dosis Extra Bold"/>
                </a:rPr>
                <a:t>Kasus</a:t>
              </a:r>
              <a:r>
                <a:rPr lang="en-US" sz="9348" dirty="0" smtClean="0">
                  <a:solidFill>
                    <a:srgbClr val="272727"/>
                  </a:solidFill>
                  <a:latin typeface="Dosis Extra Bold"/>
                </a:rPr>
                <a:t> Covid-19 di Indonesia</a:t>
              </a:r>
              <a:endParaRPr lang="en-US" sz="9348" dirty="0">
                <a:solidFill>
                  <a:srgbClr val="272727"/>
                </a:solidFill>
                <a:latin typeface="Dosis Extr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439178" y="7300667"/>
              <a:ext cx="8767438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5507"/>
                </a:lnSpc>
              </a:pPr>
              <a:r>
                <a:rPr lang="en-US" sz="4800" spc="107" dirty="0" err="1">
                  <a:solidFill>
                    <a:schemeClr val="accent6"/>
                  </a:solidFill>
                  <a:latin typeface="Aleo"/>
                </a:rPr>
                <a:t>Horcrux</a:t>
              </a:r>
              <a:endParaRPr lang="en-US" sz="4800" spc="107" dirty="0">
                <a:solidFill>
                  <a:schemeClr val="accent6"/>
                </a:solidFill>
                <a:latin typeface="Aleo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24522" y="9159605"/>
            <a:ext cx="4073292" cy="43812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518943" y="9159605"/>
            <a:ext cx="4073292" cy="43812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pic>
        <p:nvPicPr>
          <p:cNvPr id="1028" name="Picture 4" descr="Pantau Corona Covid-19 Terba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48300"/>
            <a:ext cx="6270055" cy="47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B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66800" y="723900"/>
            <a:ext cx="16154400" cy="883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26" name="Group 2"/>
          <p:cNvGrpSpPr/>
          <p:nvPr/>
        </p:nvGrpSpPr>
        <p:grpSpPr>
          <a:xfrm>
            <a:off x="1300596" y="989267"/>
            <a:ext cx="15549996" cy="1812760"/>
            <a:chOff x="-93044" y="-145413"/>
            <a:chExt cx="10188345" cy="1196827"/>
          </a:xfrm>
        </p:grpSpPr>
        <p:sp>
          <p:nvSpPr>
            <p:cNvPr id="27" name="TextBox 3"/>
            <p:cNvSpPr txBox="1"/>
            <p:nvPr/>
          </p:nvSpPr>
          <p:spPr>
            <a:xfrm>
              <a:off x="-93044" y="-145413"/>
              <a:ext cx="10188345" cy="548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40"/>
                </a:lnSpc>
              </a:pP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Analisis</a:t>
              </a:r>
              <a:r>
                <a:rPr lang="en-US" sz="5492" dirty="0">
                  <a:solidFill>
                    <a:srgbClr val="50603F"/>
                  </a:solidFill>
                  <a:latin typeface="Aleo Bold"/>
                </a:rPr>
                <a:t> </a:t>
              </a: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Pertanyaan</a:t>
              </a:r>
              <a:endParaRPr lang="en-US" sz="5492" dirty="0">
                <a:solidFill>
                  <a:srgbClr val="50603F"/>
                </a:solidFill>
                <a:latin typeface="Aleo Bold"/>
              </a:endParaRPr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-46522" y="796015"/>
              <a:ext cx="10095301" cy="2553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3359"/>
                </a:lnSpc>
              </a:pPr>
              <a:endParaRPr lang="en-US" sz="2000" u="none" spc="62" dirty="0">
                <a:solidFill>
                  <a:srgbClr val="272727"/>
                </a:solidFill>
                <a:latin typeface="Sitka Banner" panose="02000505000000020004" pitchFamily="2" charset="0"/>
              </a:endParaRPr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1524000" y="2247900"/>
            <a:ext cx="139446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2800" b="1" dirty="0" err="1">
                <a:latin typeface="Sitka Banner" panose="02000505000000020004" pitchFamily="2" charset="0"/>
              </a:rPr>
              <a:t>Pertanyaan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smtClean="0">
                <a:latin typeface="Sitka Banner" panose="02000505000000020004" pitchFamily="2" charset="0"/>
              </a:rPr>
              <a:t>2. </a:t>
            </a:r>
            <a:r>
              <a:rPr lang="sv-SE" sz="2800" b="1" dirty="0">
                <a:latin typeface="Sitka Banner" panose="02000505000000020004" pitchFamily="2" charset="0"/>
              </a:rPr>
              <a:t>Berapa total persebaran kasus meninggal, sembuh dan dirawat Covid-19 di Indonesia pada bulan Maret hingga 21 November 2020?</a:t>
            </a:r>
          </a:p>
          <a:p>
            <a:endParaRPr lang="en-US" sz="2800" dirty="0" smtClean="0">
              <a:latin typeface="Sitka Banner" panose="02000505000000020004" pitchFamily="2" charset="0"/>
            </a:endParaRPr>
          </a:p>
          <a:p>
            <a:r>
              <a:rPr lang="en-US" sz="2800" dirty="0" smtClean="0">
                <a:latin typeface="Sitka Banner" panose="02000505000000020004" pitchFamily="2" charset="0"/>
              </a:rPr>
              <a:t>Task : </a:t>
            </a:r>
            <a:r>
              <a:rPr lang="en-US" sz="2800" dirty="0" err="1">
                <a:latin typeface="Sitka Banner" panose="02000505000000020004" pitchFamily="2" charset="0"/>
              </a:rPr>
              <a:t>Memvisualisasikan</a:t>
            </a:r>
            <a:r>
              <a:rPr lang="en-US" sz="2800" dirty="0">
                <a:latin typeface="Sitka Banner" panose="02000505000000020004" pitchFamily="2" charset="0"/>
              </a:rPr>
              <a:t> total </a:t>
            </a:r>
            <a:r>
              <a:rPr lang="en-US" sz="2800" dirty="0" err="1">
                <a:latin typeface="Sitka Banner" panose="02000505000000020004" pitchFamily="2" charset="0"/>
              </a:rPr>
              <a:t>persebaran</a:t>
            </a:r>
            <a:r>
              <a:rPr lang="en-US" sz="2800" dirty="0">
                <a:latin typeface="Sitka Banner" panose="02000505000000020004" pitchFamily="2" charset="0"/>
              </a:rPr>
              <a:t> Covid-19 </a:t>
            </a:r>
            <a:r>
              <a:rPr lang="en-US" sz="2800" dirty="0" err="1">
                <a:latin typeface="Sitka Banner" panose="02000505000000020004" pitchFamily="2" charset="0"/>
              </a:rPr>
              <a:t>baik</a:t>
            </a:r>
            <a:r>
              <a:rPr lang="en-US" sz="2800" dirty="0">
                <a:latin typeface="Sitka Banner" panose="02000505000000020004" pitchFamily="2" charset="0"/>
              </a:rPr>
              <a:t> status </a:t>
            </a:r>
            <a:r>
              <a:rPr lang="en-US" sz="2800" dirty="0" err="1">
                <a:latin typeface="Sitka Banner" panose="02000505000000020004" pitchFamily="2" charset="0"/>
              </a:rPr>
              <a:t>meninggal</a:t>
            </a:r>
            <a:r>
              <a:rPr lang="en-US" sz="2800" dirty="0">
                <a:latin typeface="Sitka Banner" panose="02000505000000020004" pitchFamily="2" charset="0"/>
              </a:rPr>
              <a:t>, </a:t>
            </a:r>
            <a:r>
              <a:rPr lang="en-US" sz="2800" dirty="0" err="1">
                <a:latin typeface="Sitka Banner" panose="02000505000000020004" pitchFamily="2" charset="0"/>
              </a:rPr>
              <a:t>sembuh</a:t>
            </a:r>
            <a:r>
              <a:rPr lang="en-US" sz="2800" dirty="0">
                <a:latin typeface="Sitka Banner" panose="02000505000000020004" pitchFamily="2" charset="0"/>
              </a:rPr>
              <a:t>, </a:t>
            </a:r>
            <a:r>
              <a:rPr lang="en-US" sz="2800" dirty="0" err="1">
                <a:latin typeface="Sitka Banner" panose="02000505000000020004" pitchFamily="2" charset="0"/>
              </a:rPr>
              <a:t>dan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dirawat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secara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keseluruhan</a:t>
            </a:r>
            <a:r>
              <a:rPr lang="en-US" sz="2800" dirty="0">
                <a:latin typeface="Sitka Banner" panose="02000505000000020004" pitchFamily="2" charset="0"/>
              </a:rPr>
              <a:t> di Indonesia</a:t>
            </a:r>
            <a:r>
              <a:rPr lang="en-US" sz="2800" dirty="0" smtClean="0">
                <a:latin typeface="Sitka Banner" panose="02000505000000020004" pitchFamily="2" charset="0"/>
              </a:rPr>
              <a:t>.</a:t>
            </a:r>
          </a:p>
          <a:p>
            <a:endParaRPr lang="en-US" sz="2800" dirty="0" smtClean="0">
              <a:latin typeface="Sitka Banner" panose="02000505000000020004" pitchFamily="2" charset="0"/>
            </a:endParaRPr>
          </a:p>
          <a:p>
            <a:r>
              <a:rPr lang="en-US" sz="2800" dirty="0" smtClean="0">
                <a:latin typeface="Sitka Banner" panose="02000505000000020004" pitchFamily="2" charset="0"/>
              </a:rPr>
              <a:t>Action:</a:t>
            </a:r>
            <a:endParaRPr lang="en-US" sz="2800" dirty="0">
              <a:latin typeface="Sitka Banner" panose="02000505000000020004" pitchFamily="2" charset="0"/>
            </a:endParaRPr>
          </a:p>
          <a:p>
            <a:pPr fontAlgn="base"/>
            <a:r>
              <a:rPr lang="en-US" sz="2800" i="1" dirty="0">
                <a:latin typeface="Sitka Banner" panose="02000505000000020004" pitchFamily="2" charset="0"/>
              </a:rPr>
              <a:t>Consume - Present: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visualisasi</a:t>
            </a:r>
            <a:r>
              <a:rPr lang="en-US" sz="2800" dirty="0">
                <a:latin typeface="Sitka Banner" panose="02000505000000020004" pitchFamily="2" charset="0"/>
              </a:rPr>
              <a:t> yang </a:t>
            </a:r>
            <a:r>
              <a:rPr lang="en-US" sz="2800" dirty="0" err="1">
                <a:latin typeface="Sitka Banner" panose="02000505000000020004" pitchFamily="2" charset="0"/>
              </a:rPr>
              <a:t>disediakan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dapat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digunakan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memberikan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informasi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kepada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pengguna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visualisasi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secara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ringkas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memberitahukan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informasi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tentang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jumlah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dari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meninggal</a:t>
            </a:r>
            <a:r>
              <a:rPr lang="en-US" sz="2800" dirty="0">
                <a:latin typeface="Sitka Banner" panose="02000505000000020004" pitchFamily="2" charset="0"/>
              </a:rPr>
              <a:t>, </a:t>
            </a:r>
            <a:r>
              <a:rPr lang="en-US" sz="2800" dirty="0" err="1">
                <a:latin typeface="Sitka Banner" panose="02000505000000020004" pitchFamily="2" charset="0"/>
              </a:rPr>
              <a:t>sembuh</a:t>
            </a:r>
            <a:r>
              <a:rPr lang="en-US" sz="2800" dirty="0">
                <a:latin typeface="Sitka Banner" panose="02000505000000020004" pitchFamily="2" charset="0"/>
              </a:rPr>
              <a:t>, </a:t>
            </a:r>
            <a:r>
              <a:rPr lang="en-US" sz="2800" dirty="0" err="1">
                <a:latin typeface="Sitka Banner" panose="02000505000000020004" pitchFamily="2" charset="0"/>
              </a:rPr>
              <a:t>dan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dirawat</a:t>
            </a:r>
            <a:r>
              <a:rPr lang="en-US" sz="2800" dirty="0">
                <a:latin typeface="Sitka Banner" panose="02000505000000020004" pitchFamily="2" charset="0"/>
              </a:rPr>
              <a:t> 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setiap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bulannya</a:t>
            </a:r>
            <a:r>
              <a:rPr lang="en-US" sz="2800" dirty="0">
                <a:latin typeface="Sitka Banner" panose="02000505000000020004" pitchFamily="2" charset="0"/>
              </a:rPr>
              <a:t>. </a:t>
            </a:r>
            <a:endParaRPr lang="en-US" sz="2800" dirty="0" smtClean="0">
              <a:latin typeface="Sitka Banner" panose="02000505000000020004" pitchFamily="2" charset="0"/>
            </a:endParaRPr>
          </a:p>
          <a:p>
            <a:pPr fontAlgn="base"/>
            <a:endParaRPr lang="en-US" sz="2800" dirty="0">
              <a:latin typeface="Sitka Banner" panose="02000505000000020004" pitchFamily="2" charset="0"/>
            </a:endParaRPr>
          </a:p>
          <a:p>
            <a:pPr fontAlgn="base"/>
            <a:r>
              <a:rPr lang="en-US" sz="2800" i="1" dirty="0" smtClean="0">
                <a:latin typeface="Sitka Banner" panose="02000505000000020004" pitchFamily="2" charset="0"/>
              </a:rPr>
              <a:t>Idiom: </a:t>
            </a:r>
            <a:r>
              <a:rPr lang="en-US" sz="2800" i="1" dirty="0">
                <a:latin typeface="Sitka Banner" panose="02000505000000020004" pitchFamily="2" charset="0"/>
              </a:rPr>
              <a:t>Bar Chart</a:t>
            </a:r>
            <a:endParaRPr lang="en-US" sz="2800" dirty="0" smtClean="0">
              <a:latin typeface="Sitka Banner" panose="02000505000000020004" pitchFamily="2" charset="0"/>
            </a:endParaRPr>
          </a:p>
          <a:p>
            <a:endParaRPr lang="en-US" sz="24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B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66800" y="723900"/>
            <a:ext cx="16154400" cy="883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26" name="Group 2"/>
          <p:cNvGrpSpPr/>
          <p:nvPr/>
        </p:nvGrpSpPr>
        <p:grpSpPr>
          <a:xfrm>
            <a:off x="1300596" y="989267"/>
            <a:ext cx="15549996" cy="1812760"/>
            <a:chOff x="-93044" y="-145413"/>
            <a:chExt cx="10188345" cy="1196827"/>
          </a:xfrm>
        </p:grpSpPr>
        <p:sp>
          <p:nvSpPr>
            <p:cNvPr id="27" name="TextBox 3"/>
            <p:cNvSpPr txBox="1"/>
            <p:nvPr/>
          </p:nvSpPr>
          <p:spPr>
            <a:xfrm>
              <a:off x="-93044" y="-145413"/>
              <a:ext cx="10188345" cy="548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40"/>
                </a:lnSpc>
              </a:pP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Analisis</a:t>
              </a:r>
              <a:r>
                <a:rPr lang="en-US" sz="5492" dirty="0">
                  <a:solidFill>
                    <a:srgbClr val="50603F"/>
                  </a:solidFill>
                  <a:latin typeface="Aleo Bold"/>
                </a:rPr>
                <a:t> </a:t>
              </a: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Pertanyaan</a:t>
              </a:r>
              <a:endParaRPr lang="en-US" sz="5492" dirty="0">
                <a:solidFill>
                  <a:srgbClr val="50603F"/>
                </a:solidFill>
                <a:latin typeface="Aleo Bold"/>
              </a:endParaRPr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-46522" y="796015"/>
              <a:ext cx="10095301" cy="2553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3359"/>
                </a:lnSpc>
              </a:pPr>
              <a:endParaRPr lang="en-US" sz="2000" u="none" spc="62" dirty="0">
                <a:solidFill>
                  <a:srgbClr val="272727"/>
                </a:solidFill>
                <a:latin typeface="Sitka Banner" panose="02000505000000020004" pitchFamily="2" charset="0"/>
              </a:endParaRPr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1523999" y="2247900"/>
            <a:ext cx="15560387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2800" b="1" dirty="0" err="1">
                <a:latin typeface="Sitka Banner" panose="02000505000000020004" pitchFamily="2" charset="0"/>
              </a:rPr>
              <a:t>Pertanyaan</a:t>
            </a:r>
            <a:r>
              <a:rPr lang="en-US" sz="2800" b="1" dirty="0">
                <a:latin typeface="Sitka Banner" panose="02000505000000020004" pitchFamily="2" charset="0"/>
              </a:rPr>
              <a:t> 3. </a:t>
            </a:r>
            <a:r>
              <a:rPr lang="en-US" sz="2800" b="1" dirty="0" err="1">
                <a:latin typeface="Sitka Banner" panose="02000505000000020004" pitchFamily="2" charset="0"/>
              </a:rPr>
              <a:t>Bagaimana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kenaikan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kasus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positif</a:t>
            </a:r>
            <a:r>
              <a:rPr lang="en-US" sz="2800" b="1" dirty="0">
                <a:latin typeface="Sitka Banner" panose="02000505000000020004" pitchFamily="2" charset="0"/>
              </a:rPr>
              <a:t>, </a:t>
            </a:r>
            <a:r>
              <a:rPr lang="en-US" sz="2800" b="1" dirty="0" err="1">
                <a:latin typeface="Sitka Banner" panose="02000505000000020004" pitchFamily="2" charset="0"/>
              </a:rPr>
              <a:t>meninggal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dan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sembuh</a:t>
            </a:r>
            <a:r>
              <a:rPr lang="en-US" sz="2800" b="1" dirty="0">
                <a:latin typeface="Sitka Banner" panose="02000505000000020004" pitchFamily="2" charset="0"/>
              </a:rPr>
              <a:t> Covid-19 </a:t>
            </a:r>
            <a:r>
              <a:rPr lang="en-US" sz="2800" b="1" dirty="0" err="1">
                <a:latin typeface="Sitka Banner" panose="02000505000000020004" pitchFamily="2" charset="0"/>
              </a:rPr>
              <a:t>dari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waktu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ke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waktu</a:t>
            </a:r>
            <a:r>
              <a:rPr lang="en-US" sz="2800" b="1" dirty="0">
                <a:latin typeface="Sitka Banner" panose="02000505000000020004" pitchFamily="2" charset="0"/>
              </a:rPr>
              <a:t>?</a:t>
            </a:r>
          </a:p>
          <a:p>
            <a:endParaRPr lang="en-US" sz="2800" dirty="0" smtClean="0">
              <a:latin typeface="Sitka Banner" panose="02000505000000020004" pitchFamily="2" charset="0"/>
            </a:endParaRPr>
          </a:p>
          <a:p>
            <a:r>
              <a:rPr lang="en-US" sz="2800" dirty="0" smtClean="0">
                <a:latin typeface="Sitka Banner" panose="02000505000000020004" pitchFamily="2" charset="0"/>
              </a:rPr>
              <a:t>Task : </a:t>
            </a:r>
            <a:r>
              <a:rPr lang="en-US" sz="2800" dirty="0" err="1">
                <a:latin typeface="Sitka Banner" panose="02000505000000020004" pitchFamily="2" charset="0"/>
              </a:rPr>
              <a:t>Menampilkan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informasi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kenaikan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Covid-19 </a:t>
            </a:r>
            <a:r>
              <a:rPr lang="en-US" sz="2800" dirty="0" err="1">
                <a:latin typeface="Sitka Banner" panose="02000505000000020004" pitchFamily="2" charset="0"/>
              </a:rPr>
              <a:t>dari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waktu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ke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waktu</a:t>
            </a:r>
            <a:r>
              <a:rPr lang="en-US" sz="2800" dirty="0">
                <a:latin typeface="Sitka Banner" panose="02000505000000020004" pitchFamily="2" charset="0"/>
              </a:rPr>
              <a:t>. Task </a:t>
            </a:r>
            <a:r>
              <a:rPr lang="en-US" sz="2800" dirty="0" err="1">
                <a:latin typeface="Sitka Banner" panose="02000505000000020004" pitchFamily="2" charset="0"/>
              </a:rPr>
              <a:t>ini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bertujuan</a:t>
            </a:r>
            <a:r>
              <a:rPr lang="en-US" sz="2800" dirty="0">
                <a:latin typeface="Sitka Banner" panose="02000505000000020004" pitchFamily="2" charset="0"/>
              </a:rPr>
              <a:t> agar </a:t>
            </a:r>
            <a:r>
              <a:rPr lang="en-US" sz="2800" dirty="0" err="1">
                <a:latin typeface="Sitka Banner" panose="02000505000000020004" pitchFamily="2" charset="0"/>
              </a:rPr>
              <a:t>pembaca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dapat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mengetahui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peningkatan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Covid-19 di </a:t>
            </a:r>
            <a:r>
              <a:rPr lang="en-US" sz="2800" dirty="0" err="1">
                <a:latin typeface="Sitka Banner" panose="02000505000000020004" pitchFamily="2" charset="0"/>
              </a:rPr>
              <a:t>indonesia</a:t>
            </a:r>
            <a:r>
              <a:rPr lang="en-US" sz="2800" dirty="0" smtClean="0">
                <a:latin typeface="Sitka Banner" panose="02000505000000020004" pitchFamily="2" charset="0"/>
              </a:rPr>
              <a:t>.</a:t>
            </a:r>
          </a:p>
          <a:p>
            <a:endParaRPr lang="en-US" sz="2800" dirty="0" smtClean="0">
              <a:latin typeface="Sitka Banner" panose="02000505000000020004" pitchFamily="2" charset="0"/>
            </a:endParaRPr>
          </a:p>
          <a:p>
            <a:r>
              <a:rPr lang="en-US" sz="2800" dirty="0" smtClean="0">
                <a:latin typeface="Sitka Banner" panose="02000505000000020004" pitchFamily="2" charset="0"/>
              </a:rPr>
              <a:t>Action:</a:t>
            </a:r>
            <a:endParaRPr lang="en-US" sz="2800" dirty="0">
              <a:latin typeface="Sitka Banner" panose="02000505000000020004" pitchFamily="2" charset="0"/>
            </a:endParaRPr>
          </a:p>
          <a:p>
            <a:r>
              <a:rPr lang="en-US" sz="2800" i="1" dirty="0" smtClean="0">
                <a:latin typeface="Sitka Banner" panose="02000505000000020004" pitchFamily="2" charset="0"/>
              </a:rPr>
              <a:t>	Analyze</a:t>
            </a:r>
            <a:endParaRPr lang="en-US" sz="2800" dirty="0">
              <a:latin typeface="Sitka Banner" panose="02000505000000020004" pitchFamily="2" charset="0"/>
            </a:endParaRPr>
          </a:p>
          <a:p>
            <a:r>
              <a:rPr lang="en-US" sz="2800" i="1" dirty="0" smtClean="0">
                <a:latin typeface="Sitka Banner" panose="02000505000000020004" pitchFamily="2" charset="0"/>
              </a:rPr>
              <a:t>	1. Consume-Present</a:t>
            </a:r>
            <a:r>
              <a:rPr lang="en-US" sz="2800" i="1" dirty="0">
                <a:latin typeface="Sitka Banner" panose="02000505000000020004" pitchFamily="2" charset="0"/>
              </a:rPr>
              <a:t>: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visualisasi</a:t>
            </a:r>
            <a:r>
              <a:rPr lang="en-US" sz="2800" dirty="0">
                <a:latin typeface="Sitka Banner" panose="02000505000000020004" pitchFamily="2" charset="0"/>
              </a:rPr>
              <a:t> yang </a:t>
            </a:r>
            <a:r>
              <a:rPr lang="en-US" sz="2800" dirty="0" err="1">
                <a:latin typeface="Sitka Banner" panose="02000505000000020004" pitchFamily="2" charset="0"/>
              </a:rPr>
              <a:t>disediakan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dapat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digunakan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memberikan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informasi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kepada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smtClean="0">
                <a:latin typeface="Sitka Banner" panose="02000505000000020004" pitchFamily="2" charset="0"/>
              </a:rPr>
              <a:t>	</a:t>
            </a:r>
            <a:r>
              <a:rPr lang="en-US" sz="2800" dirty="0" err="1" smtClean="0">
                <a:latin typeface="Sitka Banner" panose="02000505000000020004" pitchFamily="2" charset="0"/>
              </a:rPr>
              <a:t>pengguna</a:t>
            </a:r>
            <a:r>
              <a:rPr lang="en-US" sz="2800" dirty="0" smtClean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visualisasi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secara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ringkas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memberitahukan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informasi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tentang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kenaikan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Covid-19 </a:t>
            </a:r>
            <a:r>
              <a:rPr lang="en-US" sz="2800" dirty="0" err="1">
                <a:latin typeface="Sitka Banner" panose="02000505000000020004" pitchFamily="2" charset="0"/>
              </a:rPr>
              <a:t>dari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smtClean="0">
                <a:latin typeface="Sitka Banner" panose="02000505000000020004" pitchFamily="2" charset="0"/>
              </a:rPr>
              <a:t>	</a:t>
            </a:r>
            <a:r>
              <a:rPr lang="en-US" sz="2800" dirty="0" err="1" smtClean="0">
                <a:latin typeface="Sitka Banner" panose="02000505000000020004" pitchFamily="2" charset="0"/>
              </a:rPr>
              <a:t>waktu</a:t>
            </a:r>
            <a:r>
              <a:rPr lang="en-US" sz="2800" dirty="0" smtClean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ke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waktu</a:t>
            </a:r>
            <a:r>
              <a:rPr lang="en-US" sz="2800" dirty="0" smtClean="0">
                <a:latin typeface="Sitka Banner" panose="02000505000000020004" pitchFamily="2" charset="0"/>
              </a:rPr>
              <a:t>.</a:t>
            </a:r>
          </a:p>
          <a:p>
            <a:endParaRPr lang="en-US" sz="2800" dirty="0">
              <a:latin typeface="Sitka Banner" panose="02000505000000020004" pitchFamily="2" charset="0"/>
            </a:endParaRPr>
          </a:p>
          <a:p>
            <a:r>
              <a:rPr lang="en-US" sz="2800" i="1" dirty="0" smtClean="0">
                <a:latin typeface="Sitka Banner" panose="02000505000000020004" pitchFamily="2" charset="0"/>
              </a:rPr>
              <a:t>	2. Consume-Enjoy</a:t>
            </a:r>
            <a:r>
              <a:rPr lang="en-US" sz="2800" dirty="0">
                <a:latin typeface="Sitka Banner" panose="02000505000000020004" pitchFamily="2" charset="0"/>
              </a:rPr>
              <a:t>: </a:t>
            </a:r>
            <a:r>
              <a:rPr lang="en-US" sz="2800" dirty="0" err="1">
                <a:latin typeface="Sitka Banner" panose="02000505000000020004" pitchFamily="2" charset="0"/>
              </a:rPr>
              <a:t>visualisasi</a:t>
            </a:r>
            <a:r>
              <a:rPr lang="en-US" sz="2800" dirty="0">
                <a:latin typeface="Sitka Banner" panose="02000505000000020004" pitchFamily="2" charset="0"/>
              </a:rPr>
              <a:t> yang </a:t>
            </a:r>
            <a:r>
              <a:rPr lang="en-US" sz="2800" dirty="0" err="1">
                <a:latin typeface="Sitka Banner" panose="02000505000000020004" pitchFamily="2" charset="0"/>
              </a:rPr>
              <a:t>disediakan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dapat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digunakan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menampilkan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informasi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mengenai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smtClean="0">
                <a:latin typeface="Sitka Banner" panose="02000505000000020004" pitchFamily="2" charset="0"/>
              </a:rPr>
              <a:t>	</a:t>
            </a:r>
            <a:r>
              <a:rPr lang="en-US" sz="2800" dirty="0" err="1" smtClean="0">
                <a:latin typeface="Sitka Banner" panose="02000505000000020004" pitchFamily="2" charset="0"/>
              </a:rPr>
              <a:t>kenaikan</a:t>
            </a:r>
            <a:r>
              <a:rPr lang="en-US" sz="2800" dirty="0" smtClean="0">
                <a:latin typeface="Sitka Banner" panose="02000505000000020004" pitchFamily="2" charset="0"/>
              </a:rPr>
              <a:t> </a:t>
            </a:r>
            <a:r>
              <a:rPr lang="en-US" sz="2800" dirty="0">
                <a:latin typeface="Sitka Banner" panose="02000505000000020004" pitchFamily="2" charset="0"/>
              </a:rPr>
              <a:t>Covid-19 </a:t>
            </a:r>
            <a:r>
              <a:rPr lang="en-US" sz="2800" dirty="0" err="1">
                <a:latin typeface="Sitka Banner" panose="02000505000000020004" pitchFamily="2" charset="0"/>
              </a:rPr>
              <a:t>kepada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pengguna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tanpa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didorong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kebutuhan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mendesak</a:t>
            </a:r>
            <a:r>
              <a:rPr lang="en-US" sz="2800" dirty="0">
                <a:latin typeface="Sitka Banner" panose="02000505000000020004" pitchFamily="2" charset="0"/>
              </a:rPr>
              <a:t>. </a:t>
            </a:r>
            <a:endParaRPr lang="en-US" sz="2800" dirty="0" smtClean="0">
              <a:latin typeface="Sitka Banner" panose="02000505000000020004" pitchFamily="2" charset="0"/>
            </a:endParaRPr>
          </a:p>
          <a:p>
            <a:endParaRPr lang="en-US" sz="2800" dirty="0">
              <a:latin typeface="Sitka Banner" panose="02000505000000020004" pitchFamily="2" charset="0"/>
            </a:endParaRPr>
          </a:p>
          <a:p>
            <a:pPr fontAlgn="base"/>
            <a:r>
              <a:rPr lang="en-US" sz="2800" i="1" dirty="0" smtClean="0">
                <a:latin typeface="Sitka Banner" panose="02000505000000020004" pitchFamily="2" charset="0"/>
              </a:rPr>
              <a:t>Idiom: </a:t>
            </a:r>
            <a:r>
              <a:rPr lang="en-US" sz="2800" i="1" dirty="0">
                <a:latin typeface="Sitka Banner" panose="02000505000000020004" pitchFamily="2" charset="0"/>
              </a:rPr>
              <a:t>Line Chart</a:t>
            </a:r>
            <a:endParaRPr lang="en-US" sz="24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5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B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98393" y="647700"/>
            <a:ext cx="16154400" cy="906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26" name="Group 2"/>
          <p:cNvGrpSpPr/>
          <p:nvPr/>
        </p:nvGrpSpPr>
        <p:grpSpPr>
          <a:xfrm>
            <a:off x="1300594" y="899550"/>
            <a:ext cx="15549996" cy="1902477"/>
            <a:chOff x="-93045" y="-204646"/>
            <a:chExt cx="10188345" cy="1256060"/>
          </a:xfrm>
        </p:grpSpPr>
        <p:sp>
          <p:nvSpPr>
            <p:cNvPr id="27" name="TextBox 3"/>
            <p:cNvSpPr txBox="1"/>
            <p:nvPr/>
          </p:nvSpPr>
          <p:spPr>
            <a:xfrm>
              <a:off x="-93045" y="-204646"/>
              <a:ext cx="10188345" cy="548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40"/>
                </a:lnSpc>
              </a:pP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Analisis</a:t>
              </a:r>
              <a:r>
                <a:rPr lang="en-US" sz="5492" dirty="0">
                  <a:solidFill>
                    <a:srgbClr val="50603F"/>
                  </a:solidFill>
                  <a:latin typeface="Aleo Bold"/>
                </a:rPr>
                <a:t> </a:t>
              </a: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Pertanyaan</a:t>
              </a:r>
              <a:endParaRPr lang="en-US" sz="5492" dirty="0">
                <a:solidFill>
                  <a:srgbClr val="50603F"/>
                </a:solidFill>
                <a:latin typeface="Aleo Bold"/>
              </a:endParaRPr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-46522" y="796015"/>
              <a:ext cx="10095301" cy="2553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3359"/>
                </a:lnSpc>
              </a:pPr>
              <a:endParaRPr lang="en-US" sz="2000" u="none" spc="62" dirty="0">
                <a:solidFill>
                  <a:srgbClr val="272727"/>
                </a:solidFill>
                <a:latin typeface="Sitka Banner" panose="02000505000000020004" pitchFamily="2" charset="0"/>
              </a:endParaRPr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1592406" y="1790700"/>
            <a:ext cx="15560387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2800" b="1" dirty="0" err="1">
                <a:latin typeface="Sitka Banner" panose="02000505000000020004" pitchFamily="2" charset="0"/>
              </a:rPr>
              <a:t>Pertanyaan</a:t>
            </a:r>
            <a:r>
              <a:rPr lang="en-US" sz="2800" b="1" dirty="0">
                <a:latin typeface="Sitka Banner" panose="02000505000000020004" pitchFamily="2" charset="0"/>
              </a:rPr>
              <a:t> 4. </a:t>
            </a:r>
            <a:r>
              <a:rPr lang="en-US" sz="2800" b="1" dirty="0" err="1">
                <a:latin typeface="Sitka Banner" panose="02000505000000020004" pitchFamily="2" charset="0"/>
              </a:rPr>
              <a:t>Provinsi</a:t>
            </a:r>
            <a:r>
              <a:rPr lang="en-US" sz="2800" b="1" dirty="0">
                <a:latin typeface="Sitka Banner" panose="02000505000000020004" pitchFamily="2" charset="0"/>
              </a:rPr>
              <a:t> mana yang </a:t>
            </a:r>
            <a:r>
              <a:rPr lang="en-US" sz="2800" b="1" dirty="0" err="1">
                <a:latin typeface="Sitka Banner" panose="02000505000000020004" pitchFamily="2" charset="0"/>
              </a:rPr>
              <a:t>menjadi</a:t>
            </a:r>
            <a:r>
              <a:rPr lang="en-US" sz="2800" b="1" dirty="0">
                <a:latin typeface="Sitka Banner" panose="02000505000000020004" pitchFamily="2" charset="0"/>
              </a:rPr>
              <a:t> 5 </a:t>
            </a:r>
            <a:r>
              <a:rPr lang="en-US" sz="2800" b="1" dirty="0" err="1">
                <a:latin typeface="Sitka Banner" panose="02000505000000020004" pitchFamily="2" charset="0"/>
              </a:rPr>
              <a:t>teratas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memiliki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kasus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positif</a:t>
            </a:r>
            <a:r>
              <a:rPr lang="en-US" sz="2800" b="1" dirty="0">
                <a:latin typeface="Sitka Banner" panose="02000505000000020004" pitchFamily="2" charset="0"/>
              </a:rPr>
              <a:t> Covid-19 </a:t>
            </a:r>
            <a:r>
              <a:rPr lang="en-US" sz="2800" b="1" dirty="0" err="1">
                <a:latin typeface="Sitka Banner" panose="02000505000000020004" pitchFamily="2" charset="0"/>
              </a:rPr>
              <a:t>terbesar</a:t>
            </a:r>
            <a:r>
              <a:rPr lang="en-US" sz="2800" b="1" dirty="0">
                <a:latin typeface="Sitka Banner" panose="02000505000000020004" pitchFamily="2" charset="0"/>
              </a:rPr>
              <a:t> di Indonesia </a:t>
            </a:r>
            <a:r>
              <a:rPr lang="en-US" sz="2800" b="1" dirty="0" err="1">
                <a:latin typeface="Sitka Banner" panose="02000505000000020004" pitchFamily="2" charset="0"/>
              </a:rPr>
              <a:t>pada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bulan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Maret</a:t>
            </a:r>
            <a:r>
              <a:rPr lang="en-US" sz="2800" b="1" dirty="0">
                <a:latin typeface="Sitka Banner" panose="02000505000000020004" pitchFamily="2" charset="0"/>
              </a:rPr>
              <a:t> </a:t>
            </a:r>
            <a:r>
              <a:rPr lang="en-US" sz="2800" b="1" dirty="0" err="1">
                <a:latin typeface="Sitka Banner" panose="02000505000000020004" pitchFamily="2" charset="0"/>
              </a:rPr>
              <a:t>hingga</a:t>
            </a:r>
            <a:r>
              <a:rPr lang="en-US" sz="2800" b="1" dirty="0">
                <a:latin typeface="Sitka Banner" panose="02000505000000020004" pitchFamily="2" charset="0"/>
              </a:rPr>
              <a:t> 21 November 2020?</a:t>
            </a:r>
          </a:p>
          <a:p>
            <a:endParaRPr lang="en-US" sz="2800" dirty="0" smtClean="0">
              <a:latin typeface="Sitka Banner" panose="02000505000000020004" pitchFamily="2" charset="0"/>
            </a:endParaRPr>
          </a:p>
          <a:p>
            <a:r>
              <a:rPr lang="en-US" sz="2800" dirty="0" smtClean="0">
                <a:latin typeface="Sitka Banner" panose="02000505000000020004" pitchFamily="2" charset="0"/>
              </a:rPr>
              <a:t>Task : </a:t>
            </a:r>
            <a:r>
              <a:rPr lang="en-US" sz="2800" dirty="0" err="1">
                <a:latin typeface="Sitka Banner" panose="02000505000000020004" pitchFamily="2" charset="0"/>
              </a:rPr>
              <a:t>Menampilkan</a:t>
            </a:r>
            <a:r>
              <a:rPr lang="en-US" sz="2800" dirty="0">
                <a:latin typeface="Sitka Banner" panose="02000505000000020004" pitchFamily="2" charset="0"/>
              </a:rPr>
              <a:t> 5 </a:t>
            </a:r>
            <a:r>
              <a:rPr lang="en-US" sz="2800" dirty="0" err="1">
                <a:latin typeface="Sitka Banner" panose="02000505000000020004" pitchFamily="2" charset="0"/>
              </a:rPr>
              <a:t>provinsi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dengan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positif</a:t>
            </a:r>
            <a:r>
              <a:rPr lang="en-US" sz="2800" dirty="0">
                <a:latin typeface="Sitka Banner" panose="02000505000000020004" pitchFamily="2" charset="0"/>
              </a:rPr>
              <a:t> Covid-19 </a:t>
            </a:r>
            <a:r>
              <a:rPr lang="en-US" sz="2800" dirty="0" err="1">
                <a:latin typeface="Sitka Banner" panose="02000505000000020004" pitchFamily="2" charset="0"/>
              </a:rPr>
              <a:t>terbanyak</a:t>
            </a:r>
            <a:r>
              <a:rPr lang="en-US" sz="2800" dirty="0">
                <a:latin typeface="Sitka Banner" panose="02000505000000020004" pitchFamily="2" charset="0"/>
              </a:rPr>
              <a:t>. </a:t>
            </a:r>
            <a:r>
              <a:rPr lang="en-US" sz="2800" dirty="0" err="1">
                <a:latin typeface="Sitka Banner" panose="02000505000000020004" pitchFamily="2" charset="0"/>
              </a:rPr>
              <a:t>Jumlah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positif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setiap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provinsi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diurutkan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dari</a:t>
            </a:r>
            <a:r>
              <a:rPr lang="en-US" sz="2800" dirty="0">
                <a:latin typeface="Sitka Banner" panose="02000505000000020004" pitchFamily="2" charset="0"/>
              </a:rPr>
              <a:t> yang paling </a:t>
            </a:r>
            <a:r>
              <a:rPr lang="en-US" sz="2800" dirty="0" err="1">
                <a:latin typeface="Sitka Banner" panose="02000505000000020004" pitchFamily="2" charset="0"/>
              </a:rPr>
              <a:t>besar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ke</a:t>
            </a:r>
            <a:r>
              <a:rPr lang="en-US" sz="2800" dirty="0">
                <a:latin typeface="Sitka Banner" panose="02000505000000020004" pitchFamily="2" charset="0"/>
              </a:rPr>
              <a:t> paling </a:t>
            </a:r>
            <a:r>
              <a:rPr lang="en-US" sz="2800" dirty="0" err="1">
                <a:latin typeface="Sitka Banner" panose="02000505000000020004" pitchFamily="2" charset="0"/>
              </a:rPr>
              <a:t>kecil</a:t>
            </a:r>
            <a:r>
              <a:rPr lang="en-US" sz="2800" dirty="0">
                <a:latin typeface="Sitka Banner" panose="02000505000000020004" pitchFamily="2" charset="0"/>
              </a:rPr>
              <a:t>. Lima </a:t>
            </a:r>
            <a:r>
              <a:rPr lang="en-US" sz="2800" dirty="0" err="1">
                <a:latin typeface="Sitka Banner" panose="02000505000000020004" pitchFamily="2" charset="0"/>
              </a:rPr>
              <a:t>provinsi</a:t>
            </a:r>
            <a:r>
              <a:rPr lang="en-US" sz="2800" dirty="0">
                <a:latin typeface="Sitka Banner" panose="02000505000000020004" pitchFamily="2" charset="0"/>
              </a:rPr>
              <a:t> paling </a:t>
            </a:r>
            <a:r>
              <a:rPr lang="en-US" sz="2800" dirty="0" err="1">
                <a:latin typeface="Sitka Banner" panose="02000505000000020004" pitchFamily="2" charset="0"/>
              </a:rPr>
              <a:t>banyak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terjadi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positif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ditampilkan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pada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visualisasi</a:t>
            </a:r>
            <a:r>
              <a:rPr lang="en-US" sz="2800" dirty="0" smtClean="0">
                <a:latin typeface="Sitka Banner" panose="02000505000000020004" pitchFamily="2" charset="0"/>
              </a:rPr>
              <a:t>.</a:t>
            </a:r>
          </a:p>
          <a:p>
            <a:endParaRPr lang="en-US" sz="2800" dirty="0" smtClean="0">
              <a:latin typeface="Sitka Banner" panose="02000505000000020004" pitchFamily="2" charset="0"/>
            </a:endParaRPr>
          </a:p>
          <a:p>
            <a:r>
              <a:rPr lang="en-US" sz="2800" dirty="0" smtClean="0">
                <a:latin typeface="Sitka Banner" panose="02000505000000020004" pitchFamily="2" charset="0"/>
              </a:rPr>
              <a:t>Action:</a:t>
            </a:r>
            <a:endParaRPr lang="en-US" sz="2800" dirty="0">
              <a:latin typeface="Sitka Banner" panose="02000505000000020004" pitchFamily="2" charset="0"/>
            </a:endParaRPr>
          </a:p>
          <a:p>
            <a:pPr fontAlgn="base"/>
            <a:r>
              <a:rPr lang="en-US" sz="2800" i="1" dirty="0" smtClean="0">
                <a:latin typeface="Sitka Banner" panose="02000505000000020004" pitchFamily="2" charset="0"/>
              </a:rPr>
              <a:t>	1. Analyze</a:t>
            </a:r>
            <a:endParaRPr lang="en-US" sz="2800" i="1" dirty="0">
              <a:latin typeface="Sitka Banner" panose="02000505000000020004" pitchFamily="2" charset="0"/>
            </a:endParaRPr>
          </a:p>
          <a:p>
            <a:r>
              <a:rPr lang="en-US" sz="2800" i="1" dirty="0" smtClean="0">
                <a:latin typeface="Sitka Banner" panose="02000505000000020004" pitchFamily="2" charset="0"/>
              </a:rPr>
              <a:t>	Consume </a:t>
            </a:r>
            <a:r>
              <a:rPr lang="en-US" sz="2800" i="1" dirty="0">
                <a:latin typeface="Sitka Banner" panose="02000505000000020004" pitchFamily="2" charset="0"/>
              </a:rPr>
              <a:t>- Present</a:t>
            </a:r>
            <a:r>
              <a:rPr lang="en-US" sz="2800" dirty="0">
                <a:latin typeface="Sitka Banner" panose="02000505000000020004" pitchFamily="2" charset="0"/>
              </a:rPr>
              <a:t>: </a:t>
            </a:r>
            <a:r>
              <a:rPr lang="en-US" sz="2800" dirty="0" err="1">
                <a:latin typeface="Sitka Banner" panose="02000505000000020004" pitchFamily="2" charset="0"/>
              </a:rPr>
              <a:t>visualisasi</a:t>
            </a:r>
            <a:r>
              <a:rPr lang="en-US" sz="2800" dirty="0">
                <a:latin typeface="Sitka Banner" panose="02000505000000020004" pitchFamily="2" charset="0"/>
              </a:rPr>
              <a:t> yang </a:t>
            </a:r>
            <a:r>
              <a:rPr lang="en-US" sz="2800" dirty="0" err="1">
                <a:latin typeface="Sitka Banner" panose="02000505000000020004" pitchFamily="2" charset="0"/>
              </a:rPr>
              <a:t>disediakan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dapat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digunakan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memberikan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informasi</a:t>
            </a:r>
            <a:r>
              <a:rPr lang="en-US" sz="2800" dirty="0">
                <a:latin typeface="Sitka Banner" panose="02000505000000020004" pitchFamily="2" charset="0"/>
              </a:rPr>
              <a:t> 5 </a:t>
            </a:r>
            <a:r>
              <a:rPr lang="en-US" sz="2800" dirty="0" err="1">
                <a:latin typeface="Sitka Banner" panose="02000505000000020004" pitchFamily="2" charset="0"/>
              </a:rPr>
              <a:t>provinsi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smtClean="0">
                <a:latin typeface="Sitka Banner" panose="02000505000000020004" pitchFamily="2" charset="0"/>
              </a:rPr>
              <a:t>	</a:t>
            </a:r>
            <a:r>
              <a:rPr lang="en-US" sz="2800" dirty="0" err="1" smtClean="0">
                <a:latin typeface="Sitka Banner" panose="02000505000000020004" pitchFamily="2" charset="0"/>
              </a:rPr>
              <a:t>dengan</a:t>
            </a:r>
            <a:r>
              <a:rPr lang="en-US" sz="2800" dirty="0" smtClean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Covid-19 </a:t>
            </a:r>
            <a:r>
              <a:rPr lang="en-US" sz="2800" dirty="0" err="1">
                <a:latin typeface="Sitka Banner" panose="02000505000000020004" pitchFamily="2" charset="0"/>
              </a:rPr>
              <a:t>terbanyak</a:t>
            </a:r>
            <a:r>
              <a:rPr lang="en-US" sz="2800" dirty="0">
                <a:latin typeface="Sitka Banner" panose="02000505000000020004" pitchFamily="2" charset="0"/>
              </a:rPr>
              <a:t> di Indonesia </a:t>
            </a:r>
            <a:r>
              <a:rPr lang="en-US" sz="2800" dirty="0" err="1">
                <a:latin typeface="Sitka Banner" panose="02000505000000020004" pitchFamily="2" charset="0"/>
              </a:rPr>
              <a:t>kepada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pengguna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visualisasi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secara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ringkas</a:t>
            </a:r>
            <a:r>
              <a:rPr lang="en-US" sz="2800" dirty="0">
                <a:latin typeface="Sitka Banner" panose="02000505000000020004" pitchFamily="2" charset="0"/>
              </a:rPr>
              <a:t>. </a:t>
            </a:r>
            <a:endParaRPr lang="en-US" sz="2800" dirty="0">
              <a:latin typeface="Sitka Banner" panose="02000505000000020004" pitchFamily="2" charset="0"/>
            </a:endParaRPr>
          </a:p>
          <a:p>
            <a:r>
              <a:rPr lang="en-US" sz="2800" i="1" dirty="0" smtClean="0">
                <a:latin typeface="Sitka Banner" panose="02000505000000020004" pitchFamily="2" charset="0"/>
              </a:rPr>
              <a:t>	</a:t>
            </a:r>
          </a:p>
          <a:p>
            <a:r>
              <a:rPr lang="en-US" sz="2800" i="1" dirty="0">
                <a:latin typeface="Sitka Banner" panose="02000505000000020004" pitchFamily="2" charset="0"/>
              </a:rPr>
              <a:t>	</a:t>
            </a:r>
            <a:r>
              <a:rPr lang="en-US" sz="2800" i="1" dirty="0" smtClean="0">
                <a:latin typeface="Sitka Banner" panose="02000505000000020004" pitchFamily="2" charset="0"/>
              </a:rPr>
              <a:t>2. Identify</a:t>
            </a:r>
            <a:r>
              <a:rPr lang="en-US" sz="2800" dirty="0">
                <a:latin typeface="Sitka Banner" panose="02000505000000020004" pitchFamily="2" charset="0"/>
              </a:rPr>
              <a:t>: </a:t>
            </a:r>
            <a:r>
              <a:rPr lang="en-US" sz="2800" dirty="0" err="1">
                <a:latin typeface="Sitka Banner" panose="02000505000000020004" pitchFamily="2" charset="0"/>
              </a:rPr>
              <a:t>Dalam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hal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menyatakan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bahwa</a:t>
            </a:r>
            <a:r>
              <a:rPr lang="en-US" sz="2800" dirty="0">
                <a:latin typeface="Sitka Banner" panose="02000505000000020004" pitchFamily="2" charset="0"/>
              </a:rPr>
              <a:t> data </a:t>
            </a:r>
            <a:r>
              <a:rPr lang="en-US" sz="2800" dirty="0" err="1">
                <a:latin typeface="Sitka Banner" panose="02000505000000020004" pitchFamily="2" charset="0"/>
              </a:rPr>
              <a:t>atau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informasi</a:t>
            </a:r>
            <a:r>
              <a:rPr lang="en-US" sz="2800" dirty="0">
                <a:latin typeface="Sitka Banner" panose="02000505000000020004" pitchFamily="2" charset="0"/>
              </a:rPr>
              <a:t> yang </a:t>
            </a:r>
            <a:r>
              <a:rPr lang="en-US" sz="2800" dirty="0" err="1">
                <a:latin typeface="Sitka Banner" panose="02000505000000020004" pitchFamily="2" charset="0"/>
              </a:rPr>
              <a:t>divisualisasikan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smtClean="0">
                <a:latin typeface="Sitka Banner" panose="02000505000000020004" pitchFamily="2" charset="0"/>
              </a:rPr>
              <a:t>	</a:t>
            </a:r>
            <a:r>
              <a:rPr lang="en-US" sz="2800" dirty="0" err="1" smtClean="0">
                <a:latin typeface="Sitka Banner" panose="02000505000000020004" pitchFamily="2" charset="0"/>
              </a:rPr>
              <a:t>mengidentifikasi</a:t>
            </a:r>
            <a:r>
              <a:rPr lang="en-US" sz="2800" dirty="0" smtClean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masing-masing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Provinsi</a:t>
            </a:r>
            <a:r>
              <a:rPr lang="en-US" sz="2800" dirty="0">
                <a:latin typeface="Sitka Banner" panose="02000505000000020004" pitchFamily="2" charset="0"/>
              </a:rPr>
              <a:t> yang </a:t>
            </a:r>
            <a:r>
              <a:rPr lang="en-US" sz="2800" dirty="0" err="1">
                <a:latin typeface="Sitka Banner" panose="02000505000000020004" pitchFamily="2" charset="0"/>
              </a:rPr>
              <a:t>ada</a:t>
            </a:r>
            <a:r>
              <a:rPr lang="en-US" sz="2800" dirty="0">
                <a:latin typeface="Sitka Banner" panose="02000505000000020004" pitchFamily="2" charset="0"/>
              </a:rPr>
              <a:t> di Indonesia </a:t>
            </a:r>
            <a:r>
              <a:rPr lang="en-US" sz="2800" dirty="0" err="1">
                <a:latin typeface="Sitka Banner" panose="02000505000000020004" pitchFamily="2" charset="0"/>
              </a:rPr>
              <a:t>dan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menyajikan</a:t>
            </a:r>
            <a:r>
              <a:rPr lang="en-US" sz="2800" dirty="0">
                <a:latin typeface="Sitka Banner" panose="02000505000000020004" pitchFamily="2" charset="0"/>
              </a:rPr>
              <a:t> 5 </a:t>
            </a:r>
            <a:r>
              <a:rPr lang="en-US" sz="2800" dirty="0" err="1">
                <a:latin typeface="Sitka Banner" panose="02000505000000020004" pitchFamily="2" charset="0"/>
              </a:rPr>
              <a:t>provinsi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dengan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angka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smtClean="0">
                <a:latin typeface="Sitka Banner" panose="02000505000000020004" pitchFamily="2" charset="0"/>
              </a:rPr>
              <a:t>	</a:t>
            </a:r>
            <a:r>
              <a:rPr lang="en-US" sz="2800" dirty="0" err="1" smtClean="0">
                <a:latin typeface="Sitka Banner" panose="02000505000000020004" pitchFamily="2" charset="0"/>
              </a:rPr>
              <a:t>kasus</a:t>
            </a:r>
            <a:r>
              <a:rPr lang="en-US" sz="2800" dirty="0" smtClean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positif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tertinggi</a:t>
            </a:r>
            <a:r>
              <a:rPr lang="en-US" sz="2800" dirty="0">
                <a:latin typeface="Sitka Banner" panose="02000505000000020004" pitchFamily="2" charset="0"/>
              </a:rPr>
              <a:t>. </a:t>
            </a:r>
            <a:r>
              <a:rPr lang="en-US" sz="2800" dirty="0" err="1">
                <a:latin typeface="Sitka Banner" panose="02000505000000020004" pitchFamily="2" charset="0"/>
              </a:rPr>
              <a:t>Setiap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Provinsi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akan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memiliki</a:t>
            </a:r>
            <a:r>
              <a:rPr lang="en-US" sz="2800" dirty="0">
                <a:latin typeface="Sitka Banner" panose="02000505000000020004" pitchFamily="2" charset="0"/>
              </a:rPr>
              <a:t> data </a:t>
            </a:r>
            <a:r>
              <a:rPr lang="en-US" sz="2800" dirty="0" err="1">
                <a:latin typeface="Sitka Banner" panose="02000505000000020004" pitchFamily="2" charset="0"/>
              </a:rPr>
              <a:t>atau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informasi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positif</a:t>
            </a:r>
            <a:r>
              <a:rPr lang="en-US" sz="2800" dirty="0">
                <a:latin typeface="Sitka Banner" panose="02000505000000020004" pitchFamily="2" charset="0"/>
              </a:rPr>
              <a:t>,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sembuh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smtClean="0">
                <a:latin typeface="Sitka Banner" panose="02000505000000020004" pitchFamily="2" charset="0"/>
              </a:rPr>
              <a:t>	</a:t>
            </a:r>
            <a:r>
              <a:rPr lang="en-US" sz="2800" dirty="0" err="1" smtClean="0">
                <a:latin typeface="Sitka Banner" panose="02000505000000020004" pitchFamily="2" charset="0"/>
              </a:rPr>
              <a:t>kasus</a:t>
            </a:r>
            <a:r>
              <a:rPr lang="en-US" sz="2800" dirty="0" smtClean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meninggal</a:t>
            </a:r>
            <a:r>
              <a:rPr lang="en-US" sz="2800" dirty="0" smtClean="0">
                <a:latin typeface="Sitka Banner" panose="02000505000000020004" pitchFamily="2" charset="0"/>
              </a:rPr>
              <a:t>.</a:t>
            </a:r>
          </a:p>
          <a:p>
            <a:endParaRPr lang="en-US" sz="2800" dirty="0">
              <a:latin typeface="Sitka Banner" panose="02000505000000020004" pitchFamily="2" charset="0"/>
            </a:endParaRPr>
          </a:p>
          <a:p>
            <a:pPr fontAlgn="base"/>
            <a:r>
              <a:rPr lang="en-US" sz="2800" i="1" dirty="0" smtClean="0">
                <a:latin typeface="Sitka Banner" panose="02000505000000020004" pitchFamily="2" charset="0"/>
              </a:rPr>
              <a:t>Idiom: </a:t>
            </a:r>
            <a:r>
              <a:rPr lang="en-US" sz="2800" i="1" dirty="0">
                <a:latin typeface="Sitka Banner" panose="02000505000000020004" pitchFamily="2" charset="0"/>
              </a:rPr>
              <a:t>Bar chart</a:t>
            </a:r>
            <a:endParaRPr lang="en-US" sz="24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1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B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5584" y="1028700"/>
            <a:ext cx="14576833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10559"/>
              </a:lnSpc>
            </a:pPr>
            <a:r>
              <a:rPr lang="en-US" sz="8800" b="1" dirty="0" smtClean="0"/>
              <a:t>Framework </a:t>
            </a:r>
            <a:r>
              <a:rPr lang="en-US" sz="8800" b="1" dirty="0"/>
              <a:t>Analysis</a:t>
            </a:r>
            <a:endParaRPr lang="en-US" sz="8799" u="none" dirty="0">
              <a:solidFill>
                <a:srgbClr val="50603F"/>
              </a:solidFill>
              <a:latin typeface="Dosis Extra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3083115" y="7865706"/>
            <a:ext cx="3274553" cy="352214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0603F">
                <a:alpha val="19607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487743" y="7865706"/>
            <a:ext cx="3274553" cy="352214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0603F">
                <a:alpha val="1960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930331" y="7865706"/>
            <a:ext cx="3274553" cy="352214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0603F">
                <a:alpha val="19607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2662043" y="3841116"/>
            <a:ext cx="4116698" cy="411669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F6EB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8895" y="2800736"/>
            <a:ext cx="3785747" cy="6457564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7066671" y="3841116"/>
            <a:ext cx="4116698" cy="411669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F6E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1509259" y="3841116"/>
            <a:ext cx="4116698" cy="411669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F6EB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79328" y="6614457"/>
            <a:ext cx="2293259" cy="250249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9216" y="6699234"/>
            <a:ext cx="1918906" cy="2821921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369373" y="8404943"/>
            <a:ext cx="702038" cy="640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>
                <a:solidFill>
                  <a:srgbClr val="272727"/>
                </a:solidFill>
                <a:latin typeface="Dosis Extra Bold"/>
              </a:rPr>
              <a:t>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774001" y="8476937"/>
            <a:ext cx="702038" cy="640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>
                <a:solidFill>
                  <a:srgbClr val="272727"/>
                </a:solidFill>
                <a:latin typeface="Dosis Extra Bold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216589" y="8476937"/>
            <a:ext cx="702038" cy="640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>
                <a:solidFill>
                  <a:srgbClr val="272727"/>
                </a:solidFill>
                <a:latin typeface="Dosis Extra Bold"/>
              </a:rPr>
              <a:t>3</a:t>
            </a:r>
          </a:p>
        </p:txBody>
      </p:sp>
      <p:sp>
        <p:nvSpPr>
          <p:cNvPr id="22" name="TextBox 2"/>
          <p:cNvSpPr txBox="1"/>
          <p:nvPr/>
        </p:nvSpPr>
        <p:spPr>
          <a:xfrm>
            <a:off x="10134600" y="1608271"/>
            <a:ext cx="14576833" cy="127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10559"/>
              </a:lnSpc>
            </a:pPr>
            <a:endParaRPr lang="en-US" sz="8799" u="none" dirty="0">
              <a:solidFill>
                <a:srgbClr val="50603F"/>
              </a:solidFill>
              <a:latin typeface="Dosis Extra Bold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7608900" y="5173738"/>
            <a:ext cx="2906700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559"/>
              </a:lnSpc>
            </a:pPr>
            <a:r>
              <a:rPr lang="en-US" sz="8800" b="1" dirty="0" smtClean="0"/>
              <a:t>Why</a:t>
            </a:r>
            <a:endParaRPr lang="en-US" sz="8799" u="none" dirty="0">
              <a:solidFill>
                <a:srgbClr val="50603F"/>
              </a:solidFill>
              <a:latin typeface="Dosis Extra Bold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2988202" y="5173738"/>
            <a:ext cx="3581399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559"/>
              </a:lnSpc>
            </a:pPr>
            <a:r>
              <a:rPr lang="en-US" sz="8800" b="1" dirty="0" smtClean="0"/>
              <a:t>What</a:t>
            </a:r>
            <a:endParaRPr lang="en-US" sz="8799" u="none" dirty="0">
              <a:solidFill>
                <a:srgbClr val="50603F"/>
              </a:solidFill>
              <a:latin typeface="Dosis Extra Bold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12114257" y="5214425"/>
            <a:ext cx="2906700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559"/>
              </a:lnSpc>
            </a:pPr>
            <a:r>
              <a:rPr lang="en-US" sz="8800" b="1" dirty="0" smtClean="0"/>
              <a:t>How</a:t>
            </a:r>
            <a:endParaRPr lang="en-US" sz="8799" u="none" dirty="0">
              <a:solidFill>
                <a:srgbClr val="50603F"/>
              </a:solidFill>
              <a:latin typeface="Dosis Extra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6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4519" y="2285909"/>
            <a:ext cx="7685182" cy="3138645"/>
            <a:chOff x="0" y="-955"/>
            <a:chExt cx="10246909" cy="4184861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5"/>
              <a:ext cx="10246909" cy="1697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560"/>
                </a:lnSpc>
              </a:pPr>
              <a:r>
                <a:rPr lang="en-US" sz="8800" u="none" dirty="0" smtClean="0">
                  <a:solidFill>
                    <a:srgbClr val="DDBC78"/>
                  </a:solidFill>
                  <a:latin typeface="Dosis Extra Bold"/>
                </a:rPr>
                <a:t>DESAIN</a:t>
              </a:r>
              <a:endParaRPr lang="en-US" sz="8800" u="none" dirty="0">
                <a:solidFill>
                  <a:srgbClr val="DDBC78"/>
                </a:solidFill>
                <a:latin typeface="Dosis Extr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76628"/>
              <a:ext cx="10246909" cy="16072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668"/>
                </a:lnSpc>
              </a:pP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Berikut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ini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akan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ditampilkan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hasil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desain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visualisasi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yang kami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rancang</a:t>
              </a:r>
              <a:endParaRPr lang="en-US" sz="2917" u="none" spc="87" dirty="0">
                <a:solidFill>
                  <a:srgbClr val="F8F6EB"/>
                </a:solidFill>
                <a:latin typeface="Ale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0"/>
          <p:cNvGrpSpPr/>
          <p:nvPr/>
        </p:nvGrpSpPr>
        <p:grpSpPr>
          <a:xfrm>
            <a:off x="1028700" y="8854256"/>
            <a:ext cx="3654192" cy="43812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grpSp>
        <p:nvGrpSpPr>
          <p:cNvPr id="34" name="Group 12"/>
          <p:cNvGrpSpPr/>
          <p:nvPr/>
        </p:nvGrpSpPr>
        <p:grpSpPr>
          <a:xfrm>
            <a:off x="685800" y="571500"/>
            <a:ext cx="1106024" cy="1153846"/>
            <a:chOff x="0" y="0"/>
            <a:chExt cx="1474698" cy="1538461"/>
          </a:xfrm>
        </p:grpSpPr>
        <p:grpSp>
          <p:nvGrpSpPr>
            <p:cNvPr id="35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39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36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38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37" name="TextBox 17"/>
            <p:cNvSpPr txBox="1"/>
            <p:nvPr/>
          </p:nvSpPr>
          <p:spPr>
            <a:xfrm>
              <a:off x="343263" y="455572"/>
              <a:ext cx="788172" cy="5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>
                  <a:solidFill>
                    <a:srgbClr val="DDBC78"/>
                  </a:solidFill>
                  <a:latin typeface="Dosis Extra Bold"/>
                </a:rPr>
                <a:t>1</a:t>
              </a:r>
            </a:p>
          </p:txBody>
        </p:sp>
      </p:grpSp>
      <p:pic>
        <p:nvPicPr>
          <p:cNvPr id="21506" name="Picture 2" descr="https://lh5.googleusercontent.com/VHIKIobt90JUK6cxUOoD4Slab6VcYso-h1H2dpEPACJIpppx4OMtLtV8GiCueEiyK8QUTpUowzvc-qSV3nZ3l3_CRHXoMhGZI8pSqkohuy69bkTdrQJMqvk05EmFmAkBfNzoF_x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00100"/>
            <a:ext cx="13487400" cy="765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6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8"/>
          <p:cNvGrpSpPr/>
          <p:nvPr/>
        </p:nvGrpSpPr>
        <p:grpSpPr>
          <a:xfrm>
            <a:off x="483841" y="647700"/>
            <a:ext cx="1106024" cy="1153846"/>
            <a:chOff x="0" y="0"/>
            <a:chExt cx="1474698" cy="1538461"/>
          </a:xfrm>
        </p:grpSpPr>
        <p:grpSp>
          <p:nvGrpSpPr>
            <p:cNvPr id="11" name="Group 19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5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2" name="Group 21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4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13" name="TextBox 23"/>
            <p:cNvSpPr txBox="1"/>
            <p:nvPr/>
          </p:nvSpPr>
          <p:spPr>
            <a:xfrm>
              <a:off x="343263" y="455572"/>
              <a:ext cx="788172" cy="5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>
                  <a:solidFill>
                    <a:srgbClr val="DDBC78"/>
                  </a:solidFill>
                  <a:latin typeface="Dosis Extra Bold"/>
                </a:rPr>
                <a:t>2</a:t>
              </a:r>
            </a:p>
          </p:txBody>
        </p:sp>
      </p:grpSp>
      <p:pic>
        <p:nvPicPr>
          <p:cNvPr id="20482" name="Picture 2" descr="https://lh6.googleusercontent.com/CkJ2DL1iOIWZQeudCJ-Yslgu6UXRk8vV6RdN0IhvehEn8NSc46DWEqz0sSvYL_-upgvno-2wJ9naOiQWt-TArq__ZxzjzJe9lL9YWVfnca8Ut5r9vPbd9WpNYSvTqCcdV0WAnp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56" b="50603"/>
          <a:stretch/>
        </p:blipFill>
        <p:spPr bwMode="auto">
          <a:xfrm>
            <a:off x="2286000" y="1181100"/>
            <a:ext cx="12801600" cy="761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39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0"/>
          <p:cNvGrpSpPr/>
          <p:nvPr/>
        </p:nvGrpSpPr>
        <p:grpSpPr>
          <a:xfrm>
            <a:off x="1028700" y="8854256"/>
            <a:ext cx="3654192" cy="43812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grpSp>
        <p:nvGrpSpPr>
          <p:cNvPr id="16" name="Group 24"/>
          <p:cNvGrpSpPr/>
          <p:nvPr/>
        </p:nvGrpSpPr>
        <p:grpSpPr>
          <a:xfrm>
            <a:off x="483841" y="495300"/>
            <a:ext cx="1106024" cy="1153846"/>
            <a:chOff x="0" y="0"/>
            <a:chExt cx="1474698" cy="1538461"/>
          </a:xfrm>
        </p:grpSpPr>
        <p:grpSp>
          <p:nvGrpSpPr>
            <p:cNvPr id="17" name="Group 25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21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8" name="Group 27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20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19" name="TextBox 29"/>
            <p:cNvSpPr txBox="1"/>
            <p:nvPr/>
          </p:nvSpPr>
          <p:spPr>
            <a:xfrm>
              <a:off x="343263" y="455572"/>
              <a:ext cx="788172" cy="5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>
                  <a:solidFill>
                    <a:srgbClr val="DDBC78"/>
                  </a:solidFill>
                  <a:latin typeface="Dosis Extra Bold"/>
                </a:rPr>
                <a:t>3</a:t>
              </a:r>
            </a:p>
          </p:txBody>
        </p:sp>
      </p:grpSp>
      <p:pic>
        <p:nvPicPr>
          <p:cNvPr id="19458" name="Picture 2" descr="https://lh6.googleusercontent.com/mGNqfK0YruO2UvndpoSVaChejbPreTW7WBH9GdHz3f6oys4lI-sjhNhFl_v0Foi2-jzCUr-jaNavErpJg1WtuftpMxu8LfUJb9c0i5RGtN5ajt1YURWLF0RtbFnL3WT2zKn79ih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53" y="1202414"/>
            <a:ext cx="12499107" cy="737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89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483841" y="495300"/>
            <a:ext cx="1106024" cy="1153846"/>
            <a:chOff x="0" y="0"/>
            <a:chExt cx="1474698" cy="1538461"/>
          </a:xfrm>
        </p:grpSpPr>
        <p:grpSp>
          <p:nvGrpSpPr>
            <p:cNvPr id="3" name="Group 25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7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4" name="Group 27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6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5" name="TextBox 29"/>
            <p:cNvSpPr txBox="1"/>
            <p:nvPr/>
          </p:nvSpPr>
          <p:spPr>
            <a:xfrm>
              <a:off x="343263" y="455572"/>
              <a:ext cx="788172" cy="5437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 dirty="0">
                  <a:solidFill>
                    <a:srgbClr val="DDBC78"/>
                  </a:solidFill>
                  <a:latin typeface="Dosis Extra Bold"/>
                </a:rPr>
                <a:t>4</a:t>
              </a:r>
              <a:endParaRPr lang="en-US" sz="2800" dirty="0">
                <a:solidFill>
                  <a:srgbClr val="DDBC78"/>
                </a:solidFill>
                <a:latin typeface="Dosis Extra Bold"/>
              </a:endParaRPr>
            </a:p>
          </p:txBody>
        </p:sp>
      </p:grpSp>
      <p:pic>
        <p:nvPicPr>
          <p:cNvPr id="18434" name="Picture 2" descr="https://lh3.googleusercontent.com/4YHhvhyP0auyl1GCKG8T8D6qpJHAFOOksqNIiI2dx2dpkghL0UFy2l2bwOE3xHpIAUrebWUEyJ-L7L1RLc2WaAH6MhJUMhe3ZMhgyO28VVVFFp-ifDa7DTAhgY3BNFnz-Ec2u1Q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04900"/>
            <a:ext cx="12877800" cy="82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483841" y="495300"/>
            <a:ext cx="1106024" cy="1153846"/>
            <a:chOff x="0" y="0"/>
            <a:chExt cx="1474698" cy="1538461"/>
          </a:xfrm>
        </p:grpSpPr>
        <p:grpSp>
          <p:nvGrpSpPr>
            <p:cNvPr id="3" name="Group 25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7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4" name="Group 27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6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5" name="TextBox 29"/>
            <p:cNvSpPr txBox="1"/>
            <p:nvPr/>
          </p:nvSpPr>
          <p:spPr>
            <a:xfrm>
              <a:off x="343263" y="455572"/>
              <a:ext cx="788172" cy="5437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 dirty="0">
                  <a:solidFill>
                    <a:srgbClr val="DDBC78"/>
                  </a:solidFill>
                  <a:latin typeface="Dosis Extra Bold"/>
                </a:rPr>
                <a:t>5</a:t>
              </a:r>
              <a:endParaRPr lang="en-US" sz="2800" dirty="0">
                <a:solidFill>
                  <a:srgbClr val="DDBC78"/>
                </a:solidFill>
                <a:latin typeface="Dosis Extra Bold"/>
              </a:endParaRPr>
            </a:p>
          </p:txBody>
        </p:sp>
      </p:grpSp>
      <p:pic>
        <p:nvPicPr>
          <p:cNvPr id="17410" name="Picture 2" descr="https://lh4.googleusercontent.com/OjiG73iPf3X1Os8kl9vL-6G-vKvK6Q4lSUnVQx85MR_6USVpg-knHalIfEwvO4hIazhoa4OWiMZs4KE9aKA0dhdIoprfIMzESMee48CXUjY64Jc7YE0YGhJTmbW2SRXUdnwcTX6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19731"/>
            <a:ext cx="11630773" cy="68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4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"/>
          <p:cNvSpPr txBox="1"/>
          <p:nvPr/>
        </p:nvSpPr>
        <p:spPr>
          <a:xfrm>
            <a:off x="1228808" y="999473"/>
            <a:ext cx="6918756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60"/>
              </a:lnSpc>
            </a:pPr>
            <a:r>
              <a:rPr lang="en-US" sz="8800" u="none" dirty="0" smtClean="0">
                <a:solidFill>
                  <a:srgbClr val="DDBC78"/>
                </a:solidFill>
                <a:latin typeface="Dosis Extra Bold"/>
              </a:rPr>
              <a:t>Overview</a:t>
            </a:r>
            <a:endParaRPr lang="en-US" sz="8800" u="none" dirty="0">
              <a:solidFill>
                <a:srgbClr val="DDBC78"/>
              </a:solidFill>
              <a:latin typeface="Dosis Extra Bold"/>
            </a:endParaRPr>
          </a:p>
        </p:txBody>
      </p:sp>
      <p:pic>
        <p:nvPicPr>
          <p:cNvPr id="94" name="Picture 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8041" y="8171540"/>
            <a:ext cx="1630914" cy="2025980"/>
          </a:xfrm>
          <a:prstGeom prst="rect">
            <a:avLst/>
          </a:prstGeom>
        </p:spPr>
      </p:pic>
      <p:pic>
        <p:nvPicPr>
          <p:cNvPr id="95" name="Picture 3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6504" y="6932602"/>
            <a:ext cx="1965637" cy="3303592"/>
          </a:xfrm>
          <a:prstGeom prst="rect">
            <a:avLst/>
          </a:prstGeom>
        </p:spPr>
      </p:pic>
      <p:sp>
        <p:nvSpPr>
          <p:cNvPr id="97" name="TextBox 4"/>
          <p:cNvSpPr txBox="1"/>
          <p:nvPr/>
        </p:nvSpPr>
        <p:spPr>
          <a:xfrm>
            <a:off x="3460924" y="3324510"/>
            <a:ext cx="6093691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err="1" smtClean="0">
                <a:solidFill>
                  <a:srgbClr val="DDBC78"/>
                </a:solidFill>
                <a:latin typeface="Aleo"/>
              </a:rPr>
              <a:t>Latarbelakang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grpSp>
        <p:nvGrpSpPr>
          <p:cNvPr id="99" name="Group 12"/>
          <p:cNvGrpSpPr/>
          <p:nvPr/>
        </p:nvGrpSpPr>
        <p:grpSpPr>
          <a:xfrm>
            <a:off x="2590800" y="3328650"/>
            <a:ext cx="643889" cy="595650"/>
            <a:chOff x="0" y="0"/>
            <a:chExt cx="1474698" cy="1538461"/>
          </a:xfrm>
        </p:grpSpPr>
        <p:grpSp>
          <p:nvGrpSpPr>
            <p:cNvPr id="100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03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01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02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</p:grpSp>
      <p:sp>
        <p:nvSpPr>
          <p:cNvPr id="105" name="TextBox 7"/>
          <p:cNvSpPr txBox="1"/>
          <p:nvPr/>
        </p:nvSpPr>
        <p:spPr>
          <a:xfrm>
            <a:off x="3460923" y="4397381"/>
            <a:ext cx="6093691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err="1" smtClean="0">
                <a:solidFill>
                  <a:srgbClr val="DDBC78"/>
                </a:solidFill>
                <a:latin typeface="Aleo"/>
              </a:rPr>
              <a:t>Tujuan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sp>
        <p:nvSpPr>
          <p:cNvPr id="113" name="TextBox 10"/>
          <p:cNvSpPr txBox="1"/>
          <p:nvPr/>
        </p:nvSpPr>
        <p:spPr>
          <a:xfrm>
            <a:off x="3535409" y="5631407"/>
            <a:ext cx="6093691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err="1" smtClean="0">
                <a:solidFill>
                  <a:srgbClr val="DDBC78"/>
                </a:solidFill>
                <a:latin typeface="Aleo"/>
              </a:rPr>
              <a:t>Manfaat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sp>
        <p:nvSpPr>
          <p:cNvPr id="122" name="TextBox 4"/>
          <p:cNvSpPr txBox="1"/>
          <p:nvPr/>
        </p:nvSpPr>
        <p:spPr>
          <a:xfrm>
            <a:off x="3535409" y="7002077"/>
            <a:ext cx="6093691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err="1" smtClean="0">
                <a:solidFill>
                  <a:srgbClr val="DDBC78"/>
                </a:solidFill>
                <a:latin typeface="Aleo"/>
              </a:rPr>
              <a:t>Ruang</a:t>
            </a:r>
            <a:r>
              <a:rPr lang="en-US" sz="3199" spc="95" dirty="0" smtClean="0">
                <a:solidFill>
                  <a:srgbClr val="DDBC78"/>
                </a:solidFill>
                <a:latin typeface="Aleo"/>
              </a:rPr>
              <a:t> </a:t>
            </a:r>
            <a:r>
              <a:rPr lang="en-US" sz="3199" spc="95" dirty="0" err="1" smtClean="0">
                <a:solidFill>
                  <a:srgbClr val="DDBC78"/>
                </a:solidFill>
                <a:latin typeface="Aleo"/>
              </a:rPr>
              <a:t>Lingkup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sp>
        <p:nvSpPr>
          <p:cNvPr id="130" name="TextBox 4"/>
          <p:cNvSpPr txBox="1"/>
          <p:nvPr/>
        </p:nvSpPr>
        <p:spPr>
          <a:xfrm>
            <a:off x="2781750" y="3272953"/>
            <a:ext cx="5334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smtClean="0">
                <a:solidFill>
                  <a:srgbClr val="DDBC78"/>
                </a:solidFill>
                <a:latin typeface="Aleo"/>
              </a:rPr>
              <a:t>1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grpSp>
        <p:nvGrpSpPr>
          <p:cNvPr id="131" name="Group 12"/>
          <p:cNvGrpSpPr/>
          <p:nvPr/>
        </p:nvGrpSpPr>
        <p:grpSpPr>
          <a:xfrm>
            <a:off x="2600401" y="4471650"/>
            <a:ext cx="643889" cy="595650"/>
            <a:chOff x="0" y="0"/>
            <a:chExt cx="1474698" cy="1538461"/>
          </a:xfrm>
        </p:grpSpPr>
        <p:grpSp>
          <p:nvGrpSpPr>
            <p:cNvPr id="132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35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33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34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</p:grpSp>
      <p:sp>
        <p:nvSpPr>
          <p:cNvPr id="136" name="TextBox 4"/>
          <p:cNvSpPr txBox="1"/>
          <p:nvPr/>
        </p:nvSpPr>
        <p:spPr>
          <a:xfrm>
            <a:off x="2791351" y="4415953"/>
            <a:ext cx="533400" cy="55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smtClean="0">
                <a:solidFill>
                  <a:srgbClr val="DDBC78"/>
                </a:solidFill>
                <a:latin typeface="Aleo"/>
              </a:rPr>
              <a:t>2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grpSp>
        <p:nvGrpSpPr>
          <p:cNvPr id="137" name="Group 12"/>
          <p:cNvGrpSpPr/>
          <p:nvPr/>
        </p:nvGrpSpPr>
        <p:grpSpPr>
          <a:xfrm>
            <a:off x="2621546" y="5718327"/>
            <a:ext cx="643889" cy="595650"/>
            <a:chOff x="0" y="0"/>
            <a:chExt cx="1474698" cy="1538461"/>
          </a:xfrm>
        </p:grpSpPr>
        <p:grpSp>
          <p:nvGrpSpPr>
            <p:cNvPr id="138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41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39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40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</p:grpSp>
      <p:sp>
        <p:nvSpPr>
          <p:cNvPr id="142" name="TextBox 4"/>
          <p:cNvSpPr txBox="1"/>
          <p:nvPr/>
        </p:nvSpPr>
        <p:spPr>
          <a:xfrm>
            <a:off x="2812496" y="5662630"/>
            <a:ext cx="5334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>
                <a:solidFill>
                  <a:srgbClr val="DDBC78"/>
                </a:solidFill>
                <a:latin typeface="Aleo"/>
              </a:rPr>
              <a:t>3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grpSp>
        <p:nvGrpSpPr>
          <p:cNvPr id="143" name="Group 12"/>
          <p:cNvGrpSpPr/>
          <p:nvPr/>
        </p:nvGrpSpPr>
        <p:grpSpPr>
          <a:xfrm>
            <a:off x="2621546" y="7065838"/>
            <a:ext cx="643889" cy="595650"/>
            <a:chOff x="0" y="0"/>
            <a:chExt cx="1474698" cy="1538461"/>
          </a:xfrm>
        </p:grpSpPr>
        <p:grpSp>
          <p:nvGrpSpPr>
            <p:cNvPr id="144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47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45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4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</p:grpSp>
      <p:sp>
        <p:nvSpPr>
          <p:cNvPr id="148" name="TextBox 4"/>
          <p:cNvSpPr txBox="1"/>
          <p:nvPr/>
        </p:nvSpPr>
        <p:spPr>
          <a:xfrm>
            <a:off x="2812496" y="7010141"/>
            <a:ext cx="5334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>
                <a:solidFill>
                  <a:srgbClr val="DDBC78"/>
                </a:solidFill>
                <a:latin typeface="Aleo"/>
              </a:rPr>
              <a:t>4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sp>
        <p:nvSpPr>
          <p:cNvPr id="149" name="TextBox 4"/>
          <p:cNvSpPr txBox="1"/>
          <p:nvPr/>
        </p:nvSpPr>
        <p:spPr>
          <a:xfrm>
            <a:off x="10286463" y="3316173"/>
            <a:ext cx="6093691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err="1" smtClean="0">
                <a:solidFill>
                  <a:srgbClr val="DDBC78"/>
                </a:solidFill>
                <a:latin typeface="Aleo"/>
              </a:rPr>
              <a:t>Analisis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grpSp>
        <p:nvGrpSpPr>
          <p:cNvPr id="150" name="Group 12"/>
          <p:cNvGrpSpPr/>
          <p:nvPr/>
        </p:nvGrpSpPr>
        <p:grpSpPr>
          <a:xfrm>
            <a:off x="9372600" y="3406033"/>
            <a:ext cx="643889" cy="595650"/>
            <a:chOff x="0" y="0"/>
            <a:chExt cx="1474698" cy="1538461"/>
          </a:xfrm>
        </p:grpSpPr>
        <p:grpSp>
          <p:nvGrpSpPr>
            <p:cNvPr id="151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5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52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53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</p:grpSp>
      <p:sp>
        <p:nvSpPr>
          <p:cNvPr id="155" name="TextBox 4"/>
          <p:cNvSpPr txBox="1"/>
          <p:nvPr/>
        </p:nvSpPr>
        <p:spPr>
          <a:xfrm>
            <a:off x="9563550" y="3350336"/>
            <a:ext cx="5334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smtClean="0">
                <a:solidFill>
                  <a:srgbClr val="DDBC78"/>
                </a:solidFill>
                <a:latin typeface="Aleo"/>
              </a:rPr>
              <a:t>5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sp>
        <p:nvSpPr>
          <p:cNvPr id="156" name="TextBox 4"/>
          <p:cNvSpPr txBox="1"/>
          <p:nvPr/>
        </p:nvSpPr>
        <p:spPr>
          <a:xfrm>
            <a:off x="10286463" y="4621676"/>
            <a:ext cx="6093691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err="1" smtClean="0">
                <a:solidFill>
                  <a:srgbClr val="DDBC78"/>
                </a:solidFill>
                <a:latin typeface="Aleo"/>
              </a:rPr>
              <a:t>Desain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grpSp>
        <p:nvGrpSpPr>
          <p:cNvPr id="157" name="Group 12"/>
          <p:cNvGrpSpPr/>
          <p:nvPr/>
        </p:nvGrpSpPr>
        <p:grpSpPr>
          <a:xfrm>
            <a:off x="9372600" y="4685437"/>
            <a:ext cx="643889" cy="595650"/>
            <a:chOff x="0" y="0"/>
            <a:chExt cx="1474698" cy="1538461"/>
          </a:xfrm>
        </p:grpSpPr>
        <p:grpSp>
          <p:nvGrpSpPr>
            <p:cNvPr id="158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61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59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60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</p:grpSp>
      <p:sp>
        <p:nvSpPr>
          <p:cNvPr id="162" name="TextBox 4"/>
          <p:cNvSpPr txBox="1"/>
          <p:nvPr/>
        </p:nvSpPr>
        <p:spPr>
          <a:xfrm>
            <a:off x="9563550" y="4629740"/>
            <a:ext cx="5334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smtClean="0">
                <a:solidFill>
                  <a:srgbClr val="DDBC78"/>
                </a:solidFill>
                <a:latin typeface="Aleo"/>
              </a:rPr>
              <a:t>6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sp>
        <p:nvSpPr>
          <p:cNvPr id="163" name="TextBox 4"/>
          <p:cNvSpPr txBox="1"/>
          <p:nvPr/>
        </p:nvSpPr>
        <p:spPr>
          <a:xfrm>
            <a:off x="10312967" y="5835951"/>
            <a:ext cx="6093691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err="1" smtClean="0">
                <a:solidFill>
                  <a:srgbClr val="DDBC78"/>
                </a:solidFill>
                <a:latin typeface="Aleo"/>
              </a:rPr>
              <a:t>Implementasi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grpSp>
        <p:nvGrpSpPr>
          <p:cNvPr id="164" name="Group 12"/>
          <p:cNvGrpSpPr/>
          <p:nvPr/>
        </p:nvGrpSpPr>
        <p:grpSpPr>
          <a:xfrm>
            <a:off x="9372600" y="5891648"/>
            <a:ext cx="643889" cy="595650"/>
            <a:chOff x="0" y="0"/>
            <a:chExt cx="1474698" cy="1538461"/>
          </a:xfrm>
        </p:grpSpPr>
        <p:grpSp>
          <p:nvGrpSpPr>
            <p:cNvPr id="165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68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66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67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</p:grpSp>
      <p:sp>
        <p:nvSpPr>
          <p:cNvPr id="169" name="TextBox 4"/>
          <p:cNvSpPr txBox="1"/>
          <p:nvPr/>
        </p:nvSpPr>
        <p:spPr>
          <a:xfrm>
            <a:off x="9563550" y="5835951"/>
            <a:ext cx="5334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smtClean="0">
                <a:solidFill>
                  <a:srgbClr val="DDBC78"/>
                </a:solidFill>
                <a:latin typeface="Aleo"/>
              </a:rPr>
              <a:t>7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sp>
        <p:nvSpPr>
          <p:cNvPr id="170" name="TextBox 4"/>
          <p:cNvSpPr txBox="1"/>
          <p:nvPr/>
        </p:nvSpPr>
        <p:spPr>
          <a:xfrm>
            <a:off x="10286463" y="7074889"/>
            <a:ext cx="6093691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err="1" smtClean="0">
                <a:solidFill>
                  <a:srgbClr val="DDBC78"/>
                </a:solidFill>
                <a:latin typeface="Aleo"/>
              </a:rPr>
              <a:t>Evaluasi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  <p:grpSp>
        <p:nvGrpSpPr>
          <p:cNvPr id="171" name="Group 12"/>
          <p:cNvGrpSpPr/>
          <p:nvPr/>
        </p:nvGrpSpPr>
        <p:grpSpPr>
          <a:xfrm>
            <a:off x="9372600" y="7138650"/>
            <a:ext cx="643889" cy="595650"/>
            <a:chOff x="0" y="0"/>
            <a:chExt cx="1474698" cy="1538461"/>
          </a:xfrm>
        </p:grpSpPr>
        <p:grpSp>
          <p:nvGrpSpPr>
            <p:cNvPr id="172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75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73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74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</p:grpSp>
      <p:sp>
        <p:nvSpPr>
          <p:cNvPr id="176" name="TextBox 4"/>
          <p:cNvSpPr txBox="1"/>
          <p:nvPr/>
        </p:nvSpPr>
        <p:spPr>
          <a:xfrm>
            <a:off x="9563550" y="7082953"/>
            <a:ext cx="5334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95"/>
              </a:lnSpc>
            </a:pPr>
            <a:r>
              <a:rPr lang="en-US" sz="3199" spc="95" dirty="0" smtClean="0">
                <a:solidFill>
                  <a:srgbClr val="DDBC78"/>
                </a:solidFill>
                <a:latin typeface="Aleo"/>
              </a:rPr>
              <a:t>8</a:t>
            </a:r>
            <a:endParaRPr lang="en-US" sz="3199" u="none" spc="95" dirty="0">
              <a:solidFill>
                <a:srgbClr val="DDBC78"/>
              </a:solidFill>
              <a:latin typeface="Aleo"/>
            </a:endParaRPr>
          </a:p>
        </p:txBody>
      </p:sp>
    </p:spTree>
    <p:extLst>
      <p:ext uri="{BB962C8B-B14F-4D97-AF65-F5344CB8AC3E}">
        <p14:creationId xmlns:p14="http://schemas.microsoft.com/office/powerpoint/2010/main" val="6903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6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4519" y="2285909"/>
            <a:ext cx="7685182" cy="3741374"/>
            <a:chOff x="0" y="-955"/>
            <a:chExt cx="10246909" cy="4988499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5"/>
              <a:ext cx="10246909" cy="1697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560"/>
                </a:lnSpc>
              </a:pPr>
              <a:r>
                <a:rPr lang="en-US" sz="8800" u="none" dirty="0" smtClean="0">
                  <a:solidFill>
                    <a:srgbClr val="DDBC78"/>
                  </a:solidFill>
                  <a:latin typeface="Dosis Extra Bold"/>
                </a:rPr>
                <a:t>IMPLEMENTASI</a:t>
              </a:r>
              <a:endParaRPr lang="en-US" sz="8800" u="none" dirty="0">
                <a:solidFill>
                  <a:srgbClr val="DDBC78"/>
                </a:solidFill>
                <a:latin typeface="Dosis Extr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76628"/>
              <a:ext cx="10246909" cy="24109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668"/>
                </a:lnSpc>
              </a:pP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Berikut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ini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akan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ditampilkan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hasil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implementasi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visualisasi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yang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sudah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 </a:t>
              </a:r>
              <a:r>
                <a:rPr lang="en-US" sz="2917" u="none" spc="87" dirty="0" err="1" smtClean="0">
                  <a:solidFill>
                    <a:srgbClr val="F8F6EB"/>
                  </a:solidFill>
                  <a:latin typeface="Aleo"/>
                </a:rPr>
                <a:t>didesain</a:t>
              </a:r>
              <a:r>
                <a:rPr lang="en-US" sz="2917" u="none" spc="87" dirty="0" smtClean="0">
                  <a:solidFill>
                    <a:srgbClr val="F8F6EB"/>
                  </a:solidFill>
                  <a:latin typeface="Aleo"/>
                </a:rPr>
                <a:t>.</a:t>
              </a:r>
              <a:endParaRPr lang="en-US" sz="2917" u="none" spc="87" dirty="0">
                <a:solidFill>
                  <a:srgbClr val="F8F6EB"/>
                </a:solidFill>
                <a:latin typeface="Aleo"/>
              </a:endParaRPr>
            </a:p>
          </p:txBody>
        </p:sp>
      </p:grpSp>
      <p:pic>
        <p:nvPicPr>
          <p:cNvPr id="7170" name="Picture 2" descr="ANIMASI] Sosialisasi Implementasi Program CHSE KEMENPAREKRAF 2020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295900"/>
            <a:ext cx="717973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25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0"/>
          <p:cNvGrpSpPr/>
          <p:nvPr/>
        </p:nvGrpSpPr>
        <p:grpSpPr>
          <a:xfrm>
            <a:off x="1028700" y="8854256"/>
            <a:ext cx="3654192" cy="43812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grpSp>
        <p:nvGrpSpPr>
          <p:cNvPr id="34" name="Group 12"/>
          <p:cNvGrpSpPr/>
          <p:nvPr/>
        </p:nvGrpSpPr>
        <p:grpSpPr>
          <a:xfrm>
            <a:off x="685800" y="571500"/>
            <a:ext cx="1106024" cy="1153846"/>
            <a:chOff x="0" y="0"/>
            <a:chExt cx="1474698" cy="1538461"/>
          </a:xfrm>
        </p:grpSpPr>
        <p:grpSp>
          <p:nvGrpSpPr>
            <p:cNvPr id="35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39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36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38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37" name="TextBox 17"/>
            <p:cNvSpPr txBox="1"/>
            <p:nvPr/>
          </p:nvSpPr>
          <p:spPr>
            <a:xfrm>
              <a:off x="343263" y="455572"/>
              <a:ext cx="788172" cy="5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>
                  <a:solidFill>
                    <a:srgbClr val="DDBC78"/>
                  </a:solidFill>
                  <a:latin typeface="Dosis Extra Bold"/>
                </a:rPr>
                <a:t>1</a:t>
              </a:r>
            </a:p>
          </p:txBody>
        </p:sp>
      </p:grpSp>
      <p:pic>
        <p:nvPicPr>
          <p:cNvPr id="12290" name="Picture 2" descr="https://lh4.googleusercontent.com/1YyLIsJk0oyMoQ3EvnDFukP3LTbVIgeGJi4t3s8rZNKXTVQVPp-Iq9TvRIyE8g4Iu9JRpFGkwVrCNEX9Z_TERHggQUSJ1-ZNtVEcV2bmmcqx0NiVhXIEx1EVjwOjQ3BlqcCTS-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2734"/>
            <a:ext cx="14749533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2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8"/>
          <p:cNvGrpSpPr/>
          <p:nvPr/>
        </p:nvGrpSpPr>
        <p:grpSpPr>
          <a:xfrm>
            <a:off x="483841" y="647700"/>
            <a:ext cx="1106024" cy="1153846"/>
            <a:chOff x="0" y="0"/>
            <a:chExt cx="1474698" cy="1538461"/>
          </a:xfrm>
        </p:grpSpPr>
        <p:grpSp>
          <p:nvGrpSpPr>
            <p:cNvPr id="11" name="Group 19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5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2" name="Group 21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4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13" name="TextBox 23"/>
            <p:cNvSpPr txBox="1"/>
            <p:nvPr/>
          </p:nvSpPr>
          <p:spPr>
            <a:xfrm>
              <a:off x="343263" y="455572"/>
              <a:ext cx="788172" cy="5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>
                  <a:solidFill>
                    <a:srgbClr val="DDBC78"/>
                  </a:solidFill>
                  <a:latin typeface="Dosis Extra Bold"/>
                </a:rPr>
                <a:t>2</a:t>
              </a:r>
            </a:p>
          </p:txBody>
        </p:sp>
      </p:grpSp>
      <p:pic>
        <p:nvPicPr>
          <p:cNvPr id="11266" name="Picture 2" descr="https://lh5.googleusercontent.com/VmAIgvPpgcGkDabimi3MXeTAPNwbGRGE_CvBjvAXtZjY_1ICGaQPqobb0grLYmtMzXJYUGOwFd0HjESEjvOELNrrO0GV9-i15-qJZzumdJX2KNZMoqnEjSgOw-XP9jdaTMXt7Q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89379"/>
            <a:ext cx="15225310" cy="857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4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0"/>
          <p:cNvGrpSpPr/>
          <p:nvPr/>
        </p:nvGrpSpPr>
        <p:grpSpPr>
          <a:xfrm>
            <a:off x="1028700" y="8854256"/>
            <a:ext cx="3654192" cy="43812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grpSp>
        <p:nvGrpSpPr>
          <p:cNvPr id="16" name="Group 24"/>
          <p:cNvGrpSpPr/>
          <p:nvPr/>
        </p:nvGrpSpPr>
        <p:grpSpPr>
          <a:xfrm>
            <a:off x="483841" y="495300"/>
            <a:ext cx="1106024" cy="1153846"/>
            <a:chOff x="0" y="0"/>
            <a:chExt cx="1474698" cy="1538461"/>
          </a:xfrm>
        </p:grpSpPr>
        <p:grpSp>
          <p:nvGrpSpPr>
            <p:cNvPr id="17" name="Group 25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21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8" name="Group 27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20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19" name="TextBox 29"/>
            <p:cNvSpPr txBox="1"/>
            <p:nvPr/>
          </p:nvSpPr>
          <p:spPr>
            <a:xfrm>
              <a:off x="343263" y="455572"/>
              <a:ext cx="788172" cy="5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>
                  <a:solidFill>
                    <a:srgbClr val="DDBC78"/>
                  </a:solidFill>
                  <a:latin typeface="Dosis Extra Bold"/>
                </a:rPr>
                <a:t>3</a:t>
              </a:r>
            </a:p>
          </p:txBody>
        </p:sp>
      </p:grpSp>
      <p:pic>
        <p:nvPicPr>
          <p:cNvPr id="13314" name="Picture 2" descr="https://lh4.googleusercontent.com/S1YygkoaqqZ9t_GjJ4QmcgesJ-ShjdUbJIMJQTl6Rh2cYgK2GN8iKpE61QBH_5iP8I2worzXv3kMnTj7bZOuc5ErCQq0uDPil2TLWVNbViyZrwVICZpjIB_EmYuOgUt67zbLkCn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43100"/>
            <a:ext cx="13753415" cy="57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6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483841" y="495300"/>
            <a:ext cx="1106024" cy="1153846"/>
            <a:chOff x="0" y="0"/>
            <a:chExt cx="1474698" cy="1538461"/>
          </a:xfrm>
        </p:grpSpPr>
        <p:grpSp>
          <p:nvGrpSpPr>
            <p:cNvPr id="3" name="Group 25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7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4" name="Group 27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6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5" name="TextBox 29"/>
            <p:cNvSpPr txBox="1"/>
            <p:nvPr/>
          </p:nvSpPr>
          <p:spPr>
            <a:xfrm>
              <a:off x="343263" y="455572"/>
              <a:ext cx="788172" cy="5437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 dirty="0">
                  <a:solidFill>
                    <a:srgbClr val="DDBC78"/>
                  </a:solidFill>
                  <a:latin typeface="Dosis Extra Bold"/>
                </a:rPr>
                <a:t>4</a:t>
              </a:r>
              <a:endParaRPr lang="en-US" sz="2800" dirty="0">
                <a:solidFill>
                  <a:srgbClr val="DDBC78"/>
                </a:solidFill>
                <a:latin typeface="Dosis Extra Bold"/>
              </a:endParaRPr>
            </a:p>
          </p:txBody>
        </p:sp>
      </p:grpSp>
      <p:pic>
        <p:nvPicPr>
          <p:cNvPr id="14338" name="Picture 2" descr="https://lh6.googleusercontent.com/uB8CDJAviPGIgO7z10ZL7uOnTNL-KD9RfPfQrvp18f3fRxYaZC0bxDXtzjtj-D7EHBt-ZgMvoWb_K-Dng4LHKKINL8gaoUYLSAkcopAqb5GHJ42I3Bgj5f0k3YC6AMlUTxWDIh9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48312"/>
            <a:ext cx="15309608" cy="82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40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483841" y="495300"/>
            <a:ext cx="1106024" cy="1153846"/>
            <a:chOff x="0" y="0"/>
            <a:chExt cx="1474698" cy="1538461"/>
          </a:xfrm>
        </p:grpSpPr>
        <p:grpSp>
          <p:nvGrpSpPr>
            <p:cNvPr id="3" name="Group 25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7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4" name="Group 27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6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5" name="TextBox 29"/>
            <p:cNvSpPr txBox="1"/>
            <p:nvPr/>
          </p:nvSpPr>
          <p:spPr>
            <a:xfrm>
              <a:off x="343263" y="455572"/>
              <a:ext cx="788172" cy="5437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 dirty="0">
                  <a:solidFill>
                    <a:srgbClr val="DDBC78"/>
                  </a:solidFill>
                  <a:latin typeface="Dosis Extra Bold"/>
                </a:rPr>
                <a:t>5</a:t>
              </a:r>
              <a:endParaRPr lang="en-US" sz="2800" dirty="0">
                <a:solidFill>
                  <a:srgbClr val="DDBC78"/>
                </a:solidFill>
                <a:latin typeface="Dosis Extra Bold"/>
              </a:endParaRPr>
            </a:p>
          </p:txBody>
        </p:sp>
      </p:grpSp>
      <p:pic>
        <p:nvPicPr>
          <p:cNvPr id="15362" name="Picture 2" descr="https://lh4.googleusercontent.com/oDeTGzm8tUMSL4iaqjx-vwVHZYuSQx8tMScTZb52ttSI2UwXSdXNBthrsN00PQ7ur5frogIlMZTXYvamniuYC_3Kp3WT6dV5d8iLLFoMWd1TkSiSEp358kTeetylBc4I2wxcBoR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90700"/>
            <a:ext cx="1403663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2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26"/>
          <p:cNvSpPr/>
          <p:nvPr/>
        </p:nvSpPr>
        <p:spPr>
          <a:xfrm>
            <a:off x="0" y="-40719"/>
            <a:ext cx="7122391" cy="10327719"/>
          </a:xfrm>
          <a:prstGeom prst="rect">
            <a:avLst/>
          </a:prstGeom>
          <a:solidFill>
            <a:srgbClr val="50603F"/>
          </a:solidFill>
        </p:spPr>
      </p:sp>
      <p:sp>
        <p:nvSpPr>
          <p:cNvPr id="28" name="TextBox 28"/>
          <p:cNvSpPr txBox="1"/>
          <p:nvPr/>
        </p:nvSpPr>
        <p:spPr>
          <a:xfrm>
            <a:off x="1333897" y="4805802"/>
            <a:ext cx="4874491" cy="91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</a:pPr>
            <a:r>
              <a:rPr lang="en-US" sz="6000" dirty="0" smtClean="0">
                <a:solidFill>
                  <a:srgbClr val="DDBC78"/>
                </a:solidFill>
                <a:latin typeface="Aleo Bold"/>
              </a:rPr>
              <a:t>EVALUASI</a:t>
            </a:r>
            <a:endParaRPr lang="en-US" sz="6000" dirty="0">
              <a:solidFill>
                <a:srgbClr val="DDBC78"/>
              </a:solidFill>
              <a:latin typeface="Aleo Bold"/>
            </a:endParaRPr>
          </a:p>
        </p:txBody>
      </p:sp>
      <p:sp>
        <p:nvSpPr>
          <p:cNvPr id="32" name="TextBox 12"/>
          <p:cNvSpPr txBox="1"/>
          <p:nvPr/>
        </p:nvSpPr>
        <p:spPr>
          <a:xfrm>
            <a:off x="8077200" y="439863"/>
            <a:ext cx="9906000" cy="9910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>
                <a:latin typeface="Aleo" panose="020B0604020202020204" charset="0"/>
              </a:rPr>
              <a:t>Visualisasi</a:t>
            </a:r>
            <a:r>
              <a:rPr lang="en-US" sz="2800" dirty="0">
                <a:latin typeface="Aleo" panose="020B0604020202020204" charset="0"/>
              </a:rPr>
              <a:t> yang </a:t>
            </a:r>
            <a:r>
              <a:rPr lang="en-US" sz="2800" dirty="0" err="1">
                <a:latin typeface="Aleo" panose="020B0604020202020204" charset="0"/>
              </a:rPr>
              <a:t>dihasilkan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dievaluasi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untuk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menentukan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apakah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hasil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visualisasi</a:t>
            </a:r>
            <a:r>
              <a:rPr lang="en-US" sz="2800" dirty="0">
                <a:latin typeface="Aleo" panose="020B0604020202020204" charset="0"/>
              </a:rPr>
              <a:t> yang </a:t>
            </a:r>
            <a:r>
              <a:rPr lang="en-US" sz="2800" dirty="0" err="1">
                <a:latin typeface="Aleo" panose="020B0604020202020204" charset="0"/>
              </a:rPr>
              <a:t>dibuat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sesuai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dengan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rancangan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tujuan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awal</a:t>
            </a:r>
            <a:r>
              <a:rPr lang="en-US" sz="2800" dirty="0">
                <a:latin typeface="Aleo" panose="020B0604020202020204" charset="0"/>
              </a:rPr>
              <a:t> yang </a:t>
            </a:r>
            <a:r>
              <a:rPr lang="en-US" sz="2800" dirty="0" err="1">
                <a:latin typeface="Aleo" panose="020B0604020202020204" charset="0"/>
              </a:rPr>
              <a:t>telah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ditentukan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sebelumnya</a:t>
            </a:r>
            <a:r>
              <a:rPr lang="en-US" sz="2800" dirty="0">
                <a:latin typeface="Aleo" panose="020B0604020202020204" charset="0"/>
              </a:rPr>
              <a:t>. </a:t>
            </a:r>
            <a:r>
              <a:rPr lang="en-US" sz="2800" dirty="0" err="1">
                <a:latin typeface="Aleo" panose="020B0604020202020204" charset="0"/>
              </a:rPr>
              <a:t>Teknik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evaluasi</a:t>
            </a:r>
            <a:r>
              <a:rPr lang="en-US" sz="2800" dirty="0">
                <a:latin typeface="Aleo" panose="020B0604020202020204" charset="0"/>
              </a:rPr>
              <a:t> yang </a:t>
            </a:r>
            <a:r>
              <a:rPr lang="en-US" sz="2800" dirty="0" err="1">
                <a:latin typeface="Aleo" panose="020B0604020202020204" charset="0"/>
              </a:rPr>
              <a:t>digunakan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adalah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i="1" dirty="0">
                <a:latin typeface="Aleo" panose="020B0604020202020204" charset="0"/>
              </a:rPr>
              <a:t>Summative-Quantitative. </a:t>
            </a:r>
            <a:r>
              <a:rPr lang="en-US" sz="2800" dirty="0" err="1">
                <a:latin typeface="Aleo" panose="020B0604020202020204" charset="0"/>
              </a:rPr>
              <a:t>Tipe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evaluasi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ini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dilakukan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diakhir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melibatkan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pengukuran</a:t>
            </a:r>
            <a:r>
              <a:rPr lang="en-US" sz="2800" dirty="0">
                <a:latin typeface="Aleo" panose="020B0604020202020204" charset="0"/>
              </a:rPr>
              <a:t> yang </a:t>
            </a:r>
            <a:r>
              <a:rPr lang="en-US" sz="2800" dirty="0" err="1">
                <a:latin typeface="Aleo" panose="020B0604020202020204" charset="0"/>
              </a:rPr>
              <a:t>dinyatakan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dengan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angka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dianalisis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untuk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mencari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kesimpulan</a:t>
            </a:r>
            <a:r>
              <a:rPr lang="en-US" sz="2800" dirty="0">
                <a:latin typeface="Aleo" panose="020B0604020202020204" charset="0"/>
              </a:rPr>
              <a:t>. </a:t>
            </a:r>
            <a:r>
              <a:rPr lang="en-US" sz="2800" dirty="0" err="1">
                <a:latin typeface="Aleo" panose="020B0604020202020204" charset="0"/>
              </a:rPr>
              <a:t>Pada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evaluasi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sumatif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fokus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evaluasi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ditujukan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pada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variabel-variabel</a:t>
            </a:r>
            <a:r>
              <a:rPr lang="en-US" sz="2800" dirty="0">
                <a:latin typeface="Aleo" panose="020B0604020202020204" charset="0"/>
              </a:rPr>
              <a:t> yang </a:t>
            </a:r>
            <a:r>
              <a:rPr lang="en-US" sz="2800" dirty="0" err="1">
                <a:latin typeface="Aleo" panose="020B0604020202020204" charset="0"/>
              </a:rPr>
              <a:t>dipandang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penting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berkaitan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dengan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kebutuhan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pengambilan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 smtClean="0">
                <a:latin typeface="Aleo" panose="020B0604020202020204" charset="0"/>
              </a:rPr>
              <a:t>keputusan</a:t>
            </a:r>
            <a:r>
              <a:rPr lang="en-US" sz="2800" dirty="0">
                <a:latin typeface="Aleo" panose="020B0604020202020204" charset="0"/>
              </a:rPr>
              <a:t>.</a:t>
            </a:r>
            <a:r>
              <a:rPr lang="en-US" sz="2800" dirty="0">
                <a:latin typeface="Aleo" panose="020B0604020202020204" charset="0"/>
              </a:rPr>
              <a:t> </a:t>
            </a:r>
            <a:endParaRPr lang="en-US" sz="2800" dirty="0">
              <a:latin typeface="Aleo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leo" panose="020B0604020202020204" charset="0"/>
              </a:rPr>
              <a:t>Cara yang kami </a:t>
            </a:r>
            <a:r>
              <a:rPr lang="en-US" sz="2800" dirty="0" err="1">
                <a:latin typeface="Aleo" panose="020B0604020202020204" charset="0"/>
              </a:rPr>
              <a:t>lakukan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untuk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melakukan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analisis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ini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adalah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dengan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menyediakan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beberapa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pertanyaan</a:t>
            </a:r>
            <a:r>
              <a:rPr lang="en-US" sz="2800" dirty="0">
                <a:latin typeface="Aleo" panose="020B0604020202020204" charset="0"/>
              </a:rPr>
              <a:t> di Google form yang </a:t>
            </a:r>
            <a:r>
              <a:rPr lang="en-US" sz="2800" dirty="0" err="1">
                <a:latin typeface="Aleo" panose="020B0604020202020204" charset="0"/>
              </a:rPr>
              <a:t>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dikirimkan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ke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peserta</a:t>
            </a:r>
            <a:r>
              <a:rPr lang="en-US" sz="2800" dirty="0">
                <a:latin typeface="Aleo" panose="020B0604020202020204" charset="0"/>
              </a:rPr>
              <a:t> yang </a:t>
            </a:r>
            <a:r>
              <a:rPr lang="en-US" sz="2800" dirty="0" err="1">
                <a:latin typeface="Aleo" panose="020B0604020202020204" charset="0"/>
              </a:rPr>
              <a:t>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memberikan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evaluasi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atau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penilaian</a:t>
            </a:r>
            <a:r>
              <a:rPr lang="en-US" sz="2800" dirty="0">
                <a:latin typeface="Aleo" panose="020B0604020202020204" charset="0"/>
              </a:rPr>
              <a:t>. </a:t>
            </a:r>
            <a:endParaRPr lang="en-US" sz="2800" dirty="0">
              <a:latin typeface="Aleo" panose="020B0604020202020204" charset="0"/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u="none" spc="84" dirty="0">
              <a:solidFill>
                <a:srgbClr val="272727"/>
              </a:solidFill>
              <a:latin typeface="Ale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B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6008" y="8820173"/>
            <a:ext cx="4073292" cy="43812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0603F">
                <a:alpha val="1960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38200" y="8915423"/>
            <a:ext cx="4073292" cy="43812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0603F">
                <a:alpha val="19607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30200" y="5018812"/>
            <a:ext cx="2750420" cy="404473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62200" y="4610100"/>
            <a:ext cx="2145428" cy="486216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333471" y="4762500"/>
            <a:ext cx="6937145" cy="91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</a:pPr>
            <a:r>
              <a:rPr lang="en-US" sz="6000" dirty="0" err="1">
                <a:solidFill>
                  <a:srgbClr val="50603F"/>
                </a:solidFill>
                <a:latin typeface="Aleo Bold"/>
              </a:rPr>
              <a:t>Terima</a:t>
            </a:r>
            <a:r>
              <a:rPr lang="en-US" sz="6000" dirty="0">
                <a:solidFill>
                  <a:srgbClr val="50603F"/>
                </a:solidFill>
                <a:latin typeface="Aleo Bold"/>
              </a:rPr>
              <a:t> </a:t>
            </a:r>
            <a:r>
              <a:rPr lang="en-US" sz="6000" dirty="0" err="1" smtClean="0">
                <a:solidFill>
                  <a:srgbClr val="50603F"/>
                </a:solidFill>
                <a:latin typeface="Aleo Bold"/>
              </a:rPr>
              <a:t>kasih</a:t>
            </a:r>
            <a:r>
              <a:rPr lang="en-US" sz="6000" dirty="0" smtClean="0">
                <a:solidFill>
                  <a:srgbClr val="50603F"/>
                </a:solidFill>
                <a:latin typeface="Aleo Bold"/>
              </a:rPr>
              <a:t>!</a:t>
            </a:r>
            <a:endParaRPr lang="en-US" sz="6000" dirty="0">
              <a:solidFill>
                <a:srgbClr val="50603F"/>
              </a:solidFill>
              <a:latin typeface="Ale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B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90600" y="723900"/>
            <a:ext cx="16306800" cy="883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"/>
          <p:cNvGrpSpPr/>
          <p:nvPr/>
        </p:nvGrpSpPr>
        <p:grpSpPr>
          <a:xfrm>
            <a:off x="1371600" y="1257300"/>
            <a:ext cx="15621000" cy="7533994"/>
            <a:chOff x="-46522" y="31549"/>
            <a:chExt cx="10234867" cy="4974118"/>
          </a:xfrm>
        </p:grpSpPr>
        <p:sp>
          <p:nvSpPr>
            <p:cNvPr id="27" name="TextBox 3"/>
            <p:cNvSpPr txBox="1"/>
            <p:nvPr/>
          </p:nvSpPr>
          <p:spPr>
            <a:xfrm>
              <a:off x="0" y="31549"/>
              <a:ext cx="10188345" cy="1108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40"/>
                </a:lnSpc>
              </a:pP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Latarbelakang</a:t>
              </a:r>
              <a:endParaRPr lang="en-US" sz="5492" dirty="0">
                <a:solidFill>
                  <a:srgbClr val="50603F"/>
                </a:solidFill>
                <a:latin typeface="Aleo Bold"/>
              </a:endParaRPr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-46522" y="796015"/>
              <a:ext cx="10095301" cy="42096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3359"/>
                </a:lnSpc>
              </a:pPr>
              <a:r>
                <a:rPr lang="en-US" sz="2400" dirty="0" err="1">
                  <a:latin typeface="Sitka Banner" panose="02000505000000020004" pitchFamily="2" charset="0"/>
                </a:rPr>
                <a:t>Dilatar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belakangi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oleh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kejadian</a:t>
              </a:r>
              <a:r>
                <a:rPr lang="en-US" sz="2400" dirty="0">
                  <a:latin typeface="Sitka Banner" panose="02000505000000020004" pitchFamily="2" charset="0"/>
                </a:rPr>
                <a:t> yang </a:t>
              </a:r>
              <a:r>
                <a:rPr lang="en-US" sz="2400" dirty="0" err="1">
                  <a:latin typeface="Sitka Banner" panose="02000505000000020004" pitchFamily="2" charset="0"/>
                </a:rPr>
                <a:t>saat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ini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menggemparkan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dunia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mulai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awal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tahun</a:t>
              </a:r>
              <a:r>
                <a:rPr lang="en-US" sz="2400" dirty="0">
                  <a:latin typeface="Sitka Banner" panose="02000505000000020004" pitchFamily="2" charset="0"/>
                </a:rPr>
                <a:t> 2020 </a:t>
              </a:r>
              <a:r>
                <a:rPr lang="en-US" sz="2400" dirty="0" err="1">
                  <a:latin typeface="Sitka Banner" panose="02000505000000020004" pitchFamily="2" charset="0"/>
                </a:rPr>
                <a:t>yaitu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merebaknya</a:t>
              </a:r>
              <a:r>
                <a:rPr lang="en-US" sz="2400" dirty="0">
                  <a:latin typeface="Sitka Banner" panose="02000505000000020004" pitchFamily="2" charset="0"/>
                </a:rPr>
                <a:t> virus </a:t>
              </a:r>
              <a:r>
                <a:rPr lang="en-US" sz="2400" dirty="0" err="1">
                  <a:latin typeface="Sitka Banner" panose="02000505000000020004" pitchFamily="2" charset="0"/>
                </a:rPr>
                <a:t>baru</a:t>
              </a:r>
              <a:r>
                <a:rPr lang="en-US" sz="2400" dirty="0">
                  <a:latin typeface="Sitka Banner" panose="02000505000000020004" pitchFamily="2" charset="0"/>
                </a:rPr>
                <a:t> yang </a:t>
              </a:r>
              <a:r>
                <a:rPr lang="en-US" sz="2400" dirty="0" err="1">
                  <a:latin typeface="Sitka Banner" panose="02000505000000020004" pitchFamily="2" charset="0"/>
                </a:rPr>
                <a:t>disebut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dengan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i="1" dirty="0">
                  <a:latin typeface="Sitka Banner" panose="02000505000000020004" pitchFamily="2" charset="0"/>
                </a:rPr>
                <a:t>coronavirus  </a:t>
              </a:r>
              <a:r>
                <a:rPr lang="en-US" sz="2400" dirty="0" err="1">
                  <a:latin typeface="Sitka Banner" panose="02000505000000020004" pitchFamily="2" charset="0"/>
                </a:rPr>
                <a:t>jenis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baru</a:t>
              </a:r>
              <a:r>
                <a:rPr lang="en-US" sz="2400" dirty="0">
                  <a:latin typeface="Sitka Banner" panose="02000505000000020004" pitchFamily="2" charset="0"/>
                </a:rPr>
                <a:t> (SARS-CoV-2) </a:t>
              </a:r>
              <a:r>
                <a:rPr lang="en-US" sz="2400" dirty="0" err="1">
                  <a:latin typeface="Sitka Banner" panose="02000505000000020004" pitchFamily="2" charset="0"/>
                </a:rPr>
                <a:t>dan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penyakitnya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disebut</a:t>
              </a:r>
              <a:r>
                <a:rPr lang="en-US" sz="2400" dirty="0">
                  <a:latin typeface="Sitka Banner" panose="02000505000000020004" pitchFamily="2" charset="0"/>
                </a:rPr>
                <a:t> Coronavirus </a:t>
              </a:r>
              <a:r>
                <a:rPr lang="en-US" sz="2400" i="1" dirty="0">
                  <a:latin typeface="Sitka Banner" panose="02000505000000020004" pitchFamily="2" charset="0"/>
                </a:rPr>
                <a:t>Disease </a:t>
              </a:r>
              <a:r>
                <a:rPr lang="en-US" sz="2400" dirty="0">
                  <a:latin typeface="Sitka Banner" panose="02000505000000020004" pitchFamily="2" charset="0"/>
                </a:rPr>
                <a:t>2019 (Covid-19) yang </a:t>
              </a:r>
              <a:r>
                <a:rPr lang="en-US" sz="2400" dirty="0" err="1">
                  <a:latin typeface="Sitka Banner" panose="02000505000000020004" pitchFamily="2" charset="0"/>
                </a:rPr>
                <a:t>sudah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menyebar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sampai</a:t>
              </a:r>
              <a:r>
                <a:rPr lang="en-US" sz="2400" dirty="0">
                  <a:latin typeface="Sitka Banner" panose="02000505000000020004" pitchFamily="2" charset="0"/>
                </a:rPr>
                <a:t> 220 </a:t>
              </a:r>
              <a:r>
                <a:rPr lang="en-US" sz="2400" dirty="0" err="1">
                  <a:latin typeface="Sitka Banner" panose="02000505000000020004" pitchFamily="2" charset="0"/>
                </a:rPr>
                <a:t>negara</a:t>
              </a:r>
              <a:r>
                <a:rPr lang="en-US" sz="2400" dirty="0">
                  <a:latin typeface="Sitka Banner" panose="02000505000000020004" pitchFamily="2" charset="0"/>
                </a:rPr>
                <a:t> per </a:t>
              </a:r>
              <a:r>
                <a:rPr lang="en-US" sz="2400" dirty="0" err="1">
                  <a:latin typeface="Sitka Banner" panose="02000505000000020004" pitchFamily="2" charset="0"/>
                </a:rPr>
                <a:t>tanggal</a:t>
              </a:r>
              <a:r>
                <a:rPr lang="en-US" sz="2400" dirty="0">
                  <a:latin typeface="Sitka Banner" panose="02000505000000020004" pitchFamily="2" charset="0"/>
                </a:rPr>
                <a:t> 21 November 2020 </a:t>
              </a:r>
              <a:r>
                <a:rPr lang="en-US" sz="2400" dirty="0" err="1">
                  <a:latin typeface="Sitka Banner" panose="02000505000000020004" pitchFamily="2" charset="0"/>
                </a:rPr>
                <a:t>berdasarkan</a:t>
              </a:r>
              <a:r>
                <a:rPr lang="en-US" sz="2400" dirty="0">
                  <a:latin typeface="Sitka Banner" panose="02000505000000020004" pitchFamily="2" charset="0"/>
                </a:rPr>
                <a:t> data WHO</a:t>
              </a:r>
              <a:r>
                <a:rPr lang="en-US" sz="2400" dirty="0" smtClean="0">
                  <a:latin typeface="Sitka Banner" panose="02000505000000020004" pitchFamily="2" charset="0"/>
                </a:rPr>
                <a:t>.</a:t>
              </a:r>
            </a:p>
            <a:p>
              <a:pPr lvl="0" algn="just">
                <a:lnSpc>
                  <a:spcPts val="3359"/>
                </a:lnSpc>
              </a:pPr>
              <a:endParaRPr lang="en-US" sz="2400" u="none" spc="62" dirty="0">
                <a:solidFill>
                  <a:srgbClr val="272727"/>
                </a:solidFill>
                <a:latin typeface="Sitka Banner" panose="02000505000000020004" pitchFamily="2" charset="0"/>
              </a:endParaRPr>
            </a:p>
            <a:p>
              <a:pPr lvl="0" algn="just">
                <a:lnSpc>
                  <a:spcPts val="3359"/>
                </a:lnSpc>
              </a:pPr>
              <a:r>
                <a:rPr lang="en-US" sz="2400" dirty="0" err="1">
                  <a:latin typeface="Sitka Banner" panose="02000505000000020004" pitchFamily="2" charset="0"/>
                </a:rPr>
                <a:t>Seperti</a:t>
              </a:r>
              <a:r>
                <a:rPr lang="en-US" sz="2400" dirty="0">
                  <a:latin typeface="Sitka Banner" panose="02000505000000020004" pitchFamily="2" charset="0"/>
                </a:rPr>
                <a:t> yang </a:t>
              </a:r>
              <a:r>
                <a:rPr lang="en-US" sz="2400" dirty="0" err="1">
                  <a:latin typeface="Sitka Banner" panose="02000505000000020004" pitchFamily="2" charset="0"/>
                </a:rPr>
                <a:t>sudah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terjadi</a:t>
              </a:r>
              <a:r>
                <a:rPr lang="en-US" sz="2400" dirty="0">
                  <a:latin typeface="Sitka Banner" panose="02000505000000020004" pitchFamily="2" charset="0"/>
                </a:rPr>
                <a:t> di Indonesia </a:t>
              </a:r>
              <a:r>
                <a:rPr lang="en-US" sz="2400" dirty="0" err="1">
                  <a:latin typeface="Sitka Banner" panose="02000505000000020004" pitchFamily="2" charset="0"/>
                </a:rPr>
                <a:t>kasus</a:t>
              </a:r>
              <a:r>
                <a:rPr lang="en-US" sz="2400" dirty="0">
                  <a:latin typeface="Sitka Banner" panose="02000505000000020004" pitchFamily="2" charset="0"/>
                </a:rPr>
                <a:t> Covid-19 </a:t>
              </a:r>
              <a:r>
                <a:rPr lang="en-US" sz="2400" dirty="0" err="1">
                  <a:latin typeface="Sitka Banner" panose="02000505000000020004" pitchFamily="2" charset="0"/>
                </a:rPr>
                <a:t>ini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sudah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menjadi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hal</a:t>
              </a:r>
              <a:r>
                <a:rPr lang="en-US" sz="2400" dirty="0">
                  <a:latin typeface="Sitka Banner" panose="02000505000000020004" pitchFamily="2" charset="0"/>
                </a:rPr>
                <a:t> yang </a:t>
              </a:r>
              <a:r>
                <a:rPr lang="en-US" sz="2400" dirty="0" err="1">
                  <a:latin typeface="Sitka Banner" panose="02000505000000020004" pitchFamily="2" charset="0"/>
                </a:rPr>
                <a:t>sangat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serius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sudah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banyak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memberikan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dampak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buruk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kepada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negara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maupun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masyarakat</a:t>
              </a:r>
              <a:r>
                <a:rPr lang="en-US" sz="2400" dirty="0">
                  <a:latin typeface="Sitka Banner" panose="02000505000000020004" pitchFamily="2" charset="0"/>
                </a:rPr>
                <a:t>. </a:t>
              </a:r>
              <a:endParaRPr lang="en-US" sz="2400" dirty="0" smtClean="0">
                <a:latin typeface="Sitka Banner" panose="02000505000000020004" pitchFamily="2" charset="0"/>
              </a:endParaRPr>
            </a:p>
            <a:p>
              <a:pPr lvl="0" algn="just">
                <a:lnSpc>
                  <a:spcPts val="3359"/>
                </a:lnSpc>
              </a:pPr>
              <a:endParaRPr lang="en-US" sz="2400" u="none" spc="62" dirty="0">
                <a:solidFill>
                  <a:srgbClr val="272727"/>
                </a:solidFill>
                <a:latin typeface="Sitka Banner" panose="02000505000000020004" pitchFamily="2" charset="0"/>
              </a:endParaRPr>
            </a:p>
            <a:p>
              <a:pPr algn="just"/>
              <a:r>
                <a:rPr lang="en-US" sz="2400" dirty="0" err="1">
                  <a:latin typeface="Sitka Banner" panose="02000505000000020004" pitchFamily="2" charset="0"/>
                </a:rPr>
                <a:t>Pentingnya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informasi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terkait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kasus</a:t>
              </a:r>
              <a:r>
                <a:rPr lang="en-US" sz="2400" dirty="0">
                  <a:latin typeface="Sitka Banner" panose="02000505000000020004" pitchFamily="2" charset="0"/>
                </a:rPr>
                <a:t> Covid-19 </a:t>
              </a:r>
              <a:r>
                <a:rPr lang="en-US" sz="2400" dirty="0" err="1">
                  <a:latin typeface="Sitka Banner" panose="02000505000000020004" pitchFamily="2" charset="0"/>
                </a:rPr>
                <a:t>menjadi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salah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satu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alasan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tim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dalam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mengembangkan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proyek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ini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yaitu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untuk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memberikan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gambaran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terkait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informasi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persebaran</a:t>
              </a:r>
              <a:r>
                <a:rPr lang="en-US" sz="2400" dirty="0">
                  <a:latin typeface="Sitka Banner" panose="02000505000000020004" pitchFamily="2" charset="0"/>
                </a:rPr>
                <a:t> Covid-19 </a:t>
              </a:r>
              <a:r>
                <a:rPr lang="en-US" sz="2400" dirty="0" err="1">
                  <a:latin typeface="Sitka Banner" panose="02000505000000020004" pitchFamily="2" charset="0"/>
                </a:rPr>
                <a:t>pemerintahan</a:t>
              </a:r>
              <a:r>
                <a:rPr lang="en-US" sz="2400" dirty="0">
                  <a:latin typeface="Sitka Banner" panose="02000505000000020004" pitchFamily="2" charset="0"/>
                </a:rPr>
                <a:t>. </a:t>
              </a:r>
              <a:r>
                <a:rPr lang="en-US" sz="2400" dirty="0" err="1">
                  <a:latin typeface="Sitka Banner" panose="02000505000000020004" pitchFamily="2" charset="0"/>
                </a:rPr>
                <a:t>Pemerintah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tentu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membutuhkan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informasi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persebaran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kasus</a:t>
              </a:r>
              <a:r>
                <a:rPr lang="en-US" sz="2400" dirty="0">
                  <a:latin typeface="Sitka Banner" panose="02000505000000020004" pitchFamily="2" charset="0"/>
                </a:rPr>
                <a:t> Covid-19 </a:t>
              </a:r>
              <a:r>
                <a:rPr lang="en-US" sz="2400" dirty="0" err="1">
                  <a:latin typeface="Sitka Banner" panose="02000505000000020004" pitchFamily="2" charset="0"/>
                </a:rPr>
                <a:t>ini</a:t>
              </a:r>
              <a:r>
                <a:rPr lang="en-US" sz="2400" dirty="0">
                  <a:latin typeface="Sitka Banner" panose="02000505000000020004" pitchFamily="2" charset="0"/>
                </a:rPr>
                <a:t> agar </a:t>
              </a:r>
              <a:r>
                <a:rPr lang="en-US" sz="2400" dirty="0" err="1">
                  <a:latin typeface="Sitka Banner" panose="02000505000000020004" pitchFamily="2" charset="0"/>
                </a:rPr>
                <a:t>mengetahui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seberapa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luas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penyebaran</a:t>
              </a:r>
              <a:r>
                <a:rPr lang="en-US" sz="2400" dirty="0">
                  <a:latin typeface="Sitka Banner" panose="02000505000000020004" pitchFamily="2" charset="0"/>
                </a:rPr>
                <a:t> Covid-19 di Indonesia </a:t>
              </a:r>
              <a:r>
                <a:rPr lang="en-US" sz="2400" dirty="0" err="1">
                  <a:latin typeface="Sitka Banner" panose="02000505000000020004" pitchFamily="2" charset="0"/>
                </a:rPr>
                <a:t>dan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berapa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jumlah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pasien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meninggal</a:t>
              </a:r>
              <a:r>
                <a:rPr lang="en-US" sz="2400" dirty="0">
                  <a:latin typeface="Sitka Banner" panose="02000505000000020004" pitchFamily="2" charset="0"/>
                </a:rPr>
                <a:t>, </a:t>
              </a:r>
              <a:r>
                <a:rPr lang="en-US" sz="2400" dirty="0" err="1">
                  <a:latin typeface="Sitka Banner" panose="02000505000000020004" pitchFamily="2" charset="0"/>
                </a:rPr>
                <a:t>positif</a:t>
              </a:r>
              <a:r>
                <a:rPr lang="en-US" sz="2400" dirty="0">
                  <a:latin typeface="Sitka Banner" panose="02000505000000020004" pitchFamily="2" charset="0"/>
                </a:rPr>
                <a:t>, </a:t>
              </a:r>
              <a:r>
                <a:rPr lang="en-US" sz="2400" dirty="0" err="1">
                  <a:latin typeface="Sitka Banner" panose="02000505000000020004" pitchFamily="2" charset="0"/>
                </a:rPr>
                <a:t>dan</a:t>
              </a:r>
              <a:r>
                <a:rPr lang="en-US" sz="2400" dirty="0">
                  <a:latin typeface="Sitka Banner" panose="02000505000000020004" pitchFamily="2" charset="0"/>
                </a:rPr>
                <a:t> status </a:t>
              </a:r>
              <a:r>
                <a:rPr lang="en-US" sz="2400" dirty="0" err="1">
                  <a:latin typeface="Sitka Banner" panose="02000505000000020004" pitchFamily="2" charset="0"/>
                </a:rPr>
                <a:t>lainnya</a:t>
              </a:r>
              <a:r>
                <a:rPr lang="en-US" sz="2400" dirty="0">
                  <a:latin typeface="Sitka Banner" panose="02000505000000020004" pitchFamily="2" charset="0"/>
                </a:rPr>
                <a:t> yang </a:t>
              </a:r>
              <a:r>
                <a:rPr lang="en-US" sz="2400" dirty="0" err="1">
                  <a:latin typeface="Sitka Banner" panose="02000505000000020004" pitchFamily="2" charset="0"/>
                </a:rPr>
                <a:t>selanjutnya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akan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dijadikan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sebagai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dasar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dalam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pengambilan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keputusan</a:t>
              </a:r>
              <a:r>
                <a:rPr lang="en-US" sz="2400" dirty="0">
                  <a:latin typeface="Sitka Banner" panose="02000505000000020004" pitchFamily="2" charset="0"/>
                </a:rPr>
                <a:t>, </a:t>
              </a:r>
              <a:r>
                <a:rPr lang="en-US" sz="2400" dirty="0" err="1">
                  <a:latin typeface="Sitka Banner" panose="02000505000000020004" pitchFamily="2" charset="0"/>
                </a:rPr>
                <a:t>kebijakan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peraturan</a:t>
              </a:r>
              <a:r>
                <a:rPr lang="en-US" sz="2400" dirty="0">
                  <a:latin typeface="Sitka Banner" panose="02000505000000020004" pitchFamily="2" charset="0"/>
                </a:rPr>
                <a:t> agar </a:t>
              </a:r>
              <a:r>
                <a:rPr lang="en-US" sz="2400" dirty="0" err="1">
                  <a:latin typeface="Sitka Banner" panose="02000505000000020004" pitchFamily="2" charset="0"/>
                </a:rPr>
                <a:t>kasus</a:t>
              </a:r>
              <a:r>
                <a:rPr lang="en-US" sz="2400" dirty="0">
                  <a:latin typeface="Sitka Banner" panose="02000505000000020004" pitchFamily="2" charset="0"/>
                </a:rPr>
                <a:t> Covid-19 </a:t>
              </a:r>
              <a:r>
                <a:rPr lang="en-US" sz="2400" dirty="0" err="1">
                  <a:latin typeface="Sitka Banner" panose="02000505000000020004" pitchFamily="2" charset="0"/>
                </a:rPr>
                <a:t>tidak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semakin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menyebar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luas</a:t>
              </a:r>
              <a:r>
                <a:rPr lang="en-US" sz="2400" dirty="0">
                  <a:latin typeface="Sitka Banner" panose="02000505000000020004" pitchFamily="2" charset="0"/>
                </a:rPr>
                <a:t>. </a:t>
              </a:r>
              <a:endParaRPr lang="en-US" sz="2400" dirty="0">
                <a:latin typeface="Sitka Banner" panose="02000505000000020004" pitchFamily="2" charset="0"/>
              </a:endParaRPr>
            </a:p>
            <a:p>
              <a:pPr algn="just"/>
              <a:r>
                <a:rPr lang="en-US" sz="2400" dirty="0">
                  <a:latin typeface="Sitka Banner" panose="02000505000000020004" pitchFamily="2" charset="0"/>
                </a:rPr>
                <a:t/>
              </a:r>
              <a:br>
                <a:rPr lang="en-US" sz="2400" dirty="0">
                  <a:latin typeface="Sitka Banner" panose="02000505000000020004" pitchFamily="2" charset="0"/>
                </a:rPr>
              </a:br>
              <a:r>
                <a:rPr lang="en-US" sz="2400" dirty="0" err="1">
                  <a:latin typeface="Sitka Banner" panose="02000505000000020004" pitchFamily="2" charset="0"/>
                </a:rPr>
                <a:t>Kecepatan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penyebaran</a:t>
              </a:r>
              <a:r>
                <a:rPr lang="en-US" sz="2400" dirty="0">
                  <a:latin typeface="Sitka Banner" panose="02000505000000020004" pitchFamily="2" charset="0"/>
                </a:rPr>
                <a:t> Covid-19 </a:t>
              </a:r>
              <a:r>
                <a:rPr lang="en-US" sz="2400" dirty="0" err="1">
                  <a:latin typeface="Sitka Banner" panose="02000505000000020004" pitchFamily="2" charset="0"/>
                </a:rPr>
                <a:t>menuntut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solusi</a:t>
              </a:r>
              <a:r>
                <a:rPr lang="en-US" sz="2400" dirty="0">
                  <a:latin typeface="Sitka Banner" panose="02000505000000020004" pitchFamily="2" charset="0"/>
                </a:rPr>
                <a:t> yang </a:t>
              </a:r>
              <a:r>
                <a:rPr lang="en-US" sz="2400" dirty="0" err="1">
                  <a:latin typeface="Sitka Banner" panose="02000505000000020004" pitchFamily="2" charset="0"/>
                </a:rPr>
                <a:t>cepat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untuk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memahami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memperkirakan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perkembangan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penyakit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tersebut</a:t>
              </a:r>
              <a:r>
                <a:rPr lang="en-US" sz="2400" dirty="0">
                  <a:latin typeface="Sitka Banner" panose="02000505000000020004" pitchFamily="2" charset="0"/>
                </a:rPr>
                <a:t>. </a:t>
              </a:r>
              <a:r>
                <a:rPr lang="en-US" sz="2400" dirty="0" err="1">
                  <a:latin typeface="Sitka Banner" panose="02000505000000020004" pitchFamily="2" charset="0"/>
                </a:rPr>
                <a:t>Sebagai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contoh</a:t>
              </a:r>
              <a:r>
                <a:rPr lang="en-US" sz="2400" dirty="0">
                  <a:latin typeface="Sitka Banner" panose="02000505000000020004" pitchFamily="2" charset="0"/>
                </a:rPr>
                <a:t>, </a:t>
              </a:r>
              <a:r>
                <a:rPr lang="en-US" sz="2400" dirty="0" err="1">
                  <a:latin typeface="Sitka Banner" panose="02000505000000020004" pitchFamily="2" charset="0"/>
                </a:rPr>
                <a:t>dengan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adanya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i="1" dirty="0">
                  <a:latin typeface="Sitka Banner" panose="02000505000000020004" pitchFamily="2" charset="0"/>
                </a:rPr>
                <a:t>dashboard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interaktif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dengan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beberapa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visualisasi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berbeda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dapat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memudahkan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pembaca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dalam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memahami</a:t>
              </a:r>
              <a:r>
                <a:rPr lang="en-US" sz="2400" dirty="0">
                  <a:latin typeface="Sitka Banner" panose="02000505000000020004" pitchFamily="2" charset="0"/>
                </a:rPr>
                <a:t> </a:t>
              </a:r>
              <a:r>
                <a:rPr lang="en-US" sz="2400" dirty="0" err="1">
                  <a:latin typeface="Sitka Banner" panose="02000505000000020004" pitchFamily="2" charset="0"/>
                </a:rPr>
                <a:t>perkembangan</a:t>
              </a:r>
              <a:r>
                <a:rPr lang="en-US" sz="2400" dirty="0">
                  <a:latin typeface="Sitka Banner" panose="02000505000000020004" pitchFamily="2" charset="0"/>
                </a:rPr>
                <a:t> Covid-19. </a:t>
              </a:r>
              <a:endParaRPr lang="en-US" sz="2000" u="none" spc="62" dirty="0">
                <a:solidFill>
                  <a:srgbClr val="272727"/>
                </a:solidFill>
                <a:latin typeface="Sitka Banner" panose="02000505000000020004" pitchFamily="2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723900"/>
            <a:ext cx="9337579" cy="864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60"/>
              </a:lnSpc>
            </a:pPr>
            <a:r>
              <a:rPr lang="en-US" sz="5661" dirty="0" err="1" smtClean="0">
                <a:solidFill>
                  <a:srgbClr val="DDBC78"/>
                </a:solidFill>
                <a:latin typeface="Aleo Bold"/>
              </a:rPr>
              <a:t>Tujuan</a:t>
            </a:r>
            <a:endParaRPr lang="en-US" sz="5661" dirty="0">
              <a:solidFill>
                <a:srgbClr val="DDBC78"/>
              </a:solidFill>
              <a:latin typeface="Ale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30422" y="2491369"/>
            <a:ext cx="4632177" cy="2115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9"/>
              </a:lnSpc>
            </a:pPr>
            <a:r>
              <a:rPr lang="en-US" sz="2800" dirty="0" err="1">
                <a:latin typeface="Sitka Banner" panose="02000505000000020004" pitchFamily="2" charset="0"/>
              </a:rPr>
              <a:t>Memvisualisasikan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jumlah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Covid-19 </a:t>
            </a:r>
            <a:r>
              <a:rPr lang="en-US" sz="2800" dirty="0" err="1">
                <a:latin typeface="Sitka Banner" panose="02000505000000020004" pitchFamily="2" charset="0"/>
              </a:rPr>
              <a:t>setiap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Provinsi</a:t>
            </a:r>
            <a:r>
              <a:rPr lang="en-US" sz="2800" dirty="0">
                <a:latin typeface="Sitka Banner" panose="02000505000000020004" pitchFamily="2" charset="0"/>
              </a:rPr>
              <a:t> di Indonesia </a:t>
            </a:r>
            <a:r>
              <a:rPr lang="en-US" sz="2800" dirty="0" err="1">
                <a:latin typeface="Sitka Banner" panose="02000505000000020004" pitchFamily="2" charset="0"/>
              </a:rPr>
              <a:t>baik</a:t>
            </a:r>
            <a:r>
              <a:rPr lang="en-US" sz="2800" dirty="0">
                <a:latin typeface="Sitka Banner" panose="02000505000000020004" pitchFamily="2" charset="0"/>
              </a:rPr>
              <a:t> status </a:t>
            </a:r>
            <a:r>
              <a:rPr lang="en-US" sz="2800" dirty="0" err="1">
                <a:latin typeface="Sitka Banner" panose="02000505000000020004" pitchFamily="2" charset="0"/>
              </a:rPr>
              <a:t>meninggal</a:t>
            </a:r>
            <a:r>
              <a:rPr lang="en-US" sz="2800" dirty="0">
                <a:latin typeface="Sitka Banner" panose="02000505000000020004" pitchFamily="2" charset="0"/>
              </a:rPr>
              <a:t>, </a:t>
            </a:r>
            <a:r>
              <a:rPr lang="en-US" sz="2800" dirty="0" err="1">
                <a:latin typeface="Sitka Banner" panose="02000505000000020004" pitchFamily="2" charset="0"/>
              </a:rPr>
              <a:t>positif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sembuh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bulan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Maret</a:t>
            </a:r>
            <a:r>
              <a:rPr lang="en-US" sz="2800" dirty="0">
                <a:latin typeface="Sitka Banner" panose="02000505000000020004" pitchFamily="2" charset="0"/>
              </a:rPr>
              <a:t>-November 2020. 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29400" y="2517834"/>
            <a:ext cx="4198312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base"/>
            <a:r>
              <a:rPr lang="en-US" sz="2800" dirty="0" err="1">
                <a:latin typeface="Sitka Banner" panose="02000505000000020004" pitchFamily="2" charset="0"/>
              </a:rPr>
              <a:t>Memvisualisasikan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jumlah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Covid-19 di Indonesia </a:t>
            </a:r>
            <a:r>
              <a:rPr lang="en-US" sz="2800" dirty="0" err="1">
                <a:latin typeface="Sitka Banner" panose="02000505000000020004" pitchFamily="2" charset="0"/>
              </a:rPr>
              <a:t>baik</a:t>
            </a:r>
            <a:r>
              <a:rPr lang="en-US" sz="2800" dirty="0">
                <a:latin typeface="Sitka Banner" panose="02000505000000020004" pitchFamily="2" charset="0"/>
              </a:rPr>
              <a:t> status </a:t>
            </a:r>
            <a:r>
              <a:rPr lang="en-US" sz="2800" dirty="0" err="1">
                <a:latin typeface="Sitka Banner" panose="02000505000000020004" pitchFamily="2" charset="0"/>
              </a:rPr>
              <a:t>meninggal</a:t>
            </a:r>
            <a:r>
              <a:rPr lang="en-US" sz="2800" dirty="0">
                <a:latin typeface="Sitka Banner" panose="02000505000000020004" pitchFamily="2" charset="0"/>
              </a:rPr>
              <a:t>, </a:t>
            </a:r>
            <a:r>
              <a:rPr lang="en-US" sz="2800" dirty="0" err="1">
                <a:latin typeface="Sitka Banner" panose="02000505000000020004" pitchFamily="2" charset="0"/>
              </a:rPr>
              <a:t>sembuh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dalam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perawatan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bulan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Maret</a:t>
            </a:r>
            <a:r>
              <a:rPr lang="en-US" sz="2800" dirty="0">
                <a:latin typeface="Sitka Banner" panose="02000505000000020004" pitchFamily="2" charset="0"/>
              </a:rPr>
              <a:t>-November 2020.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614508" y="8820173"/>
            <a:ext cx="4073292" cy="43812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b="556"/>
          <a:stretch>
            <a:fillRect/>
          </a:stretch>
        </p:blipFill>
        <p:spPr>
          <a:xfrm>
            <a:off x="12064827" y="6232400"/>
            <a:ext cx="2225558" cy="2806837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930422" y="6263874"/>
            <a:ext cx="4198312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base"/>
            <a:r>
              <a:rPr lang="sv-SE" sz="2800" dirty="0" smtClean="0">
                <a:latin typeface="Sitka Banner" panose="02000505000000020004" pitchFamily="2" charset="0"/>
              </a:rPr>
              <a:t>Menampilkan visualisasi mengenai informasi kenaikan kasus positif, meninggal dan sembuh Covid-19 dari waktu ke waktu berdasarkan bulan. </a:t>
            </a:r>
            <a:endParaRPr lang="sv-SE" sz="2800" dirty="0">
              <a:latin typeface="Sitka Banner" panose="02000505000000020004" pitchFamily="2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6497624" y="6232400"/>
            <a:ext cx="4198312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base"/>
            <a:r>
              <a:rPr lang="en-US" sz="2800" dirty="0" err="1">
                <a:latin typeface="Sitka Banner" panose="02000505000000020004" pitchFamily="2" charset="0"/>
              </a:rPr>
              <a:t>Menampilkan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visualisasi</a:t>
            </a:r>
            <a:r>
              <a:rPr lang="en-US" sz="2800" dirty="0">
                <a:latin typeface="Sitka Banner" panose="02000505000000020004" pitchFamily="2" charset="0"/>
              </a:rPr>
              <a:t> 5 </a:t>
            </a:r>
            <a:r>
              <a:rPr lang="en-US" sz="2800" dirty="0" err="1">
                <a:latin typeface="Sitka Banner" panose="02000505000000020004" pitchFamily="2" charset="0"/>
              </a:rPr>
              <a:t>provinsi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teratas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dengan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jumlah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kasus</a:t>
            </a:r>
            <a:r>
              <a:rPr lang="en-US" sz="2800" dirty="0">
                <a:latin typeface="Sitka Banner" panose="02000505000000020004" pitchFamily="2" charset="0"/>
              </a:rPr>
              <a:t> Covid-19 </a:t>
            </a:r>
            <a:r>
              <a:rPr lang="en-US" sz="2800" dirty="0" err="1">
                <a:latin typeface="Sitka Banner" panose="02000505000000020004" pitchFamily="2" charset="0"/>
              </a:rPr>
              <a:t>terbanyak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untuk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bulan</a:t>
            </a:r>
            <a:r>
              <a:rPr lang="en-US" sz="2800" dirty="0">
                <a:latin typeface="Sitka Banner" panose="02000505000000020004" pitchFamily="2" charset="0"/>
              </a:rPr>
              <a:t> </a:t>
            </a:r>
            <a:r>
              <a:rPr lang="en-US" sz="2800" dirty="0" err="1">
                <a:latin typeface="Sitka Banner" panose="02000505000000020004" pitchFamily="2" charset="0"/>
              </a:rPr>
              <a:t>Maret</a:t>
            </a:r>
            <a:r>
              <a:rPr lang="en-US" sz="2800" dirty="0">
                <a:latin typeface="Sitka Banner" panose="02000505000000020004" pitchFamily="2" charset="0"/>
              </a:rPr>
              <a:t>-November 2020.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6918756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60"/>
              </a:lnSpc>
            </a:pPr>
            <a:r>
              <a:rPr lang="en-US" sz="8800" u="none" dirty="0" err="1" smtClean="0">
                <a:solidFill>
                  <a:srgbClr val="DDBC78"/>
                </a:solidFill>
                <a:latin typeface="Dosis Extra Bold"/>
              </a:rPr>
              <a:t>Manfaat</a:t>
            </a:r>
            <a:endParaRPr lang="en-US" sz="8800" u="none" dirty="0">
              <a:solidFill>
                <a:srgbClr val="DDBC78"/>
              </a:solidFill>
              <a:latin typeface="Dosis Extr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72800" y="2280682"/>
            <a:ext cx="6093691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base"/>
            <a:r>
              <a:rPr lang="en-US" sz="2400" dirty="0" err="1">
                <a:latin typeface="Aleo" panose="020B0604020202020204" charset="0"/>
              </a:rPr>
              <a:t>Membantu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pemerintah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dalam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melakukan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manajemen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dan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pengambilan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keputusan</a:t>
            </a:r>
            <a:r>
              <a:rPr lang="en-US" sz="2400" dirty="0">
                <a:latin typeface="Aleo" panose="020B0604020202020204" charset="0"/>
              </a:rPr>
              <a:t> demi </a:t>
            </a:r>
            <a:r>
              <a:rPr lang="en-US" sz="2400" dirty="0" err="1">
                <a:latin typeface="Aleo" panose="020B0604020202020204" charset="0"/>
              </a:rPr>
              <a:t>meminimalisir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persebaran</a:t>
            </a:r>
            <a:r>
              <a:rPr lang="en-US" sz="2400" dirty="0">
                <a:latin typeface="Aleo" panose="020B0604020202020204" charset="0"/>
              </a:rPr>
              <a:t> Covid-19 di Indonesia.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89365" y="7836963"/>
            <a:ext cx="6093691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base"/>
            <a:r>
              <a:rPr lang="en-US" sz="2400" dirty="0" err="1">
                <a:latin typeface="Aleo" panose="020B0604020202020204" charset="0"/>
              </a:rPr>
              <a:t>Memudahkan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pemerintah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dalam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menentukan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zonasi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bahaya</a:t>
            </a:r>
            <a:r>
              <a:rPr lang="en-US" sz="2400" dirty="0">
                <a:latin typeface="Aleo" panose="020B0604020202020204" charset="0"/>
              </a:rPr>
              <a:t> Covid-19.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148859" y="2228308"/>
            <a:ext cx="1106024" cy="1153846"/>
            <a:chOff x="0" y="0"/>
            <a:chExt cx="1474698" cy="1538461"/>
          </a:xfrm>
        </p:grpSpPr>
        <p:grpSp>
          <p:nvGrpSpPr>
            <p:cNvPr id="13" name="Group 13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43263" y="455572"/>
              <a:ext cx="788172" cy="5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>
                  <a:solidFill>
                    <a:srgbClr val="DDBC78"/>
                  </a:solidFill>
                  <a:latin typeface="Dosis Extra Bold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8859" y="4983658"/>
            <a:ext cx="1106024" cy="1153846"/>
            <a:chOff x="0" y="0"/>
            <a:chExt cx="1474698" cy="1538461"/>
          </a:xfrm>
        </p:grpSpPr>
        <p:grpSp>
          <p:nvGrpSpPr>
            <p:cNvPr id="19" name="Group 19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343263" y="455572"/>
              <a:ext cx="788172" cy="5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>
                  <a:solidFill>
                    <a:srgbClr val="DDBC78"/>
                  </a:solidFill>
                  <a:latin typeface="Dosis Extra Bold"/>
                </a:rPr>
                <a:t>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148859" y="7739009"/>
            <a:ext cx="1106024" cy="1153846"/>
            <a:chOff x="0" y="0"/>
            <a:chExt cx="1474698" cy="1538461"/>
          </a:xfrm>
        </p:grpSpPr>
        <p:grpSp>
          <p:nvGrpSpPr>
            <p:cNvPr id="25" name="Group 25"/>
            <p:cNvGrpSpPr/>
            <p:nvPr/>
          </p:nvGrpSpPr>
          <p:grpSpPr>
            <a:xfrm>
              <a:off x="150838" y="1412290"/>
              <a:ext cx="1173022" cy="126171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>
                  <a:alpha val="19607"/>
                </a:srgbClr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0" y="0"/>
              <a:ext cx="1474698" cy="1474698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0603F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343263" y="455572"/>
              <a:ext cx="788172" cy="5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</a:pPr>
              <a:r>
                <a:rPr lang="en-US" sz="2800">
                  <a:solidFill>
                    <a:srgbClr val="DDBC78"/>
                  </a:solidFill>
                  <a:latin typeface="Dosis Extra Bold"/>
                </a:rPr>
                <a:t>3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8700" y="8854256"/>
            <a:ext cx="3654192" cy="43812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sp>
        <p:nvSpPr>
          <p:cNvPr id="34" name="TextBox 5"/>
          <p:cNvSpPr txBox="1"/>
          <p:nvPr/>
        </p:nvSpPr>
        <p:spPr>
          <a:xfrm>
            <a:off x="10989365" y="5049418"/>
            <a:ext cx="6093691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base"/>
            <a:r>
              <a:rPr lang="en-US" sz="2400" dirty="0" err="1">
                <a:latin typeface="Aleo" panose="020B0604020202020204" charset="0"/>
              </a:rPr>
              <a:t>Memudahkan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pemerintah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dalam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memahami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informasi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terkait</a:t>
            </a:r>
            <a:r>
              <a:rPr lang="en-US" sz="2400" dirty="0">
                <a:latin typeface="Aleo" panose="020B0604020202020204" charset="0"/>
              </a:rPr>
              <a:t> </a:t>
            </a:r>
            <a:r>
              <a:rPr lang="en-US" sz="2400" dirty="0" err="1">
                <a:latin typeface="Aleo" panose="020B0604020202020204" charset="0"/>
              </a:rPr>
              <a:t>persebaran</a:t>
            </a:r>
            <a:r>
              <a:rPr lang="en-US" sz="2400" dirty="0">
                <a:latin typeface="Aleo" panose="020B0604020202020204" charset="0"/>
              </a:rPr>
              <a:t> Covid-19 di Indonesia.</a:t>
            </a:r>
          </a:p>
        </p:txBody>
      </p:sp>
      <p:pic>
        <p:nvPicPr>
          <p:cNvPr id="3074" name="Picture 2" descr="3 Pasien Positif Corona di Kabupaten Pasuruan Sembu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17" y="3830820"/>
            <a:ext cx="4953000" cy="368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723900"/>
            <a:ext cx="9337579" cy="864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60"/>
              </a:lnSpc>
            </a:pPr>
            <a:r>
              <a:rPr lang="en-US" sz="5661" dirty="0" err="1" smtClean="0">
                <a:solidFill>
                  <a:srgbClr val="DDBC78"/>
                </a:solidFill>
                <a:latin typeface="Aleo Bold"/>
              </a:rPr>
              <a:t>Ruang</a:t>
            </a:r>
            <a:r>
              <a:rPr lang="en-US" sz="5661" dirty="0" smtClean="0">
                <a:solidFill>
                  <a:srgbClr val="DDBC78"/>
                </a:solidFill>
                <a:latin typeface="Aleo Bold"/>
              </a:rPr>
              <a:t> </a:t>
            </a:r>
            <a:r>
              <a:rPr lang="en-US" sz="5661" dirty="0" err="1" smtClean="0">
                <a:solidFill>
                  <a:srgbClr val="DDBC78"/>
                </a:solidFill>
                <a:latin typeface="Aleo Bold"/>
              </a:rPr>
              <a:t>Lingkup</a:t>
            </a:r>
            <a:endParaRPr lang="en-US" sz="5661" dirty="0">
              <a:solidFill>
                <a:srgbClr val="DDBC78"/>
              </a:solidFill>
              <a:latin typeface="Ale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30422" y="2491369"/>
            <a:ext cx="11490178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9"/>
              </a:lnSpc>
            </a:pPr>
            <a:r>
              <a:rPr lang="en-US" sz="2800" dirty="0">
                <a:latin typeface="Aleo" panose="020B0604020202020204" charset="0"/>
              </a:rPr>
              <a:t>Data yang </a:t>
            </a:r>
            <a:r>
              <a:rPr lang="en-US" sz="2800" dirty="0" err="1">
                <a:latin typeface="Aleo" panose="020B0604020202020204" charset="0"/>
              </a:rPr>
              <a:t>digunakan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hanya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mengambil</a:t>
            </a:r>
            <a:r>
              <a:rPr lang="en-US" sz="2800" dirty="0">
                <a:latin typeface="Aleo" panose="020B0604020202020204" charset="0"/>
              </a:rPr>
              <a:t> data </a:t>
            </a:r>
            <a:r>
              <a:rPr lang="en-US" sz="2800" dirty="0" err="1">
                <a:latin typeface="Aleo" panose="020B0604020202020204" charset="0"/>
              </a:rPr>
              <a:t>kasus</a:t>
            </a:r>
            <a:r>
              <a:rPr lang="en-US" sz="2800" dirty="0">
                <a:latin typeface="Aleo" panose="020B0604020202020204" charset="0"/>
              </a:rPr>
              <a:t> Covid-19 </a:t>
            </a:r>
            <a:r>
              <a:rPr lang="en-US" sz="2800" dirty="0" err="1">
                <a:latin typeface="Aleo" panose="020B0604020202020204" charset="0"/>
              </a:rPr>
              <a:t>pada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bulan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Maret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hingga</a:t>
            </a:r>
            <a:r>
              <a:rPr lang="en-US" sz="2800" dirty="0">
                <a:latin typeface="Aleo" panose="020B0604020202020204" charset="0"/>
              </a:rPr>
              <a:t> 21 November 2020.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" y="3848100"/>
            <a:ext cx="119634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2800" dirty="0">
                <a:latin typeface="Aleo" panose="020B0604020202020204" charset="0"/>
              </a:rPr>
              <a:t>Data yang </a:t>
            </a:r>
            <a:r>
              <a:rPr lang="en-US" sz="2800" dirty="0" err="1">
                <a:latin typeface="Aleo" panose="020B0604020202020204" charset="0"/>
              </a:rPr>
              <a:t>digunakan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adalah</a:t>
            </a:r>
            <a:r>
              <a:rPr lang="en-US" sz="2800" dirty="0">
                <a:latin typeface="Aleo" panose="020B0604020202020204" charset="0"/>
              </a:rPr>
              <a:t> data </a:t>
            </a:r>
            <a:r>
              <a:rPr lang="en-US" sz="2800" dirty="0" err="1">
                <a:latin typeface="Aleo" panose="020B0604020202020204" charset="0"/>
              </a:rPr>
              <a:t>harian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kasus</a:t>
            </a:r>
            <a:r>
              <a:rPr lang="en-US" sz="2800" dirty="0">
                <a:latin typeface="Aleo" panose="020B0604020202020204" charset="0"/>
              </a:rPr>
              <a:t> Covid-19 per </a:t>
            </a:r>
            <a:r>
              <a:rPr lang="en-US" sz="2800" dirty="0" err="1">
                <a:latin typeface="Aleo" panose="020B0604020202020204" charset="0"/>
              </a:rPr>
              <a:t>provinsi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dan</a:t>
            </a:r>
            <a:r>
              <a:rPr lang="en-US" sz="2800" dirty="0">
                <a:latin typeface="Aleo" panose="020B0604020202020204" charset="0"/>
              </a:rPr>
              <a:t> data </a:t>
            </a:r>
            <a:r>
              <a:rPr lang="en-US" sz="2800" dirty="0" err="1">
                <a:latin typeface="Aleo" panose="020B0604020202020204" charset="0"/>
              </a:rPr>
              <a:t>statistik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perkembangan</a:t>
            </a:r>
            <a:r>
              <a:rPr lang="en-US" sz="2800" dirty="0">
                <a:latin typeface="Aleo" panose="020B0604020202020204" charset="0"/>
              </a:rPr>
              <a:t> Covid-19 di Indonesia yang </a:t>
            </a:r>
            <a:r>
              <a:rPr lang="en-US" sz="2800" dirty="0" err="1">
                <a:latin typeface="Aleo" panose="020B0604020202020204" charset="0"/>
              </a:rPr>
              <a:t>dapat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diakses</a:t>
            </a:r>
            <a:r>
              <a:rPr lang="en-US" sz="2800" dirty="0">
                <a:latin typeface="Aleo" panose="020B0604020202020204" charset="0"/>
              </a:rPr>
              <a:t> di </a:t>
            </a:r>
            <a:r>
              <a:rPr lang="en-US" sz="2800" dirty="0">
                <a:latin typeface="Aleo" panose="020B0604020202020204" charset="0"/>
                <a:hlinkClick r:id="rId2"/>
              </a:rPr>
              <a:t>https://bnpb-inacovid19.hub.arcgis.com/search?collection=Dataset</a:t>
            </a:r>
            <a:r>
              <a:rPr lang="en-US" sz="2800" dirty="0">
                <a:latin typeface="Aleo" panose="020B0604020202020204" charset="0"/>
              </a:rPr>
              <a:t>.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614508" y="8820173"/>
            <a:ext cx="4073292" cy="43812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sp>
        <p:nvSpPr>
          <p:cNvPr id="9" name="TextBox 4"/>
          <p:cNvSpPr txBox="1"/>
          <p:nvPr/>
        </p:nvSpPr>
        <p:spPr>
          <a:xfrm>
            <a:off x="927652" y="5652764"/>
            <a:ext cx="11695944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2800" dirty="0" err="1">
                <a:latin typeface="Aleo" panose="020B0604020202020204" charset="0"/>
              </a:rPr>
              <a:t>Proyek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ini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dikerjakan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hingga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menghasilkan</a:t>
            </a:r>
            <a:r>
              <a:rPr lang="en-US" sz="2800" dirty="0">
                <a:latin typeface="Aleo" panose="020B0604020202020204" charset="0"/>
              </a:rPr>
              <a:t> dashboard </a:t>
            </a:r>
            <a:r>
              <a:rPr lang="en-US" sz="2800" dirty="0" err="1">
                <a:latin typeface="Aleo" panose="020B0604020202020204" charset="0"/>
              </a:rPr>
              <a:t>Persebaran</a:t>
            </a:r>
            <a:r>
              <a:rPr lang="en-US" sz="2800" dirty="0">
                <a:latin typeface="Aleo" panose="020B0604020202020204" charset="0"/>
              </a:rPr>
              <a:t> Covid-19 di Indonesia </a:t>
            </a:r>
            <a:r>
              <a:rPr lang="en-US" sz="2800" dirty="0" err="1">
                <a:latin typeface="Aleo" panose="020B0604020202020204" charset="0"/>
              </a:rPr>
              <a:t>pada</a:t>
            </a:r>
            <a:r>
              <a:rPr lang="en-US" sz="2800" dirty="0">
                <a:latin typeface="Aleo" panose="020B0604020202020204" charset="0"/>
              </a:rPr>
              <a:t> </a:t>
            </a:r>
            <a:r>
              <a:rPr lang="en-US" sz="2800" dirty="0" err="1">
                <a:latin typeface="Aleo" panose="020B0604020202020204" charset="0"/>
              </a:rPr>
              <a:t>Maret</a:t>
            </a:r>
            <a:r>
              <a:rPr lang="en-US" sz="2800" dirty="0">
                <a:latin typeface="Aleo" panose="020B0604020202020204" charset="0"/>
              </a:rPr>
              <a:t>-November 2020.</a:t>
            </a:r>
            <a:r>
              <a:rPr lang="sv-SE" sz="2800" dirty="0" smtClean="0">
                <a:latin typeface="Aleo" panose="020B0604020202020204" charset="0"/>
              </a:rPr>
              <a:t> </a:t>
            </a:r>
            <a:endParaRPr lang="sv-SE" sz="2800" dirty="0">
              <a:latin typeface="Aleo" panose="020B0604020202020204" charset="0"/>
            </a:endParaRP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91599" y="6083651"/>
            <a:ext cx="2319109" cy="28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6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98026" y="8820173"/>
            <a:ext cx="6508270" cy="3899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78">
                <a:alpha val="19607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4997919" y="7124700"/>
            <a:ext cx="8108481" cy="1558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200"/>
              </a:lnSpc>
            </a:pPr>
            <a:r>
              <a:rPr lang="en-US" sz="8800" dirty="0" smtClean="0">
                <a:solidFill>
                  <a:srgbClr val="DDBC78"/>
                </a:solidFill>
                <a:latin typeface="Dosis Extra Bold"/>
              </a:rPr>
              <a:t>ANALISIS</a:t>
            </a:r>
            <a:endParaRPr lang="en-US" sz="8800" dirty="0">
              <a:solidFill>
                <a:srgbClr val="DDBC78"/>
              </a:solidFill>
              <a:latin typeface="Dosis Extra Bold"/>
            </a:endParaRPr>
          </a:p>
        </p:txBody>
      </p:sp>
      <p:pic>
        <p:nvPicPr>
          <p:cNvPr id="4098" name="Picture 2" descr="kartun animasi bisnis tim kerja bersama dan analisis data untuk landing  page - Jualdesain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59" y="927970"/>
            <a:ext cx="7848600" cy="521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B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66800" y="723900"/>
            <a:ext cx="16154400" cy="883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26" name="Group 2"/>
          <p:cNvGrpSpPr/>
          <p:nvPr/>
        </p:nvGrpSpPr>
        <p:grpSpPr>
          <a:xfrm>
            <a:off x="1371600" y="1257300"/>
            <a:ext cx="15621000" cy="1544727"/>
            <a:chOff x="-46522" y="31549"/>
            <a:chExt cx="10234867" cy="1019865"/>
          </a:xfrm>
        </p:grpSpPr>
        <p:sp>
          <p:nvSpPr>
            <p:cNvPr id="27" name="TextBox 3"/>
            <p:cNvSpPr txBox="1"/>
            <p:nvPr/>
          </p:nvSpPr>
          <p:spPr>
            <a:xfrm>
              <a:off x="0" y="31549"/>
              <a:ext cx="10188345" cy="548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40"/>
                </a:lnSpc>
              </a:pP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Analisis</a:t>
              </a:r>
              <a:r>
                <a:rPr lang="en-US" sz="5492" dirty="0" smtClean="0">
                  <a:solidFill>
                    <a:srgbClr val="50603F"/>
                  </a:solidFill>
                  <a:latin typeface="Aleo Bold"/>
                </a:rPr>
                <a:t> Data</a:t>
              </a:r>
              <a:endParaRPr lang="en-US" sz="5492" dirty="0">
                <a:solidFill>
                  <a:srgbClr val="50603F"/>
                </a:solidFill>
                <a:latin typeface="Aleo Bold"/>
              </a:endParaRPr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-46522" y="796015"/>
              <a:ext cx="10095301" cy="2553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3359"/>
                </a:lnSpc>
              </a:pPr>
              <a:endParaRPr lang="en-US" sz="2000" u="none" spc="62" dirty="0">
                <a:solidFill>
                  <a:srgbClr val="272727"/>
                </a:solidFill>
                <a:latin typeface="Sitka Banner" panose="02000505000000020004" pitchFamily="2" charset="0"/>
              </a:endParaRPr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1828800" y="2858330"/>
            <a:ext cx="1394460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2400" dirty="0" smtClean="0">
                <a:latin typeface="Sitka Banner" panose="02000505000000020004" pitchFamily="2" charset="0"/>
              </a:rPr>
              <a:t>1. </a:t>
            </a:r>
            <a:r>
              <a:rPr lang="en-US" sz="2400" dirty="0" err="1" smtClean="0">
                <a:latin typeface="Sitka Banner" panose="02000505000000020004" pitchFamily="2" charset="0"/>
              </a:rPr>
              <a:t>Tipe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r>
              <a:rPr lang="en-US" sz="2400" dirty="0">
                <a:latin typeface="Sitka Banner" panose="02000505000000020004" pitchFamily="2" charset="0"/>
              </a:rPr>
              <a:t>Data </a:t>
            </a:r>
            <a:r>
              <a:rPr lang="en-US" sz="2400" i="1" dirty="0">
                <a:latin typeface="Sitka Banner" panose="02000505000000020004" pitchFamily="2" charset="0"/>
              </a:rPr>
              <a:t>(Data Type)</a:t>
            </a:r>
            <a:endParaRPr lang="en-US" sz="2400" dirty="0">
              <a:latin typeface="Sitka Banner" panose="02000505000000020004" pitchFamily="2" charset="0"/>
            </a:endParaRPr>
          </a:p>
          <a:p>
            <a:r>
              <a:rPr lang="en-US" sz="2400" dirty="0" err="1">
                <a:latin typeface="Sitka Banner" panose="02000505000000020004" pitchFamily="2" charset="0"/>
              </a:rPr>
              <a:t>Tipe</a:t>
            </a:r>
            <a:r>
              <a:rPr lang="en-US" sz="2400" dirty="0">
                <a:latin typeface="Sitka Banner" panose="02000505000000020004" pitchFamily="2" charset="0"/>
              </a:rPr>
              <a:t> data </a:t>
            </a:r>
            <a:r>
              <a:rPr lang="en-US" sz="2400" dirty="0" err="1">
                <a:latin typeface="Sitka Banner" panose="02000505000000020004" pitchFamily="2" charset="0"/>
              </a:rPr>
              <a:t>dari</a:t>
            </a:r>
            <a:r>
              <a:rPr lang="en-US" sz="2400" dirty="0">
                <a:latin typeface="Sitka Banner" panose="02000505000000020004" pitchFamily="2" charset="0"/>
              </a:rPr>
              <a:t> data yang </a:t>
            </a:r>
            <a:r>
              <a:rPr lang="en-US" sz="2400" dirty="0" err="1">
                <a:latin typeface="Sitka Banner" panose="02000505000000020004" pitchFamily="2" charset="0"/>
              </a:rPr>
              <a:t>digunakan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adalah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i="1" dirty="0">
                <a:latin typeface="Sitka Banner" panose="02000505000000020004" pitchFamily="2" charset="0"/>
              </a:rPr>
              <a:t>Items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i="1" dirty="0">
                <a:latin typeface="Sitka Banner" panose="02000505000000020004" pitchFamily="2" charset="0"/>
              </a:rPr>
              <a:t>Attributes. Items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merupakan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individu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ada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pada</a:t>
            </a:r>
            <a:r>
              <a:rPr lang="en-US" sz="2400" dirty="0">
                <a:latin typeface="Sitka Banner" panose="02000505000000020004" pitchFamily="2" charset="0"/>
              </a:rPr>
              <a:t> dataset, </a:t>
            </a:r>
            <a:r>
              <a:rPr lang="en-US" sz="2400" dirty="0" err="1">
                <a:latin typeface="Sitka Banner" panose="02000505000000020004" pitchFamily="2" charset="0"/>
              </a:rPr>
              <a:t>biasanya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disajikan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diskrit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dalam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bentuk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baris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dalam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sebuah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tabel</a:t>
            </a:r>
            <a:r>
              <a:rPr lang="en-US" sz="2400" dirty="0">
                <a:latin typeface="Sitka Banner" panose="02000505000000020004" pitchFamily="2" charset="0"/>
              </a:rPr>
              <a:t>.</a:t>
            </a:r>
            <a:r>
              <a:rPr lang="en-US" sz="2400" i="1" dirty="0">
                <a:latin typeface="Sitka Banner" panose="02000505000000020004" pitchFamily="2" charset="0"/>
              </a:rPr>
              <a:t> Attributes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merupakan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properti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diamati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dalam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tabel</a:t>
            </a:r>
            <a:r>
              <a:rPr lang="en-US" sz="2400" dirty="0">
                <a:latin typeface="Sitka Banner" panose="02000505000000020004" pitchFamily="2" charset="0"/>
              </a:rPr>
              <a:t>, </a:t>
            </a:r>
            <a:r>
              <a:rPr lang="en-US" sz="2400" dirty="0" err="1">
                <a:latin typeface="Sitka Banner" panose="02000505000000020004" pitchFamily="2" charset="0"/>
              </a:rPr>
              <a:t>disajikan</a:t>
            </a:r>
            <a:r>
              <a:rPr lang="en-US" sz="2400" dirty="0">
                <a:latin typeface="Sitka Banner" panose="02000505000000020004" pitchFamily="2" charset="0"/>
              </a:rPr>
              <a:t> </a:t>
            </a:r>
          </a:p>
          <a:p>
            <a:endParaRPr lang="en-US" sz="2400" dirty="0">
              <a:latin typeface="Sitka Banner" panose="02000505000000020004" pitchFamily="2" charset="0"/>
            </a:endParaRPr>
          </a:p>
          <a:p>
            <a:pPr fontAlgn="base"/>
            <a:r>
              <a:rPr lang="en-US" sz="2400" dirty="0" smtClean="0">
                <a:latin typeface="Sitka Banner" panose="02000505000000020004" pitchFamily="2" charset="0"/>
              </a:rPr>
              <a:t>2. </a:t>
            </a:r>
            <a:r>
              <a:rPr lang="en-US" sz="2400" dirty="0" err="1" smtClean="0">
                <a:latin typeface="Sitka Banner" panose="02000505000000020004" pitchFamily="2" charset="0"/>
              </a:rPr>
              <a:t>Tipe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r>
              <a:rPr lang="en-US" sz="2400" dirty="0">
                <a:latin typeface="Sitka Banner" panose="02000505000000020004" pitchFamily="2" charset="0"/>
              </a:rPr>
              <a:t>Dataset </a:t>
            </a:r>
            <a:r>
              <a:rPr lang="en-US" sz="2400" i="1" dirty="0">
                <a:latin typeface="Sitka Banner" panose="02000505000000020004" pitchFamily="2" charset="0"/>
              </a:rPr>
              <a:t>(Dataset Type)</a:t>
            </a:r>
            <a:endParaRPr lang="en-US" sz="2400" dirty="0">
              <a:latin typeface="Sitka Banner" panose="02000505000000020004" pitchFamily="2" charset="0"/>
            </a:endParaRPr>
          </a:p>
          <a:p>
            <a:r>
              <a:rPr lang="en-US" sz="2400" dirty="0">
                <a:latin typeface="Sitka Banner" panose="02000505000000020004" pitchFamily="2" charset="0"/>
              </a:rPr>
              <a:t>Dataset yang </a:t>
            </a:r>
            <a:r>
              <a:rPr lang="en-US" sz="2400" dirty="0" err="1">
                <a:latin typeface="Sitka Banner" panose="02000505000000020004" pitchFamily="2" charset="0"/>
              </a:rPr>
              <a:t>digunakan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pada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pengerjaan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visualisasi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ini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bertipe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i="1" dirty="0">
                <a:latin typeface="Sitka Banner" panose="02000505000000020004" pitchFamily="2" charset="0"/>
              </a:rPr>
              <a:t>Table. </a:t>
            </a:r>
            <a:r>
              <a:rPr lang="en-US" sz="2400" dirty="0">
                <a:latin typeface="Sitka Banner" panose="02000505000000020004" pitchFamily="2" charset="0"/>
              </a:rPr>
              <a:t>Dataset </a:t>
            </a:r>
            <a:r>
              <a:rPr lang="en-US" sz="2400" dirty="0" err="1">
                <a:latin typeface="Sitka Banner" panose="02000505000000020004" pitchFamily="2" charset="0"/>
              </a:rPr>
              <a:t>berupa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tabel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terdiri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dari</a:t>
            </a:r>
            <a:r>
              <a:rPr lang="en-US" sz="2400" dirty="0">
                <a:latin typeface="Sitka Banner" panose="02000505000000020004" pitchFamily="2" charset="0"/>
              </a:rPr>
              <a:t> item </a:t>
            </a:r>
            <a:r>
              <a:rPr lang="en-US" sz="2400" dirty="0" err="1">
                <a:latin typeface="Sitka Banner" panose="02000505000000020004" pitchFamily="2" charset="0"/>
              </a:rPr>
              <a:t>dan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atribut</a:t>
            </a:r>
            <a:r>
              <a:rPr lang="en-US" sz="2400" dirty="0">
                <a:latin typeface="Sitka Banner" panose="02000505000000020004" pitchFamily="2" charset="0"/>
              </a:rPr>
              <a:t>.</a:t>
            </a:r>
          </a:p>
          <a:p>
            <a:endParaRPr lang="en-US" sz="2400" dirty="0">
              <a:latin typeface="Sitka Banner" panose="02000505000000020004" pitchFamily="2" charset="0"/>
            </a:endParaRPr>
          </a:p>
          <a:p>
            <a:pPr fontAlgn="base"/>
            <a:r>
              <a:rPr lang="en-US" sz="2400" dirty="0" smtClean="0">
                <a:latin typeface="Sitka Banner" panose="02000505000000020004" pitchFamily="2" charset="0"/>
              </a:rPr>
              <a:t>3. </a:t>
            </a:r>
            <a:r>
              <a:rPr lang="en-US" sz="2400" dirty="0" err="1" smtClean="0">
                <a:latin typeface="Sitka Banner" panose="02000505000000020004" pitchFamily="2" charset="0"/>
              </a:rPr>
              <a:t>Ketersediaan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r>
              <a:rPr lang="en-US" sz="2400" dirty="0">
                <a:latin typeface="Sitka Banner" panose="02000505000000020004" pitchFamily="2" charset="0"/>
              </a:rPr>
              <a:t>Dataset </a:t>
            </a:r>
            <a:r>
              <a:rPr lang="en-US" sz="2400" i="1" dirty="0">
                <a:latin typeface="Sitka Banner" panose="02000505000000020004" pitchFamily="2" charset="0"/>
              </a:rPr>
              <a:t>(Dataset Availability)</a:t>
            </a:r>
            <a:endParaRPr lang="en-US" sz="2400" dirty="0">
              <a:latin typeface="Sitka Banner" panose="02000505000000020004" pitchFamily="2" charset="0"/>
            </a:endParaRPr>
          </a:p>
          <a:p>
            <a:r>
              <a:rPr lang="en-US" sz="2400" dirty="0">
                <a:latin typeface="Sitka Banner" panose="02000505000000020004" pitchFamily="2" charset="0"/>
              </a:rPr>
              <a:t>Dataset yang </a:t>
            </a:r>
            <a:r>
              <a:rPr lang="en-US" sz="2400" dirty="0" err="1">
                <a:latin typeface="Sitka Banner" panose="02000505000000020004" pitchFamily="2" charset="0"/>
              </a:rPr>
              <a:t>digunakan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pada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pengerjaan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visualisasi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ini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diakses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secara</a:t>
            </a:r>
            <a:r>
              <a:rPr lang="en-US" sz="2400" dirty="0">
                <a:latin typeface="Sitka Banner" panose="02000505000000020004" pitchFamily="2" charset="0"/>
              </a:rPr>
              <a:t> online, </a:t>
            </a:r>
            <a:r>
              <a:rPr lang="en-US" sz="2400" dirty="0" err="1">
                <a:latin typeface="Sitka Banner" panose="02000505000000020004" pitchFamily="2" charset="0"/>
              </a:rPr>
              <a:t>namun</a:t>
            </a:r>
            <a:r>
              <a:rPr lang="en-US" sz="2400" dirty="0">
                <a:latin typeface="Sitka Banner" panose="02000505000000020004" pitchFamily="2" charset="0"/>
              </a:rPr>
              <a:t> dataset </a:t>
            </a:r>
            <a:r>
              <a:rPr lang="en-US" sz="2400" dirty="0" err="1">
                <a:latin typeface="Sitka Banner" panose="02000505000000020004" pitchFamily="2" charset="0"/>
              </a:rPr>
              <a:t>tidak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dinamis</a:t>
            </a:r>
            <a:r>
              <a:rPr lang="en-US" sz="2400" dirty="0">
                <a:latin typeface="Sitka Banner" panose="02000505000000020004" pitchFamily="2" charset="0"/>
              </a:rPr>
              <a:t>.</a:t>
            </a:r>
          </a:p>
          <a:p>
            <a:endParaRPr lang="en-US" sz="2400" dirty="0">
              <a:latin typeface="Sitka Banner" panose="02000505000000020004" pitchFamily="2" charset="0"/>
            </a:endParaRPr>
          </a:p>
          <a:p>
            <a:pPr fontAlgn="base"/>
            <a:r>
              <a:rPr lang="en-US" sz="2400" dirty="0" smtClean="0">
                <a:latin typeface="Sitka Banner" panose="02000505000000020004" pitchFamily="2" charset="0"/>
              </a:rPr>
              <a:t>4. </a:t>
            </a:r>
            <a:r>
              <a:rPr lang="en-US" sz="2400" dirty="0" err="1" smtClean="0">
                <a:latin typeface="Sitka Banner" panose="02000505000000020004" pitchFamily="2" charset="0"/>
              </a:rPr>
              <a:t>Tipe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Atribut</a:t>
            </a:r>
            <a:r>
              <a:rPr lang="en-US" sz="2400" dirty="0">
                <a:latin typeface="Sitka Banner" panose="02000505000000020004" pitchFamily="2" charset="0"/>
              </a:rPr>
              <a:t> (</a:t>
            </a:r>
            <a:r>
              <a:rPr lang="en-US" sz="2400" i="1" dirty="0">
                <a:latin typeface="Sitka Banner" panose="02000505000000020004" pitchFamily="2" charset="0"/>
              </a:rPr>
              <a:t>Attribute Type)</a:t>
            </a:r>
            <a:endParaRPr lang="en-US" sz="2400" dirty="0">
              <a:latin typeface="Sitka Banner" panose="02000505000000020004" pitchFamily="2" charset="0"/>
            </a:endParaRPr>
          </a:p>
          <a:p>
            <a:r>
              <a:rPr lang="en-US" sz="2400" dirty="0" err="1">
                <a:latin typeface="Sitka Banner" panose="02000505000000020004" pitchFamily="2" charset="0"/>
              </a:rPr>
              <a:t>Berikut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adalah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nama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atribut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tipe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atribut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terdapat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pada</a:t>
            </a:r>
            <a:r>
              <a:rPr lang="en-US" sz="2400" dirty="0">
                <a:latin typeface="Sitka Banner" panose="02000505000000020004" pitchFamily="2" charset="0"/>
              </a:rPr>
              <a:t> data </a:t>
            </a:r>
            <a:r>
              <a:rPr lang="en-US" sz="2400" dirty="0" err="1">
                <a:latin typeface="Sitka Banner" panose="02000505000000020004" pitchFamily="2" charset="0"/>
              </a:rPr>
              <a:t>harian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kasus</a:t>
            </a:r>
            <a:r>
              <a:rPr lang="en-US" sz="2400" dirty="0">
                <a:latin typeface="Sitka Banner" panose="02000505000000020004" pitchFamily="2" charset="0"/>
              </a:rPr>
              <a:t> Covid-19 per </a:t>
            </a:r>
            <a:r>
              <a:rPr lang="en-US" sz="2400" dirty="0" err="1">
                <a:latin typeface="Sitka Banner" panose="02000505000000020004" pitchFamily="2" charset="0"/>
              </a:rPr>
              <a:t>provinsi</a:t>
            </a:r>
            <a:r>
              <a:rPr lang="en-US" sz="2400" dirty="0">
                <a:latin typeface="Sitka Banner" panose="02000505000000020004" pitchFamily="2" charset="0"/>
              </a:rPr>
              <a:t> di Indonesia. </a:t>
            </a:r>
            <a:endParaRPr lang="en-US" sz="24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9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B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66800" y="723900"/>
            <a:ext cx="16154400" cy="883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26" name="Group 2"/>
          <p:cNvGrpSpPr/>
          <p:nvPr/>
        </p:nvGrpSpPr>
        <p:grpSpPr>
          <a:xfrm>
            <a:off x="1300596" y="989267"/>
            <a:ext cx="15549996" cy="1812760"/>
            <a:chOff x="-93044" y="-145413"/>
            <a:chExt cx="10188345" cy="1196827"/>
          </a:xfrm>
        </p:grpSpPr>
        <p:sp>
          <p:nvSpPr>
            <p:cNvPr id="27" name="TextBox 3"/>
            <p:cNvSpPr txBox="1"/>
            <p:nvPr/>
          </p:nvSpPr>
          <p:spPr>
            <a:xfrm>
              <a:off x="-93044" y="-145413"/>
              <a:ext cx="10188345" cy="548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40"/>
                </a:lnSpc>
              </a:pP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Analisis</a:t>
              </a:r>
              <a:r>
                <a:rPr lang="en-US" sz="5492" dirty="0">
                  <a:solidFill>
                    <a:srgbClr val="50603F"/>
                  </a:solidFill>
                  <a:latin typeface="Aleo Bold"/>
                </a:rPr>
                <a:t> </a:t>
              </a:r>
              <a:r>
                <a:rPr lang="en-US" sz="5492" dirty="0" err="1" smtClean="0">
                  <a:solidFill>
                    <a:srgbClr val="50603F"/>
                  </a:solidFill>
                  <a:latin typeface="Aleo Bold"/>
                </a:rPr>
                <a:t>Pertanyaan</a:t>
              </a:r>
              <a:endParaRPr lang="en-US" sz="5492" dirty="0">
                <a:solidFill>
                  <a:srgbClr val="50603F"/>
                </a:solidFill>
                <a:latin typeface="Aleo Bold"/>
              </a:endParaRPr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-46522" y="796015"/>
              <a:ext cx="10095301" cy="2553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3359"/>
                </a:lnSpc>
              </a:pPr>
              <a:endParaRPr lang="en-US" sz="2000" u="none" spc="62" dirty="0">
                <a:solidFill>
                  <a:srgbClr val="272727"/>
                </a:solidFill>
                <a:latin typeface="Sitka Banner" panose="02000505000000020004" pitchFamily="2" charset="0"/>
              </a:endParaRPr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1524000" y="2086014"/>
            <a:ext cx="13944600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2400" b="1" dirty="0" err="1">
                <a:latin typeface="Sitka Banner" panose="02000505000000020004" pitchFamily="2" charset="0"/>
              </a:rPr>
              <a:t>Pertanyaan</a:t>
            </a:r>
            <a:r>
              <a:rPr lang="en-US" sz="2400" b="1" dirty="0">
                <a:latin typeface="Sitka Banner" panose="02000505000000020004" pitchFamily="2" charset="0"/>
              </a:rPr>
              <a:t> 1. </a:t>
            </a:r>
            <a:r>
              <a:rPr lang="en-US" sz="2400" b="1" dirty="0" err="1">
                <a:latin typeface="Sitka Banner" panose="02000505000000020004" pitchFamily="2" charset="0"/>
              </a:rPr>
              <a:t>Bagaimana</a:t>
            </a:r>
            <a:r>
              <a:rPr lang="en-US" sz="2400" b="1" dirty="0">
                <a:latin typeface="Sitka Banner" panose="02000505000000020004" pitchFamily="2" charset="0"/>
              </a:rPr>
              <a:t> </a:t>
            </a:r>
            <a:r>
              <a:rPr lang="en-US" sz="2400" b="1" dirty="0" err="1">
                <a:latin typeface="Sitka Banner" panose="02000505000000020004" pitchFamily="2" charset="0"/>
              </a:rPr>
              <a:t>persebaran</a:t>
            </a:r>
            <a:r>
              <a:rPr lang="en-US" sz="2400" b="1" dirty="0">
                <a:latin typeface="Sitka Banner" panose="02000505000000020004" pitchFamily="2" charset="0"/>
              </a:rPr>
              <a:t> </a:t>
            </a:r>
            <a:r>
              <a:rPr lang="en-US" sz="2400" b="1" dirty="0" err="1">
                <a:latin typeface="Sitka Banner" panose="02000505000000020004" pitchFamily="2" charset="0"/>
              </a:rPr>
              <a:t>kasus</a:t>
            </a:r>
            <a:r>
              <a:rPr lang="en-US" sz="2400" b="1" dirty="0">
                <a:latin typeface="Sitka Banner" panose="02000505000000020004" pitchFamily="2" charset="0"/>
              </a:rPr>
              <a:t> Covid-19 </a:t>
            </a:r>
            <a:r>
              <a:rPr lang="en-US" sz="2400" b="1" dirty="0" err="1">
                <a:latin typeface="Sitka Banner" panose="02000505000000020004" pitchFamily="2" charset="0"/>
              </a:rPr>
              <a:t>untuk</a:t>
            </a:r>
            <a:r>
              <a:rPr lang="en-US" sz="2400" b="1" dirty="0">
                <a:latin typeface="Sitka Banner" panose="02000505000000020004" pitchFamily="2" charset="0"/>
              </a:rPr>
              <a:t> </a:t>
            </a:r>
            <a:r>
              <a:rPr lang="en-US" sz="2400" b="1" dirty="0" err="1">
                <a:latin typeface="Sitka Banner" panose="02000505000000020004" pitchFamily="2" charset="0"/>
              </a:rPr>
              <a:t>setiap</a:t>
            </a:r>
            <a:r>
              <a:rPr lang="en-US" sz="2400" b="1" dirty="0">
                <a:latin typeface="Sitka Banner" panose="02000505000000020004" pitchFamily="2" charset="0"/>
              </a:rPr>
              <a:t> </a:t>
            </a:r>
            <a:r>
              <a:rPr lang="en-US" sz="2400" b="1" dirty="0" err="1">
                <a:latin typeface="Sitka Banner" panose="02000505000000020004" pitchFamily="2" charset="0"/>
              </a:rPr>
              <a:t>Provinsi</a:t>
            </a:r>
            <a:r>
              <a:rPr lang="en-US" sz="2400" b="1" dirty="0">
                <a:latin typeface="Sitka Banner" panose="02000505000000020004" pitchFamily="2" charset="0"/>
              </a:rPr>
              <a:t> di Indonesia </a:t>
            </a:r>
            <a:r>
              <a:rPr lang="en-US" sz="2400" b="1" dirty="0" err="1">
                <a:latin typeface="Sitka Banner" panose="02000505000000020004" pitchFamily="2" charset="0"/>
              </a:rPr>
              <a:t>pada</a:t>
            </a:r>
            <a:r>
              <a:rPr lang="en-US" sz="2400" b="1" dirty="0">
                <a:latin typeface="Sitka Banner" panose="02000505000000020004" pitchFamily="2" charset="0"/>
              </a:rPr>
              <a:t> </a:t>
            </a:r>
            <a:r>
              <a:rPr lang="en-US" sz="2400" b="1" dirty="0" err="1">
                <a:latin typeface="Sitka Banner" panose="02000505000000020004" pitchFamily="2" charset="0"/>
              </a:rPr>
              <a:t>bulan</a:t>
            </a:r>
            <a:r>
              <a:rPr lang="en-US" sz="2400" b="1" dirty="0">
                <a:latin typeface="Sitka Banner" panose="02000505000000020004" pitchFamily="2" charset="0"/>
              </a:rPr>
              <a:t> </a:t>
            </a:r>
            <a:r>
              <a:rPr lang="en-US" sz="2400" b="1" dirty="0" err="1">
                <a:latin typeface="Sitka Banner" panose="02000505000000020004" pitchFamily="2" charset="0"/>
              </a:rPr>
              <a:t>Maret</a:t>
            </a:r>
            <a:r>
              <a:rPr lang="en-US" sz="2400" b="1" dirty="0">
                <a:latin typeface="Sitka Banner" panose="02000505000000020004" pitchFamily="2" charset="0"/>
              </a:rPr>
              <a:t> </a:t>
            </a:r>
            <a:r>
              <a:rPr lang="en-US" sz="2400" b="1" dirty="0" err="1">
                <a:latin typeface="Sitka Banner" panose="02000505000000020004" pitchFamily="2" charset="0"/>
              </a:rPr>
              <a:t>hingga</a:t>
            </a:r>
            <a:r>
              <a:rPr lang="en-US" sz="2400" b="1" dirty="0">
                <a:latin typeface="Sitka Banner" panose="02000505000000020004" pitchFamily="2" charset="0"/>
              </a:rPr>
              <a:t> 21 November 2020 ?</a:t>
            </a:r>
          </a:p>
          <a:p>
            <a:endParaRPr lang="en-US" sz="2400" dirty="0" smtClean="0">
              <a:latin typeface="Sitka Banner" panose="02000505000000020004" pitchFamily="2" charset="0"/>
            </a:endParaRPr>
          </a:p>
          <a:p>
            <a:r>
              <a:rPr lang="en-US" sz="2400" dirty="0" smtClean="0">
                <a:latin typeface="Sitka Banner" panose="02000505000000020004" pitchFamily="2" charset="0"/>
              </a:rPr>
              <a:t>Task : </a:t>
            </a:r>
            <a:r>
              <a:rPr lang="en-US" sz="2400" dirty="0" err="1" smtClean="0">
                <a:latin typeface="Sitka Banner" panose="02000505000000020004" pitchFamily="2" charset="0"/>
              </a:rPr>
              <a:t>Memvisualisasikan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jumlah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persebaran</a:t>
            </a:r>
            <a:r>
              <a:rPr lang="en-US" sz="2400" dirty="0">
                <a:latin typeface="Sitka Banner" panose="02000505000000020004" pitchFamily="2" charset="0"/>
              </a:rPr>
              <a:t> Covid-19 di </a:t>
            </a:r>
            <a:r>
              <a:rPr lang="en-US" sz="2400" dirty="0" err="1">
                <a:latin typeface="Sitka Banner" panose="02000505000000020004" pitchFamily="2" charset="0"/>
              </a:rPr>
              <a:t>setiap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provinsi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ada</a:t>
            </a:r>
            <a:r>
              <a:rPr lang="en-US" sz="2400" dirty="0">
                <a:latin typeface="Sitka Banner" panose="02000505000000020004" pitchFamily="2" charset="0"/>
              </a:rPr>
              <a:t> di Indonesia, </a:t>
            </a:r>
            <a:r>
              <a:rPr lang="en-US" sz="2400" dirty="0" err="1">
                <a:latin typeface="Sitka Banner" panose="02000505000000020004" pitchFamily="2" charset="0"/>
              </a:rPr>
              <a:t>tujuan</a:t>
            </a:r>
            <a:r>
              <a:rPr lang="en-US" sz="2400" dirty="0">
                <a:latin typeface="Sitka Banner" panose="02000505000000020004" pitchFamily="2" charset="0"/>
              </a:rPr>
              <a:t> task </a:t>
            </a:r>
            <a:r>
              <a:rPr lang="en-US" sz="2400" dirty="0" err="1">
                <a:latin typeface="Sitka Banner" panose="02000505000000020004" pitchFamily="2" charset="0"/>
              </a:rPr>
              <a:t>ini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untuk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mengetahui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angka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persebaran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Covid</a:t>
            </a:r>
            <a:r>
              <a:rPr lang="en-US" sz="2400" dirty="0">
                <a:latin typeface="Sitka Banner" panose="02000505000000020004" pitchFamily="2" charset="0"/>
              </a:rPr>
              <a:t> 19 di </a:t>
            </a:r>
            <a:r>
              <a:rPr lang="en-US" sz="2400" dirty="0" err="1">
                <a:latin typeface="Sitka Banner" panose="02000505000000020004" pitchFamily="2" charset="0"/>
              </a:rPr>
              <a:t>setiap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provinsi</a:t>
            </a:r>
            <a:r>
              <a:rPr lang="en-US" sz="2400" dirty="0" smtClean="0">
                <a:latin typeface="Sitka Banner" panose="02000505000000020004" pitchFamily="2" charset="0"/>
              </a:rPr>
              <a:t>.</a:t>
            </a:r>
          </a:p>
          <a:p>
            <a:endParaRPr lang="en-US" sz="2400" dirty="0" smtClean="0">
              <a:latin typeface="Sitka Banner" panose="02000505000000020004" pitchFamily="2" charset="0"/>
            </a:endParaRPr>
          </a:p>
          <a:p>
            <a:r>
              <a:rPr lang="en-US" sz="2400" dirty="0" smtClean="0">
                <a:latin typeface="Sitka Banner" panose="02000505000000020004" pitchFamily="2" charset="0"/>
              </a:rPr>
              <a:t>Action:</a:t>
            </a:r>
            <a:endParaRPr lang="en-US" sz="2400" dirty="0">
              <a:latin typeface="Sitka Banner" panose="02000505000000020004" pitchFamily="2" charset="0"/>
            </a:endParaRPr>
          </a:p>
          <a:p>
            <a:pPr fontAlgn="base"/>
            <a:r>
              <a:rPr lang="en-US" sz="2400" i="1" dirty="0" smtClean="0">
                <a:latin typeface="Sitka Banner" panose="02000505000000020004" pitchFamily="2" charset="0"/>
              </a:rPr>
              <a:t>1. Analyze</a:t>
            </a:r>
            <a:endParaRPr lang="en-US" sz="2400" i="1" dirty="0">
              <a:latin typeface="Sitka Banner" panose="02000505000000020004" pitchFamily="2" charset="0"/>
            </a:endParaRPr>
          </a:p>
          <a:p>
            <a:r>
              <a:rPr lang="en-US" sz="2400" i="1" dirty="0">
                <a:latin typeface="Sitka Banner" panose="02000505000000020004" pitchFamily="2" charset="0"/>
              </a:rPr>
              <a:t>Consume-Present</a:t>
            </a:r>
            <a:r>
              <a:rPr lang="en-US" sz="2400" dirty="0">
                <a:latin typeface="Sitka Banner" panose="02000505000000020004" pitchFamily="2" charset="0"/>
              </a:rPr>
              <a:t>: </a:t>
            </a:r>
            <a:r>
              <a:rPr lang="en-US" sz="2400" dirty="0" err="1">
                <a:latin typeface="Sitka Banner" panose="02000505000000020004" pitchFamily="2" charset="0"/>
              </a:rPr>
              <a:t>visualisasi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disediakan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dapat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digunakan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untuk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memberikan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informasi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kepada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pengguna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visualisasi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secara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ringkas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untuk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menceritakan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cerita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atau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informasi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tentang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persebaran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kasus</a:t>
            </a:r>
            <a:r>
              <a:rPr lang="en-US" sz="2400" dirty="0">
                <a:latin typeface="Sitka Banner" panose="02000505000000020004" pitchFamily="2" charset="0"/>
              </a:rPr>
              <a:t> Covid-19 di Indonesia.</a:t>
            </a:r>
            <a:endParaRPr lang="en-US" sz="2400" dirty="0">
              <a:latin typeface="Sitka Banner" panose="02000505000000020004" pitchFamily="2" charset="0"/>
            </a:endParaRPr>
          </a:p>
          <a:p>
            <a:pPr fontAlgn="base"/>
            <a:r>
              <a:rPr lang="en-US" sz="2400" i="1" dirty="0" smtClean="0">
                <a:latin typeface="Sitka Banner" panose="02000505000000020004" pitchFamily="2" charset="0"/>
              </a:rPr>
              <a:t>2. Search</a:t>
            </a:r>
            <a:endParaRPr lang="en-US" sz="2400" i="1" dirty="0">
              <a:latin typeface="Sitka Banner" panose="02000505000000020004" pitchFamily="2" charset="0"/>
            </a:endParaRPr>
          </a:p>
          <a:p>
            <a:r>
              <a:rPr lang="en-US" sz="2400" i="1" dirty="0">
                <a:latin typeface="Sitka Banner" panose="02000505000000020004" pitchFamily="2" charset="0"/>
              </a:rPr>
              <a:t>Lookup: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visualisasi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ini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digunakan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oleh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pengguna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apabila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sudah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mengetahui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apa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mereka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cari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dimana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lokasinya</a:t>
            </a:r>
            <a:r>
              <a:rPr lang="en-US" sz="2400" dirty="0">
                <a:latin typeface="Sitka Banner" panose="02000505000000020004" pitchFamily="2" charset="0"/>
              </a:rPr>
              <a:t>. </a:t>
            </a:r>
            <a:r>
              <a:rPr lang="en-US" sz="2400" dirty="0" err="1">
                <a:latin typeface="Sitka Banner" panose="02000505000000020004" pitchFamily="2" charset="0"/>
              </a:rPr>
              <a:t>Adapun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hal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ingin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dicari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adalah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tentang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persebaran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kasus</a:t>
            </a:r>
            <a:r>
              <a:rPr lang="en-US" sz="2400" dirty="0">
                <a:latin typeface="Sitka Banner" panose="02000505000000020004" pitchFamily="2" charset="0"/>
              </a:rPr>
              <a:t> Covid-19 </a:t>
            </a:r>
            <a:r>
              <a:rPr lang="en-US" sz="2400" dirty="0" err="1">
                <a:latin typeface="Sitka Banner" panose="02000505000000020004" pitchFamily="2" charset="0"/>
              </a:rPr>
              <a:t>dan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lokasinya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adalah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setiap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Provinsi</a:t>
            </a:r>
            <a:r>
              <a:rPr lang="en-US" sz="2400" dirty="0">
                <a:latin typeface="Sitka Banner" panose="02000505000000020004" pitchFamily="2" charset="0"/>
              </a:rPr>
              <a:t> di Indonesia.</a:t>
            </a:r>
            <a:endParaRPr lang="en-US" sz="2400" dirty="0">
              <a:latin typeface="Sitka Banner" panose="02000505000000020004" pitchFamily="2" charset="0"/>
            </a:endParaRPr>
          </a:p>
          <a:p>
            <a:pPr fontAlgn="base"/>
            <a:r>
              <a:rPr lang="en-US" sz="2400" i="1" dirty="0" smtClean="0">
                <a:latin typeface="Sitka Banner" panose="02000505000000020004" pitchFamily="2" charset="0"/>
              </a:rPr>
              <a:t>3. Query</a:t>
            </a:r>
            <a:endParaRPr lang="en-US" sz="2400" i="1" dirty="0">
              <a:latin typeface="Sitka Banner" panose="02000505000000020004" pitchFamily="2" charset="0"/>
            </a:endParaRPr>
          </a:p>
          <a:p>
            <a:r>
              <a:rPr lang="en-US" sz="2400" i="1" dirty="0">
                <a:latin typeface="Sitka Banner" panose="02000505000000020004" pitchFamily="2" charset="0"/>
              </a:rPr>
              <a:t>Identify: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Dalam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hal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ini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menyatakan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bahwa</a:t>
            </a:r>
            <a:r>
              <a:rPr lang="en-US" sz="2400" dirty="0">
                <a:latin typeface="Sitka Banner" panose="02000505000000020004" pitchFamily="2" charset="0"/>
              </a:rPr>
              <a:t> data </a:t>
            </a:r>
            <a:r>
              <a:rPr lang="en-US" sz="2400" dirty="0" err="1">
                <a:latin typeface="Sitka Banner" panose="02000505000000020004" pitchFamily="2" charset="0"/>
              </a:rPr>
              <a:t>atau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informasi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divisualisasikan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mengidentifikasi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masing-masing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Provinsi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ada</a:t>
            </a:r>
            <a:r>
              <a:rPr lang="en-US" sz="2400" dirty="0">
                <a:latin typeface="Sitka Banner" panose="02000505000000020004" pitchFamily="2" charset="0"/>
              </a:rPr>
              <a:t> di Indonesia. </a:t>
            </a:r>
            <a:r>
              <a:rPr lang="en-US" sz="2400" dirty="0" err="1">
                <a:latin typeface="Sitka Banner" panose="02000505000000020004" pitchFamily="2" charset="0"/>
              </a:rPr>
              <a:t>Setiap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Provinsi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memiliki</a:t>
            </a:r>
            <a:r>
              <a:rPr lang="en-US" sz="2400" dirty="0">
                <a:latin typeface="Sitka Banner" panose="02000505000000020004" pitchFamily="2" charset="0"/>
              </a:rPr>
              <a:t> data </a:t>
            </a:r>
            <a:r>
              <a:rPr lang="en-US" sz="2400" dirty="0" err="1">
                <a:latin typeface="Sitka Banner" panose="02000505000000020004" pitchFamily="2" charset="0"/>
              </a:rPr>
              <a:t>atau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informasi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kasus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positif</a:t>
            </a:r>
            <a:r>
              <a:rPr lang="en-US" sz="2400" dirty="0">
                <a:latin typeface="Sitka Banner" panose="02000505000000020004" pitchFamily="2" charset="0"/>
              </a:rPr>
              <a:t>, </a:t>
            </a:r>
            <a:r>
              <a:rPr lang="en-US" sz="2400" dirty="0" err="1">
                <a:latin typeface="Sitka Banner" panose="02000505000000020004" pitchFamily="2" charset="0"/>
              </a:rPr>
              <a:t>kasus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sembuh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kasus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meninggal</a:t>
            </a:r>
            <a:r>
              <a:rPr lang="en-US" sz="2400" dirty="0">
                <a:latin typeface="Sitka Banner" panose="02000505000000020004" pitchFamily="2" charset="0"/>
              </a:rPr>
              <a:t>. </a:t>
            </a:r>
            <a:endParaRPr lang="en-US" sz="2400" dirty="0" smtClean="0">
              <a:latin typeface="Sitka Banner" panose="02000505000000020004" pitchFamily="2" charset="0"/>
            </a:endParaRPr>
          </a:p>
          <a:p>
            <a:endParaRPr lang="en-US" sz="2400" dirty="0">
              <a:latin typeface="Sitka Banner" panose="02000505000000020004" pitchFamily="2" charset="0"/>
            </a:endParaRPr>
          </a:p>
          <a:p>
            <a:pPr fontAlgn="base"/>
            <a:r>
              <a:rPr lang="en-US" sz="2400" i="1" dirty="0" smtClean="0">
                <a:latin typeface="Sitka Banner" panose="02000505000000020004" pitchFamily="2" charset="0"/>
              </a:rPr>
              <a:t>Idiom: Dot Map </a:t>
            </a:r>
            <a:r>
              <a:rPr lang="en-US" sz="2400" i="1" dirty="0" err="1" smtClean="0">
                <a:latin typeface="Sitka Banner" panose="02000505000000020004" pitchFamily="2" charset="0"/>
              </a:rPr>
              <a:t>dan</a:t>
            </a:r>
            <a:r>
              <a:rPr lang="en-US" sz="2400" i="1" dirty="0" smtClean="0">
                <a:latin typeface="Sitka Banner" panose="02000505000000020004" pitchFamily="2" charset="0"/>
              </a:rPr>
              <a:t> Map</a:t>
            </a:r>
            <a:endParaRPr lang="en-US" sz="2400" i="1" dirty="0">
              <a:latin typeface="Sitka Banner" panose="02000505000000020004" pitchFamily="2" charset="0"/>
            </a:endParaRPr>
          </a:p>
          <a:p>
            <a:endParaRPr lang="en-US" sz="2400" dirty="0" smtClean="0">
              <a:latin typeface="Sitka Banner" panose="02000505000000020004" pitchFamily="2" charset="0"/>
            </a:endParaRPr>
          </a:p>
          <a:p>
            <a:endParaRPr lang="en-US" sz="24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733</Words>
  <Application>Microsoft Office PowerPoint</Application>
  <PresentationFormat>Custom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Aleo</vt:lpstr>
      <vt:lpstr>Arial</vt:lpstr>
      <vt:lpstr>Aleo Bold</vt:lpstr>
      <vt:lpstr>Sitka Banner</vt:lpstr>
      <vt:lpstr>Dosis Extra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</dc:creator>
  <cp:lastModifiedBy>ITD-STU</cp:lastModifiedBy>
  <cp:revision>10</cp:revision>
  <dcterms:created xsi:type="dcterms:W3CDTF">2006-08-16T00:00:00Z</dcterms:created>
  <dcterms:modified xsi:type="dcterms:W3CDTF">2021-01-11T12:53:54Z</dcterms:modified>
  <dc:identifier>DAES65FrYgw</dc:identifier>
</cp:coreProperties>
</file>