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91" r:id="rId4"/>
    <p:sldId id="260" r:id="rId5"/>
    <p:sldId id="297" r:id="rId6"/>
    <p:sldId id="283" r:id="rId7"/>
    <p:sldId id="292" r:id="rId8"/>
    <p:sldId id="298" r:id="rId9"/>
    <p:sldId id="284" r:id="rId10"/>
    <p:sldId id="293" r:id="rId11"/>
    <p:sldId id="285" r:id="rId12"/>
    <p:sldId id="294" r:id="rId13"/>
    <p:sldId id="290" r:id="rId14"/>
    <p:sldId id="286" r:id="rId15"/>
    <p:sldId id="301" r:id="rId16"/>
    <p:sldId id="300" r:id="rId17"/>
    <p:sldId id="295" r:id="rId18"/>
    <p:sldId id="296" r:id="rId19"/>
    <p:sldId id="277" r:id="rId20"/>
  </p:sldIdLst>
  <p:sldSz cx="9144000" cy="5143500" type="screen16x9"/>
  <p:notesSz cx="6858000" cy="9144000"/>
  <p:embeddedFontLst>
    <p:embeddedFont>
      <p:font typeface="Sitka Small" panose="02000505000000020004" pitchFamily="2" charset="0"/>
      <p:regular r:id="rId22"/>
      <p:bold r:id="rId23"/>
      <p:italic r:id="rId24"/>
      <p:boldItalic r:id="rId25"/>
    </p:embeddedFont>
    <p:embeddedFont>
      <p:font typeface="Red Hat Text" panose="020B0604020202020204" charset="0"/>
      <p:regular r:id="rId26"/>
      <p:bold r:id="rId27"/>
      <p:italic r:id="rId28"/>
      <p:boldItalic r:id="rId29"/>
    </p:embeddedFont>
    <p:embeddedFont>
      <p:font typeface="DM Sans" panose="020B0604020202020204" charset="0"/>
      <p:regular r:id="rId30"/>
      <p:bold r:id="rId31"/>
      <p:italic r:id="rId32"/>
      <p:boldItalic r:id="rId33"/>
    </p:embeddedFont>
    <p:embeddedFont>
      <p:font typeface="Sitka Banner" panose="02000505000000020004" pitchFamily="2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Zilla Slab SemiBold" panose="020B0604020202020204" charset="0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7CDF7-3492-4511-9758-16F1B91B1797}">
  <a:tblStyle styleId="{8717CDF7-3492-4511-9758-16F1B91B1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134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07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70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4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90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6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2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9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5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16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69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17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1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avLst/>
              <a:gdLst/>
              <a:ahLst/>
              <a:cxnLst/>
              <a:rect l="l" t="t" r="r" b="b"/>
              <a:pathLst>
                <a:path w="1668970" h="1009543" extrusionOk="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avLst/>
              <a:gdLst/>
              <a:ahLst/>
              <a:cxnLst/>
              <a:rect l="l" t="t" r="r" b="b"/>
              <a:pathLst>
                <a:path w="4873992" h="4030847" extrusionOk="0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avLst/>
              <a:gdLst/>
              <a:ahLst/>
              <a:cxnLst/>
              <a:rect l="l" t="t" r="r" b="b"/>
              <a:pathLst>
                <a:path w="1060400" h="1021501" extrusionOk="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avLst/>
              <a:gdLst/>
              <a:ahLst/>
              <a:cxnLst/>
              <a:rect l="l" t="t" r="r" b="b"/>
              <a:pathLst>
                <a:path w="3566591" h="3908051" extrusionOk="0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avLst/>
              <a:gdLst/>
              <a:ahLst/>
              <a:cxnLst/>
              <a:rect l="l" t="t" r="r" b="b"/>
              <a:pathLst>
                <a:path w="6181043" h="5954359" extrusionOk="0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avLst/>
              <a:gdLst/>
              <a:ahLst/>
              <a:cxnLst/>
              <a:rect l="l" t="t" r="r" b="b"/>
              <a:pathLst>
                <a:path w="1132669" h="2211705" extrusionOk="0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avLst/>
              <a:gdLst/>
              <a:ahLst/>
              <a:cxnLst/>
              <a:rect l="l" t="t" r="r" b="b"/>
              <a:pathLst>
                <a:path w="1851377" h="1857489" extrusionOk="0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avLst/>
              <a:gdLst/>
              <a:ahLst/>
              <a:cxnLst/>
              <a:rect l="l" t="t" r="r" b="b"/>
              <a:pathLst>
                <a:path w="385836" h="296343" extrusionOk="0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avLst/>
              <a:gdLst/>
              <a:ahLst/>
              <a:cxnLst/>
              <a:rect l="l" t="t" r="r" b="b"/>
              <a:pathLst>
                <a:path w="1262959" h="1267225" extrusionOk="0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avLst/>
              <a:gdLst/>
              <a:ahLst/>
              <a:cxnLst/>
              <a:rect l="l" t="t" r="r" b="b"/>
              <a:pathLst>
                <a:path w="1062500" h="813525" extrusionOk="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avLst/>
              <a:gdLst/>
              <a:ahLst/>
              <a:cxnLst/>
              <a:rect l="l" t="t" r="r" b="b"/>
              <a:pathLst>
                <a:path w="2073892" h="1997784" extrusionOk="0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avLst/>
              <a:gdLst/>
              <a:ahLst/>
              <a:cxnLst/>
              <a:rect l="l" t="t" r="r" b="b"/>
              <a:pathLst>
                <a:path w="785106" h="756187" extrusionOk="0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avLst/>
              <a:gdLst/>
              <a:ahLst/>
              <a:cxnLst/>
              <a:rect l="l" t="t" r="r" b="b"/>
              <a:pathLst>
                <a:path w="257887" h="248311" extrusionOk="0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avLst/>
              <a:gdLst/>
              <a:ahLst/>
              <a:cxnLst/>
              <a:rect l="l" t="t" r="r" b="b"/>
              <a:pathLst>
                <a:path w="257914" h="248311" extrusionOk="0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avLst/>
              <a:gdLst/>
              <a:ahLst/>
              <a:cxnLst/>
              <a:rect l="l" t="t" r="r" b="b"/>
              <a:pathLst>
                <a:path w="128851" h="124142" extrusionOk="0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avLst/>
              <a:gdLst/>
              <a:ahLst/>
              <a:cxnLst/>
              <a:rect l="l" t="t" r="r" b="b"/>
              <a:pathLst>
                <a:path w="785106" h="756208" extrusionOk="0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avLst/>
              <a:gdLst/>
              <a:ahLst/>
              <a:cxnLst/>
              <a:rect l="l" t="t" r="r" b="b"/>
              <a:pathLst>
                <a:path w="257914" h="248311" extrusionOk="0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avLst/>
              <a:gdLst/>
              <a:ahLst/>
              <a:cxnLst/>
              <a:rect l="l" t="t" r="r" b="b"/>
              <a:pathLst>
                <a:path w="248377" h="257352" extrusionOk="0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avLst/>
              <a:gdLst/>
              <a:ahLst/>
              <a:cxnLst/>
              <a:rect l="l" t="t" r="r" b="b"/>
              <a:pathLst>
                <a:path w="785106" h="756220" extrusionOk="0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avLst/>
              <a:gdLst/>
              <a:ahLst/>
              <a:cxnLst/>
              <a:rect l="l" t="t" r="r" b="b"/>
              <a:pathLst>
                <a:path w="1898365" h="1929701" extrusionOk="0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avLst/>
              <a:gdLst/>
              <a:ahLst/>
              <a:cxnLst/>
              <a:rect l="l" t="t" r="r" b="b"/>
              <a:pathLst>
                <a:path w="2275912" h="1747945" extrusionOk="0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avLst/>
              <a:gdLst/>
              <a:ahLst/>
              <a:cxnLst/>
              <a:rect l="l" t="t" r="r" b="b"/>
              <a:pathLst>
                <a:path w="380528" h="362923" extrusionOk="0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230406" y="2773922"/>
            <a:ext cx="5345206" cy="20602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2800" b="1" dirty="0">
                <a:latin typeface="Sitka Small" panose="02000505000000020004" pitchFamily="2" charset="0"/>
              </a:rPr>
              <a:t>Clustering </a:t>
            </a:r>
            <a:r>
              <a:rPr lang="en-US" sz="2800" b="1" dirty="0" smtClean="0">
                <a:latin typeface="Sitka Small" panose="02000505000000020004" pitchFamily="2" charset="0"/>
              </a:rPr>
              <a:t>(Product Clustering using </a:t>
            </a:r>
            <a:r>
              <a:rPr lang="en-US" sz="2800" b="1" dirty="0">
                <a:latin typeface="Sitka Small" panose="02000505000000020004" pitchFamily="2" charset="0"/>
              </a:rPr>
              <a:t>K-Means Algorithm)</a:t>
            </a:r>
            <a:endParaRPr sz="2800" b="1" dirty="0">
              <a:latin typeface="Sitka Small" panose="02000505000000020004" pitchFamily="2" charset="0"/>
            </a:endParaRPr>
          </a:p>
        </p:txBody>
      </p:sp>
      <p:sp>
        <p:nvSpPr>
          <p:cNvPr id="4" name="Google Shape;326;p16"/>
          <p:cNvSpPr/>
          <p:nvPr/>
        </p:nvSpPr>
        <p:spPr>
          <a:xfrm rot="1473055">
            <a:off x="2088410" y="1321244"/>
            <a:ext cx="1824434" cy="1731836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800098" y="2613586"/>
            <a:ext cx="7557247" cy="2333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Sitka Small" panose="02000505000000020004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1. Cleaning yang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mengecek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adanya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nilai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null,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adanya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data yang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duplikat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mendeteksi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adanya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outlier di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dataset. Data Cleaning juga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masih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termasuk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kedalam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Exploratory Data Analysis.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Sitka Banner" panose="02000505000000020004" pitchFamily="2" charset="0"/>
              </a:rPr>
              <a:t>exploratory data analysis 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yang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dihasilkan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bahwa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terdapat</a:t>
            </a:r>
            <a:r>
              <a:rPr lang="en-US" sz="1600" i="1" dirty="0">
                <a:solidFill>
                  <a:schemeClr val="tx1"/>
                </a:solidFill>
                <a:latin typeface="Sitka Banner" panose="02000505000000020004" pitchFamily="2" charset="0"/>
              </a:rPr>
              <a:t> missing value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dataset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. </a:t>
            </a:r>
          </a:p>
          <a:p>
            <a:endParaRPr lang="en-US" sz="1600" dirty="0">
              <a:solidFill>
                <a:schemeClr val="tx1"/>
              </a:solidFill>
              <a:latin typeface="Sitka Small" panose="02000505000000020004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2. Feature selection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membuang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sebagian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kolom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atribut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dianggap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terlalu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dibutuhkan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proses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penambangan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data,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drop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men-drop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itka Banner" panose="02000505000000020004" pitchFamily="2" charset="0"/>
              </a:rPr>
              <a:t>atribut</a:t>
            </a:r>
            <a:r>
              <a:rPr lang="en-US" sz="1600" dirty="0">
                <a:solidFill>
                  <a:schemeClr val="tx1"/>
                </a:solidFill>
                <a:latin typeface="Sitka Banner" panose="02000505000000020004" pitchFamily="2" charset="0"/>
              </a:rPr>
              <a:t>.</a:t>
            </a:r>
          </a:p>
          <a:p>
            <a:pPr algn="ctr"/>
            <a:endParaRPr lang="en-US" dirty="0"/>
          </a:p>
        </p:txBody>
      </p:sp>
      <p:pic>
        <p:nvPicPr>
          <p:cNvPr id="7" name="Picture 2" descr="https://lh4.googleusercontent.com/VPHOCzFT56Sl4lN2b5czjrAfThTsZEJxR6HIVQCfubu_9KfWooduKW_uuxolFT4WGZN5_Dz7ykXT1pjaQHuDljRu1_XGfdKbQh6u3Z6qA8RJ16RnlZFaVr_6cI3zwfdSYTKSLq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61" y="270342"/>
            <a:ext cx="7014161" cy="21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4. Data Modeling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9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96" y="805037"/>
            <a:ext cx="6684309" cy="35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2479388" y="1193020"/>
            <a:ext cx="4150012" cy="26662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01600" indent="0" algn="just">
              <a:buNone/>
            </a:pPr>
            <a:r>
              <a:rPr lang="en-US" sz="1200" dirty="0" err="1">
                <a:latin typeface="Sitka Small" panose="02000505000000020004" pitchFamily="2" charset="0"/>
              </a:rPr>
              <a:t>Menggunakan</a:t>
            </a:r>
            <a:r>
              <a:rPr lang="en-US" sz="1200" dirty="0">
                <a:latin typeface="Sitka Small" panose="02000505000000020004" pitchFamily="2" charset="0"/>
              </a:rPr>
              <a:t> model Clustering </a:t>
            </a:r>
            <a:r>
              <a:rPr lang="en-US" sz="1200" dirty="0" err="1">
                <a:latin typeface="Sitka Small" panose="02000505000000020004" pitchFamily="2" charset="0"/>
              </a:rPr>
              <a:t>dengan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err="1">
                <a:latin typeface="Sitka Small" panose="02000505000000020004" pitchFamily="2" charset="0"/>
              </a:rPr>
              <a:t>algoritma</a:t>
            </a:r>
            <a:r>
              <a:rPr lang="en-US" sz="1200" dirty="0">
                <a:latin typeface="Sitka Small" panose="02000505000000020004" pitchFamily="2" charset="0"/>
              </a:rPr>
              <a:t> K-Means yang </a:t>
            </a:r>
            <a:r>
              <a:rPr lang="en-US" sz="1200" dirty="0" err="1">
                <a:latin typeface="Sitka Small" panose="02000505000000020004" pitchFamily="2" charset="0"/>
              </a:rPr>
              <a:t>akan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err="1">
                <a:latin typeface="Sitka Small" panose="02000505000000020004" pitchFamily="2" charset="0"/>
              </a:rPr>
              <a:t>menghasilkan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>
                <a:latin typeface="Sitka Small" panose="02000505000000020004" pitchFamily="2" charset="0"/>
              </a:rPr>
              <a:t>5</a:t>
            </a:r>
            <a:r>
              <a:rPr lang="en-US" sz="1200" dirty="0" smtClean="0">
                <a:latin typeface="Sitka Small" panose="02000505000000020004" pitchFamily="2" charset="0"/>
              </a:rPr>
              <a:t> </a:t>
            </a:r>
            <a:r>
              <a:rPr lang="en-US" sz="1200" dirty="0" smtClean="0">
                <a:latin typeface="Sitka Small" panose="02000505000000020004" pitchFamily="2" charset="0"/>
              </a:rPr>
              <a:t>Clustering </a:t>
            </a:r>
            <a:r>
              <a:rPr lang="en-US" sz="1200" dirty="0" err="1">
                <a:latin typeface="Sitka Small" panose="02000505000000020004" pitchFamily="2" charset="0"/>
              </a:rPr>
              <a:t>untuk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err="1">
                <a:latin typeface="Sitka Small" panose="02000505000000020004" pitchFamily="2" charset="0"/>
              </a:rPr>
              <a:t>menentukan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smtClean="0">
                <a:latin typeface="Sitka Small" panose="02000505000000020004" pitchFamily="2" charset="0"/>
              </a:rPr>
              <a:t>product clustering</a:t>
            </a:r>
            <a:endParaRPr lang="en-US" sz="1200" dirty="0">
              <a:latin typeface="Sitka Small" panose="02000505000000020004" pitchFamily="2" charset="0"/>
            </a:endParaRPr>
          </a:p>
          <a:p>
            <a:pPr algn="just"/>
            <a:r>
              <a:rPr lang="en-US" sz="1200" dirty="0">
                <a:latin typeface="Sitka Small" panose="02000505000000020004" pitchFamily="2" charset="0"/>
              </a:rPr>
              <a:t>Cluster 0 – </a:t>
            </a:r>
            <a:r>
              <a:rPr lang="en-US" sz="1200" dirty="0" err="1" smtClean="0">
                <a:latin typeface="Sitka Small" panose="02000505000000020004" pitchFamily="2" charset="0"/>
              </a:rPr>
              <a:t>jumlah</a:t>
            </a:r>
            <a:r>
              <a:rPr lang="en-US" sz="1200" dirty="0" smtClean="0">
                <a:latin typeface="Sitka Small" panose="02000505000000020004" pitchFamily="2" charset="0"/>
              </a:rPr>
              <a:t> data </a:t>
            </a:r>
            <a:r>
              <a:rPr lang="en-US" sz="1200" dirty="0" err="1" smtClean="0">
                <a:latin typeface="Sitka Small" panose="02000505000000020004" pitchFamily="2" charset="0"/>
              </a:rPr>
              <a:t>sebanyak</a:t>
            </a:r>
            <a:r>
              <a:rPr lang="en-US" sz="1200" dirty="0" smtClean="0">
                <a:latin typeface="Sitka Small" panose="02000505000000020004" pitchFamily="2" charset="0"/>
              </a:rPr>
              <a:t> 195</a:t>
            </a:r>
            <a:endParaRPr lang="en-US" sz="1200" dirty="0" smtClean="0">
              <a:latin typeface="Sitka Small" panose="02000505000000020004" pitchFamily="2" charset="0"/>
            </a:endParaRPr>
          </a:p>
          <a:p>
            <a:pPr algn="just"/>
            <a:r>
              <a:rPr lang="en-US" sz="1200" dirty="0" smtClean="0">
                <a:latin typeface="Sitka Small" panose="02000505000000020004" pitchFamily="2" charset="0"/>
              </a:rPr>
              <a:t>Cluster </a:t>
            </a:r>
            <a:r>
              <a:rPr lang="en-US" sz="1200" dirty="0">
                <a:latin typeface="Sitka Small" panose="02000505000000020004" pitchFamily="2" charset="0"/>
              </a:rPr>
              <a:t>1 </a:t>
            </a:r>
            <a:r>
              <a:rPr lang="en-US" sz="1200" dirty="0">
                <a:latin typeface="Sitka Small" panose="02000505000000020004" pitchFamily="2" charset="0"/>
              </a:rPr>
              <a:t>– </a:t>
            </a:r>
            <a:r>
              <a:rPr lang="en-US" sz="1200" dirty="0" err="1">
                <a:latin typeface="Sitka Small" panose="02000505000000020004" pitchFamily="2" charset="0"/>
              </a:rPr>
              <a:t>jumlah</a:t>
            </a:r>
            <a:r>
              <a:rPr lang="en-US" sz="1200" dirty="0">
                <a:latin typeface="Sitka Small" panose="02000505000000020004" pitchFamily="2" charset="0"/>
              </a:rPr>
              <a:t> data </a:t>
            </a:r>
            <a:r>
              <a:rPr lang="en-US" sz="1200" dirty="0" err="1">
                <a:latin typeface="Sitka Small" panose="02000505000000020004" pitchFamily="2" charset="0"/>
              </a:rPr>
              <a:t>sebanyak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smtClean="0">
                <a:latin typeface="Sitka Small" panose="02000505000000020004" pitchFamily="2" charset="0"/>
              </a:rPr>
              <a:t>21</a:t>
            </a:r>
            <a:endParaRPr lang="en-US" sz="1200" dirty="0" smtClean="0">
              <a:latin typeface="Sitka Small" panose="02000505000000020004" pitchFamily="2" charset="0"/>
            </a:endParaRPr>
          </a:p>
          <a:p>
            <a:pPr algn="just"/>
            <a:r>
              <a:rPr lang="en-US" sz="1200" dirty="0" smtClean="0">
                <a:latin typeface="Sitka Small" panose="02000505000000020004" pitchFamily="2" charset="0"/>
              </a:rPr>
              <a:t>Cluster 2 – </a:t>
            </a:r>
            <a:r>
              <a:rPr lang="en-US" sz="1200" dirty="0" err="1">
                <a:latin typeface="Sitka Small" panose="02000505000000020004" pitchFamily="2" charset="0"/>
              </a:rPr>
              <a:t>jumlah</a:t>
            </a:r>
            <a:r>
              <a:rPr lang="en-US" sz="1200" dirty="0">
                <a:latin typeface="Sitka Small" panose="02000505000000020004" pitchFamily="2" charset="0"/>
              </a:rPr>
              <a:t> data </a:t>
            </a:r>
            <a:r>
              <a:rPr lang="en-US" sz="1200" dirty="0" err="1">
                <a:latin typeface="Sitka Small" panose="02000505000000020004" pitchFamily="2" charset="0"/>
              </a:rPr>
              <a:t>sebanyak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smtClean="0">
                <a:latin typeface="Sitka Small" panose="02000505000000020004" pitchFamily="2" charset="0"/>
              </a:rPr>
              <a:t>11919</a:t>
            </a:r>
            <a:endParaRPr lang="en-US" sz="1200" dirty="0" smtClean="0">
              <a:latin typeface="Sitka Small" panose="02000505000000020004" pitchFamily="2" charset="0"/>
            </a:endParaRPr>
          </a:p>
          <a:p>
            <a:pPr algn="just"/>
            <a:r>
              <a:rPr lang="en-US" sz="1200" dirty="0" smtClean="0">
                <a:latin typeface="Sitka Small" panose="02000505000000020004" pitchFamily="2" charset="0"/>
              </a:rPr>
              <a:t>Cluster </a:t>
            </a:r>
            <a:r>
              <a:rPr lang="en-US" sz="1200" dirty="0" smtClean="0">
                <a:latin typeface="Sitka Small" panose="02000505000000020004" pitchFamily="2" charset="0"/>
              </a:rPr>
              <a:t>3 </a:t>
            </a:r>
            <a:r>
              <a:rPr lang="en-US" sz="1200" dirty="0">
                <a:latin typeface="Sitka Small" panose="02000505000000020004" pitchFamily="2" charset="0"/>
              </a:rPr>
              <a:t>- </a:t>
            </a:r>
            <a:r>
              <a:rPr lang="en-US" sz="1200" dirty="0" err="1">
                <a:latin typeface="Sitka Small" panose="02000505000000020004" pitchFamily="2" charset="0"/>
              </a:rPr>
              <a:t>jumlah</a:t>
            </a:r>
            <a:r>
              <a:rPr lang="en-US" sz="1200" dirty="0">
                <a:latin typeface="Sitka Small" panose="02000505000000020004" pitchFamily="2" charset="0"/>
              </a:rPr>
              <a:t> data </a:t>
            </a:r>
            <a:r>
              <a:rPr lang="en-US" sz="1200" dirty="0" err="1">
                <a:latin typeface="Sitka Small" panose="02000505000000020004" pitchFamily="2" charset="0"/>
              </a:rPr>
              <a:t>sebanyak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smtClean="0">
                <a:latin typeface="Sitka Small" panose="02000505000000020004" pitchFamily="2" charset="0"/>
              </a:rPr>
              <a:t>1856</a:t>
            </a:r>
            <a:endParaRPr lang="en-US" sz="1200" dirty="0" smtClean="0">
              <a:latin typeface="Sitka Small" panose="02000505000000020004" pitchFamily="2" charset="0"/>
            </a:endParaRPr>
          </a:p>
          <a:p>
            <a:pPr algn="just"/>
            <a:r>
              <a:rPr lang="en-US" sz="1200" dirty="0" smtClean="0">
                <a:latin typeface="Sitka Small" panose="02000505000000020004" pitchFamily="2" charset="0"/>
              </a:rPr>
              <a:t>Cluster 4 -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err="1">
                <a:latin typeface="Sitka Small" panose="02000505000000020004" pitchFamily="2" charset="0"/>
              </a:rPr>
              <a:t>jumlah</a:t>
            </a:r>
            <a:r>
              <a:rPr lang="en-US" sz="1200" dirty="0">
                <a:latin typeface="Sitka Small" panose="02000505000000020004" pitchFamily="2" charset="0"/>
              </a:rPr>
              <a:t> data </a:t>
            </a:r>
            <a:r>
              <a:rPr lang="en-US" sz="1200" dirty="0" err="1">
                <a:latin typeface="Sitka Small" panose="02000505000000020004" pitchFamily="2" charset="0"/>
              </a:rPr>
              <a:t>sebanyak</a:t>
            </a:r>
            <a:r>
              <a:rPr lang="en-US" sz="1200" dirty="0">
                <a:latin typeface="Sitka Small" panose="02000505000000020004" pitchFamily="2" charset="0"/>
              </a:rPr>
              <a:t> </a:t>
            </a:r>
            <a:r>
              <a:rPr lang="en-US" sz="1200" dirty="0" smtClean="0">
                <a:latin typeface="Sitka Small" panose="02000505000000020004" pitchFamily="2" charset="0"/>
              </a:rPr>
              <a:t>1269</a:t>
            </a:r>
            <a:endParaRPr lang="en-US" sz="1200" dirty="0">
              <a:latin typeface="Sitka Small" panose="02000505000000020004" pitchFamily="2" charset="0"/>
            </a:endParaRPr>
          </a:p>
        </p:txBody>
      </p:sp>
      <p:sp>
        <p:nvSpPr>
          <p:cNvPr id="342" name="Google Shape;342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6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5. Evaluation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3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889311" y="1264025"/>
            <a:ext cx="56275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indent="0" algn="just">
              <a:buNone/>
            </a:pPr>
            <a:r>
              <a:rPr lang="en-US" sz="1600" b="1" dirty="0" err="1">
                <a:latin typeface="Sitka Banner" panose="02000505000000020004" pitchFamily="2" charset="0"/>
              </a:rPr>
              <a:t>Evaluasi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dirty="0" err="1">
                <a:latin typeface="Sitka Banner" panose="02000505000000020004" pitchFamily="2" charset="0"/>
              </a:rPr>
              <a:t>Menggunakan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dirty="0" err="1">
                <a:latin typeface="Sitka Banner" panose="02000505000000020004" pitchFamily="2" charset="0"/>
              </a:rPr>
              <a:t>Inersia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dirty="0" err="1" smtClean="0">
                <a:latin typeface="Sitka Banner" panose="02000505000000020004" pitchFamily="2" charset="0"/>
              </a:rPr>
              <a:t>Kmeans</a:t>
            </a:r>
            <a:endParaRPr lang="en-US" sz="1600" b="1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r>
              <a:rPr lang="en-US" sz="1600" dirty="0">
                <a:latin typeface="Sitka Banner" panose="02000505000000020004" pitchFamily="2" charset="0"/>
              </a:rPr>
              <a:t>Salah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langkah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menentukan</a:t>
            </a:r>
            <a:r>
              <a:rPr lang="en-US" sz="1600" dirty="0">
                <a:latin typeface="Sitka Banner" panose="02000505000000020004" pitchFamily="2" charset="0"/>
              </a:rPr>
              <a:t> cluster yang optimal </a:t>
            </a:r>
            <a:r>
              <a:rPr lang="en-US" sz="1600" dirty="0" err="1">
                <a:latin typeface="Sitka Banner" panose="02000505000000020004" pitchFamily="2" charset="0"/>
              </a:rPr>
              <a:t>adalah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memplot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grafik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atau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dikenal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elbow curve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latin typeface="Sitka Banner" panose="02000505000000020004" pitchFamily="2" charset="0"/>
              </a:rPr>
              <a:t>dimana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sumbu</a:t>
            </a:r>
            <a:r>
              <a:rPr lang="en-US" sz="1600" dirty="0">
                <a:latin typeface="Sitka Banner" panose="02000505000000020004" pitchFamily="2" charset="0"/>
              </a:rPr>
              <a:t> x </a:t>
            </a:r>
            <a:r>
              <a:rPr lang="en-US" sz="1600" dirty="0" err="1">
                <a:latin typeface="Sitka Banner" panose="02000505000000020004" pitchFamily="2" charset="0"/>
              </a:rPr>
              <a:t>mewakili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jumlah</a:t>
            </a:r>
            <a:r>
              <a:rPr lang="en-US" sz="1600" dirty="0">
                <a:latin typeface="Sitka Banner" panose="02000505000000020004" pitchFamily="2" charset="0"/>
              </a:rPr>
              <a:t> cluster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sumbu</a:t>
            </a:r>
            <a:r>
              <a:rPr lang="en-US" sz="1600" dirty="0">
                <a:latin typeface="Sitka Banner" panose="02000505000000020004" pitchFamily="2" charset="0"/>
              </a:rPr>
              <a:t> y </a:t>
            </a:r>
            <a:r>
              <a:rPr lang="en-US" sz="1600" dirty="0" err="1">
                <a:latin typeface="Sitka Banner" panose="02000505000000020004" pitchFamily="2" charset="0"/>
              </a:rPr>
              <a:t>mewakili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matrik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evaluasi</a:t>
            </a:r>
            <a:r>
              <a:rPr lang="en-US" sz="1600" dirty="0">
                <a:latin typeface="Sitka Banner" panose="02000505000000020004" pitchFamily="2" charset="0"/>
              </a:rPr>
              <a:t> (</a:t>
            </a:r>
            <a:r>
              <a:rPr lang="en-US" sz="1600" dirty="0" err="1">
                <a:latin typeface="Sitka Banner" panose="02000505000000020004" pitchFamily="2" charset="0"/>
              </a:rPr>
              <a:t>inersia</a:t>
            </a:r>
            <a:r>
              <a:rPr lang="en-US" sz="1600" dirty="0" smtClean="0">
                <a:latin typeface="Sitka Banner" panose="02000505000000020004" pitchFamily="2" charset="0"/>
              </a:rPr>
              <a:t>).</a:t>
            </a: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>
              <a:buNone/>
            </a:pP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Nilai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inersia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dari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clustering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dengan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jumlah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cluster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sebanyak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5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adalah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6768.73. </a:t>
            </a:r>
            <a:endParaRPr lang="en-US" sz="1600" dirty="0">
              <a:solidFill>
                <a:schemeClr val="accent2"/>
              </a:solidFill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660711" y="833719"/>
            <a:ext cx="56275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indent="0" algn="just">
              <a:buNone/>
            </a:pPr>
            <a:r>
              <a:rPr lang="en-US" sz="1600" b="1" dirty="0" err="1">
                <a:latin typeface="Sitka Banner" panose="02000505000000020004" pitchFamily="2" charset="0"/>
              </a:rPr>
              <a:t>Evaluasi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dirty="0" err="1">
                <a:latin typeface="Sitka Banner" panose="02000505000000020004" pitchFamily="2" charset="0"/>
              </a:rPr>
              <a:t>Menggunakan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i="1" dirty="0">
                <a:latin typeface="Sitka Banner" panose="02000505000000020004" pitchFamily="2" charset="0"/>
              </a:rPr>
              <a:t>Silhouette Coefficient</a:t>
            </a:r>
          </a:p>
          <a:p>
            <a:pPr marL="101600" indent="0" algn="just">
              <a:buNone/>
            </a:pPr>
            <a:r>
              <a:rPr lang="en-US" sz="1600" i="1" dirty="0">
                <a:latin typeface="Sitka Banner" panose="02000505000000020004" pitchFamily="2" charset="0"/>
              </a:rPr>
              <a:t>Silhouette Coefficient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melihat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kualitas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kekuatan</a:t>
            </a:r>
            <a:r>
              <a:rPr lang="en-US" sz="1600" dirty="0">
                <a:latin typeface="Sitka Banner" panose="02000505000000020004" pitchFamily="2" charset="0"/>
              </a:rPr>
              <a:t> cluster, </a:t>
            </a:r>
            <a:r>
              <a:rPr lang="en-US" sz="1600" dirty="0" err="1">
                <a:latin typeface="Sitka Banner" panose="02000505000000020004" pitchFamily="2" charset="0"/>
              </a:rPr>
              <a:t>seberapa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atau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buruknya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suatu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objek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ditempatkan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suatu</a:t>
            </a:r>
            <a:r>
              <a:rPr lang="en-US" sz="1600" dirty="0">
                <a:latin typeface="Sitka Banner" panose="02000505000000020004" pitchFamily="2" charset="0"/>
              </a:rPr>
              <a:t> cluster.</a:t>
            </a: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endParaRPr lang="en-US" sz="1600" dirty="0" smtClean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endParaRPr lang="en-US" sz="1600" dirty="0">
              <a:latin typeface="Sitka Banner" panose="02000505000000020004" pitchFamily="2" charset="0"/>
            </a:endParaRPr>
          </a:p>
          <a:p>
            <a:pPr marL="101600" indent="0" algn="just">
              <a:buNone/>
            </a:pP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Dengan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jumlah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kluster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5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maka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nilai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i="1" dirty="0">
                <a:solidFill>
                  <a:schemeClr val="accent2"/>
                </a:solidFill>
                <a:latin typeface="Sitka Banner" panose="02000505000000020004" pitchFamily="2" charset="0"/>
              </a:rPr>
              <a:t>Silhouette Coefficient 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yang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diperoleh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Sitka Banner" panose="02000505000000020004" pitchFamily="2" charset="0"/>
              </a:rPr>
              <a:t>adalah</a:t>
            </a:r>
            <a:r>
              <a:rPr lang="en-US" sz="1600" dirty="0">
                <a:solidFill>
                  <a:schemeClr val="accent2"/>
                </a:solidFill>
                <a:latin typeface="Sitka Banner" panose="02000505000000020004" pitchFamily="2" charset="0"/>
              </a:rPr>
              <a:t> 0,69</a:t>
            </a:r>
            <a:r>
              <a:rPr lang="en-US" sz="1600" dirty="0" smtClean="0">
                <a:solidFill>
                  <a:schemeClr val="accent2"/>
                </a:solidFill>
                <a:latin typeface="Sitka Banner" panose="02000505000000020004" pitchFamily="2" charset="0"/>
              </a:rPr>
              <a:t>. </a:t>
            </a:r>
            <a:endParaRPr lang="en-US" sz="1600" dirty="0">
              <a:solidFill>
                <a:schemeClr val="accent2"/>
              </a:solidFill>
              <a:latin typeface="Sitka Banner" panose="02000505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12" y="1905281"/>
            <a:ext cx="3427287" cy="15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itka Small" panose="02000505000000020004" pitchFamily="2" charset="0"/>
              </a:rPr>
              <a:t>6</a:t>
            </a:r>
            <a:r>
              <a:rPr lang="en" sz="3200" dirty="0" smtClean="0">
                <a:latin typeface="Sitka Small" panose="02000505000000020004" pitchFamily="2" charset="0"/>
              </a:rPr>
              <a:t>. Deployment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3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2834381" y="1573308"/>
            <a:ext cx="3586589" cy="26154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 err="1">
                <a:latin typeface="Sitka Banner" panose="02000505000000020004" pitchFamily="2" charset="0"/>
              </a:rPr>
              <a:t>Hasil</a:t>
            </a:r>
            <a:r>
              <a:rPr lang="en-US" sz="2400" dirty="0">
                <a:latin typeface="Sitka Banner" panose="02000505000000020004" pitchFamily="2" charset="0"/>
              </a:rPr>
              <a:t> Cluster </a:t>
            </a:r>
            <a:r>
              <a:rPr lang="en-US" sz="2400" dirty="0" err="1">
                <a:latin typeface="Sitka Banner" panose="02000505000000020004" pitchFamily="2" charset="0"/>
              </a:rPr>
              <a:t>dapat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digunakan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Menerapkan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strategi</a:t>
            </a:r>
            <a:r>
              <a:rPr lang="en-US" sz="2400" dirty="0">
                <a:latin typeface="Sitka Banner" panose="02000505000000020004" pitchFamily="2" charset="0"/>
              </a:rPr>
              <a:t> yang </a:t>
            </a:r>
            <a:r>
              <a:rPr lang="en-US" sz="2400" dirty="0" err="1">
                <a:latin typeface="Sitka Banner" panose="02000505000000020004" pitchFamily="2" charset="0"/>
              </a:rPr>
              <a:t>tepat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untuk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 smtClean="0">
                <a:latin typeface="Sitka Banner" panose="02000505000000020004" pitchFamily="2" charset="0"/>
              </a:rPr>
              <a:t>mengambil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 err="1" smtClean="0">
                <a:latin typeface="Sitka Banner" panose="02000505000000020004" pitchFamily="2" charset="0"/>
              </a:rPr>
              <a:t>keputusan</a:t>
            </a:r>
            <a:r>
              <a:rPr lang="en-US" sz="2400" dirty="0" smtClean="0">
                <a:latin typeface="Sitka Banner" panose="02000505000000020004" pitchFamily="2" charset="0"/>
              </a:rPr>
              <a:t> supply </a:t>
            </a:r>
            <a:r>
              <a:rPr lang="en-US" sz="2400" dirty="0" err="1" smtClean="0">
                <a:latin typeface="Sitka Banner" panose="02000505000000020004" pitchFamily="2" charset="0"/>
              </a:rPr>
              <a:t>produk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 err="1" smtClean="0">
                <a:latin typeface="Sitka Banner" panose="02000505000000020004" pitchFamily="2" charset="0"/>
              </a:rPr>
              <a:t>dimasa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 err="1" smtClean="0">
                <a:latin typeface="Sitka Banner" panose="02000505000000020004" pitchFamily="2" charset="0"/>
              </a:rPr>
              <a:t>mendatang</a:t>
            </a:r>
            <a:r>
              <a:rPr lang="en-US" sz="2400" dirty="0" smtClean="0">
                <a:latin typeface="Sitka Banner" panose="02000505000000020004" pitchFamily="2" charset="0"/>
              </a:rPr>
              <a:t>, </a:t>
            </a:r>
            <a:r>
              <a:rPr lang="en-US" sz="2400" dirty="0" err="1" smtClean="0">
                <a:latin typeface="Sitka Banner" panose="02000505000000020004" pitchFamily="2" charset="0"/>
              </a:rPr>
              <a:t>Pendokumentasian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seperti</a:t>
            </a:r>
            <a:r>
              <a:rPr lang="en-US" sz="2400" dirty="0">
                <a:latin typeface="Sitka Banner" panose="02000505000000020004" pitchFamily="2" charset="0"/>
              </a:rPr>
              <a:t> </a:t>
            </a:r>
            <a:r>
              <a:rPr lang="en-US" sz="2400" dirty="0" err="1">
                <a:latin typeface="Sitka Banner" panose="02000505000000020004" pitchFamily="2" charset="0"/>
              </a:rPr>
              <a:t>Dokumen</a:t>
            </a:r>
            <a:r>
              <a:rPr lang="en-US" sz="2400" dirty="0">
                <a:latin typeface="Sitka Banner" panose="02000505000000020004" pitchFamily="2" charset="0"/>
              </a:rPr>
              <a:t>, Slide </a:t>
            </a:r>
            <a:r>
              <a:rPr lang="en-US" sz="2400" dirty="0" err="1">
                <a:latin typeface="Sitka Banner" panose="02000505000000020004" pitchFamily="2" charset="0"/>
              </a:rPr>
              <a:t>dan</a:t>
            </a:r>
            <a:r>
              <a:rPr lang="en-US" sz="2400" dirty="0">
                <a:latin typeface="Sitka Banner" panose="02000505000000020004" pitchFamily="2" charset="0"/>
              </a:rPr>
              <a:t> Poster</a:t>
            </a:r>
          </a:p>
        </p:txBody>
      </p:sp>
      <p:sp>
        <p:nvSpPr>
          <p:cNvPr id="342" name="Google Shape;342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7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512635" y="755702"/>
            <a:ext cx="8242299" cy="4191000"/>
            <a:chOff x="1177450" y="241631"/>
            <a:chExt cx="6173152" cy="3616776"/>
          </a:xfrm>
        </p:grpSpPr>
        <p:sp>
          <p:nvSpPr>
            <p:cNvPr id="505" name="Google Shape;505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33"/>
          <p:cNvSpPr txBox="1">
            <a:spLocks noGrp="1"/>
          </p:cNvSpPr>
          <p:nvPr>
            <p:ph type="body" idx="4294967295"/>
          </p:nvPr>
        </p:nvSpPr>
        <p:spPr>
          <a:xfrm>
            <a:off x="1521547" y="144243"/>
            <a:ext cx="7957330" cy="5032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 smtClean="0">
                <a:latin typeface="Sitka Banner" panose="02000505000000020004" pitchFamily="2" charset="0"/>
              </a:rPr>
              <a:t>Link Project </a:t>
            </a:r>
            <a:r>
              <a:rPr lang="en-US" sz="1400" dirty="0">
                <a:latin typeface="Sitka Banner" panose="02000505000000020004" pitchFamily="2" charset="0"/>
              </a:rPr>
              <a:t>: https://github.com/PebriSinaga/Product-Clustering-Using-K-Means-Algorithm</a:t>
            </a:r>
            <a:endParaRPr lang="en-US" sz="1400" dirty="0" smtClean="0">
              <a:latin typeface="Sitka Banner" panose="0200050500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Sitka Small" panose="02000505000000020004" pitchFamily="2" charset="0"/>
            </a:endParaRPr>
          </a:p>
        </p:txBody>
      </p:sp>
      <p:sp>
        <p:nvSpPr>
          <p:cNvPr id="10" name="Google Shape;515;p34"/>
          <p:cNvSpPr txBox="1">
            <a:spLocks/>
          </p:cNvSpPr>
          <p:nvPr/>
        </p:nvSpPr>
        <p:spPr>
          <a:xfrm>
            <a:off x="2837358" y="1475375"/>
            <a:ext cx="5026925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9600" b="0" dirty="0" smtClean="0">
                <a:solidFill>
                  <a:schemeClr val="tx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Thanks</a:t>
            </a:r>
            <a:r>
              <a:rPr lang="en-US" sz="9600" b="0" dirty="0" smtClean="0">
                <a:solidFill>
                  <a:schemeClr val="lt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!</a:t>
            </a:r>
            <a:endParaRPr lang="en-US" sz="9600" b="0" dirty="0">
              <a:solidFill>
                <a:schemeClr val="lt1"/>
              </a:solidFill>
              <a:latin typeface="Sitka Small" panose="02000505000000020004" pitchFamily="2" charset="0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" name="Google Shape;516;p34"/>
          <p:cNvSpPr txBox="1">
            <a:spLocks/>
          </p:cNvSpPr>
          <p:nvPr/>
        </p:nvSpPr>
        <p:spPr>
          <a:xfrm>
            <a:off x="2837359" y="2695475"/>
            <a:ext cx="48720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sz="1800" b="1" dirty="0" smtClean="0">
                <a:latin typeface="Sitka Small" panose="02000505000000020004" pitchFamily="2" charset="0"/>
              </a:rPr>
              <a:t>Any questions?</a:t>
            </a:r>
            <a:endParaRPr lang="en-US" sz="1800" b="1" dirty="0">
              <a:latin typeface="Sitka Small" panose="02000505000000020004" pitchFamily="2" charset="0"/>
            </a:endParaRPr>
          </a:p>
        </p:txBody>
      </p:sp>
      <p:sp>
        <p:nvSpPr>
          <p:cNvPr id="12" name="Google Shape;518;p34"/>
          <p:cNvSpPr/>
          <p:nvPr/>
        </p:nvSpPr>
        <p:spPr>
          <a:xfrm>
            <a:off x="1635753" y="1588803"/>
            <a:ext cx="864587" cy="79859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ctrTitle" idx="4294967295"/>
          </p:nvPr>
        </p:nvSpPr>
        <p:spPr>
          <a:xfrm>
            <a:off x="3926574" y="1222700"/>
            <a:ext cx="3807726" cy="12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 smtClean="0">
                <a:solidFill>
                  <a:schemeClr val="lt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Kelompok 17</a:t>
            </a:r>
            <a:endParaRPr sz="4400" b="0" dirty="0">
              <a:solidFill>
                <a:schemeClr val="lt1"/>
              </a:solidFill>
              <a:latin typeface="Sitka Small" panose="02000505000000020004" pitchFamily="2" charset="0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4294967295"/>
          </p:nvPr>
        </p:nvSpPr>
        <p:spPr>
          <a:xfrm>
            <a:off x="3878459" y="2493427"/>
            <a:ext cx="4230117" cy="1977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dirty="0" smtClean="0">
                <a:latin typeface="Sitka Small" panose="02000505000000020004" pitchFamily="2" charset="0"/>
              </a:rPr>
              <a:t>12S17011 </a:t>
            </a:r>
            <a:r>
              <a:rPr lang="en-US" sz="1800" dirty="0" err="1" smtClean="0">
                <a:latin typeface="Sitka Small" panose="02000505000000020004" pitchFamily="2" charset="0"/>
              </a:rPr>
              <a:t>Astri</a:t>
            </a:r>
            <a:r>
              <a:rPr lang="en-US" sz="1800" dirty="0" smtClean="0">
                <a:latin typeface="Sitka Small" panose="02000505000000020004" pitchFamily="2" charset="0"/>
              </a:rPr>
              <a:t> Monica </a:t>
            </a:r>
            <a:r>
              <a:rPr lang="en-US" sz="1800" dirty="0" err="1" smtClean="0">
                <a:latin typeface="Sitka Small" panose="02000505000000020004" pitchFamily="2" charset="0"/>
              </a:rPr>
              <a:t>Sianturi</a:t>
            </a:r>
            <a:endParaRPr lang="en-US" sz="1800" dirty="0" smtClean="0">
              <a:latin typeface="Sitka Small" panose="02000505000000020004" pitchFamily="2" charset="0"/>
            </a:endParaRPr>
          </a:p>
          <a:p>
            <a:pPr marL="101600" indent="0">
              <a:buNone/>
            </a:pPr>
            <a:r>
              <a:rPr lang="en-US" sz="1800" dirty="0" smtClean="0">
                <a:latin typeface="Sitka Small" panose="02000505000000020004" pitchFamily="2" charset="0"/>
              </a:rPr>
              <a:t>12S17013 Mega Sari </a:t>
            </a:r>
            <a:r>
              <a:rPr lang="en-US" sz="1800" dirty="0" err="1" smtClean="0">
                <a:latin typeface="Sitka Small" panose="02000505000000020004" pitchFamily="2" charset="0"/>
              </a:rPr>
              <a:t>Pasaribu</a:t>
            </a:r>
            <a:endParaRPr lang="en-US" sz="1800" dirty="0" smtClean="0">
              <a:latin typeface="Sitka Small" panose="02000505000000020004" pitchFamily="2" charset="0"/>
            </a:endParaRPr>
          </a:p>
          <a:p>
            <a:pPr marL="101600" indent="0">
              <a:buNone/>
            </a:pPr>
            <a:r>
              <a:rPr lang="en-US" sz="1800" dirty="0" smtClean="0">
                <a:latin typeface="Sitka Small" panose="02000505000000020004" pitchFamily="2" charset="0"/>
              </a:rPr>
              <a:t>12S17046 </a:t>
            </a:r>
            <a:r>
              <a:rPr lang="en-US" sz="1800" dirty="0" err="1" smtClean="0">
                <a:latin typeface="Sitka Small" panose="02000505000000020004" pitchFamily="2" charset="0"/>
              </a:rPr>
              <a:t>Pebri</a:t>
            </a:r>
            <a:r>
              <a:rPr lang="en-US" sz="1800" dirty="0" smtClean="0">
                <a:latin typeface="Sitka Small" panose="02000505000000020004" pitchFamily="2" charset="0"/>
              </a:rPr>
              <a:t> </a:t>
            </a:r>
            <a:r>
              <a:rPr lang="en-US" sz="1800" dirty="0" err="1" smtClean="0">
                <a:latin typeface="Sitka Small" panose="02000505000000020004" pitchFamily="2" charset="0"/>
              </a:rPr>
              <a:t>Sangmajadi</a:t>
            </a:r>
            <a:r>
              <a:rPr lang="en-US" sz="1800" dirty="0" smtClean="0">
                <a:latin typeface="Sitka Small" panose="02000505000000020004" pitchFamily="2" charset="0"/>
              </a:rPr>
              <a:t> </a:t>
            </a:r>
            <a:r>
              <a:rPr lang="en-US" sz="1800" dirty="0" err="1" smtClean="0">
                <a:latin typeface="Sitka Small" panose="02000505000000020004" pitchFamily="2" charset="0"/>
              </a:rPr>
              <a:t>Sinaga</a:t>
            </a:r>
            <a:endParaRPr lang="en-US" sz="1800" dirty="0" smtClean="0">
              <a:latin typeface="Sitka Small" panose="02000505000000020004" pitchFamily="2" charset="0"/>
            </a:endParaRPr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595;p37"/>
          <p:cNvSpPr/>
          <p:nvPr/>
        </p:nvSpPr>
        <p:spPr>
          <a:xfrm>
            <a:off x="1354700" y="1632176"/>
            <a:ext cx="2409460" cy="262832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/>
          <p:nvPr/>
        </p:nvSpPr>
        <p:spPr>
          <a:xfrm>
            <a:off x="2173649" y="915035"/>
            <a:ext cx="4773454" cy="323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lt1"/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Overview :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Busness Understanding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Data Understanding</a:t>
            </a:r>
          </a:p>
          <a:p>
            <a:pPr marL="228600" indent="-228600" algn="ctr">
              <a:buFont typeface="Arial"/>
              <a:buAutoNum type="arabicPeriod"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Data </a:t>
            </a:r>
            <a:r>
              <a:rPr lang="en" sz="2800" dirty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Preparation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Modeling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Evaluation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Deployment</a:t>
            </a:r>
          </a:p>
        </p:txBody>
      </p:sp>
      <p:sp>
        <p:nvSpPr>
          <p:cNvPr id="503" name="Google Shape;50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778743" y="325714"/>
            <a:ext cx="7564433" cy="4620937"/>
            <a:chOff x="1177450" y="241631"/>
            <a:chExt cx="6173152" cy="3616776"/>
          </a:xfrm>
        </p:grpSpPr>
        <p:sp>
          <p:nvSpPr>
            <p:cNvPr id="505" name="Google Shape;505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2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567549" y="2448552"/>
            <a:ext cx="583655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1. Business Understanding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983878" y="1239886"/>
            <a:ext cx="668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itka Banner" panose="02000505000000020004" pitchFamily="2" charset="0"/>
              </a:rPr>
              <a:t>Konsumen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melihat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banyak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baru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waktu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waktu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ketertarikan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</a:rPr>
              <a:t>konsumen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</a:rPr>
              <a:t>akan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juga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berubah-ubah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waktu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waktu</a:t>
            </a:r>
            <a:r>
              <a:rPr lang="en-US" sz="1600" dirty="0">
                <a:latin typeface="Sitka Banner" panose="02000505000000020004" pitchFamily="2" charset="0"/>
              </a:rPr>
              <a:t> pula. 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berbagai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pilihan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ketertarikan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konsumen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dibeli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menjadi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tantangan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kepada</a:t>
            </a:r>
            <a:r>
              <a:rPr lang="en-US" sz="1600" dirty="0">
                <a:latin typeface="Sitka Banner" panose="02000505000000020004" pitchFamily="2" charset="0"/>
              </a:rPr>
              <a:t> para </a:t>
            </a:r>
            <a:r>
              <a:rPr lang="en-US" sz="1600" dirty="0" err="1">
                <a:latin typeface="Sitka Banner" panose="02000505000000020004" pitchFamily="2" charset="0"/>
              </a:rPr>
              <a:t>penjual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atau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pemilik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toko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memilih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mana yang </a:t>
            </a:r>
            <a:r>
              <a:rPr lang="en-US" sz="1600" dirty="0" err="1">
                <a:latin typeface="Sitka Banner" panose="02000505000000020004" pitchFamily="2" charset="0"/>
              </a:rPr>
              <a:t>sebaiknya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disediakan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waktu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tertentu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sesuai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penjualan</a:t>
            </a:r>
            <a:r>
              <a:rPr lang="en-US" sz="1600" dirty="0">
                <a:latin typeface="Sitka Banner" panose="02000505000000020004" pitchFamily="2" charset="0"/>
              </a:rPr>
              <a:t>/</a:t>
            </a:r>
            <a:r>
              <a:rPr lang="en-US" sz="1600" dirty="0" err="1">
                <a:latin typeface="Sitka Banner" panose="02000505000000020004" pitchFamily="2" charset="0"/>
              </a:rPr>
              <a:t>minat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konsumen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Penjualan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produk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terbanyak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dapat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kita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ketahui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dengan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mengelompokkan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produk-produk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dari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hasil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transaksi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yang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terjadi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, yang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selanjutnya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dapat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digunakan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sebagai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dasar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dalam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mengambil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keputusan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Sitka Banner" panose="02000505000000020004" pitchFamily="2" charset="0"/>
              </a:rPr>
              <a:t>.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Sitka Banner" panose="0200050500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itka Banner" panose="02000505000000020004" pitchFamily="2" charset="0"/>
              </a:rPr>
              <a:t>Melakukan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>
                <a:latin typeface="Sitka Banner" panose="02000505000000020004" pitchFamily="2" charset="0"/>
              </a:rPr>
              <a:t>Product Clustering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data Store Transaction Data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model Clustering (</a:t>
            </a:r>
            <a:r>
              <a:rPr lang="en-US" sz="1600" dirty="0" smtClean="0">
                <a:latin typeface="Sitka Banner" panose="02000505000000020004" pitchFamily="2" charset="0"/>
              </a:rPr>
              <a:t>K-Means).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itka Banner" panose="02000505000000020004" pitchFamily="2" charset="0"/>
              </a:rPr>
              <a:t>Menerapkan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>
                <a:latin typeface="Sitka Banner" panose="02000505000000020004" pitchFamily="2" charset="0"/>
              </a:rPr>
              <a:t>framework datamining CRISP-DM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mengelompokkan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berdasarkan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penjualan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terbanyak</a:t>
            </a:r>
            <a:r>
              <a:rPr lang="en-US" sz="1600" dirty="0">
                <a:latin typeface="Sitka Banner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0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92215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2. Data Understanding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01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62099" y="665630"/>
            <a:ext cx="65890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buNone/>
            </a:pP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Store Transaction Dataset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adalah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data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transaksi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penjualan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sebuah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toko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yang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menyimpan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informasi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terkait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harga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produk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jenis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produk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jumlah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produk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terjual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Sitka Banner" panose="02000505000000020004" pitchFamily="2" charset="0"/>
              </a:rPr>
              <a:t>yang </a:t>
            </a:r>
            <a:r>
              <a:rPr lang="en-US" sz="1600" dirty="0" err="1">
                <a:latin typeface="Sitka Banner" panose="02000505000000020004" pitchFamily="2" charset="0"/>
              </a:rPr>
              <a:t>diambil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smtClean="0">
                <a:latin typeface="Sitka Banner" panose="02000505000000020004" pitchFamily="2" charset="0"/>
              </a:rPr>
              <a:t>website </a:t>
            </a:r>
            <a:r>
              <a:rPr lang="en-US" sz="1600" i="1" dirty="0" err="1" smtClean="0">
                <a:latin typeface="Sitka Banner" panose="02000505000000020004" pitchFamily="2" charset="0"/>
              </a:rPr>
              <a:t>kaggle</a:t>
            </a:r>
            <a:r>
              <a:rPr lang="en-US" sz="1600" i="1" dirty="0" smtClean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mengidentifikasi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Product Segments </a:t>
            </a:r>
            <a:r>
              <a:rPr lang="en-US" sz="1600" dirty="0" err="1">
                <a:latin typeface="Sitka Banner" panose="02000505000000020004" pitchFamily="2" charset="0"/>
              </a:rPr>
              <a:t>hasil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transaksi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penjualan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sebuah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</a:rPr>
              <a:t>toko</a:t>
            </a:r>
            <a:r>
              <a:rPr lang="en-US" sz="1600" dirty="0" smtClean="0">
                <a:latin typeface="Sitka Banner" panose="02000505000000020004" pitchFamily="2" charset="0"/>
              </a:rPr>
              <a:t>.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Beberapa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atribut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data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tersebut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adalah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sebagai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  <a:cs typeface="Arial" panose="020B0604020202020204" pitchFamily="34" charset="0"/>
              </a:rPr>
              <a:t>berikut</a:t>
            </a:r>
            <a:r>
              <a:rPr lang="en-US" sz="1600" dirty="0" smtClean="0">
                <a:latin typeface="Sitka Banner" panose="02000505000000020004" pitchFamily="2" charset="0"/>
                <a:cs typeface="Arial" panose="020B0604020202020204" pitchFamily="34" charset="0"/>
              </a:rPr>
              <a:t>: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itka Banner" panose="02000505000000020004" pitchFamily="2" charset="0"/>
              </a:rPr>
              <a:t>Month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merupakan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kumpulan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bulan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penjualan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itka Banner" panose="02000505000000020004" pitchFamily="2" charset="0"/>
              </a:rPr>
              <a:t>Storecode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merupakan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kode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toko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 smtClean="0">
              <a:latin typeface="Sitka Banner" panose="02000505000000020004" pitchFamily="2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itka Banner" panose="02000505000000020004" pitchFamily="2" charset="0"/>
              </a:rPr>
              <a:t>Quantity </a:t>
            </a:r>
            <a:r>
              <a:rPr lang="en-US" dirty="0">
                <a:latin typeface="Sitka Banner" panose="02000505000000020004" pitchFamily="2" charset="0"/>
              </a:rPr>
              <a:t>(QTY)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jumlah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terjual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numerikal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itka Banner" panose="02000505000000020004" pitchFamily="2" charset="0"/>
              </a:rPr>
              <a:t>Value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harga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terjual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numerikal</a:t>
            </a:r>
            <a:endParaRPr lang="en-US" dirty="0" smtClean="0">
              <a:latin typeface="Sitka Banner" panose="02000505000000020004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itka Banner" panose="02000505000000020004" pitchFamily="2" charset="0"/>
              </a:rPr>
              <a:t>Group </a:t>
            </a:r>
            <a:r>
              <a:rPr lang="en-US" dirty="0">
                <a:latin typeface="Sitka Banner" panose="02000505000000020004" pitchFamily="2" charset="0"/>
              </a:rPr>
              <a:t>(GRP</a:t>
            </a:r>
            <a:r>
              <a:rPr lang="en-US" dirty="0" smtClean="0">
                <a:latin typeface="Sitka Banner" panose="02000505000000020004" pitchFamily="2" charset="0"/>
              </a:rPr>
              <a:t>)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grup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itka Banner" panose="02000505000000020004" pitchFamily="2" charset="0"/>
              </a:rPr>
              <a:t>Subgroup (SGRP)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subgrup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itka Banner" panose="02000505000000020004" pitchFamily="2" charset="0"/>
              </a:rPr>
              <a:t>SubSubGroup</a:t>
            </a:r>
            <a:r>
              <a:rPr lang="en-US" dirty="0" smtClean="0">
                <a:latin typeface="Sitka Banner" panose="02000505000000020004" pitchFamily="2" charset="0"/>
              </a:rPr>
              <a:t>(SSGRP)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subsubgrup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itka Banner" panose="02000505000000020004" pitchFamily="2" charset="0"/>
              </a:rPr>
              <a:t>Company (CMP)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company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itka Banner" panose="02000505000000020004" pitchFamily="2" charset="0"/>
              </a:rPr>
              <a:t>Mother </a:t>
            </a:r>
            <a:r>
              <a:rPr lang="en-US" dirty="0">
                <a:latin typeface="Sitka Banner" panose="02000505000000020004" pitchFamily="2" charset="0"/>
              </a:rPr>
              <a:t>Brand (MBRD)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data brand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induk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itka Banner" panose="02000505000000020004" pitchFamily="2" charset="0"/>
              </a:rPr>
              <a:t>Brand </a:t>
            </a:r>
            <a:r>
              <a:rPr lang="en-US" dirty="0">
                <a:latin typeface="Sitka Banner" panose="02000505000000020004" pitchFamily="2" charset="0"/>
              </a:rPr>
              <a:t>(BRD)</a:t>
            </a:r>
            <a:r>
              <a:rPr lang="en-US" dirty="0" smtClean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data 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brand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produk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berisi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nilai</a:t>
            </a:r>
            <a:r>
              <a:rPr lang="en-US" dirty="0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itka Banner" panose="02000505000000020004" pitchFamily="2" charset="0"/>
                <a:cs typeface="Arial" panose="020B0604020202020204" pitchFamily="34" charset="0"/>
                <a:sym typeface="Wingdings" panose="05000000000000000000" pitchFamily="2" charset="2"/>
              </a:rPr>
              <a:t>kategorikal</a:t>
            </a:r>
            <a:endParaRPr lang="en-US" dirty="0">
              <a:latin typeface="Sitka Banner" panose="02000505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Google Shape;323;p16"/>
          <p:cNvSpPr txBox="1">
            <a:spLocks/>
          </p:cNvSpPr>
          <p:nvPr/>
        </p:nvSpPr>
        <p:spPr>
          <a:xfrm>
            <a:off x="1562100" y="-188854"/>
            <a:ext cx="4922150" cy="8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2400" dirty="0" smtClean="0">
                <a:latin typeface="Sitka Small" panose="02000505000000020004" pitchFamily="2" charset="0"/>
              </a:rPr>
              <a:t>2. Data Understanding</a:t>
            </a:r>
            <a:endParaRPr lang="en-US" sz="2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323;p16"/>
          <p:cNvSpPr txBox="1">
            <a:spLocks/>
          </p:cNvSpPr>
          <p:nvPr/>
        </p:nvSpPr>
        <p:spPr>
          <a:xfrm>
            <a:off x="1562100" y="-188854"/>
            <a:ext cx="4922150" cy="8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2400" dirty="0" smtClean="0">
                <a:latin typeface="Sitka Small" panose="02000505000000020004" pitchFamily="2" charset="0"/>
              </a:rPr>
              <a:t>2. Data Understanding</a:t>
            </a:r>
            <a:endParaRPr lang="en-US" sz="2400" dirty="0">
              <a:latin typeface="Sitka Small" panose="02000505000000020004" pitchFamily="2" charset="0"/>
            </a:endParaRPr>
          </a:p>
        </p:txBody>
      </p:sp>
      <p:pic>
        <p:nvPicPr>
          <p:cNvPr id="1028" name="Picture 4" descr="https://lh5.googleusercontent.com/IEutyoW_PqXy-SoyK_IbtHNhKClm0LfL-0-XHC6Brd5NzL4OO_Ap6k9sf5uem5WSHluAbkSix-x4tV1lvhtg7cNQ5uZPSYnqTJQc-v2U4jUstiWNTrdhkZK1sqBSyJ0cSeYoWK0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28"/>
          <a:stretch/>
        </p:blipFill>
        <p:spPr bwMode="auto">
          <a:xfrm>
            <a:off x="668058" y="1143895"/>
            <a:ext cx="3251759" cy="282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A5cV34Cu5-jpIYEWddtn-nGh6q_gjMe3rwqIvIMGxkHRhOkm1IHLHyXnZqfbgEvvDlnTnP-Py-leMlz6ES3JROHrZakmQaq9mgGj5Y7M61wZouoS0bJnZNVrBNNoTvZd_exEJk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77" y="1143895"/>
            <a:ext cx="1890256" cy="21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6hdB13Qq_uSI1M1q4l_wyt0Mpj2Pg1UoGqct4Mwz-6RWC-rICZy0FT2bUU-1DWBQA1j0tIVbAqVBHR80TYl8GTm1kvK2C0FlgeST0zQWCTXdm6qxyX2TxObQzqH33caL-jrqP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48" y="1143895"/>
            <a:ext cx="19145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3. Data Preparation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0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499</Words>
  <Application>Microsoft Office PowerPoint</Application>
  <PresentationFormat>On-screen Show (16:9)</PresentationFormat>
  <Paragraphs>80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Sitka Small</vt:lpstr>
      <vt:lpstr>Arial</vt:lpstr>
      <vt:lpstr>Wingdings</vt:lpstr>
      <vt:lpstr>Zilla Slab</vt:lpstr>
      <vt:lpstr>Red Hat Text</vt:lpstr>
      <vt:lpstr>DM Sans</vt:lpstr>
      <vt:lpstr>Sitka Banner</vt:lpstr>
      <vt:lpstr>Calibri</vt:lpstr>
      <vt:lpstr>Zilla Slab SemiBold</vt:lpstr>
      <vt:lpstr>Hume template</vt:lpstr>
      <vt:lpstr>Clustering (Product Clustering using K-Means Algorithm)</vt:lpstr>
      <vt:lpstr>Kelompok 17</vt:lpstr>
      <vt:lpstr>PowerPoint Presentation</vt:lpstr>
      <vt:lpstr>1. Business Understanding</vt:lpstr>
      <vt:lpstr>PowerPoint Presentation</vt:lpstr>
      <vt:lpstr>2. Data Understanding</vt:lpstr>
      <vt:lpstr>PowerPoint Presentation</vt:lpstr>
      <vt:lpstr>PowerPoint Presentation</vt:lpstr>
      <vt:lpstr>3. Data Preparation</vt:lpstr>
      <vt:lpstr>PowerPoint Presentation</vt:lpstr>
      <vt:lpstr>4. Data Modeling</vt:lpstr>
      <vt:lpstr>PowerPoint Presentation</vt:lpstr>
      <vt:lpstr>PowerPoint Presentation</vt:lpstr>
      <vt:lpstr>5. Evaluation</vt:lpstr>
      <vt:lpstr>PowerPoint Presentation</vt:lpstr>
      <vt:lpstr>PowerPoint Presentation</vt:lpstr>
      <vt:lpstr>6.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(Customer Segments using K-Means Algorithm)</dc:title>
  <dc:creator>ASTRI</dc:creator>
  <cp:lastModifiedBy>ITD-STU</cp:lastModifiedBy>
  <cp:revision>28</cp:revision>
  <dcterms:modified xsi:type="dcterms:W3CDTF">2021-01-04T13:35:21Z</dcterms:modified>
</cp:coreProperties>
</file>