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jdhani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ajdhani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865fa7758_0_8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865fa7758_0_8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c865fa7758_0_8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19906c744_0_1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19906c744_0_1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e19906c744_0_1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19906c744_0_1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19906c744_0_1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19906c744_0_1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19906c744_0_1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19906c744_0_1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e19906c744_0_1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19906c744_0_2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19906c744_0_2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e19906c744_0_2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19906c744_0_2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19906c744_0_2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e19906c744_0_2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9906c744_0_20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9906c744_0_20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19906c744_0_20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19906c744_0_17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19906c744_0_17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19906c744_0_17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9906c744_0_1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9906c744_0_1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19906c744_0_1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19906c744_0_1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19906c744_0_1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e19906c744_0_1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865fa7758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c865fa7758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9906c744_0_8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19906c744_0_8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19906c744_0_8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65fa7758_0_98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65fa7758_0_98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865fa7758_0_98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9906c744_0_19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9906c744_0_1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19906c744_0_1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f61cf0ca_0_7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f61cf0ca_0_7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8f61cf0ca_0_7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f61cf0ca_0_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8f61cf0ca_0_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c8f61cf0ca_0_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8f61cf0ca_0_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8f61cf0ca_0_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c8f61cf0ca_0_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865fa7758_0_9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865fa7758_0_9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865fa7758_0_9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9906c744_0_14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19906c744_0_14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e19906c744_0_14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Relationship Id="rId3" Type="http://schemas.openxmlformats.org/officeDocument/2006/relationships/image" Target="../media/image2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png"/><Relationship Id="rId3" Type="http://schemas.openxmlformats.org/officeDocument/2006/relationships/image" Target="../media/image3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9" name="Google Shape;11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Funções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6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8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CRUD - Banco de Dados.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3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3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3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43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4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4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CRUD - Banco de dados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4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2" name="Google Shape;1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" name="Google Shape;13;p1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Relatórios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idx="2" type="subTitle"/>
          </p:nvPr>
        </p:nvSpPr>
        <p:spPr>
          <a:xfrm>
            <a:off x="770175" y="1506125"/>
            <a:ext cx="73269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DATE_FORMAT é responsável por formatar datas em diversas configurações diferentes.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Transformar a data 2020-02-04 em 04 February 2020</a:t>
            </a:r>
            <a:endParaRPr/>
          </a:p>
        </p:txBody>
      </p:sp>
      <p:sp>
        <p:nvSpPr>
          <p:cNvPr id="284" name="Google Shape;284;p5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DATA_FORMAT</a:t>
            </a:r>
            <a:endParaRPr/>
          </a:p>
        </p:txBody>
      </p:sp>
      <p:grpSp>
        <p:nvGrpSpPr>
          <p:cNvPr id="285" name="Google Shape;285;p54"/>
          <p:cNvGrpSpPr/>
          <p:nvPr/>
        </p:nvGrpSpPr>
        <p:grpSpPr>
          <a:xfrm>
            <a:off x="681676" y="3246129"/>
            <a:ext cx="7704106" cy="770950"/>
            <a:chOff x="1122830" y="2552211"/>
            <a:chExt cx="6630610" cy="1064113"/>
          </a:xfrm>
        </p:grpSpPr>
        <p:sp>
          <p:nvSpPr>
            <p:cNvPr id="286" name="Google Shape;286;p54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DATE_FORMAT(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`data_cadastro`, “%d %M %Y”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54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681675" y="10266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DATA_FORMAT (Parâmetros)</a:t>
            </a:r>
            <a:endParaRPr/>
          </a:p>
        </p:txBody>
      </p:sp>
      <p:pic>
        <p:nvPicPr>
          <p:cNvPr id="294" name="Google Shape;2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38" y="1585050"/>
            <a:ext cx="3567529" cy="31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type="title"/>
          </p:nvPr>
        </p:nvSpPr>
        <p:spPr>
          <a:xfrm>
            <a:off x="693725" y="858025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DATA_FORMAT (Parâmetros)</a:t>
            </a:r>
            <a:endParaRPr/>
          </a:p>
        </p:txBody>
      </p:sp>
      <p:pic>
        <p:nvPicPr>
          <p:cNvPr id="301" name="Google Shape;3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38" y="1721750"/>
            <a:ext cx="3397336" cy="311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Acá van cosas dentro del título anterior del temario (H3)</a:t>
            </a:r>
            <a:endParaRPr/>
          </a:p>
        </p:txBody>
      </p:sp>
      <p:sp>
        <p:nvSpPr>
          <p:cNvPr id="308" name="Google Shape;308;p57"/>
          <p:cNvSpPr/>
          <p:nvPr/>
        </p:nvSpPr>
        <p:spPr>
          <a:xfrm>
            <a:off x="12675" y="12675"/>
            <a:ext cx="9144000" cy="514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Subqueries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0" name="Google Shape;310;p57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idx="2" type="subTitle"/>
          </p:nvPr>
        </p:nvSpPr>
        <p:spPr>
          <a:xfrm>
            <a:off x="770175" y="1505700"/>
            <a:ext cx="73269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É quando usamos uma querie dentro da outra como parâmetro. Isso acontece quando o resultado da querie mais externa depende do resultado da querie mais interna.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Como neste exemplo, que na querie mais interna pegamos a média (AVG) dos valores dos livros, e depois selecionamos id e nome dos livros que estão com o preço acima da média que obtemos.</a:t>
            </a:r>
            <a:endParaRPr/>
          </a:p>
        </p:txBody>
      </p:sp>
      <p:sp>
        <p:nvSpPr>
          <p:cNvPr id="317" name="Google Shape;317;p5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Subqueries</a:t>
            </a:r>
            <a:endParaRPr/>
          </a:p>
        </p:txBody>
      </p:sp>
      <p:grpSp>
        <p:nvGrpSpPr>
          <p:cNvPr id="318" name="Google Shape;318;p58"/>
          <p:cNvGrpSpPr/>
          <p:nvPr/>
        </p:nvGrpSpPr>
        <p:grpSpPr>
          <a:xfrm>
            <a:off x="719950" y="3288573"/>
            <a:ext cx="7704106" cy="1174593"/>
            <a:chOff x="1122829" y="2552203"/>
            <a:chExt cx="6630610" cy="1621246"/>
          </a:xfrm>
        </p:grpSpPr>
        <p:sp>
          <p:nvSpPr>
            <p:cNvPr id="319" name="Google Shape;319;p58"/>
            <p:cNvSpPr/>
            <p:nvPr/>
          </p:nvSpPr>
          <p:spPr>
            <a:xfrm>
              <a:off x="1707540" y="2552249"/>
              <a:ext cx="6045900" cy="1621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`livro_id`, 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`livro_titulo`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 </a:t>
              </a: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`livro_preco` &gt; (</a:t>
              </a: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AVG(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`livro_preco`</a:t>
              </a: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1122829" y="2552203"/>
              <a:ext cx="584700" cy="16212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Acá van cosas dentro del título anterior del temario (H3)</a:t>
            </a:r>
            <a:endParaRPr/>
          </a:p>
        </p:txBody>
      </p:sp>
      <p:sp>
        <p:nvSpPr>
          <p:cNvPr id="327" name="Google Shape;327;p59"/>
          <p:cNvSpPr/>
          <p:nvPr/>
        </p:nvSpPr>
        <p:spPr>
          <a:xfrm>
            <a:off x="12675" y="12675"/>
            <a:ext cx="9144000" cy="514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9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Exercícios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9" name="Google Shape;329;p5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693725" y="858025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Exercício</a:t>
            </a:r>
            <a:endParaRPr/>
          </a:p>
        </p:txBody>
      </p:sp>
      <p:sp>
        <p:nvSpPr>
          <p:cNvPr id="336" name="Google Shape;336;p60"/>
          <p:cNvSpPr txBox="1"/>
          <p:nvPr/>
        </p:nvSpPr>
        <p:spPr>
          <a:xfrm>
            <a:off x="795025" y="1493675"/>
            <a:ext cx="77334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base de dados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musimundos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faça as seguintes operações: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tabela faturas: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1 - O valor da fatura mais alta cujo a cidade de cobrança é “Oslo”.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2 - O valor da fatura mais baixa de todas.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3 - O valor médio das faturas que o país de cobrança é “Canada”.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4 - A quantidade de faturas que o país de cobrança é “Canada”. 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5 - O valor total somado de todas as faturas.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6 - Selecione o id, a data e valor das faturas com valor abaixo da média.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693725" y="798575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Exercício</a:t>
            </a:r>
            <a:endParaRPr/>
          </a:p>
        </p:txBody>
      </p:sp>
      <p:sp>
        <p:nvSpPr>
          <p:cNvPr id="343" name="Google Shape;343;p61"/>
          <p:cNvSpPr txBox="1"/>
          <p:nvPr/>
        </p:nvSpPr>
        <p:spPr>
          <a:xfrm>
            <a:off x="807050" y="1361175"/>
            <a:ext cx="8034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base de dados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musimundos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faça as seguintes operações: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tabela empregados: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7 - A data de nascimento do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funcionário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mais jovem da empresa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8 -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data de nascimento do funcionário mais velho da empresa 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9 - Formate a data do nascimento dos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funcionários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formato ex: "02 May 2020"(DATE_FORMAT)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tabela cancoes: 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10 - O numero de cancoes que tem como compositor “AC/DC”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11 - A duração média das músicas em milisegundos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O tamanho médio em bytes das músicas que como compositor “AC/DC”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type="title"/>
          </p:nvPr>
        </p:nvSpPr>
        <p:spPr>
          <a:xfrm>
            <a:off x="693725" y="858025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Exercício</a:t>
            </a:r>
            <a:endParaRPr/>
          </a:p>
        </p:txBody>
      </p:sp>
      <p:sp>
        <p:nvSpPr>
          <p:cNvPr id="350" name="Google Shape;350;p62"/>
          <p:cNvSpPr txBox="1"/>
          <p:nvPr/>
        </p:nvSpPr>
        <p:spPr>
          <a:xfrm>
            <a:off x="795025" y="1493675"/>
            <a:ext cx="803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base de dados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musimundos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faça as seguintes operações: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tabela clientes: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13 - Quantidade de clientes que moram na cidade de “São Paulo”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Quantidade de clientes que moram na cidade “Paris” 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15 - Quantidade de clientes que tenham email do “yahoo”</a:t>
            </a:r>
            <a:b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Acá van cosas dentro del título anterior del temario (H3)</a:t>
            </a:r>
            <a:endParaRPr/>
          </a:p>
        </p:txBody>
      </p:sp>
      <p:sp>
        <p:nvSpPr>
          <p:cNvPr id="206" name="Google Shape;206;p46"/>
          <p:cNvSpPr/>
          <p:nvPr/>
        </p:nvSpPr>
        <p:spPr>
          <a:xfrm>
            <a:off x="12675" y="12675"/>
            <a:ext cx="9144000" cy="514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6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Funções de Agregação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idx="2" type="subTitle"/>
          </p:nvPr>
        </p:nvSpPr>
        <p:spPr>
          <a:xfrm>
            <a:off x="784700" y="1645550"/>
            <a:ext cx="74280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função Count é utilizada para contar a quantidade total de itens.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Em uma tabela de autores precisamos retornar o número total de autores cadastrados: </a:t>
            </a:r>
            <a:endParaRPr/>
          </a:p>
        </p:txBody>
      </p:sp>
      <p:sp>
        <p:nvSpPr>
          <p:cNvPr id="215" name="Google Shape;215;p4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Count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216" name="Google Shape;216;p47"/>
          <p:cNvGrpSpPr/>
          <p:nvPr/>
        </p:nvGrpSpPr>
        <p:grpSpPr>
          <a:xfrm>
            <a:off x="719951" y="3354529"/>
            <a:ext cx="7704106" cy="770950"/>
            <a:chOff x="1122830" y="2552211"/>
            <a:chExt cx="6630610" cy="1064113"/>
          </a:xfrm>
        </p:grpSpPr>
        <p:sp>
          <p:nvSpPr>
            <p:cNvPr id="217" name="Google Shape;217;p47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COUNT(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autores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8" name="Google Shape;218;p47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>
            <p:ph idx="2" type="subTitle"/>
          </p:nvPr>
        </p:nvSpPr>
        <p:spPr>
          <a:xfrm>
            <a:off x="784700" y="1645550"/>
            <a:ext cx="74280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função Count é utilizada para contar a quantidade total de itens.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Outro exemplo: Em uma tabela de autores precisamos retornar o número total de autores que tenham o sobrenome ‘Silva’: </a:t>
            </a:r>
            <a:endParaRPr/>
          </a:p>
        </p:txBody>
      </p:sp>
      <p:sp>
        <p:nvSpPr>
          <p:cNvPr id="225" name="Google Shape;225;p4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Count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226" name="Google Shape;226;p48"/>
          <p:cNvGrpSpPr/>
          <p:nvPr/>
        </p:nvGrpSpPr>
        <p:grpSpPr>
          <a:xfrm>
            <a:off x="544193" y="3354528"/>
            <a:ext cx="8044708" cy="770962"/>
            <a:chOff x="1122830" y="2552211"/>
            <a:chExt cx="6772209" cy="1064129"/>
          </a:xfrm>
        </p:grpSpPr>
        <p:sp>
          <p:nvSpPr>
            <p:cNvPr id="227" name="Google Shape;227;p48"/>
            <p:cNvSpPr/>
            <p:nvPr/>
          </p:nvSpPr>
          <p:spPr>
            <a:xfrm>
              <a:off x="1707540" y="2552241"/>
              <a:ext cx="61875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COUNT(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autores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`sobrenome`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1" lang="es-AR" sz="17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‘Silva’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idx="2" type="subTitle"/>
          </p:nvPr>
        </p:nvSpPr>
        <p:spPr>
          <a:xfrm>
            <a:off x="782225" y="1506125"/>
            <a:ext cx="73269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MAX retorna o valor máximo de um conjunto de valores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Descobrir o preço mais alto dos livros;</a:t>
            </a:r>
            <a:endParaRPr/>
          </a:p>
        </p:txBody>
      </p:sp>
      <p:sp>
        <p:nvSpPr>
          <p:cNvPr id="235" name="Google Shape;235;p4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MAX</a:t>
            </a:r>
            <a:endParaRPr/>
          </a:p>
        </p:txBody>
      </p:sp>
      <p:grpSp>
        <p:nvGrpSpPr>
          <p:cNvPr id="236" name="Google Shape;236;p49"/>
          <p:cNvGrpSpPr/>
          <p:nvPr/>
        </p:nvGrpSpPr>
        <p:grpSpPr>
          <a:xfrm>
            <a:off x="681676" y="3246129"/>
            <a:ext cx="7704106" cy="770950"/>
            <a:chOff x="1122830" y="2552211"/>
            <a:chExt cx="6630610" cy="1064113"/>
          </a:xfrm>
        </p:grpSpPr>
        <p:sp>
          <p:nvSpPr>
            <p:cNvPr id="237" name="Google Shape;237;p49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MAX(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`preco_livro`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idx="2" type="subTitle"/>
          </p:nvPr>
        </p:nvSpPr>
        <p:spPr>
          <a:xfrm>
            <a:off x="870275" y="1645550"/>
            <a:ext cx="73269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MIN retorna o valor </a:t>
            </a:r>
            <a:r>
              <a:rPr lang="es-AR"/>
              <a:t>mínimo</a:t>
            </a:r>
            <a:r>
              <a:rPr lang="es-AR"/>
              <a:t>  de um conjunto de valores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Descobrir a data de publicação do livro mais antigo;</a:t>
            </a:r>
            <a:endParaRPr/>
          </a:p>
        </p:txBody>
      </p:sp>
      <p:sp>
        <p:nvSpPr>
          <p:cNvPr id="245" name="Google Shape;245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MIN</a:t>
            </a:r>
            <a:endParaRPr/>
          </a:p>
        </p:txBody>
      </p:sp>
      <p:grpSp>
        <p:nvGrpSpPr>
          <p:cNvPr id="246" name="Google Shape;246;p50"/>
          <p:cNvGrpSpPr/>
          <p:nvPr/>
        </p:nvGrpSpPr>
        <p:grpSpPr>
          <a:xfrm>
            <a:off x="597351" y="3149754"/>
            <a:ext cx="7704106" cy="770950"/>
            <a:chOff x="1122830" y="2552211"/>
            <a:chExt cx="6630610" cy="1064113"/>
          </a:xfrm>
        </p:grpSpPr>
        <p:sp>
          <p:nvSpPr>
            <p:cNvPr id="247" name="Google Shape;247;p50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MIN(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`data_publicacao`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8" name="Google Shape;248;p50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idx="2" type="subTitle"/>
          </p:nvPr>
        </p:nvSpPr>
        <p:spPr>
          <a:xfrm>
            <a:off x="746075" y="1542275"/>
            <a:ext cx="73269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AVG (Average) retorna a média </a:t>
            </a:r>
            <a:r>
              <a:rPr lang="es-AR"/>
              <a:t>aritmética</a:t>
            </a:r>
            <a:r>
              <a:rPr lang="es-AR"/>
              <a:t> de um conjunto de valores;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Descobrir o preço médio dos livros.</a:t>
            </a:r>
            <a:endParaRPr/>
          </a:p>
        </p:txBody>
      </p:sp>
      <p:sp>
        <p:nvSpPr>
          <p:cNvPr id="255" name="Google Shape;255;p5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AVG</a:t>
            </a:r>
            <a:endParaRPr/>
          </a:p>
        </p:txBody>
      </p:sp>
      <p:grpSp>
        <p:nvGrpSpPr>
          <p:cNvPr id="256" name="Google Shape;256;p51"/>
          <p:cNvGrpSpPr/>
          <p:nvPr/>
        </p:nvGrpSpPr>
        <p:grpSpPr>
          <a:xfrm>
            <a:off x="681676" y="3246129"/>
            <a:ext cx="7704106" cy="770950"/>
            <a:chOff x="1122830" y="2552211"/>
            <a:chExt cx="6630610" cy="1064113"/>
          </a:xfrm>
        </p:grpSpPr>
        <p:sp>
          <p:nvSpPr>
            <p:cNvPr id="257" name="Google Shape;257;p51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AVG(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`preco_livro`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8" name="Google Shape;258;p51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idx="2" type="subTitle"/>
          </p:nvPr>
        </p:nvSpPr>
        <p:spPr>
          <a:xfrm>
            <a:off x="770175" y="1506125"/>
            <a:ext cx="73269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SUM é responsável por retornar a soma total de um conjunto de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/>
              <a:t>Exemplo: Descobrir o valor total dos livros presentes na tabela de livros.</a:t>
            </a:r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Função SUM</a:t>
            </a:r>
            <a:endParaRPr/>
          </a:p>
        </p:txBody>
      </p:sp>
      <p:grpSp>
        <p:nvGrpSpPr>
          <p:cNvPr id="266" name="Google Shape;266;p52"/>
          <p:cNvGrpSpPr/>
          <p:nvPr/>
        </p:nvGrpSpPr>
        <p:grpSpPr>
          <a:xfrm>
            <a:off x="681676" y="3246129"/>
            <a:ext cx="7704106" cy="770950"/>
            <a:chOff x="1122830" y="2552211"/>
            <a:chExt cx="6630610" cy="1064113"/>
          </a:xfrm>
        </p:grpSpPr>
        <p:sp>
          <p:nvSpPr>
            <p:cNvPr id="267" name="Google Shape;267;p52"/>
            <p:cNvSpPr/>
            <p:nvPr/>
          </p:nvSpPr>
          <p:spPr>
            <a:xfrm>
              <a:off x="1707540" y="2552224"/>
              <a:ext cx="6045900" cy="1064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es-AR" sz="16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 SUM(</a:t>
              </a:r>
              <a:r>
                <a:rPr b="1" lang="es-AR"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`preco_livro`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1" lang="es-A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AR" sz="17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solidFill>
                    <a:srgbClr val="FF5722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r>
                <a:rPr b="1" lang="es-AR" sz="1700">
                  <a:solidFill>
                    <a:srgbClr val="E50A3B"/>
                  </a:solidFill>
                  <a:latin typeface="Consolas"/>
                  <a:ea typeface="Consolas"/>
                  <a:cs typeface="Consolas"/>
                  <a:sym typeface="Consolas"/>
                </a:rPr>
                <a:t>`</a:t>
              </a:r>
              <a:r>
                <a:rPr b="1" lang="es-AR" sz="1700"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" name="Google Shape;268;p52"/>
            <p:cNvSpPr/>
            <p:nvPr/>
          </p:nvSpPr>
          <p:spPr>
            <a:xfrm>
              <a:off x="1122830" y="2552211"/>
              <a:ext cx="584700" cy="10641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Acá van cosas dentro del título anterior del temario (H3)</a:t>
            </a:r>
            <a:endParaRPr/>
          </a:p>
        </p:txBody>
      </p:sp>
      <p:sp>
        <p:nvSpPr>
          <p:cNvPr id="275" name="Google Shape;275;p53"/>
          <p:cNvSpPr/>
          <p:nvPr/>
        </p:nvSpPr>
        <p:spPr>
          <a:xfrm>
            <a:off x="12675" y="12675"/>
            <a:ext cx="9144000" cy="514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Funções de Formatação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