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4" r:id="rId5"/>
    <p:sldId id="267" r:id="rId6"/>
    <p:sldId id="265" r:id="rId7"/>
    <p:sldId id="257" r:id="rId8"/>
    <p:sldId id="258" r:id="rId9"/>
    <p:sldId id="262" r:id="rId10"/>
    <p:sldId id="268" r:id="rId11"/>
    <p:sldId id="261" r:id="rId12"/>
    <p:sldId id="259" r:id="rId13"/>
    <p:sldId id="260" r:id="rId14"/>
    <p:sldId id="269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72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B7CD-5EBF-46E1-83BA-54E8B8FADE2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8C22-916D-4BA2-A7C1-3C5D4D1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9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B7CD-5EBF-46E1-83BA-54E8B8FADE2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8C22-916D-4BA2-A7C1-3C5D4D1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3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B7CD-5EBF-46E1-83BA-54E8B8FADE2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8C22-916D-4BA2-A7C1-3C5D4D1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4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B7CD-5EBF-46E1-83BA-54E8B8FADE2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8C22-916D-4BA2-A7C1-3C5D4D1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3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B7CD-5EBF-46E1-83BA-54E8B8FADE2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8C22-916D-4BA2-A7C1-3C5D4D1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9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B7CD-5EBF-46E1-83BA-54E8B8FADE2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8C22-916D-4BA2-A7C1-3C5D4D1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B7CD-5EBF-46E1-83BA-54E8B8FADE2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8C22-916D-4BA2-A7C1-3C5D4D1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1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B7CD-5EBF-46E1-83BA-54E8B8FADE2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8C22-916D-4BA2-A7C1-3C5D4D1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9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B7CD-5EBF-46E1-83BA-54E8B8FADE2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8C22-916D-4BA2-A7C1-3C5D4D1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B7CD-5EBF-46E1-83BA-54E8B8FADE2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8C22-916D-4BA2-A7C1-3C5D4D1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5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B7CD-5EBF-46E1-83BA-54E8B8FADE2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8C22-916D-4BA2-A7C1-3C5D4D1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B7CD-5EBF-46E1-83BA-54E8B8FADE2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68C22-916D-4BA2-A7C1-3C5D4D1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7" Type="http://schemas.openxmlformats.org/officeDocument/2006/relationships/image" Target="../media/image31.png"/><Relationship Id="rId16" Type="http://schemas.openxmlformats.org/officeDocument/2006/relationships/image" Target="../media/image30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29.png"/><Relationship Id="rId19" Type="http://schemas.openxmlformats.org/officeDocument/2006/relationships/image" Target="../media/image3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.png"/><Relationship Id="rId3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000258" y="3486422"/>
            <a:ext cx="1563023" cy="610960"/>
            <a:chOff x="5149659" y="3162776"/>
            <a:chExt cx="1563023" cy="610960"/>
          </a:xfrm>
        </p:grpSpPr>
        <p:sp>
          <p:nvSpPr>
            <p:cNvPr id="14" name="Diamond 13"/>
            <p:cNvSpPr/>
            <p:nvPr/>
          </p:nvSpPr>
          <p:spPr>
            <a:xfrm>
              <a:off x="5550218" y="3162776"/>
              <a:ext cx="774976" cy="61096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49659" y="3337640"/>
              <a:ext cx="15630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0" i="0" dirty="0" smtClean="0">
                  <a:latin typeface="+mj-lt"/>
                </a:rPr>
                <a:t>Power Flow</a:t>
              </a:r>
              <a:endParaRPr lang="en-US" sz="8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998007" y="2035828"/>
            <a:ext cx="2964546" cy="429500"/>
            <a:chOff x="2224367" y="5094879"/>
            <a:chExt cx="1175653" cy="429500"/>
          </a:xfrm>
        </p:grpSpPr>
        <p:sp>
          <p:nvSpPr>
            <p:cNvPr id="21" name="Rectangle 20"/>
            <p:cNvSpPr/>
            <p:nvPr/>
          </p:nvSpPr>
          <p:spPr>
            <a:xfrm>
              <a:off x="2628757" y="5094879"/>
              <a:ext cx="366873" cy="429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224367" y="5125123"/>
                  <a:ext cx="1175653" cy="369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8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367" y="5125123"/>
                  <a:ext cx="1175653" cy="36901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4195183" y="714275"/>
            <a:ext cx="1152811" cy="250121"/>
            <a:chOff x="3308690" y="1304935"/>
            <a:chExt cx="1196793" cy="1211353"/>
          </a:xfrm>
        </p:grpSpPr>
        <p:sp>
          <p:nvSpPr>
            <p:cNvPr id="41" name="Rectangle 40"/>
            <p:cNvSpPr/>
            <p:nvPr/>
          </p:nvSpPr>
          <p:spPr>
            <a:xfrm>
              <a:off x="3308690" y="1304935"/>
              <a:ext cx="1175657" cy="12113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329830" y="1453249"/>
                  <a:ext cx="1175653" cy="231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⃑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830" y="1453249"/>
                  <a:ext cx="1175653" cy="23109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3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4306094" y="1138045"/>
            <a:ext cx="915496" cy="573389"/>
            <a:chOff x="2360614" y="2214859"/>
            <a:chExt cx="915496" cy="573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360614" y="2306944"/>
                  <a:ext cx="886408" cy="392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⃑"/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⃑"/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den>
                        </m:f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⃑"/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⃑"/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614" y="2306944"/>
                  <a:ext cx="886408" cy="39228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Diamond 48"/>
            <p:cNvSpPr/>
            <p:nvPr/>
          </p:nvSpPr>
          <p:spPr>
            <a:xfrm>
              <a:off x="2360614" y="2214859"/>
              <a:ext cx="915496" cy="57338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429857" y="253328"/>
            <a:ext cx="650032" cy="281213"/>
            <a:chOff x="3317033" y="539965"/>
            <a:chExt cx="1296955" cy="586161"/>
          </a:xfrm>
        </p:grpSpPr>
        <p:sp>
          <p:nvSpPr>
            <p:cNvPr id="72" name="Oval 71"/>
            <p:cNvSpPr/>
            <p:nvPr/>
          </p:nvSpPr>
          <p:spPr>
            <a:xfrm>
              <a:off x="3317033" y="539965"/>
              <a:ext cx="1296955" cy="5861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3520477" y="606197"/>
                  <a:ext cx="886407" cy="4490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800" b="0" i="0" smtClean="0">
                            <a:latin typeface="Cambria Math" panose="02040503050406030204" pitchFamily="18" charset="0"/>
                          </a:rPr>
                          <m:t>Start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0477" y="606197"/>
                  <a:ext cx="886407" cy="44907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Straight Arrow Connector 78"/>
          <p:cNvCxnSpPr>
            <a:stCxn id="72" idx="4"/>
            <a:endCxn id="41" idx="0"/>
          </p:cNvCxnSpPr>
          <p:nvPr/>
        </p:nvCxnSpPr>
        <p:spPr>
          <a:xfrm>
            <a:off x="4754873" y="534541"/>
            <a:ext cx="6536" cy="17973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endCxn id="21" idx="2"/>
          </p:cNvCxnSpPr>
          <p:nvPr/>
        </p:nvCxnSpPr>
        <p:spPr>
          <a:xfrm rot="16200000" flipV="1">
            <a:off x="3277220" y="2668388"/>
            <a:ext cx="1326574" cy="920453"/>
          </a:xfrm>
          <a:prstGeom prst="bentConnector3">
            <a:avLst>
              <a:gd name="adj1" fmla="val 443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1" idx="0"/>
            <a:endCxn id="49" idx="1"/>
          </p:cNvCxnSpPr>
          <p:nvPr/>
        </p:nvCxnSpPr>
        <p:spPr>
          <a:xfrm rot="5400000" flipH="1" flipV="1">
            <a:off x="3587643" y="1317377"/>
            <a:ext cx="611088" cy="825814"/>
          </a:xfrm>
          <a:prstGeom prst="bent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244696" y="2324351"/>
            <a:ext cx="958001" cy="928462"/>
            <a:chOff x="7520473" y="1996751"/>
            <a:chExt cx="1623527" cy="1236372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7520473" y="1996751"/>
              <a:ext cx="0" cy="1236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529804" y="2603929"/>
              <a:ext cx="16141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>
              <a:off x="7520473" y="2108718"/>
              <a:ext cx="1227756" cy="964163"/>
              <a:chOff x="7520473" y="2108718"/>
              <a:chExt cx="1227756" cy="964163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7520473" y="2108718"/>
                <a:ext cx="309927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8438302" y="3072881"/>
                <a:ext cx="309927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828716" y="2108718"/>
                <a:ext cx="606490" cy="961054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TextBox 159"/>
          <p:cNvSpPr txBox="1"/>
          <p:nvPr/>
        </p:nvSpPr>
        <p:spPr>
          <a:xfrm>
            <a:off x="5368357" y="731613"/>
            <a:ext cx="11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 smtClean="0">
                <a:latin typeface="+mj-lt"/>
              </a:rPr>
              <a:t>Initial </a:t>
            </a:r>
            <a:r>
              <a:rPr lang="en-US" sz="800" b="0" i="0" dirty="0" smtClean="0">
                <a:latin typeface="+mj-lt"/>
              </a:rPr>
              <a:t>loading</a:t>
            </a:r>
            <a:endParaRPr lang="en-US" sz="800" dirty="0"/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4758141" y="955853"/>
            <a:ext cx="6536" cy="17973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368357" y="1314054"/>
            <a:ext cx="11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Feed into sensitivity</a:t>
            </a:r>
            <a:endParaRPr lang="en-US" sz="800" dirty="0"/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4760574" y="1705349"/>
            <a:ext cx="6536" cy="17973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4425707" y="1901361"/>
            <a:ext cx="677940" cy="250121"/>
            <a:chOff x="3308690" y="1304935"/>
            <a:chExt cx="1183699" cy="1211353"/>
          </a:xfrm>
        </p:grpSpPr>
        <p:sp>
          <p:nvSpPr>
            <p:cNvPr id="167" name="Rectangle 166"/>
            <p:cNvSpPr/>
            <p:nvPr/>
          </p:nvSpPr>
          <p:spPr>
            <a:xfrm>
              <a:off x="3308690" y="1304935"/>
              <a:ext cx="1175657" cy="12113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3316736" y="1365982"/>
                  <a:ext cx="1175653" cy="1115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⃑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736" y="1365982"/>
                  <a:ext cx="1175653" cy="111514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9" name="TextBox 168"/>
          <p:cNvSpPr txBox="1"/>
          <p:nvPr/>
        </p:nvSpPr>
        <p:spPr>
          <a:xfrm>
            <a:off x="5368357" y="1881288"/>
            <a:ext cx="11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Generate </a:t>
            </a:r>
            <a:r>
              <a:rPr lang="en-US" sz="800" dirty="0" smtClean="0">
                <a:latin typeface="+mj-lt"/>
              </a:rPr>
              <a:t>voltage shift</a:t>
            </a:r>
            <a:endParaRPr lang="en-US" sz="800" dirty="0"/>
          </a:p>
        </p:txBody>
      </p:sp>
      <p:cxnSp>
        <p:nvCxnSpPr>
          <p:cNvPr id="170" name="Straight Arrow Connector 169"/>
          <p:cNvCxnSpPr/>
          <p:nvPr/>
        </p:nvCxnSpPr>
        <p:spPr>
          <a:xfrm>
            <a:off x="4767209" y="2145272"/>
            <a:ext cx="6536" cy="17973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783616" y="2406195"/>
            <a:ext cx="357874" cy="72171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604913" y="2406195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5143991" y="3133881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4589000" y="2623671"/>
            <a:ext cx="269874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5368357" y="2623671"/>
            <a:ext cx="1223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Update curve with shift</a:t>
            </a:r>
            <a:endParaRPr lang="en-US" sz="800" dirty="0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4782429" y="3232915"/>
            <a:ext cx="6536" cy="17973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5368357" y="3655215"/>
            <a:ext cx="1223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Simulate </a:t>
            </a:r>
            <a:r>
              <a:rPr lang="en-US" sz="800" dirty="0" smtClean="0">
                <a:latin typeface="+mj-lt"/>
              </a:rPr>
              <a:t>reduced circuit</a:t>
            </a:r>
            <a:endParaRPr lang="en-US" sz="800" dirty="0"/>
          </a:p>
        </p:txBody>
      </p:sp>
      <p:sp>
        <p:nvSpPr>
          <p:cNvPr id="183" name="TextBox 182"/>
          <p:cNvSpPr txBox="1"/>
          <p:nvPr/>
        </p:nvSpPr>
        <p:spPr>
          <a:xfrm>
            <a:off x="3063651" y="1736932"/>
            <a:ext cx="81507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+mj-lt"/>
              </a:rPr>
              <a:t>Update loading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129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2890722" y="1168812"/>
            <a:ext cx="5648263" cy="4485415"/>
            <a:chOff x="2890722" y="1168812"/>
            <a:chExt cx="5648263" cy="4485415"/>
          </a:xfrm>
        </p:grpSpPr>
        <p:sp>
          <p:nvSpPr>
            <p:cNvPr id="5" name="Oval 4"/>
            <p:cNvSpPr/>
            <p:nvPr/>
          </p:nvSpPr>
          <p:spPr>
            <a:xfrm>
              <a:off x="5524500" y="2419350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/>
            <p:cNvSpPr/>
            <p:nvPr/>
          </p:nvSpPr>
          <p:spPr>
            <a:xfrm>
              <a:off x="4184650" y="2419350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118530" y="2419350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64350" y="2419350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928655" y="2419350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524500" y="5076654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184650" y="5076654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191000" y="4009854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127877" y="4009854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995644" y="4089899"/>
              <a:ext cx="0" cy="36576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819140" y="4374851"/>
              <a:ext cx="361858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7815238" y="4378485"/>
              <a:ext cx="365760" cy="182880"/>
            </a:xfrm>
            <a:prstGeom prst="triangle">
              <a:avLst>
                <a:gd name="adj" fmla="val 51582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524500" y="4009854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7928655" y="4008413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529335" y="4700631"/>
                  <a:ext cx="10096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PV</m:t>
                            </m:r>
                          </m:e>
                          <m:sub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75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9335" y="4700631"/>
                  <a:ext cx="1009650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/>
            <p:cNvGrpSpPr/>
            <p:nvPr/>
          </p:nvGrpSpPr>
          <p:grpSpPr>
            <a:xfrm>
              <a:off x="2954596" y="4608297"/>
              <a:ext cx="922482" cy="646331"/>
              <a:chOff x="7559063" y="4840879"/>
              <a:chExt cx="693114" cy="646331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7673363" y="4840879"/>
                <a:ext cx="5788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NCB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559063" y="5239446"/>
                <a:ext cx="103056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559063" y="4942342"/>
                <a:ext cx="103056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21" name="Straight Connector 20"/>
            <p:cNvCxnSpPr>
              <a:stCxn id="7" idx="6"/>
              <a:endCxn id="9" idx="2"/>
            </p:cNvCxnSpPr>
            <p:nvPr/>
          </p:nvCxnSpPr>
          <p:spPr>
            <a:xfrm>
              <a:off x="3232830" y="2479675"/>
              <a:ext cx="46958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242177" y="4064438"/>
              <a:ext cx="46958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0" idx="0"/>
            </p:cNvCxnSpPr>
            <p:nvPr/>
          </p:nvCxnSpPr>
          <p:spPr>
            <a:xfrm flipH="1">
              <a:off x="5581650" y="1428376"/>
              <a:ext cx="6350" cy="36482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1" idx="0"/>
            </p:cNvCxnSpPr>
            <p:nvPr/>
          </p:nvCxnSpPr>
          <p:spPr>
            <a:xfrm flipH="1">
              <a:off x="4241800" y="4129063"/>
              <a:ext cx="1494" cy="9475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587254" y="4119023"/>
              <a:ext cx="1494" cy="9475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892917" y="1977542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646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45522" y="1973774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645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67228" y="1971435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632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15138" y="1973774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633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99308" y="1973774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634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2985" y="1168812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650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99308" y="3556190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675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15814" y="3589578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671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1279" y="3577432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684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90722" y="3589578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611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56775" y="5192562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652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01129" y="5178677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680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457318" y="1536514"/>
              <a:ext cx="274320" cy="274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5366871" y="1533066"/>
              <a:ext cx="442258" cy="24191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5015814" y="1374588"/>
              <a:ext cx="1137642" cy="537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6" name="Straight Connector 45"/>
            <p:cNvCxnSpPr>
              <a:stCxn id="17" idx="6"/>
              <a:endCxn id="48" idx="3"/>
            </p:cNvCxnSpPr>
            <p:nvPr/>
          </p:nvCxnSpPr>
          <p:spPr>
            <a:xfrm>
              <a:off x="5638800" y="4070179"/>
              <a:ext cx="402058" cy="30066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857033" y="4356579"/>
              <a:ext cx="361858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8" name="Isosceles Triangle 47"/>
            <p:cNvSpPr/>
            <p:nvPr/>
          </p:nvSpPr>
          <p:spPr>
            <a:xfrm rot="10800000">
              <a:off x="5863764" y="4370846"/>
              <a:ext cx="365760" cy="182880"/>
            </a:xfrm>
            <a:prstGeom prst="triangle">
              <a:avLst>
                <a:gd name="adj" fmla="val 51582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567228" y="4682359"/>
                  <a:ext cx="10096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PV</m:t>
                            </m:r>
                          </m:e>
                          <m:sub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228" y="4682359"/>
                  <a:ext cx="100965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1809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79" y="1145850"/>
            <a:ext cx="5547841" cy="45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2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728" y="1145850"/>
            <a:ext cx="5718544" cy="45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0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207" y="1832788"/>
            <a:ext cx="3714750" cy="308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745" y="1832788"/>
            <a:ext cx="37052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2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47012" y="2183220"/>
                <a:ext cx="2360428" cy="20168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12" y="2183220"/>
                <a:ext cx="2360428" cy="20168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232837" y="2573079"/>
                <a:ext cx="2360428" cy="20168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837" y="2573079"/>
                <a:ext cx="2360428" cy="20168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60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/>
          <p:cNvGrpSpPr/>
          <p:nvPr/>
        </p:nvGrpSpPr>
        <p:grpSpPr>
          <a:xfrm>
            <a:off x="2058027" y="2989150"/>
            <a:ext cx="3348330" cy="2164509"/>
            <a:chOff x="1255072" y="2656763"/>
            <a:chExt cx="3348330" cy="2164509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808986" y="4567257"/>
              <a:ext cx="56375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1712789" y="2750158"/>
              <a:ext cx="308540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255072" y="2656763"/>
              <a:ext cx="3348330" cy="2164509"/>
              <a:chOff x="1374290" y="291710"/>
              <a:chExt cx="3348330" cy="2164509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374290" y="291710"/>
                <a:ext cx="3348330" cy="2164509"/>
                <a:chOff x="1374290" y="291710"/>
                <a:chExt cx="3348330" cy="2164509"/>
              </a:xfrm>
            </p:grpSpPr>
            <p:grpSp>
              <p:nvGrpSpPr>
                <p:cNvPr id="166" name="Group 165"/>
                <p:cNvGrpSpPr/>
                <p:nvPr/>
              </p:nvGrpSpPr>
              <p:grpSpPr>
                <a:xfrm>
                  <a:off x="1374290" y="291710"/>
                  <a:ext cx="3348330" cy="2164509"/>
                  <a:chOff x="1452828" y="1088304"/>
                  <a:chExt cx="3348330" cy="2164509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8" name="TextBox 167"/>
                      <p:cNvSpPr txBox="1"/>
                      <p:nvPr/>
                    </p:nvSpPr>
                    <p:spPr>
                      <a:xfrm>
                        <a:off x="2922112" y="1902132"/>
                        <a:ext cx="45021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68" name="TextBox 1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22112" y="1902132"/>
                        <a:ext cx="450210" cy="246221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b="-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9" name="TextBox 168"/>
                      <p:cNvSpPr txBox="1"/>
                      <p:nvPr/>
                    </p:nvSpPr>
                    <p:spPr>
                      <a:xfrm>
                        <a:off x="3349089" y="2127675"/>
                        <a:ext cx="45021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69" name="TextBox 1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49089" y="2127675"/>
                        <a:ext cx="450210" cy="246221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70" name="Group 169"/>
                  <p:cNvGrpSpPr/>
                  <p:nvPr/>
                </p:nvGrpSpPr>
                <p:grpSpPr>
                  <a:xfrm>
                    <a:off x="1711769" y="1088304"/>
                    <a:ext cx="2936187" cy="2164509"/>
                    <a:chOff x="1711769" y="1088304"/>
                    <a:chExt cx="2936187" cy="2164509"/>
                  </a:xfrm>
                </p:grpSpPr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>
                      <a:off x="3666311" y="2144585"/>
                      <a:ext cx="252736" cy="86696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88" name="Group 187"/>
                    <p:cNvGrpSpPr/>
                    <p:nvPr/>
                  </p:nvGrpSpPr>
                  <p:grpSpPr>
                    <a:xfrm>
                      <a:off x="1711769" y="1088304"/>
                      <a:ext cx="2936187" cy="2164509"/>
                      <a:chOff x="1711769" y="1088304"/>
                      <a:chExt cx="2936187" cy="2164509"/>
                    </a:xfrm>
                  </p:grpSpPr>
                  <p:grpSp>
                    <p:nvGrpSpPr>
                      <p:cNvPr id="189" name="Group 188"/>
                      <p:cNvGrpSpPr/>
                      <p:nvPr/>
                    </p:nvGrpSpPr>
                    <p:grpSpPr>
                      <a:xfrm>
                        <a:off x="1711769" y="1088304"/>
                        <a:ext cx="2936187" cy="2164509"/>
                        <a:chOff x="7224825" y="1996751"/>
                        <a:chExt cx="1614196" cy="1236372"/>
                      </a:xfrm>
                    </p:grpSpPr>
                    <p:cxnSp>
                      <p:nvCxnSpPr>
                        <p:cNvPr id="191" name="Straight Connector 190"/>
                        <p:cNvCxnSpPr/>
                        <p:nvPr/>
                      </p:nvCxnSpPr>
                      <p:spPr>
                        <a:xfrm>
                          <a:off x="7227828" y="1996751"/>
                          <a:ext cx="0" cy="1236372"/>
                        </a:xfrm>
                        <a:prstGeom prst="line">
                          <a:avLst/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2" name="Straight Connector 191"/>
                        <p:cNvCxnSpPr/>
                        <p:nvPr/>
                      </p:nvCxnSpPr>
                      <p:spPr>
                        <a:xfrm>
                          <a:off x="7224825" y="2603929"/>
                          <a:ext cx="1614196" cy="0"/>
                        </a:xfrm>
                        <a:prstGeom prst="line">
                          <a:avLst/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93" name="Group 192"/>
                        <p:cNvGrpSpPr/>
                        <p:nvPr/>
                      </p:nvGrpSpPr>
                      <p:grpSpPr>
                        <a:xfrm>
                          <a:off x="7520473" y="2108718"/>
                          <a:ext cx="1227756" cy="980183"/>
                          <a:chOff x="7520473" y="2108718"/>
                          <a:chExt cx="1227756" cy="980183"/>
                        </a:xfrm>
                      </p:grpSpPr>
                      <p:cxnSp>
                        <p:nvCxnSpPr>
                          <p:cNvPr id="194" name="Straight Connector 193"/>
                          <p:cNvCxnSpPr/>
                          <p:nvPr/>
                        </p:nvCxnSpPr>
                        <p:spPr>
                          <a:xfrm>
                            <a:off x="7520473" y="2108718"/>
                            <a:ext cx="3099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95" name="Straight Connector 194"/>
                          <p:cNvCxnSpPr/>
                          <p:nvPr/>
                        </p:nvCxnSpPr>
                        <p:spPr>
                          <a:xfrm>
                            <a:off x="8438302" y="3088901"/>
                            <a:ext cx="3099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96" name="Straight Connector 195"/>
                          <p:cNvCxnSpPr/>
                          <p:nvPr/>
                        </p:nvCxnSpPr>
                        <p:spPr>
                          <a:xfrm>
                            <a:off x="7828716" y="2108718"/>
                            <a:ext cx="138944" cy="495211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190" name="Straight Connector 189"/>
                      <p:cNvCxnSpPr/>
                      <p:nvPr/>
                    </p:nvCxnSpPr>
                    <p:spPr>
                      <a:xfrm>
                        <a:off x="3062958" y="2151287"/>
                        <a:ext cx="612648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71" name="TextBox 170"/>
                  <p:cNvSpPr txBox="1"/>
                  <p:nvPr/>
                </p:nvSpPr>
                <p:spPr>
                  <a:xfrm rot="16200000">
                    <a:off x="1088271" y="2028175"/>
                    <a:ext cx="97533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VAr output</a:t>
                    </a:r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2" name="TextBox 171"/>
                  <p:cNvSpPr txBox="1"/>
                  <p:nvPr/>
                </p:nvSpPr>
                <p:spPr>
                  <a:xfrm>
                    <a:off x="3926705" y="2108596"/>
                    <a:ext cx="87445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Node voltage</a:t>
                    </a:r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2789717" y="1267494"/>
                    <a:ext cx="45720" cy="45720"/>
                  </a:xfrm>
                  <a:prstGeom prst="ellipse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Oval 173"/>
                  <p:cNvSpPr/>
                  <p:nvPr/>
                </p:nvSpPr>
                <p:spPr>
                  <a:xfrm>
                    <a:off x="3043097" y="2126734"/>
                    <a:ext cx="45720" cy="45720"/>
                  </a:xfrm>
                  <a:prstGeom prst="ellipse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3649892" y="2127667"/>
                    <a:ext cx="45720" cy="45720"/>
                  </a:xfrm>
                  <a:prstGeom prst="ellipse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3896187" y="2977136"/>
                    <a:ext cx="45720" cy="45720"/>
                  </a:xfrm>
                  <a:prstGeom prst="ellipse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7" name="TextBox 176"/>
                      <p:cNvSpPr txBox="1"/>
                      <p:nvPr/>
                    </p:nvSpPr>
                    <p:spPr>
                      <a:xfrm>
                        <a:off x="2292270" y="1730267"/>
                        <a:ext cx="76803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sub>
                              </m:s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VDA</m:t>
                              </m:r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7" name="TextBox 1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92270" y="1730267"/>
                        <a:ext cx="768033" cy="246221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3922041" y="2540004"/>
                    <a:ext cx="0" cy="457200"/>
                  </a:xfrm>
                  <a:prstGeom prst="line">
                    <a:avLst/>
                  </a:prstGeom>
                  <a:ln w="9525">
                    <a:solidFill>
                      <a:srgbClr val="A6A6A6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3061641" y="2145676"/>
                    <a:ext cx="0" cy="182880"/>
                  </a:xfrm>
                  <a:prstGeom prst="line">
                    <a:avLst/>
                  </a:prstGeom>
                  <a:ln w="9525">
                    <a:solidFill>
                      <a:srgbClr val="A6A6A6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3666311" y="1943716"/>
                    <a:ext cx="0" cy="182880"/>
                  </a:xfrm>
                  <a:prstGeom prst="line">
                    <a:avLst/>
                  </a:prstGeom>
                  <a:ln w="9525">
                    <a:solidFill>
                      <a:srgbClr val="A6A6A6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rot="16200000">
                    <a:off x="2908541" y="1201014"/>
                    <a:ext cx="0" cy="182880"/>
                  </a:xfrm>
                  <a:prstGeom prst="line">
                    <a:avLst/>
                  </a:prstGeom>
                  <a:ln w="9525">
                    <a:solidFill>
                      <a:srgbClr val="A6A6A6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5" name="TextBox 184"/>
                      <p:cNvSpPr txBox="1"/>
                      <p:nvPr/>
                    </p:nvSpPr>
                    <p:spPr>
                      <a:xfrm>
                        <a:off x="2869580" y="1144383"/>
                        <a:ext cx="45021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5" name="TextBox 18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69580" y="1144383"/>
                        <a:ext cx="450210" cy="246221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b="-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6" name="TextBox 185"/>
                      <p:cNvSpPr txBox="1"/>
                      <p:nvPr/>
                    </p:nvSpPr>
                    <p:spPr>
                      <a:xfrm>
                        <a:off x="3427525" y="2865080"/>
                        <a:ext cx="45021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6" name="TextBox 18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27525" y="2865080"/>
                        <a:ext cx="450210" cy="246221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b="-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2724651" y="499790"/>
                  <a:ext cx="0" cy="457200"/>
                </a:xfrm>
                <a:prstGeom prst="line">
                  <a:avLst/>
                </a:prstGeom>
                <a:ln w="9525">
                  <a:solidFill>
                    <a:srgbClr val="A6A6A6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5" name="Straight Connector 164"/>
              <p:cNvCxnSpPr/>
              <p:nvPr/>
            </p:nvCxnSpPr>
            <p:spPr>
              <a:xfrm rot="5400000">
                <a:off x="3749112" y="2110851"/>
                <a:ext cx="0" cy="182880"/>
              </a:xfrm>
              <a:prstGeom prst="line">
                <a:avLst/>
              </a:prstGeom>
              <a:ln w="9525">
                <a:solidFill>
                  <a:srgbClr val="A6A6A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/>
            <p:cNvCxnSpPr/>
            <p:nvPr/>
          </p:nvCxnSpPr>
          <p:spPr>
            <a:xfrm>
              <a:off x="2556246" y="3711518"/>
              <a:ext cx="252736" cy="8669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507971" y="2851257"/>
              <a:ext cx="1828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700162" y="2851257"/>
              <a:ext cx="252736" cy="8669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952893" y="3718220"/>
              <a:ext cx="6126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TextBox 196"/>
                <p:cNvSpPr txBox="1"/>
                <p:nvPr/>
              </p:nvSpPr>
              <p:spPr>
                <a:xfrm>
                  <a:off x="2579174" y="3887597"/>
                  <a:ext cx="76803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sz="1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𝑉𝐷𝐴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7" name="TextBox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174" y="3887597"/>
                  <a:ext cx="768033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TextBox 197"/>
                <p:cNvSpPr txBox="1"/>
                <p:nvPr/>
              </p:nvSpPr>
              <p:spPr>
                <a:xfrm>
                  <a:off x="3083925" y="3281373"/>
                  <a:ext cx="76803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sub>
                        </m:sSub>
                        <m:r>
                          <a:rPr lang="en-US" sz="1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𝑉𝐷𝐴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8" name="TextBox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925" y="3281373"/>
                  <a:ext cx="768033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TextBox 198"/>
                <p:cNvSpPr txBox="1"/>
                <p:nvPr/>
              </p:nvSpPr>
              <p:spPr>
                <a:xfrm>
                  <a:off x="3527826" y="3891154"/>
                  <a:ext cx="76803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  <m:r>
                          <a:rPr lang="en-US" sz="1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𝑉𝐷𝐴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826" y="3891154"/>
                  <a:ext cx="768033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4" name="Group 203"/>
          <p:cNvGrpSpPr/>
          <p:nvPr/>
        </p:nvGrpSpPr>
        <p:grpSpPr>
          <a:xfrm>
            <a:off x="2058027" y="134635"/>
            <a:ext cx="3348330" cy="2164509"/>
            <a:chOff x="2058027" y="134635"/>
            <a:chExt cx="3348330" cy="2164509"/>
          </a:xfrm>
        </p:grpSpPr>
        <p:grpSp>
          <p:nvGrpSpPr>
            <p:cNvPr id="93" name="Group 92"/>
            <p:cNvGrpSpPr/>
            <p:nvPr/>
          </p:nvGrpSpPr>
          <p:grpSpPr>
            <a:xfrm>
              <a:off x="2316993" y="134635"/>
              <a:ext cx="2936187" cy="2164509"/>
              <a:chOff x="2165528" y="291710"/>
              <a:chExt cx="2936187" cy="216450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2165528" y="291710"/>
                <a:ext cx="2936187" cy="2164509"/>
                <a:chOff x="2165528" y="291710"/>
                <a:chExt cx="2936187" cy="2164509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165528" y="291710"/>
                  <a:ext cx="2936187" cy="2164509"/>
                  <a:chOff x="2244066" y="1088304"/>
                  <a:chExt cx="2936187" cy="2164509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2908464" y="1929428"/>
                        <a:ext cx="45021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08464" y="1929428"/>
                        <a:ext cx="450210" cy="246221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b="-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3369561" y="2093555"/>
                        <a:ext cx="45021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69561" y="2093555"/>
                        <a:ext cx="450210" cy="246221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2244066" y="1088304"/>
                    <a:ext cx="2936187" cy="2164509"/>
                    <a:chOff x="2244066" y="1088304"/>
                    <a:chExt cx="2936187" cy="2164509"/>
                  </a:xfrm>
                </p:grpSpPr>
                <p:cxnSp>
                  <p:nvCxnSpPr>
                    <p:cNvPr id="12" name="Straight Connector 11"/>
                    <p:cNvCxnSpPr/>
                    <p:nvPr/>
                  </p:nvCxnSpPr>
                  <p:spPr>
                    <a:xfrm>
                      <a:off x="3666311" y="2144585"/>
                      <a:ext cx="252736" cy="86696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2244066" y="1088304"/>
                      <a:ext cx="2936187" cy="2164509"/>
                      <a:chOff x="2244066" y="1088304"/>
                      <a:chExt cx="2936187" cy="2164509"/>
                    </a:xfrm>
                  </p:grpSpPr>
                  <p:grpSp>
                    <p:nvGrpSpPr>
                      <p:cNvPr id="4" name="Group 3"/>
                      <p:cNvGrpSpPr/>
                      <p:nvPr/>
                    </p:nvGrpSpPr>
                    <p:grpSpPr>
                      <a:xfrm>
                        <a:off x="2244066" y="1088304"/>
                        <a:ext cx="2936187" cy="2164509"/>
                        <a:chOff x="7517468" y="1996751"/>
                        <a:chExt cx="1614196" cy="1236372"/>
                      </a:xfrm>
                    </p:grpSpPr>
                    <p:cxnSp>
                      <p:nvCxnSpPr>
                        <p:cNvPr id="5" name="Straight Connector 4"/>
                        <p:cNvCxnSpPr/>
                        <p:nvPr/>
                      </p:nvCxnSpPr>
                      <p:spPr>
                        <a:xfrm>
                          <a:off x="7520473" y="1996751"/>
                          <a:ext cx="0" cy="1236372"/>
                        </a:xfrm>
                        <a:prstGeom prst="line">
                          <a:avLst/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" name="Straight Connector 5"/>
                        <p:cNvCxnSpPr/>
                        <p:nvPr/>
                      </p:nvCxnSpPr>
                      <p:spPr>
                        <a:xfrm>
                          <a:off x="7517468" y="2603929"/>
                          <a:ext cx="1614196" cy="0"/>
                        </a:xfrm>
                        <a:prstGeom prst="line">
                          <a:avLst/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" name="Group 6"/>
                        <p:cNvGrpSpPr/>
                        <p:nvPr/>
                      </p:nvGrpSpPr>
                      <p:grpSpPr>
                        <a:xfrm>
                          <a:off x="7520473" y="2108718"/>
                          <a:ext cx="1227756" cy="980183"/>
                          <a:chOff x="7520473" y="2108718"/>
                          <a:chExt cx="1227756" cy="980183"/>
                        </a:xfrm>
                      </p:grpSpPr>
                      <p:cxnSp>
                        <p:nvCxnSpPr>
                          <p:cNvPr id="8" name="Straight Connector 7"/>
                          <p:cNvCxnSpPr/>
                          <p:nvPr/>
                        </p:nvCxnSpPr>
                        <p:spPr>
                          <a:xfrm>
                            <a:off x="7520473" y="2108718"/>
                            <a:ext cx="3099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" name="Straight Connector 8"/>
                          <p:cNvCxnSpPr/>
                          <p:nvPr/>
                        </p:nvCxnSpPr>
                        <p:spPr>
                          <a:xfrm>
                            <a:off x="8438302" y="3088901"/>
                            <a:ext cx="3099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" name="Straight Connector 9"/>
                          <p:cNvCxnSpPr/>
                          <p:nvPr/>
                        </p:nvCxnSpPr>
                        <p:spPr>
                          <a:xfrm>
                            <a:off x="7828716" y="2108718"/>
                            <a:ext cx="138944" cy="495211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13" name="Straight Connector 12"/>
                      <p:cNvCxnSpPr/>
                      <p:nvPr/>
                    </p:nvCxnSpPr>
                    <p:spPr>
                      <a:xfrm>
                        <a:off x="3062958" y="2151287"/>
                        <a:ext cx="612648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3" name="Oval 22"/>
                  <p:cNvSpPr/>
                  <p:nvPr/>
                </p:nvSpPr>
                <p:spPr>
                  <a:xfrm>
                    <a:off x="2789717" y="1267494"/>
                    <a:ext cx="45720" cy="45720"/>
                  </a:xfrm>
                  <a:prstGeom prst="ellipse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3043097" y="2126734"/>
                    <a:ext cx="45720" cy="45720"/>
                  </a:xfrm>
                  <a:prstGeom prst="ellipse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3649892" y="2127667"/>
                    <a:ext cx="45720" cy="45720"/>
                  </a:xfrm>
                  <a:prstGeom prst="ellipse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3896187" y="2977136"/>
                    <a:ext cx="45720" cy="45720"/>
                  </a:xfrm>
                  <a:prstGeom prst="ellipse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2601528" y="1696536"/>
                        <a:ext cx="45021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01528" y="1696536"/>
                        <a:ext cx="450210" cy="246221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3922041" y="2540004"/>
                    <a:ext cx="0" cy="457200"/>
                  </a:xfrm>
                  <a:prstGeom prst="line">
                    <a:avLst/>
                  </a:prstGeom>
                  <a:ln w="9525">
                    <a:solidFill>
                      <a:srgbClr val="A6A6A6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3705372" y="2301849"/>
                        <a:ext cx="45021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" name="TextBox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372" y="2301849"/>
                        <a:ext cx="450210" cy="246221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3061641" y="2145676"/>
                    <a:ext cx="0" cy="182880"/>
                  </a:xfrm>
                  <a:prstGeom prst="line">
                    <a:avLst/>
                  </a:prstGeom>
                  <a:ln w="9525">
                    <a:solidFill>
                      <a:srgbClr val="A6A6A6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2841670" y="2285328"/>
                        <a:ext cx="45021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5" name="TextBox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1670" y="2285328"/>
                        <a:ext cx="450210" cy="246221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3666311" y="1943716"/>
                    <a:ext cx="0" cy="182880"/>
                  </a:xfrm>
                  <a:prstGeom prst="line">
                    <a:avLst/>
                  </a:prstGeom>
                  <a:ln w="9525">
                    <a:solidFill>
                      <a:srgbClr val="A6A6A6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3445145" y="1698689"/>
                        <a:ext cx="45021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7" name="TextBox 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5145" y="1698689"/>
                        <a:ext cx="450210" cy="246221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8" name="Straight Connector 37"/>
                  <p:cNvCxnSpPr/>
                  <p:nvPr/>
                </p:nvCxnSpPr>
                <p:spPr>
                  <a:xfrm rot="16200000">
                    <a:off x="2908541" y="1201014"/>
                    <a:ext cx="0" cy="182880"/>
                  </a:xfrm>
                  <a:prstGeom prst="line">
                    <a:avLst/>
                  </a:prstGeom>
                  <a:ln w="9525">
                    <a:solidFill>
                      <a:srgbClr val="A6A6A6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2869580" y="1144383"/>
                        <a:ext cx="45021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9" name="TextBox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69580" y="1144383"/>
                        <a:ext cx="450210" cy="246221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" name="TextBox 40"/>
                      <p:cNvSpPr txBox="1"/>
                      <p:nvPr/>
                    </p:nvSpPr>
                    <p:spPr>
                      <a:xfrm>
                        <a:off x="3397611" y="2866832"/>
                        <a:ext cx="45021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1" name="TextBox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97611" y="2866832"/>
                        <a:ext cx="450210" cy="246221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 b="-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2724651" y="499790"/>
                  <a:ext cx="0" cy="457200"/>
                </a:xfrm>
                <a:prstGeom prst="line">
                  <a:avLst/>
                </a:prstGeom>
                <a:ln w="9525">
                  <a:solidFill>
                    <a:srgbClr val="A6A6A6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/>
              <p:cNvCxnSpPr/>
              <p:nvPr/>
            </p:nvCxnSpPr>
            <p:spPr>
              <a:xfrm rot="5400000">
                <a:off x="3749112" y="2110851"/>
                <a:ext cx="0" cy="182880"/>
              </a:xfrm>
              <a:prstGeom prst="line">
                <a:avLst/>
              </a:prstGeom>
              <a:ln w="9525">
                <a:solidFill>
                  <a:srgbClr val="A6A6A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TextBox 201"/>
            <p:cNvSpPr txBox="1"/>
            <p:nvPr/>
          </p:nvSpPr>
          <p:spPr>
            <a:xfrm rot="16200000">
              <a:off x="1693470" y="1093722"/>
              <a:ext cx="9753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 output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531904" y="1174143"/>
              <a:ext cx="8744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voltage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13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00258" y="3486422"/>
            <a:ext cx="1563023" cy="620468"/>
            <a:chOff x="5149659" y="3162776"/>
            <a:chExt cx="1563023" cy="620468"/>
          </a:xfrm>
        </p:grpSpPr>
        <p:sp>
          <p:nvSpPr>
            <p:cNvPr id="5" name="Diamond 4"/>
            <p:cNvSpPr/>
            <p:nvPr/>
          </p:nvSpPr>
          <p:spPr>
            <a:xfrm>
              <a:off x="5550218" y="3162776"/>
              <a:ext cx="774976" cy="620468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49659" y="3355568"/>
              <a:ext cx="15630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0" i="0" dirty="0" smtClean="0">
                  <a:latin typeface="+mj-lt"/>
                </a:rPr>
                <a:t>Reduced Circuit</a:t>
              </a:r>
              <a:endParaRPr lang="en-US" sz="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8007" y="2035828"/>
            <a:ext cx="2964546" cy="281191"/>
            <a:chOff x="2224367" y="5094879"/>
            <a:chExt cx="1175653" cy="429500"/>
          </a:xfrm>
        </p:grpSpPr>
        <p:sp>
          <p:nvSpPr>
            <p:cNvPr id="8" name="Rectangle 7"/>
            <p:cNvSpPr/>
            <p:nvPr/>
          </p:nvSpPr>
          <p:spPr>
            <a:xfrm>
              <a:off x="2628757" y="5094879"/>
              <a:ext cx="366873" cy="429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224367" y="5125123"/>
                  <a:ext cx="1175653" cy="23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d>
                          <m:d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800" b="0" i="1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367" y="5125123"/>
                  <a:ext cx="1175653" cy="23108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195183" y="714275"/>
            <a:ext cx="1152811" cy="250121"/>
            <a:chOff x="3308690" y="1304935"/>
            <a:chExt cx="1196793" cy="1211353"/>
          </a:xfrm>
        </p:grpSpPr>
        <p:sp>
          <p:nvSpPr>
            <p:cNvPr id="11" name="Rectangle 10"/>
            <p:cNvSpPr/>
            <p:nvPr/>
          </p:nvSpPr>
          <p:spPr>
            <a:xfrm>
              <a:off x="3308690" y="1304935"/>
              <a:ext cx="1175657" cy="12113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329830" y="1366423"/>
                  <a:ext cx="1175653" cy="11191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d>
                          <m:d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830" y="1366423"/>
                  <a:ext cx="1175653" cy="11191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4306094" y="1138045"/>
            <a:ext cx="915496" cy="573389"/>
            <a:chOff x="2360614" y="2214859"/>
            <a:chExt cx="915496" cy="5733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360614" y="2306944"/>
                  <a:ext cx="886408" cy="374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⃑"/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⃑"/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614" y="2306944"/>
                  <a:ext cx="886408" cy="3740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Diamond 14"/>
            <p:cNvSpPr/>
            <p:nvPr/>
          </p:nvSpPr>
          <p:spPr>
            <a:xfrm>
              <a:off x="2360614" y="2214859"/>
              <a:ext cx="915496" cy="57338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29857" y="253328"/>
            <a:ext cx="650032" cy="281213"/>
            <a:chOff x="3317033" y="539965"/>
            <a:chExt cx="1296955" cy="586161"/>
          </a:xfrm>
        </p:grpSpPr>
        <p:sp>
          <p:nvSpPr>
            <p:cNvPr id="17" name="Oval 16"/>
            <p:cNvSpPr/>
            <p:nvPr/>
          </p:nvSpPr>
          <p:spPr>
            <a:xfrm>
              <a:off x="3317033" y="539965"/>
              <a:ext cx="1296955" cy="5861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520477" y="606197"/>
                  <a:ext cx="886407" cy="4490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800" b="0" i="0" smtClean="0">
                            <a:latin typeface="Cambria Math" panose="02040503050406030204" pitchFamily="18" charset="0"/>
                          </a:rPr>
                          <m:t>Start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0477" y="606197"/>
                  <a:ext cx="886407" cy="44907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Straight Arrow Connector 18"/>
          <p:cNvCxnSpPr>
            <a:stCxn id="17" idx="4"/>
            <a:endCxn id="11" idx="0"/>
          </p:cNvCxnSpPr>
          <p:nvPr/>
        </p:nvCxnSpPr>
        <p:spPr>
          <a:xfrm>
            <a:off x="4754873" y="534541"/>
            <a:ext cx="6536" cy="17973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8" idx="2"/>
          </p:cNvCxnSpPr>
          <p:nvPr/>
        </p:nvCxnSpPr>
        <p:spPr>
          <a:xfrm rot="16200000" flipV="1">
            <a:off x="3203066" y="2594234"/>
            <a:ext cx="1474883" cy="920454"/>
          </a:xfrm>
          <a:prstGeom prst="bentConnector3">
            <a:avLst>
              <a:gd name="adj1" fmla="val -247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0"/>
            <a:endCxn id="15" idx="1"/>
          </p:cNvCxnSpPr>
          <p:nvPr/>
        </p:nvCxnSpPr>
        <p:spPr>
          <a:xfrm rot="5400000" flipH="1" flipV="1">
            <a:off x="3587643" y="1317377"/>
            <a:ext cx="611088" cy="825814"/>
          </a:xfrm>
          <a:prstGeom prst="bent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244696" y="2324351"/>
            <a:ext cx="958001" cy="928462"/>
            <a:chOff x="7520473" y="1996751"/>
            <a:chExt cx="1623527" cy="123637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520473" y="1996751"/>
              <a:ext cx="0" cy="1236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529804" y="2603929"/>
              <a:ext cx="16141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7520473" y="2108718"/>
              <a:ext cx="1227756" cy="964163"/>
              <a:chOff x="7520473" y="2108718"/>
              <a:chExt cx="1227756" cy="96416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7520473" y="2108718"/>
                <a:ext cx="309927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438302" y="3072881"/>
                <a:ext cx="309927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828716" y="2108718"/>
                <a:ext cx="606490" cy="961054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/>
          <p:cNvSpPr txBox="1"/>
          <p:nvPr/>
        </p:nvSpPr>
        <p:spPr>
          <a:xfrm>
            <a:off x="5368357" y="731613"/>
            <a:ext cx="11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 smtClean="0">
                <a:latin typeface="+mj-lt"/>
              </a:rPr>
              <a:t>Initial loading from full circuit</a:t>
            </a:r>
            <a:endParaRPr lang="en-US" sz="8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758141" y="955853"/>
            <a:ext cx="6536" cy="17973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68357" y="1314054"/>
            <a:ext cx="11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Feed into </a:t>
            </a:r>
            <a:r>
              <a:rPr lang="en-US" sz="800" dirty="0" smtClean="0">
                <a:latin typeface="+mj-lt"/>
              </a:rPr>
              <a:t>sensitivity matrix</a:t>
            </a:r>
            <a:endParaRPr lang="en-US" sz="8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760574" y="1705349"/>
            <a:ext cx="6536" cy="17973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425707" y="1901361"/>
            <a:ext cx="677940" cy="250121"/>
            <a:chOff x="3308690" y="1304935"/>
            <a:chExt cx="1183699" cy="1211353"/>
          </a:xfrm>
        </p:grpSpPr>
        <p:sp>
          <p:nvSpPr>
            <p:cNvPr id="34" name="Rectangle 33"/>
            <p:cNvSpPr/>
            <p:nvPr/>
          </p:nvSpPr>
          <p:spPr>
            <a:xfrm>
              <a:off x="3308690" y="1304935"/>
              <a:ext cx="1175657" cy="12113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316736" y="1365982"/>
                  <a:ext cx="1175653" cy="1115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⃑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736" y="1365982"/>
                  <a:ext cx="1175653" cy="111514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TextBox 35"/>
          <p:cNvSpPr txBox="1"/>
          <p:nvPr/>
        </p:nvSpPr>
        <p:spPr>
          <a:xfrm>
            <a:off x="5368357" y="1881288"/>
            <a:ext cx="11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Generate </a:t>
            </a:r>
            <a:r>
              <a:rPr lang="en-US" sz="800" dirty="0" smtClean="0">
                <a:latin typeface="+mj-lt"/>
              </a:rPr>
              <a:t>voltage shift vector</a:t>
            </a:r>
            <a:endParaRPr lang="en-US" sz="8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67209" y="2145272"/>
            <a:ext cx="6536" cy="17973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783616" y="2406195"/>
            <a:ext cx="357874" cy="72171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04913" y="2406195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43991" y="3133881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589000" y="2623671"/>
            <a:ext cx="269874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68357" y="2623671"/>
            <a:ext cx="122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Update </a:t>
            </a:r>
            <a:r>
              <a:rPr lang="en-US" sz="800" dirty="0" smtClean="0">
                <a:latin typeface="+mj-lt"/>
              </a:rPr>
              <a:t>contro</a:t>
            </a:r>
            <a:r>
              <a:rPr lang="en-US" sz="800" dirty="0" smtClean="0">
                <a:latin typeface="+mj-lt"/>
              </a:rPr>
              <a:t>l </a:t>
            </a:r>
            <a:r>
              <a:rPr lang="en-US" sz="800" dirty="0" smtClean="0">
                <a:latin typeface="+mj-lt"/>
              </a:rPr>
              <a:t>curves </a:t>
            </a:r>
            <a:r>
              <a:rPr lang="en-US" sz="800" dirty="0" smtClean="0">
                <a:latin typeface="+mj-lt"/>
              </a:rPr>
              <a:t>with </a:t>
            </a:r>
            <a:r>
              <a:rPr lang="en-US" sz="800" dirty="0" smtClean="0">
                <a:latin typeface="+mj-lt"/>
              </a:rPr>
              <a:t>shift vector</a:t>
            </a:r>
            <a:endParaRPr lang="en-US" sz="800" dirty="0"/>
          </a:p>
        </p:txBody>
      </p:sp>
      <p:cxnSp>
        <p:nvCxnSpPr>
          <p:cNvPr id="43" name="Straight Arrow Connector 42"/>
          <p:cNvCxnSpPr>
            <a:endCxn id="5" idx="0"/>
          </p:cNvCxnSpPr>
          <p:nvPr/>
        </p:nvCxnSpPr>
        <p:spPr>
          <a:xfrm>
            <a:off x="4788305" y="3239638"/>
            <a:ext cx="0" cy="24678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8357" y="3655215"/>
            <a:ext cx="122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Run reduced circuit </a:t>
            </a:r>
            <a:r>
              <a:rPr lang="en-US" sz="800" dirty="0" err="1" smtClean="0">
                <a:latin typeface="+mj-lt"/>
              </a:rPr>
              <a:t>powerflow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879033" y="1785435"/>
            <a:ext cx="1406605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+mj-lt"/>
              </a:rPr>
              <a:t>Update </a:t>
            </a:r>
            <a:r>
              <a:rPr lang="en-US" sz="800" dirty="0" smtClean="0"/>
              <a:t>loading from full circuit</a:t>
            </a:r>
            <a:endParaRPr lang="en-US" sz="800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98696" y="929820"/>
            <a:ext cx="22002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/>
          <p:cNvGrpSpPr/>
          <p:nvPr/>
        </p:nvGrpSpPr>
        <p:grpSpPr>
          <a:xfrm>
            <a:off x="4160138" y="612316"/>
            <a:ext cx="4555236" cy="4770217"/>
            <a:chOff x="4160138" y="612316"/>
            <a:chExt cx="4555236" cy="4770217"/>
          </a:xfrm>
        </p:grpSpPr>
        <p:sp>
          <p:nvSpPr>
            <p:cNvPr id="101" name="Rectangle 100"/>
            <p:cNvSpPr/>
            <p:nvPr/>
          </p:nvSpPr>
          <p:spPr>
            <a:xfrm>
              <a:off x="4163585" y="637475"/>
              <a:ext cx="1731027" cy="474505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175740" y="2027548"/>
              <a:ext cx="1307016" cy="21966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4882806" y="4471199"/>
              <a:ext cx="774976" cy="379005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025652" y="2448374"/>
              <a:ext cx="506878" cy="250121"/>
              <a:chOff x="3308690" y="1304935"/>
              <a:chExt cx="1196793" cy="1211353"/>
            </a:xfrm>
            <a:solidFill>
              <a:schemeClr val="bg1"/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3308690" y="1304935"/>
                <a:ext cx="1175657" cy="12113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329829" y="1366423"/>
                    <a:ext cx="1175654" cy="11191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829" y="1366423"/>
                    <a:ext cx="1175654" cy="111918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6443069" y="2292716"/>
              <a:ext cx="915496" cy="573389"/>
              <a:chOff x="2360614" y="2214859"/>
              <a:chExt cx="915496" cy="573389"/>
            </a:xfrm>
            <a:solidFill>
              <a:schemeClr val="bg1"/>
            </a:solidFill>
          </p:grpSpPr>
          <p:sp>
            <p:nvSpPr>
              <p:cNvPr id="16" name="Diamond 15"/>
              <p:cNvSpPr/>
              <p:nvPr/>
            </p:nvSpPr>
            <p:spPr>
              <a:xfrm>
                <a:off x="2360614" y="2214859"/>
                <a:ext cx="915496" cy="573389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360614" y="2306944"/>
                    <a:ext cx="886408" cy="3948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0614" y="2306944"/>
                    <a:ext cx="886408" cy="39485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5004386" y="689256"/>
              <a:ext cx="564650" cy="281213"/>
              <a:chOff x="3421213" y="-368708"/>
              <a:chExt cx="1126599" cy="586162"/>
            </a:xfrm>
            <a:solidFill>
              <a:schemeClr val="bg1"/>
            </a:solidFill>
          </p:grpSpPr>
          <p:sp>
            <p:nvSpPr>
              <p:cNvPr id="18" name="Oval 17"/>
              <p:cNvSpPr/>
              <p:nvPr/>
            </p:nvSpPr>
            <p:spPr>
              <a:xfrm>
                <a:off x="3421213" y="-368708"/>
                <a:ext cx="1126599" cy="586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619220" y="-305137"/>
                    <a:ext cx="721488" cy="4490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</a:rPr>
                            <m:t>Start</m:t>
                          </m:r>
                        </m:oMath>
                      </m:oMathPara>
                    </a14:m>
                    <a:endParaRPr lang="en-US" sz="800" b="0" dirty="0" smtClean="0"/>
                  </a:p>
                </p:txBody>
              </p:sp>
            </mc:Choice>
            <mc:Fallback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9220" y="-305137"/>
                    <a:ext cx="721488" cy="44907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TextBox 29"/>
            <p:cNvSpPr txBox="1"/>
            <p:nvPr/>
          </p:nvSpPr>
          <p:spPr>
            <a:xfrm>
              <a:off x="4408606" y="2505164"/>
              <a:ext cx="835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 smtClean="0">
                  <a:latin typeface="+mj-lt"/>
                </a:rPr>
                <a:t>Get full </a:t>
              </a:r>
            </a:p>
            <a:p>
              <a:r>
                <a:rPr lang="en-US" sz="800" b="0" i="0" dirty="0" smtClean="0">
                  <a:latin typeface="+mj-lt"/>
                </a:rPr>
                <a:t>circuit loading</a:t>
              </a:r>
              <a:endParaRPr lang="en-US" sz="8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5258342" y="3081987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491684" y="2468725"/>
              <a:ext cx="1132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+mj-lt"/>
                </a:rPr>
                <a:t>Feed into </a:t>
              </a:r>
              <a:r>
                <a:rPr lang="en-US" sz="800" dirty="0" smtClean="0">
                  <a:latin typeface="+mj-lt"/>
                </a:rPr>
                <a:t>sensitivity matrix</a:t>
              </a:r>
              <a:endParaRPr lang="en-US" sz="8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897549" y="2860020"/>
              <a:ext cx="0" cy="1797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491684" y="3035959"/>
              <a:ext cx="1132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+mj-lt"/>
                </a:rPr>
                <a:t>Generate </a:t>
              </a:r>
              <a:r>
                <a:rPr lang="en-US" sz="800" dirty="0" smtClean="0">
                  <a:latin typeface="+mj-lt"/>
                </a:rPr>
                <a:t>VDA vector</a:t>
              </a:r>
              <a:endParaRPr lang="en-US" sz="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91684" y="3752540"/>
              <a:ext cx="1223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+mj-lt"/>
                </a:rPr>
                <a:t>Update </a:t>
              </a:r>
              <a:r>
                <a:rPr lang="en-US" sz="800" dirty="0" smtClean="0">
                  <a:latin typeface="+mj-lt"/>
                </a:rPr>
                <a:t>contro</a:t>
              </a:r>
              <a:r>
                <a:rPr lang="en-US" sz="800" dirty="0" smtClean="0">
                  <a:latin typeface="+mj-lt"/>
                </a:rPr>
                <a:t>l </a:t>
              </a:r>
              <a:r>
                <a:rPr lang="en-US" sz="800" dirty="0" smtClean="0">
                  <a:latin typeface="+mj-lt"/>
                </a:rPr>
                <a:t>curves </a:t>
              </a:r>
              <a:r>
                <a:rPr lang="en-US" sz="800" dirty="0" smtClean="0">
                  <a:latin typeface="+mj-lt"/>
                </a:rPr>
                <a:t>with </a:t>
              </a:r>
              <a:r>
                <a:rPr lang="en-US" sz="800" dirty="0" smtClean="0">
                  <a:latin typeface="+mj-lt"/>
                </a:rPr>
                <a:t>VDA</a:t>
              </a:r>
              <a:endParaRPr lang="en-US" sz="800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622173" y="1582239"/>
              <a:ext cx="1320802" cy="250121"/>
              <a:chOff x="3211261" y="1304935"/>
              <a:chExt cx="1371194" cy="1211353"/>
            </a:xfrm>
            <a:solidFill>
              <a:schemeClr val="bg1"/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3308690" y="1304935"/>
                <a:ext cx="1175657" cy="12113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211261" y="1366423"/>
                <a:ext cx="1371194" cy="1043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Compile Reduced circuit</a:t>
                </a:r>
                <a:endParaRPr lang="en-US" sz="8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981262" y="2014852"/>
              <a:ext cx="585137" cy="250121"/>
              <a:chOff x="3308690" y="1304935"/>
              <a:chExt cx="1175657" cy="1211353"/>
            </a:xfrm>
            <a:solidFill>
              <a:schemeClr val="bg1"/>
            </a:solidFill>
          </p:grpSpPr>
          <p:sp>
            <p:nvSpPr>
              <p:cNvPr id="52" name="Rectangle 51"/>
              <p:cNvSpPr/>
              <p:nvPr/>
            </p:nvSpPr>
            <p:spPr>
              <a:xfrm>
                <a:off x="3308690" y="1304935"/>
                <a:ext cx="1175657" cy="12113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329831" y="1366423"/>
                <a:ext cx="1154515" cy="10434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t=t+1</a:t>
                </a:r>
                <a:endParaRPr lang="en-US" sz="800" dirty="0"/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>
              <a:off x="5279092" y="1415201"/>
              <a:ext cx="0" cy="1797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281586" y="1835118"/>
              <a:ext cx="0" cy="1797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279092" y="2264973"/>
              <a:ext cx="0" cy="1797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73" idx="1"/>
              <a:endCxn id="52" idx="1"/>
            </p:cNvCxnSpPr>
            <p:nvPr/>
          </p:nvCxnSpPr>
          <p:spPr>
            <a:xfrm rot="10800000" flipH="1">
              <a:off x="4877300" y="2139913"/>
              <a:ext cx="103961" cy="2514914"/>
            </a:xfrm>
            <a:prstGeom prst="bentConnector3">
              <a:avLst>
                <a:gd name="adj1" fmla="val -473505"/>
              </a:avLst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4813095" y="3533189"/>
              <a:ext cx="890494" cy="346672"/>
              <a:chOff x="4302732" y="4379615"/>
              <a:chExt cx="890494" cy="346672"/>
            </a:xfrm>
            <a:solidFill>
              <a:schemeClr val="bg1"/>
            </a:solidFill>
          </p:grpSpPr>
          <p:sp>
            <p:nvSpPr>
              <p:cNvPr id="69" name="Oval 68"/>
              <p:cNvSpPr/>
              <p:nvPr/>
            </p:nvSpPr>
            <p:spPr>
              <a:xfrm>
                <a:off x="4302732" y="4379615"/>
                <a:ext cx="890494" cy="30749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302732" y="4387733"/>
                <a:ext cx="8904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0" i="0" dirty="0" smtClean="0">
                    <a:latin typeface="+mj-lt"/>
                  </a:rPr>
                  <a:t>Circuit Power flow</a:t>
                </a:r>
                <a:endParaRPr lang="en-US" sz="800" dirty="0"/>
              </a:p>
            </p:txBody>
          </p:sp>
        </p:grpSp>
        <p:cxnSp>
          <p:nvCxnSpPr>
            <p:cNvPr id="72" name="Straight Arrow Connector 71"/>
            <p:cNvCxnSpPr/>
            <p:nvPr/>
          </p:nvCxnSpPr>
          <p:spPr>
            <a:xfrm>
              <a:off x="5265236" y="3834249"/>
              <a:ext cx="0" cy="1797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877301" y="4547105"/>
                  <a:ext cx="78883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8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800" b="0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800" b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end</m:t>
                            </m:r>
                          </m:sub>
                        </m:sSub>
                        <m:r>
                          <a:rPr lang="en-US" sz="800" b="0" i="0" dirty="0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301" y="4547105"/>
                  <a:ext cx="788838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>
              <a:off x="5270294" y="4311669"/>
              <a:ext cx="0" cy="1797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4940270" y="5025005"/>
              <a:ext cx="650032" cy="281213"/>
              <a:chOff x="3317033" y="1492971"/>
              <a:chExt cx="1296955" cy="586161"/>
            </a:xfrm>
            <a:solidFill>
              <a:schemeClr val="bg1"/>
            </a:solidFill>
          </p:grpSpPr>
          <p:sp>
            <p:nvSpPr>
              <p:cNvPr id="78" name="Oval 77"/>
              <p:cNvSpPr/>
              <p:nvPr/>
            </p:nvSpPr>
            <p:spPr>
              <a:xfrm>
                <a:off x="3317033" y="1492971"/>
                <a:ext cx="1296955" cy="58616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3520477" y="1559203"/>
                    <a:ext cx="886407" cy="449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</a:rPr>
                            <m:t>End</m:t>
                          </m:r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0477" y="1559203"/>
                    <a:ext cx="886407" cy="44907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1" name="Straight Arrow Connector 80"/>
            <p:cNvCxnSpPr>
              <a:stCxn id="12" idx="3"/>
              <a:endCxn id="15" idx="1"/>
            </p:cNvCxnSpPr>
            <p:nvPr/>
          </p:nvCxnSpPr>
          <p:spPr>
            <a:xfrm>
              <a:off x="5523578" y="2573435"/>
              <a:ext cx="919491" cy="87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endCxn id="158" idx="3"/>
            </p:cNvCxnSpPr>
            <p:nvPr/>
          </p:nvCxnSpPr>
          <p:spPr>
            <a:xfrm rot="10800000" flipV="1">
              <a:off x="5719129" y="3629654"/>
              <a:ext cx="1141329" cy="548219"/>
            </a:xfrm>
            <a:prstGeom prst="bentConnector3">
              <a:avLst>
                <a:gd name="adj1" fmla="val 625"/>
              </a:avLst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5013842" y="2989934"/>
              <a:ext cx="506879" cy="251159"/>
              <a:chOff x="3291279" y="1856415"/>
              <a:chExt cx="1196796" cy="1216378"/>
            </a:xfrm>
            <a:solidFill>
              <a:schemeClr val="bg1"/>
            </a:solidFill>
          </p:grpSpPr>
          <p:sp>
            <p:nvSpPr>
              <p:cNvPr id="93" name="Rectangle 92"/>
              <p:cNvSpPr/>
              <p:nvPr/>
            </p:nvSpPr>
            <p:spPr>
              <a:xfrm>
                <a:off x="3291279" y="1856415"/>
                <a:ext cx="1175657" cy="121135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3312420" y="1953615"/>
                    <a:ext cx="1175655" cy="11191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2420" y="1953615"/>
                    <a:ext cx="1175655" cy="111917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5" name="Straight Arrow Connector 94"/>
            <p:cNvCxnSpPr/>
            <p:nvPr/>
          </p:nvCxnSpPr>
          <p:spPr>
            <a:xfrm flipH="1">
              <a:off x="5258342" y="2698684"/>
              <a:ext cx="3919" cy="29125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369428" y="3078287"/>
              <a:ext cx="835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+mj-lt"/>
                </a:rPr>
                <a:t>Get reduced</a:t>
              </a:r>
            </a:p>
            <a:p>
              <a:r>
                <a:rPr lang="en-US" sz="800" dirty="0" smtClean="0">
                  <a:latin typeface="+mj-lt"/>
                </a:rPr>
                <a:t>circuit loading</a:t>
              </a:r>
              <a:endParaRPr lang="en-US" sz="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60138" y="612316"/>
              <a:ext cx="17310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+mj-lt"/>
                </a:rPr>
                <a:t>QSTS Logic</a:t>
              </a:r>
              <a:endParaRPr lang="en-US" sz="10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104079" y="2005122"/>
              <a:ext cx="12731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latin typeface="+mj-lt"/>
                </a:rPr>
                <a:t>Inverter update logic</a:t>
              </a:r>
              <a:endParaRPr lang="en-US" sz="1000" b="1" dirty="0"/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6454835" y="3315439"/>
              <a:ext cx="777079" cy="822130"/>
              <a:chOff x="6141578" y="3299943"/>
              <a:chExt cx="1313747" cy="1185279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6904184" y="3299943"/>
                <a:ext cx="0" cy="1797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tangle 154"/>
              <p:cNvSpPr/>
              <p:nvPr/>
            </p:nvSpPr>
            <p:spPr>
              <a:xfrm>
                <a:off x="6141578" y="3492323"/>
                <a:ext cx="1313747" cy="9928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6300288" y="3523811"/>
                <a:ext cx="1099654" cy="908497"/>
                <a:chOff x="1507971" y="2656763"/>
                <a:chExt cx="2800824" cy="2164509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2808986" y="4567257"/>
                  <a:ext cx="56375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2" name="Group 121"/>
                <p:cNvGrpSpPr/>
                <p:nvPr/>
              </p:nvGrpSpPr>
              <p:grpSpPr>
                <a:xfrm>
                  <a:off x="1514018" y="2656763"/>
                  <a:ext cx="2794777" cy="2164509"/>
                  <a:chOff x="1711774" y="1088304"/>
                  <a:chExt cx="2794777" cy="2164509"/>
                </a:xfrm>
              </p:grpSpPr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666311" y="2144585"/>
                    <a:ext cx="252736" cy="86696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1711774" y="1088304"/>
                    <a:ext cx="2794777" cy="2164509"/>
                    <a:chOff x="1711774" y="1088304"/>
                    <a:chExt cx="2794777" cy="2164509"/>
                  </a:xfrm>
                </p:grpSpPr>
                <p:grpSp>
                  <p:nvGrpSpPr>
                    <p:cNvPr id="138" name="Group 137"/>
                    <p:cNvGrpSpPr/>
                    <p:nvPr/>
                  </p:nvGrpSpPr>
                  <p:grpSpPr>
                    <a:xfrm>
                      <a:off x="1711774" y="1088304"/>
                      <a:ext cx="2794777" cy="2164509"/>
                      <a:chOff x="7224825" y="1996751"/>
                      <a:chExt cx="1536454" cy="1236372"/>
                    </a:xfrm>
                  </p:grpSpPr>
                  <p:cxnSp>
                    <p:nvCxnSpPr>
                      <p:cNvPr id="140" name="Straight Connector 139"/>
                      <p:cNvCxnSpPr/>
                      <p:nvPr/>
                    </p:nvCxnSpPr>
                    <p:spPr>
                      <a:xfrm>
                        <a:off x="7227828" y="1996751"/>
                        <a:ext cx="0" cy="1236372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Straight Connector 140"/>
                      <p:cNvCxnSpPr/>
                      <p:nvPr/>
                    </p:nvCxnSpPr>
                    <p:spPr>
                      <a:xfrm>
                        <a:off x="7224825" y="2603929"/>
                        <a:ext cx="153645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42" name="Group 141"/>
                      <p:cNvGrpSpPr/>
                      <p:nvPr/>
                    </p:nvGrpSpPr>
                    <p:grpSpPr>
                      <a:xfrm>
                        <a:off x="7520473" y="2108718"/>
                        <a:ext cx="1227756" cy="980183"/>
                        <a:chOff x="7520473" y="2108718"/>
                        <a:chExt cx="1227756" cy="980183"/>
                      </a:xfrm>
                    </p:grpSpPr>
                    <p:cxnSp>
                      <p:nvCxnSpPr>
                        <p:cNvPr id="143" name="Straight Connector 142"/>
                        <p:cNvCxnSpPr/>
                        <p:nvPr/>
                      </p:nvCxnSpPr>
                      <p:spPr>
                        <a:xfrm>
                          <a:off x="7520473" y="2108718"/>
                          <a:ext cx="309927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4" name="Straight Connector 143"/>
                        <p:cNvCxnSpPr/>
                        <p:nvPr/>
                      </p:nvCxnSpPr>
                      <p:spPr>
                        <a:xfrm>
                          <a:off x="8438302" y="3088901"/>
                          <a:ext cx="309927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5" name="Straight Connector 144"/>
                        <p:cNvCxnSpPr/>
                        <p:nvPr/>
                      </p:nvCxnSpPr>
                      <p:spPr>
                        <a:xfrm>
                          <a:off x="7828716" y="2108718"/>
                          <a:ext cx="138944" cy="49521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9" name="Straight Connector 138"/>
                    <p:cNvCxnSpPr/>
                    <p:nvPr/>
                  </p:nvCxnSpPr>
                  <p:spPr>
                    <a:xfrm>
                      <a:off x="3062958" y="2151287"/>
                      <a:ext cx="61264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556246" y="3711518"/>
                  <a:ext cx="252736" cy="8669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1507971" y="2851257"/>
                  <a:ext cx="1828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700162" y="2851257"/>
                  <a:ext cx="252736" cy="8669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1952893" y="3718220"/>
                  <a:ext cx="61264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7" name="Group 146"/>
            <p:cNvGrpSpPr/>
            <p:nvPr/>
          </p:nvGrpSpPr>
          <p:grpSpPr>
            <a:xfrm>
              <a:off x="6558579" y="3059519"/>
              <a:ext cx="677940" cy="250121"/>
              <a:chOff x="3308690" y="1304935"/>
              <a:chExt cx="1183699" cy="1211353"/>
            </a:xfrm>
            <a:solidFill>
              <a:schemeClr val="bg1"/>
            </a:solidFill>
          </p:grpSpPr>
          <p:sp>
            <p:nvSpPr>
              <p:cNvPr id="148" name="Rectangle 147"/>
              <p:cNvSpPr/>
              <p:nvPr/>
            </p:nvSpPr>
            <p:spPr>
              <a:xfrm>
                <a:off x="3308690" y="1304935"/>
                <a:ext cx="1175657" cy="12113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3316736" y="1365982"/>
                    <a:ext cx="1175653" cy="10434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𝑉𝐷𝐴</m:t>
                          </m:r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149" name="TextBox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6736" y="1365982"/>
                    <a:ext cx="1175653" cy="104341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0" name="Oval 159"/>
            <p:cNvSpPr/>
            <p:nvPr/>
          </p:nvSpPr>
          <p:spPr>
            <a:xfrm>
              <a:off x="4826473" y="4016106"/>
              <a:ext cx="890494" cy="3074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828634" y="4008597"/>
              <a:ext cx="890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0" i="0" dirty="0" smtClean="0">
                  <a:latin typeface="+mj-lt"/>
                </a:rPr>
                <a:t>Circuit control logic</a:t>
              </a:r>
              <a:endParaRPr lang="en-US" sz="8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265236" y="4845271"/>
              <a:ext cx="0" cy="1797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4994697" y="1157056"/>
              <a:ext cx="585137" cy="2501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005220" y="1180629"/>
              <a:ext cx="5746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t=0</a:t>
              </a:r>
              <a:endParaRPr lang="en-US" sz="8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>
              <a:off x="5285038" y="970469"/>
              <a:ext cx="0" cy="1797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V="1">
              <a:off x="6642347" y="3653622"/>
              <a:ext cx="1795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058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43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070" y="880651"/>
            <a:ext cx="4285859" cy="50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9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560" y="630693"/>
            <a:ext cx="4602879" cy="5596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2" y="1107564"/>
            <a:ext cx="4590686" cy="38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5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524500" y="2419350"/>
            <a:ext cx="114300" cy="1206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84650" y="2419350"/>
            <a:ext cx="114300" cy="1206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118530" y="2419350"/>
            <a:ext cx="1143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864350" y="2419350"/>
            <a:ext cx="114300" cy="1206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928655" y="2419350"/>
            <a:ext cx="114300" cy="1206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24500" y="5076654"/>
            <a:ext cx="114300" cy="1206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184650" y="5076654"/>
            <a:ext cx="114300" cy="1206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191000" y="4009854"/>
            <a:ext cx="114300" cy="1206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27877" y="4009854"/>
            <a:ext cx="114300" cy="1206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997055" y="4089899"/>
            <a:ext cx="0" cy="365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905615" y="4364219"/>
            <a:ext cx="1828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7905615" y="4364219"/>
            <a:ext cx="182880" cy="91440"/>
          </a:xfrm>
          <a:prstGeom prst="triangle">
            <a:avLst>
              <a:gd name="adj" fmla="val 515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24500" y="4009854"/>
            <a:ext cx="114300" cy="1206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928655" y="4008413"/>
            <a:ext cx="114300" cy="1206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017623" y="3643913"/>
            <a:ext cx="927462" cy="371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828985" y="4360081"/>
            <a:ext cx="1828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 rot="10800000">
            <a:off x="5828985" y="4360081"/>
            <a:ext cx="182880" cy="91440"/>
          </a:xfrm>
          <a:prstGeom prst="triangle">
            <a:avLst>
              <a:gd name="adj" fmla="val 515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5" idx="3"/>
            <a:endCxn id="16" idx="5"/>
          </p:cNvCxnSpPr>
          <p:nvPr/>
        </p:nvCxnSpPr>
        <p:spPr>
          <a:xfrm flipH="1" flipV="1">
            <a:off x="5622061" y="4112835"/>
            <a:ext cx="295471" cy="247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524500" y="4508523"/>
                <a:ext cx="10096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PV</m:t>
                          </m:r>
                        </m:e>
                        <m:sub>
                          <m:r>
                            <a:rPr lang="en-US" sz="16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671</m:t>
                          </m:r>
                        </m:sub>
                      </m:sSub>
                    </m:oMath>
                  </m:oMathPara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0" y="4508523"/>
                <a:ext cx="1009650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538130" y="4515931"/>
                <a:ext cx="10096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PV</m:t>
                          </m:r>
                        </m:e>
                        <m:sub>
                          <m:r>
                            <a:rPr lang="en-US" sz="16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675</m:t>
                          </m:r>
                        </m:sub>
                      </m:sSub>
                    </m:oMath>
                  </m:oMathPara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130" y="4515931"/>
                <a:ext cx="1009650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3118530" y="4756894"/>
            <a:ext cx="693114" cy="523220"/>
            <a:chOff x="7559063" y="4840879"/>
            <a:chExt cx="693114" cy="523220"/>
          </a:xfrm>
        </p:grpSpPr>
        <p:sp>
          <p:nvSpPr>
            <p:cNvPr id="53" name="TextBox 52"/>
            <p:cNvSpPr txBox="1"/>
            <p:nvPr/>
          </p:nvSpPr>
          <p:spPr>
            <a:xfrm>
              <a:off x="7673363" y="4840879"/>
              <a:ext cx="578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NCB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CB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559063" y="5165015"/>
              <a:ext cx="114300" cy="1206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7559063" y="4942342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Oval 56"/>
          <p:cNvSpPr/>
          <p:nvPr/>
        </p:nvSpPr>
        <p:spPr>
          <a:xfrm>
            <a:off x="5524500" y="2419350"/>
            <a:ext cx="1143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84650" y="2419350"/>
            <a:ext cx="1143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3118530" y="2419350"/>
            <a:ext cx="1143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864350" y="2419350"/>
            <a:ext cx="1143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7928655" y="2419350"/>
            <a:ext cx="1143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5524500" y="5076654"/>
            <a:ext cx="1143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4184650" y="5076654"/>
            <a:ext cx="1143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191000" y="4009854"/>
            <a:ext cx="1143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3127877" y="4009854"/>
            <a:ext cx="1143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5524500" y="4009854"/>
            <a:ext cx="1143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7928655" y="4008413"/>
            <a:ext cx="1143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118530" y="4756894"/>
            <a:ext cx="693114" cy="523220"/>
            <a:chOff x="7559063" y="4840879"/>
            <a:chExt cx="693114" cy="523220"/>
          </a:xfrm>
        </p:grpSpPr>
        <p:sp>
          <p:nvSpPr>
            <p:cNvPr id="73" name="TextBox 72"/>
            <p:cNvSpPr txBox="1"/>
            <p:nvPr/>
          </p:nvSpPr>
          <p:spPr>
            <a:xfrm>
              <a:off x="7673363" y="4840879"/>
              <a:ext cx="578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NCB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CB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7559063" y="5165015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7559063" y="4942342"/>
              <a:ext cx="114300" cy="1206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6" name="Straight Connector 75"/>
          <p:cNvCxnSpPr>
            <a:stCxn id="59" idx="6"/>
            <a:endCxn id="61" idx="2"/>
          </p:cNvCxnSpPr>
          <p:nvPr/>
        </p:nvCxnSpPr>
        <p:spPr>
          <a:xfrm>
            <a:off x="3232830" y="2479675"/>
            <a:ext cx="46958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42177" y="4064438"/>
            <a:ext cx="46958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62" idx="0"/>
          </p:cNvCxnSpPr>
          <p:nvPr/>
        </p:nvCxnSpPr>
        <p:spPr>
          <a:xfrm flipH="1">
            <a:off x="5581650" y="1428376"/>
            <a:ext cx="6350" cy="3648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63" idx="0"/>
          </p:cNvCxnSpPr>
          <p:nvPr/>
        </p:nvCxnSpPr>
        <p:spPr>
          <a:xfrm flipH="1">
            <a:off x="4241800" y="4129063"/>
            <a:ext cx="1494" cy="9475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587254" y="4119023"/>
            <a:ext cx="1494" cy="9475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92917" y="1977542"/>
            <a:ext cx="675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45522" y="1973774"/>
            <a:ext cx="675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67228" y="1971435"/>
            <a:ext cx="675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632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15138" y="1973774"/>
            <a:ext cx="675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633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699308" y="1973774"/>
            <a:ext cx="675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634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82985" y="1168812"/>
            <a:ext cx="675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650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699308" y="3556190"/>
            <a:ext cx="675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675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15814" y="3699942"/>
            <a:ext cx="675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692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961279" y="3577432"/>
            <a:ext cx="675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684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890722" y="3589578"/>
            <a:ext cx="675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956775" y="5192562"/>
            <a:ext cx="675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652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01129" y="5178677"/>
            <a:ext cx="675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680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5457318" y="1536514"/>
            <a:ext cx="274320" cy="2743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5366871" y="1533066"/>
            <a:ext cx="442258" cy="2419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5015814" y="1374588"/>
            <a:ext cx="1137642" cy="5378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90722" y="1168812"/>
            <a:ext cx="5483928" cy="4485415"/>
            <a:chOff x="2890722" y="1168812"/>
            <a:chExt cx="5483928" cy="4485415"/>
          </a:xfrm>
        </p:grpSpPr>
        <p:sp>
          <p:nvSpPr>
            <p:cNvPr id="5" name="Oval 4"/>
            <p:cNvSpPr/>
            <p:nvPr/>
          </p:nvSpPr>
          <p:spPr>
            <a:xfrm>
              <a:off x="5524500" y="2419350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/>
            <p:cNvSpPr/>
            <p:nvPr/>
          </p:nvSpPr>
          <p:spPr>
            <a:xfrm>
              <a:off x="4184650" y="2419350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118530" y="2419350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64350" y="2419350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928655" y="2419350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524500" y="5076654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184650" y="5076654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191000" y="4009854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127877" y="4009854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655938" y="4089899"/>
              <a:ext cx="0" cy="36576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479434" y="4374851"/>
              <a:ext cx="361858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6475532" y="4378485"/>
              <a:ext cx="365760" cy="182880"/>
            </a:xfrm>
            <a:prstGeom prst="triangle">
              <a:avLst>
                <a:gd name="adj" fmla="val 51582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Oval 17"/>
            <p:cNvSpPr/>
            <p:nvPr/>
          </p:nvSpPr>
          <p:spPr>
            <a:xfrm>
              <a:off x="5524500" y="4009854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928655" y="4008413"/>
              <a:ext cx="114300" cy="120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189629" y="4700631"/>
                  <a:ext cx="10096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PV</m:t>
                            </m:r>
                          </m:e>
                          <m:sub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692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9629" y="4700631"/>
                  <a:ext cx="1009650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/>
            <p:cNvGrpSpPr/>
            <p:nvPr/>
          </p:nvGrpSpPr>
          <p:grpSpPr>
            <a:xfrm>
              <a:off x="2954596" y="4608297"/>
              <a:ext cx="922482" cy="646331"/>
              <a:chOff x="7559063" y="4840879"/>
              <a:chExt cx="693114" cy="646331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673363" y="4840879"/>
                <a:ext cx="5788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NCB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559063" y="5239446"/>
                <a:ext cx="103056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559063" y="4942342"/>
                <a:ext cx="103056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39" name="Straight Connector 38"/>
            <p:cNvCxnSpPr>
              <a:stCxn id="7" idx="6"/>
              <a:endCxn id="9" idx="2"/>
            </p:cNvCxnSpPr>
            <p:nvPr/>
          </p:nvCxnSpPr>
          <p:spPr>
            <a:xfrm>
              <a:off x="3232830" y="2479675"/>
              <a:ext cx="46958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242177" y="4064438"/>
              <a:ext cx="46958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0" idx="0"/>
            </p:cNvCxnSpPr>
            <p:nvPr/>
          </p:nvCxnSpPr>
          <p:spPr>
            <a:xfrm flipH="1">
              <a:off x="5581650" y="1428376"/>
              <a:ext cx="6350" cy="36482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11" idx="0"/>
            </p:cNvCxnSpPr>
            <p:nvPr/>
          </p:nvCxnSpPr>
          <p:spPr>
            <a:xfrm flipH="1">
              <a:off x="4241800" y="4129063"/>
              <a:ext cx="1494" cy="9475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587254" y="4119023"/>
              <a:ext cx="1494" cy="9475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01801" y="4008413"/>
              <a:ext cx="114300" cy="1206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92917" y="1977542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646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45522" y="1973774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645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67228" y="1971435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632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15138" y="1973774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633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99308" y="1973774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634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82985" y="1168812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650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99308" y="3556190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675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78430" y="3582843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692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15814" y="3589578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671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61279" y="3577432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684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0722" y="3589578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611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56775" y="5192562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652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01129" y="5178677"/>
              <a:ext cx="67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680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457318" y="1536514"/>
              <a:ext cx="274320" cy="274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5366871" y="1533066"/>
              <a:ext cx="442258" cy="24191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5015814" y="1374588"/>
              <a:ext cx="1137642" cy="537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10878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34896</TotalTime>
  <Words>149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Zactus</dc:creator>
  <cp:lastModifiedBy>Zactus</cp:lastModifiedBy>
  <cp:revision>65</cp:revision>
  <cp:lastPrinted>2018-03-26T20:50:26Z</cp:lastPrinted>
  <dcterms:created xsi:type="dcterms:W3CDTF">2018-03-08T19:38:55Z</dcterms:created>
  <dcterms:modified xsi:type="dcterms:W3CDTF">2018-04-02T17:36:21Z</dcterms:modified>
</cp:coreProperties>
</file>