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72" r:id="rId4"/>
    <p:sldId id="258" r:id="rId5"/>
    <p:sldId id="259" r:id="rId6"/>
    <p:sldId id="262" r:id="rId7"/>
    <p:sldId id="263" r:id="rId8"/>
    <p:sldId id="264" r:id="rId9"/>
    <p:sldId id="260" r:id="rId10"/>
    <p:sldId id="261" r:id="rId11"/>
    <p:sldId id="265" r:id="rId12"/>
    <p:sldId id="269" r:id="rId13"/>
    <p:sldId id="267" r:id="rId14"/>
    <p:sldId id="27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18A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84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CE348-2960-4FB0-A067-340CC222017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2826C-D3F8-44B6-80ED-E28983C6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2826C-D3F8-44B6-80ED-E28983C6C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4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5E26-B6CB-5C91-C097-7E3479A63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94944"/>
            <a:ext cx="8991600" cy="3142034"/>
          </a:xfrm>
        </p:spPr>
        <p:txBody>
          <a:bodyPr>
            <a:normAutofit/>
          </a:bodyPr>
          <a:lstStyle/>
          <a:p>
            <a:r>
              <a:rPr lang="uk-UA" dirty="0"/>
              <a:t>Визначення різних підходів до обробки пропущених значень та визначення невизначеності у великих наборах даних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EA9D5-C2F9-AB3D-88B4-4DCE80ED8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292" y="4284450"/>
            <a:ext cx="6801612" cy="2437362"/>
          </a:xfrm>
        </p:spPr>
        <p:txBody>
          <a:bodyPr>
            <a:normAutofit/>
          </a:bodyPr>
          <a:lstStyle/>
          <a:p>
            <a:pPr algn="r"/>
            <a:r>
              <a:rPr lang="uk-UA" dirty="0"/>
              <a:t>Виконав:</a:t>
            </a:r>
          </a:p>
          <a:p>
            <a:pPr algn="r"/>
            <a:r>
              <a:rPr lang="uk-UA" dirty="0"/>
              <a:t>Студент групи КН-314</a:t>
            </a:r>
          </a:p>
          <a:p>
            <a:pPr algn="r"/>
            <a:r>
              <a:rPr lang="uk-UA" dirty="0"/>
              <a:t>Спеціальності 122 ‘Комп’ютерні Науки’</a:t>
            </a:r>
          </a:p>
          <a:p>
            <a:pPr algn="r"/>
            <a:r>
              <a:rPr lang="uk-UA" dirty="0" err="1"/>
              <a:t>Печьонкін</a:t>
            </a:r>
            <a:r>
              <a:rPr lang="uk-UA" dirty="0"/>
              <a:t> Максим</a:t>
            </a:r>
          </a:p>
          <a:p>
            <a:pPr algn="r"/>
            <a:r>
              <a:rPr lang="uk-UA" dirty="0"/>
              <a:t>Керівник:</a:t>
            </a:r>
            <a:br>
              <a:rPr lang="uk-UA" dirty="0"/>
            </a:br>
            <a:r>
              <a:rPr lang="uk-UA" dirty="0"/>
              <a:t>к. е. н. доц. Бойко Н.І.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7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2A26-5F6B-73EF-5531-302DC224A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592" y="561717"/>
            <a:ext cx="4935166" cy="903387"/>
          </a:xfrm>
        </p:spPr>
        <p:txBody>
          <a:bodyPr>
            <a:normAutofit/>
          </a:bodyPr>
          <a:lstStyle/>
          <a:p>
            <a:r>
              <a:rPr lang="uk-UA" sz="2400" dirty="0"/>
              <a:t>Експерименти</a:t>
            </a:r>
            <a:endParaRPr lang="en-US" sz="2400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9BD8521-5D20-39D3-7FB0-22405B866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147460"/>
              </p:ext>
            </p:extLst>
          </p:nvPr>
        </p:nvGraphicFramePr>
        <p:xfrm>
          <a:off x="107003" y="3639317"/>
          <a:ext cx="4834648" cy="310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109656387" imgH="109656447" progId="MSGraph.Chart.8">
                  <p:embed followColorScheme="full"/>
                </p:oleObj>
              </mc:Choice>
              <mc:Fallback>
                <p:oleObj name="Chart" r:id="rId3" imgW="109656387" imgH="109656447" progId="MSGraph.Chart.8">
                  <p:embed followColorScheme="full"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EE2B25F-AD5F-E3DB-B970-5193772B9F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003" y="3639317"/>
                        <a:ext cx="4834648" cy="3101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725FE7E-0179-81BE-217D-1E65FCA5A6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628407"/>
              </p:ext>
            </p:extLst>
          </p:nvPr>
        </p:nvGraphicFramePr>
        <p:xfrm>
          <a:off x="4150466" y="3639317"/>
          <a:ext cx="4935166" cy="3301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5" imgW="70520659" imgH="70520655" progId="MSGraph.Chart.8">
                  <p:embed followColorScheme="full"/>
                </p:oleObj>
              </mc:Choice>
              <mc:Fallback>
                <p:oleObj name="Chart" r:id="rId5" imgW="70520659" imgH="70520655" progId="MSGraph.Chart.8">
                  <p:embed followColorScheme="full"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9BD8521-5D20-39D3-7FB0-22405B8660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0466" y="3639317"/>
                        <a:ext cx="4935166" cy="3301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4FEF416-4D56-7024-DF1A-F7DD4682A4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576226"/>
              </p:ext>
            </p:extLst>
          </p:nvPr>
        </p:nvGraphicFramePr>
        <p:xfrm>
          <a:off x="8223111" y="3639317"/>
          <a:ext cx="4834648" cy="3038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7" imgW="213597922" imgH="213597960" progId="MSGraph.Chart.8">
                  <p:embed followColorScheme="full"/>
                </p:oleObj>
              </mc:Choice>
              <mc:Fallback>
                <p:oleObj name="Chart" r:id="rId7" imgW="213597922" imgH="213597960" progId="MSGraph.Chart.8">
                  <p:embed followColorScheme="full"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D725FE7E-0179-81BE-217D-1E65FCA5A6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23111" y="3639317"/>
                        <a:ext cx="4834648" cy="3038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0238B7-902D-917A-DB57-750EBA8D44D5}"/>
              </a:ext>
            </a:extLst>
          </p:cNvPr>
          <p:cNvCxnSpPr>
            <a:cxnSpLocks/>
          </p:cNvCxnSpPr>
          <p:nvPr/>
        </p:nvCxnSpPr>
        <p:spPr>
          <a:xfrm flipH="1">
            <a:off x="1741251" y="1682885"/>
            <a:ext cx="2409215" cy="17461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BCA734-ED28-1403-E53B-78D6BC08E173}"/>
              </a:ext>
            </a:extLst>
          </p:cNvPr>
          <p:cNvCxnSpPr>
            <a:cxnSpLocks/>
          </p:cNvCxnSpPr>
          <p:nvPr/>
        </p:nvCxnSpPr>
        <p:spPr>
          <a:xfrm>
            <a:off x="5758774" y="1728282"/>
            <a:ext cx="0" cy="17007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FF75C6-97BA-5AF7-E9B5-AAC86EC95090}"/>
              </a:ext>
            </a:extLst>
          </p:cNvPr>
          <p:cNvCxnSpPr>
            <a:cxnSpLocks/>
          </p:cNvCxnSpPr>
          <p:nvPr/>
        </p:nvCxnSpPr>
        <p:spPr>
          <a:xfrm>
            <a:off x="7558391" y="1682885"/>
            <a:ext cx="2149813" cy="18482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20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E0E7-FB27-DF7B-132F-01E93E698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650" y="719665"/>
            <a:ext cx="4638472" cy="849076"/>
          </a:xfrm>
        </p:spPr>
        <p:txBody>
          <a:bodyPr>
            <a:normAutofit fontScale="90000"/>
          </a:bodyPr>
          <a:lstStyle/>
          <a:p>
            <a:r>
              <a:rPr lang="uk-UA" sz="2000" dirty="0"/>
              <a:t>Порівняння результатів </a:t>
            </a:r>
            <a:r>
              <a:rPr lang="uk-UA" sz="2000" dirty="0" err="1"/>
              <a:t>датасету</a:t>
            </a:r>
            <a:r>
              <a:rPr lang="uk-UA" sz="2000" dirty="0"/>
              <a:t> </a:t>
            </a:r>
            <a:r>
              <a:rPr lang="en-US" sz="2000" dirty="0"/>
              <a:t>HEART ATTACK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1CC541-CEB9-EAF7-A8C2-F9B1CDE9A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558669"/>
              </p:ext>
            </p:extLst>
          </p:nvPr>
        </p:nvGraphicFramePr>
        <p:xfrm>
          <a:off x="90789" y="1858154"/>
          <a:ext cx="10204315" cy="610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35897154" imgH="35897468" progId="MSGraph.Chart.8">
                  <p:embed followColorScheme="full"/>
                </p:oleObj>
              </mc:Choice>
              <mc:Fallback>
                <p:oleObj name="Chart" r:id="rId2" imgW="35897154" imgH="35897468" progId="MSGraph.Chart.8">
                  <p:embed followColorScheme="full"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6EB7464-34DC-D065-3F0E-6CC5C980C0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789" y="1858154"/>
                        <a:ext cx="10204315" cy="6101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F95193C-49D1-6A02-12FC-4F95903C0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1" y="1179973"/>
            <a:ext cx="466790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2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E1C41B-F3B2-CFB2-5A56-0EEC3332E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650" y="719665"/>
            <a:ext cx="4638472" cy="849076"/>
          </a:xfrm>
        </p:spPr>
        <p:txBody>
          <a:bodyPr>
            <a:normAutofit fontScale="90000"/>
          </a:bodyPr>
          <a:lstStyle/>
          <a:p>
            <a:r>
              <a:rPr lang="uk-UA" sz="2000" dirty="0"/>
              <a:t>Порівняння результатів </a:t>
            </a:r>
            <a:r>
              <a:rPr lang="uk-UA" sz="2000" dirty="0" err="1"/>
              <a:t>датасету</a:t>
            </a:r>
            <a:r>
              <a:rPr lang="uk-UA" sz="2000" dirty="0"/>
              <a:t> </a:t>
            </a:r>
            <a:r>
              <a:rPr lang="en-US" sz="2000" dirty="0"/>
              <a:t>DIABETES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4CF6ACD-7C57-0FC5-04F1-A1C2E0D7B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117787"/>
              </p:ext>
            </p:extLst>
          </p:nvPr>
        </p:nvGraphicFramePr>
        <p:xfrm>
          <a:off x="90790" y="1832641"/>
          <a:ext cx="10204315" cy="610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6173752" imgH="56173561" progId="MSGraph.Chart.8">
                  <p:embed followColorScheme="full"/>
                </p:oleObj>
              </mc:Choice>
              <mc:Fallback>
                <p:oleObj name="Chart" r:id="rId2" imgW="56173752" imgH="56173561" progId="MSGraph.Chart.8">
                  <p:embed followColorScheme="full"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3B493EC-929A-A120-F48C-8BE70E3C3E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790" y="1832641"/>
                        <a:ext cx="10204315" cy="6101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93F5D3-9F9C-D5B2-37ED-54D472077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339" y="1157690"/>
            <a:ext cx="4706007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7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5F8D17E-92F7-5470-5114-F7A8C56D7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650" y="719665"/>
            <a:ext cx="4638472" cy="849076"/>
          </a:xfrm>
        </p:spPr>
        <p:txBody>
          <a:bodyPr>
            <a:normAutofit fontScale="90000"/>
          </a:bodyPr>
          <a:lstStyle/>
          <a:p>
            <a:r>
              <a:rPr lang="uk-UA" sz="2000" dirty="0"/>
              <a:t>Порівняння результатів </a:t>
            </a:r>
            <a:r>
              <a:rPr lang="uk-UA" sz="2000" dirty="0" err="1"/>
              <a:t>датасету</a:t>
            </a:r>
            <a:r>
              <a:rPr lang="uk-UA" sz="2000" dirty="0"/>
              <a:t> </a:t>
            </a:r>
            <a:r>
              <a:rPr lang="en-US" sz="2000" dirty="0"/>
              <a:t>COVID-19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3B493EC-929A-A120-F48C-8BE70E3C3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409535"/>
              </p:ext>
            </p:extLst>
          </p:nvPr>
        </p:nvGraphicFramePr>
        <p:xfrm>
          <a:off x="71336" y="1861824"/>
          <a:ext cx="10204315" cy="610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38409535" imgH="35694701" progId="MSGraph.Chart.8">
                  <p:embed followColorScheme="full"/>
                </p:oleObj>
              </mc:Choice>
              <mc:Fallback>
                <p:oleObj name="Chart" r:id="rId2" imgW="38409535" imgH="35694701" progId="MSGraph.Chart.8">
                  <p:embed followColorScheme="full"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364AACA-6907-D5D9-B53F-99F895F2BD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336" y="1861824"/>
                        <a:ext cx="10204315" cy="6101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37B1AD7-FD91-D90E-D900-C33026823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093" y="1191335"/>
            <a:ext cx="4686954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4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20E4-2D31-E9D4-31A5-78108FEDF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3548" y="627345"/>
            <a:ext cx="6973111" cy="1276434"/>
          </a:xfrm>
        </p:spPr>
        <p:txBody>
          <a:bodyPr/>
          <a:lstStyle/>
          <a:p>
            <a:r>
              <a:rPr lang="uk-UA" dirty="0"/>
              <a:t>Висновки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C3B30-3093-764F-9846-C6BE31D7B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11" y="3535420"/>
            <a:ext cx="7752312" cy="2583277"/>
          </a:xfrm>
        </p:spPr>
        <p:txBody>
          <a:bodyPr>
            <a:normAutofit/>
          </a:bodyPr>
          <a:lstStyle/>
          <a:p>
            <a:pPr algn="l"/>
            <a:r>
              <a:rPr lang="uk-U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Найкращими методами обробки пропущених значень виявилися медіана і мода. І найменш точним стає метод при збільшені даних – видалення пропущених значень. Для аналізу великих наборів даних найкращими комбінаціями є: градієнтне прискорення та логістична регресія з поєднанням медіани та моди.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4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4DB773-CF1C-431D-950F-BF9FAD6A1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552927"/>
            <a:ext cx="6801612" cy="1239894"/>
          </a:xfrm>
        </p:spPr>
        <p:txBody>
          <a:bodyPr>
            <a:normAutofit fontScale="92500"/>
          </a:bodyPr>
          <a:lstStyle/>
          <a:p>
            <a:r>
              <a:rPr lang="uk-UA" sz="8000" b="1" dirty="0"/>
              <a:t>Дякую за увагу</a:t>
            </a:r>
            <a:endParaRPr lang="en-US" sz="8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FF06B-638A-EDC1-CAD8-8D3D00AC00FF}"/>
              </a:ext>
            </a:extLst>
          </p:cNvPr>
          <p:cNvSpPr txBox="1"/>
          <p:nvPr/>
        </p:nvSpPr>
        <p:spPr>
          <a:xfrm rot="2500243">
            <a:off x="223737" y="6264613"/>
            <a:ext cx="6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NaN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DFB86-DC41-5D68-E046-2F33FF7C1B96}"/>
              </a:ext>
            </a:extLst>
          </p:cNvPr>
          <p:cNvSpPr txBox="1"/>
          <p:nvPr/>
        </p:nvSpPr>
        <p:spPr>
          <a:xfrm rot="20581990">
            <a:off x="97277" y="127344"/>
            <a:ext cx="6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NaN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5D5A1-BA18-F28A-06F7-AB3546239728}"/>
              </a:ext>
            </a:extLst>
          </p:cNvPr>
          <p:cNvSpPr txBox="1"/>
          <p:nvPr/>
        </p:nvSpPr>
        <p:spPr>
          <a:xfrm rot="7964204">
            <a:off x="11040893" y="321639"/>
            <a:ext cx="6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NaN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9E6B3-0C79-2DA2-414E-8B2F99E8F1AB}"/>
              </a:ext>
            </a:extLst>
          </p:cNvPr>
          <p:cNvSpPr txBox="1"/>
          <p:nvPr/>
        </p:nvSpPr>
        <p:spPr>
          <a:xfrm rot="20891826">
            <a:off x="11293813" y="1643974"/>
            <a:ext cx="6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NaN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82318-3E08-162B-9E59-10E7CA41FD38}"/>
              </a:ext>
            </a:extLst>
          </p:cNvPr>
          <p:cNvSpPr txBox="1"/>
          <p:nvPr/>
        </p:nvSpPr>
        <p:spPr>
          <a:xfrm rot="3745370">
            <a:off x="11206264" y="3792821"/>
            <a:ext cx="6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NaN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50051-4704-A6AF-0D5E-588062DAE2AA}"/>
              </a:ext>
            </a:extLst>
          </p:cNvPr>
          <p:cNvSpPr txBox="1"/>
          <p:nvPr/>
        </p:nvSpPr>
        <p:spPr>
          <a:xfrm rot="18671019">
            <a:off x="10126494" y="4523362"/>
            <a:ext cx="6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NaN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E2CDF7-2319-5A58-DEBE-D1B6401E63D0}"/>
              </a:ext>
            </a:extLst>
          </p:cNvPr>
          <p:cNvSpPr txBox="1"/>
          <p:nvPr/>
        </p:nvSpPr>
        <p:spPr>
          <a:xfrm rot="18074162">
            <a:off x="11501336" y="5214026"/>
            <a:ext cx="6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NaN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F4813-B66A-8E79-8201-EBBA98F3269C}"/>
              </a:ext>
            </a:extLst>
          </p:cNvPr>
          <p:cNvSpPr txBox="1"/>
          <p:nvPr/>
        </p:nvSpPr>
        <p:spPr>
          <a:xfrm rot="21138141">
            <a:off x="10009762" y="5983236"/>
            <a:ext cx="6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NaN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4450E-A1DC-F08B-EF75-B1544ED104DB}"/>
              </a:ext>
            </a:extLst>
          </p:cNvPr>
          <p:cNvSpPr txBox="1"/>
          <p:nvPr/>
        </p:nvSpPr>
        <p:spPr>
          <a:xfrm rot="20945474">
            <a:off x="8463064" y="6264613"/>
            <a:ext cx="6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NaN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D4900-DBF7-E5C3-C97A-5D89CA35FB18}"/>
              </a:ext>
            </a:extLst>
          </p:cNvPr>
          <p:cNvSpPr txBox="1"/>
          <p:nvPr/>
        </p:nvSpPr>
        <p:spPr>
          <a:xfrm rot="405902">
            <a:off x="8900809" y="5398692"/>
            <a:ext cx="6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NaN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7DEDB4-A2FB-73E6-8EE1-6D1936A7791B}"/>
              </a:ext>
            </a:extLst>
          </p:cNvPr>
          <p:cNvSpPr txBox="1"/>
          <p:nvPr/>
        </p:nvSpPr>
        <p:spPr>
          <a:xfrm rot="10474162">
            <a:off x="10515600" y="4980721"/>
            <a:ext cx="6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NaN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D20C3D-7C51-7EB3-C36C-2330CF72A147}"/>
              </a:ext>
            </a:extLst>
          </p:cNvPr>
          <p:cNvSpPr txBox="1"/>
          <p:nvPr/>
        </p:nvSpPr>
        <p:spPr>
          <a:xfrm rot="4906678">
            <a:off x="183820" y="5165387"/>
            <a:ext cx="6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NaN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CE4D1-3455-7F7C-0917-CECFF6FB1AE1}"/>
              </a:ext>
            </a:extLst>
          </p:cNvPr>
          <p:cNvSpPr txBox="1"/>
          <p:nvPr/>
        </p:nvSpPr>
        <p:spPr>
          <a:xfrm rot="962574">
            <a:off x="1303507" y="136973"/>
            <a:ext cx="6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NaN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81A2A-F2FD-A072-7F81-2A644C98CDDF}"/>
              </a:ext>
            </a:extLst>
          </p:cNvPr>
          <p:cNvSpPr txBox="1"/>
          <p:nvPr/>
        </p:nvSpPr>
        <p:spPr>
          <a:xfrm>
            <a:off x="11230297" y="6264613"/>
            <a:ext cx="6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NaN</a:t>
            </a: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76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7A0ECD-4075-6CE8-F023-62C6A6E876CB}"/>
              </a:ext>
            </a:extLst>
          </p:cNvPr>
          <p:cNvSpPr/>
          <p:nvPr/>
        </p:nvSpPr>
        <p:spPr>
          <a:xfrm>
            <a:off x="6495483" y="3132306"/>
            <a:ext cx="3249038" cy="3352760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8A401-6258-B082-2413-F466DA73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Актуальність дослідження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8A4FE-BD51-6FAD-2236-B11ABC4E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0412" y="3870932"/>
            <a:ext cx="3794760" cy="2194036"/>
          </a:xfrm>
        </p:spPr>
        <p:txBody>
          <a:bodyPr/>
          <a:lstStyle/>
          <a:p>
            <a:pPr algn="l"/>
            <a:r>
              <a:rPr lang="uk-UA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Обробка пропущених значень стає критичними завданнями для забезпечення точності аналізу даних і побудови надійних моделей машинного навчання.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A31B5E-1CFA-EB04-2565-D22203B3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621" y="3243356"/>
            <a:ext cx="3020763" cy="313264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DE86A41-0CC2-5837-657F-4360DC2ADFEB}"/>
              </a:ext>
            </a:extLst>
          </p:cNvPr>
          <p:cNvSpPr/>
          <p:nvPr/>
        </p:nvSpPr>
        <p:spPr>
          <a:xfrm>
            <a:off x="9295882" y="372934"/>
            <a:ext cx="2441642" cy="2441642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NaN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7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7836EB-9E42-1B9C-F1EC-375E5820E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296" y="190727"/>
            <a:ext cx="3307405" cy="1239894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+mj-lt"/>
              </a:rPr>
              <a:t>Мета та Завдання</a:t>
            </a:r>
            <a:endParaRPr lang="en-US" sz="3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76207-D447-1DF3-F6C5-63319D4E9CE0}"/>
              </a:ext>
            </a:extLst>
          </p:cNvPr>
          <p:cNvSpPr txBox="1"/>
          <p:nvPr/>
        </p:nvSpPr>
        <p:spPr>
          <a:xfrm>
            <a:off x="389105" y="1202005"/>
            <a:ext cx="5943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Метою цієї роботи є визначення та порівняння різних підходів до обробки пропущених значень і визначення невизначеності у великих наборах даних, а також оцінка ефективності цих підходів у машинному навчанні.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5B543-276A-8692-DE7C-32FBE9649CFD}"/>
              </a:ext>
            </a:extLst>
          </p:cNvPr>
          <p:cNvSpPr txBox="1"/>
          <p:nvPr/>
        </p:nvSpPr>
        <p:spPr>
          <a:xfrm>
            <a:off x="904673" y="2882040"/>
            <a:ext cx="7591780" cy="3975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Вивчити існуючі методи обробки пропущених значень: провести детальний огляд сучасних методів, що використовуються для обробки пропущених значень у великих наборах даних.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Оцінити ефективність методів: визначити, які методи обробки пропущених значень є найбільш ефективними в різних контекстах і наборах даних.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Виявити моделі машинного навчання, що найкраще працюють з великими наборами даних, тобто порівняти ефективність різних моделей машинного навчання.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uk-U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Розробити рекомендації на основі проведеного аналізу для роботи з великими обсягами даних.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F29B18C-A499-F66C-7F98-0F4EE224BD11}"/>
              </a:ext>
            </a:extLst>
          </p:cNvPr>
          <p:cNvSpPr/>
          <p:nvPr/>
        </p:nvSpPr>
        <p:spPr>
          <a:xfrm rot="5052361">
            <a:off x="5865227" y="969739"/>
            <a:ext cx="1375111" cy="11965650"/>
          </a:xfrm>
          <a:prstGeom prst="parallelogram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7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33C0-3AF1-3780-C0E3-43505BF2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ЕТАПИ виконання роботи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7A0BA-4730-C747-E49E-A87C6821E4AB}"/>
              </a:ext>
            </a:extLst>
          </p:cNvPr>
          <p:cNvSpPr txBox="1"/>
          <p:nvPr/>
        </p:nvSpPr>
        <p:spPr>
          <a:xfrm>
            <a:off x="982492" y="3266652"/>
            <a:ext cx="65548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2000" dirty="0"/>
              <a:t>Аналіз літературних джерел.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000" dirty="0"/>
              <a:t>Вибір методів машинного навчання.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000" dirty="0"/>
              <a:t>Збір та підготовка набору даних.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000" dirty="0"/>
              <a:t>Застосування 5 методів обробки пропущених значень.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000" dirty="0"/>
              <a:t>Аналіз результатів і порівняння ефективності методів.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000" dirty="0"/>
              <a:t>Формулювання висновків та рекомендацій.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12B55B-8F98-1A97-5800-ACD074C5AEED}"/>
              </a:ext>
            </a:extLst>
          </p:cNvPr>
          <p:cNvSpPr/>
          <p:nvPr/>
        </p:nvSpPr>
        <p:spPr>
          <a:xfrm>
            <a:off x="8035047" y="2947125"/>
            <a:ext cx="3514928" cy="3514928"/>
          </a:xfrm>
          <a:prstGeom prst="ellipse">
            <a:avLst/>
          </a:prstGeom>
          <a:solidFill>
            <a:srgbClr val="418AB3"/>
          </a:solidFill>
          <a:ln>
            <a:solidFill>
              <a:srgbClr val="418A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24234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CE78EB15-A44A-88CB-A4B9-B0B20B41A398}"/>
              </a:ext>
            </a:extLst>
          </p:cNvPr>
          <p:cNvSpPr/>
          <p:nvPr/>
        </p:nvSpPr>
        <p:spPr>
          <a:xfrm flipH="1">
            <a:off x="5145932" y="3160668"/>
            <a:ext cx="7046067" cy="3675626"/>
          </a:xfrm>
          <a:prstGeom prst="parallelogram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F458A-6794-FC9C-C34E-6C82B2F01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uk-UA" dirty="0"/>
              <a:t>Опис наборів даних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18BE26-718A-C5EC-C0FB-34A186EFED5A}"/>
              </a:ext>
            </a:extLst>
          </p:cNvPr>
          <p:cNvSpPr/>
          <p:nvPr/>
        </p:nvSpPr>
        <p:spPr>
          <a:xfrm>
            <a:off x="-1" y="3160667"/>
            <a:ext cx="9484467" cy="306196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6AF9A49-22A0-0A30-7280-9D497D46F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24703"/>
              </p:ext>
            </p:extLst>
          </p:nvPr>
        </p:nvGraphicFramePr>
        <p:xfrm>
          <a:off x="2032000" y="4000767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16635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409898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49334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436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Heart Attack Dataset</a:t>
                      </a:r>
                    </a:p>
                  </a:txBody>
                  <a:tcPr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Covid-19 Dataset</a:t>
                      </a:r>
                    </a:p>
                  </a:txBody>
                  <a:tcPr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Diabetes Prediction Dataset</a:t>
                      </a:r>
                    </a:p>
                  </a:txBody>
                  <a:tcPr>
                    <a:solidFill>
                      <a:srgbClr val="418A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21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uk-U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Містить даних</a:t>
                      </a:r>
                    </a:p>
                  </a:txBody>
                  <a:tcPr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1622</a:t>
                      </a:r>
                    </a:p>
                  </a:txBody>
                  <a:tcPr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1048575</a:t>
                      </a:r>
                    </a:p>
                  </a:txBody>
                  <a:tcPr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70692</a:t>
                      </a:r>
                    </a:p>
                  </a:txBody>
                  <a:tcPr>
                    <a:solidFill>
                      <a:srgbClr val="418A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13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К-сть стовпців</a:t>
                      </a:r>
                    </a:p>
                  </a:txBody>
                  <a:tcPr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21</a:t>
                      </a:r>
                    </a:p>
                  </a:txBody>
                  <a:tcPr>
                    <a:solidFill>
                      <a:srgbClr val="418A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92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07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D815-C90D-0E79-D2E9-3D67BF82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50" y="2858251"/>
            <a:ext cx="4486656" cy="1141497"/>
          </a:xfrm>
        </p:spPr>
        <p:txBody>
          <a:bodyPr/>
          <a:lstStyle/>
          <a:p>
            <a:r>
              <a:rPr lang="en-US" dirty="0"/>
              <a:t>HEART ATTACK DATASET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357BFED-CC32-86A5-5B74-1027AFCF8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643996"/>
              </p:ext>
            </p:extLst>
          </p:nvPr>
        </p:nvGraphicFramePr>
        <p:xfrm>
          <a:off x="6696851" y="439419"/>
          <a:ext cx="4995796" cy="59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953">
                  <a:extLst>
                    <a:ext uri="{9D8B030D-6E8A-4147-A177-3AD203B41FA5}">
                      <a16:colId xmlns:a16="http://schemas.microsoft.com/office/drawing/2014/main" val="1836974355"/>
                    </a:ext>
                  </a:extLst>
                </a:gridCol>
                <a:gridCol w="2898843">
                  <a:extLst>
                    <a:ext uri="{9D8B030D-6E8A-4147-A177-3AD203B41FA5}">
                      <a16:colId xmlns:a16="http://schemas.microsoft.com/office/drawing/2014/main" val="2711439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/>
                        <a:t>Ім’я колонки</a:t>
                      </a:r>
                      <a:endParaRPr lang="en-US" sz="1600" dirty="0"/>
                    </a:p>
                  </a:txBody>
                  <a:tcPr>
                    <a:solidFill>
                      <a:srgbClr val="418A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/>
                        <a:t>Пояснення значення</a:t>
                      </a:r>
                      <a:endParaRPr lang="en-US" sz="1600" dirty="0"/>
                    </a:p>
                  </a:txBody>
                  <a:tcPr>
                    <a:solidFill>
                      <a:srgbClr val="418A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1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Age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 Вік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6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 Стать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76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Cp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 Тип болю в грудях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9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Trbps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 Артеріальний тиск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2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Chol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 </a:t>
                      </a:r>
                      <a:r>
                        <a:rPr lang="uk-UA" sz="1600" dirty="0" err="1"/>
                        <a:t>Холестирин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68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 Рівень цукру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6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Restecg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 Електрокардіографія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Thalach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 Макс. частота серцевих скорочень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1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Exng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 Стенокардія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3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Oldpeak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 Електрокардіографічних хвиль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0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Slp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 СТ-сегмент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38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Caa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 Кількість великих судин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7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Thall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 Частота серцевих скорочень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3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 Цільова колонка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498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80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082B-A67F-F4D6-0D79-00116C84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47" y="2861680"/>
            <a:ext cx="4494998" cy="1134640"/>
          </a:xfrm>
        </p:spPr>
        <p:txBody>
          <a:bodyPr/>
          <a:lstStyle/>
          <a:p>
            <a:r>
              <a:rPr lang="en-US" dirty="0"/>
              <a:t>Covid-19 DATASET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7A7B7D-9A3D-C909-78F3-5C8B4D9B5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39627"/>
              </p:ext>
            </p:extLst>
          </p:nvPr>
        </p:nvGraphicFramePr>
        <p:xfrm>
          <a:off x="6339191" y="441377"/>
          <a:ext cx="5612039" cy="6219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387">
                  <a:extLst>
                    <a:ext uri="{9D8B030D-6E8A-4147-A177-3AD203B41FA5}">
                      <a16:colId xmlns:a16="http://schemas.microsoft.com/office/drawing/2014/main" val="886815574"/>
                    </a:ext>
                  </a:extLst>
                </a:gridCol>
                <a:gridCol w="4207652">
                  <a:extLst>
                    <a:ext uri="{9D8B030D-6E8A-4147-A177-3AD203B41FA5}">
                      <a16:colId xmlns:a16="http://schemas.microsoft.com/office/drawing/2014/main" val="3593322189"/>
                    </a:ext>
                  </a:extLst>
                </a:gridCol>
              </a:tblGrid>
              <a:tr h="274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b="1" i="0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Ім’я колонки</a:t>
                      </a:r>
                      <a:endParaRPr lang="en-US" sz="1400" b="1" i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Пояснення значення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906975"/>
                  </a:ext>
                </a:extLst>
              </a:tr>
              <a:tr h="243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Sex</a:t>
                      </a: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 Стать.</a:t>
                      </a:r>
                      <a:endParaRPr lang="en-US" sz="1400" kern="100" dirty="0">
                        <a:effectLst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45464"/>
                  </a:ext>
                </a:extLst>
              </a:tr>
              <a:tr h="2030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 Вік.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70163"/>
                  </a:ext>
                </a:extLst>
              </a:tr>
              <a:tr h="2670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solidFill>
                            <a:schemeClr val="bg1"/>
                          </a:solidFill>
                          <a:effectLst/>
                        </a:rPr>
                        <a:t>Classification</a:t>
                      </a:r>
                      <a:endParaRPr lang="en-US" sz="1400" b="1" i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 Результати тесту на COVID.</a:t>
                      </a:r>
                      <a:endParaRPr lang="en-US" sz="1400" kern="100" dirty="0">
                        <a:effectLst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635217"/>
                  </a:ext>
                </a:extLst>
              </a:tr>
              <a:tr h="2334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solidFill>
                            <a:schemeClr val="bg1"/>
                          </a:solidFill>
                          <a:effectLst/>
                        </a:rPr>
                        <a:t>Patient type</a:t>
                      </a:r>
                      <a:endParaRPr lang="en-US" sz="1400" b="1" i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 Тип догляду за пацієнтом в медичному закладі. 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039848"/>
                  </a:ext>
                </a:extLst>
              </a:tr>
              <a:tr h="248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solidFill>
                            <a:schemeClr val="bg1"/>
                          </a:solidFill>
                          <a:effectLst/>
                        </a:rPr>
                        <a:t>Pneumonia</a:t>
                      </a:r>
                      <a:endParaRPr lang="en-US" sz="1400" b="1" i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 Чи має пацієнт запалення повітряних мішків.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87737"/>
                  </a:ext>
                </a:extLst>
              </a:tr>
              <a:tr h="217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solidFill>
                            <a:schemeClr val="bg1"/>
                          </a:solidFill>
                          <a:effectLst/>
                        </a:rPr>
                        <a:t>Pregnancy</a:t>
                      </a:r>
                      <a:endParaRPr lang="en-US" sz="1400" b="1" i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 Вагітність.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37115"/>
                  </a:ext>
                </a:extLst>
              </a:tr>
              <a:tr h="204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>
                          <a:solidFill>
                            <a:schemeClr val="bg1"/>
                          </a:solidFill>
                          <a:effectLst/>
                        </a:rPr>
                        <a:t>Diabetes</a:t>
                      </a:r>
                      <a:endParaRPr lang="en-US" sz="1400" b="1" i="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 </a:t>
                      </a:r>
                      <a:r>
                        <a:rPr lang="ru-RU" sz="1400" kern="100" dirty="0" err="1">
                          <a:effectLst/>
                        </a:rPr>
                        <a:t>Діабет</a:t>
                      </a:r>
                      <a:r>
                        <a:rPr lang="ru-RU" sz="1400" kern="100" dirty="0">
                          <a:effectLst/>
                        </a:rPr>
                        <a:t>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61469"/>
                  </a:ext>
                </a:extLst>
              </a:tr>
              <a:tr h="184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>
                          <a:solidFill>
                            <a:schemeClr val="bg1"/>
                          </a:solidFill>
                          <a:effectLst/>
                        </a:rPr>
                        <a:t>COPD</a:t>
                      </a:r>
                      <a:endParaRPr lang="en-US" sz="1400" b="1" i="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 </a:t>
                      </a:r>
                      <a:r>
                        <a:rPr lang="ru-RU" sz="1400" kern="100" dirty="0" err="1">
                          <a:effectLst/>
                        </a:rPr>
                        <a:t>Хронічна</a:t>
                      </a:r>
                      <a:r>
                        <a:rPr lang="ru-RU" sz="1400" kern="100" dirty="0">
                          <a:effectLst/>
                        </a:rPr>
                        <a:t> обструктивна хвороб</a:t>
                      </a:r>
                      <a:r>
                        <a:rPr lang="uk-UA" sz="1400" kern="100" dirty="0">
                          <a:effectLst/>
                        </a:rPr>
                        <a:t>а легень</a:t>
                      </a:r>
                      <a:r>
                        <a:rPr lang="ru-RU" sz="1400" kern="100" dirty="0">
                          <a:effectLst/>
                        </a:rPr>
                        <a:t>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824827"/>
                  </a:ext>
                </a:extLst>
              </a:tr>
              <a:tr h="184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solidFill>
                            <a:schemeClr val="bg1"/>
                          </a:solidFill>
                          <a:effectLst/>
                        </a:rPr>
                        <a:t>Asthma</a:t>
                      </a:r>
                      <a:endParaRPr lang="en-US" sz="1400" b="1" i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 Показник астми.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4921"/>
                  </a:ext>
                </a:extLst>
              </a:tr>
              <a:tr h="184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>
                          <a:solidFill>
                            <a:schemeClr val="bg1"/>
                          </a:solidFill>
                          <a:effectLst/>
                        </a:rPr>
                        <a:t>Inmsurp</a:t>
                      </a:r>
                      <a:endParaRPr lang="en-US" sz="1400" b="1" i="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 </a:t>
                      </a:r>
                      <a:r>
                        <a:rPr lang="uk-UA" sz="1400" kern="100" dirty="0" err="1">
                          <a:effectLst/>
                        </a:rPr>
                        <a:t>Мунодепресія</a:t>
                      </a:r>
                      <a:r>
                        <a:rPr lang="uk-UA" sz="1400" kern="100" dirty="0">
                          <a:effectLst/>
                        </a:rPr>
                        <a:t>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381811"/>
                  </a:ext>
                </a:extLst>
              </a:tr>
              <a:tr h="184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solidFill>
                            <a:schemeClr val="bg1"/>
                          </a:solidFill>
                          <a:effectLst/>
                        </a:rPr>
                        <a:t>Hypertension</a:t>
                      </a:r>
                      <a:endParaRPr lang="en-US" sz="1400" b="1" i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 Показник гіпертонії.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394080"/>
                  </a:ext>
                </a:extLst>
              </a:tr>
              <a:tr h="224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solidFill>
                            <a:schemeClr val="bg1"/>
                          </a:solidFill>
                          <a:effectLst/>
                        </a:rPr>
                        <a:t>Cardiovascular</a:t>
                      </a:r>
                      <a:endParaRPr lang="en-US" sz="1400" b="1" i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 Показник, чи має пацієнт захворювання серця чи судин.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80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solidFill>
                            <a:schemeClr val="bg1"/>
                          </a:solidFill>
                          <a:effectLst/>
                        </a:rPr>
                        <a:t>Renal chronic</a:t>
                      </a:r>
                      <a:endParaRPr lang="en-US" sz="1400" b="1" i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 Чи має пацієнт хронічну ниркову хворобу.</a:t>
                      </a:r>
                      <a:endParaRPr lang="en-US" sz="1400" kern="100" dirty="0">
                        <a:effectLst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91125"/>
                  </a:ext>
                </a:extLst>
              </a:tr>
              <a:tr h="2431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solidFill>
                            <a:schemeClr val="bg1"/>
                          </a:solidFill>
                          <a:effectLst/>
                        </a:rPr>
                        <a:t>Other disease</a:t>
                      </a:r>
                      <a:endParaRPr lang="en-US" sz="1400" b="1" i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uk-UA" sz="1400" kern="100" dirty="0">
                          <a:effectLst/>
                        </a:rPr>
                        <a:t> Інші захворювання.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089521"/>
                  </a:ext>
                </a:extLst>
              </a:tr>
              <a:tr h="25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solidFill>
                            <a:schemeClr val="bg1"/>
                          </a:solidFill>
                          <a:effectLst/>
                        </a:rPr>
                        <a:t>Obesity</a:t>
                      </a:r>
                      <a:endParaRPr lang="en-US" sz="1400" b="1" i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 Ожиріння.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875590"/>
                  </a:ext>
                </a:extLst>
              </a:tr>
              <a:tr h="2334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solidFill>
                            <a:schemeClr val="bg1"/>
                          </a:solidFill>
                          <a:effectLst/>
                        </a:rPr>
                        <a:t>Tobacco</a:t>
                      </a:r>
                      <a:endParaRPr lang="en-US" sz="1400" b="1" i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 Показник тютюну.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19664"/>
                  </a:ext>
                </a:extLst>
              </a:tr>
              <a:tr h="4335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solidFill>
                            <a:schemeClr val="bg1"/>
                          </a:solidFill>
                          <a:effectLst/>
                        </a:rPr>
                        <a:t>USMER</a:t>
                      </a:r>
                      <a:endParaRPr lang="en-US" sz="1400" b="1" i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 Показує, чи отримував пацієнт лікування в медичних одиницях першого, другого чи третього рівня.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916231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solidFill>
                            <a:schemeClr val="bg1"/>
                          </a:solidFill>
                          <a:effectLst/>
                        </a:rPr>
                        <a:t>Medical unit</a:t>
                      </a:r>
                      <a:endParaRPr lang="en-US" sz="1400" b="1" i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uk-UA" sz="1400" kern="100" dirty="0">
                          <a:effectLst/>
                        </a:rPr>
                        <a:t> Тип установи Національної медичної системи, яка надавала догляд.</a:t>
                      </a:r>
                      <a:endParaRPr lang="en-US" sz="1400" kern="100" dirty="0">
                        <a:effectLst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94056"/>
                  </a:ext>
                </a:extLst>
              </a:tr>
              <a:tr h="449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 err="1">
                          <a:solidFill>
                            <a:schemeClr val="bg1"/>
                          </a:solidFill>
                          <a:effectLst/>
                        </a:rPr>
                        <a:t>Intubed</a:t>
                      </a:r>
                      <a:endParaRPr lang="en-US" sz="1400" b="1" i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 Чи був пацієнт підключений до апарату штучної вентиляції легень.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164591"/>
                  </a:ext>
                </a:extLst>
              </a:tr>
              <a:tr h="241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 err="1">
                          <a:solidFill>
                            <a:schemeClr val="bg1"/>
                          </a:solidFill>
                          <a:effectLst/>
                        </a:rPr>
                        <a:t>Icu</a:t>
                      </a:r>
                      <a:endParaRPr lang="en-US" sz="1400" b="1" i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uk-UA" sz="1400" kern="100" dirty="0">
                          <a:effectLst/>
                        </a:rPr>
                        <a:t>Чи прийнятий до відділення інтенсивної терапії.</a:t>
                      </a:r>
                      <a:endParaRPr lang="en-US" sz="1400" kern="100" dirty="0">
                        <a:effectLst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693533"/>
                  </a:ext>
                </a:extLst>
              </a:tr>
              <a:tr h="376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kern="100" dirty="0">
                          <a:solidFill>
                            <a:schemeClr val="bg1"/>
                          </a:solidFill>
                          <a:effectLst/>
                        </a:rPr>
                        <a:t>Date died</a:t>
                      </a:r>
                      <a:endParaRPr lang="en-US" sz="1400" b="1" i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Смерть пацієнта.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73" marR="24773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36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42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83FC-539E-109F-9A6F-2542AD8D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78" y="2858251"/>
            <a:ext cx="4486656" cy="1141497"/>
          </a:xfrm>
        </p:spPr>
        <p:txBody>
          <a:bodyPr>
            <a:normAutofit/>
          </a:bodyPr>
          <a:lstStyle/>
          <a:p>
            <a:r>
              <a:rPr lang="en-US" dirty="0"/>
              <a:t>Diabetes prediction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40EEED-367D-C780-1E18-B4E84F2E7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076546"/>
              </p:ext>
            </p:extLst>
          </p:nvPr>
        </p:nvGraphicFramePr>
        <p:xfrm>
          <a:off x="6274341" y="365727"/>
          <a:ext cx="5729591" cy="603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3353">
                  <a:extLst>
                    <a:ext uri="{9D8B030D-6E8A-4147-A177-3AD203B41FA5}">
                      <a16:colId xmlns:a16="http://schemas.microsoft.com/office/drawing/2014/main" val="2029665943"/>
                    </a:ext>
                  </a:extLst>
                </a:gridCol>
                <a:gridCol w="3706238">
                  <a:extLst>
                    <a:ext uri="{9D8B030D-6E8A-4147-A177-3AD203B41FA5}">
                      <a16:colId xmlns:a16="http://schemas.microsoft.com/office/drawing/2014/main" val="3205670067"/>
                    </a:ext>
                  </a:extLst>
                </a:gridCol>
              </a:tblGrid>
              <a:tr h="221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Ім’я колонки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Пояснення значення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602967"/>
                  </a:ext>
                </a:extLst>
              </a:tr>
              <a:tr h="222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Diabetes</a:t>
                      </a:r>
                      <a:r>
                        <a:rPr lang="uk-UA" sz="1400" kern="100" dirty="0">
                          <a:effectLst/>
                        </a:rPr>
                        <a:t>_</a:t>
                      </a:r>
                      <a:r>
                        <a:rPr lang="en-US" sz="1400" kern="100" dirty="0">
                          <a:effectLst/>
                        </a:rPr>
                        <a:t>binary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Показник наявності діабету</a:t>
                      </a:r>
                      <a:endParaRPr lang="en-US" sz="1400" kern="100" dirty="0">
                        <a:effectLst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37440"/>
                  </a:ext>
                </a:extLst>
              </a:tr>
              <a:tr h="2256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HighBP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uk-UA" sz="1400" kern="100" dirty="0">
                          <a:effectLst/>
                        </a:rPr>
                        <a:t>Н</a:t>
                      </a:r>
                      <a:r>
                        <a:rPr lang="ru-RU" sz="1400" kern="100" dirty="0" err="1">
                          <a:effectLst/>
                        </a:rPr>
                        <a:t>аявності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високого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артеріального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тиску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013426"/>
                  </a:ext>
                </a:extLst>
              </a:tr>
              <a:tr h="221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HighChol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Високий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рівень</a:t>
                      </a:r>
                      <a:r>
                        <a:rPr lang="ru-RU" sz="1400" kern="100" dirty="0">
                          <a:effectLst/>
                        </a:rPr>
                        <a:t> холестерину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3139"/>
                  </a:ext>
                </a:extLst>
              </a:tr>
              <a:tr h="4491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CholCheck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Показник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проведення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перевірки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рівня</a:t>
                      </a:r>
                      <a:r>
                        <a:rPr lang="ru-RU" sz="1400" kern="100" dirty="0">
                          <a:effectLst/>
                        </a:rPr>
                        <a:t> холестерину.</a:t>
                      </a:r>
                      <a:endParaRPr lang="en-US" sz="1400" kern="100" dirty="0">
                        <a:effectLst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650955"/>
                  </a:ext>
                </a:extLst>
              </a:tr>
              <a:tr h="247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BMI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Ступінь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ожиріння</a:t>
                      </a:r>
                      <a:r>
                        <a:rPr lang="ru-RU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84585"/>
                  </a:ext>
                </a:extLst>
              </a:tr>
              <a:tr h="221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Smoker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Куріння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743141"/>
                  </a:ext>
                </a:extLst>
              </a:tr>
              <a:tr h="220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Stroke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Інсульт</a:t>
                      </a:r>
                      <a:endParaRPr lang="en-US" sz="1400" kern="100" dirty="0">
                        <a:effectLst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66401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HeartDiseaseorAttack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Наявність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серцево-судинних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захворювань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або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серцевого</a:t>
                      </a:r>
                      <a:r>
                        <a:rPr lang="ru-RU" sz="1400" kern="100" dirty="0">
                          <a:effectLst/>
                        </a:rPr>
                        <a:t> нападу</a:t>
                      </a:r>
                      <a:endParaRPr lang="en-US" sz="1400" kern="100" dirty="0">
                        <a:effectLst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971345"/>
                  </a:ext>
                </a:extLst>
              </a:tr>
              <a:tr h="220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PhysActivity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П</a:t>
                      </a:r>
                      <a:r>
                        <a:rPr lang="en-US" sz="1400" kern="100" dirty="0" err="1">
                          <a:effectLst/>
                        </a:rPr>
                        <a:t>оказник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фізичної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активності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479912"/>
                  </a:ext>
                </a:extLst>
              </a:tr>
              <a:tr h="220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Fruits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К</a:t>
                      </a:r>
                      <a:r>
                        <a:rPr lang="en-US" sz="1400" kern="100" dirty="0" err="1">
                          <a:effectLst/>
                        </a:rPr>
                        <a:t>ількість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споживаних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фруктів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71175"/>
                  </a:ext>
                </a:extLst>
              </a:tr>
              <a:tr h="220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Veggies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К</a:t>
                      </a:r>
                      <a:r>
                        <a:rPr lang="en-US" sz="1400" kern="100" dirty="0" err="1">
                          <a:effectLst/>
                        </a:rPr>
                        <a:t>ількість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споживаних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овочів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56482"/>
                  </a:ext>
                </a:extLst>
              </a:tr>
              <a:tr h="4520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AnyHealthcare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Показник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доступності</a:t>
                      </a:r>
                      <a:r>
                        <a:rPr lang="ru-RU" sz="1400" kern="100" dirty="0">
                          <a:effectLst/>
                        </a:rPr>
                        <a:t> будь-</a:t>
                      </a:r>
                      <a:r>
                        <a:rPr lang="ru-RU" sz="1400" kern="100" dirty="0" err="1">
                          <a:effectLst/>
                        </a:rPr>
                        <a:t>якої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медичної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допомоги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915629"/>
                  </a:ext>
                </a:extLst>
              </a:tr>
              <a:tr h="220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HvyAlcoholConsump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Показник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важкого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споживання</a:t>
                      </a:r>
                      <a:r>
                        <a:rPr lang="ru-RU" sz="1400" kern="100" dirty="0">
                          <a:effectLst/>
                        </a:rPr>
                        <a:t> алкоголю</a:t>
                      </a:r>
                      <a:endParaRPr lang="en-US" sz="1400" kern="100" dirty="0">
                        <a:effectLst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09191"/>
                  </a:ext>
                </a:extLst>
              </a:tr>
              <a:tr h="4520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NoDocbcCost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П</a:t>
                      </a:r>
                      <a:r>
                        <a:rPr lang="ru-RU" sz="1400" kern="100" dirty="0" err="1">
                          <a:effectLst/>
                        </a:rPr>
                        <a:t>оказник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відсутності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витрат</a:t>
                      </a:r>
                      <a:r>
                        <a:rPr lang="ru-RU" sz="1400" kern="100" dirty="0">
                          <a:effectLst/>
                        </a:rPr>
                        <a:t> на </a:t>
                      </a:r>
                      <a:r>
                        <a:rPr lang="ru-RU" sz="1400" kern="100" dirty="0" err="1">
                          <a:effectLst/>
                        </a:rPr>
                        <a:t>медичну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r>
                        <a:rPr lang="ru-RU" sz="1400" kern="100" dirty="0" err="1">
                          <a:effectLst/>
                        </a:rPr>
                        <a:t>допомогу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35031"/>
                  </a:ext>
                </a:extLst>
              </a:tr>
              <a:tr h="220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GenHlth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З</a:t>
                      </a:r>
                      <a:r>
                        <a:rPr lang="en-US" sz="1400" kern="100" dirty="0" err="1">
                          <a:effectLst/>
                        </a:rPr>
                        <a:t>агальний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стан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здоров'я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15285"/>
                  </a:ext>
                </a:extLst>
              </a:tr>
              <a:tr h="220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MentHlth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П</a:t>
                      </a:r>
                      <a:r>
                        <a:rPr lang="en-US" sz="1400" kern="100" dirty="0" err="1">
                          <a:effectLst/>
                        </a:rPr>
                        <a:t>сихічний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стан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059154"/>
                  </a:ext>
                </a:extLst>
              </a:tr>
              <a:tr h="221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PhysHlth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Фізичне здоров’я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594659"/>
                  </a:ext>
                </a:extLst>
              </a:tr>
              <a:tr h="221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DiffWalk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Показник складності ходьби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683878"/>
                  </a:ext>
                </a:extLst>
              </a:tr>
              <a:tr h="221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Sex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Стать 1 – жінка, 2 – чоловік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0608"/>
                  </a:ext>
                </a:extLst>
              </a:tr>
              <a:tr h="221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Age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Вік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22716"/>
                  </a:ext>
                </a:extLst>
              </a:tr>
              <a:tr h="174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Education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Рівень освіти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18012"/>
                  </a:ext>
                </a:extLst>
              </a:tr>
              <a:tr h="174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Income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effectLst/>
                        </a:rPr>
                        <a:t> Дохід пацієнта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2" marR="48282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891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93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A995-174C-D743-E35A-A44DD0E5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Методи машинного навчання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6021A-753F-4488-0D3F-5BB48E901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9047" y="3783382"/>
            <a:ext cx="3469098" cy="2194037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uk-UA" dirty="0"/>
              <a:t>1</a:t>
            </a:r>
            <a:r>
              <a:rPr lang="uk-UA" sz="1800" dirty="0"/>
              <a:t>. КНН</a:t>
            </a:r>
          </a:p>
          <a:p>
            <a:pPr marL="342900" indent="-342900" algn="l">
              <a:buFont typeface="+mj-lt"/>
              <a:buAutoNum type="arabicPeriod"/>
            </a:pPr>
            <a:r>
              <a:rPr lang="uk-UA" sz="1800" dirty="0"/>
              <a:t>2. Логістична регресія</a:t>
            </a:r>
          </a:p>
          <a:p>
            <a:pPr marL="342900" indent="-342900" algn="l">
              <a:buFont typeface="+mj-lt"/>
              <a:buAutoNum type="arabicPeriod"/>
            </a:pPr>
            <a:r>
              <a:rPr lang="uk-UA" sz="1800" dirty="0"/>
              <a:t>3. Дерево рішень</a:t>
            </a:r>
          </a:p>
          <a:p>
            <a:pPr marL="342900" indent="-342900" algn="l">
              <a:buFont typeface="+mj-lt"/>
              <a:buAutoNum type="arabicPeriod"/>
            </a:pPr>
            <a:r>
              <a:rPr lang="uk-UA" sz="1800" dirty="0"/>
              <a:t>4. Градієнтне прискорення</a:t>
            </a:r>
          </a:p>
          <a:p>
            <a:pPr marL="342900" indent="-342900" algn="l">
              <a:buFont typeface="+mj-lt"/>
              <a:buAutoNum type="arabicPeriod"/>
            </a:pPr>
            <a:r>
              <a:rPr lang="uk-UA" sz="1800" dirty="0"/>
              <a:t>5. Наївний </a:t>
            </a:r>
            <a:r>
              <a:rPr lang="uk-UA" sz="1800" dirty="0" err="1"/>
              <a:t>Баєс</a:t>
            </a:r>
            <a:endParaRPr lang="uk-UA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812105-ABB2-AB67-352E-D8FF5B0664F2}"/>
              </a:ext>
            </a:extLst>
          </p:cNvPr>
          <p:cNvSpPr/>
          <p:nvPr/>
        </p:nvSpPr>
        <p:spPr>
          <a:xfrm>
            <a:off x="6759102" y="421654"/>
            <a:ext cx="1605064" cy="1605064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18A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Медіана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28D5D5-CF6C-2CDE-0250-39F49256FF8E}"/>
              </a:ext>
            </a:extLst>
          </p:cNvPr>
          <p:cNvSpPr/>
          <p:nvPr/>
        </p:nvSpPr>
        <p:spPr>
          <a:xfrm>
            <a:off x="9142873" y="786319"/>
            <a:ext cx="2240604" cy="2240604"/>
          </a:xfrm>
          <a:prstGeom prst="ellipse">
            <a:avLst/>
          </a:prstGeom>
          <a:solidFill>
            <a:srgbClr val="418AB3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Середнє значення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50DF46-9F4B-4F8D-E791-0D2FFC9CE29A}"/>
              </a:ext>
            </a:extLst>
          </p:cNvPr>
          <p:cNvSpPr/>
          <p:nvPr/>
        </p:nvSpPr>
        <p:spPr>
          <a:xfrm>
            <a:off x="8176437" y="2961713"/>
            <a:ext cx="1451984" cy="1451984"/>
          </a:xfrm>
          <a:prstGeom prst="ellipse">
            <a:avLst/>
          </a:prstGeom>
          <a:solidFill>
            <a:srgbClr val="418AB3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Мода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B676DC-F4B0-40A3-F77B-F0EB0DCA5262}"/>
              </a:ext>
            </a:extLst>
          </p:cNvPr>
          <p:cNvSpPr/>
          <p:nvPr/>
        </p:nvSpPr>
        <p:spPr>
          <a:xfrm>
            <a:off x="6385603" y="4420838"/>
            <a:ext cx="2168253" cy="216825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18A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Видалення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значень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C036C0-CFD4-CB04-EF9B-C8696462E022}"/>
              </a:ext>
            </a:extLst>
          </p:cNvPr>
          <p:cNvSpPr/>
          <p:nvPr/>
        </p:nvSpPr>
        <p:spPr>
          <a:xfrm>
            <a:off x="9686167" y="4202349"/>
            <a:ext cx="2070974" cy="2070974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18A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Заміна на константу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76EDB1-41D5-E1D2-B71C-62D17DA9A0A6}"/>
              </a:ext>
            </a:extLst>
          </p:cNvPr>
          <p:cNvCxnSpPr>
            <a:cxnSpLocks/>
          </p:cNvCxnSpPr>
          <p:nvPr/>
        </p:nvCxnSpPr>
        <p:spPr>
          <a:xfrm flipV="1">
            <a:off x="5476510" y="1828800"/>
            <a:ext cx="1425759" cy="856034"/>
          </a:xfrm>
          <a:prstGeom prst="straightConnector1">
            <a:avLst/>
          </a:prstGeom>
          <a:ln w="38100">
            <a:solidFill>
              <a:srgbClr val="418A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484455-5759-AC05-7C06-B51497D9BEAC}"/>
              </a:ext>
            </a:extLst>
          </p:cNvPr>
          <p:cNvCxnSpPr>
            <a:cxnSpLocks/>
          </p:cNvCxnSpPr>
          <p:nvPr/>
        </p:nvCxnSpPr>
        <p:spPr>
          <a:xfrm flipV="1">
            <a:off x="5432684" y="2195806"/>
            <a:ext cx="3710189" cy="591331"/>
          </a:xfrm>
          <a:prstGeom prst="straightConnector1">
            <a:avLst/>
          </a:prstGeom>
          <a:ln w="38100">
            <a:solidFill>
              <a:srgbClr val="418A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249973-C15A-E45D-3385-D0C06702E6DD}"/>
              </a:ext>
            </a:extLst>
          </p:cNvPr>
          <p:cNvCxnSpPr>
            <a:cxnSpLocks/>
          </p:cNvCxnSpPr>
          <p:nvPr/>
        </p:nvCxnSpPr>
        <p:spPr>
          <a:xfrm>
            <a:off x="5476510" y="2853922"/>
            <a:ext cx="2626630" cy="631921"/>
          </a:xfrm>
          <a:prstGeom prst="straightConnector1">
            <a:avLst/>
          </a:prstGeom>
          <a:ln w="38100">
            <a:solidFill>
              <a:srgbClr val="418A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A929BA-B873-4FBA-4B78-5F0B03F79215}"/>
              </a:ext>
            </a:extLst>
          </p:cNvPr>
          <p:cNvCxnSpPr>
            <a:cxnSpLocks/>
          </p:cNvCxnSpPr>
          <p:nvPr/>
        </p:nvCxnSpPr>
        <p:spPr>
          <a:xfrm>
            <a:off x="5476510" y="2956225"/>
            <a:ext cx="4151911" cy="2281611"/>
          </a:xfrm>
          <a:prstGeom prst="straightConnector1">
            <a:avLst/>
          </a:prstGeom>
          <a:ln w="38100">
            <a:solidFill>
              <a:srgbClr val="418A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CCF46E-27FD-C380-1CDF-32D2C0710459}"/>
              </a:ext>
            </a:extLst>
          </p:cNvPr>
          <p:cNvCxnSpPr>
            <a:cxnSpLocks/>
          </p:cNvCxnSpPr>
          <p:nvPr/>
        </p:nvCxnSpPr>
        <p:spPr>
          <a:xfrm>
            <a:off x="5432684" y="2961713"/>
            <a:ext cx="1211258" cy="1678381"/>
          </a:xfrm>
          <a:prstGeom prst="straightConnector1">
            <a:avLst/>
          </a:prstGeom>
          <a:ln w="38100">
            <a:solidFill>
              <a:srgbClr val="418A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310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612</TotalTime>
  <Words>714</Words>
  <Application>Microsoft Office PowerPoint</Application>
  <PresentationFormat>Widescreen</PresentationFormat>
  <Paragraphs>191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Candara</vt:lpstr>
      <vt:lpstr>Century</vt:lpstr>
      <vt:lpstr>Corbel</vt:lpstr>
      <vt:lpstr>Gill Sans MT</vt:lpstr>
      <vt:lpstr>Parcel</vt:lpstr>
      <vt:lpstr>Chart</vt:lpstr>
      <vt:lpstr>Визначення різних підходів до обробки пропущених значень та визначення невизначеності у великих наборах даних</vt:lpstr>
      <vt:lpstr>Актуальність дослідження</vt:lpstr>
      <vt:lpstr>PowerPoint Presentation</vt:lpstr>
      <vt:lpstr>ЕТАПИ виконання роботи</vt:lpstr>
      <vt:lpstr>Опис наборів даних</vt:lpstr>
      <vt:lpstr>HEART ATTACK DATASET</vt:lpstr>
      <vt:lpstr>Covid-19 DATASET</vt:lpstr>
      <vt:lpstr>Diabetes prediction dataset</vt:lpstr>
      <vt:lpstr>Методи машинного навчання</vt:lpstr>
      <vt:lpstr>Експерименти</vt:lpstr>
      <vt:lpstr>Порівняння результатів датасету HEART ATTACK</vt:lpstr>
      <vt:lpstr>Порівняння результатів датасету DIABETES</vt:lpstr>
      <vt:lpstr>Порівняння результатів датасету COVID-19</vt:lpstr>
      <vt:lpstr>Висновки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Maks Pechonkin</dc:creator>
  <cp:lastModifiedBy>Maks Pechonkin</cp:lastModifiedBy>
  <cp:revision>15</cp:revision>
  <dcterms:created xsi:type="dcterms:W3CDTF">2024-05-20T12:34:33Z</dcterms:created>
  <dcterms:modified xsi:type="dcterms:W3CDTF">2024-05-22T14:40:49Z</dcterms:modified>
</cp:coreProperties>
</file>