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261" r:id="rId7"/>
    <p:sldId id="262" r:id="rId8"/>
    <p:sldId id="263" r:id="rId9"/>
    <p:sldId id="260" r:id="rId10"/>
    <p:sldId id="264" r:id="rId11"/>
    <p:sldId id="265" r:id="rId12"/>
    <p:sldId id="315" r:id="rId13"/>
    <p:sldId id="316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4" r:id="rId42"/>
    <p:sldId id="293" r:id="rId43"/>
    <p:sldId id="295" r:id="rId44"/>
    <p:sldId id="317" r:id="rId45"/>
    <p:sldId id="318" r:id="rId46"/>
    <p:sldId id="296" r:id="rId47"/>
    <p:sldId id="297" r:id="rId48"/>
    <p:sldId id="299" r:id="rId49"/>
    <p:sldId id="298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3" r:id="rId61"/>
    <p:sldId id="310" r:id="rId62"/>
    <p:sldId id="311" r:id="rId63"/>
    <p:sldId id="312" r:id="rId6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11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4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293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4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2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2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3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9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4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94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20C6-FAE4-4792-B1B8-ADB088744848}" type="datetimeFigureOut">
              <a:rPr lang="hu-HU" smtClean="0"/>
              <a:t>2022. 03. 22.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C18-6C70-4BC9-8B3E-8472D4E704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6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Fuzzy logika, fuzzy </a:t>
            </a:r>
            <a:r>
              <a:rPr lang="hu-HU" dirty="0" smtClean="0"/>
              <a:t>halmazok, </a:t>
            </a:r>
            <a:r>
              <a:rPr lang="hu-HU" dirty="0"/>
              <a:t>f</a:t>
            </a:r>
            <a:r>
              <a:rPr lang="hu-HU" dirty="0" smtClean="0"/>
              <a:t>uzzy partíciók, fuzzy </a:t>
            </a:r>
            <a:r>
              <a:rPr lang="hu-HU" dirty="0"/>
              <a:t>relációk </a:t>
            </a:r>
            <a:r>
              <a:rPr lang="hu-HU" dirty="0" smtClean="0"/>
              <a:t>alapjai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Mesterséges intelligencia</a:t>
            </a:r>
          </a:p>
          <a:p>
            <a:r>
              <a:rPr lang="hu-HU" dirty="0"/>
              <a:t>2021/22 II. Félév</a:t>
            </a:r>
          </a:p>
          <a:p>
            <a:r>
              <a:rPr lang="hu-HU" dirty="0"/>
              <a:t>Dr. Tüű-Szabó Boldizsár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107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688782" cy="367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9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Tagsági függvény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tagsági függvény valamely crisp alaphalmaz minden </a:t>
            </a:r>
            <a:r>
              <a:rPr lang="hu-HU" dirty="0" smtClean="0"/>
              <a:t>eleméhez</a:t>
            </a:r>
            <a:r>
              <a:rPr lang="hu-HU" dirty="0"/>
              <a:t> </a:t>
            </a:r>
            <a:r>
              <a:rPr lang="hu-HU" dirty="0" smtClean="0"/>
              <a:t>az </a:t>
            </a:r>
            <a:r>
              <a:rPr lang="hu-HU" dirty="0"/>
              <a:t>értékkészletéb ̋ol egy tagsági értéket </a:t>
            </a:r>
            <a:r>
              <a:rPr lang="hu-HU" dirty="0" smtClean="0"/>
              <a:t>rendel.  </a:t>
            </a: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50" y="3828776"/>
            <a:ext cx="4926115" cy="25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1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fuzzy halmaz típusok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04" y="1600200"/>
            <a:ext cx="587039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45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Fuzzy halmazok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Több változata:</a:t>
            </a:r>
          </a:p>
          <a:p>
            <a:pPr lvl="1"/>
            <a:r>
              <a:rPr lang="hu-HU" dirty="0"/>
              <a:t> </a:t>
            </a:r>
            <a:r>
              <a:rPr lang="hu-HU" dirty="0" smtClean="0"/>
              <a:t>vektor értékű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Intervallum értékű</a:t>
            </a:r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2-es típusú 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2322190" cy="148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16668"/>
            <a:ext cx="2304256" cy="136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787141" cy="1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67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Fuzzy halmazok tulajdonságai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800" b="1" dirty="0"/>
              <a:t>α-</a:t>
            </a:r>
            <a:r>
              <a:rPr lang="hu-HU" sz="2800" b="1" dirty="0" smtClean="0"/>
              <a:t>vágat: </a:t>
            </a:r>
            <a:r>
              <a:rPr lang="hu-HU" sz="2400" dirty="0"/>
              <a:t>Valamely adott A fuzzy halmazhoz az </a:t>
            </a:r>
            <a:r>
              <a:rPr lang="hu-HU" sz="2400" dirty="0" smtClean="0"/>
              <a:t>        </a:t>
            </a:r>
          </a:p>
          <a:p>
            <a:pPr marL="0" indent="0">
              <a:buNone/>
            </a:pPr>
            <a:r>
              <a:rPr lang="hu-HU" sz="2400" dirty="0"/>
              <a:t> </a:t>
            </a:r>
            <a:r>
              <a:rPr lang="hu-HU" sz="2400" dirty="0" smtClean="0"/>
              <a:t> </a:t>
            </a:r>
            <a:r>
              <a:rPr lang="el-GR" sz="2400" dirty="0" smtClean="0"/>
              <a:t>α-</a:t>
            </a:r>
            <a:r>
              <a:rPr lang="hu-HU" sz="2400" dirty="0" smtClean="0"/>
              <a:t>vágat</a:t>
            </a:r>
            <a:r>
              <a:rPr lang="hu-HU" sz="2400" dirty="0"/>
              <a:t> </a:t>
            </a:r>
            <a:r>
              <a:rPr lang="hu-HU" sz="2400" dirty="0" smtClean="0"/>
              <a:t>minden </a:t>
            </a:r>
            <a:r>
              <a:rPr lang="el-GR" sz="2400" dirty="0"/>
              <a:t>α ∈ [0,1] </a:t>
            </a:r>
            <a:r>
              <a:rPr lang="hu-HU" sz="2400" dirty="0"/>
              <a:t>értékre </a:t>
            </a:r>
            <a:r>
              <a:rPr lang="hu-HU" sz="2400" dirty="0" smtClean="0"/>
              <a:t>az</a:t>
            </a:r>
          </a:p>
          <a:p>
            <a:endParaRPr lang="hu-HU" sz="2400" b="1" dirty="0" smtClean="0"/>
          </a:p>
          <a:p>
            <a:r>
              <a:rPr lang="hu-HU" sz="2400" b="1" dirty="0" smtClean="0"/>
              <a:t>Szigorú </a:t>
            </a:r>
            <a:r>
              <a:rPr lang="el-GR" sz="2400" b="1" dirty="0" smtClean="0"/>
              <a:t>α-</a:t>
            </a:r>
            <a:r>
              <a:rPr lang="hu-HU" sz="2400" b="1" dirty="0" smtClean="0"/>
              <a:t>vágat:</a:t>
            </a:r>
          </a:p>
          <a:p>
            <a:endParaRPr lang="hu-HU" sz="2400" b="1" dirty="0"/>
          </a:p>
          <a:p>
            <a:r>
              <a:rPr lang="hu-HU" sz="2400" b="1" dirty="0" smtClean="0"/>
              <a:t>Magasság: </a:t>
            </a:r>
            <a:r>
              <a:rPr lang="hu-HU" sz="2400" dirty="0" smtClean="0"/>
              <a:t>tagsági függvény legnagyobb értéke </a:t>
            </a:r>
            <a:endParaRPr lang="hu-HU" sz="2400" b="1" dirty="0" smtClean="0"/>
          </a:p>
          <a:p>
            <a:r>
              <a:rPr lang="hu-HU" sz="2400" b="1" dirty="0" smtClean="0"/>
              <a:t>Tartó: </a:t>
            </a:r>
            <a:r>
              <a:rPr lang="hu-HU" sz="2400" dirty="0"/>
              <a:t>Valamely A fuzzy halmaznak az alaphalmaz 0-nál na-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/>
              <a:t>gyobb tagsági </a:t>
            </a:r>
            <a:r>
              <a:rPr lang="hu-HU" sz="2400" dirty="0" smtClean="0"/>
              <a:t>értékű </a:t>
            </a:r>
            <a:r>
              <a:rPr lang="hu-HU" sz="2400" dirty="0"/>
              <a:t>pontjainak összességét</a:t>
            </a:r>
            <a:r>
              <a:rPr lang="hu-HU" sz="2400" dirty="0" smtClean="0"/>
              <a:t> </a:t>
            </a:r>
            <a:endParaRPr lang="hu-HU" sz="2400" b="1" dirty="0" smtClean="0"/>
          </a:p>
          <a:p>
            <a:endParaRPr lang="hu-HU" sz="2400" b="1" dirty="0" smtClean="0"/>
          </a:p>
          <a:p>
            <a:r>
              <a:rPr lang="hu-HU" sz="2400" b="1" dirty="0" smtClean="0"/>
              <a:t>Mag: </a:t>
            </a:r>
            <a:r>
              <a:rPr lang="hu-HU" sz="2400" dirty="0"/>
              <a:t>Valamely </a:t>
            </a:r>
            <a:r>
              <a:rPr lang="hu-HU" sz="2400" dirty="0" smtClean="0"/>
              <a:t>A</a:t>
            </a:r>
            <a:r>
              <a:rPr lang="hu-HU" sz="2400" dirty="0"/>
              <a:t> </a:t>
            </a:r>
            <a:r>
              <a:rPr lang="hu-HU" sz="2400" dirty="0" smtClean="0"/>
              <a:t>fuzzy </a:t>
            </a:r>
            <a:r>
              <a:rPr lang="hu-HU" sz="2400" dirty="0"/>
              <a:t>halmaz magján az alaphalmaz 1 tagsági értékkel </a:t>
            </a:r>
            <a:r>
              <a:rPr lang="hu-HU" sz="2400" dirty="0" smtClean="0"/>
              <a:t>rendelkező pontjainak </a:t>
            </a:r>
            <a:r>
              <a:rPr lang="hu-HU" sz="2400" dirty="0"/>
              <a:t>összességét értjük</a:t>
            </a:r>
            <a:r>
              <a:rPr lang="hu-HU" sz="2400" dirty="0" smtClean="0"/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397784" cy="36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01" y="2348880"/>
            <a:ext cx="22383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14743"/>
            <a:ext cx="23241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4756899"/>
            <a:ext cx="359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55" y="6093296"/>
            <a:ext cx="3333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85585"/>
            <a:ext cx="19145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70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Fuzzy halmazok tulajdonságai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Az A fuzzy halmaz </a:t>
            </a:r>
            <a:r>
              <a:rPr lang="pt-BR" b="1" dirty="0"/>
              <a:t>normális</a:t>
            </a:r>
            <a:r>
              <a:rPr lang="pt-BR" dirty="0"/>
              <a:t>, ha h(A) = 1. Ha ez nem áll fenn (h(A) &lt; 1</a:t>
            </a:r>
            <a:r>
              <a:rPr lang="pt-BR" dirty="0" smtClean="0"/>
              <a:t>),</a:t>
            </a:r>
            <a:r>
              <a:rPr lang="hu-HU" dirty="0"/>
              <a:t> </a:t>
            </a:r>
            <a:r>
              <a:rPr lang="pt-BR" dirty="0" smtClean="0"/>
              <a:t>akkor </a:t>
            </a:r>
            <a:r>
              <a:rPr lang="pt-BR" dirty="0"/>
              <a:t>A </a:t>
            </a:r>
            <a:r>
              <a:rPr lang="pt-BR" b="1" dirty="0"/>
              <a:t>szubnormális</a:t>
            </a:r>
            <a:r>
              <a:rPr lang="pt-BR" dirty="0" smtClean="0"/>
              <a:t>.</a:t>
            </a:r>
            <a:endParaRPr lang="hu-HU" dirty="0" smtClean="0"/>
          </a:p>
          <a:p>
            <a:r>
              <a:rPr lang="hu-HU" b="1" dirty="0" smtClean="0"/>
              <a:t>Konvexitás</a:t>
            </a:r>
            <a:r>
              <a:rPr lang="hu-HU" dirty="0" smtClean="0"/>
              <a:t>:</a:t>
            </a:r>
            <a:r>
              <a:rPr lang="pt-BR" dirty="0" smtClean="0"/>
              <a:t> </a:t>
            </a:r>
            <a:r>
              <a:rPr lang="hu-HU" dirty="0"/>
              <a:t>Valamely </a:t>
            </a:r>
            <a:r>
              <a:rPr lang="hu-HU" dirty="0" smtClean="0"/>
              <a:t>             fuzzy </a:t>
            </a:r>
            <a:r>
              <a:rPr lang="hu-HU" dirty="0"/>
              <a:t>halmaz konvex,</a:t>
            </a:r>
            <a:r>
              <a:rPr lang="hu-HU" dirty="0" smtClean="0"/>
              <a:t> </a:t>
            </a:r>
            <a:r>
              <a:rPr lang="hu-HU" dirty="0"/>
              <a:t>ha valamennyi </a:t>
            </a:r>
            <a:r>
              <a:rPr lang="el-GR" dirty="0"/>
              <a:t>α ∈ (0,1] </a:t>
            </a:r>
            <a:r>
              <a:rPr lang="hu-HU" dirty="0"/>
              <a:t>vágata a hagyományos értelemben véve konvex.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0928"/>
            <a:ext cx="1012672" cy="3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4" y="4293096"/>
            <a:ext cx="6186611" cy="232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28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5533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0" y="2780928"/>
            <a:ext cx="69818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4009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2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925638"/>
            <a:ext cx="72961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06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897063"/>
            <a:ext cx="77057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43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Motiváció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000" dirty="0"/>
              <a:t>A mérnöki problémák egyik része vagy analitikusan, vagy numerikus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/>
              <a:t>algoritmusok alkalmazásával megoldható.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/>
              <a:t>A megoldás során szükség lehet nagy teljesítményű számítógépre, de</a:t>
            </a:r>
            <a:r>
              <a:rPr lang="hu-HU" sz="2000" dirty="0" smtClean="0"/>
              <a:t/>
            </a:r>
            <a:br>
              <a:rPr lang="hu-HU" sz="2000" dirty="0" smtClean="0"/>
            </a:br>
            <a:r>
              <a:rPr lang="hu-HU" sz="2000" dirty="0"/>
              <a:t>nincs szükség </a:t>
            </a:r>
            <a:r>
              <a:rPr lang="hu-HU" sz="2000" dirty="0" smtClean="0"/>
              <a:t>intelligenciára. </a:t>
            </a:r>
          </a:p>
          <a:p>
            <a:r>
              <a:rPr lang="hu-HU" sz="2000" dirty="0" smtClean="0"/>
              <a:t>Nehezen kezelhető feladatok: számos az ember által többé kevésbé megoldható feladat a klasszikus matematikai módszerekkel nehezen vagy egyáltalán nem kezelhető</a:t>
            </a:r>
          </a:p>
          <a:p>
            <a:pPr marL="0" indent="0">
              <a:buNone/>
            </a:pPr>
            <a:r>
              <a:rPr lang="hu-HU" sz="2000" dirty="0" smtClean="0"/>
              <a:t>	- felismerés, azonosítás: arcfelismerés, tárgyak felismerése, kézírás 	felismerése, 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- orvosi diagnosztika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- komplex játékok (pl: go)</a:t>
            </a:r>
          </a:p>
          <a:p>
            <a:pPr marL="0" indent="0">
              <a:buNone/>
            </a:pPr>
            <a:r>
              <a:rPr lang="hu-HU" sz="2000" dirty="0"/>
              <a:t> </a:t>
            </a:r>
            <a:r>
              <a:rPr lang="hu-HU" sz="2000" dirty="0" smtClean="0"/>
              <a:t>     Kezelésük megvalósítható ún. Soft computing technikákkal: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- Fuzzy rendszerek</a:t>
            </a:r>
          </a:p>
          <a:p>
            <a:pPr marL="0" indent="0">
              <a:buNone/>
            </a:pPr>
            <a:r>
              <a:rPr lang="hu-HU" sz="2000" dirty="0" smtClean="0"/>
              <a:t>	- Neurális hálózatok</a:t>
            </a:r>
          </a:p>
          <a:p>
            <a:pPr marL="0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- Evolúciós algoritmusok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37890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0961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664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Fuzzy komplemens:</a:t>
            </a:r>
          </a:p>
          <a:p>
            <a:pPr marL="0" indent="0">
              <a:buNone/>
            </a:pPr>
            <a:r>
              <a:rPr lang="hu-HU" dirty="0"/>
              <a:t>Fuzzy komplemensnek nevezzük 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c : [0,1] → [</a:t>
            </a:r>
            <a:r>
              <a:rPr lang="hu-HU" dirty="0" smtClean="0"/>
              <a:t>0,1]</a:t>
            </a:r>
            <a:r>
              <a:rPr lang="hu-HU" dirty="0"/>
              <a:t> </a:t>
            </a:r>
            <a:r>
              <a:rPr lang="hu-HU" dirty="0" smtClean="0"/>
              <a:t>függvényt</a:t>
            </a:r>
            <a:r>
              <a:rPr lang="hu-HU" dirty="0"/>
              <a:t>, amely minden </a:t>
            </a:r>
            <a:r>
              <a:rPr lang="hu-HU" i="1" dirty="0"/>
              <a:t>A(x)</a:t>
            </a:r>
            <a:r>
              <a:rPr lang="hu-HU" dirty="0"/>
              <a:t> </a:t>
            </a:r>
            <a:r>
              <a:rPr lang="hu-HU" dirty="0" smtClean="0"/>
              <a:t>tagsági függvény-értékhez tetszőleges </a:t>
            </a:r>
            <a:r>
              <a:rPr lang="hu-HU" dirty="0"/>
              <a:t>A fuzzy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halmaz esetén a c(A(x)) értéket rendeli hozzá olyan módon, hogy teljesüljön </a:t>
            </a:r>
            <a:r>
              <a:rPr lang="hu-HU" dirty="0" smtClean="0"/>
              <a:t>a</a:t>
            </a:r>
            <a:r>
              <a:rPr lang="hu-HU" dirty="0"/>
              <a:t> </a:t>
            </a:r>
            <a:r>
              <a:rPr lang="hu-HU" dirty="0" smtClean="0"/>
              <a:t>fuzzy </a:t>
            </a:r>
            <a:r>
              <a:rPr lang="hu-HU" dirty="0"/>
              <a:t>komplemens axiomatikus váza, c1 és c2 axiómák</a:t>
            </a:r>
            <a:r>
              <a:rPr lang="hu-HU" dirty="0" smtClean="0"/>
              <a:t>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45206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Fuzzy komplemens:</a:t>
            </a:r>
          </a:p>
          <a:p>
            <a:pPr marL="0" indent="0">
              <a:buNone/>
            </a:pPr>
            <a:r>
              <a:rPr lang="hu-HU" dirty="0" smtClean="0"/>
              <a:t>Axiómák:</a:t>
            </a:r>
          </a:p>
          <a:p>
            <a:pPr marL="0" indent="0">
              <a:buNone/>
            </a:pPr>
            <a:r>
              <a:rPr lang="hu-HU" dirty="0" smtClean="0"/>
              <a:t>c1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c(0</a:t>
            </a:r>
            <a:r>
              <a:rPr lang="hu-HU" dirty="0"/>
              <a:t>) = 1 és c(1) = 0 (peremfeltételek)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/>
              <a:t>c</a:t>
            </a:r>
            <a:r>
              <a:rPr lang="hu-HU" dirty="0" smtClean="0"/>
              <a:t>2</a:t>
            </a:r>
          </a:p>
          <a:p>
            <a:pPr marL="400050" lvl="1" indent="0">
              <a:buNone/>
            </a:pPr>
            <a:r>
              <a:rPr lang="hu-HU" dirty="0" smtClean="0"/>
              <a:t> </a:t>
            </a:r>
            <a:r>
              <a:rPr lang="es-ES" dirty="0" err="1"/>
              <a:t>Minden</a:t>
            </a:r>
            <a:r>
              <a:rPr lang="es-ES" dirty="0"/>
              <a:t> </a:t>
            </a:r>
            <a:r>
              <a:rPr lang="es-ES" dirty="0" err="1"/>
              <a:t>a,b</a:t>
            </a:r>
            <a:r>
              <a:rPr lang="es-ES" dirty="0"/>
              <a:t> ∈ [0,1] </a:t>
            </a:r>
            <a:r>
              <a:rPr lang="es-ES" dirty="0" err="1"/>
              <a:t>esetén</a:t>
            </a:r>
            <a:r>
              <a:rPr lang="es-ES" dirty="0"/>
              <a:t>, ha a ≤ b, </a:t>
            </a:r>
            <a:r>
              <a:rPr lang="es-ES" dirty="0" err="1"/>
              <a:t>akkor</a:t>
            </a:r>
            <a:r>
              <a:rPr lang="es-ES" dirty="0"/>
              <a:t> c(a) ≥ c(b</a:t>
            </a:r>
            <a:r>
              <a:rPr lang="es-ES" dirty="0" smtClean="0"/>
              <a:t>)</a:t>
            </a:r>
            <a:r>
              <a:rPr lang="hu-HU" dirty="0"/>
              <a:t> </a:t>
            </a:r>
            <a:r>
              <a:rPr lang="es-ES" dirty="0" smtClean="0"/>
              <a:t>(</a:t>
            </a:r>
            <a:r>
              <a:rPr lang="es-ES" dirty="0" err="1"/>
              <a:t>monotonitás</a:t>
            </a:r>
            <a:r>
              <a:rPr lang="es-ES" dirty="0"/>
              <a:t>).</a:t>
            </a:r>
            <a:r>
              <a:rPr lang="es-ES" dirty="0" smtClean="0"/>
              <a:t>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6770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Fuzzy komplemens:</a:t>
            </a:r>
          </a:p>
          <a:p>
            <a:pPr marL="0" indent="0">
              <a:buNone/>
            </a:pPr>
            <a:r>
              <a:rPr lang="hu-HU" dirty="0" smtClean="0"/>
              <a:t>Kiegészítő axiómák:</a:t>
            </a:r>
          </a:p>
          <a:p>
            <a:pPr marL="0" indent="0">
              <a:buNone/>
            </a:pPr>
            <a:r>
              <a:rPr lang="hu-HU" dirty="0"/>
              <a:t>c</a:t>
            </a:r>
            <a:r>
              <a:rPr lang="hu-HU" dirty="0" smtClean="0"/>
              <a:t>3</a:t>
            </a:r>
          </a:p>
          <a:p>
            <a:pPr marL="0" indent="0">
              <a:buNone/>
            </a:pPr>
            <a:r>
              <a:rPr lang="hu-HU" dirty="0" smtClean="0"/>
              <a:t>	c folytonos függvény</a:t>
            </a:r>
          </a:p>
          <a:p>
            <a:pPr marL="0" indent="0">
              <a:buNone/>
            </a:pPr>
            <a:r>
              <a:rPr lang="hu-HU" dirty="0" smtClean="0"/>
              <a:t>c4</a:t>
            </a:r>
          </a:p>
          <a:p>
            <a:pPr marL="400050" lvl="1" indent="0">
              <a:buNone/>
            </a:pPr>
            <a:r>
              <a:rPr lang="hu-HU" dirty="0" smtClean="0"/>
              <a:t> </a:t>
            </a:r>
            <a:r>
              <a:rPr lang="pt-BR" dirty="0"/>
              <a:t>c involutív, azaz minden a ∈ [0,1]-re c(c(a)) = a.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74617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Fuzzy komplemens:</a:t>
            </a:r>
          </a:p>
          <a:p>
            <a:pPr marL="0" indent="0">
              <a:buNone/>
            </a:pPr>
            <a:r>
              <a:rPr lang="hu-HU" b="1" dirty="0" smtClean="0"/>
              <a:t>Egyensúlyi pont:</a:t>
            </a:r>
            <a:r>
              <a:rPr lang="hu-HU" dirty="0"/>
              <a:t>Az alaphalmaz azon értékeit, </a:t>
            </a:r>
            <a:r>
              <a:rPr lang="hu-HU" dirty="0" smtClean="0"/>
              <a:t>melyre                    fennáll </a:t>
            </a:r>
          </a:p>
          <a:p>
            <a:pPr marL="0" indent="0">
              <a:buNone/>
            </a:pPr>
            <a:r>
              <a:rPr lang="hu-HU" dirty="0" smtClean="0"/>
              <a:t>Nevezetes komplemensek:</a:t>
            </a:r>
          </a:p>
          <a:p>
            <a:pPr marL="0" indent="0">
              <a:buNone/>
            </a:pPr>
            <a:r>
              <a:rPr lang="hu-HU" dirty="0" smtClean="0"/>
              <a:t>	- Zadeh-féle komplemens: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Sugeno-komplemensek: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ahol </a:t>
            </a:r>
            <a:r>
              <a:rPr lang="el-GR" sz="2400" dirty="0"/>
              <a:t>λ ∈ (−1,∞)</a:t>
            </a:r>
            <a:r>
              <a:rPr lang="el-GR" sz="2400" dirty="0" smtClean="0"/>
              <a:t> </a:t>
            </a:r>
            <a:endParaRPr lang="hu-HU" sz="24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997" y="3933056"/>
            <a:ext cx="1914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1504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93096"/>
            <a:ext cx="19240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34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 smtClean="0"/>
          </a:p>
          <a:p>
            <a:pPr marL="0" indent="0" algn="ctr">
              <a:buNone/>
            </a:pPr>
            <a:endParaRPr lang="hu-HU" dirty="0" smtClean="0"/>
          </a:p>
          <a:p>
            <a:pPr marL="0" indent="0" algn="ctr">
              <a:buNone/>
            </a:pPr>
            <a:endParaRPr lang="hu-HU" sz="2800" dirty="0" smtClean="0"/>
          </a:p>
          <a:p>
            <a:pPr marL="0" indent="0" algn="ctr">
              <a:buNone/>
            </a:pPr>
            <a:endParaRPr lang="hu-HU" sz="2800" dirty="0"/>
          </a:p>
          <a:p>
            <a:pPr marL="0" indent="0" algn="ctr">
              <a:buNone/>
            </a:pPr>
            <a:r>
              <a:rPr lang="hu-HU" sz="2800" dirty="0" smtClean="0"/>
              <a:t>Sugeno-komplemensek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54" y="1412776"/>
            <a:ext cx="4740002" cy="408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3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9818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789040"/>
            <a:ext cx="7429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1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Fuzzy metszetek (t-normák)</a:t>
            </a:r>
            <a:r>
              <a:rPr lang="hu-HU" b="1" dirty="0" smtClean="0"/>
              <a:t> 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dirty="0" smtClean="0"/>
              <a:t>Általánosan </a:t>
            </a:r>
            <a:r>
              <a:rPr lang="hu-HU" dirty="0"/>
              <a:t>az A és B fuzzy halmazok metszetét az egységnégyzeten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való bináris operátorként adhatjuk meg</a:t>
            </a:r>
            <a:r>
              <a:rPr lang="hu-HU" dirty="0" smtClean="0"/>
              <a:t> </a:t>
            </a:r>
          </a:p>
          <a:p>
            <a:pPr marL="0" indent="0" algn="ctr">
              <a:buNone/>
            </a:pPr>
            <a:r>
              <a:rPr lang="hu-HU" dirty="0"/>
              <a:t>t : [0,1] × [0,1] → [0,1</a:t>
            </a:r>
            <a:r>
              <a:rPr lang="hu-HU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78839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Fuzzy metszetek (t-normák)</a:t>
            </a:r>
            <a:r>
              <a:rPr lang="hu-HU" b="1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Axiomatikus váza:</a:t>
            </a:r>
          </a:p>
          <a:p>
            <a:pPr marL="0" indent="0">
              <a:buNone/>
            </a:pPr>
            <a:r>
              <a:rPr lang="hu-HU" dirty="0" smtClean="0"/>
              <a:t>t1</a:t>
            </a:r>
          </a:p>
          <a:p>
            <a:pPr marL="0" indent="0" algn="ctr">
              <a:buNone/>
            </a:pPr>
            <a:r>
              <a:rPr lang="hu-HU" dirty="0"/>
              <a:t>t(a,1) = a minden a ∈ [0,1]-re (peremfeltétel).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t</a:t>
            </a:r>
            <a:r>
              <a:rPr lang="hu-HU" dirty="0" smtClean="0"/>
              <a:t>2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en-US" dirty="0" smtClean="0"/>
              <a:t>b </a:t>
            </a:r>
            <a:r>
              <a:rPr lang="en-US" dirty="0"/>
              <a:t>≤ </a:t>
            </a:r>
            <a:r>
              <a:rPr lang="en-US" dirty="0" smtClean="0"/>
              <a:t>c-b</a:t>
            </a:r>
            <a:r>
              <a:rPr lang="hu-HU" dirty="0" smtClean="0"/>
              <a:t>ő</a:t>
            </a:r>
            <a:r>
              <a:rPr lang="en-US" dirty="0" smtClean="0"/>
              <a:t>l </a:t>
            </a:r>
            <a:r>
              <a:rPr lang="en-US" dirty="0" err="1"/>
              <a:t>következik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t(</a:t>
            </a:r>
            <a:r>
              <a:rPr lang="en-US" dirty="0" err="1"/>
              <a:t>a,b</a:t>
            </a:r>
            <a:r>
              <a:rPr lang="en-US" dirty="0"/>
              <a:t>) ≤ t(</a:t>
            </a:r>
            <a:r>
              <a:rPr lang="en-US" dirty="0" err="1"/>
              <a:t>a,c</a:t>
            </a:r>
            <a:r>
              <a:rPr lang="en-US" dirty="0"/>
              <a:t>) </a:t>
            </a:r>
            <a:r>
              <a:rPr lang="hu-HU" dirty="0" smtClean="0"/>
              <a:t>		</a:t>
            </a:r>
            <a:r>
              <a:rPr lang="en-US" dirty="0" err="1" smtClean="0"/>
              <a:t>minden</a:t>
            </a:r>
            <a:r>
              <a:rPr lang="en-US" dirty="0" smtClean="0"/>
              <a:t> </a:t>
            </a:r>
            <a:r>
              <a:rPr lang="en-US" dirty="0" err="1"/>
              <a:t>a,b,c</a:t>
            </a:r>
            <a:r>
              <a:rPr lang="en-US" dirty="0"/>
              <a:t> </a:t>
            </a:r>
            <a:r>
              <a:rPr lang="en-US" dirty="0" smtClean="0"/>
              <a:t>∈[</a:t>
            </a:r>
            <a:r>
              <a:rPr lang="en-US" dirty="0"/>
              <a:t>0,1]-re (</a:t>
            </a:r>
            <a:r>
              <a:rPr lang="en-US" dirty="0" err="1"/>
              <a:t>monotonitás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t</a:t>
            </a:r>
            <a:r>
              <a:rPr lang="hu-HU" dirty="0" smtClean="0"/>
              <a:t>3</a:t>
            </a:r>
          </a:p>
          <a:p>
            <a:pPr marL="0" indent="0">
              <a:buNone/>
            </a:pPr>
            <a:r>
              <a:rPr lang="hu-HU" dirty="0" smtClean="0"/>
              <a:t>	t(a,b</a:t>
            </a:r>
            <a:r>
              <a:rPr lang="hu-HU" dirty="0"/>
              <a:t>) = t(b,a) minden a,b ∈ [0,1]-</a:t>
            </a:r>
            <a:r>
              <a:rPr lang="hu-HU" dirty="0" smtClean="0"/>
              <a:t>re 	(kommutativitás</a:t>
            </a:r>
            <a:r>
              <a:rPr lang="hu-H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7254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/>
              <a:t>Fuzzy metszetek (t-normák)</a:t>
            </a:r>
            <a:r>
              <a:rPr lang="hu-HU" b="1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Axiomatikus váza:</a:t>
            </a:r>
          </a:p>
          <a:p>
            <a:pPr marL="0" indent="0">
              <a:buNone/>
            </a:pPr>
            <a:r>
              <a:rPr lang="hu-HU" dirty="0" smtClean="0"/>
              <a:t>t4</a:t>
            </a:r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fr-FR" dirty="0" smtClean="0"/>
              <a:t>t(</a:t>
            </a:r>
            <a:r>
              <a:rPr lang="fr-FR" dirty="0" err="1" smtClean="0"/>
              <a:t>a,t</a:t>
            </a:r>
            <a:r>
              <a:rPr lang="fr-FR" dirty="0" smtClean="0"/>
              <a:t>(</a:t>
            </a:r>
            <a:r>
              <a:rPr lang="fr-FR" dirty="0" err="1" smtClean="0"/>
              <a:t>b,c</a:t>
            </a:r>
            <a:r>
              <a:rPr lang="fr-FR" dirty="0"/>
              <a:t>)) = t(t(</a:t>
            </a:r>
            <a:r>
              <a:rPr lang="fr-FR" dirty="0" err="1"/>
              <a:t>a,b</a:t>
            </a:r>
            <a:r>
              <a:rPr lang="fr-FR" dirty="0"/>
              <a:t>),c) </a:t>
            </a:r>
            <a:r>
              <a:rPr lang="fr-FR" dirty="0" err="1"/>
              <a:t>minden</a:t>
            </a:r>
            <a:r>
              <a:rPr lang="fr-FR" dirty="0"/>
              <a:t> </a:t>
            </a:r>
            <a:r>
              <a:rPr lang="fr-FR" dirty="0" err="1"/>
              <a:t>a,b,c</a:t>
            </a:r>
            <a:r>
              <a:rPr lang="fr-FR" dirty="0"/>
              <a:t> ∈ [</a:t>
            </a:r>
            <a:r>
              <a:rPr lang="fr-FR" dirty="0" smtClean="0"/>
              <a:t>0,1]</a:t>
            </a:r>
            <a:r>
              <a:rPr lang="hu-HU" dirty="0" smtClean="0"/>
              <a:t>-</a:t>
            </a:r>
            <a:r>
              <a:rPr lang="fr-FR" dirty="0" err="1" smtClean="0"/>
              <a:t>re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 smtClean="0"/>
              <a:t>asszociativitás</a:t>
            </a:r>
            <a:r>
              <a:rPr lang="fr-FR" dirty="0" smtClean="0"/>
              <a:t>)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Kiegészítő axiómák:</a:t>
            </a:r>
          </a:p>
          <a:p>
            <a:pPr marL="0" indent="0">
              <a:buNone/>
            </a:pPr>
            <a:r>
              <a:rPr lang="hu-HU" dirty="0"/>
              <a:t>t</a:t>
            </a:r>
            <a:r>
              <a:rPr lang="hu-HU" dirty="0" smtClean="0"/>
              <a:t>5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t </a:t>
            </a:r>
            <a:r>
              <a:rPr lang="hu-HU" dirty="0"/>
              <a:t>folytonos függvény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t</a:t>
            </a:r>
            <a:r>
              <a:rPr lang="hu-HU" dirty="0" smtClean="0"/>
              <a:t>6</a:t>
            </a:r>
          </a:p>
          <a:p>
            <a:pPr marL="400050" lvl="1" indent="0">
              <a:buNone/>
            </a:pPr>
            <a:r>
              <a:rPr lang="pt-BR" dirty="0"/>
              <a:t>t(a,a) &lt; a (szubidempotencia), vagy </a:t>
            </a:r>
            <a:r>
              <a:rPr lang="pt-BR" dirty="0" smtClean="0"/>
              <a:t>t(a,a</a:t>
            </a:r>
            <a:r>
              <a:rPr lang="pt-BR" dirty="0"/>
              <a:t>) = a (idem-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potencia)</a:t>
            </a:r>
            <a:r>
              <a:rPr lang="pt-BR" dirty="0" smtClean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t</a:t>
            </a:r>
            <a:r>
              <a:rPr lang="hu-HU" dirty="0" smtClean="0"/>
              <a:t>7</a:t>
            </a:r>
            <a:endParaRPr lang="hu-HU" dirty="0"/>
          </a:p>
          <a:p>
            <a:pPr marL="400050" lvl="1" indent="0">
              <a:buNone/>
            </a:pPr>
            <a:r>
              <a:rPr lang="hu-HU" dirty="0"/>
              <a:t>Ha a1 &lt; a2 és b1 &lt; b2, akkor t(a1,b1) &lt; t(a2,b2) (szigorú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monotonitás)</a:t>
            </a: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6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Homokkupac-paradoxon</a:t>
            </a:r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5750109" cy="330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029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/>
              <a:t>Fuzzy metszetek (t-normák)</a:t>
            </a:r>
            <a:r>
              <a:rPr lang="hu-HU" b="1" dirty="0" smtClean="0"/>
              <a:t> </a:t>
            </a:r>
          </a:p>
          <a:p>
            <a:pPr marL="0" indent="0">
              <a:buNone/>
            </a:pPr>
            <a:r>
              <a:rPr lang="hu-HU" dirty="0" smtClean="0"/>
              <a:t>	- Zadeh-féle fuzzy metszet: </a:t>
            </a:r>
            <a:r>
              <a:rPr lang="hu-HU" dirty="0"/>
              <a:t>t(a,b</a:t>
            </a:r>
            <a:r>
              <a:rPr lang="hu-HU" dirty="0" smtClean="0"/>
              <a:t>)=min(a,b)</a:t>
            </a:r>
          </a:p>
          <a:p>
            <a:pPr marL="0" indent="0">
              <a:buNone/>
            </a:pPr>
            <a:r>
              <a:rPr lang="hu-HU" dirty="0" smtClean="0"/>
              <a:t>	A Zadeh-féle </a:t>
            </a:r>
            <a:r>
              <a:rPr lang="hu-HU" dirty="0"/>
              <a:t>fuzzy metszet az egyetlen </a:t>
            </a:r>
            <a:r>
              <a:rPr lang="hu-HU" dirty="0" smtClean="0"/>
              <a:t>	idempotens t-norma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Algebrai metszet: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t(a,b</a:t>
            </a:r>
            <a:r>
              <a:rPr lang="hu-HU" dirty="0"/>
              <a:t>) = </a:t>
            </a:r>
            <a:r>
              <a:rPr lang="hu-HU" dirty="0" smtClean="0"/>
              <a:t>ab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	- Korlátos </a:t>
            </a:r>
            <a:r>
              <a:rPr lang="hu-HU" dirty="0"/>
              <a:t>különbség: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	t(a,b</a:t>
            </a:r>
            <a:r>
              <a:rPr lang="hu-HU" dirty="0"/>
              <a:t>) = max(0,a + b − 1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	- Drasztikus metszet   </a:t>
            </a:r>
            <a:endParaRPr lang="hu-HU" b="1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445224"/>
            <a:ext cx="31908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45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5819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0" y="1772816"/>
            <a:ext cx="75342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707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Fuzzy </a:t>
            </a:r>
            <a:r>
              <a:rPr lang="hu-HU" b="1" dirty="0" smtClean="0"/>
              <a:t>uniók (s-normák</a:t>
            </a:r>
            <a:r>
              <a:rPr lang="hu-HU" b="1" dirty="0"/>
              <a:t>)</a:t>
            </a:r>
            <a:r>
              <a:rPr lang="hu-HU" b="1" dirty="0" smtClean="0"/>
              <a:t> 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dirty="0" smtClean="0"/>
              <a:t>Általánosan </a:t>
            </a:r>
            <a:r>
              <a:rPr lang="hu-HU" dirty="0"/>
              <a:t>az A és B fuzzy halmazok </a:t>
            </a:r>
            <a:r>
              <a:rPr lang="hu-HU" dirty="0" smtClean="0"/>
              <a:t>unióját az </a:t>
            </a:r>
            <a:r>
              <a:rPr lang="hu-HU" dirty="0"/>
              <a:t>egységnégyzeten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való bináris operátorként adhatjuk meg</a:t>
            </a:r>
            <a:r>
              <a:rPr lang="hu-HU" dirty="0" smtClean="0"/>
              <a:t> </a:t>
            </a:r>
          </a:p>
          <a:p>
            <a:pPr marL="0" indent="0" algn="ctr">
              <a:buNone/>
            </a:pPr>
            <a:r>
              <a:rPr lang="hu-HU" dirty="0" smtClean="0"/>
              <a:t>s </a:t>
            </a:r>
            <a:r>
              <a:rPr lang="hu-HU" dirty="0"/>
              <a:t>: [0,1] × [0,1] → [0,1</a:t>
            </a:r>
            <a:r>
              <a:rPr lang="hu-HU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94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/>
              <a:t>Fuzzy </a:t>
            </a:r>
            <a:r>
              <a:rPr lang="hu-HU" b="1" dirty="0" smtClean="0"/>
              <a:t>uniók (s-normák)</a:t>
            </a:r>
          </a:p>
          <a:p>
            <a:pPr marL="0" indent="0">
              <a:buNone/>
            </a:pPr>
            <a:r>
              <a:rPr lang="hu-HU" dirty="0" smtClean="0"/>
              <a:t>Axiómatikus váza:</a:t>
            </a:r>
          </a:p>
          <a:p>
            <a:pPr marL="0" indent="0">
              <a:buNone/>
            </a:pPr>
            <a:r>
              <a:rPr lang="hu-HU" dirty="0"/>
              <a:t>s1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s(a,0</a:t>
            </a:r>
            <a:r>
              <a:rPr lang="hu-HU" dirty="0"/>
              <a:t>) = a, minden a ∈ [0,1]-re (peremfeltétel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s2</a:t>
            </a:r>
          </a:p>
          <a:p>
            <a:pPr marL="0" indent="0">
              <a:buNone/>
            </a:pPr>
            <a:r>
              <a:rPr lang="hu-HU" dirty="0" smtClean="0"/>
              <a:t>	b </a:t>
            </a:r>
            <a:r>
              <a:rPr lang="hu-HU" dirty="0"/>
              <a:t>≤ </a:t>
            </a:r>
            <a:r>
              <a:rPr lang="hu-HU" dirty="0" smtClean="0"/>
              <a:t>c-ből </a:t>
            </a:r>
            <a:r>
              <a:rPr lang="hu-HU" dirty="0"/>
              <a:t>következik, hogy s(a,b) ≤ s(a,c), minden </a:t>
            </a:r>
            <a:r>
              <a:rPr lang="hu-HU" dirty="0" smtClean="0"/>
              <a:t>	a,b,c∈[</a:t>
            </a:r>
            <a:r>
              <a:rPr lang="hu-HU" dirty="0"/>
              <a:t>0,1]-re (monotonitás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/>
              <a:t>s3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s(a,b</a:t>
            </a:r>
            <a:r>
              <a:rPr lang="hu-HU" dirty="0"/>
              <a:t>) = s(b,a), minden a,b ∈ [0,1]-re (kommutativitás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/>
              <a:t>s4 </a:t>
            </a:r>
          </a:p>
          <a:p>
            <a:pPr marL="0" indent="0">
              <a:buNone/>
            </a:pPr>
            <a:r>
              <a:rPr lang="hu-HU" dirty="0" smtClean="0"/>
              <a:t>	s(a,s(b,c</a:t>
            </a:r>
            <a:r>
              <a:rPr lang="hu-HU" dirty="0"/>
              <a:t>)) = s(s(a,b),c), minden a,b,c ∈ [0,1]-re </a:t>
            </a:r>
            <a:r>
              <a:rPr lang="hu-HU" dirty="0" smtClean="0"/>
              <a:t>	(asszociativitás)</a:t>
            </a:r>
          </a:p>
        </p:txBody>
      </p:sp>
    </p:spTree>
    <p:extLst>
      <p:ext uri="{BB962C8B-B14F-4D97-AF65-F5344CB8AC3E}">
        <p14:creationId xmlns:p14="http://schemas.microsoft.com/office/powerpoint/2010/main" val="143397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Fuzzy </a:t>
            </a:r>
            <a:r>
              <a:rPr lang="hu-HU" b="1" dirty="0" smtClean="0"/>
              <a:t>uniók (s-normák)</a:t>
            </a:r>
          </a:p>
          <a:p>
            <a:pPr marL="0" indent="0">
              <a:buNone/>
            </a:pPr>
            <a:r>
              <a:rPr lang="hu-HU" dirty="0" smtClean="0"/>
              <a:t>Kiegészítő axiómák:</a:t>
            </a:r>
          </a:p>
          <a:p>
            <a:pPr marL="0" indent="0">
              <a:buNone/>
            </a:pPr>
            <a:r>
              <a:rPr lang="pt-BR" dirty="0" smtClean="0"/>
              <a:t>s5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pt-BR" dirty="0" smtClean="0"/>
              <a:t>s </a:t>
            </a:r>
            <a:r>
              <a:rPr lang="pt-BR" dirty="0"/>
              <a:t>folytonos </a:t>
            </a:r>
            <a:r>
              <a:rPr lang="pt-BR" dirty="0" smtClean="0"/>
              <a:t>függvény</a:t>
            </a:r>
            <a:br>
              <a:rPr lang="pt-BR" dirty="0" smtClean="0"/>
            </a:br>
            <a:r>
              <a:rPr lang="pt-BR" dirty="0" smtClean="0"/>
              <a:t>s6a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pt-BR" dirty="0" smtClean="0"/>
              <a:t>s(a,a</a:t>
            </a:r>
            <a:r>
              <a:rPr lang="pt-BR" dirty="0"/>
              <a:t>) &gt; a (szuperidempotencia), </a:t>
            </a:r>
            <a:r>
              <a:rPr lang="hu-HU" dirty="0" smtClean="0"/>
              <a:t>vagy</a:t>
            </a:r>
            <a:r>
              <a:rPr lang="pt-BR" dirty="0" smtClean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pt-BR" dirty="0" smtClean="0"/>
              <a:t>s(a,a</a:t>
            </a:r>
            <a:r>
              <a:rPr lang="pt-BR" dirty="0"/>
              <a:t>) = </a:t>
            </a:r>
            <a:r>
              <a:rPr lang="pt-BR" dirty="0" smtClean="0"/>
              <a:t>a</a:t>
            </a:r>
            <a:r>
              <a:rPr lang="hu-HU" dirty="0" smtClean="0"/>
              <a:t> </a:t>
            </a:r>
            <a:r>
              <a:rPr lang="pt-BR" dirty="0" smtClean="0"/>
              <a:t>(idempotencia)</a:t>
            </a:r>
            <a:br>
              <a:rPr lang="pt-BR" dirty="0" smtClean="0"/>
            </a:br>
            <a:r>
              <a:rPr lang="pt-BR" dirty="0" smtClean="0"/>
              <a:t>s7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pt-BR" dirty="0" smtClean="0"/>
              <a:t>Ha a</a:t>
            </a:r>
            <a:r>
              <a:rPr lang="hu-HU" dirty="0" smtClean="0"/>
              <a:t>1</a:t>
            </a:r>
            <a:r>
              <a:rPr lang="pt-BR" dirty="0" smtClean="0"/>
              <a:t> &lt; </a:t>
            </a:r>
            <a:r>
              <a:rPr lang="pt-BR" dirty="0"/>
              <a:t>a2 és b1 &lt; b2, akkor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pt-BR" dirty="0" smtClean="0"/>
              <a:t>s(a1,b1</a:t>
            </a:r>
            <a:r>
              <a:rPr lang="pt-BR" dirty="0"/>
              <a:t>) &lt; </a:t>
            </a:r>
            <a:r>
              <a:rPr lang="pt-BR" dirty="0" smtClean="0"/>
              <a:t>s(a2,b2</a:t>
            </a:r>
            <a:r>
              <a:rPr lang="pt-BR" dirty="0"/>
              <a:t>) (</a:t>
            </a:r>
            <a:r>
              <a:rPr lang="pt-BR" dirty="0" smtClean="0"/>
              <a:t>szigorú</a:t>
            </a:r>
            <a:r>
              <a:rPr lang="hu-HU" dirty="0"/>
              <a:t> </a:t>
            </a:r>
            <a:r>
              <a:rPr lang="pt-BR" dirty="0" smtClean="0"/>
              <a:t>monotonitás)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6106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Fuzzy </a:t>
            </a:r>
            <a:r>
              <a:rPr lang="hu-HU" b="1" dirty="0" smtClean="0"/>
              <a:t>uniók (s-normák)</a:t>
            </a:r>
          </a:p>
          <a:p>
            <a:pPr marL="0" indent="0">
              <a:buNone/>
            </a:pPr>
            <a:r>
              <a:rPr lang="hu-HU" dirty="0" smtClean="0"/>
              <a:t>	- Zadeh-féle </a:t>
            </a:r>
            <a:r>
              <a:rPr lang="hu-HU" dirty="0"/>
              <a:t>unió: s(a,b) = max(a,b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	A Zadeh-féle </a:t>
            </a:r>
            <a:r>
              <a:rPr lang="hu-HU" dirty="0"/>
              <a:t>unió az egyetlen idempotens </a:t>
            </a:r>
            <a:r>
              <a:rPr lang="hu-HU" dirty="0" smtClean="0"/>
              <a:t>	s-norma </a:t>
            </a:r>
            <a:br>
              <a:rPr lang="hu-HU" dirty="0" smtClean="0"/>
            </a:br>
            <a:r>
              <a:rPr lang="hu-HU" dirty="0" smtClean="0"/>
              <a:t>	- Algebrai unió: </a:t>
            </a:r>
            <a:r>
              <a:rPr lang="hu-HU" dirty="0"/>
              <a:t>s(a,b) = a + b − </a:t>
            </a:r>
            <a:r>
              <a:rPr lang="hu-HU" dirty="0" smtClean="0"/>
              <a:t>ab</a:t>
            </a:r>
            <a:br>
              <a:rPr lang="hu-HU" dirty="0" smtClean="0"/>
            </a:br>
            <a:r>
              <a:rPr lang="hu-HU" dirty="0" smtClean="0"/>
              <a:t>	- Korlátos </a:t>
            </a:r>
            <a:r>
              <a:rPr lang="hu-HU" dirty="0"/>
              <a:t>összeg: s(a,b) = min(1,a + b)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- Drasztikus unió: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869160"/>
            <a:ext cx="3286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630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Feladatok</a:t>
            </a:r>
            <a:endParaRPr lang="hu-HU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6485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524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818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Aggregációs operátorok</a:t>
            </a:r>
          </a:p>
          <a:p>
            <a:pPr marL="0" indent="0">
              <a:buNone/>
            </a:pPr>
            <a:r>
              <a:rPr lang="hu-HU" dirty="0"/>
              <a:t>több fuzzy </a:t>
            </a:r>
            <a:r>
              <a:rPr lang="hu-HU" dirty="0" smtClean="0"/>
              <a:t>halmaz</a:t>
            </a:r>
            <a:r>
              <a:rPr lang="hu-HU" dirty="0"/>
              <a:t> </a:t>
            </a:r>
            <a:r>
              <a:rPr lang="hu-HU" dirty="0" smtClean="0"/>
              <a:t>megfelelő </a:t>
            </a:r>
            <a:r>
              <a:rPr lang="hu-HU" dirty="0"/>
              <a:t>módon </a:t>
            </a:r>
            <a:r>
              <a:rPr lang="hu-HU" dirty="0" smtClean="0"/>
              <a:t>történő </a:t>
            </a:r>
            <a:r>
              <a:rPr lang="hu-HU" dirty="0"/>
              <a:t>egyesítése által egyetlen fuzzy halmazt állíta-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nak </a:t>
            </a:r>
            <a:r>
              <a:rPr lang="hu-HU" dirty="0" smtClean="0"/>
              <a:t>elő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33056"/>
            <a:ext cx="1943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42" y="4797152"/>
            <a:ext cx="307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028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Aggregációs operátorok</a:t>
            </a:r>
          </a:p>
          <a:p>
            <a:pPr marL="0" indent="0">
              <a:buNone/>
            </a:pPr>
            <a:r>
              <a:rPr lang="hu-HU" dirty="0" smtClean="0"/>
              <a:t>Axiomatikus váza:</a:t>
            </a:r>
          </a:p>
          <a:p>
            <a:pPr marL="0" indent="0">
              <a:buNone/>
            </a:pPr>
            <a:r>
              <a:rPr lang="hu-HU" dirty="0"/>
              <a:t>h</a:t>
            </a:r>
            <a:r>
              <a:rPr lang="hu-HU" dirty="0" smtClean="0"/>
              <a:t>1</a:t>
            </a:r>
          </a:p>
          <a:p>
            <a:pPr marL="0" indent="0">
              <a:buNone/>
            </a:pPr>
            <a:r>
              <a:rPr lang="hu-HU" dirty="0" smtClean="0"/>
              <a:t>	h(0</a:t>
            </a:r>
            <a:r>
              <a:rPr lang="hu-HU" dirty="0"/>
              <a:t>, . . . ,0) = 0 és h(1, . . . ,1) = 1 (peremfeltételek).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h2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Ha </a:t>
            </a:r>
            <a:r>
              <a:rPr lang="hu-HU" dirty="0"/>
              <a:t>adott két tetsz ̋oleges n-es 〈a1, . . . ,an〉 és </a:t>
            </a:r>
            <a:r>
              <a:rPr lang="hu-HU" dirty="0" smtClean="0"/>
              <a:t>   	〈b1</a:t>
            </a:r>
            <a:r>
              <a:rPr lang="hu-HU" dirty="0"/>
              <a:t>, . . . ,bn〉, </a:t>
            </a:r>
            <a:r>
              <a:rPr lang="hu-HU" dirty="0" smtClean="0"/>
              <a:t>ahol</a:t>
            </a:r>
            <a:r>
              <a:rPr lang="hu-HU" dirty="0"/>
              <a:t> </a:t>
            </a:r>
            <a:r>
              <a:rPr lang="hu-HU" dirty="0" smtClean="0"/>
              <a:t>ai,bi </a:t>
            </a:r>
            <a:r>
              <a:rPr lang="hu-HU" dirty="0"/>
              <a:t>∈ [0,1] és ai ≤ bi </a:t>
            </a:r>
            <a:r>
              <a:rPr lang="hu-HU" dirty="0" smtClean="0"/>
              <a:t>minden	i </a:t>
            </a:r>
            <a:r>
              <a:rPr lang="hu-HU" dirty="0"/>
              <a:t>∈ [1,n]-re, akkor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	h(a1</a:t>
            </a:r>
            <a:r>
              <a:rPr lang="hu-HU" dirty="0"/>
              <a:t>, . . . ,an) ≤ h(b1, . . . ,bn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/>
              <a:t>azaz h monoton </a:t>
            </a:r>
            <a:r>
              <a:rPr lang="hu-HU" dirty="0" smtClean="0"/>
              <a:t>növekvő </a:t>
            </a:r>
            <a:r>
              <a:rPr lang="hu-HU" dirty="0"/>
              <a:t>minden argumentumában.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h</a:t>
            </a:r>
            <a:r>
              <a:rPr lang="hu-HU" dirty="0" smtClean="0"/>
              <a:t>3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	h </a:t>
            </a:r>
            <a:r>
              <a:rPr lang="hu-HU" dirty="0"/>
              <a:t>folytonos </a:t>
            </a:r>
            <a:r>
              <a:rPr lang="hu-HU" dirty="0" smtClean="0"/>
              <a:t>függvény </a:t>
            </a:r>
          </a:p>
        </p:txBody>
      </p:sp>
    </p:spTree>
    <p:extLst>
      <p:ext uri="{BB962C8B-B14F-4D97-AF65-F5344CB8AC3E}">
        <p14:creationId xmlns:p14="http://schemas.microsoft.com/office/powerpoint/2010/main" val="2190714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Aggregációs operátorok</a:t>
            </a:r>
          </a:p>
          <a:p>
            <a:pPr marL="0" indent="0">
              <a:buNone/>
            </a:pPr>
            <a:r>
              <a:rPr lang="hu-HU" dirty="0" smtClean="0"/>
              <a:t>Kiegészítő axiómák</a:t>
            </a:r>
          </a:p>
          <a:p>
            <a:pPr marL="0" indent="0">
              <a:buNone/>
            </a:pPr>
            <a:r>
              <a:rPr lang="hu-HU" dirty="0" smtClean="0"/>
              <a:t>h4</a:t>
            </a:r>
          </a:p>
          <a:p>
            <a:pPr marL="0" indent="0">
              <a:buNone/>
            </a:pPr>
            <a:r>
              <a:rPr lang="hu-HU" dirty="0" smtClean="0"/>
              <a:t>	h </a:t>
            </a:r>
            <a:r>
              <a:rPr lang="hu-HU" dirty="0"/>
              <a:t>szimmetrikus minden argumentumában, </a:t>
            </a:r>
            <a:r>
              <a:rPr lang="hu-HU" dirty="0" smtClean="0"/>
              <a:t>	azaz</a:t>
            </a:r>
            <a:br>
              <a:rPr lang="hu-HU" dirty="0" smtClean="0"/>
            </a:br>
            <a:r>
              <a:rPr lang="hu-HU" dirty="0" smtClean="0"/>
              <a:t>	h(a1</a:t>
            </a:r>
            <a:r>
              <a:rPr lang="hu-HU" dirty="0"/>
              <a:t>, . . . ,an) = h(ap(1), . . . ,ap(n)),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ahol </a:t>
            </a:r>
            <a:r>
              <a:rPr lang="hu-HU" dirty="0"/>
              <a:t>p az 1, . . . ,n számok </a:t>
            </a:r>
            <a:r>
              <a:rPr lang="hu-HU" dirty="0" smtClean="0"/>
              <a:t>tetszőleges 	permutációja</a:t>
            </a:r>
            <a:br>
              <a:rPr lang="hu-HU" dirty="0" smtClean="0"/>
            </a:br>
            <a:r>
              <a:rPr lang="hu-HU" dirty="0" smtClean="0"/>
              <a:t>h5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smtClean="0"/>
              <a:t>h </a:t>
            </a:r>
            <a:r>
              <a:rPr lang="hu-HU" dirty="0"/>
              <a:t>idempotens, azaz h(a, . . . ,a) = a, minden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	a ∈ </a:t>
            </a:r>
            <a:r>
              <a:rPr lang="hu-HU" dirty="0"/>
              <a:t>[0,1] </a:t>
            </a:r>
            <a:r>
              <a:rPr lang="hu-HU" dirty="0" smtClean="0"/>
              <a:t>esetén </a:t>
            </a:r>
          </a:p>
        </p:txBody>
      </p:sp>
    </p:spTree>
    <p:extLst>
      <p:ext uri="{BB962C8B-B14F-4D97-AF65-F5344CB8AC3E}">
        <p14:creationId xmlns:p14="http://schemas.microsoft.com/office/powerpoint/2010/main" val="424908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Homokkupac-paradoxon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Ebből az következik, hogy a </a:t>
            </a:r>
            <a:r>
              <a:rPr lang="hu-HU" i="1" dirty="0" smtClean="0"/>
              <a:t>homokszem=0</a:t>
            </a:r>
          </a:p>
          <a:p>
            <a:r>
              <a:rPr lang="hu-HU" dirty="0" smtClean="0"/>
              <a:t>Gond: a homokkupac fogalmát nem definiáltuk elég pontosan, ezért nem tudjuk matematikai formulával leírni</a:t>
            </a:r>
          </a:p>
          <a:p>
            <a:r>
              <a:rPr lang="hu-HU" dirty="0" smtClean="0"/>
              <a:t>A precíz definíciókat igénylő matematikai sok esetben nincs összhangban a mindennapi életben előforduló fogalmakkal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0761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Aggregációs operátorok</a:t>
            </a:r>
          </a:p>
          <a:p>
            <a:pPr marL="0" indent="0">
              <a:buNone/>
            </a:pPr>
            <a:r>
              <a:rPr lang="hu-HU" dirty="0"/>
              <a:t>A h2 és h5 axiómáknak eleget </a:t>
            </a:r>
            <a:r>
              <a:rPr lang="hu-HU" dirty="0" smtClean="0"/>
              <a:t>tevő </a:t>
            </a:r>
            <a:r>
              <a:rPr lang="hu-HU" dirty="0"/>
              <a:t>aggregációs </a:t>
            </a:r>
            <a:r>
              <a:rPr lang="hu-HU" dirty="0" smtClean="0"/>
              <a:t>műveletek </a:t>
            </a:r>
            <a:r>
              <a:rPr lang="hu-HU" dirty="0"/>
              <a:t>minden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/>
              <a:t>e</a:t>
            </a:r>
            <a:r>
              <a:rPr lang="hu-HU" dirty="0" smtClean="0"/>
              <a:t>setén teljesítik a 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/>
              <a:t>e</a:t>
            </a:r>
            <a:r>
              <a:rPr lang="hu-HU" dirty="0" smtClean="0"/>
              <a:t>gyenlőtlenséget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t-normák és s-normák is aggregációs operátorok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74296"/>
            <a:ext cx="2171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97281"/>
            <a:ext cx="54673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581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Aggregációs operátorok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65627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104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Aggregációs operátorok</a:t>
            </a:r>
          </a:p>
          <a:p>
            <a:pPr marL="0" indent="0">
              <a:buNone/>
            </a:pPr>
            <a:r>
              <a:rPr lang="hu-HU" b="1" dirty="0" smtClean="0"/>
              <a:t>Általános hatványközép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ahol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el-GR" dirty="0"/>
              <a:t>α → 0</a:t>
            </a:r>
            <a:r>
              <a:rPr lang="el-GR" dirty="0" smtClean="0"/>
              <a:t> </a:t>
            </a:r>
            <a:r>
              <a:rPr lang="hu-HU" dirty="0" smtClean="0"/>
              <a:t>geometriai középhez konvergál</a:t>
            </a:r>
          </a:p>
          <a:p>
            <a:pPr marL="0" indent="0">
              <a:buNone/>
            </a:pPr>
            <a:r>
              <a:rPr lang="el-GR" dirty="0"/>
              <a:t>α = 1 </a:t>
            </a:r>
            <a:r>
              <a:rPr lang="hu-HU" dirty="0" smtClean="0"/>
              <a:t>számtani közép</a:t>
            </a:r>
          </a:p>
          <a:p>
            <a:pPr marL="0" indent="0">
              <a:buNone/>
            </a:pPr>
            <a:r>
              <a:rPr lang="el-GR" dirty="0" smtClean="0"/>
              <a:t>α = </a:t>
            </a:r>
            <a:r>
              <a:rPr lang="hu-HU" dirty="0" smtClean="0"/>
              <a:t>-</a:t>
            </a:r>
            <a:r>
              <a:rPr lang="el-GR" dirty="0" smtClean="0"/>
              <a:t>1 </a:t>
            </a:r>
            <a:r>
              <a:rPr lang="hu-HU" dirty="0" smtClean="0"/>
              <a:t>harmonikus közép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2100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48422"/>
            <a:ext cx="3409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182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halmazokon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Aggregációs operátorok</a:t>
            </a:r>
          </a:p>
          <a:p>
            <a:pPr marL="0" indent="0">
              <a:buNone/>
            </a:pPr>
            <a:r>
              <a:rPr lang="en-US" b="1" dirty="0"/>
              <a:t>OWA (ordered weighted averaging) </a:t>
            </a:r>
            <a:r>
              <a:rPr lang="en-US" b="1" dirty="0" err="1"/>
              <a:t>operátor</a:t>
            </a:r>
            <a:r>
              <a:rPr lang="en-US" b="1" dirty="0" smtClean="0"/>
              <a:t> </a:t>
            </a:r>
            <a:endParaRPr lang="hu-HU" b="1" dirty="0" smtClean="0"/>
          </a:p>
          <a:p>
            <a:pPr marL="0" indent="0">
              <a:buNone/>
            </a:pPr>
            <a:r>
              <a:rPr lang="hu-HU" dirty="0" smtClean="0"/>
              <a:t>rendezett súlyozott</a:t>
            </a:r>
            <a:r>
              <a:rPr lang="hu-HU" dirty="0"/>
              <a:t> </a:t>
            </a:r>
            <a:r>
              <a:rPr lang="hu-HU" dirty="0" smtClean="0"/>
              <a:t>átlagoló operátorok</a:t>
            </a:r>
          </a:p>
          <a:p>
            <a:pPr marL="0" indent="0">
              <a:buNone/>
            </a:pPr>
            <a:r>
              <a:rPr lang="hu-HU" dirty="0"/>
              <a:t>Legyen</a:t>
            </a:r>
            <a:r>
              <a:rPr lang="hu-HU" dirty="0" smtClean="0"/>
              <a:t>                        súlyvektor, amire minden </a:t>
            </a:r>
          </a:p>
          <a:p>
            <a:pPr marL="0" indent="0">
              <a:buNone/>
            </a:pPr>
            <a:r>
              <a:rPr lang="hu-HU" dirty="0" smtClean="0"/>
              <a:t>            esetén </a:t>
            </a:r>
          </a:p>
          <a:p>
            <a:pPr marL="0" indent="0">
              <a:buNone/>
            </a:pPr>
            <a:r>
              <a:rPr lang="hu-HU" dirty="0" smtClean="0"/>
              <a:t>Ekkor a </a:t>
            </a:r>
            <a:r>
              <a:rPr lang="hu-HU" u="sng" dirty="0" smtClean="0"/>
              <a:t>w</a:t>
            </a:r>
            <a:r>
              <a:rPr lang="hu-HU" dirty="0" smtClean="0"/>
              <a:t> súlyhoz tartozó OWA operátor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ahol                 vektor a                vektor csökkenő sorrendben rendezett permutációja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94484"/>
            <a:ext cx="18764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9" y="3645024"/>
            <a:ext cx="10858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22867"/>
            <a:ext cx="1152128" cy="77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509120"/>
            <a:ext cx="4000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25" y="5229200"/>
            <a:ext cx="12287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191100"/>
            <a:ext cx="1257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422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Crisp partíciók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5" y="1600200"/>
            <a:ext cx="78259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87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Fuzzy partíciók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28359" cy="463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88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</a:t>
            </a:r>
            <a:r>
              <a:rPr lang="hu-HU" dirty="0" smtClean="0"/>
              <a:t>elációk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dirty="0"/>
              <a:t>hagyományos relációk</a:t>
            </a:r>
            <a:r>
              <a:rPr lang="hu-HU" dirty="0"/>
              <a:t> két vagy több halmaz elemei közötti </a:t>
            </a:r>
            <a:r>
              <a:rPr lang="hu-HU" dirty="0" smtClean="0"/>
              <a:t>öszszefüggést</a:t>
            </a:r>
            <a:r>
              <a:rPr lang="hu-HU" dirty="0"/>
              <a:t>, kapcsolatot vagy éppen annak hiányát fejezik ki. Ennek alapján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két (vagy több) halmazbeli elem vagy relációban van </a:t>
            </a:r>
            <a:r>
              <a:rPr lang="hu-HU" dirty="0" smtClean="0"/>
              <a:t>egymással</a:t>
            </a:r>
            <a:r>
              <a:rPr lang="hu-HU" dirty="0"/>
              <a:t>, vagy nem.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/>
              <a:t>Az X1,X2, . . . ,Xn halmazok közötti R relációt úgy definiáljuk, mint 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reláció alaphalmazai DESCARTES-szorzatának részhalmazát: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733256"/>
            <a:ext cx="3552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761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Hagyományos R reláció megadása karakterisztikus függvénnyel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Fuzzy reláció</a:t>
            </a:r>
            <a:r>
              <a:rPr lang="hu-HU" dirty="0" smtClean="0"/>
              <a:t>: </a:t>
            </a:r>
          </a:p>
          <a:p>
            <a:pPr marL="0" indent="0">
              <a:buNone/>
            </a:pPr>
            <a:r>
              <a:rPr lang="hu-HU" dirty="0"/>
              <a:t>halmaz elemei közötti kapcsolat 0 és 1 közötti mértékét is modellezhetjük.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40905"/>
            <a:ext cx="69342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589240"/>
            <a:ext cx="35147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598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/>
              <a:t>legyenek az alaphalmazok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X </a:t>
            </a:r>
            <a:r>
              <a:rPr lang="hu-HU" dirty="0"/>
              <a:t>= {CH,D,B,F},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Y = {</a:t>
            </a:r>
            <a:r>
              <a:rPr lang="hu-HU" dirty="0" smtClean="0"/>
              <a:t>frank,euro}, Z={</a:t>
            </a:r>
            <a:r>
              <a:rPr lang="hu-HU" dirty="0"/>
              <a:t>német,francia,olasz,flamand},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és </a:t>
            </a:r>
            <a:r>
              <a:rPr lang="hu-HU" dirty="0"/>
              <a:t>az </a:t>
            </a:r>
            <a:r>
              <a:rPr lang="hu-HU" dirty="0" smtClean="0"/>
              <a:t>R reláció kapcsolja </a:t>
            </a:r>
            <a:r>
              <a:rPr lang="hu-HU" dirty="0"/>
              <a:t>össze egy ország autós felségjelzését, valutanemét és hivatalos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nyelvét vagy nyelveit. </a:t>
            </a:r>
          </a:p>
        </p:txBody>
      </p:sp>
    </p:spTree>
    <p:extLst>
      <p:ext uri="{BB962C8B-B14F-4D97-AF65-F5344CB8AC3E}">
        <p14:creationId xmlns:p14="http://schemas.microsoft.com/office/powerpoint/2010/main" val="2188151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/>
              <a:t>R(X,Y,Z) = {〈CH,frank,német</a:t>
            </a:r>
            <a:r>
              <a:rPr lang="hu-HU" dirty="0" smtClean="0"/>
              <a:t>〉,&lt;CH,frank,francia</a:t>
            </a:r>
            <a:r>
              <a:rPr lang="hu-HU" dirty="0"/>
              <a:t>〉,〈CH,frank,olasz〉,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〈</a:t>
            </a:r>
            <a:r>
              <a:rPr lang="hu-HU" dirty="0" smtClean="0"/>
              <a:t>B,euro,flamand</a:t>
            </a:r>
            <a:r>
              <a:rPr lang="hu-HU" dirty="0"/>
              <a:t>〉,〈</a:t>
            </a:r>
            <a:r>
              <a:rPr lang="hu-HU" dirty="0" smtClean="0"/>
              <a:t>B,euro,francia</a:t>
            </a:r>
            <a:r>
              <a:rPr lang="hu-HU" dirty="0"/>
              <a:t>〉,〈</a:t>
            </a:r>
            <a:r>
              <a:rPr lang="hu-HU" dirty="0" smtClean="0"/>
              <a:t>F,euro,francia〉,〈D,euro,német</a:t>
            </a:r>
            <a:r>
              <a:rPr lang="hu-HU" dirty="0"/>
              <a:t>〉</a:t>
            </a: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9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Logikák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2 értékű logikák:</a:t>
            </a:r>
          </a:p>
          <a:p>
            <a:pPr lvl="2"/>
            <a:r>
              <a:rPr lang="hu-HU" dirty="0"/>
              <a:t>Igaz/hamis</a:t>
            </a:r>
          </a:p>
          <a:p>
            <a:pPr lvl="2"/>
            <a:r>
              <a:rPr lang="hu-HU" dirty="0"/>
              <a:t>Boole foglalta axiomatikus </a:t>
            </a:r>
            <a:r>
              <a:rPr lang="hu-HU" dirty="0" smtClean="0"/>
              <a:t>rendszerbe</a:t>
            </a:r>
          </a:p>
          <a:p>
            <a:pPr marL="342900" lvl="2" indent="-342900"/>
            <a:r>
              <a:rPr lang="hu-HU" sz="3200" dirty="0" smtClean="0"/>
              <a:t>3/4 </a:t>
            </a:r>
            <a:r>
              <a:rPr lang="hu-HU" sz="3200" dirty="0"/>
              <a:t>értékű </a:t>
            </a:r>
            <a:r>
              <a:rPr lang="hu-HU" sz="3200" dirty="0" smtClean="0"/>
              <a:t>logikák:</a:t>
            </a:r>
          </a:p>
          <a:p>
            <a:pPr marL="800100" lvl="3" indent="-342900"/>
            <a:r>
              <a:rPr lang="hu-HU" sz="2800" dirty="0" smtClean="0"/>
              <a:t>Megjelennek új értékek eldöntetlen, eldönthetetlen  </a:t>
            </a:r>
            <a:endParaRPr lang="hu-HU" dirty="0"/>
          </a:p>
          <a:p>
            <a:pPr marL="342900" lvl="2" indent="-342900"/>
            <a:r>
              <a:rPr lang="hu-HU" sz="3200" dirty="0" smtClean="0"/>
              <a:t>Fuzzy logika: Lotfi Zadeh (1965)</a:t>
            </a:r>
          </a:p>
          <a:p>
            <a:pPr marL="800100" lvl="3" indent="-342900"/>
            <a:r>
              <a:rPr lang="hu-HU" sz="2800" dirty="0" smtClean="0"/>
              <a:t>Végtelen értékű logika: a Boole-logika általánosítása</a:t>
            </a:r>
          </a:p>
          <a:p>
            <a:pPr marL="800100" lvl="3" indent="-342900"/>
            <a:r>
              <a:rPr lang="hu-HU" sz="2800" dirty="0" smtClean="0"/>
              <a:t>Részleges igazságot is megenged: egy állítás nem csak „igaz” vagy „hamis” lehet, hanem többé-kevésbé igaz”</a:t>
            </a:r>
          </a:p>
        </p:txBody>
      </p:sp>
    </p:spTree>
    <p:extLst>
      <p:ext uri="{BB962C8B-B14F-4D97-AF65-F5344CB8AC3E}">
        <p14:creationId xmlns:p14="http://schemas.microsoft.com/office/powerpoint/2010/main" val="1075553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Legyen R </a:t>
            </a:r>
            <a:r>
              <a:rPr lang="hu-HU" dirty="0" smtClean="0"/>
              <a:t>bináris </a:t>
            </a:r>
            <a:r>
              <a:rPr lang="hu-HU" dirty="0"/>
              <a:t>reláció, mely a „nagyon távoli” fogalmat modellezi az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X ={</a:t>
            </a:r>
            <a:r>
              <a:rPr lang="hu-HU" dirty="0"/>
              <a:t>Bp.,Sydney,London} és az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Y </a:t>
            </a:r>
            <a:r>
              <a:rPr lang="hu-HU" dirty="0"/>
              <a:t>= {Hong Kong,Bp.} halmazok </a:t>
            </a:r>
            <a:r>
              <a:rPr lang="hu-HU" dirty="0" smtClean="0"/>
              <a:t>között</a:t>
            </a:r>
          </a:p>
          <a:p>
            <a:pPr marL="0" indent="0">
              <a:buNone/>
            </a:pPr>
            <a:r>
              <a:rPr lang="hu-HU" dirty="0" smtClean="0"/>
              <a:t>Fuzzy reláció:</a:t>
            </a:r>
            <a:br>
              <a:rPr lang="hu-HU" dirty="0" smtClean="0"/>
            </a:br>
            <a:r>
              <a:rPr lang="hu-HU" dirty="0"/>
              <a:t>R(X,Y ) = 0,9/(Bp., HK) + 0,5/(Sydney, HK) + 1/(London, HK)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/>
              <a:t>+1/(Sydney, Bp.) + 0,3/(London, Bp.)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0150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Részsorozat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 smtClean="0"/>
              <a:t>n=4 és J={1,4}</a:t>
            </a:r>
          </a:p>
          <a:p>
            <a:pPr marL="0" indent="0">
              <a:buNone/>
            </a:pPr>
            <a:r>
              <a:rPr lang="hu-HU" dirty="0" smtClean="0"/>
              <a:t>akkor </a:t>
            </a:r>
            <a:r>
              <a:rPr lang="hu-HU" u="sng" dirty="0" smtClean="0"/>
              <a:t>y</a:t>
            </a:r>
            <a:r>
              <a:rPr lang="hu-HU" dirty="0" smtClean="0"/>
              <a:t>={</a:t>
            </a:r>
            <a:r>
              <a:rPr lang="hu-HU" dirty="0"/>
              <a:t>x</a:t>
            </a:r>
            <a:r>
              <a:rPr lang="hu-HU" baseline="-25000" dirty="0"/>
              <a:t>1</a:t>
            </a:r>
            <a:r>
              <a:rPr lang="hu-HU" dirty="0"/>
              <a:t>, x</a:t>
            </a:r>
            <a:r>
              <a:rPr lang="hu-HU" baseline="-25000" dirty="0"/>
              <a:t>4</a:t>
            </a:r>
            <a:r>
              <a:rPr lang="hu-HU" dirty="0" smtClean="0"/>
              <a:t>} részsorozata </a:t>
            </a:r>
            <a:r>
              <a:rPr lang="hu-HU" u="sng" dirty="0" smtClean="0"/>
              <a:t>x</a:t>
            </a:r>
            <a:r>
              <a:rPr lang="hu-HU" dirty="0" smtClean="0"/>
              <a:t>={x</a:t>
            </a:r>
            <a:r>
              <a:rPr lang="hu-HU" baseline="-25000" dirty="0" smtClean="0"/>
              <a:t>1</a:t>
            </a:r>
            <a:r>
              <a:rPr lang="hu-HU" dirty="0"/>
              <a:t>, x</a:t>
            </a:r>
            <a:r>
              <a:rPr lang="hu-HU" baseline="-25000" dirty="0"/>
              <a:t>2,</a:t>
            </a:r>
            <a:r>
              <a:rPr lang="hu-HU" dirty="0"/>
              <a:t> x</a:t>
            </a:r>
            <a:r>
              <a:rPr lang="hu-HU" baseline="-25000" dirty="0"/>
              <a:t>3,</a:t>
            </a:r>
            <a:r>
              <a:rPr lang="hu-HU" dirty="0"/>
              <a:t> x</a:t>
            </a:r>
            <a:r>
              <a:rPr lang="hu-HU" baseline="-25000" dirty="0"/>
              <a:t>4</a:t>
            </a:r>
            <a:r>
              <a:rPr lang="hu-HU" dirty="0"/>
              <a:t>}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3" y="2204864"/>
            <a:ext cx="8534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489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Projekció</a:t>
            </a:r>
            <a:endParaRPr lang="hu-H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76103"/>
            <a:ext cx="83343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668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Feladat: projekció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Projekció</a:t>
            </a:r>
          </a:p>
          <a:p>
            <a:pPr marL="0" indent="0">
              <a:buNone/>
            </a:pPr>
            <a:r>
              <a:rPr lang="hu-HU" dirty="0"/>
              <a:t>X1 = {A,B}, X2 = {A,B} és X3 = {A,B,C</a:t>
            </a:r>
            <a:r>
              <a:rPr lang="hu-HU" dirty="0" smtClean="0"/>
              <a:t>}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264696" cy="36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5704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Hengeres kiterjesztés: </a:t>
            </a:r>
            <a:r>
              <a:rPr lang="hu-HU" dirty="0" smtClean="0"/>
              <a:t>projekció inverzének tekinthető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Példában: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444183" cy="174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73437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88024"/>
            <a:ext cx="702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58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Hengeres lezárt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hu-HU" dirty="0" smtClean="0"/>
              <a:t>Hengeres kiterjesztés: gyakran </a:t>
            </a:r>
            <a:r>
              <a:rPr lang="hu-HU" dirty="0"/>
              <a:t>nincs olyan projekció, </a:t>
            </a:r>
            <a:r>
              <a:rPr lang="hu-HU" dirty="0" smtClean="0"/>
              <a:t>amelynek</a:t>
            </a:r>
            <a:r>
              <a:rPr lang="hu-HU" dirty="0"/>
              <a:t> </a:t>
            </a:r>
            <a:r>
              <a:rPr lang="hu-HU" dirty="0" smtClean="0"/>
              <a:t>az </a:t>
            </a:r>
            <a:r>
              <a:rPr lang="hu-HU" dirty="0"/>
              <a:t>X1 × X2 </a:t>
            </a:r>
            <a:r>
              <a:rPr lang="hu-HU" dirty="0" smtClean="0"/>
              <a:t>×... × Xn </a:t>
            </a:r>
            <a:r>
              <a:rPr lang="hu-HU" dirty="0"/>
              <a:t>halmazra való kiterjesztése azonos az eredeti R relációval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dirty="0"/>
              <a:t>általánosabb az, hogy néhány projekciójának segítségével egy relációt </a:t>
            </a:r>
            <a:r>
              <a:rPr lang="hu-HU" dirty="0" smtClean="0"/>
              <a:t>pontosan </a:t>
            </a:r>
            <a:r>
              <a:rPr lang="hu-HU" dirty="0"/>
              <a:t>vissza lehet kapni</a:t>
            </a:r>
          </a:p>
        </p:txBody>
      </p:sp>
    </p:spTree>
    <p:extLst>
      <p:ext uri="{BB962C8B-B14F-4D97-AF65-F5344CB8AC3E}">
        <p14:creationId xmlns:p14="http://schemas.microsoft.com/office/powerpoint/2010/main" val="32807450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Hengeres lezárt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hu-HU" dirty="0"/>
              <a:t>Mikor a </a:t>
            </a:r>
            <a:r>
              <a:rPr lang="hu-HU" dirty="0" smtClean="0"/>
              <a:t>Zadeh-féle </a:t>
            </a:r>
            <a:r>
              <a:rPr lang="hu-HU" dirty="0"/>
              <a:t>uniót (max) használjuk projektálásra, akkor </a:t>
            </a:r>
            <a:r>
              <a:rPr lang="hu-HU" dirty="0" smtClean="0"/>
              <a:t>a</a:t>
            </a:r>
            <a:r>
              <a:rPr lang="hu-HU" dirty="0"/>
              <a:t> </a:t>
            </a:r>
            <a:r>
              <a:rPr lang="hu-HU" dirty="0" smtClean="0"/>
              <a:t>hengeres </a:t>
            </a:r>
            <a:r>
              <a:rPr lang="hu-HU" dirty="0"/>
              <a:t>lezártat a </a:t>
            </a:r>
            <a:r>
              <a:rPr lang="hu-HU" dirty="0" smtClean="0"/>
              <a:t>Zadeh-féle </a:t>
            </a:r>
            <a:r>
              <a:rPr lang="hu-HU" dirty="0"/>
              <a:t>metszet segítségével határozzuk meg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861048"/>
            <a:ext cx="84010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594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Hengeres lezárt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78136"/>
            <a:ext cx="6048672" cy="352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640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Projekció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791325" cy="394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853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Hengeres lezárt</a:t>
            </a:r>
            <a:endParaRPr lang="hu-HU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316250" cy="351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09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Crisp halmaz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Megadható:</a:t>
            </a:r>
          </a:p>
          <a:p>
            <a:pPr>
              <a:buFontTx/>
              <a:buChar char="-"/>
            </a:pPr>
            <a:r>
              <a:rPr lang="hu-HU" dirty="0" smtClean="0"/>
              <a:t>Elemeinek felsorolásával </a:t>
            </a:r>
            <a:r>
              <a:rPr lang="hu-HU" dirty="0"/>
              <a:t>A = {1,2,4,8,16}</a:t>
            </a:r>
            <a:r>
              <a:rPr lang="hu-HU" dirty="0" smtClean="0"/>
              <a:t> </a:t>
            </a:r>
          </a:p>
          <a:p>
            <a:pPr>
              <a:buFontTx/>
              <a:buChar char="-"/>
            </a:pPr>
            <a:r>
              <a:rPr lang="hu-HU" dirty="0" smtClean="0"/>
              <a:t>Elemeire teljesülő szabály segítségével</a:t>
            </a:r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hu-HU" dirty="0" smtClean="0"/>
              <a:t>Karakterisztikus függvénnyel</a:t>
            </a:r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16288"/>
            <a:ext cx="5402203" cy="54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25144"/>
            <a:ext cx="3513474" cy="115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456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Kompozíció</a:t>
            </a:r>
            <a:endParaRPr lang="hu-HU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057329" cy="347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4457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Kompozíció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43782"/>
            <a:ext cx="72009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19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fuzzy relációkon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Tranzitív lezárt</a:t>
            </a:r>
          </a:p>
          <a:p>
            <a:endParaRPr lang="hu-H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7416824" cy="449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9107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Tranzitív lezárt</a:t>
            </a:r>
            <a:endParaRPr lang="hu-HU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5054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7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Crisp halmaz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Ha A halmaz minden eleme B halmaznak is eleme, akkor A a B </a:t>
            </a:r>
            <a:r>
              <a:rPr lang="hu-HU" sz="2800" dirty="0" smtClean="0"/>
              <a:t>részhalmaza</a:t>
            </a:r>
            <a:r>
              <a:rPr lang="hu-HU" sz="2800" dirty="0"/>
              <a:t>, amit A ⊂ B-vel vagy A ⊆ B-vel jelölünk, ez utóbbi </a:t>
            </a:r>
            <a:r>
              <a:rPr lang="hu-HU" sz="2800" dirty="0" smtClean="0"/>
              <a:t>esetben</a:t>
            </a:r>
            <a:r>
              <a:rPr lang="hu-HU" sz="2800" dirty="0"/>
              <a:t> </a:t>
            </a:r>
            <a:r>
              <a:rPr lang="hu-HU" sz="2800" dirty="0" smtClean="0"/>
              <a:t>kihangsúlyozva </a:t>
            </a:r>
            <a:r>
              <a:rPr lang="hu-HU" sz="2800" dirty="0"/>
              <a:t>azt, hogy </a:t>
            </a:r>
            <a:r>
              <a:rPr lang="hu-HU" sz="2800" dirty="0" smtClean="0"/>
              <a:t>egyenlőség </a:t>
            </a:r>
            <a:r>
              <a:rPr lang="hu-HU" sz="2800" dirty="0"/>
              <a:t>is megengedett.</a:t>
            </a:r>
            <a:r>
              <a:rPr lang="hu-HU" sz="2800" dirty="0" smtClean="0"/>
              <a:t> </a:t>
            </a:r>
          </a:p>
          <a:p>
            <a:r>
              <a:rPr lang="hu-HU" sz="2800" b="1" dirty="0" smtClean="0"/>
              <a:t>Hatványhalmaz</a:t>
            </a:r>
            <a:r>
              <a:rPr lang="hu-HU" sz="2800" dirty="0" smtClean="0"/>
              <a:t>: </a:t>
            </a:r>
            <a:r>
              <a:rPr lang="hu-HU" sz="2800" dirty="0"/>
              <a:t>Egy A halmaz </a:t>
            </a:r>
            <a:r>
              <a:rPr lang="hu-HU" sz="2800" dirty="0" smtClean="0"/>
              <a:t>összes részhalmazának </a:t>
            </a:r>
            <a:r>
              <a:rPr lang="hu-HU" sz="2800" dirty="0"/>
              <a:t>halmazát, P(A)-t, az A </a:t>
            </a:r>
            <a:r>
              <a:rPr lang="hu-HU" sz="2800" dirty="0" smtClean="0"/>
              <a:t>hatvány-</a:t>
            </a:r>
            <a:r>
              <a:rPr lang="hu-HU" sz="2800" dirty="0"/>
              <a:t> </a:t>
            </a:r>
            <a:r>
              <a:rPr lang="hu-HU" sz="2800" dirty="0" smtClean="0"/>
              <a:t>halmazának </a:t>
            </a:r>
            <a:r>
              <a:rPr lang="hu-HU" sz="2800" dirty="0"/>
              <a:t>hívjuk.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/>
              <a:t>A véges A halmaz elemeinek számát (számosságát) |A| jelöli. Ha A </a:t>
            </a:r>
            <a:r>
              <a:rPr lang="hu-HU" sz="2800" dirty="0" smtClean="0"/>
              <a:t>véges,</a:t>
            </a:r>
            <a:r>
              <a:rPr lang="hu-HU" sz="2800" dirty="0"/>
              <a:t> </a:t>
            </a:r>
            <a:r>
              <a:rPr lang="hu-HU" sz="2800" dirty="0" smtClean="0"/>
              <a:t>akkor </a:t>
            </a:r>
            <a:endParaRPr lang="hu-H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157192"/>
            <a:ext cx="2203025" cy="581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76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Crisp halmaz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b="1" dirty="0" smtClean="0"/>
              <a:t>Komplemens</a:t>
            </a:r>
            <a:r>
              <a:rPr lang="hu-HU" sz="2800" dirty="0" smtClean="0"/>
              <a:t>: </a:t>
            </a:r>
            <a:r>
              <a:rPr lang="pt-BR" sz="2800" dirty="0"/>
              <a:t>Az A halmaz komplemense</a:t>
            </a:r>
            <a:r>
              <a:rPr lang="pt-BR" sz="2800" dirty="0" smtClean="0"/>
              <a:t>,</a:t>
            </a:r>
            <a:r>
              <a:rPr lang="hu-HU" sz="2800" dirty="0" smtClean="0"/>
              <a:t> </a:t>
            </a:r>
            <a:r>
              <a:rPr lang="pt-BR" sz="2800" dirty="0" smtClean="0"/>
              <a:t> </a:t>
            </a:r>
            <a:r>
              <a:rPr lang="hu-HU" sz="2800" dirty="0" smtClean="0"/>
              <a:t>  </a:t>
            </a:r>
            <a:r>
              <a:rPr lang="pt-BR" sz="2800" dirty="0" smtClean="0"/>
              <a:t>az </a:t>
            </a:r>
            <a:r>
              <a:rPr lang="pt-BR" sz="2800" dirty="0"/>
              <a:t>alaphalmaz A-ban nem </a:t>
            </a:r>
            <a:r>
              <a:rPr lang="pt-BR" sz="2800" dirty="0" smtClean="0"/>
              <a:t>szerepl</a:t>
            </a:r>
            <a:r>
              <a:rPr lang="hu-HU" sz="2800" dirty="0"/>
              <a:t>ő</a:t>
            </a:r>
            <a:r>
              <a:rPr lang="pt-BR" sz="2800" dirty="0" smtClean="0"/>
              <a:t> elemeit </a:t>
            </a:r>
            <a:r>
              <a:rPr lang="pt-BR" sz="2800" dirty="0"/>
              <a:t>tartalmazza.</a:t>
            </a:r>
            <a:r>
              <a:rPr lang="pt-BR" sz="2800" dirty="0" smtClean="0"/>
              <a:t> </a:t>
            </a:r>
            <a:endParaRPr lang="hu-HU" sz="2800" dirty="0" smtClean="0"/>
          </a:p>
          <a:p>
            <a:r>
              <a:rPr lang="hu-HU" sz="2800" b="1" dirty="0" smtClean="0"/>
              <a:t>Unió</a:t>
            </a:r>
            <a:r>
              <a:rPr lang="hu-HU" sz="2800" dirty="0" smtClean="0"/>
              <a:t>: </a:t>
            </a:r>
            <a:r>
              <a:rPr lang="hu-HU" sz="2800" dirty="0"/>
              <a:t>A és B halmazok egyesítése, másszóval uniója, A ∪ B, azon </a:t>
            </a:r>
            <a:r>
              <a:rPr lang="hu-HU" sz="2800" dirty="0" smtClean="0"/>
              <a:t>elemeket</a:t>
            </a:r>
            <a:r>
              <a:rPr lang="hu-HU" sz="2800" dirty="0"/>
              <a:t> </a:t>
            </a:r>
            <a:r>
              <a:rPr lang="hu-HU" sz="2800" dirty="0" smtClean="0"/>
              <a:t>tartalmazza</a:t>
            </a:r>
            <a:r>
              <a:rPr lang="hu-HU" sz="2800" dirty="0"/>
              <a:t>, melyek legalább vagy az A vagy a B halmaznak eleme</a:t>
            </a:r>
            <a:r>
              <a:rPr lang="hu-HU" sz="2800" dirty="0" smtClean="0"/>
              <a:t> </a:t>
            </a:r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endParaRPr lang="hu-HU" sz="2800" dirty="0" smtClean="0"/>
          </a:p>
          <a:p>
            <a:r>
              <a:rPr lang="hu-HU" sz="2800" b="1" dirty="0" smtClean="0"/>
              <a:t>Metszet</a:t>
            </a:r>
            <a:r>
              <a:rPr lang="hu-HU" sz="2800" dirty="0" smtClean="0"/>
              <a:t>: A és B halmazok metszete, A ∩ B, azon elemeket tartalmazza, melyek mind az A, mind a B halmaznak elemei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00808"/>
            <a:ext cx="238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9" y="3785093"/>
            <a:ext cx="3960440" cy="76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877272"/>
            <a:ext cx="41529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13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Fuzzy halmaz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Elmosódott határ: </a:t>
            </a:r>
          </a:p>
          <a:p>
            <a:pPr lvl="1"/>
            <a:r>
              <a:rPr lang="hu-HU" dirty="0" smtClean="0"/>
              <a:t>pl.: „magas emberek”: mennyire eleme egy ismert magassággal rendelkező ember ennek a halmaznak?</a:t>
            </a:r>
          </a:p>
          <a:p>
            <a:pPr lvl="1"/>
            <a:r>
              <a:rPr lang="hu-HU" dirty="0" smtClean="0"/>
              <a:t>Részleges tagság: van, aki jobban beletartozik vagy aki kevésbé: 0 és 1 között </a:t>
            </a:r>
            <a:r>
              <a:rPr lang="hu-HU" dirty="0" smtClean="0">
                <a:sym typeface="Wingdings" pitchFamily="2" charset="2"/>
              </a:rPr>
              <a:t> tagsági függvény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14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1014</Words>
  <Application>Microsoft Office PowerPoint</Application>
  <PresentationFormat>On-screen Show (4:3)</PresentationFormat>
  <Paragraphs>287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Fuzzy logika, fuzzy halmazok, fuzzy partíciók, fuzzy relációk alapjai</vt:lpstr>
      <vt:lpstr>Motiváció</vt:lpstr>
      <vt:lpstr>Homokkupac-paradoxon</vt:lpstr>
      <vt:lpstr>Homokkupac-paradoxon</vt:lpstr>
      <vt:lpstr>Logikák</vt:lpstr>
      <vt:lpstr>Crisp halmaz</vt:lpstr>
      <vt:lpstr>Crisp halmaz</vt:lpstr>
      <vt:lpstr>Crisp halmaz</vt:lpstr>
      <vt:lpstr>Fuzzy halmaz</vt:lpstr>
      <vt:lpstr>Példa</vt:lpstr>
      <vt:lpstr>Tagsági függvény</vt:lpstr>
      <vt:lpstr>Gyakori fuzzy halmaz típusok</vt:lpstr>
      <vt:lpstr>Fuzzy halmazok</vt:lpstr>
      <vt:lpstr>Fuzzy halmazok tulajdonságai</vt:lpstr>
      <vt:lpstr>Fuzzy halmazok tulajdonságai</vt:lpstr>
      <vt:lpstr>Feladatok</vt:lpstr>
      <vt:lpstr>Feladatok</vt:lpstr>
      <vt:lpstr>Feladatok</vt:lpstr>
      <vt:lpstr>Feladatok</vt:lpstr>
      <vt:lpstr>Feladatok</vt:lpstr>
      <vt:lpstr>Műveletek fuzzy halmazokon</vt:lpstr>
      <vt:lpstr>Műveletek fuzzy halmazokon</vt:lpstr>
      <vt:lpstr>Műveletek fuzzy halmazokon</vt:lpstr>
      <vt:lpstr>Műveletek fuzzy halmazokon</vt:lpstr>
      <vt:lpstr>Műveletek fuzzy halmazokon</vt:lpstr>
      <vt:lpstr>Feladatok</vt:lpstr>
      <vt:lpstr>Műveletek fuzzy halmazokon</vt:lpstr>
      <vt:lpstr>Műveletek fuzzy halmazokon</vt:lpstr>
      <vt:lpstr>Műveletek fuzzy halmazokon</vt:lpstr>
      <vt:lpstr>Műveletek fuzzy halmazokon</vt:lpstr>
      <vt:lpstr>Feladatok</vt:lpstr>
      <vt:lpstr>Műveletek fuzzy halmazokon</vt:lpstr>
      <vt:lpstr>Műveletek fuzzy halmazokon</vt:lpstr>
      <vt:lpstr>Műveletek fuzzy halmazokon</vt:lpstr>
      <vt:lpstr>Műveletek fuzzy halmazokon</vt:lpstr>
      <vt:lpstr>Feladatok</vt:lpstr>
      <vt:lpstr>Műveletek fuzzy halmazokon</vt:lpstr>
      <vt:lpstr>Műveletek fuzzy halmazokon</vt:lpstr>
      <vt:lpstr>Műveletek fuzzy halmazokon</vt:lpstr>
      <vt:lpstr>Műveletek fuzzy halmazokon</vt:lpstr>
      <vt:lpstr>Műveletek fuzzy halmazokon</vt:lpstr>
      <vt:lpstr>Műveletek fuzzy halmazokon</vt:lpstr>
      <vt:lpstr>Műveletek fuzzy halmazokon</vt:lpstr>
      <vt:lpstr>Crisp partíciók</vt:lpstr>
      <vt:lpstr>Fuzzy partíciók</vt:lpstr>
      <vt:lpstr>Relációk</vt:lpstr>
      <vt:lpstr>Relációk</vt:lpstr>
      <vt:lpstr>Relációk</vt:lpstr>
      <vt:lpstr>Relációk</vt:lpstr>
      <vt:lpstr>Relációk</vt:lpstr>
      <vt:lpstr>Műveletek fuzzy relációkon</vt:lpstr>
      <vt:lpstr>Műveletek fuzzy relációkon</vt:lpstr>
      <vt:lpstr>Feladat: projekció</vt:lpstr>
      <vt:lpstr>Műveletek fuzzy relációkon</vt:lpstr>
      <vt:lpstr>Műveletek fuzzy relációkon</vt:lpstr>
      <vt:lpstr>Műveletek fuzzy relációkon</vt:lpstr>
      <vt:lpstr>Műveletek fuzzy relációkon</vt:lpstr>
      <vt:lpstr>Feladat</vt:lpstr>
      <vt:lpstr>Feladat</vt:lpstr>
      <vt:lpstr>Műveletek fuzzy relációkon</vt:lpstr>
      <vt:lpstr>Feladat</vt:lpstr>
      <vt:lpstr>Műveletek fuzzy relációkon</vt:lpstr>
      <vt:lpstr>Feladat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boldi</dc:creator>
  <cp:lastModifiedBy>boldi</cp:lastModifiedBy>
  <cp:revision>41</cp:revision>
  <dcterms:created xsi:type="dcterms:W3CDTF">2022-03-18T10:00:07Z</dcterms:created>
  <dcterms:modified xsi:type="dcterms:W3CDTF">2022-03-22T13:36:36Z</dcterms:modified>
</cp:coreProperties>
</file>