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96" y="-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153-6418-495D-85F4-28C6D080B46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118C-BCD4-4D52-B73D-C2575ECC8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1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153-6418-495D-85F4-28C6D080B46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118C-BCD4-4D52-B73D-C2575ECC8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0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153-6418-495D-85F4-28C6D080B46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118C-BCD4-4D52-B73D-C2575ECC8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153-6418-495D-85F4-28C6D080B46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118C-BCD4-4D52-B73D-C2575ECC8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80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153-6418-495D-85F4-28C6D080B46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118C-BCD4-4D52-B73D-C2575ECC8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153-6418-495D-85F4-28C6D080B46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118C-BCD4-4D52-B73D-C2575ECC8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4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153-6418-495D-85F4-28C6D080B46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118C-BCD4-4D52-B73D-C2575ECC8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153-6418-495D-85F4-28C6D080B46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118C-BCD4-4D52-B73D-C2575ECC8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2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153-6418-495D-85F4-28C6D080B46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118C-BCD4-4D52-B73D-C2575ECC8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9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153-6418-495D-85F4-28C6D080B46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118C-BCD4-4D52-B73D-C2575ECC8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0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153-6418-495D-85F4-28C6D080B46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118C-BCD4-4D52-B73D-C2575ECC8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E6153-6418-495D-85F4-28C6D080B46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9118C-BCD4-4D52-B73D-C2575ECC8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2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6600" dirty="0" smtClean="0"/>
              <a:t>Intelligens ágensek</a:t>
            </a:r>
            <a:endParaRPr lang="en-US" sz="66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sz="3600" dirty="0" smtClean="0"/>
              <a:t>Mesterséges intelligencia</a:t>
            </a:r>
            <a:endParaRPr lang="hu-HU" sz="3600" dirty="0" smtClean="0"/>
          </a:p>
          <a:p>
            <a:r>
              <a:rPr lang="hu-HU" sz="3600" dirty="0" smtClean="0"/>
              <a:t>2021/22 </a:t>
            </a:r>
            <a:r>
              <a:rPr lang="hu-HU" sz="3600" dirty="0" smtClean="0"/>
              <a:t>II. </a:t>
            </a:r>
            <a:r>
              <a:rPr lang="hu-HU" sz="3600" dirty="0" smtClean="0"/>
              <a:t>Félév</a:t>
            </a:r>
          </a:p>
          <a:p>
            <a:r>
              <a:rPr lang="hu-HU" sz="3600" dirty="0" smtClean="0"/>
              <a:t>Dr. Tüű-Szabó Boldizsár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48572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Fogalmak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b="1" u="sng" dirty="0" smtClean="0"/>
              <a:t>Információgyűjtés (</a:t>
            </a:r>
            <a:r>
              <a:rPr lang="hu-HU" b="1" u="sng" dirty="0" err="1" smtClean="0"/>
              <a:t>information</a:t>
            </a:r>
            <a:r>
              <a:rPr lang="hu-HU" b="1" u="sng" dirty="0" smtClean="0"/>
              <a:t> </a:t>
            </a:r>
            <a:r>
              <a:rPr lang="hu-HU" b="1" u="sng" dirty="0" err="1" smtClean="0"/>
              <a:t>gathering</a:t>
            </a:r>
            <a:r>
              <a:rPr lang="hu-HU" b="1" u="sng" dirty="0" smtClean="0"/>
              <a:t>)</a:t>
            </a:r>
            <a:r>
              <a:rPr lang="hu-HU" dirty="0" smtClean="0"/>
              <a:t>: </a:t>
            </a:r>
            <a:r>
              <a:rPr lang="hu-HU" i="1" dirty="0" smtClean="0"/>
              <a:t>hasznos </a:t>
            </a:r>
            <a:r>
              <a:rPr lang="hu-HU" i="1" dirty="0"/>
              <a:t>információk beszerzése érdekében </a:t>
            </a:r>
            <a:r>
              <a:rPr lang="hu-HU" dirty="0"/>
              <a:t>véghezvitt </a:t>
            </a:r>
            <a:r>
              <a:rPr lang="hu-HU" dirty="0" smtClean="0"/>
              <a:t>cselekedetek</a:t>
            </a:r>
          </a:p>
          <a:p>
            <a:pPr algn="just"/>
            <a:r>
              <a:rPr lang="hu-HU" b="1" u="sng" dirty="0"/>
              <a:t>felfedezés</a:t>
            </a:r>
            <a:r>
              <a:rPr lang="hu-HU" u="sng" dirty="0"/>
              <a:t> (</a:t>
            </a:r>
            <a:r>
              <a:rPr lang="hu-HU" b="1" u="sng" dirty="0" err="1"/>
              <a:t>exploration</a:t>
            </a:r>
            <a:r>
              <a:rPr lang="hu-HU" u="sng" dirty="0" smtClean="0">
                <a:effectLst/>
              </a:rPr>
              <a:t>)</a:t>
            </a:r>
            <a:r>
              <a:rPr lang="hu-HU" dirty="0" smtClean="0">
                <a:effectLst/>
              </a:rPr>
              <a:t>: ismeretlen környezet feltérképezése</a:t>
            </a:r>
          </a:p>
          <a:p>
            <a:pPr algn="just"/>
            <a:r>
              <a:rPr lang="hu-HU" b="1" u="sng" dirty="0" smtClean="0"/>
              <a:t>Tanulás (</a:t>
            </a:r>
            <a:r>
              <a:rPr lang="hu-HU" b="1" u="sng" dirty="0" err="1" smtClean="0"/>
              <a:t>learning</a:t>
            </a:r>
            <a:r>
              <a:rPr lang="hu-HU" b="1" u="sng" dirty="0" smtClean="0"/>
              <a:t>)</a:t>
            </a:r>
            <a:r>
              <a:rPr lang="hu-HU" dirty="0" smtClean="0"/>
              <a:t>: ágens tanul a megfigyeléseiből</a:t>
            </a:r>
          </a:p>
          <a:p>
            <a:pPr algn="just"/>
            <a:r>
              <a:rPr lang="hu-HU" dirty="0" smtClean="0"/>
              <a:t>Ha a környezet a priori teljesen ismert </a:t>
            </a:r>
            <a:r>
              <a:rPr lang="hu-HU" dirty="0" smtClean="0">
                <a:sym typeface="Wingdings" panose="05000000000000000000" pitchFamily="2" charset="2"/>
              </a:rPr>
              <a:t> nincs szükség tanulásra, megfigyelésre  </a:t>
            </a:r>
            <a:r>
              <a:rPr lang="hu-HU" dirty="0" err="1" smtClean="0">
                <a:sym typeface="Wingdings" panose="05000000000000000000" pitchFamily="2" charset="2"/>
              </a:rPr>
              <a:t>pl</a:t>
            </a:r>
            <a:r>
              <a:rPr lang="hu-HU" dirty="0" smtClean="0">
                <a:sym typeface="Wingdings" panose="05000000000000000000" pitchFamily="2" charset="2"/>
              </a:rPr>
              <a:t>: ganajtúró bogár</a:t>
            </a:r>
            <a:endParaRPr lang="hu-HU" b="1" u="sng" dirty="0" smtClean="0">
              <a:sym typeface="Wingdings" panose="05000000000000000000" pitchFamily="2" charset="2"/>
            </a:endParaRPr>
          </a:p>
          <a:p>
            <a:pPr algn="just"/>
            <a:r>
              <a:rPr lang="hu-HU" b="1" u="sng" dirty="0" smtClean="0">
                <a:sym typeface="Wingdings" panose="05000000000000000000" pitchFamily="2" charset="2"/>
              </a:rPr>
              <a:t> nem autonóm (</a:t>
            </a:r>
            <a:r>
              <a:rPr lang="hu-HU" b="1" u="sng" dirty="0" err="1" smtClean="0">
                <a:sym typeface="Wingdings" panose="05000000000000000000" pitchFamily="2" charset="2"/>
              </a:rPr>
              <a:t>autonom</a:t>
            </a:r>
            <a:r>
              <a:rPr lang="hu-HU" b="1" u="sng" dirty="0" smtClean="0">
                <a:sym typeface="Wingdings" panose="05000000000000000000" pitchFamily="2" charset="2"/>
              </a:rPr>
              <a:t>) ágens</a:t>
            </a:r>
            <a:r>
              <a:rPr lang="hu-HU" dirty="0" smtClean="0">
                <a:sym typeface="Wingdings" panose="05000000000000000000" pitchFamily="2" charset="2"/>
              </a:rPr>
              <a:t>: </a:t>
            </a:r>
            <a:r>
              <a:rPr lang="hu-HU" dirty="0" smtClean="0"/>
              <a:t>a tervezői által beépített tudásra épít és nem saját megfigyeléseire</a:t>
            </a:r>
          </a:p>
          <a:p>
            <a:pPr algn="just"/>
            <a:r>
              <a:rPr lang="hu-HU" dirty="0" smtClean="0"/>
              <a:t>Általában az ágensek ellátása kezdeti tudással és tanulási képességgel</a:t>
            </a:r>
          </a:p>
        </p:txBody>
      </p:sp>
    </p:spTree>
    <p:extLst>
      <p:ext uri="{BB962C8B-B14F-4D97-AF65-F5344CB8AC3E}">
        <p14:creationId xmlns:p14="http://schemas.microsoft.com/office/powerpoint/2010/main" val="2027912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Feladatkörnyezet (</a:t>
            </a:r>
            <a:r>
              <a:rPr lang="hu-HU" dirty="0" err="1" smtClean="0"/>
              <a:t>task</a:t>
            </a:r>
            <a:r>
              <a:rPr lang="hu-HU" dirty="0" smtClean="0"/>
              <a:t> </a:t>
            </a:r>
            <a:r>
              <a:rPr lang="hu-HU" dirty="0" err="1" smtClean="0"/>
              <a:t>environment</a:t>
            </a:r>
            <a:r>
              <a:rPr lang="hu-HU" dirty="0" smtClean="0"/>
              <a:t>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r>
              <a:rPr lang="hu-HU" dirty="0" smtClean="0"/>
              <a:t>Ágenstervezés első lépése: a feladatkörnyezet lehető legteljesebb leírása</a:t>
            </a:r>
          </a:p>
          <a:p>
            <a:r>
              <a:rPr lang="hu-HU" b="1" u="sng" dirty="0" smtClean="0"/>
              <a:t>Feladatkörnyezet</a:t>
            </a:r>
            <a:r>
              <a:rPr lang="hu-HU" dirty="0" smtClean="0"/>
              <a:t>: </a:t>
            </a:r>
            <a:r>
              <a:rPr lang="hu-HU" dirty="0"/>
              <a:t>tartalmazza a teljesítménymérték, a külső környezet, a beavatkozók és a szenzorok meghatározását</a:t>
            </a:r>
            <a:r>
              <a:rPr lang="hu-HU" dirty="0" smtClean="0"/>
              <a:t>.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smtClean="0"/>
              <a:t>TKBÉ – Teljesítmény, Környezet, Beavatkozók, Érzékelők (Performance, </a:t>
            </a:r>
            <a:r>
              <a:rPr lang="hu-HU" dirty="0" err="1" smtClean="0"/>
              <a:t>Environment</a:t>
            </a:r>
            <a:r>
              <a:rPr lang="hu-HU" dirty="0" smtClean="0"/>
              <a:t>, </a:t>
            </a:r>
            <a:r>
              <a:rPr lang="hu-HU" dirty="0" err="1" smtClean="0"/>
              <a:t>Actuators</a:t>
            </a:r>
            <a:r>
              <a:rPr lang="hu-HU" dirty="0" smtClean="0"/>
              <a:t>, </a:t>
            </a:r>
            <a:r>
              <a:rPr lang="hu-HU" dirty="0" err="1" smtClean="0"/>
              <a:t>Sensors</a:t>
            </a:r>
            <a:r>
              <a:rPr lang="hu-HU" dirty="0" smtClean="0"/>
              <a:t>) leírásnak hívjuk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07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Példa: automatizált taxisofőr feladatkörnyezetének leírása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Teljesítménymérték:</a:t>
            </a:r>
          </a:p>
          <a:p>
            <a:pPr lvl="1" fontAlgn="base"/>
            <a:r>
              <a:rPr lang="hu-HU" sz="2800" dirty="0"/>
              <a:t>a helyes célállomás elérése</a:t>
            </a:r>
            <a:endParaRPr lang="hu-HU" sz="4400" dirty="0"/>
          </a:p>
          <a:p>
            <a:pPr lvl="1" fontAlgn="base"/>
            <a:r>
              <a:rPr lang="hu-HU" sz="2800" dirty="0"/>
              <a:t>az üzemanyag-fogyasztás és az elhasználódás minimalizálása</a:t>
            </a:r>
            <a:endParaRPr lang="hu-HU" sz="4400" dirty="0"/>
          </a:p>
          <a:p>
            <a:pPr lvl="1" fontAlgn="base"/>
            <a:r>
              <a:rPr lang="hu-HU" sz="2800" dirty="0"/>
              <a:t>az út költségének és/vagy idejének minimalizálása</a:t>
            </a:r>
            <a:endParaRPr lang="hu-HU" sz="4400" dirty="0"/>
          </a:p>
          <a:p>
            <a:pPr lvl="1" fontAlgn="base"/>
            <a:r>
              <a:rPr lang="hu-HU" sz="2800" dirty="0"/>
              <a:t>a közlekedési szabályok megszegésének és más vezetők megzavarásának minimalizálása</a:t>
            </a:r>
            <a:endParaRPr lang="hu-HU" sz="4400" dirty="0"/>
          </a:p>
          <a:p>
            <a:pPr lvl="1" fontAlgn="base"/>
            <a:r>
              <a:rPr lang="hu-HU" sz="2800" dirty="0"/>
              <a:t>a biztonság és </a:t>
            </a:r>
            <a:r>
              <a:rPr lang="hu-HU" sz="2800" dirty="0" err="1"/>
              <a:t>utaskényelem</a:t>
            </a:r>
            <a:r>
              <a:rPr lang="hu-HU" sz="2800" dirty="0"/>
              <a:t> maximalizálása</a:t>
            </a:r>
            <a:endParaRPr lang="hu-HU" sz="4400" dirty="0"/>
          </a:p>
          <a:p>
            <a:pPr lvl="1" fontAlgn="base"/>
            <a:r>
              <a:rPr lang="hu-HU" sz="2800" dirty="0"/>
              <a:t>a haszon maximalizálása</a:t>
            </a:r>
            <a:endParaRPr lang="hu-HU" sz="4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473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Példa: automatizált taxisofőr feladatkörnyezetének leírása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r>
              <a:rPr lang="hu-HU" dirty="0" smtClean="0"/>
              <a:t>Környezet:</a:t>
            </a:r>
          </a:p>
          <a:p>
            <a:pPr lvl="1" fontAlgn="base"/>
            <a:r>
              <a:rPr lang="hu-HU" sz="2800" dirty="0" smtClean="0"/>
              <a:t>többféle </a:t>
            </a:r>
            <a:r>
              <a:rPr lang="hu-HU" sz="2800" dirty="0"/>
              <a:t>típusú </a:t>
            </a:r>
            <a:r>
              <a:rPr lang="hu-HU" sz="2800" dirty="0" smtClean="0"/>
              <a:t>út</a:t>
            </a:r>
          </a:p>
          <a:p>
            <a:pPr lvl="1" fontAlgn="base"/>
            <a:r>
              <a:rPr lang="hu-HU" sz="2800" dirty="0"/>
              <a:t>k</a:t>
            </a:r>
            <a:r>
              <a:rPr lang="hu-HU" sz="2800" dirty="0" smtClean="0"/>
              <a:t>ülönböző forgalom</a:t>
            </a:r>
            <a:endParaRPr lang="hu-HU" sz="2800" dirty="0"/>
          </a:p>
          <a:p>
            <a:pPr lvl="1" fontAlgn="base"/>
            <a:r>
              <a:rPr lang="hu-HU" sz="2800" dirty="0"/>
              <a:t>gyalogosok</a:t>
            </a:r>
          </a:p>
          <a:p>
            <a:pPr lvl="1" fontAlgn="base"/>
            <a:r>
              <a:rPr lang="hu-HU" sz="2800" dirty="0"/>
              <a:t>útfelújítások</a:t>
            </a:r>
          </a:p>
          <a:p>
            <a:pPr lvl="1" fontAlgn="base"/>
            <a:r>
              <a:rPr lang="hu-HU" sz="2800" dirty="0" smtClean="0"/>
              <a:t>utasokkal </a:t>
            </a:r>
            <a:r>
              <a:rPr lang="hu-HU" sz="2800" dirty="0"/>
              <a:t>is kapcsolatban kell állnia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955626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Példa: automatizált taxisofőr feladatkörnyezetének leírása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r>
              <a:rPr lang="hu-HU" dirty="0" smtClean="0"/>
              <a:t>Beavatkozók:</a:t>
            </a:r>
          </a:p>
          <a:p>
            <a:pPr lvl="1" fontAlgn="base">
              <a:spcBef>
                <a:spcPts val="0"/>
              </a:spcBef>
            </a:pPr>
            <a:r>
              <a:rPr lang="hu-HU" sz="2800" dirty="0"/>
              <a:t>motor vezérlése a gázpedál segítéségével</a:t>
            </a:r>
          </a:p>
          <a:p>
            <a:pPr lvl="1" fontAlgn="base">
              <a:spcBef>
                <a:spcPts val="0"/>
              </a:spcBef>
            </a:pPr>
            <a:r>
              <a:rPr lang="hu-HU" sz="2800" dirty="0"/>
              <a:t>kormányzás </a:t>
            </a:r>
          </a:p>
          <a:p>
            <a:pPr lvl="1" fontAlgn="base">
              <a:spcBef>
                <a:spcPts val="0"/>
              </a:spcBef>
            </a:pPr>
            <a:r>
              <a:rPr lang="hu-HU" sz="2800" dirty="0"/>
              <a:t>fékezés</a:t>
            </a:r>
          </a:p>
          <a:p>
            <a:pPr lvl="1" fontAlgn="base">
              <a:spcBef>
                <a:spcPts val="0"/>
              </a:spcBef>
            </a:pPr>
            <a:r>
              <a:rPr lang="hu-HU" sz="2800" dirty="0"/>
              <a:t>kürt, index</a:t>
            </a:r>
          </a:p>
          <a:p>
            <a:pPr lvl="1" fontAlgn="base">
              <a:spcBef>
                <a:spcPts val="0"/>
              </a:spcBef>
            </a:pPr>
            <a:r>
              <a:rPr lang="hu-HU" sz="2800" dirty="0"/>
              <a:t>képernyő vagy beszédszintetizátor az utasokkal való kommunikációhoz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15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Példa: automatizált taxisofőr feladatkörnyezetének leírása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sz="3300" dirty="0" smtClean="0"/>
              <a:t>Érzékelők:</a:t>
            </a:r>
            <a:endParaRPr lang="hu-HU" dirty="0" smtClean="0"/>
          </a:p>
          <a:p>
            <a:pPr lvl="1" fontAlgn="base">
              <a:spcBef>
                <a:spcPts val="0"/>
              </a:spcBef>
            </a:pPr>
            <a:r>
              <a:rPr lang="hu-HU" sz="3000" dirty="0"/>
              <a:t>egy vagy több vezérelhető tv-kamera</a:t>
            </a:r>
          </a:p>
          <a:p>
            <a:pPr lvl="1" fontAlgn="base">
              <a:spcBef>
                <a:spcPts val="0"/>
              </a:spcBef>
            </a:pPr>
            <a:r>
              <a:rPr lang="hu-HU" sz="3000" dirty="0"/>
              <a:t>sebességmérő</a:t>
            </a:r>
          </a:p>
          <a:p>
            <a:pPr lvl="1" fontAlgn="base">
              <a:spcBef>
                <a:spcPts val="0"/>
              </a:spcBef>
            </a:pPr>
            <a:r>
              <a:rPr lang="hu-HU" sz="3000" dirty="0"/>
              <a:t>kilométeróra</a:t>
            </a:r>
          </a:p>
          <a:p>
            <a:pPr lvl="1" fontAlgn="base">
              <a:spcBef>
                <a:spcPts val="0"/>
              </a:spcBef>
            </a:pPr>
            <a:r>
              <a:rPr lang="hu-HU" sz="3000" dirty="0"/>
              <a:t>gyorsulásmérő (kanyarokban)</a:t>
            </a:r>
          </a:p>
          <a:p>
            <a:pPr lvl="1" fontAlgn="base">
              <a:spcBef>
                <a:spcPts val="0"/>
              </a:spcBef>
            </a:pPr>
            <a:r>
              <a:rPr lang="hu-HU" sz="3000" dirty="0"/>
              <a:t>szokásos motor- és elektromosrendszer-érzékelők rendszere (gépjármű mechanikai állapota)</a:t>
            </a:r>
          </a:p>
          <a:p>
            <a:pPr lvl="1" fontAlgn="base">
              <a:spcBef>
                <a:spcPts val="0"/>
              </a:spcBef>
            </a:pPr>
            <a:r>
              <a:rPr lang="hu-HU" sz="3000" dirty="0"/>
              <a:t>GPS</a:t>
            </a:r>
          </a:p>
          <a:p>
            <a:pPr lvl="1" fontAlgn="base">
              <a:spcBef>
                <a:spcPts val="0"/>
              </a:spcBef>
            </a:pPr>
            <a:r>
              <a:rPr lang="hu-HU" sz="3000" dirty="0"/>
              <a:t>infravörös- és hangradar-érzékelők más autótól és tárgyaktól való távolságok érzékelésére</a:t>
            </a:r>
          </a:p>
          <a:p>
            <a:pPr lvl="1" fontAlgn="base">
              <a:spcBef>
                <a:spcPts val="0"/>
              </a:spcBef>
            </a:pPr>
            <a:r>
              <a:rPr lang="hu-HU" sz="3000" dirty="0"/>
              <a:t>mikrofon vagy billentyűzet, aminek a segítségével az utasok az úti céljukat megadhatják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708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Feladat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endParaRPr lang="hu-HU" dirty="0"/>
          </a:p>
          <a:p>
            <a:r>
              <a:rPr lang="hu-HU" dirty="0" smtClean="0"/>
              <a:t>Határozzuk meg az alábbi ágensek feladatkörnyezetét!</a:t>
            </a:r>
          </a:p>
          <a:p>
            <a:pPr lvl="1"/>
            <a:r>
              <a:rPr lang="hu-HU" sz="2800" dirty="0" smtClean="0"/>
              <a:t>Orvosi diagnosztikai rendszer</a:t>
            </a:r>
          </a:p>
          <a:p>
            <a:pPr lvl="1"/>
            <a:r>
              <a:rPr lang="hu-HU" sz="2800" dirty="0" smtClean="0"/>
              <a:t>Alkatrész-válogató robot</a:t>
            </a:r>
          </a:p>
          <a:p>
            <a:pPr lvl="1"/>
            <a:r>
              <a:rPr lang="hu-HU" sz="2800" dirty="0" smtClean="0"/>
              <a:t>Interaktív angol </a:t>
            </a:r>
            <a:r>
              <a:rPr lang="hu-HU" sz="2800" dirty="0" smtClean="0"/>
              <a:t>tanár</a:t>
            </a:r>
            <a:endParaRPr lang="hu-HU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39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Környezet tulajdonságai, kategorizálása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 </a:t>
            </a:r>
          </a:p>
          <a:p>
            <a:pPr marL="0" indent="0">
              <a:buNone/>
            </a:pPr>
            <a:r>
              <a:rPr lang="hu-HU" b="1" u="sng" dirty="0" smtClean="0"/>
              <a:t>Teljesen </a:t>
            </a:r>
            <a:r>
              <a:rPr lang="hu-HU" b="1" u="sng" dirty="0"/>
              <a:t>megfigyelhető</a:t>
            </a:r>
            <a:r>
              <a:rPr lang="hu-HU" u="sng" dirty="0"/>
              <a:t> (</a:t>
            </a:r>
            <a:r>
              <a:rPr lang="hu-HU" b="1" u="sng" dirty="0" err="1"/>
              <a:t>fully</a:t>
            </a:r>
            <a:r>
              <a:rPr lang="hu-HU" b="1" u="sng" dirty="0"/>
              <a:t> </a:t>
            </a:r>
            <a:r>
              <a:rPr lang="hu-HU" b="1" u="sng" dirty="0" err="1"/>
              <a:t>observable</a:t>
            </a:r>
            <a:r>
              <a:rPr lang="hu-HU" u="sng" dirty="0" smtClean="0">
                <a:effectLst/>
              </a:rPr>
              <a:t>)</a:t>
            </a:r>
            <a:r>
              <a:rPr lang="hu-HU" dirty="0" smtClean="0">
                <a:effectLst/>
              </a:rPr>
              <a:t>: </a:t>
            </a:r>
            <a:r>
              <a:rPr lang="hu-HU" dirty="0"/>
              <a:t>Ha az ágens </a:t>
            </a:r>
            <a:r>
              <a:rPr lang="hu-HU" dirty="0" err="1"/>
              <a:t>szenzorai</a:t>
            </a:r>
            <a:r>
              <a:rPr lang="hu-HU" dirty="0"/>
              <a:t> minden pillanatban hozzáférést nyújtanak a környezet teljes </a:t>
            </a:r>
            <a:r>
              <a:rPr lang="hu-HU" dirty="0" smtClean="0"/>
              <a:t>állapotához</a:t>
            </a:r>
          </a:p>
          <a:p>
            <a:pPr marL="0" indent="0">
              <a:buNone/>
            </a:pPr>
            <a:r>
              <a:rPr lang="hu-HU" b="1" u="sng" dirty="0" smtClean="0"/>
              <a:t>részlegesen </a:t>
            </a:r>
            <a:r>
              <a:rPr lang="hu-HU" b="1" u="sng" dirty="0"/>
              <a:t>megfigyelhető</a:t>
            </a:r>
            <a:r>
              <a:rPr lang="hu-HU" b="1" u="sng" dirty="0" smtClean="0">
                <a:effectLst/>
              </a:rPr>
              <a:t> (</a:t>
            </a:r>
            <a:r>
              <a:rPr lang="hu-HU" b="1" u="sng" dirty="0" err="1"/>
              <a:t>partially</a:t>
            </a:r>
            <a:r>
              <a:rPr lang="hu-HU" b="1" u="sng" dirty="0"/>
              <a:t> </a:t>
            </a:r>
            <a:r>
              <a:rPr lang="hu-HU" b="1" u="sng" dirty="0" err="1"/>
              <a:t>observable</a:t>
            </a:r>
            <a:r>
              <a:rPr lang="hu-HU" b="1" u="sng" dirty="0" smtClean="0">
                <a:effectLst/>
              </a:rPr>
              <a:t>)</a:t>
            </a:r>
            <a:r>
              <a:rPr lang="hu-HU" dirty="0" smtClean="0">
                <a:effectLst/>
              </a:rPr>
              <a:t>:</a:t>
            </a:r>
            <a:endParaRPr lang="hu-HU" u="sng" dirty="0" smtClean="0"/>
          </a:p>
          <a:p>
            <a:pPr marL="0" indent="0">
              <a:buNone/>
            </a:pPr>
            <a:r>
              <a:rPr lang="hu-HU" dirty="0" smtClean="0"/>
              <a:t>zajos </a:t>
            </a:r>
            <a:r>
              <a:rPr lang="hu-HU" dirty="0"/>
              <a:t>és pontatlan szenzorok miatt, vagy mivel az állapot egyes részei egyszerűen nem szerepelnek a szenzorok adatai között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176499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Környezet tulajdonságai, kategorizálása</a:t>
            </a:r>
            <a:endParaRPr lang="en-US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b="1" u="sng" dirty="0" smtClean="0"/>
          </a:p>
          <a:p>
            <a:pPr marL="0" indent="0">
              <a:buNone/>
            </a:pPr>
            <a:r>
              <a:rPr lang="hu-HU" b="1" u="sng" dirty="0" smtClean="0"/>
              <a:t>Determinisztikus (</a:t>
            </a:r>
            <a:r>
              <a:rPr lang="hu-HU" b="1" u="sng" dirty="0" err="1"/>
              <a:t>deterministic</a:t>
            </a:r>
            <a:r>
              <a:rPr lang="hu-HU" b="1" u="sng" dirty="0" smtClean="0"/>
              <a:t>)</a:t>
            </a:r>
            <a:r>
              <a:rPr lang="hu-HU" dirty="0" smtClean="0"/>
              <a:t>: </a:t>
            </a:r>
            <a:r>
              <a:rPr lang="hu-HU" dirty="0"/>
              <a:t>Amennyiben a környezet következő állapotát jelenlegi állapota és az ágens által végrehajtott cselekvés teljesen meghatározza</a:t>
            </a:r>
            <a:endParaRPr lang="hu-HU" dirty="0" smtClean="0"/>
          </a:p>
          <a:p>
            <a:pPr marL="0" indent="0">
              <a:buNone/>
            </a:pPr>
            <a:r>
              <a:rPr lang="hu-HU" b="1" u="sng" dirty="0" smtClean="0"/>
              <a:t>Sztochasztikus (</a:t>
            </a:r>
            <a:r>
              <a:rPr lang="hu-HU" b="1" u="sng" dirty="0" err="1"/>
              <a:t>stochastic</a:t>
            </a:r>
            <a:r>
              <a:rPr lang="hu-HU" b="1" u="sng" dirty="0" smtClean="0"/>
              <a:t>)</a:t>
            </a:r>
            <a:r>
              <a:rPr lang="hu-HU" dirty="0" smtClean="0"/>
              <a:t>: nem determinisztikus</a:t>
            </a:r>
          </a:p>
          <a:p>
            <a:pPr marL="0" indent="0">
              <a:buNone/>
            </a:pPr>
            <a:r>
              <a:rPr lang="hu-HU" b="1" u="sng" dirty="0" smtClean="0"/>
              <a:t>Stratégiai (</a:t>
            </a:r>
            <a:r>
              <a:rPr lang="hu-HU" b="1" u="sng" dirty="0" err="1" smtClean="0"/>
              <a:t>strategic</a:t>
            </a:r>
            <a:r>
              <a:rPr lang="hu-HU" b="1" u="sng" dirty="0" smtClean="0"/>
              <a:t>)</a:t>
            </a:r>
            <a:r>
              <a:rPr lang="hu-HU" b="1" dirty="0" smtClean="0"/>
              <a:t>: </a:t>
            </a:r>
            <a:r>
              <a:rPr lang="hu-HU" dirty="0"/>
              <a:t>Ha a környezet más ágensek cselekvéseit leszámítva determinisztikus</a:t>
            </a:r>
            <a:endParaRPr lang="hu-H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1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Környezet tulajdonságai, kategorizálása</a:t>
            </a:r>
            <a:endParaRPr lang="en-US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b="1" dirty="0" smtClean="0"/>
          </a:p>
          <a:p>
            <a:pPr marL="0" indent="0">
              <a:buNone/>
            </a:pPr>
            <a:endParaRPr lang="hu-HU" b="1" dirty="0"/>
          </a:p>
          <a:p>
            <a:pPr marL="0" indent="0">
              <a:buNone/>
            </a:pPr>
            <a:r>
              <a:rPr lang="hu-HU" b="1" u="sng" dirty="0" smtClean="0"/>
              <a:t>Epizódszerű (</a:t>
            </a:r>
            <a:r>
              <a:rPr lang="hu-HU" b="1" u="sng" dirty="0" err="1" smtClean="0"/>
              <a:t>episodic</a:t>
            </a:r>
            <a:r>
              <a:rPr lang="hu-HU" b="1" u="sng" dirty="0" smtClean="0"/>
              <a:t>)</a:t>
            </a:r>
            <a:r>
              <a:rPr lang="hu-HU" dirty="0" smtClean="0"/>
              <a:t>: </a:t>
            </a:r>
            <a:r>
              <a:rPr lang="hu-HU" dirty="0"/>
              <a:t>Minden egyes epizód az ágens észleléseiből és egy cselekvéséből </a:t>
            </a:r>
            <a:r>
              <a:rPr lang="hu-HU" dirty="0" smtClean="0"/>
              <a:t>áll</a:t>
            </a:r>
          </a:p>
          <a:p>
            <a:pPr marL="0" indent="0">
              <a:buNone/>
            </a:pPr>
            <a:r>
              <a:rPr lang="hu-HU" dirty="0"/>
              <a:t>következő epizód nem függ az előzőben végrehajtott </a:t>
            </a:r>
            <a:r>
              <a:rPr lang="hu-HU" dirty="0" smtClean="0"/>
              <a:t>cselekvésektől</a:t>
            </a:r>
            <a:endParaRPr lang="hu-HU" dirty="0"/>
          </a:p>
          <a:p>
            <a:pPr marL="0" indent="0">
              <a:buNone/>
            </a:pPr>
            <a:r>
              <a:rPr lang="hu-HU" b="1" u="sng" dirty="0" smtClean="0"/>
              <a:t>Sorozatszerű (</a:t>
            </a:r>
            <a:r>
              <a:rPr lang="hu-HU" b="1" u="sng" dirty="0" err="1" smtClean="0"/>
              <a:t>sequential</a:t>
            </a:r>
            <a:r>
              <a:rPr lang="hu-HU" b="1" u="sng" dirty="0" smtClean="0"/>
              <a:t>)</a:t>
            </a:r>
            <a:r>
              <a:rPr lang="hu-HU" dirty="0" smtClean="0"/>
              <a:t>: </a:t>
            </a:r>
            <a:r>
              <a:rPr lang="hu-HU" dirty="0"/>
              <a:t>a rövid távú akciók </a:t>
            </a:r>
            <a:r>
              <a:rPr lang="hu-HU" dirty="0" smtClean="0"/>
              <a:t>hosszú </a:t>
            </a:r>
            <a:r>
              <a:rPr lang="hu-HU" dirty="0"/>
              <a:t>távú következményekkel járhatnak</a:t>
            </a:r>
            <a:endParaRPr lang="hu-H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7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Mi az ágens?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 smtClean="0"/>
              <a:t>Egy</a:t>
            </a:r>
            <a:r>
              <a:rPr lang="hu-HU" sz="3200" dirty="0"/>
              <a:t> </a:t>
            </a:r>
            <a:r>
              <a:rPr lang="hu-HU" sz="3200" b="1" dirty="0"/>
              <a:t>ágens</a:t>
            </a:r>
            <a:r>
              <a:rPr lang="hu-HU" sz="3200" dirty="0"/>
              <a:t> (</a:t>
            </a:r>
            <a:r>
              <a:rPr lang="hu-HU" sz="3200" b="1" dirty="0" err="1"/>
              <a:t>agent</a:t>
            </a:r>
            <a:r>
              <a:rPr lang="hu-HU" sz="3200" dirty="0"/>
              <a:t>) nem más, mint valami, ami cselekszik (az </a:t>
            </a:r>
            <a:r>
              <a:rPr lang="hu-HU" sz="3200" i="1" dirty="0"/>
              <a:t>ágens</a:t>
            </a:r>
            <a:r>
              <a:rPr lang="hu-HU" sz="3200" dirty="0"/>
              <a:t> szó forrása a latin </a:t>
            </a:r>
            <a:r>
              <a:rPr lang="hu-HU" sz="3200" i="1" dirty="0" err="1"/>
              <a:t>agere</a:t>
            </a:r>
            <a:r>
              <a:rPr lang="hu-HU" sz="3200" dirty="0"/>
              <a:t> – cselekedni</a:t>
            </a:r>
            <a:r>
              <a:rPr lang="hu-HU" sz="3200" dirty="0" smtClean="0"/>
              <a:t>)</a:t>
            </a:r>
          </a:p>
          <a:p>
            <a:r>
              <a:rPr lang="hu-HU" sz="3200" dirty="0"/>
              <a:t>Egy </a:t>
            </a:r>
            <a:r>
              <a:rPr lang="hu-HU" sz="3200" b="1" dirty="0"/>
              <a:t>ágens</a:t>
            </a:r>
            <a:r>
              <a:rPr lang="hu-HU" sz="3200" dirty="0"/>
              <a:t> (</a:t>
            </a:r>
            <a:r>
              <a:rPr lang="hu-HU" sz="3200" b="1" dirty="0" err="1"/>
              <a:t>agent</a:t>
            </a:r>
            <a:r>
              <a:rPr lang="hu-HU" sz="3200" dirty="0"/>
              <a:t>) bármi lehet, amit úgy tekinthetünk, mint ami az </a:t>
            </a:r>
            <a:r>
              <a:rPr lang="hu-HU" sz="3200" b="1" dirty="0"/>
              <a:t>érzékelői</a:t>
            </a:r>
            <a:r>
              <a:rPr lang="hu-HU" sz="3200" dirty="0"/>
              <a:t> (</a:t>
            </a:r>
            <a:r>
              <a:rPr lang="hu-HU" sz="3200" b="1" dirty="0" err="1"/>
              <a:t>sensors</a:t>
            </a:r>
            <a:r>
              <a:rPr lang="hu-HU" sz="3200" dirty="0"/>
              <a:t>) segítségével érzékeli a </a:t>
            </a:r>
            <a:r>
              <a:rPr lang="hu-HU" sz="3200" b="1" dirty="0"/>
              <a:t>környezet</a:t>
            </a:r>
            <a:r>
              <a:rPr lang="hu-HU" sz="3200" dirty="0"/>
              <a:t>ét (</a:t>
            </a:r>
            <a:r>
              <a:rPr lang="hu-HU" sz="3200" b="1" dirty="0" err="1"/>
              <a:t>environment</a:t>
            </a:r>
            <a:r>
              <a:rPr lang="hu-HU" sz="3200" dirty="0"/>
              <a:t>), és </a:t>
            </a:r>
            <a:r>
              <a:rPr lang="hu-HU" sz="3200" b="1" dirty="0"/>
              <a:t>beavatkozó</a:t>
            </a:r>
            <a:r>
              <a:rPr lang="hu-HU" sz="3200" dirty="0"/>
              <a:t>i (</a:t>
            </a:r>
            <a:r>
              <a:rPr lang="hu-HU" sz="3200" b="1" dirty="0" err="1"/>
              <a:t>actuator</a:t>
            </a:r>
            <a:r>
              <a:rPr lang="hu-HU" sz="3200" dirty="0" err="1"/>
              <a:t>s</a:t>
            </a:r>
            <a:r>
              <a:rPr lang="hu-HU" sz="3200" dirty="0"/>
              <a:t>) segítségével megváltoztatja azt</a:t>
            </a:r>
            <a:r>
              <a:rPr lang="hu-HU" sz="3200" dirty="0" smtClean="0"/>
              <a:t>.</a:t>
            </a:r>
          </a:p>
          <a:p>
            <a:r>
              <a:rPr lang="hu-HU" dirty="0" smtClean="0"/>
              <a:t>Példák:</a:t>
            </a:r>
          </a:p>
          <a:p>
            <a:pPr lvl="1"/>
            <a:r>
              <a:rPr lang="hu-HU" sz="2800" dirty="0" smtClean="0"/>
              <a:t>Emberi ágens</a:t>
            </a:r>
          </a:p>
          <a:p>
            <a:pPr lvl="1"/>
            <a:r>
              <a:rPr lang="hu-HU" sz="2800" dirty="0" smtClean="0"/>
              <a:t>Robotágens</a:t>
            </a:r>
          </a:p>
          <a:p>
            <a:pPr lvl="1"/>
            <a:r>
              <a:rPr lang="hu-HU" sz="2800" dirty="0" smtClean="0"/>
              <a:t>Szoftverágens</a:t>
            </a:r>
          </a:p>
          <a:p>
            <a:pPr lvl="1"/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563512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Környezet tulajdonságai, kategorizálása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b="1" u="sng" dirty="0" smtClean="0"/>
          </a:p>
          <a:p>
            <a:pPr marL="0" indent="0">
              <a:buNone/>
            </a:pPr>
            <a:r>
              <a:rPr lang="hu-HU" b="1" u="sng" dirty="0" smtClean="0"/>
              <a:t>Dinamikus (</a:t>
            </a:r>
            <a:r>
              <a:rPr lang="hu-HU" b="1" u="sng" dirty="0" err="1" smtClean="0"/>
              <a:t>dynamic</a:t>
            </a:r>
            <a:r>
              <a:rPr lang="hu-HU" b="1" u="sng" dirty="0" smtClean="0"/>
              <a:t>)</a:t>
            </a:r>
            <a:r>
              <a:rPr lang="hu-HU" dirty="0" smtClean="0"/>
              <a:t>: </a:t>
            </a:r>
            <a:r>
              <a:rPr lang="hu-HU" dirty="0"/>
              <a:t>Ha a környezet megváltozhat, amíg az ágens </a:t>
            </a:r>
            <a:r>
              <a:rPr lang="hu-HU" dirty="0" smtClean="0"/>
              <a:t>gondolkodik</a:t>
            </a:r>
          </a:p>
          <a:p>
            <a:pPr marL="0" indent="0">
              <a:buNone/>
            </a:pPr>
            <a:r>
              <a:rPr lang="hu-HU" b="1" u="sng" dirty="0" smtClean="0"/>
              <a:t>Statikus (</a:t>
            </a:r>
            <a:r>
              <a:rPr lang="hu-HU" b="1" u="sng" dirty="0" err="1" smtClean="0"/>
              <a:t>static</a:t>
            </a:r>
            <a:r>
              <a:rPr lang="hu-HU" b="1" u="sng" dirty="0" smtClean="0"/>
              <a:t>)</a:t>
            </a:r>
            <a:r>
              <a:rPr lang="hu-HU" dirty="0" smtClean="0"/>
              <a:t>: nem dinamikus, nem kell az idő múlásával törődni</a:t>
            </a:r>
          </a:p>
          <a:p>
            <a:pPr marL="0" indent="0">
              <a:buNone/>
            </a:pPr>
            <a:r>
              <a:rPr lang="hu-HU" b="1" u="sng" dirty="0" err="1"/>
              <a:t>szemidinamikus</a:t>
            </a:r>
            <a:r>
              <a:rPr lang="hu-HU" u="sng" dirty="0"/>
              <a:t> (</a:t>
            </a:r>
            <a:r>
              <a:rPr lang="hu-HU" b="1" u="sng" dirty="0" err="1"/>
              <a:t>semidynamic</a:t>
            </a:r>
            <a:r>
              <a:rPr lang="hu-HU" u="sng" dirty="0" smtClean="0">
                <a:effectLst/>
              </a:rPr>
              <a:t>)</a:t>
            </a:r>
            <a:r>
              <a:rPr lang="hu-HU" dirty="0" smtClean="0"/>
              <a:t>: Ha </a:t>
            </a:r>
            <a:r>
              <a:rPr lang="hu-HU" dirty="0"/>
              <a:t>a környezet nem változik az idő előrehaladtával, de az ágens teljesítménymértéke igen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57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Környezet tulajdonságai, kategorizálása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b="1" dirty="0" smtClean="0"/>
          </a:p>
          <a:p>
            <a:r>
              <a:rPr lang="hu-HU" b="1" dirty="0" smtClean="0"/>
              <a:t>Diszkrét</a:t>
            </a:r>
            <a:r>
              <a:rPr lang="hu-HU" dirty="0"/>
              <a:t> (</a:t>
            </a:r>
            <a:r>
              <a:rPr lang="hu-HU" b="1" dirty="0" err="1"/>
              <a:t>discrete</a:t>
            </a:r>
            <a:r>
              <a:rPr lang="hu-HU" dirty="0" smtClean="0">
                <a:effectLst/>
              </a:rPr>
              <a:t>) vagy</a:t>
            </a:r>
            <a:r>
              <a:rPr lang="hu-HU" b="1" dirty="0" smtClean="0">
                <a:effectLst/>
              </a:rPr>
              <a:t> </a:t>
            </a:r>
            <a:r>
              <a:rPr lang="hu-HU" b="1" dirty="0"/>
              <a:t>folytonos</a:t>
            </a:r>
            <a:r>
              <a:rPr lang="hu-HU" b="1" dirty="0" smtClean="0">
                <a:effectLst/>
              </a:rPr>
              <a:t> (</a:t>
            </a:r>
            <a:r>
              <a:rPr lang="hu-HU" b="1" dirty="0" err="1"/>
              <a:t>continuous</a:t>
            </a:r>
            <a:r>
              <a:rPr lang="hu-HU" b="1" dirty="0" smtClean="0">
                <a:effectLst/>
              </a:rPr>
              <a:t>):</a:t>
            </a:r>
          </a:p>
          <a:p>
            <a:pPr lvl="1"/>
            <a:r>
              <a:rPr lang="hu-HU" sz="2800" dirty="0" smtClean="0"/>
              <a:t>Környezet állapotára</a:t>
            </a:r>
          </a:p>
          <a:p>
            <a:pPr lvl="1"/>
            <a:r>
              <a:rPr lang="hu-HU" sz="2800" dirty="0" smtClean="0"/>
              <a:t>Az időkezelés módjára</a:t>
            </a:r>
          </a:p>
          <a:p>
            <a:pPr lvl="1"/>
            <a:r>
              <a:rPr lang="hu-HU" sz="2800" dirty="0" smtClean="0"/>
              <a:t>Ágens észlelésére</a:t>
            </a:r>
          </a:p>
          <a:p>
            <a:pPr lvl="1"/>
            <a:r>
              <a:rPr lang="hu-HU" sz="2800" dirty="0" smtClean="0"/>
              <a:t>Ágens cselekvéseire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5627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Környezet tulajdonságai, kategorizálása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endParaRPr lang="hu-HU" dirty="0"/>
          </a:p>
          <a:p>
            <a:r>
              <a:rPr lang="hu-HU" dirty="0" smtClean="0"/>
              <a:t>Ágensek száma szerint:</a:t>
            </a:r>
          </a:p>
          <a:p>
            <a:pPr lvl="1"/>
            <a:r>
              <a:rPr lang="hu-HU" sz="2800" b="1" u="sng" dirty="0" smtClean="0"/>
              <a:t>Egyágenses (</a:t>
            </a:r>
            <a:r>
              <a:rPr lang="hu-HU" sz="2800" b="1" u="sng" dirty="0" err="1" smtClean="0"/>
              <a:t>single</a:t>
            </a:r>
            <a:r>
              <a:rPr lang="hu-HU" sz="2800" b="1" u="sng" dirty="0" smtClean="0"/>
              <a:t> </a:t>
            </a:r>
            <a:r>
              <a:rPr lang="hu-HU" sz="2800" b="1" u="sng" dirty="0" err="1" smtClean="0"/>
              <a:t>agent</a:t>
            </a:r>
            <a:r>
              <a:rPr lang="hu-HU" sz="2800" b="1" u="sng" dirty="0" smtClean="0"/>
              <a:t>)</a:t>
            </a:r>
          </a:p>
          <a:p>
            <a:pPr lvl="1"/>
            <a:r>
              <a:rPr lang="hu-HU" sz="2800" b="1" u="sng" dirty="0" smtClean="0"/>
              <a:t>Többágenses ( </a:t>
            </a:r>
            <a:r>
              <a:rPr lang="hu-HU" sz="2800" b="1" u="sng" dirty="0" err="1" smtClean="0"/>
              <a:t>multiagent</a:t>
            </a:r>
            <a:r>
              <a:rPr lang="hu-HU" sz="2800" b="1" u="sng" dirty="0" smtClean="0"/>
              <a:t>)</a:t>
            </a:r>
            <a:r>
              <a:rPr lang="hu-HU" sz="2800" dirty="0" smtClean="0"/>
              <a:t>: lehet versengő, kooperatív</a:t>
            </a:r>
          </a:p>
        </p:txBody>
      </p:sp>
    </p:spTree>
    <p:extLst>
      <p:ext uri="{BB962C8B-B14F-4D97-AF65-F5344CB8AC3E}">
        <p14:creationId xmlns:p14="http://schemas.microsoft.com/office/powerpoint/2010/main" val="3636257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Feladat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Kategorizáljuk az alábbi ágenseket a bemutatott tulajdonságok alapján! (1, teljesen/ részben megfigyelhető 2, determinisztikus/sztochasztikus/stratégiai 3, epizódszerű/sorozatszerű 4, statikus/dinamikus/</a:t>
            </a:r>
            <a:r>
              <a:rPr lang="hu-HU" dirty="0" err="1" smtClean="0"/>
              <a:t>szemidinamikus</a:t>
            </a:r>
            <a:r>
              <a:rPr lang="hu-HU" dirty="0" smtClean="0"/>
              <a:t> 5, folytonos/diszkrét 6, egy/több ágens (versengő, kooperatív) </a:t>
            </a:r>
          </a:p>
          <a:p>
            <a:pPr lvl="1"/>
            <a:r>
              <a:rPr lang="hu-HU" sz="2800" dirty="0" err="1" smtClean="0"/>
              <a:t>Taxivezetés</a:t>
            </a:r>
            <a:endParaRPr lang="hu-HU" sz="2800" dirty="0" smtClean="0"/>
          </a:p>
          <a:p>
            <a:pPr lvl="1"/>
            <a:r>
              <a:rPr lang="hu-HU" sz="2800" dirty="0" smtClean="0"/>
              <a:t>Keresztrejtvény</a:t>
            </a:r>
          </a:p>
          <a:p>
            <a:pPr lvl="1"/>
            <a:r>
              <a:rPr lang="hu-HU" sz="2800" dirty="0" smtClean="0"/>
              <a:t>Sakkjátszma időméréssel</a:t>
            </a:r>
          </a:p>
          <a:p>
            <a:pPr lvl="1"/>
            <a:r>
              <a:rPr lang="hu-HU" sz="2800" dirty="0" smtClean="0"/>
              <a:t>Póker</a:t>
            </a:r>
          </a:p>
          <a:p>
            <a:pPr lvl="1"/>
            <a:r>
              <a:rPr lang="hu-HU" sz="2800" dirty="0" smtClean="0"/>
              <a:t>Képfeldolgozó rendszer</a:t>
            </a:r>
          </a:p>
          <a:p>
            <a:pPr lvl="1"/>
            <a:r>
              <a:rPr lang="hu-HU" sz="2800" dirty="0" smtClean="0"/>
              <a:t>Orvosi diagnosztika</a:t>
            </a:r>
          </a:p>
          <a:p>
            <a:pPr lvl="1"/>
            <a:r>
              <a:rPr lang="hu-HU" sz="2800" dirty="0" smtClean="0"/>
              <a:t>Alkatrészfelvevő robot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81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Ágensprogram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Ágens = Architektúra + ágensprogram</a:t>
            </a:r>
          </a:p>
          <a:p>
            <a:r>
              <a:rPr lang="hu-HU" dirty="0" smtClean="0"/>
              <a:t>Architektúra</a:t>
            </a:r>
          </a:p>
          <a:p>
            <a:pPr lvl="1"/>
            <a:r>
              <a:rPr lang="hu-HU" sz="3200" dirty="0" smtClean="0"/>
              <a:t>valamilyen </a:t>
            </a:r>
            <a:r>
              <a:rPr lang="hu-HU" sz="3200" dirty="0"/>
              <a:t>fizikai érzékelőkkel és beavatkozókkal ellátott </a:t>
            </a:r>
            <a:r>
              <a:rPr lang="hu-HU" sz="3200" dirty="0" smtClean="0"/>
              <a:t>számítóeszköz</a:t>
            </a:r>
          </a:p>
          <a:p>
            <a:pPr lvl="1"/>
            <a:r>
              <a:rPr lang="hu-HU" sz="3200" dirty="0"/>
              <a:t>az architektúra a szenzoroktól érkező észleléseket elérhetővé teszi a program számára, futtatja a programot, és cselekvéseit létrejöttük pillanatában a beavatkozók felé továbbítja.</a:t>
            </a:r>
          </a:p>
          <a:p>
            <a:pPr lvl="1"/>
            <a:endParaRPr lang="hu-H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09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Táblázatvezérelt ágens tervezés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Minden új észlelésre meghívódik, és minden alkalommal visszaad egy cselekvést</a:t>
            </a:r>
            <a:endParaRPr lang="en-US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695903"/>
            <a:ext cx="9881038" cy="301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72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Táblázatvezérelt ágens tervezés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u-HU" dirty="0" smtClean="0"/>
          </a:p>
          <a:p>
            <a:r>
              <a:rPr lang="hu-HU" dirty="0" smtClean="0"/>
              <a:t>Táblázatvezérelt tervezés alkalmazásának korlátja a táblázat nagy mérete</a:t>
            </a:r>
          </a:p>
          <a:p>
            <a:pPr lvl="1"/>
            <a:r>
              <a:rPr lang="hu-HU" sz="2800" dirty="0" smtClean="0"/>
              <a:t>az </a:t>
            </a:r>
            <a:r>
              <a:rPr lang="hu-HU" sz="2800" dirty="0"/>
              <a:t>egyetlen kamerától érkező vizuális bemenet körülbelül 27 megabájt/másodperc sebességgel érkezik (30 kocka másodpercenként, 640 x 480 képpont 24 bit színinformációval). Ez alapján egyórányi vezetéshez olyan táblázatot kapunk, amely több mint 10</a:t>
            </a:r>
            <a:r>
              <a:rPr lang="hu-HU" sz="2800" baseline="30000" dirty="0"/>
              <a:t>250 000 </a:t>
            </a:r>
            <a:r>
              <a:rPr lang="hu-HU" sz="2800" baseline="30000" dirty="0" err="1"/>
              <a:t>000</a:t>
            </a:r>
            <a:r>
              <a:rPr lang="hu-HU" sz="2800" baseline="30000" dirty="0"/>
              <a:t> </a:t>
            </a:r>
            <a:r>
              <a:rPr lang="hu-HU" sz="2800" baseline="30000" dirty="0" err="1"/>
              <a:t>000</a:t>
            </a:r>
            <a:r>
              <a:rPr lang="hu-HU" sz="2800" dirty="0"/>
              <a:t> bejegyzést </a:t>
            </a:r>
            <a:r>
              <a:rPr lang="hu-HU" sz="2800" dirty="0" smtClean="0"/>
              <a:t>tartalmaz</a:t>
            </a:r>
          </a:p>
          <a:p>
            <a:pPr lvl="1"/>
            <a:r>
              <a:rPr lang="hu-HU" sz="2800" dirty="0" smtClean="0"/>
              <a:t>Sakkhoz tartozó táblázat legalább </a:t>
            </a:r>
            <a:r>
              <a:rPr lang="hu-HU" sz="2800" dirty="0"/>
              <a:t>10</a:t>
            </a:r>
            <a:r>
              <a:rPr lang="hu-HU" sz="2800" baseline="30000" dirty="0"/>
              <a:t>150</a:t>
            </a:r>
            <a:r>
              <a:rPr lang="hu-HU" sz="2800" dirty="0"/>
              <a:t> bejegyzést </a:t>
            </a:r>
            <a:r>
              <a:rPr lang="hu-HU" sz="2800" dirty="0" smtClean="0"/>
              <a:t>tartalmaz</a:t>
            </a:r>
            <a:endParaRPr lang="hu-HU" sz="2800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2253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Táblázatvezérelt ágens tervezés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spcBef>
                <a:spcPts val="0"/>
              </a:spcBef>
            </a:pPr>
            <a:r>
              <a:rPr lang="hu-HU" dirty="0"/>
              <a:t>Ezen táblázatok ijesztő mérete azt </a:t>
            </a:r>
            <a:r>
              <a:rPr lang="hu-HU" dirty="0" smtClean="0"/>
              <a:t>jelenti</a:t>
            </a:r>
          </a:p>
          <a:p>
            <a:pPr lvl="1" algn="just">
              <a:spcBef>
                <a:spcPts val="0"/>
              </a:spcBef>
            </a:pPr>
            <a:r>
              <a:rPr lang="hu-HU" sz="2800" dirty="0" smtClean="0"/>
              <a:t>ebben </a:t>
            </a:r>
            <a:r>
              <a:rPr lang="hu-HU" sz="2800" dirty="0"/>
              <a:t>az univerzumban egyetlen fizikai ágensnek sem lesz elég helye a táblázat tárolására</a:t>
            </a:r>
          </a:p>
          <a:p>
            <a:pPr lvl="1" algn="just">
              <a:spcBef>
                <a:spcPts val="0"/>
              </a:spcBef>
            </a:pPr>
            <a:r>
              <a:rPr lang="hu-HU" sz="2800" dirty="0"/>
              <a:t>a tervezőnek nem lenne elég ideje a táblázat elkészítéséhez</a:t>
            </a:r>
          </a:p>
          <a:p>
            <a:pPr lvl="1" algn="just">
              <a:spcBef>
                <a:spcPts val="0"/>
              </a:spcBef>
            </a:pPr>
            <a:r>
              <a:rPr lang="hu-HU" sz="2800" dirty="0"/>
              <a:t>egyetlen ágens sem lenne képes a táblázat helyes bejegyzéseit megtanulni saját tapasztalatából, </a:t>
            </a:r>
          </a:p>
          <a:p>
            <a:pPr lvl="1" algn="just">
              <a:spcBef>
                <a:spcPts val="0"/>
              </a:spcBef>
            </a:pPr>
            <a:r>
              <a:rPr lang="hu-HU" sz="2800" dirty="0"/>
              <a:t>még ha a környezet eléggé egyszerű is egy megvalósítható méretű táblázathoz, a tervezőnek még akkor sincs segítsége ahhoz, hogyan töltse ki a </a:t>
            </a:r>
            <a:r>
              <a:rPr lang="hu-HU" sz="2800" dirty="0" smtClean="0"/>
              <a:t>táblázat bejegyzéseit</a:t>
            </a:r>
            <a:endParaRPr lang="hu-HU" dirty="0" smtClean="0"/>
          </a:p>
          <a:p>
            <a:pPr algn="just">
              <a:spcBef>
                <a:spcPts val="0"/>
              </a:spcBef>
            </a:pPr>
            <a:r>
              <a:rPr lang="hu-HU" dirty="0" smtClean="0"/>
              <a:t>Mesterséges intelligencia feladata: olyan program írása, amely </a:t>
            </a:r>
            <a:r>
              <a:rPr lang="hu-HU" dirty="0"/>
              <a:t>nagyszámú táblázatbejegyzések helyett kisméretű programkóddal produkál racionális viselkedést.</a:t>
            </a:r>
            <a:endParaRPr lang="hu-HU" dirty="0" smtClean="0"/>
          </a:p>
          <a:p>
            <a:pPr lvl="1">
              <a:spcBef>
                <a:spcPts val="0"/>
              </a:spcBef>
            </a:pP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1145741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Ágensprogramtípusok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r>
              <a:rPr lang="hu-HU" dirty="0" smtClean="0"/>
              <a:t>4 alapvető típus:</a:t>
            </a:r>
          </a:p>
          <a:p>
            <a:pPr lvl="1" fontAlgn="base"/>
            <a:r>
              <a:rPr lang="hu-HU" sz="2800" dirty="0"/>
              <a:t>Egyszerű reflexszerű </a:t>
            </a:r>
            <a:r>
              <a:rPr lang="hu-HU" sz="2800" dirty="0" smtClean="0"/>
              <a:t>ágensek</a:t>
            </a:r>
            <a:endParaRPr lang="hu-HU" sz="2800" dirty="0"/>
          </a:p>
          <a:p>
            <a:pPr lvl="1" fontAlgn="base"/>
            <a:r>
              <a:rPr lang="hu-HU" sz="2800" dirty="0"/>
              <a:t>Modellalapú reflexszerű </a:t>
            </a:r>
            <a:r>
              <a:rPr lang="hu-HU" sz="2800" dirty="0" smtClean="0"/>
              <a:t>ágensek</a:t>
            </a:r>
            <a:endParaRPr lang="hu-HU" sz="2800" dirty="0"/>
          </a:p>
          <a:p>
            <a:pPr lvl="1" fontAlgn="base"/>
            <a:r>
              <a:rPr lang="hu-HU" sz="2800" dirty="0"/>
              <a:t>Célorientált </a:t>
            </a:r>
            <a:r>
              <a:rPr lang="hu-HU" sz="2800" dirty="0" smtClean="0"/>
              <a:t>ágensek</a:t>
            </a:r>
            <a:endParaRPr lang="hu-HU" sz="2800" dirty="0"/>
          </a:p>
          <a:p>
            <a:pPr lvl="1" fontAlgn="base"/>
            <a:r>
              <a:rPr lang="hu-HU" sz="2800" dirty="0"/>
              <a:t>Hasznosságorientált ágensek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592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Egyszerű reflexszerű ágensek (</a:t>
            </a:r>
            <a:r>
              <a:rPr lang="hu-HU" dirty="0" err="1" smtClean="0"/>
              <a:t>simple</a:t>
            </a:r>
            <a:r>
              <a:rPr lang="hu-HU" dirty="0" smtClean="0"/>
              <a:t> reflex </a:t>
            </a:r>
            <a:r>
              <a:rPr lang="hu-HU" dirty="0" err="1" smtClean="0"/>
              <a:t>agent</a:t>
            </a:r>
            <a:r>
              <a:rPr lang="hu-HU" dirty="0" smtClean="0"/>
              <a:t>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Legegyszerűbb fajtájú ágens</a:t>
            </a:r>
          </a:p>
          <a:p>
            <a:r>
              <a:rPr lang="hu-HU" dirty="0" smtClean="0"/>
              <a:t>Az </a:t>
            </a:r>
            <a:r>
              <a:rPr lang="hu-HU" i="1" dirty="0" smtClean="0"/>
              <a:t>aktuális</a:t>
            </a:r>
            <a:r>
              <a:rPr lang="hu-HU" dirty="0"/>
              <a:t> észlelés alapján választják ki a cselekvéseket, figyelmen kívül hagyva az észlelési történet többi </a:t>
            </a:r>
            <a:r>
              <a:rPr lang="hu-HU" dirty="0" smtClean="0"/>
              <a:t>részét</a:t>
            </a:r>
          </a:p>
          <a:p>
            <a:r>
              <a:rPr lang="hu-HU" b="1" dirty="0"/>
              <a:t>feltétel–cselekvés </a:t>
            </a:r>
            <a:r>
              <a:rPr lang="hu-HU" b="1" dirty="0" smtClean="0"/>
              <a:t>szabály</a:t>
            </a:r>
            <a:r>
              <a:rPr lang="hu-HU" dirty="0" smtClean="0"/>
              <a:t>okat </a:t>
            </a:r>
            <a:r>
              <a:rPr lang="hu-HU" dirty="0"/>
              <a:t>(</a:t>
            </a:r>
            <a:r>
              <a:rPr lang="hu-HU" b="1" dirty="0" err="1"/>
              <a:t>condition</a:t>
            </a:r>
            <a:r>
              <a:rPr lang="hu-HU" b="1" dirty="0"/>
              <a:t>–</a:t>
            </a:r>
            <a:r>
              <a:rPr lang="hu-HU" b="1" dirty="0" err="1"/>
              <a:t>action</a:t>
            </a:r>
            <a:r>
              <a:rPr lang="hu-HU" b="1" dirty="0"/>
              <a:t> </a:t>
            </a:r>
            <a:r>
              <a:rPr lang="hu-HU" b="1" dirty="0" err="1"/>
              <a:t>rule</a:t>
            </a:r>
            <a:r>
              <a:rPr lang="hu-HU" dirty="0" smtClean="0"/>
              <a:t>) tartalmaz</a:t>
            </a:r>
          </a:p>
          <a:p>
            <a:pPr lvl="1"/>
            <a:r>
              <a:rPr lang="hu-HU" sz="2800" dirty="0" smtClean="0"/>
              <a:t>Például </a:t>
            </a:r>
            <a:r>
              <a:rPr lang="hu-HU" sz="2800" i="1" dirty="0"/>
              <a:t>ha </a:t>
            </a:r>
            <a:r>
              <a:rPr lang="hu-HU" sz="2800" dirty="0" err="1"/>
              <a:t>az-előző-autó-fékez</a:t>
            </a:r>
            <a:r>
              <a:rPr lang="hu-HU" sz="2800" dirty="0"/>
              <a:t> </a:t>
            </a:r>
            <a:r>
              <a:rPr lang="hu-HU" sz="2800" i="1" dirty="0"/>
              <a:t>akkor</a:t>
            </a:r>
            <a:r>
              <a:rPr lang="hu-HU" sz="2800" dirty="0"/>
              <a:t> kezdj-fékezni</a:t>
            </a:r>
            <a:endParaRPr lang="hu-HU" sz="2800" dirty="0" smtClean="0"/>
          </a:p>
          <a:p>
            <a:r>
              <a:rPr lang="hu-HU" i="1" dirty="0"/>
              <a:t> csak akkor </a:t>
            </a:r>
            <a:r>
              <a:rPr lang="hu-HU" dirty="0"/>
              <a:t>fog működni, </a:t>
            </a:r>
            <a:r>
              <a:rPr lang="hu-HU" i="1" dirty="0"/>
              <a:t>ha a helyes döntés kizárólag az aktuális észlelés alapján meghozható – azaz akkor, ha a környezet teljesen </a:t>
            </a:r>
            <a:r>
              <a:rPr lang="hu-HU" i="1" dirty="0" smtClean="0"/>
              <a:t>megfigyelhető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3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Ágens szemléltetése</a:t>
            </a:r>
            <a:endParaRPr lang="en-US" dirty="0"/>
          </a:p>
        </p:txBody>
      </p:sp>
      <p:pic>
        <p:nvPicPr>
          <p:cNvPr id="4" name="Tartalom helye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98" y="1560786"/>
            <a:ext cx="7961587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69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Egyszerű reflexszerű ágensek sematikus diagramja</a:t>
            </a: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026" y="1690688"/>
            <a:ext cx="6708064" cy="426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44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Egyszerű reflexszerű ágens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jelenlegi észlelésre illeszkedő feltételű szabály megkeresésével, majd a hozzá tartozó cselekvés végrehajtásával működik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0386"/>
            <a:ext cx="10273836" cy="272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88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Modellalapú reflexszerű ágensek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pPr algn="just"/>
            <a:r>
              <a:rPr lang="hu-HU" dirty="0" smtClean="0"/>
              <a:t>Részleges megfigyelhetőség kezelésére irányul</a:t>
            </a:r>
          </a:p>
          <a:p>
            <a:pPr algn="just"/>
            <a:r>
              <a:rPr lang="hu-HU" dirty="0" smtClean="0"/>
              <a:t>Nyilvántart valamiféle</a:t>
            </a:r>
            <a:r>
              <a:rPr lang="hu-HU" dirty="0"/>
              <a:t> </a:t>
            </a:r>
            <a:r>
              <a:rPr lang="hu-HU" b="1" dirty="0"/>
              <a:t>belső állapot</a:t>
            </a:r>
            <a:r>
              <a:rPr lang="hu-HU" dirty="0"/>
              <a:t>ot (</a:t>
            </a:r>
            <a:r>
              <a:rPr lang="hu-HU" b="1" dirty="0" err="1"/>
              <a:t>internal</a:t>
            </a:r>
            <a:r>
              <a:rPr lang="hu-HU" b="1" dirty="0"/>
              <a:t> </a:t>
            </a:r>
            <a:r>
              <a:rPr lang="hu-HU" b="1" dirty="0" err="1"/>
              <a:t>state</a:t>
            </a:r>
            <a:r>
              <a:rPr lang="hu-HU" dirty="0"/>
              <a:t>), amely az észlelési történeten </a:t>
            </a:r>
            <a:r>
              <a:rPr lang="hu-HU" dirty="0" smtClean="0"/>
              <a:t>alapul</a:t>
            </a:r>
          </a:p>
          <a:p>
            <a:pPr lvl="1" algn="just"/>
            <a:r>
              <a:rPr lang="hu-HU" sz="2800" dirty="0" smtClean="0"/>
              <a:t>Például </a:t>
            </a:r>
            <a:r>
              <a:rPr lang="hu-HU" sz="2800" dirty="0"/>
              <a:t>sávváltáshoz, az ágensnek nyomon kell követnie hol tartózkodik a többi autó, amennyiben nem látja mindegyiket egyszerre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18530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Modellalapú reflexszerű ágens </a:t>
            </a: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444" y="1466194"/>
            <a:ext cx="7513111" cy="491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703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Modellalapú reflexszerű ágens 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Nyomon követi a világ jelenlegi állapotát egy belső modellben. Ezek után a reflexszerű ágenshez hasonlóan választ egy cselekvést.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790" y="2916622"/>
            <a:ext cx="9422610" cy="299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42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Modellalapú célorientált ágensek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Nyomon követi a világ állapotát és az elérendő célok halmazát is, és kiválaszt egy cselekvést, amely (végső soron) céljainak eléréséhez </a:t>
            </a:r>
            <a:r>
              <a:rPr lang="hu-HU" dirty="0" smtClean="0"/>
              <a:t>vezet</a:t>
            </a:r>
          </a:p>
          <a:p>
            <a:pPr algn="just"/>
            <a:r>
              <a:rPr lang="hu-HU" dirty="0"/>
              <a:t>célorientált cselekvés választás egyszerű, amikor a cél teljesülése azonnal egyetlen cselekvéssel </a:t>
            </a:r>
            <a:r>
              <a:rPr lang="hu-HU" dirty="0" smtClean="0"/>
              <a:t>elérhető</a:t>
            </a:r>
          </a:p>
          <a:p>
            <a:pPr algn="just"/>
            <a:r>
              <a:rPr lang="hu-HU" dirty="0" smtClean="0"/>
              <a:t>Reflexszerű  ágenseknél rugalmasabb a cél elérésében</a:t>
            </a:r>
          </a:p>
        </p:txBody>
      </p:sp>
    </p:spTree>
    <p:extLst>
      <p:ext uri="{BB962C8B-B14F-4D97-AF65-F5344CB8AC3E}">
        <p14:creationId xmlns:p14="http://schemas.microsoft.com/office/powerpoint/2010/main" val="37927158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Modellalapú célorientált ágensek</a:t>
            </a:r>
            <a:endParaRPr lang="en-US" dirty="0"/>
          </a:p>
        </p:txBody>
      </p:sp>
      <p:pic>
        <p:nvPicPr>
          <p:cNvPr id="1026" name="Picture 2" descr="Egy modellalapú, célorientált ágens. Nyomon követi a világ állapotát és az elérendő célok halmazát is, és kiválaszt egy cselekvést, amely (végső soron) céljainak eléréséhez veze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49" y="1962058"/>
            <a:ext cx="6872179" cy="441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002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Hasznosságorientált ágensek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 smtClean="0"/>
              <a:t>Adott elérendő cél meghatározása gyakran nem elegendő jó minőségű viselkedés létrehozásához</a:t>
            </a:r>
          </a:p>
          <a:p>
            <a:pPr lvl="1" algn="just"/>
            <a:r>
              <a:rPr lang="hu-HU" sz="2800" dirty="0" smtClean="0"/>
              <a:t>Például </a:t>
            </a:r>
            <a:r>
              <a:rPr lang="hu-HU" sz="2800" dirty="0"/>
              <a:t>többféle cselekvéssorozat vezet a taxi végállomásának – és így a céljának – eléréséhez, de némelyik gyorsabb, biztonságosabb, megbízhatóbb vagy olcsóbb, mint mások</a:t>
            </a:r>
            <a:endParaRPr lang="hu-HU" sz="2800" dirty="0" smtClean="0"/>
          </a:p>
          <a:p>
            <a:pPr algn="just"/>
            <a:r>
              <a:rPr lang="hu-HU" dirty="0" smtClean="0"/>
              <a:t>a </a:t>
            </a:r>
            <a:r>
              <a:rPr lang="hu-HU" dirty="0"/>
              <a:t>világ egyik állapota előnyösebb egy másikhoz képest, ha nagyobb a </a:t>
            </a:r>
            <a:r>
              <a:rPr lang="hu-HU" b="1" dirty="0"/>
              <a:t>hasznosság</a:t>
            </a:r>
            <a:r>
              <a:rPr lang="hu-HU" dirty="0"/>
              <a:t>a (</a:t>
            </a:r>
            <a:r>
              <a:rPr lang="hu-HU" b="1" dirty="0" err="1"/>
              <a:t>utility</a:t>
            </a:r>
            <a:r>
              <a:rPr lang="hu-HU" dirty="0" smtClean="0"/>
              <a:t>)</a:t>
            </a:r>
            <a:r>
              <a:rPr lang="hu-HU" dirty="0"/>
              <a:t> az ágens </a:t>
            </a:r>
            <a:r>
              <a:rPr lang="hu-HU" dirty="0" smtClean="0"/>
              <a:t>számára</a:t>
            </a:r>
          </a:p>
          <a:p>
            <a:pPr algn="just"/>
            <a:r>
              <a:rPr lang="hu-HU" dirty="0"/>
              <a:t>A </a:t>
            </a:r>
            <a:r>
              <a:rPr lang="hu-HU" b="1" dirty="0"/>
              <a:t>hasznosságfüggvény</a:t>
            </a:r>
            <a:r>
              <a:rPr lang="hu-HU" dirty="0"/>
              <a:t> (</a:t>
            </a:r>
            <a:r>
              <a:rPr lang="hu-HU" b="1" dirty="0" err="1"/>
              <a:t>utility</a:t>
            </a:r>
            <a:r>
              <a:rPr lang="hu-HU" b="1" dirty="0"/>
              <a:t> </a:t>
            </a:r>
            <a:r>
              <a:rPr lang="hu-HU" b="1" dirty="0" err="1"/>
              <a:t>function</a:t>
            </a:r>
            <a:r>
              <a:rPr lang="hu-HU" dirty="0"/>
              <a:t>) egy állapotot (vagy állapotok egy sorozatát) egy olyan valós számra képezi le, amelyik a hozzá rendelt boldogság fokát írja </a:t>
            </a:r>
            <a:r>
              <a:rPr lang="hu-HU" dirty="0" smtClean="0"/>
              <a:t>le</a:t>
            </a:r>
          </a:p>
          <a:p>
            <a:pPr marL="0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2924685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Hasznosságorientált ágensek</a:t>
            </a:r>
            <a:endParaRPr lang="en-US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hu-HU" dirty="0"/>
              <a:t>A hasznosságfüggvény teljes meghatározása kétféle olyan helyzetben tesz lehetővé racionális döntéseket, amikor a célok erre </a:t>
            </a:r>
            <a:r>
              <a:rPr lang="hu-HU" dirty="0" smtClean="0"/>
              <a:t>alkalmatlanok:</a:t>
            </a:r>
          </a:p>
          <a:p>
            <a:pPr lvl="1" algn="just"/>
            <a:r>
              <a:rPr lang="hu-HU" sz="2800" dirty="0" smtClean="0"/>
              <a:t>amikor </a:t>
            </a:r>
            <a:r>
              <a:rPr lang="hu-HU" sz="2800" dirty="0"/>
              <a:t>egymásnak ellentmondó célok vannak, amelyeknek csak egy része érhető el (mint például a biztonságosság és a sebesség), akkor a hasznosságfüggvény meghatározza a helyes </a:t>
            </a:r>
            <a:r>
              <a:rPr lang="hu-HU" sz="2800" dirty="0" smtClean="0"/>
              <a:t>kompromisszumot</a:t>
            </a:r>
          </a:p>
          <a:p>
            <a:pPr lvl="1" algn="just"/>
            <a:r>
              <a:rPr lang="hu-HU" sz="2800" dirty="0"/>
              <a:t>amikor több cél van, amelyek elérésére az ágens törekedhet, és egyikük sem érthető el teljes bizonyossággal, a hasznosság olyan módszert ad, amivel a siker valószínűsége a célok fontosságához </a:t>
            </a:r>
            <a:r>
              <a:rPr lang="hu-HU" sz="2800" dirty="0" smtClean="0"/>
              <a:t>mérhető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237198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Hasznosságorientált ágensek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olyan </a:t>
            </a:r>
            <a:r>
              <a:rPr lang="hu-HU" dirty="0" smtClean="0"/>
              <a:t>cselekvést </a:t>
            </a:r>
            <a:r>
              <a:rPr lang="hu-HU" dirty="0"/>
              <a:t>választ, amely a legjobb várható hasznossághoz </a:t>
            </a:r>
            <a:r>
              <a:rPr lang="hu-HU" dirty="0" smtClean="0"/>
              <a:t>vezet</a:t>
            </a:r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53" y="2232713"/>
            <a:ext cx="6514937" cy="427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32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Alapfogalmak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u="sng" dirty="0" smtClean="0"/>
              <a:t>érzékelés</a:t>
            </a:r>
            <a:r>
              <a:rPr lang="hu-HU" u="sng" dirty="0"/>
              <a:t> (</a:t>
            </a:r>
            <a:r>
              <a:rPr lang="hu-HU" b="1" u="sng" dirty="0" err="1" smtClean="0"/>
              <a:t>percept</a:t>
            </a:r>
            <a:r>
              <a:rPr lang="hu-HU" u="sng" dirty="0" smtClean="0"/>
              <a:t>)</a:t>
            </a:r>
            <a:r>
              <a:rPr lang="hu-HU" dirty="0" smtClean="0"/>
              <a:t>: ezt a fogalmat </a:t>
            </a:r>
            <a:r>
              <a:rPr lang="hu-HU" dirty="0"/>
              <a:t>használjuk az ágens érzékelő bemeneteinek leírására egy tetszőleges </a:t>
            </a:r>
            <a:r>
              <a:rPr lang="hu-HU" dirty="0" smtClean="0"/>
              <a:t>pillanatban</a:t>
            </a:r>
          </a:p>
          <a:p>
            <a:r>
              <a:rPr lang="hu-HU" b="1" u="sng" dirty="0"/>
              <a:t>érzékelési </a:t>
            </a:r>
            <a:r>
              <a:rPr lang="hu-HU" b="1" u="sng" dirty="0" smtClean="0"/>
              <a:t>sorozat</a:t>
            </a:r>
            <a:r>
              <a:rPr lang="hu-HU" u="sng" dirty="0" smtClean="0"/>
              <a:t> </a:t>
            </a:r>
            <a:r>
              <a:rPr lang="hu-HU" u="sng" dirty="0"/>
              <a:t>(</a:t>
            </a:r>
            <a:r>
              <a:rPr lang="hu-HU" b="1" u="sng" dirty="0" err="1"/>
              <a:t>percept</a:t>
            </a:r>
            <a:r>
              <a:rPr lang="hu-HU" b="1" u="sng" dirty="0"/>
              <a:t> </a:t>
            </a:r>
            <a:r>
              <a:rPr lang="hu-HU" b="1" u="sng" dirty="0" err="1"/>
              <a:t>sequence</a:t>
            </a:r>
            <a:r>
              <a:rPr lang="hu-HU" u="sng" dirty="0" smtClean="0"/>
              <a:t>)</a:t>
            </a:r>
            <a:r>
              <a:rPr lang="hu-HU" dirty="0" smtClean="0"/>
              <a:t>: </a:t>
            </a:r>
            <a:r>
              <a:rPr lang="hu-HU" dirty="0"/>
              <a:t>az ágens érzékeléseinek teljes története, minden, amit az ágens valaha is </a:t>
            </a:r>
            <a:r>
              <a:rPr lang="hu-HU" dirty="0" smtClean="0"/>
              <a:t>érzékelt</a:t>
            </a:r>
            <a:endParaRPr lang="hu-HU" dirty="0"/>
          </a:p>
          <a:p>
            <a:r>
              <a:rPr lang="hu-HU" b="1" u="sng" dirty="0"/>
              <a:t>ágensfüggvény</a:t>
            </a:r>
            <a:r>
              <a:rPr lang="hu-HU" u="sng" dirty="0"/>
              <a:t> (</a:t>
            </a:r>
            <a:r>
              <a:rPr lang="hu-HU" b="1" u="sng" dirty="0" err="1"/>
              <a:t>agent</a:t>
            </a:r>
            <a:r>
              <a:rPr lang="hu-HU" b="1" u="sng" dirty="0"/>
              <a:t> </a:t>
            </a:r>
            <a:r>
              <a:rPr lang="hu-HU" b="1" u="sng" dirty="0" err="1"/>
              <a:t>function</a:t>
            </a:r>
            <a:r>
              <a:rPr lang="hu-HU" u="sng" dirty="0" smtClean="0"/>
              <a:t>)</a:t>
            </a:r>
            <a:r>
              <a:rPr lang="hu-HU" dirty="0" smtClean="0"/>
              <a:t>: az ágens viselkedését írja le, </a:t>
            </a:r>
            <a:r>
              <a:rPr lang="hu-HU" dirty="0"/>
              <a:t>az adott érzékelési sorozatot egy cselekvésre képezi </a:t>
            </a:r>
            <a:r>
              <a:rPr lang="hu-HU" dirty="0" smtClean="0"/>
              <a:t>le (matematikai modell)</a:t>
            </a:r>
          </a:p>
          <a:p>
            <a:r>
              <a:rPr lang="hu-HU" b="1" u="sng" dirty="0"/>
              <a:t>ágensprogram</a:t>
            </a:r>
            <a:r>
              <a:rPr lang="hu-HU" u="sng" dirty="0"/>
              <a:t> (</a:t>
            </a:r>
            <a:r>
              <a:rPr lang="hu-HU" b="1" u="sng" dirty="0" err="1"/>
              <a:t>agent</a:t>
            </a:r>
            <a:r>
              <a:rPr lang="hu-HU" b="1" u="sng" dirty="0"/>
              <a:t> program</a:t>
            </a:r>
            <a:r>
              <a:rPr lang="hu-HU" u="sng" dirty="0" smtClean="0"/>
              <a:t>)</a:t>
            </a:r>
            <a:r>
              <a:rPr lang="hu-HU" dirty="0" smtClean="0"/>
              <a:t>: valósítja meg az ágensfüggvényt az ágens belsejében, az ágens architektúráján működik (konkrét implementáció)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4805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Tanuló ágensek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tanuló ágens négy koncepcionális komponensre bontható </a:t>
            </a:r>
            <a:r>
              <a:rPr lang="hu-HU" dirty="0" smtClean="0"/>
              <a:t>fel:</a:t>
            </a:r>
          </a:p>
          <a:p>
            <a:pPr lvl="1"/>
            <a:r>
              <a:rPr lang="hu-HU" b="1" dirty="0"/>
              <a:t>végrehajtó elem</a:t>
            </a:r>
            <a:r>
              <a:rPr lang="hu-HU" dirty="0"/>
              <a:t> (</a:t>
            </a:r>
            <a:r>
              <a:rPr lang="hu-HU" b="1" dirty="0"/>
              <a:t>performance </a:t>
            </a:r>
            <a:r>
              <a:rPr lang="hu-HU" b="1" dirty="0" err="1"/>
              <a:t>element</a:t>
            </a:r>
            <a:r>
              <a:rPr lang="hu-HU" dirty="0" smtClean="0"/>
              <a:t>): </a:t>
            </a:r>
            <a:r>
              <a:rPr lang="hu-HU" dirty="0"/>
              <a:t>eddig a teljes ágensnek tekintettünk: ez végzi az észleléseket, és ez dönt a </a:t>
            </a:r>
            <a:r>
              <a:rPr lang="hu-HU" dirty="0" smtClean="0"/>
              <a:t>cselekvésekről</a:t>
            </a:r>
          </a:p>
          <a:p>
            <a:pPr lvl="1"/>
            <a:r>
              <a:rPr lang="hu-HU" b="1" dirty="0" smtClean="0"/>
              <a:t>Kritikus (</a:t>
            </a:r>
            <a:r>
              <a:rPr lang="hu-HU" b="1" dirty="0" err="1" smtClean="0"/>
              <a:t>critic</a:t>
            </a:r>
            <a:r>
              <a:rPr lang="hu-HU" b="1" dirty="0" smtClean="0"/>
              <a:t>): </a:t>
            </a:r>
            <a:r>
              <a:rPr lang="hu-HU" dirty="0" smtClean="0"/>
              <a:t>megmondja </a:t>
            </a:r>
            <a:r>
              <a:rPr lang="hu-HU" dirty="0"/>
              <a:t>a tanuló elemnek, hogy az ágens milyen jól működik egy rögzített </a:t>
            </a:r>
            <a:r>
              <a:rPr lang="hu-HU" dirty="0" smtClean="0"/>
              <a:t>teljesítményszabványhoz </a:t>
            </a:r>
            <a:r>
              <a:rPr lang="hu-HU" dirty="0"/>
              <a:t>viszonyítva</a:t>
            </a:r>
            <a:r>
              <a:rPr lang="hu-HU" dirty="0" smtClean="0"/>
              <a:t>. </a:t>
            </a:r>
          </a:p>
          <a:p>
            <a:pPr lvl="1"/>
            <a:r>
              <a:rPr lang="hu-HU" b="1" dirty="0" smtClean="0"/>
              <a:t>Tanuló elem (</a:t>
            </a:r>
            <a:r>
              <a:rPr lang="hu-HU" b="1" dirty="0" err="1" smtClean="0"/>
              <a:t>learning</a:t>
            </a:r>
            <a:r>
              <a:rPr lang="hu-HU" b="1" dirty="0" smtClean="0"/>
              <a:t> </a:t>
            </a:r>
            <a:r>
              <a:rPr lang="hu-HU" b="1" dirty="0" err="1" smtClean="0"/>
              <a:t>element</a:t>
            </a:r>
            <a:r>
              <a:rPr lang="hu-HU" b="1" dirty="0" smtClean="0"/>
              <a:t>): </a:t>
            </a:r>
            <a:r>
              <a:rPr lang="hu-HU" dirty="0"/>
              <a:t>a </a:t>
            </a:r>
            <a:r>
              <a:rPr lang="hu-HU" dirty="0" smtClean="0"/>
              <a:t>kritikustól kapott</a:t>
            </a:r>
            <a:r>
              <a:rPr lang="hu-HU" dirty="0"/>
              <a:t>, az ágens működéséről szóló visszajelzést használja annak megállapítására, hogy a végrehajtó elemet hogyan kell módosítani annak érdekében, hogy a jövőben jobban működjön az ágens</a:t>
            </a:r>
            <a:r>
              <a:rPr lang="hu-HU" dirty="0" smtClean="0"/>
              <a:t>.</a:t>
            </a:r>
          </a:p>
          <a:p>
            <a:pPr lvl="1"/>
            <a:r>
              <a:rPr lang="hu-HU" b="1" dirty="0"/>
              <a:t>problémagenerátor</a:t>
            </a:r>
            <a:r>
              <a:rPr lang="hu-HU" dirty="0"/>
              <a:t> (</a:t>
            </a:r>
            <a:r>
              <a:rPr lang="hu-HU" b="1" dirty="0" err="1"/>
              <a:t>problem</a:t>
            </a:r>
            <a:r>
              <a:rPr lang="hu-HU" b="1" dirty="0"/>
              <a:t> </a:t>
            </a:r>
            <a:r>
              <a:rPr lang="hu-HU" b="1" dirty="0" err="1"/>
              <a:t>generator</a:t>
            </a:r>
            <a:r>
              <a:rPr lang="hu-HU" dirty="0" smtClean="0"/>
              <a:t>): feladata</a:t>
            </a:r>
            <a:r>
              <a:rPr lang="hu-HU" dirty="0"/>
              <a:t>, hogy olyan cselekvéseket javasoljon, amelyek új és informatív tapasztalatokhoz vezetnek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23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Tanuló ágensek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189" y="1473735"/>
            <a:ext cx="7500446" cy="526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Példa: „porszívóvilág”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6808076" cy="4351338"/>
          </a:xfrm>
        </p:spPr>
        <p:txBody>
          <a:bodyPr/>
          <a:lstStyle/>
          <a:p>
            <a:r>
              <a:rPr lang="hu-HU" dirty="0" smtClean="0"/>
              <a:t>csak két helyszín van: az A és B négyzetek.</a:t>
            </a:r>
          </a:p>
          <a:p>
            <a:r>
              <a:rPr lang="hu-HU" dirty="0" smtClean="0"/>
              <a:t> A porszívóágens észleli, hogy melyik négyzetben van, valamint azt, hogy van-e ott piszok, vagy nincs. </a:t>
            </a:r>
          </a:p>
          <a:p>
            <a:r>
              <a:rPr lang="hu-HU" dirty="0" smtClean="0"/>
              <a:t>Lehetséges cselekvései: mozoghat balra vagy jobbra, felszívhatja a port, valamint nem csinál semmit. </a:t>
            </a:r>
          </a:p>
          <a:p>
            <a:r>
              <a:rPr lang="hu-HU" dirty="0" smtClean="0"/>
              <a:t>Egy egyszerű ágensfüggvény a következő: ha az aktuális négyzet koszos, szívd fel a koszt, egyébként menj át a másik négyzetbe</a:t>
            </a:r>
            <a:endParaRPr lang="en-US" dirty="0"/>
          </a:p>
        </p:txBody>
      </p:sp>
      <p:pic>
        <p:nvPicPr>
          <p:cNvPr id="4" name="Kép 3"/>
          <p:cNvPicPr/>
          <p:nvPr/>
        </p:nvPicPr>
        <p:blipFill>
          <a:blip r:embed="rId2"/>
          <a:stretch>
            <a:fillRect/>
          </a:stretch>
        </p:blipFill>
        <p:spPr>
          <a:xfrm>
            <a:off x="7199586" y="2286000"/>
            <a:ext cx="4498428" cy="27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4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Példa: „porszívóvilág”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Ágensfüggvény táblázatos formában</a:t>
            </a:r>
            <a:endParaRPr lang="en-US" dirty="0"/>
          </a:p>
        </p:txBody>
      </p:sp>
      <p:pic>
        <p:nvPicPr>
          <p:cNvPr id="4" name="Kép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199" y="2317532"/>
            <a:ext cx="9787759" cy="399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91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Racionális ágens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hu-HU" sz="3000" dirty="0"/>
              <a:t>olyan, </a:t>
            </a:r>
            <a:r>
              <a:rPr lang="hu-HU" sz="3000" dirty="0" smtClean="0"/>
              <a:t>amely tudásához viszonyítva </a:t>
            </a:r>
            <a:r>
              <a:rPr lang="hu-HU" sz="3000" dirty="0"/>
              <a:t>helyesen cselekszik – elméletileg megfogalmazva az ágensfüggvény táblázatában minden bejegyzés helyesen van </a:t>
            </a:r>
            <a:r>
              <a:rPr lang="hu-HU" sz="3000" dirty="0" smtClean="0"/>
              <a:t>kitöltve</a:t>
            </a:r>
          </a:p>
          <a:p>
            <a:pPr algn="just"/>
            <a:r>
              <a:rPr lang="hu-HU" sz="3000" dirty="0" smtClean="0"/>
              <a:t>Szükség van az ágens sikerességének mérésére </a:t>
            </a:r>
            <a:r>
              <a:rPr lang="hu-HU" sz="3000" dirty="0" smtClean="0">
                <a:sym typeface="Wingdings" panose="05000000000000000000" pitchFamily="2" charset="2"/>
              </a:rPr>
              <a:t> teljesítménymérték</a:t>
            </a:r>
          </a:p>
          <a:p>
            <a:pPr algn="just"/>
            <a:r>
              <a:rPr lang="hu-HU" sz="3000" b="1" u="sng" dirty="0"/>
              <a:t>teljesítménymérték</a:t>
            </a:r>
            <a:r>
              <a:rPr lang="hu-HU" sz="3000" u="sng" dirty="0"/>
              <a:t> (</a:t>
            </a:r>
            <a:r>
              <a:rPr lang="hu-HU" sz="3000" b="1" u="sng" dirty="0"/>
              <a:t>performance </a:t>
            </a:r>
            <a:r>
              <a:rPr lang="hu-HU" sz="3000" b="1" u="sng" dirty="0" err="1" smtClean="0"/>
              <a:t>measure</a:t>
            </a:r>
            <a:r>
              <a:rPr lang="hu-HU" sz="3000" u="sng" dirty="0" smtClean="0"/>
              <a:t>)</a:t>
            </a:r>
            <a:r>
              <a:rPr lang="hu-HU" sz="3000" dirty="0" smtClean="0"/>
              <a:t>: értékeli </a:t>
            </a:r>
            <a:r>
              <a:rPr lang="hu-HU" sz="3000" dirty="0"/>
              <a:t>az ágens viselkedését egy </a:t>
            </a:r>
            <a:r>
              <a:rPr lang="hu-HU" sz="3000" dirty="0" smtClean="0"/>
              <a:t>környezetben</a:t>
            </a:r>
          </a:p>
          <a:p>
            <a:pPr lvl="1" algn="just"/>
            <a:r>
              <a:rPr lang="hu-HU" sz="3000" dirty="0" smtClean="0"/>
              <a:t>Nincs olyan teljesítménymérték, amely minden ágens számára megfelelő lenne</a:t>
            </a:r>
          </a:p>
          <a:p>
            <a:pPr lvl="1" algn="just"/>
            <a:r>
              <a:rPr lang="hu-HU" sz="3000" dirty="0" smtClean="0"/>
              <a:t>Ágens tervezője által meghatározott</a:t>
            </a:r>
          </a:p>
          <a:p>
            <a:pPr lvl="1" algn="just"/>
            <a:r>
              <a:rPr lang="hu-HU" sz="3000" dirty="0" smtClean="0"/>
              <a:t>Az ágens feladatát teljes mértékben specifikálja a </a:t>
            </a:r>
            <a:r>
              <a:rPr lang="hu-HU" sz="3000" dirty="0"/>
              <a:t>környezetnek, valamint az ágens érzékelőinek és beavatkozóinak leírásával együtt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83823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Racionális ágens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 smtClean="0"/>
              <a:t>Definíció: </a:t>
            </a:r>
            <a:r>
              <a:rPr lang="hu-HU" i="1" dirty="0"/>
              <a:t>Az ideális racionális ágens minden egyes észlelési sorozathoz a benne található tények és a beépített tudása alapján minden elvárható dolgot megtesz a teljesítménymérték maximalizálásáért</a:t>
            </a:r>
            <a:r>
              <a:rPr lang="hu-HU" i="1" dirty="0" smtClean="0"/>
              <a:t>.</a:t>
            </a:r>
          </a:p>
          <a:p>
            <a:pPr algn="just"/>
            <a:r>
              <a:rPr lang="hu-HU" i="1" dirty="0" smtClean="0"/>
              <a:t>Mindentudás és racionalitás különbsége: </a:t>
            </a:r>
            <a:r>
              <a:rPr lang="hu-HU" dirty="0" smtClean="0"/>
              <a:t>mindentudó ágens tudja cselekedetei valódi kimenetelét (gyakorlatban lehetetlen)</a:t>
            </a:r>
          </a:p>
          <a:p>
            <a:pPr algn="just"/>
            <a:r>
              <a:rPr lang="hu-HU" dirty="0" smtClean="0"/>
              <a:t>A racionalitás az elvárt teljesítményt maximalizálja, míg a tökéletesség a tényleges teljesítményt</a:t>
            </a:r>
          </a:p>
          <a:p>
            <a:pPr algn="just"/>
            <a:r>
              <a:rPr lang="hu-HU" dirty="0" smtClean="0"/>
              <a:t>Összetett környezetben lehetetlen elérni a tökéletes racionalitást</a:t>
            </a:r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27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Példa: racionális –e a porszívóágens?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 algn="just" fontAlgn="base"/>
            <a:r>
              <a:rPr lang="hu-HU" dirty="0"/>
              <a:t>A teljesítménymérték egy ponttal jutalmaz minden tiszta négyzetet minden időpillanatban egy 1000 időpillanatból álló „élettartam” alatt.</a:t>
            </a:r>
          </a:p>
          <a:p>
            <a:pPr lvl="0" algn="just" fontAlgn="base"/>
            <a:r>
              <a:rPr lang="hu-HU" dirty="0"/>
              <a:t>A környezet „geográfiája” </a:t>
            </a:r>
            <a:r>
              <a:rPr lang="hu-HU" i="1" dirty="0"/>
              <a:t>a priori</a:t>
            </a:r>
            <a:r>
              <a:rPr lang="hu-HU" dirty="0"/>
              <a:t> </a:t>
            </a:r>
            <a:r>
              <a:rPr lang="hu-HU" dirty="0" smtClean="0"/>
              <a:t>ismert, </a:t>
            </a:r>
            <a:r>
              <a:rPr lang="hu-HU" dirty="0"/>
              <a:t>de a piszok eloszlása és az ágens kezdeti pozíciója nem. A tiszta négyzetek tiszták maradnak, a felszívás pedig megtisztítja az aktuális négyzetet. A </a:t>
            </a:r>
            <a:r>
              <a:rPr lang="hu-HU" i="1" dirty="0"/>
              <a:t>Balra</a:t>
            </a:r>
            <a:r>
              <a:rPr lang="hu-HU" dirty="0"/>
              <a:t> </a:t>
            </a:r>
            <a:r>
              <a:rPr lang="hu-HU" dirty="0" smtClean="0"/>
              <a:t>és </a:t>
            </a:r>
            <a:r>
              <a:rPr lang="hu-HU" i="1" dirty="0" smtClean="0"/>
              <a:t>Jobbra</a:t>
            </a:r>
            <a:r>
              <a:rPr lang="hu-HU" dirty="0"/>
              <a:t> cselekvések balra és jobbra mozgatják az ágenst, kivéve ha ezzel kikerülne a környezetből, mely esetben az ágens nem mozdul.</a:t>
            </a:r>
          </a:p>
          <a:p>
            <a:pPr lvl="0" algn="just" fontAlgn="base"/>
            <a:r>
              <a:rPr lang="hu-HU" dirty="0"/>
              <a:t>A következő cselekvések léteznek: </a:t>
            </a:r>
            <a:r>
              <a:rPr lang="hu-HU" i="1" dirty="0"/>
              <a:t>Balra</a:t>
            </a:r>
            <a:r>
              <a:rPr lang="hu-HU" dirty="0"/>
              <a:t>, </a:t>
            </a:r>
            <a:r>
              <a:rPr lang="hu-HU" i="1" dirty="0"/>
              <a:t>Jobbra</a:t>
            </a:r>
            <a:r>
              <a:rPr lang="hu-HU" dirty="0"/>
              <a:t>, </a:t>
            </a:r>
            <a:r>
              <a:rPr lang="hu-HU" i="1" dirty="0"/>
              <a:t>Szív</a:t>
            </a:r>
            <a:r>
              <a:rPr lang="hu-HU" dirty="0"/>
              <a:t> és </a:t>
            </a:r>
            <a:r>
              <a:rPr lang="hu-HU" i="1" dirty="0"/>
              <a:t>Semmittevés</a:t>
            </a:r>
            <a:r>
              <a:rPr lang="hu-HU" dirty="0"/>
              <a:t> (azaz nem tesz semmit sem).</a:t>
            </a:r>
          </a:p>
          <a:p>
            <a:pPr lvl="0" algn="just" fontAlgn="base"/>
            <a:r>
              <a:rPr lang="hu-HU" dirty="0"/>
              <a:t>Az ágens helyesen észleli jelenlegi helyzetét és azt, hogy van-e ott kosz.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56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5470</TotalTime>
  <Words>1124</Words>
  <Application>Microsoft Office PowerPoint</Application>
  <PresentationFormat>Custom</PresentationFormat>
  <Paragraphs>202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Office-téma</vt:lpstr>
      <vt:lpstr>Intelligens ágensek</vt:lpstr>
      <vt:lpstr>Mi az ágens?</vt:lpstr>
      <vt:lpstr>Ágens szemléltetése</vt:lpstr>
      <vt:lpstr>Alapfogalmak</vt:lpstr>
      <vt:lpstr>Példa: „porszívóvilág”</vt:lpstr>
      <vt:lpstr>Példa: „porszívóvilág”</vt:lpstr>
      <vt:lpstr>Racionális ágens</vt:lpstr>
      <vt:lpstr>Racionális ágens</vt:lpstr>
      <vt:lpstr>Példa: racionális –e a porszívóágens?</vt:lpstr>
      <vt:lpstr>Fogalmak</vt:lpstr>
      <vt:lpstr>Feladatkörnyezet (task environment)</vt:lpstr>
      <vt:lpstr>Példa: automatizált taxisofőr feladatkörnyezetének leírása</vt:lpstr>
      <vt:lpstr>Példa: automatizált taxisofőr feladatkörnyezetének leírása</vt:lpstr>
      <vt:lpstr>Példa: automatizált taxisofőr feladatkörnyezetének leírása</vt:lpstr>
      <vt:lpstr>Példa: automatizált taxisofőr feladatkörnyezetének leírása</vt:lpstr>
      <vt:lpstr>Feladat</vt:lpstr>
      <vt:lpstr>Környezet tulajdonságai, kategorizálása</vt:lpstr>
      <vt:lpstr>Környezet tulajdonságai, kategorizálása</vt:lpstr>
      <vt:lpstr>Környezet tulajdonságai, kategorizálása</vt:lpstr>
      <vt:lpstr>Környezet tulajdonságai, kategorizálása</vt:lpstr>
      <vt:lpstr>Környezet tulajdonságai, kategorizálása</vt:lpstr>
      <vt:lpstr>Környezet tulajdonságai, kategorizálása</vt:lpstr>
      <vt:lpstr>Feladat</vt:lpstr>
      <vt:lpstr>Ágensprogram</vt:lpstr>
      <vt:lpstr>Táblázatvezérelt ágens tervezés</vt:lpstr>
      <vt:lpstr>Táblázatvezérelt ágens tervezés</vt:lpstr>
      <vt:lpstr>Táblázatvezérelt ágens tervezés</vt:lpstr>
      <vt:lpstr>Ágensprogramtípusok</vt:lpstr>
      <vt:lpstr>Egyszerű reflexszerű ágensek (simple reflex agent)</vt:lpstr>
      <vt:lpstr>Egyszerű reflexszerű ágensek sematikus diagramja</vt:lpstr>
      <vt:lpstr>Egyszerű reflexszerű ágens</vt:lpstr>
      <vt:lpstr>Modellalapú reflexszerű ágensek</vt:lpstr>
      <vt:lpstr>Modellalapú reflexszerű ágens </vt:lpstr>
      <vt:lpstr>Modellalapú reflexszerű ágens </vt:lpstr>
      <vt:lpstr>Modellalapú célorientált ágensek</vt:lpstr>
      <vt:lpstr>Modellalapú célorientált ágensek</vt:lpstr>
      <vt:lpstr>Hasznosságorientált ágensek</vt:lpstr>
      <vt:lpstr>Hasznosságorientált ágensek</vt:lpstr>
      <vt:lpstr>Hasznosságorientált ágensek</vt:lpstr>
      <vt:lpstr>Tanuló ágensek</vt:lpstr>
      <vt:lpstr>Tanuló ágensek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Intelligens ágensek</dc:title>
  <dc:creator>Boldi</dc:creator>
  <cp:lastModifiedBy>boldi</cp:lastModifiedBy>
  <cp:revision>42</cp:revision>
  <dcterms:created xsi:type="dcterms:W3CDTF">2016-02-11T15:36:06Z</dcterms:created>
  <dcterms:modified xsi:type="dcterms:W3CDTF">2022-03-08T10:37:02Z</dcterms:modified>
</cp:coreProperties>
</file>