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6" r:id="rId41"/>
    <p:sldId id="307" r:id="rId42"/>
    <p:sldId id="301" r:id="rId43"/>
    <p:sldId id="302" r:id="rId44"/>
    <p:sldId id="303" r:id="rId45"/>
    <p:sldId id="304" r:id="rId46"/>
    <p:sldId id="305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7FDD-7A3C-484D-9B91-203B95DD5DE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9036-B24E-4215-9D97-F2D084BE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Logikai ágensek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Mesterséges Intelligencia</a:t>
            </a:r>
            <a:endParaRPr lang="hu-HU" sz="2800" dirty="0" smtClean="0"/>
          </a:p>
          <a:p>
            <a:r>
              <a:rPr lang="hu-HU" sz="2800" dirty="0" smtClean="0"/>
              <a:t>2021/22 </a:t>
            </a:r>
            <a:r>
              <a:rPr lang="hu-HU" sz="2800" dirty="0" smtClean="0"/>
              <a:t>II. </a:t>
            </a:r>
            <a:r>
              <a:rPr lang="hu-HU" sz="2800" dirty="0" smtClean="0"/>
              <a:t>Félév</a:t>
            </a:r>
          </a:p>
          <a:p>
            <a:r>
              <a:rPr lang="hu-HU" sz="2800" dirty="0" smtClean="0"/>
              <a:t>Dr. Tüű-Szabó Boldizsár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450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környezet felfedezése</a:t>
            </a:r>
            <a:endParaRPr lang="en-US" dirty="0"/>
          </a:p>
        </p:txBody>
      </p:sp>
      <p:pic>
        <p:nvPicPr>
          <p:cNvPr id="3076" name="Picture 4" descr="Az ágens első lépése a wumpus világban. (a) A kezdeti helyzet a [Nincs, Nincs, Nincs, Nincs, Nincs] érzékelése után. (b) Az első lépés után, érzékelve a [Nincs, Szellő, Nincs, Nincs, Nincs]-e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21" y="1816812"/>
            <a:ext cx="9867357" cy="44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0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környezet felfedezése</a:t>
            </a:r>
            <a:endParaRPr lang="en-US" dirty="0"/>
          </a:p>
        </p:txBody>
      </p:sp>
      <p:pic>
        <p:nvPicPr>
          <p:cNvPr id="4098" name="Picture 2" descr="Két későbbi helyzet az ágens előrehaladása során. (a) A harmadik lépést követően, miután [Bűz, Nincs, Nincs, Nincs, Nincs]-et érzékelt. (b) Az ötödik lépés és a [Bűz, Szellő, Csillogás, Nincs, Nincs] érzékelése utá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78" y="2141116"/>
            <a:ext cx="8848141" cy="39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6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Logika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/>
              <a:t>reprezentációs </a:t>
            </a:r>
            <a:r>
              <a:rPr lang="hu-HU" dirty="0" smtClean="0"/>
              <a:t>nyelv </a:t>
            </a:r>
            <a:r>
              <a:rPr lang="hu-HU" b="1" dirty="0" smtClean="0"/>
              <a:t>szintaxis</a:t>
            </a:r>
            <a:r>
              <a:rPr lang="hu-HU" dirty="0" smtClean="0"/>
              <a:t>a </a:t>
            </a:r>
            <a:r>
              <a:rPr lang="hu-HU" dirty="0"/>
              <a:t>(</a:t>
            </a:r>
            <a:r>
              <a:rPr lang="hu-HU" b="1" dirty="0" err="1"/>
              <a:t>syntax</a:t>
            </a:r>
            <a:r>
              <a:rPr lang="hu-HU" smtClean="0"/>
              <a:t>): specifikálja az </a:t>
            </a:r>
            <a:r>
              <a:rPr lang="hu-HU" dirty="0"/>
              <a:t>összes jól formált, nyelvtanilag helyes </a:t>
            </a:r>
            <a:r>
              <a:rPr lang="hu-HU" dirty="0" smtClean="0"/>
              <a:t>mondatot</a:t>
            </a:r>
          </a:p>
          <a:p>
            <a:pPr lvl="1"/>
            <a:r>
              <a:rPr lang="hu-HU" i="1" dirty="0" smtClean="0"/>
              <a:t>Aritmetikai műveleteknél </a:t>
            </a:r>
            <a:r>
              <a:rPr lang="hu-HU" i="1" dirty="0" err="1" smtClean="0"/>
              <a:t>pl</a:t>
            </a:r>
            <a:r>
              <a:rPr lang="hu-HU" i="1" dirty="0" smtClean="0"/>
              <a:t>: </a:t>
            </a:r>
            <a:r>
              <a:rPr lang="es-ES" i="1" dirty="0" smtClean="0"/>
              <a:t>x</a:t>
            </a:r>
            <a:r>
              <a:rPr lang="es-ES" i="1" dirty="0"/>
              <a:t> </a:t>
            </a:r>
            <a:r>
              <a:rPr lang="es-ES" dirty="0"/>
              <a:t>+</a:t>
            </a:r>
            <a:r>
              <a:rPr lang="es-ES" i="1" dirty="0"/>
              <a:t> y </a:t>
            </a:r>
            <a:r>
              <a:rPr lang="es-ES" dirty="0"/>
              <a:t>=</a:t>
            </a:r>
            <a:r>
              <a:rPr lang="es-ES" i="1" dirty="0"/>
              <a:t> </a:t>
            </a:r>
            <a:r>
              <a:rPr lang="es-ES" dirty="0"/>
              <a:t>4” egy jól formált mondat, míg az „</a:t>
            </a:r>
            <a:r>
              <a:rPr lang="es-ES" i="1" dirty="0"/>
              <a:t>x</a:t>
            </a:r>
            <a:r>
              <a:rPr lang="es-ES" dirty="0"/>
              <a:t>2</a:t>
            </a:r>
            <a:r>
              <a:rPr lang="es-ES" i="1" dirty="0"/>
              <a:t>y </a:t>
            </a:r>
            <a:r>
              <a:rPr lang="es-ES" dirty="0"/>
              <a:t>+ =” nem az.</a:t>
            </a:r>
            <a:endParaRPr lang="hu-HU" dirty="0" smtClean="0"/>
          </a:p>
          <a:p>
            <a:r>
              <a:rPr lang="hu-HU" dirty="0"/>
              <a:t>A nyelv </a:t>
            </a:r>
            <a:r>
              <a:rPr lang="hu-HU" dirty="0" smtClean="0"/>
              <a:t>szemantikája:  </a:t>
            </a:r>
            <a:r>
              <a:rPr lang="hu-HU" dirty="0"/>
              <a:t>definiálja minden </a:t>
            </a:r>
            <a:r>
              <a:rPr lang="hu-HU" dirty="0" smtClean="0"/>
              <a:t>mondat igazságát </a:t>
            </a:r>
            <a:r>
              <a:rPr lang="hu-HU" dirty="0"/>
              <a:t>(</a:t>
            </a:r>
            <a:r>
              <a:rPr lang="hu-HU" dirty="0" err="1"/>
              <a:t>truth</a:t>
            </a:r>
            <a:r>
              <a:rPr lang="hu-HU" dirty="0"/>
              <a:t>) minden egyes </a:t>
            </a:r>
            <a:r>
              <a:rPr lang="hu-HU" dirty="0" smtClean="0"/>
              <a:t>lehetséges </a:t>
            </a:r>
            <a:r>
              <a:rPr lang="hu-HU" dirty="0"/>
              <a:t>világra (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) </a:t>
            </a:r>
            <a:r>
              <a:rPr lang="hu-HU" dirty="0" smtClean="0"/>
              <a:t>vonatkozóan</a:t>
            </a:r>
          </a:p>
          <a:p>
            <a:pPr lvl="1"/>
            <a:r>
              <a:rPr lang="hu-HU" dirty="0" smtClean="0"/>
              <a:t>Például egy szokásos aritmetikához választott szemantika meghatározza, hogy az „</a:t>
            </a:r>
            <a:r>
              <a:rPr lang="hu-HU" i="1" dirty="0" smtClean="0"/>
              <a:t>x </a:t>
            </a:r>
            <a:r>
              <a:rPr lang="hu-HU" dirty="0" smtClean="0"/>
              <a:t>+</a:t>
            </a:r>
            <a:r>
              <a:rPr lang="hu-HU" i="1" dirty="0" smtClean="0"/>
              <a:t> y </a:t>
            </a:r>
            <a:r>
              <a:rPr lang="hu-HU" dirty="0" smtClean="0"/>
              <a:t>=</a:t>
            </a:r>
            <a:r>
              <a:rPr lang="hu-HU" i="1" dirty="0" smtClean="0"/>
              <a:t> </a:t>
            </a:r>
            <a:r>
              <a:rPr lang="hu-HU" dirty="0" smtClean="0"/>
              <a:t>4” mondat igaz abban a világban, ahol </a:t>
            </a:r>
            <a:r>
              <a:rPr lang="hu-HU" i="1" dirty="0" smtClean="0"/>
              <a:t>x </a:t>
            </a:r>
            <a:r>
              <a:rPr lang="hu-HU" dirty="0" smtClean="0"/>
              <a:t>értéke 2 és </a:t>
            </a:r>
            <a:r>
              <a:rPr lang="hu-HU" i="1" dirty="0" smtClean="0"/>
              <a:t>y</a:t>
            </a:r>
            <a:r>
              <a:rPr lang="hu-HU" dirty="0" smtClean="0"/>
              <a:t> értéke 2, de hamis abban a világban, ahol </a:t>
            </a:r>
            <a:r>
              <a:rPr lang="hu-HU" i="1" dirty="0" smtClean="0"/>
              <a:t>x</a:t>
            </a:r>
            <a:r>
              <a:rPr lang="hu-HU" dirty="0" smtClean="0"/>
              <a:t> értéke 1 és </a:t>
            </a:r>
            <a:r>
              <a:rPr lang="hu-HU" i="1" dirty="0" smtClean="0"/>
              <a:t>y</a:t>
            </a:r>
            <a:r>
              <a:rPr lang="hu-HU" dirty="0" smtClean="0"/>
              <a:t> értéke is 1</a:t>
            </a:r>
          </a:p>
          <a:p>
            <a:r>
              <a:rPr lang="hu-HU" dirty="0"/>
              <a:t>a modell (</a:t>
            </a:r>
            <a:r>
              <a:rPr lang="hu-HU" dirty="0" err="1"/>
              <a:t>model</a:t>
            </a:r>
            <a:r>
              <a:rPr lang="hu-HU" dirty="0"/>
              <a:t>) kifejezést fogjuk használni a „lehetséges világ” </a:t>
            </a:r>
            <a:r>
              <a:rPr lang="hu-HU" dirty="0" smtClean="0"/>
              <a:t>helyett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67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Logika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mondatok közötti logikai </a:t>
            </a:r>
            <a:r>
              <a:rPr lang="hu-HU" b="1" dirty="0"/>
              <a:t>vonzat</a:t>
            </a:r>
            <a:r>
              <a:rPr lang="hu-HU" dirty="0"/>
              <a:t> (</a:t>
            </a:r>
            <a:r>
              <a:rPr lang="hu-HU" b="1" dirty="0" err="1"/>
              <a:t>entailment</a:t>
            </a:r>
            <a:r>
              <a:rPr lang="hu-HU" dirty="0"/>
              <a:t>) reláció, annak kifejezése, hogy egy mondat logikusan következik egy másik mondatból. Matematikai jelöléssel ezt így írjuk: 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Jelentése: </a:t>
            </a:r>
            <a:r>
              <a:rPr lang="el-GR" dirty="0" smtClean="0"/>
              <a:t>α </a:t>
            </a:r>
            <a:r>
              <a:rPr lang="hu-HU" dirty="0" smtClean="0"/>
              <a:t>mondat maga után vonzza a </a:t>
            </a:r>
            <a:r>
              <a:rPr lang="el-GR" dirty="0" smtClean="0"/>
              <a:t>β </a:t>
            </a:r>
            <a:r>
              <a:rPr lang="hu-HU" dirty="0" smtClean="0"/>
              <a:t>mondatot</a:t>
            </a:r>
          </a:p>
          <a:p>
            <a:pPr marL="0" indent="0">
              <a:buNone/>
            </a:pPr>
            <a:r>
              <a:rPr lang="hu-HU" dirty="0" smtClean="0"/>
              <a:t>Példa: </a:t>
            </a:r>
            <a:r>
              <a:rPr lang="es-ES" dirty="0" smtClean="0"/>
              <a:t>x + y = 4 mondat maga után vonzza a 4 = x + y mondatot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tudásbázist tekinthetjük egy kijelentésnek, és gyakran beszélhetünk arról, hogy egy tudásbázis maga után vonz egy mondatot</a:t>
            </a:r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71" y="3179742"/>
            <a:ext cx="1773457" cy="9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vonzat reláció a </a:t>
            </a:r>
            <a:r>
              <a:rPr lang="hu-HU" dirty="0" err="1" smtClean="0"/>
              <a:t>wumpus</a:t>
            </a:r>
            <a:r>
              <a:rPr lang="hu-HU" dirty="0" smtClean="0"/>
              <a:t> világban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4821621" cy="4351338"/>
          </a:xfrm>
        </p:spPr>
        <p:txBody>
          <a:bodyPr/>
          <a:lstStyle/>
          <a:p>
            <a:r>
              <a:rPr lang="hu-HU" dirty="0" smtClean="0"/>
              <a:t>Tudásbázis: kezdeti tudás + az </a:t>
            </a:r>
            <a:r>
              <a:rPr lang="hu-HU" dirty="0"/>
              <a:t>ágens nem észlelt semmit az [1, </a:t>
            </a:r>
            <a:r>
              <a:rPr lang="hu-HU" dirty="0" err="1"/>
              <a:t>1</a:t>
            </a:r>
            <a:r>
              <a:rPr lang="hu-HU" dirty="0"/>
              <a:t>]</a:t>
            </a:r>
            <a:r>
              <a:rPr lang="hu-HU" dirty="0" err="1"/>
              <a:t>-ben</a:t>
            </a:r>
            <a:r>
              <a:rPr lang="hu-HU" dirty="0"/>
              <a:t> és szellőt észlelt a [2, 1]</a:t>
            </a:r>
            <a:r>
              <a:rPr lang="hu-HU" dirty="0" err="1"/>
              <a:t>-</a:t>
            </a:r>
            <a:r>
              <a:rPr lang="hu-HU" dirty="0" err="1" smtClean="0"/>
              <a:t>ben</a:t>
            </a:r>
            <a:endParaRPr lang="hu-HU" dirty="0" smtClean="0"/>
          </a:p>
          <a:p>
            <a:r>
              <a:rPr lang="hu-HU" dirty="0"/>
              <a:t>vajon a szomszédos [1, 2], [</a:t>
            </a:r>
            <a:r>
              <a:rPr lang="hu-HU" dirty="0" err="1"/>
              <a:t>2</a:t>
            </a:r>
            <a:r>
              <a:rPr lang="hu-HU" dirty="0"/>
              <a:t>, </a:t>
            </a:r>
            <a:r>
              <a:rPr lang="hu-HU" dirty="0" err="1"/>
              <a:t>2</a:t>
            </a:r>
            <a:r>
              <a:rPr lang="hu-HU" dirty="0"/>
              <a:t>], [3, 1] négyzetek tartalmaznak-e </a:t>
            </a:r>
            <a:r>
              <a:rPr lang="hu-HU" dirty="0" smtClean="0"/>
              <a:t>csapdát?</a:t>
            </a:r>
          </a:p>
          <a:p>
            <a:r>
              <a:rPr lang="hu-HU" dirty="0"/>
              <a:t>a</a:t>
            </a:r>
            <a:r>
              <a:rPr lang="hu-HU" baseline="-25000" dirty="0"/>
              <a:t>1</a:t>
            </a:r>
            <a:r>
              <a:rPr lang="hu-HU" dirty="0"/>
              <a:t>=”Nincs </a:t>
            </a:r>
            <a:r>
              <a:rPr lang="hu-HU" dirty="0" smtClean="0"/>
              <a:t>csapda </a:t>
            </a:r>
            <a:r>
              <a:rPr lang="hu-HU" dirty="0"/>
              <a:t>[1,2]</a:t>
            </a:r>
            <a:r>
              <a:rPr lang="hu-HU" dirty="0" err="1"/>
              <a:t>-ben</a:t>
            </a:r>
            <a:r>
              <a:rPr lang="hu-HU" dirty="0"/>
              <a:t>”</a:t>
            </a:r>
          </a:p>
          <a:p>
            <a:r>
              <a:rPr lang="hu-HU" dirty="0"/>
              <a:t>a</a:t>
            </a:r>
            <a:r>
              <a:rPr lang="hu-HU" baseline="-25000" dirty="0"/>
              <a:t>2</a:t>
            </a:r>
            <a:r>
              <a:rPr lang="hu-HU" dirty="0"/>
              <a:t>=”Nincs </a:t>
            </a:r>
            <a:r>
              <a:rPr lang="hu-HU" dirty="0" smtClean="0"/>
              <a:t>csapda [2,</a:t>
            </a:r>
            <a:r>
              <a:rPr lang="hu-HU" dirty="0" err="1" smtClean="0"/>
              <a:t>2</a:t>
            </a:r>
            <a:r>
              <a:rPr lang="hu-HU" dirty="0"/>
              <a:t>]</a:t>
            </a:r>
            <a:r>
              <a:rPr lang="hu-HU" dirty="0" err="1"/>
              <a:t>-ben</a:t>
            </a:r>
            <a:r>
              <a:rPr lang="hu-HU" dirty="0" smtClean="0"/>
              <a:t>”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61" y="1825681"/>
            <a:ext cx="5849737" cy="43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9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vonzat reláció a </a:t>
            </a:r>
            <a:r>
              <a:rPr lang="hu-HU" dirty="0" err="1" smtClean="0"/>
              <a:t>wumpus</a:t>
            </a:r>
            <a:r>
              <a:rPr lang="hu-HU" dirty="0" smtClean="0"/>
              <a:t> világban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317124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Ezt a következtetési </a:t>
            </a:r>
            <a:r>
              <a:rPr lang="hu-HU" dirty="0"/>
              <a:t>algoritmust  </a:t>
            </a:r>
            <a:r>
              <a:rPr lang="hu-HU" dirty="0" smtClean="0"/>
              <a:t>                           </a:t>
            </a:r>
            <a:r>
              <a:rPr lang="hu-HU" b="1" dirty="0" smtClean="0"/>
              <a:t>modellellenőrzés</a:t>
            </a:r>
            <a:r>
              <a:rPr lang="hu-HU" dirty="0" smtClean="0"/>
              <a:t>nek </a:t>
            </a:r>
            <a:r>
              <a:rPr lang="hu-HU" dirty="0"/>
              <a:t>(</a:t>
            </a:r>
            <a:r>
              <a:rPr lang="hu-HU" b="1" dirty="0" err="1"/>
              <a:t>model</a:t>
            </a:r>
            <a:r>
              <a:rPr lang="hu-HU" b="1" dirty="0"/>
              <a:t> </a:t>
            </a:r>
            <a:r>
              <a:rPr lang="hu-HU" b="1" dirty="0" err="1"/>
              <a:t>checking</a:t>
            </a:r>
            <a:r>
              <a:rPr lang="hu-HU" dirty="0"/>
              <a:t>) hívjuk, mivel számba vesz minden lehetséges modellt annak megvizsgálására, hogy </a:t>
            </a:r>
            <a:r>
              <a:rPr lang="el-GR" i="1" dirty="0"/>
              <a:t>α</a:t>
            </a:r>
            <a:r>
              <a:rPr lang="el-GR" dirty="0"/>
              <a:t> </a:t>
            </a:r>
            <a:r>
              <a:rPr lang="hu-HU" dirty="0"/>
              <a:t>igaz-e minden modellben, amelyben a </a:t>
            </a:r>
            <a:r>
              <a:rPr lang="hu-HU" i="1" dirty="0"/>
              <a:t>TB</a:t>
            </a:r>
            <a:r>
              <a:rPr lang="hu-HU" dirty="0"/>
              <a:t> </a:t>
            </a:r>
            <a:r>
              <a:rPr lang="hu-HU" dirty="0" smtClean="0"/>
              <a:t>igaz</a:t>
            </a:r>
          </a:p>
          <a:p>
            <a:r>
              <a:rPr lang="hu-HU" dirty="0"/>
              <a:t>TB ⊨ a</a:t>
            </a:r>
            <a:r>
              <a:rPr lang="hu-HU" baseline="-25000" dirty="0"/>
              <a:t>1</a:t>
            </a:r>
            <a:endParaRPr lang="hu-HU" dirty="0"/>
          </a:p>
          <a:p>
            <a:r>
              <a:rPr lang="hu-HU" dirty="0" smtClean="0"/>
              <a:t>TB ⊭ a</a:t>
            </a:r>
            <a:r>
              <a:rPr lang="hu-HU" baseline="-25000" dirty="0"/>
              <a:t>2</a:t>
            </a:r>
            <a:endParaRPr lang="hu-HU" dirty="0" smtClean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35" y="2332639"/>
            <a:ext cx="7010145" cy="30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Modellellenőrzés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u-HU" i="1" dirty="0" smtClean="0"/>
          </a:p>
          <a:p>
            <a:r>
              <a:rPr lang="hu-HU" i="1" dirty="0" smtClean="0"/>
              <a:t>TB</a:t>
            </a:r>
            <a:r>
              <a:rPr lang="hu-HU" dirty="0"/>
              <a:t> összes következményeit egy szénakazalnak, az </a:t>
            </a:r>
            <a:r>
              <a:rPr lang="el-GR" i="1" dirty="0"/>
              <a:t>α</a:t>
            </a:r>
            <a:r>
              <a:rPr lang="el-GR" dirty="0"/>
              <a:t>-</a:t>
            </a:r>
            <a:r>
              <a:rPr lang="hu-HU" dirty="0"/>
              <a:t>t pedig egy gombostűnek képzeljük el. A vonzat olyan, mintha a gombostű benne volna a kazalban; a bizonyítás pedig nem más, mint megpróbálni megtalálni ezt a tűt. </a:t>
            </a:r>
            <a:endParaRPr lang="hu-HU" b="1" dirty="0"/>
          </a:p>
          <a:p>
            <a:pPr marL="0" indent="0">
              <a:buNone/>
            </a:pPr>
            <a:r>
              <a:rPr lang="hu-HU" b="1" dirty="0" smtClean="0"/>
              <a:t>Modellellenőrzés jellemzői:</a:t>
            </a:r>
          </a:p>
          <a:p>
            <a:r>
              <a:rPr lang="hu-HU" b="1" dirty="0" smtClean="0"/>
              <a:t>helyes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b="1" dirty="0" err="1"/>
              <a:t>sound</a:t>
            </a:r>
            <a:r>
              <a:rPr lang="hu-HU" dirty="0"/>
              <a:t>) vagy </a:t>
            </a:r>
            <a:r>
              <a:rPr lang="hu-HU" b="1" dirty="0" smtClean="0"/>
              <a:t>igazságtartó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b="1" dirty="0" err="1"/>
              <a:t>truth-preserving</a:t>
            </a:r>
            <a:r>
              <a:rPr lang="hu-HU" dirty="0" smtClean="0"/>
              <a:t>): </a:t>
            </a:r>
            <a:r>
              <a:rPr lang="hu-HU" dirty="0"/>
              <a:t> csak vonzat mondatokat vezet </a:t>
            </a:r>
            <a:r>
              <a:rPr lang="hu-HU" dirty="0" smtClean="0"/>
              <a:t>le</a:t>
            </a:r>
          </a:p>
          <a:p>
            <a:r>
              <a:rPr lang="hu-HU" b="1" dirty="0"/>
              <a:t>teljesség</a:t>
            </a:r>
            <a:r>
              <a:rPr lang="hu-HU" dirty="0"/>
              <a:t> (</a:t>
            </a:r>
            <a:r>
              <a:rPr lang="hu-HU" b="1" dirty="0" err="1"/>
              <a:t>completeness</a:t>
            </a:r>
            <a:r>
              <a:rPr lang="hu-HU" dirty="0" smtClean="0"/>
              <a:t>): </a:t>
            </a:r>
            <a:r>
              <a:rPr lang="hu-HU" dirty="0"/>
              <a:t>egy következtetési eljárás teljes, ha képes levezetni minden </a:t>
            </a:r>
            <a:r>
              <a:rPr lang="hu-HU" dirty="0" smtClean="0"/>
              <a:t>vonzatmondatot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Í</a:t>
            </a:r>
            <a:r>
              <a:rPr lang="hu-HU" dirty="0" smtClean="0"/>
              <a:t>téletkalkulus </a:t>
            </a:r>
            <a:r>
              <a:rPr lang="hu-HU" dirty="0"/>
              <a:t>(</a:t>
            </a:r>
            <a:r>
              <a:rPr lang="hu-HU" dirty="0" err="1"/>
              <a:t>propositional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Szintaxis:</a:t>
            </a:r>
          </a:p>
          <a:p>
            <a:pPr lvl="1"/>
            <a:r>
              <a:rPr lang="hu-HU" dirty="0"/>
              <a:t> Az </a:t>
            </a:r>
            <a:r>
              <a:rPr lang="hu-HU" b="1" dirty="0"/>
              <a:t>atomi mondat</a:t>
            </a:r>
            <a:r>
              <a:rPr lang="hu-HU" dirty="0"/>
              <a:t>ok (</a:t>
            </a:r>
            <a:r>
              <a:rPr lang="hu-HU" b="1" dirty="0" err="1"/>
              <a:t>atomic</a:t>
            </a:r>
            <a:r>
              <a:rPr lang="hu-HU" b="1" dirty="0"/>
              <a:t> </a:t>
            </a:r>
            <a:r>
              <a:rPr lang="hu-HU" b="1" dirty="0" err="1"/>
              <a:t>sentence</a:t>
            </a:r>
            <a:r>
              <a:rPr lang="hu-HU" dirty="0" err="1"/>
              <a:t>s</a:t>
            </a:r>
            <a:r>
              <a:rPr lang="hu-HU" dirty="0"/>
              <a:t>) – oszthatatlan szintaktikai elemek – egyetlen </a:t>
            </a:r>
            <a:r>
              <a:rPr lang="hu-HU" b="1" dirty="0"/>
              <a:t>ítéletszimbólum</a:t>
            </a:r>
            <a:r>
              <a:rPr lang="hu-HU" dirty="0"/>
              <a:t>ból (</a:t>
            </a:r>
            <a:r>
              <a:rPr lang="hu-HU" b="1" dirty="0" err="1"/>
              <a:t>proposition</a:t>
            </a:r>
            <a:r>
              <a:rPr lang="hu-HU" b="1" dirty="0"/>
              <a:t> </a:t>
            </a:r>
            <a:r>
              <a:rPr lang="hu-HU" b="1" dirty="0" err="1"/>
              <a:t>symbol</a:t>
            </a:r>
            <a:r>
              <a:rPr lang="hu-HU" dirty="0"/>
              <a:t>) állnak. Minden ilyen szimbólum egy kijelentés, ami igaz vagy hamis </a:t>
            </a:r>
            <a:r>
              <a:rPr lang="hu-HU" dirty="0" smtClean="0"/>
              <a:t>lehet</a:t>
            </a:r>
          </a:p>
          <a:p>
            <a:pPr lvl="1"/>
            <a:r>
              <a:rPr lang="hu-HU" dirty="0"/>
              <a:t>Nagybetűs neveket </a:t>
            </a:r>
            <a:r>
              <a:rPr lang="hu-HU" dirty="0" smtClean="0"/>
              <a:t>használunk </a:t>
            </a:r>
            <a:r>
              <a:rPr lang="hu-HU" dirty="0"/>
              <a:t>a szimbólumok jelölésére</a:t>
            </a:r>
            <a:endParaRPr lang="hu-HU" dirty="0" smtClean="0"/>
          </a:p>
          <a:p>
            <a:pPr lvl="1"/>
            <a:r>
              <a:rPr lang="hu-HU" dirty="0"/>
              <a:t>Létezik két ítéletszimbólum, amelyeknek rögzített az értelmezése: az </a:t>
            </a:r>
            <a:r>
              <a:rPr lang="hu-HU" i="1" dirty="0"/>
              <a:t>Igaz</a:t>
            </a:r>
            <a:r>
              <a:rPr lang="hu-HU" dirty="0"/>
              <a:t> egy mindig igaz állítás, és a </a:t>
            </a:r>
            <a:r>
              <a:rPr lang="hu-HU" i="1" dirty="0"/>
              <a:t>Hamis</a:t>
            </a:r>
            <a:r>
              <a:rPr lang="hu-HU" dirty="0"/>
              <a:t> egy mindig hamis </a:t>
            </a:r>
            <a:r>
              <a:rPr lang="hu-HU" dirty="0" smtClean="0"/>
              <a:t>állítás</a:t>
            </a:r>
          </a:p>
          <a:p>
            <a:pPr lvl="1"/>
            <a:r>
              <a:rPr lang="hu-HU" b="1" dirty="0"/>
              <a:t>Összetett mondat</a:t>
            </a:r>
            <a:r>
              <a:rPr lang="hu-HU" dirty="0"/>
              <a:t>ok (</a:t>
            </a:r>
            <a:r>
              <a:rPr lang="hu-HU" b="1" dirty="0" err="1"/>
              <a:t>complex</a:t>
            </a:r>
            <a:r>
              <a:rPr lang="hu-HU" b="1" dirty="0"/>
              <a:t> </a:t>
            </a:r>
            <a:r>
              <a:rPr lang="hu-HU" b="1" dirty="0" err="1"/>
              <a:t>sentence</a:t>
            </a:r>
            <a:r>
              <a:rPr lang="hu-HU" dirty="0" err="1"/>
              <a:t>s</a:t>
            </a:r>
            <a:r>
              <a:rPr lang="hu-HU" dirty="0"/>
              <a:t>) létrehozhatók egyszerűbb mondatokból logikai </a:t>
            </a:r>
            <a:r>
              <a:rPr lang="hu-HU" b="1" dirty="0"/>
              <a:t>összekötőjel</a:t>
            </a:r>
            <a:r>
              <a:rPr lang="hu-HU" dirty="0"/>
              <a:t>ek (</a:t>
            </a:r>
            <a:r>
              <a:rPr lang="hu-HU" b="1" dirty="0" err="1"/>
              <a:t>logical</a:t>
            </a:r>
            <a:r>
              <a:rPr lang="hu-HU" b="1" dirty="0"/>
              <a:t> </a:t>
            </a:r>
            <a:r>
              <a:rPr lang="hu-HU" b="1" dirty="0" err="1"/>
              <a:t>connective</a:t>
            </a:r>
            <a:r>
              <a:rPr lang="hu-HU" dirty="0" err="1"/>
              <a:t>s</a:t>
            </a:r>
            <a:r>
              <a:rPr lang="hu-HU" dirty="0"/>
              <a:t>) felhasználásával. 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294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Ítéletkalkulus (</a:t>
            </a:r>
            <a:r>
              <a:rPr lang="hu-HU" dirty="0" err="1" smtClean="0"/>
              <a:t>propositional</a:t>
            </a:r>
            <a:r>
              <a:rPr lang="hu-HU" dirty="0" smtClean="0"/>
              <a:t> </a:t>
            </a:r>
            <a:r>
              <a:rPr lang="hu-HU" dirty="0" err="1" smtClean="0"/>
              <a:t>logic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hu-HU" dirty="0"/>
              <a:t>Öt elterjedten használt összekötőjel van:</a:t>
            </a:r>
          </a:p>
          <a:p>
            <a:pPr fontAlgn="base"/>
            <a:r>
              <a:rPr lang="hu-HU" dirty="0"/>
              <a:t>¬ (nem</a:t>
            </a:r>
            <a:r>
              <a:rPr lang="hu-HU" dirty="0" smtClean="0"/>
              <a:t>) </a:t>
            </a:r>
            <a:r>
              <a:rPr lang="hu-HU" b="1" dirty="0" smtClean="0"/>
              <a:t>negáció</a:t>
            </a:r>
          </a:p>
          <a:p>
            <a:pPr fontAlgn="base"/>
            <a:r>
              <a:rPr lang="hu-HU" dirty="0" smtClean="0"/>
              <a:t>∧ </a:t>
            </a:r>
            <a:r>
              <a:rPr lang="hu-HU" dirty="0"/>
              <a:t>(</a:t>
            </a:r>
            <a:r>
              <a:rPr lang="hu-HU" dirty="0" smtClean="0"/>
              <a:t>és)</a:t>
            </a:r>
            <a:r>
              <a:rPr lang="hu-HU" i="1" dirty="0" smtClean="0"/>
              <a:t> </a:t>
            </a:r>
            <a:r>
              <a:rPr lang="hu-HU" dirty="0"/>
              <a:t> </a:t>
            </a:r>
            <a:r>
              <a:rPr lang="hu-HU" b="1" dirty="0" err="1" smtClean="0"/>
              <a:t>konjunkció</a:t>
            </a:r>
            <a:endParaRPr lang="hu-HU" b="1" dirty="0" smtClean="0"/>
          </a:p>
          <a:p>
            <a:pPr fontAlgn="base"/>
            <a:r>
              <a:rPr lang="hu-HU" dirty="0" smtClean="0"/>
              <a:t>∨ </a:t>
            </a:r>
            <a:r>
              <a:rPr lang="hu-HU" dirty="0"/>
              <a:t>(</a:t>
            </a:r>
            <a:r>
              <a:rPr lang="hu-HU" dirty="0" smtClean="0"/>
              <a:t>vagy) </a:t>
            </a:r>
            <a:r>
              <a:rPr lang="hu-HU" b="1" dirty="0" err="1" smtClean="0"/>
              <a:t>diszjunkció</a:t>
            </a:r>
            <a:endParaRPr lang="hu-HU" b="1" dirty="0" smtClean="0"/>
          </a:p>
          <a:p>
            <a:pPr fontAlgn="base"/>
            <a:r>
              <a:rPr lang="hu-HU" dirty="0" smtClean="0"/>
              <a:t>⇒</a:t>
            </a:r>
            <a:r>
              <a:rPr lang="hu-HU" dirty="0"/>
              <a:t>(implikáció</a:t>
            </a:r>
            <a:r>
              <a:rPr lang="hu-HU" dirty="0" smtClean="0"/>
              <a:t>) </a:t>
            </a:r>
            <a:r>
              <a:rPr lang="hu-HU" b="1" dirty="0" err="1" smtClean="0"/>
              <a:t>implikáció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b="1" dirty="0" err="1"/>
              <a:t>implication</a:t>
            </a:r>
            <a:r>
              <a:rPr lang="hu-HU" dirty="0"/>
              <a:t>) (vagy feltételes </a:t>
            </a:r>
            <a:r>
              <a:rPr lang="hu-HU" dirty="0" smtClean="0"/>
              <a:t>mondat) </a:t>
            </a:r>
          </a:p>
          <a:p>
            <a:pPr fontAlgn="base"/>
            <a:r>
              <a:rPr lang="hu-HU" dirty="0" smtClean="0"/>
              <a:t>⇔ </a:t>
            </a:r>
            <a:r>
              <a:rPr lang="hu-HU" dirty="0"/>
              <a:t>(akkor és csakis </a:t>
            </a:r>
            <a:r>
              <a:rPr lang="hu-HU" dirty="0" smtClean="0"/>
              <a:t>akkor) </a:t>
            </a:r>
            <a:r>
              <a:rPr lang="hu-HU" b="1" dirty="0" smtClean="0"/>
              <a:t>ekvivalencia</a:t>
            </a:r>
            <a:r>
              <a:rPr lang="hu-HU" dirty="0"/>
              <a:t> (</a:t>
            </a:r>
            <a:r>
              <a:rPr lang="hu-HU" b="1" dirty="0" err="1"/>
              <a:t>biconditional</a:t>
            </a:r>
            <a:r>
              <a:rPr lang="hu-HU" dirty="0" smtClean="0"/>
              <a:t>)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/>
              <a:t>ítéletkalkulus </a:t>
            </a:r>
            <a:r>
              <a:rPr lang="hu-HU" dirty="0" err="1"/>
              <a:t>precedencia-sorrendje</a:t>
            </a:r>
            <a:r>
              <a:rPr lang="hu-HU" dirty="0"/>
              <a:t> (a legmagasabbtól a legalacsonyabb felé: ¬, ∧, ∨, ⇒ és 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 </a:t>
            </a:r>
            <a:r>
              <a:rPr lang="hu-HU" dirty="0" err="1"/>
              <a:t>Ítéletkalkulus-beli</a:t>
            </a:r>
            <a:r>
              <a:rPr lang="hu-HU" dirty="0"/>
              <a:t> mondatok BNF (</a:t>
            </a:r>
            <a:r>
              <a:rPr lang="hu-HU" dirty="0" err="1"/>
              <a:t>Backus</a:t>
            </a:r>
            <a:r>
              <a:rPr lang="hu-HU" dirty="0"/>
              <a:t>–</a:t>
            </a:r>
            <a:r>
              <a:rPr lang="hu-HU" dirty="0" err="1"/>
              <a:t>Naur-forma</a:t>
            </a:r>
            <a:r>
              <a:rPr lang="hu-HU" dirty="0"/>
              <a:t>) nyelvtana</a:t>
            </a:r>
            <a:endParaRPr lang="en-US" dirty="0"/>
          </a:p>
        </p:txBody>
      </p:sp>
      <p:pic>
        <p:nvPicPr>
          <p:cNvPr id="8194" name="Picture 2" descr="Ítéletkalkulus-beli mondatok BNF (Backus–Naur-forma) nyelvta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47" y="2364828"/>
            <a:ext cx="9810053" cy="29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4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Tudásbázisú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a tudás </a:t>
            </a:r>
            <a:r>
              <a:rPr lang="hu-HU" i="1" dirty="0"/>
              <a:t>reprezentációja</a:t>
            </a:r>
            <a:r>
              <a:rPr lang="hu-HU" dirty="0"/>
              <a:t> és a tudás alkalmazását </a:t>
            </a:r>
            <a:r>
              <a:rPr lang="hu-HU" dirty="0" smtClean="0"/>
              <a:t>lehetővé tevő</a:t>
            </a:r>
            <a:r>
              <a:rPr lang="hu-HU" dirty="0"/>
              <a:t> </a:t>
            </a:r>
            <a:r>
              <a:rPr lang="hu-HU" i="1" dirty="0"/>
              <a:t>következtetési</a:t>
            </a:r>
            <a:r>
              <a:rPr lang="hu-HU" dirty="0"/>
              <a:t> folyamatok </a:t>
            </a:r>
            <a:endParaRPr lang="hu-HU" dirty="0" smtClean="0"/>
          </a:p>
          <a:p>
            <a:pPr algn="just"/>
            <a:r>
              <a:rPr lang="hu-HU" dirty="0"/>
              <a:t>A tudás és a következtetés alapvető szerepet játszanak a </a:t>
            </a:r>
            <a:r>
              <a:rPr lang="hu-HU" i="1" dirty="0"/>
              <a:t>részben megfigyelhető</a:t>
            </a:r>
            <a:r>
              <a:rPr lang="hu-HU" dirty="0"/>
              <a:t> környezetek </a:t>
            </a:r>
            <a:r>
              <a:rPr lang="hu-HU" dirty="0" smtClean="0"/>
              <a:t>kezelésénél is </a:t>
            </a:r>
            <a:r>
              <a:rPr lang="hu-HU" dirty="0" err="1" smtClean="0"/>
              <a:t>pl</a:t>
            </a:r>
            <a:r>
              <a:rPr lang="hu-HU" dirty="0" smtClean="0"/>
              <a:t>: orvos diagnosztizál egy beteget</a:t>
            </a:r>
          </a:p>
          <a:p>
            <a:pPr algn="just"/>
            <a:r>
              <a:rPr lang="hu-HU" dirty="0" smtClean="0"/>
              <a:t>Rugalmasság:</a:t>
            </a:r>
          </a:p>
          <a:p>
            <a:pPr lvl="1" algn="just"/>
            <a:r>
              <a:rPr lang="hu-HU" sz="2800" dirty="0"/>
              <a:t>k</a:t>
            </a:r>
            <a:r>
              <a:rPr lang="hu-HU" sz="2800" dirty="0" smtClean="0"/>
              <a:t>épesek </a:t>
            </a:r>
            <a:r>
              <a:rPr lang="hu-HU" sz="2800" dirty="0"/>
              <a:t>explicit célok formájában megadott új feladatokat </a:t>
            </a:r>
            <a:r>
              <a:rPr lang="hu-HU" sz="2800" dirty="0" smtClean="0"/>
              <a:t>elfogadni</a:t>
            </a:r>
          </a:p>
          <a:p>
            <a:pPr lvl="1" algn="just"/>
            <a:r>
              <a:rPr lang="hu-HU" sz="2800" dirty="0" smtClean="0"/>
              <a:t>egy </a:t>
            </a:r>
            <a:r>
              <a:rPr lang="hu-HU" sz="2800" dirty="0"/>
              <a:t>új környezetről kapott vagy megtanult új ismeretek révén kompetenssé </a:t>
            </a:r>
            <a:r>
              <a:rPr lang="hu-HU" sz="2800" dirty="0" smtClean="0"/>
              <a:t>válni</a:t>
            </a:r>
          </a:p>
          <a:p>
            <a:pPr lvl="1" algn="just"/>
            <a:r>
              <a:rPr lang="hu-HU" sz="2800" dirty="0" smtClean="0"/>
              <a:t>frissítve </a:t>
            </a:r>
            <a:r>
              <a:rPr lang="hu-HU" sz="2800" dirty="0"/>
              <a:t>a tudásuk releváns részét képesek alkalmazkodni a környezet változásához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71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Ítéletkalkulus szemantikája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ítéletkalkulusban a modell egyszerűen az igazságértéket – </a:t>
            </a:r>
            <a:r>
              <a:rPr lang="hu-HU" i="1" dirty="0"/>
              <a:t>igaz</a:t>
            </a:r>
            <a:r>
              <a:rPr lang="hu-HU" dirty="0"/>
              <a:t> vagy </a:t>
            </a:r>
            <a:r>
              <a:rPr lang="hu-HU" i="1" dirty="0"/>
              <a:t>hamis –</a:t>
            </a:r>
            <a:r>
              <a:rPr lang="hu-HU" dirty="0"/>
              <a:t> rögzíti minden </a:t>
            </a:r>
            <a:r>
              <a:rPr lang="hu-HU" dirty="0" smtClean="0"/>
              <a:t>ítéletszimbólumra</a:t>
            </a:r>
          </a:p>
          <a:p>
            <a:r>
              <a:rPr lang="hu-HU" dirty="0"/>
              <a:t>ítéletszimbólumnak az igazságértékét közvetlenül a modellben kell </a:t>
            </a:r>
            <a:r>
              <a:rPr lang="hu-HU" dirty="0" smtClean="0"/>
              <a:t>meghatározni</a:t>
            </a:r>
          </a:p>
          <a:p>
            <a:r>
              <a:rPr lang="hu-HU" dirty="0"/>
              <a:t>Minden összekötőjelre vonatkozó szabály összefoglalható egy </a:t>
            </a:r>
            <a:r>
              <a:rPr lang="hu-HU" b="1" dirty="0"/>
              <a:t>igazságtáblá</a:t>
            </a:r>
            <a:r>
              <a:rPr lang="hu-HU" dirty="0"/>
              <a:t>ban (</a:t>
            </a:r>
            <a:r>
              <a:rPr lang="hu-HU" b="1" dirty="0" err="1"/>
              <a:t>truth</a:t>
            </a:r>
            <a:r>
              <a:rPr lang="hu-HU" b="1" dirty="0"/>
              <a:t> </a:t>
            </a:r>
            <a:r>
              <a:rPr lang="hu-HU" b="1" dirty="0" err="1"/>
              <a:t>table</a:t>
            </a:r>
            <a:r>
              <a:rPr lang="hu-HU" dirty="0"/>
              <a:t>), amely meghatározza egy összetett mondat igazságértékét a mondat komponenseinek minden lehetséges igazságérték </a:t>
            </a:r>
            <a:r>
              <a:rPr lang="hu-HU" dirty="0" smtClean="0"/>
              <a:t>hozzárendeléseihez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6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Negáció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¬</a:t>
            </a:r>
            <a:r>
              <a:rPr lang="hu-HU" i="1" dirty="0" smtClean="0"/>
              <a:t>p</a:t>
            </a:r>
            <a:r>
              <a:rPr lang="hu-HU" dirty="0" smtClean="0"/>
              <a:t> akkor és csak akkor igaz, ha </a:t>
            </a:r>
            <a:r>
              <a:rPr lang="hu-HU" i="1" dirty="0" smtClean="0"/>
              <a:t>p</a:t>
            </a:r>
            <a:r>
              <a:rPr lang="hu-HU" dirty="0" smtClean="0"/>
              <a:t> hamis.</a:t>
            </a:r>
          </a:p>
          <a:p>
            <a:pPr marL="0" indent="0">
              <a:buNone/>
            </a:pPr>
            <a:r>
              <a:rPr lang="hu-HU" dirty="0" smtClean="0"/>
              <a:t>Igazságtábla: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15" y="2532062"/>
            <a:ext cx="3534685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Konjunkció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Pontosan akkor igaz</a:t>
            </a:r>
            <a:r>
              <a:rPr lang="hu-HU" dirty="0"/>
              <a:t>, ha mind a két operandusának igaz a logikai </a:t>
            </a:r>
            <a:r>
              <a:rPr lang="hu-HU" dirty="0" smtClean="0"/>
              <a:t>értéke Igazságtábla: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81" y="2528887"/>
            <a:ext cx="3672432" cy="26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Diszjunkció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/>
              <a:t>diszjunkció</a:t>
            </a:r>
            <a:r>
              <a:rPr lang="hu-HU" dirty="0"/>
              <a:t> akkor igaz, ha bármely operandusának igazságértéke </a:t>
            </a:r>
            <a:r>
              <a:rPr lang="hu-HU" dirty="0" smtClean="0"/>
              <a:t>igaz</a:t>
            </a:r>
          </a:p>
          <a:p>
            <a:pPr marL="0" indent="0">
              <a:buNone/>
            </a:pPr>
            <a:r>
              <a:rPr lang="hu-HU" dirty="0" smtClean="0"/>
              <a:t>Igazságtábla: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94" y="2703512"/>
            <a:ext cx="3812193" cy="2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Implikáció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implikáció logikai értéke pontosan akkor hamis, ha az előtagja igaz és az utótagja hamis, különben az implikáció igaz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„Ha …., akkor…” típusú kijelentések </a:t>
            </a:r>
          </a:p>
          <a:p>
            <a:pPr marL="0" indent="0">
              <a:buNone/>
            </a:pPr>
            <a:r>
              <a:rPr lang="hu-HU" dirty="0" smtClean="0"/>
              <a:t>Igazságtábla: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95" y="3130550"/>
            <a:ext cx="3381780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Ekvivalencia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/>
              <a:t>ekvivalencia logikai értéke pontosan akkor igaz, ha </a:t>
            </a:r>
            <a:r>
              <a:rPr lang="hu-HU" i="1" dirty="0" smtClean="0"/>
              <a:t>a </a:t>
            </a:r>
            <a:r>
              <a:rPr lang="hu-HU" dirty="0" smtClean="0"/>
              <a:t>két operandus logikai </a:t>
            </a:r>
            <a:r>
              <a:rPr lang="hu-HU" dirty="0"/>
              <a:t>értéke megegyezik, különben az ekvivalencia </a:t>
            </a:r>
            <a:r>
              <a:rPr lang="hu-HU" dirty="0" smtClean="0"/>
              <a:t>hamis</a:t>
            </a:r>
          </a:p>
          <a:p>
            <a:pPr marL="0" indent="0">
              <a:buNone/>
            </a:pPr>
            <a:r>
              <a:rPr lang="hu-HU" dirty="0" smtClean="0"/>
              <a:t>p</a:t>
            </a:r>
            <a:r>
              <a:rPr lang="hu-HU" dirty="0"/>
              <a:t> "akkor és csak akkor" </a:t>
            </a:r>
            <a:r>
              <a:rPr lang="hu-HU" dirty="0" smtClean="0"/>
              <a:t>q.</a:t>
            </a:r>
          </a:p>
          <a:p>
            <a:pPr marL="0" indent="0">
              <a:buNone/>
            </a:pPr>
            <a:r>
              <a:rPr lang="hu-HU" i="1" dirty="0" smtClean="0"/>
              <a:t>p</a:t>
            </a:r>
            <a:r>
              <a:rPr lang="hu-HU" dirty="0"/>
              <a:t> "</a:t>
            </a:r>
            <a:r>
              <a:rPr lang="hu-HU" i="1" dirty="0"/>
              <a:t>szükséges és elégséges feltétele</a:t>
            </a:r>
            <a:r>
              <a:rPr lang="hu-HU" dirty="0"/>
              <a:t>" </a:t>
            </a:r>
            <a:r>
              <a:rPr lang="hu-HU" i="1" dirty="0" smtClean="0"/>
              <a:t>q</a:t>
            </a:r>
            <a:r>
              <a:rPr lang="hu-HU" dirty="0" smtClean="0"/>
              <a:t>-nak.</a:t>
            </a:r>
          </a:p>
          <a:p>
            <a:pPr marL="0" indent="0">
              <a:buNone/>
            </a:pPr>
            <a:r>
              <a:rPr lang="hu-HU" dirty="0"/>
              <a:t>akkor igaz, ha mind </a:t>
            </a:r>
            <a:r>
              <a:rPr lang="hu-HU" i="1" dirty="0"/>
              <a:t>P</a:t>
            </a:r>
            <a:r>
              <a:rPr lang="hu-HU" dirty="0"/>
              <a:t> ⇒ </a:t>
            </a:r>
            <a:r>
              <a:rPr lang="hu-HU" i="1" dirty="0"/>
              <a:t>Q </a:t>
            </a:r>
            <a:r>
              <a:rPr lang="hu-HU" dirty="0"/>
              <a:t>és</a:t>
            </a:r>
            <a:r>
              <a:rPr lang="hu-HU" i="1" dirty="0"/>
              <a:t> Q </a:t>
            </a:r>
            <a:r>
              <a:rPr lang="hu-HU" dirty="0"/>
              <a:t>⇒ </a:t>
            </a:r>
            <a:r>
              <a:rPr lang="hu-HU" i="1" dirty="0"/>
              <a:t>P</a:t>
            </a:r>
            <a:r>
              <a:rPr lang="hu-HU" dirty="0"/>
              <a:t> igaz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Igazságtábla: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70" y="4128294"/>
            <a:ext cx="3588659" cy="2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egyszerű tudásbázis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hu-HU" dirty="0"/>
              <a:t>Legyen </a:t>
            </a:r>
            <a:r>
              <a:rPr lang="hu-HU" i="1" dirty="0" err="1"/>
              <a:t>C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/>
              <a:t>j</a:t>
            </a:r>
            <a:r>
              <a:rPr lang="hu-HU" dirty="0"/>
              <a:t> igaz, ha csapda van [</a:t>
            </a:r>
            <a:r>
              <a:rPr lang="hu-HU" i="1" dirty="0"/>
              <a:t>i</a:t>
            </a:r>
            <a:r>
              <a:rPr lang="hu-HU" dirty="0"/>
              <a:t>,</a:t>
            </a:r>
            <a:r>
              <a:rPr lang="hu-HU" i="1" dirty="0"/>
              <a:t> j</a:t>
            </a:r>
            <a:r>
              <a:rPr lang="hu-HU" dirty="0"/>
              <a:t>]</a:t>
            </a:r>
            <a:r>
              <a:rPr lang="hu-HU" dirty="0" err="1"/>
              <a:t>-ben</a:t>
            </a:r>
            <a:r>
              <a:rPr lang="hu-HU" dirty="0"/>
              <a:t>.</a:t>
            </a:r>
          </a:p>
          <a:p>
            <a:pPr fontAlgn="base"/>
            <a:r>
              <a:rPr lang="hu-HU" dirty="0"/>
              <a:t>Legyen </a:t>
            </a:r>
            <a:r>
              <a:rPr lang="hu-HU" i="1" dirty="0" err="1"/>
              <a:t>S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/>
              <a:t>j</a:t>
            </a:r>
            <a:r>
              <a:rPr lang="hu-HU" dirty="0"/>
              <a:t> igaz, ha szellő van [</a:t>
            </a:r>
            <a:r>
              <a:rPr lang="hu-HU" i="1" dirty="0"/>
              <a:t>i</a:t>
            </a:r>
            <a:r>
              <a:rPr lang="hu-HU" dirty="0"/>
              <a:t>,</a:t>
            </a:r>
            <a:r>
              <a:rPr lang="hu-HU" i="1" dirty="0"/>
              <a:t> j</a:t>
            </a:r>
            <a:r>
              <a:rPr lang="hu-HU" dirty="0"/>
              <a:t>]</a:t>
            </a:r>
            <a:r>
              <a:rPr lang="hu-HU" dirty="0" err="1"/>
              <a:t>-ben</a:t>
            </a:r>
            <a:r>
              <a:rPr lang="hu-HU" dirty="0"/>
              <a:t>.</a:t>
            </a:r>
          </a:p>
          <a:p>
            <a:r>
              <a:rPr lang="hu-HU" dirty="0" smtClean="0"/>
              <a:t>Tudásbázis: </a:t>
            </a:r>
          </a:p>
          <a:p>
            <a:r>
              <a:rPr lang="hu-HU" dirty="0" smtClean="0"/>
              <a:t>Nincs csapda az [1, </a:t>
            </a:r>
            <a:r>
              <a:rPr lang="hu-HU" dirty="0" err="1" smtClean="0"/>
              <a:t>1</a:t>
            </a:r>
            <a:r>
              <a:rPr lang="hu-HU" dirty="0" smtClean="0"/>
              <a:t>]</a:t>
            </a:r>
            <a:r>
              <a:rPr lang="hu-HU" dirty="0" err="1" smtClean="0"/>
              <a:t>-ben</a:t>
            </a:r>
            <a:r>
              <a:rPr lang="hu-HU" dirty="0" smtClean="0"/>
              <a:t>:</a:t>
            </a:r>
          </a:p>
          <a:p>
            <a:r>
              <a:rPr lang="hu-HU" dirty="0" smtClean="0"/>
              <a:t>Egy négyzet akkor és csakis akkor szellős, ha csapda van a szomszédos négyzetben: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Szellőérzetre:</a:t>
            </a:r>
          </a:p>
          <a:p>
            <a:endParaRPr lang="hu-HU" dirty="0"/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294" y="3105807"/>
            <a:ext cx="1573925" cy="64310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2" y="4048062"/>
            <a:ext cx="5040665" cy="134307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68" y="5391134"/>
            <a:ext cx="1704302" cy="11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4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logikai következtetés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38200" y="1825625"/>
            <a:ext cx="11112062" cy="107523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vajon a szomszédos [1, 2], [</a:t>
            </a:r>
            <a:r>
              <a:rPr lang="hu-HU" dirty="0" err="1" smtClean="0"/>
              <a:t>2</a:t>
            </a:r>
            <a:r>
              <a:rPr lang="hu-HU" dirty="0" smtClean="0"/>
              <a:t>, </a:t>
            </a:r>
            <a:r>
              <a:rPr lang="hu-HU" dirty="0" err="1" smtClean="0"/>
              <a:t>2</a:t>
            </a:r>
            <a:r>
              <a:rPr lang="hu-HU" dirty="0" smtClean="0"/>
              <a:t>], [3, 1] négyzetek tartalmaznak-e csapdát?</a:t>
            </a:r>
          </a:p>
          <a:p>
            <a:r>
              <a:rPr lang="hu-HU" dirty="0" smtClean="0"/>
              <a:t>Ha a TB és az </a:t>
            </a:r>
            <a:r>
              <a:rPr lang="el-GR" dirty="0" smtClean="0"/>
              <a:t>α </a:t>
            </a:r>
            <a:r>
              <a:rPr lang="hu-HU" dirty="0" smtClean="0"/>
              <a:t>mondat összesen n szimbólumot tartalmaz, akkor </a:t>
            </a:r>
            <a:r>
              <a:rPr lang="hu-HU" dirty="0"/>
              <a:t>2</a:t>
            </a:r>
            <a:r>
              <a:rPr lang="hu-HU" baseline="30000" dirty="0"/>
              <a:t>n</a:t>
            </a:r>
            <a:r>
              <a:rPr lang="hu-HU" dirty="0" smtClean="0"/>
              <a:t> modell létezik. Így az algoritmus időigénye O(2</a:t>
            </a:r>
            <a:r>
              <a:rPr lang="hu-HU" baseline="30000" dirty="0" smtClean="0"/>
              <a:t>n</a:t>
            </a:r>
            <a:r>
              <a:rPr lang="hu-HU" dirty="0" smtClean="0"/>
              <a:t>).</a:t>
            </a:r>
          </a:p>
          <a:p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4" y="2900855"/>
            <a:ext cx="9941240" cy="3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Vonzattal kapcsolatos fogalmak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logikai ekvivalencia (</a:t>
            </a:r>
            <a:r>
              <a:rPr lang="hu-HU" u="sng" dirty="0" err="1" smtClean="0"/>
              <a:t>logical</a:t>
            </a:r>
            <a:r>
              <a:rPr lang="hu-HU" u="sng" dirty="0" smtClean="0"/>
              <a:t> </a:t>
            </a:r>
            <a:r>
              <a:rPr lang="hu-HU" u="sng" dirty="0" err="1" smtClean="0"/>
              <a:t>equivalence</a:t>
            </a:r>
            <a:r>
              <a:rPr lang="hu-HU" u="sng" dirty="0" smtClean="0"/>
              <a:t>)</a:t>
            </a:r>
            <a:r>
              <a:rPr lang="hu-HU" dirty="0" smtClean="0"/>
              <a:t>: két mondat, az </a:t>
            </a:r>
            <a:r>
              <a:rPr lang="el-GR" dirty="0" smtClean="0"/>
              <a:t>α </a:t>
            </a:r>
            <a:r>
              <a:rPr lang="hu-HU" dirty="0" smtClean="0"/>
              <a:t>és a </a:t>
            </a:r>
            <a:r>
              <a:rPr lang="el-GR" dirty="0" smtClean="0"/>
              <a:t>β </a:t>
            </a:r>
            <a:r>
              <a:rPr lang="hu-HU" dirty="0" smtClean="0"/>
              <a:t>mondatok logikailag ekvivalensek, ha ezek a mondatok a modellek ugyanazon halmazán igazak</a:t>
            </a:r>
          </a:p>
          <a:p>
            <a:pPr lvl="1"/>
            <a:r>
              <a:rPr lang="hu-HU" dirty="0" smtClean="0"/>
              <a:t>Például: P ∧ Q és Q ∧ P logikailag ekvivalensek</a:t>
            </a:r>
          </a:p>
          <a:p>
            <a:r>
              <a:rPr lang="hu-HU" u="sng" dirty="0" smtClean="0"/>
              <a:t>érvényesség (</a:t>
            </a:r>
            <a:r>
              <a:rPr lang="hu-HU" u="sng" dirty="0" err="1" smtClean="0"/>
              <a:t>validity</a:t>
            </a:r>
            <a:r>
              <a:rPr lang="hu-HU" u="sng" dirty="0" smtClean="0"/>
              <a:t>)</a:t>
            </a:r>
            <a:r>
              <a:rPr lang="hu-HU" dirty="0" smtClean="0"/>
              <a:t>:</a:t>
            </a:r>
            <a:r>
              <a:rPr lang="hu-HU" dirty="0"/>
              <a:t> </a:t>
            </a:r>
            <a:r>
              <a:rPr lang="hu-HU" dirty="0" smtClean="0"/>
              <a:t>Egy mondat érvényes, ha igaz minden modellben</a:t>
            </a:r>
          </a:p>
          <a:p>
            <a:pPr lvl="1"/>
            <a:r>
              <a:rPr lang="hu-HU" dirty="0" smtClean="0"/>
              <a:t>Például: </a:t>
            </a:r>
          </a:p>
          <a:p>
            <a:pPr lvl="1"/>
            <a:r>
              <a:rPr lang="hu-HU" dirty="0" smtClean="0"/>
              <a:t>Az érvényes mondatokat tautológiáknak (</a:t>
            </a:r>
            <a:r>
              <a:rPr lang="hu-HU" dirty="0" err="1" smtClean="0"/>
              <a:t>tautologies</a:t>
            </a:r>
            <a:r>
              <a:rPr lang="hu-HU" dirty="0" smtClean="0"/>
              <a:t>) is szokták nevezni, ezek szükségszerűen igazak és így feleslegesek.</a:t>
            </a:r>
            <a:endParaRPr lang="hu-HU" u="sng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45" y="4763649"/>
            <a:ext cx="943234" cy="3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Standard logikai ekvivalenciák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2" y="1690688"/>
            <a:ext cx="10836214" cy="42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Tudásbázisú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központi </a:t>
            </a:r>
            <a:r>
              <a:rPr lang="hu-HU" dirty="0"/>
              <a:t>eleme a </a:t>
            </a:r>
            <a:r>
              <a:rPr lang="hu-HU" b="1" dirty="0"/>
              <a:t>tudásbázis</a:t>
            </a:r>
            <a:r>
              <a:rPr lang="hu-HU" dirty="0"/>
              <a:t>a (</a:t>
            </a:r>
            <a:r>
              <a:rPr lang="hu-HU" b="1" dirty="0" err="1"/>
              <a:t>knowledge</a:t>
            </a:r>
            <a:r>
              <a:rPr lang="hu-HU" b="1" dirty="0"/>
              <a:t> </a:t>
            </a:r>
            <a:r>
              <a:rPr lang="hu-HU" b="1" dirty="0" err="1" smtClean="0"/>
              <a:t>base</a:t>
            </a:r>
            <a:r>
              <a:rPr lang="hu-HU" dirty="0" smtClean="0"/>
              <a:t>) </a:t>
            </a:r>
          </a:p>
          <a:p>
            <a:r>
              <a:rPr lang="hu-HU" dirty="0" smtClean="0"/>
              <a:t>a tudásbázis </a:t>
            </a:r>
            <a:r>
              <a:rPr lang="hu-HU" b="1" dirty="0" smtClean="0"/>
              <a:t>mondat</a:t>
            </a:r>
            <a:r>
              <a:rPr lang="hu-HU" dirty="0" smtClean="0"/>
              <a:t>ok </a:t>
            </a:r>
            <a:r>
              <a:rPr lang="hu-HU" dirty="0"/>
              <a:t>(</a:t>
            </a:r>
            <a:r>
              <a:rPr lang="hu-HU" b="1" dirty="0" err="1"/>
              <a:t>sentence</a:t>
            </a:r>
            <a:r>
              <a:rPr lang="hu-HU" dirty="0" err="1"/>
              <a:t>s</a:t>
            </a:r>
            <a:r>
              <a:rPr lang="hu-HU" dirty="0"/>
              <a:t>) </a:t>
            </a:r>
            <a:r>
              <a:rPr lang="hu-HU" dirty="0" smtClean="0"/>
              <a:t>halmaza</a:t>
            </a:r>
          </a:p>
          <a:p>
            <a:r>
              <a:rPr lang="hu-HU" dirty="0" smtClean="0"/>
              <a:t>A </a:t>
            </a:r>
            <a:r>
              <a:rPr lang="hu-HU" dirty="0"/>
              <a:t>mondatokat egy nyelv segítségével fejezzük ki, amelyet </a:t>
            </a:r>
            <a:r>
              <a:rPr lang="hu-HU" b="1" dirty="0"/>
              <a:t>tudásreprezentációs nyelv</a:t>
            </a:r>
            <a:r>
              <a:rPr lang="hu-HU" dirty="0"/>
              <a:t>nek (</a:t>
            </a:r>
            <a:r>
              <a:rPr lang="hu-HU" b="1" dirty="0" err="1"/>
              <a:t>knowledge</a:t>
            </a:r>
            <a:r>
              <a:rPr lang="hu-HU" b="1" dirty="0"/>
              <a:t> </a:t>
            </a:r>
            <a:r>
              <a:rPr lang="hu-HU" b="1" dirty="0" err="1"/>
              <a:t>representation</a:t>
            </a:r>
            <a:r>
              <a:rPr lang="hu-HU" b="1" dirty="0"/>
              <a:t> </a:t>
            </a:r>
            <a:r>
              <a:rPr lang="hu-HU" b="1" dirty="0" err="1"/>
              <a:t>language</a:t>
            </a:r>
            <a:r>
              <a:rPr lang="hu-HU" dirty="0"/>
              <a:t>) nevezünk, és a világról szóló állításokat fogalmazunk meg </a:t>
            </a:r>
            <a:r>
              <a:rPr lang="hu-HU" dirty="0" smtClean="0"/>
              <a:t>vele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1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Vonzattal kapcsolatos fogalmak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kielégíthetőség (</a:t>
            </a:r>
            <a:r>
              <a:rPr lang="hu-HU" dirty="0" err="1" smtClean="0"/>
              <a:t>satisfiability</a:t>
            </a:r>
            <a:r>
              <a:rPr lang="hu-HU" dirty="0" smtClean="0"/>
              <a:t>): Egy mondat kielégíthető, ha igaz néhány modellben.</a:t>
            </a:r>
          </a:p>
          <a:p>
            <a:pPr lvl="1"/>
            <a:r>
              <a:rPr lang="hu-HU" dirty="0" smtClean="0"/>
              <a:t>Például a korábban bemutatott tudásbázis, az (Sz1 ∧ Sz2 ∧ Sz3 ∧ Sz4 ∧ Sz5), kielégíthető, mert van három olyan modell, amelyben </a:t>
            </a:r>
            <a:r>
              <a:rPr lang="hu-HU" dirty="0"/>
              <a:t> </a:t>
            </a:r>
            <a:r>
              <a:rPr lang="hu-HU" dirty="0" smtClean="0"/>
              <a:t>igaz</a:t>
            </a:r>
          </a:p>
          <a:p>
            <a:pPr lvl="1"/>
            <a:r>
              <a:rPr lang="hu-HU" dirty="0" smtClean="0"/>
              <a:t>A kielégíthetőség ellenőrizhető úgy, hogy a lehetséges modelleket felsoroljuk mindaddig, amíg nem találunk egyet, amely kielégíti a mondatot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 mondatok kielégíthetőségének meghatározása </a:t>
            </a:r>
            <a:r>
              <a:rPr lang="hu-HU" dirty="0" err="1" smtClean="0"/>
              <a:t>NP-teljes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7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ítéletkalkulus következtetési </a:t>
            </a:r>
            <a:r>
              <a:rPr lang="hu-HU" dirty="0" smtClean="0"/>
              <a:t>mintái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Modus </a:t>
            </a:r>
            <a:r>
              <a:rPr lang="hu-HU" b="1" dirty="0" err="1" smtClean="0"/>
              <a:t>Ponens</a:t>
            </a:r>
            <a:r>
              <a:rPr lang="hu-HU" b="1" dirty="0" smtClean="0"/>
              <a:t>: </a:t>
            </a:r>
            <a:r>
              <a:rPr lang="hu-HU" dirty="0"/>
              <a:t> ha bármikor adott egy </a:t>
            </a:r>
            <a:r>
              <a:rPr lang="el-GR" i="1" dirty="0"/>
              <a:t>α ⇒ β</a:t>
            </a:r>
            <a:r>
              <a:rPr lang="el-GR" dirty="0"/>
              <a:t> </a:t>
            </a:r>
            <a:r>
              <a:rPr lang="hu-HU" dirty="0"/>
              <a:t>formájú mondat és adott egy </a:t>
            </a:r>
            <a:r>
              <a:rPr lang="el-GR" i="1" dirty="0"/>
              <a:t>α</a:t>
            </a:r>
            <a:r>
              <a:rPr lang="el-GR" dirty="0"/>
              <a:t>, </a:t>
            </a:r>
            <a:r>
              <a:rPr lang="hu-HU" dirty="0"/>
              <a:t>akkor a </a:t>
            </a:r>
            <a:r>
              <a:rPr lang="el-GR" i="1" dirty="0"/>
              <a:t>β</a:t>
            </a:r>
            <a:r>
              <a:rPr lang="el-GR" dirty="0"/>
              <a:t> </a:t>
            </a:r>
            <a:r>
              <a:rPr lang="hu-HU" dirty="0"/>
              <a:t>mondat ebből </a:t>
            </a:r>
            <a:r>
              <a:rPr lang="hu-HU" dirty="0" smtClean="0"/>
              <a:t>következik</a:t>
            </a:r>
          </a:p>
          <a:p>
            <a:endParaRPr lang="hu-HU" b="1" dirty="0"/>
          </a:p>
          <a:p>
            <a:r>
              <a:rPr lang="hu-HU" b="1" dirty="0" smtClean="0"/>
              <a:t>És-kiküszöbölés</a:t>
            </a:r>
            <a:r>
              <a:rPr lang="hu-HU" dirty="0"/>
              <a:t> (</a:t>
            </a:r>
            <a:r>
              <a:rPr lang="hu-HU" b="1" dirty="0" err="1" smtClean="0"/>
              <a:t>And-Elimination</a:t>
            </a:r>
            <a:r>
              <a:rPr lang="hu-HU" b="1" dirty="0" smtClean="0"/>
              <a:t>): </a:t>
            </a:r>
            <a:r>
              <a:rPr lang="hu-HU" dirty="0" smtClean="0"/>
              <a:t>egy </a:t>
            </a:r>
            <a:r>
              <a:rPr lang="hu-HU" dirty="0" err="1"/>
              <a:t>konjunkcióból</a:t>
            </a:r>
            <a:r>
              <a:rPr lang="hu-HU" dirty="0"/>
              <a:t> bármely </a:t>
            </a:r>
            <a:r>
              <a:rPr lang="hu-HU" dirty="0" err="1"/>
              <a:t>konjunkt</a:t>
            </a:r>
            <a:r>
              <a:rPr lang="hu-HU" dirty="0"/>
              <a:t> </a:t>
            </a:r>
            <a:r>
              <a:rPr lang="hu-HU" dirty="0" smtClean="0"/>
              <a:t>kikövetkeztethető:</a:t>
            </a:r>
          </a:p>
          <a:p>
            <a:endParaRPr lang="hu-HU" dirty="0"/>
          </a:p>
          <a:p>
            <a:r>
              <a:rPr lang="hu-HU" b="1" dirty="0" smtClean="0"/>
              <a:t>Ekvivalencia kiküszöbölés: </a:t>
            </a:r>
            <a:r>
              <a:rPr lang="hu-HU" dirty="0"/>
              <a:t>két következtetési szabályt </a:t>
            </a:r>
            <a:r>
              <a:rPr lang="hu-HU" dirty="0" smtClean="0"/>
              <a:t>eredményez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80" y="2232667"/>
            <a:ext cx="1557995" cy="94164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09" y="3707479"/>
            <a:ext cx="1289981" cy="96748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56" y="5099475"/>
            <a:ext cx="5091998" cy="10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logikai következtetés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B</a:t>
            </a:r>
            <a:r>
              <a:rPr lang="hu-HU" dirty="0" smtClean="0"/>
              <a:t>izonyítsuk </a:t>
            </a:r>
            <a:r>
              <a:rPr lang="hu-HU" dirty="0"/>
              <a:t>a ¬</a:t>
            </a:r>
            <a:r>
              <a:rPr lang="hu-HU" i="1" dirty="0"/>
              <a:t>C</a:t>
            </a:r>
            <a:r>
              <a:rPr lang="hu-HU" baseline="-25000" dirty="0"/>
              <a:t>1,2</a:t>
            </a:r>
            <a:r>
              <a:rPr lang="hu-HU" dirty="0"/>
              <a:t>-t azaz, hogy nincs csapda az [1, 2]</a:t>
            </a:r>
            <a:r>
              <a:rPr lang="hu-HU" dirty="0" err="1"/>
              <a:t>-</a:t>
            </a:r>
            <a:r>
              <a:rPr lang="hu-HU" dirty="0" err="1" smtClean="0"/>
              <a:t>ben</a:t>
            </a:r>
            <a:r>
              <a:rPr lang="hu-HU" dirty="0" smtClean="0"/>
              <a:t>!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4" y="2271588"/>
            <a:ext cx="1573925" cy="64310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35" y="2900299"/>
            <a:ext cx="5040665" cy="13430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17" y="4243371"/>
            <a:ext cx="1704302" cy="11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1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logikai következtetés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904453"/>
            <a:ext cx="10515600" cy="4351338"/>
          </a:xfrm>
        </p:spPr>
        <p:txBody>
          <a:bodyPr/>
          <a:lstStyle/>
          <a:p>
            <a:r>
              <a:rPr lang="hu-HU" dirty="0"/>
              <a:t>alkalmazzuk az ekvivalencia kiküszöbölést </a:t>
            </a:r>
            <a:r>
              <a:rPr lang="hu-HU" i="1" dirty="0" smtClean="0"/>
              <a:t>Sz</a:t>
            </a:r>
            <a:r>
              <a:rPr lang="hu-HU" baseline="-25000" dirty="0" smtClean="0"/>
              <a:t>2</a:t>
            </a:r>
            <a:r>
              <a:rPr lang="hu-HU" dirty="0" smtClean="0"/>
              <a:t>-re!</a:t>
            </a:r>
          </a:p>
          <a:p>
            <a:endParaRPr lang="hu-HU" dirty="0"/>
          </a:p>
          <a:p>
            <a:r>
              <a:rPr lang="hu-HU" dirty="0"/>
              <a:t> alkalmazzuk az És-kiküszöbölést az </a:t>
            </a:r>
            <a:r>
              <a:rPr lang="hu-HU" i="1" dirty="0" smtClean="0"/>
              <a:t>Sz</a:t>
            </a:r>
            <a:r>
              <a:rPr lang="hu-HU" baseline="-25000" dirty="0" smtClean="0"/>
              <a:t>6</a:t>
            </a:r>
            <a:r>
              <a:rPr lang="hu-HU" dirty="0" smtClean="0"/>
              <a:t>-ra!</a:t>
            </a:r>
          </a:p>
          <a:p>
            <a:r>
              <a:rPr lang="hu-HU" dirty="0" smtClean="0"/>
              <a:t>A </a:t>
            </a:r>
            <a:r>
              <a:rPr lang="hu-HU" dirty="0"/>
              <a:t>kontrapozíció logikai ekvivalenciát </a:t>
            </a:r>
            <a:r>
              <a:rPr lang="hu-HU" dirty="0" smtClean="0"/>
              <a:t>alkalmazva:</a:t>
            </a:r>
          </a:p>
          <a:p>
            <a:endParaRPr lang="hu-HU" dirty="0"/>
          </a:p>
          <a:p>
            <a:r>
              <a:rPr lang="hu-HU" dirty="0"/>
              <a:t>Most alkalmazhatjuk a Modus </a:t>
            </a:r>
            <a:r>
              <a:rPr lang="hu-HU" dirty="0" err="1"/>
              <a:t>Ponenst</a:t>
            </a:r>
            <a:r>
              <a:rPr lang="hu-HU" dirty="0"/>
              <a:t> az </a:t>
            </a:r>
            <a:r>
              <a:rPr lang="hu-HU" i="1" dirty="0"/>
              <a:t>Sz</a:t>
            </a:r>
            <a:r>
              <a:rPr lang="hu-HU" baseline="-25000" dirty="0"/>
              <a:t>8</a:t>
            </a:r>
            <a:r>
              <a:rPr lang="hu-HU" dirty="0"/>
              <a:t>-ra és az </a:t>
            </a:r>
            <a:r>
              <a:rPr lang="hu-HU" i="1" dirty="0"/>
              <a:t>Sz</a:t>
            </a:r>
            <a:r>
              <a:rPr lang="hu-HU" baseline="-25000" dirty="0"/>
              <a:t>4</a:t>
            </a:r>
            <a:r>
              <a:rPr lang="hu-HU" dirty="0"/>
              <a:t> érzetre (például a ←</a:t>
            </a:r>
            <a:r>
              <a:rPr lang="hu-HU" i="1" dirty="0"/>
              <a:t>S</a:t>
            </a:r>
            <a:r>
              <a:rPr lang="hu-HU" baseline="-25000" dirty="0"/>
              <a:t>1,1</a:t>
            </a:r>
            <a:r>
              <a:rPr lang="hu-HU" dirty="0"/>
              <a:t>) és így kapjuk</a:t>
            </a:r>
            <a:r>
              <a:rPr lang="hu-HU" dirty="0" smtClean="0"/>
              <a:t>:</a:t>
            </a:r>
          </a:p>
          <a:p>
            <a:r>
              <a:rPr lang="hu-HU" dirty="0"/>
              <a:t>alkalmazzuk a De Morgan-szabályt, amely a konklúziót adja: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3" y="2254469"/>
            <a:ext cx="7583212" cy="61485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66" y="2885793"/>
            <a:ext cx="4379293" cy="57320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13" y="3983618"/>
            <a:ext cx="4288437" cy="57893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690" y="4871044"/>
            <a:ext cx="2685393" cy="59236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13" y="5783973"/>
            <a:ext cx="2681839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9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Következtetés az ítéletlogikában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/>
              <a:t>legrosszabb esetet tekintve a bizonyítások keresése sem hatékonyabb a modellek felsorolásánál. </a:t>
            </a:r>
            <a:endParaRPr lang="hu-HU" dirty="0" smtClean="0"/>
          </a:p>
          <a:p>
            <a:r>
              <a:rPr lang="hu-HU" dirty="0" smtClean="0"/>
              <a:t>Számos </a:t>
            </a:r>
            <a:r>
              <a:rPr lang="hu-HU" dirty="0"/>
              <a:t>gyakorlati esetben azonban, </a:t>
            </a:r>
            <a:r>
              <a:rPr lang="el-GR" i="1" dirty="0"/>
              <a:t>α </a:t>
            </a:r>
            <a:r>
              <a:rPr lang="hu-HU" i="1" dirty="0"/>
              <a:t>bizonyítás megtalálása sokkal hatékonyabb </a:t>
            </a:r>
            <a:r>
              <a:rPr lang="hu-HU" i="1" dirty="0" smtClean="0"/>
              <a:t>lehet </a:t>
            </a:r>
            <a:r>
              <a:rPr lang="hu-HU" i="1" dirty="0" smtClean="0">
                <a:sym typeface="Wingdings" panose="05000000000000000000" pitchFamily="2" charset="2"/>
              </a:rPr>
              <a:t> </a:t>
            </a:r>
            <a:r>
              <a:rPr lang="hu-HU" i="1" dirty="0" smtClean="0"/>
              <a:t>képes </a:t>
            </a:r>
            <a:r>
              <a:rPr lang="hu-HU" i="1" dirty="0"/>
              <a:t>figyelmen kívül hagyni az irreleváns állításokat, függetlenül attól, hogy hány van belőlük</a:t>
            </a:r>
            <a:r>
              <a:rPr lang="hu-HU" dirty="0"/>
              <a:t>. </a:t>
            </a:r>
            <a:endParaRPr lang="hu-HU" dirty="0" smtClean="0"/>
          </a:p>
          <a:p>
            <a:r>
              <a:rPr lang="hu-HU" dirty="0" smtClean="0"/>
              <a:t>Például </a:t>
            </a:r>
            <a:r>
              <a:rPr lang="hu-HU" dirty="0"/>
              <a:t>az előző bizonyítás, amely elvezetett a ¬</a:t>
            </a:r>
            <a:r>
              <a:rPr lang="hu-HU" i="1" dirty="0"/>
              <a:t>C</a:t>
            </a:r>
            <a:r>
              <a:rPr lang="hu-HU" baseline="-25000" dirty="0"/>
              <a:t>1,2</a:t>
            </a:r>
            <a:r>
              <a:rPr lang="hu-HU" dirty="0"/>
              <a:t> ∧ ¬</a:t>
            </a:r>
            <a:r>
              <a:rPr lang="hu-HU" i="1" dirty="0"/>
              <a:t>C</a:t>
            </a:r>
            <a:r>
              <a:rPr lang="hu-HU" baseline="-25000" dirty="0"/>
              <a:t>2,1</a:t>
            </a:r>
            <a:r>
              <a:rPr lang="hu-HU" dirty="0"/>
              <a:t> </a:t>
            </a:r>
            <a:r>
              <a:rPr lang="hu-HU" dirty="0" smtClean="0"/>
              <a:t>mondathoz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/>
              <a:t> </a:t>
            </a:r>
            <a:r>
              <a:rPr lang="hu-HU" i="1" dirty="0"/>
              <a:t>Sz</a:t>
            </a:r>
            <a:r>
              <a:rPr lang="hu-HU" baseline="-25000" dirty="0"/>
              <a:t>1</a:t>
            </a:r>
            <a:r>
              <a:rPr lang="hu-HU" dirty="0"/>
              <a:t>, </a:t>
            </a:r>
            <a:r>
              <a:rPr lang="hu-HU" i="1" dirty="0"/>
              <a:t>Sz</a:t>
            </a:r>
            <a:r>
              <a:rPr lang="hu-HU" baseline="-25000" dirty="0"/>
              <a:t>3 </a:t>
            </a:r>
            <a:r>
              <a:rPr lang="hu-HU" dirty="0"/>
              <a:t>és </a:t>
            </a:r>
            <a:r>
              <a:rPr lang="hu-HU" i="1" dirty="0"/>
              <a:t>Sz</a:t>
            </a:r>
            <a:r>
              <a:rPr lang="hu-HU" baseline="-25000" dirty="0"/>
              <a:t>5</a:t>
            </a:r>
            <a:r>
              <a:rPr lang="hu-HU" dirty="0"/>
              <a:t> szabályoknak nincs kihatásuk a </a:t>
            </a:r>
            <a:r>
              <a:rPr lang="hu-HU" dirty="0" smtClean="0"/>
              <a:t>bizonyításra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</a:t>
            </a:r>
            <a:r>
              <a:rPr lang="hu-HU" dirty="0" smtClean="0"/>
              <a:t>ezolúció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Következtetési szabály, </a:t>
            </a:r>
            <a:r>
              <a:rPr lang="hu-HU" dirty="0"/>
              <a:t>amelynek alkalmazása, párosítva bármelyik teljes keresési módszerrel, egy teljes következtetési algoritmust </a:t>
            </a:r>
            <a:r>
              <a:rPr lang="hu-HU" dirty="0" smtClean="0"/>
              <a:t>eredményez</a:t>
            </a:r>
          </a:p>
          <a:p>
            <a:r>
              <a:rPr lang="hu-HU" dirty="0" smtClean="0"/>
              <a:t>Egységrezolúció:</a:t>
            </a:r>
          </a:p>
          <a:p>
            <a:endParaRPr lang="hu-HU" dirty="0"/>
          </a:p>
          <a:p>
            <a:r>
              <a:rPr lang="hu-HU" dirty="0"/>
              <a:t>ahol </a:t>
            </a:r>
            <a:r>
              <a:rPr lang="hu-HU" i="1" dirty="0"/>
              <a:t>ℓ</a:t>
            </a:r>
            <a:r>
              <a:rPr lang="hu-HU" dirty="0"/>
              <a:t> egy </a:t>
            </a:r>
            <a:r>
              <a:rPr lang="hu-HU" dirty="0" err="1"/>
              <a:t>literál</a:t>
            </a:r>
            <a:r>
              <a:rPr lang="hu-HU" dirty="0"/>
              <a:t>, </a:t>
            </a:r>
            <a:r>
              <a:rPr lang="hu-HU" i="1" dirty="0" err="1"/>
              <a:t>ℓ</a:t>
            </a:r>
            <a:r>
              <a:rPr lang="hu-HU" i="1" baseline="-25000" dirty="0" err="1"/>
              <a:t>i</a:t>
            </a:r>
            <a:r>
              <a:rPr lang="hu-HU" dirty="0"/>
              <a:t> és </a:t>
            </a:r>
            <a:r>
              <a:rPr lang="hu-HU" i="1" dirty="0"/>
              <a:t>m</a:t>
            </a:r>
            <a:r>
              <a:rPr lang="hu-HU" dirty="0"/>
              <a:t> pedig </a:t>
            </a:r>
            <a:r>
              <a:rPr lang="hu-HU" b="1" dirty="0"/>
              <a:t>kiegészítő literál</a:t>
            </a:r>
            <a:r>
              <a:rPr lang="hu-HU" dirty="0"/>
              <a:t>ok (</a:t>
            </a:r>
            <a:r>
              <a:rPr lang="hu-HU" b="1" dirty="0" err="1"/>
              <a:t>complementary</a:t>
            </a:r>
            <a:r>
              <a:rPr lang="hu-HU" b="1" dirty="0"/>
              <a:t> </a:t>
            </a:r>
            <a:r>
              <a:rPr lang="hu-HU" b="1" dirty="0" err="1"/>
              <a:t>literal</a:t>
            </a:r>
            <a:r>
              <a:rPr lang="hu-HU" dirty="0" err="1"/>
              <a:t>s</a:t>
            </a:r>
            <a:r>
              <a:rPr lang="hu-HU" dirty="0"/>
              <a:t>) (például az egyik negáltja a másiknak). </a:t>
            </a:r>
            <a:endParaRPr lang="hu-HU" dirty="0" smtClean="0"/>
          </a:p>
          <a:p>
            <a:r>
              <a:rPr lang="hu-HU" dirty="0" smtClean="0"/>
              <a:t>Az egységrezolúció </a:t>
            </a:r>
            <a:r>
              <a:rPr lang="hu-HU" dirty="0"/>
              <a:t>vesz egy </a:t>
            </a:r>
            <a:r>
              <a:rPr lang="hu-HU" b="1" dirty="0" err="1"/>
              <a:t>klóz</a:t>
            </a:r>
            <a:r>
              <a:rPr lang="hu-HU" dirty="0" err="1"/>
              <a:t>t</a:t>
            </a:r>
            <a:r>
              <a:rPr lang="hu-HU" dirty="0"/>
              <a:t> (</a:t>
            </a:r>
            <a:r>
              <a:rPr lang="hu-HU" b="1" dirty="0" err="1"/>
              <a:t>clause</a:t>
            </a:r>
            <a:r>
              <a:rPr lang="hu-HU" dirty="0"/>
              <a:t>) – literálok </a:t>
            </a:r>
            <a:r>
              <a:rPr lang="hu-HU" dirty="0" err="1"/>
              <a:t>diszjunkcióját</a:t>
            </a:r>
            <a:r>
              <a:rPr lang="hu-HU" dirty="0"/>
              <a:t> – meg egy </a:t>
            </a:r>
            <a:r>
              <a:rPr lang="hu-HU" dirty="0" err="1"/>
              <a:t>literált</a:t>
            </a:r>
            <a:r>
              <a:rPr lang="hu-HU" dirty="0"/>
              <a:t>, és létrehoz egy új </a:t>
            </a:r>
            <a:r>
              <a:rPr lang="hu-HU" dirty="0" err="1"/>
              <a:t>klózt</a:t>
            </a:r>
            <a:r>
              <a:rPr lang="hu-HU" dirty="0"/>
              <a:t>. 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578" y="2895856"/>
            <a:ext cx="3039954" cy="11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Rezolúció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egységrezolúció szabálya általánosítható teljes </a:t>
            </a:r>
            <a:r>
              <a:rPr lang="hu-HU" b="1" dirty="0"/>
              <a:t>rezolúció</a:t>
            </a:r>
            <a:r>
              <a:rPr lang="hu-HU" dirty="0"/>
              <a:t>s (</a:t>
            </a:r>
            <a:r>
              <a:rPr lang="hu-HU" b="1" dirty="0" err="1"/>
              <a:t>resolution</a:t>
            </a:r>
            <a:r>
              <a:rPr lang="hu-HU" dirty="0"/>
              <a:t>) </a:t>
            </a:r>
            <a:r>
              <a:rPr lang="hu-HU" dirty="0" smtClean="0"/>
              <a:t>szabállyá: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ahol </a:t>
            </a:r>
            <a:r>
              <a:rPr lang="hu-HU" i="1" dirty="0" err="1"/>
              <a:t>ℓ</a:t>
            </a:r>
            <a:r>
              <a:rPr lang="hu-HU" i="1" baseline="-25000" dirty="0" err="1"/>
              <a:t>i</a:t>
            </a:r>
            <a:r>
              <a:rPr lang="hu-HU" dirty="0"/>
              <a:t> és </a:t>
            </a:r>
            <a:r>
              <a:rPr lang="hu-HU" i="1" dirty="0" err="1"/>
              <a:t>m</a:t>
            </a:r>
            <a:r>
              <a:rPr lang="hu-HU" i="1" baseline="-25000" dirty="0" err="1"/>
              <a:t>j</a:t>
            </a:r>
            <a:r>
              <a:rPr lang="hu-HU" dirty="0"/>
              <a:t> kiegészítő literálok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59" y="2648607"/>
            <a:ext cx="7344624" cy="12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Konjunktív normál forma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rezolúciós szabály csak literálok </a:t>
            </a:r>
            <a:r>
              <a:rPr lang="hu-HU" dirty="0" err="1" smtClean="0"/>
              <a:t>diszjunkcióira</a:t>
            </a:r>
            <a:r>
              <a:rPr lang="hu-HU" dirty="0" smtClean="0"/>
              <a:t> alkalmazható.</a:t>
            </a:r>
          </a:p>
          <a:p>
            <a:r>
              <a:rPr lang="hu-HU" dirty="0" smtClean="0"/>
              <a:t>minden ítéletkalkulus mondat logikailag ekvivalens literálok </a:t>
            </a:r>
            <a:r>
              <a:rPr lang="hu-HU" dirty="0" err="1" smtClean="0"/>
              <a:t>diszjunkcióinak</a:t>
            </a:r>
            <a:r>
              <a:rPr lang="hu-HU" dirty="0" smtClean="0"/>
              <a:t> </a:t>
            </a:r>
            <a:r>
              <a:rPr lang="hu-HU" dirty="0" err="1" smtClean="0"/>
              <a:t>konjunkcióival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</a:t>
            </a:r>
            <a:r>
              <a:rPr lang="hu-HU" dirty="0" smtClean="0"/>
              <a:t>onjunktív normál </a:t>
            </a:r>
            <a:r>
              <a:rPr lang="hu-HU" dirty="0" err="1" smtClean="0"/>
              <a:t>formájávú</a:t>
            </a:r>
            <a:endParaRPr lang="hu-HU" dirty="0" smtClean="0"/>
          </a:p>
          <a:p>
            <a:r>
              <a:rPr lang="hu-HU" dirty="0" smtClean="0"/>
              <a:t>minden mondat transzformálható 3-CNF mondattá úgy, hogy azonos marad a modellek halmaza (3 </a:t>
            </a:r>
            <a:r>
              <a:rPr lang="hu-HU" dirty="0" err="1" smtClean="0"/>
              <a:t>literál</a:t>
            </a:r>
            <a:r>
              <a:rPr lang="hu-HU" dirty="0" smtClean="0"/>
              <a:t> van a </a:t>
            </a:r>
            <a:r>
              <a:rPr lang="hu-HU" dirty="0" err="1" smtClean="0"/>
              <a:t>klózban</a:t>
            </a:r>
            <a:r>
              <a:rPr lang="hu-H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2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Konjunktív normál forma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Konvertáljuk az </a:t>
            </a:r>
            <a:r>
              <a:rPr lang="hu-HU" dirty="0"/>
              <a:t> </a:t>
            </a:r>
            <a:r>
              <a:rPr lang="hu-HU" dirty="0" smtClean="0"/>
              <a:t>Sz</a:t>
            </a:r>
            <a:r>
              <a:rPr lang="hu-HU" baseline="-25000" dirty="0" smtClean="0"/>
              <a:t>2</a:t>
            </a:r>
            <a:r>
              <a:rPr lang="hu-HU" dirty="0" smtClean="0"/>
              <a:t> szabályt CNF formájúra! </a:t>
            </a:r>
          </a:p>
          <a:p>
            <a:pPr marL="0" indent="0">
              <a:buNone/>
            </a:pPr>
            <a:r>
              <a:rPr lang="hu-HU" dirty="0" smtClean="0"/>
              <a:t>1,  Küszöböljük ki a ⇔ összekötőjelet, helyettesítve az </a:t>
            </a:r>
            <a:r>
              <a:rPr lang="el-GR" dirty="0" smtClean="0"/>
              <a:t>α ⇔β-</a:t>
            </a:r>
            <a:r>
              <a:rPr lang="hu-HU" dirty="0" smtClean="0"/>
              <a:t>t (</a:t>
            </a:r>
            <a:r>
              <a:rPr lang="el-GR" dirty="0" smtClean="0"/>
              <a:t>α ⇒ β) ∧ (β⇒ α)-</a:t>
            </a:r>
            <a:r>
              <a:rPr lang="hu-HU" dirty="0" err="1" smtClean="0"/>
              <a:t>vel</a:t>
            </a:r>
            <a:r>
              <a:rPr lang="hu-HU" dirty="0" smtClean="0"/>
              <a:t>: </a:t>
            </a:r>
          </a:p>
          <a:p>
            <a:pPr marL="0" indent="0">
              <a:buNone/>
            </a:pPr>
            <a:r>
              <a:rPr lang="hu-HU" dirty="0" smtClean="0"/>
              <a:t>2, Kiküszöböljük az ⇒ összekötőjelet, kicserélve </a:t>
            </a:r>
            <a:r>
              <a:rPr lang="el-GR" dirty="0" smtClean="0"/>
              <a:t>α⇒ β</a:t>
            </a:r>
            <a:r>
              <a:rPr lang="hu-HU" dirty="0" smtClean="0"/>
              <a:t>t ¬</a:t>
            </a:r>
            <a:r>
              <a:rPr lang="el-GR" dirty="0" smtClean="0"/>
              <a:t>α ∨ β-</a:t>
            </a:r>
            <a:r>
              <a:rPr lang="hu-HU" dirty="0" err="1" smtClean="0"/>
              <a:t>ra</a:t>
            </a:r>
            <a:r>
              <a:rPr lang="hu-HU" dirty="0" smtClean="0"/>
              <a:t>: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3, A CNF megkívánja, hogy a ¬ csak literálokra vonatkozzon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4, disztributivitási szabály alkalmazása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08" y="1825625"/>
            <a:ext cx="2560525" cy="51210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58" y="2742165"/>
            <a:ext cx="5928418" cy="60746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5" y="3720832"/>
            <a:ext cx="6618890" cy="56092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25" y="4758234"/>
            <a:ext cx="6622481" cy="56285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25" y="5797564"/>
            <a:ext cx="7898696" cy="7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6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rezolúció </a:t>
            </a:r>
            <a:r>
              <a:rPr lang="hu-HU" dirty="0" smtClean="0"/>
              <a:t>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0172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rezolúción alapuló következtetési eljárások az ellentmondásokra vezető bizonyítások elvén </a:t>
            </a:r>
            <a:r>
              <a:rPr lang="hu-HU" dirty="0" smtClean="0"/>
              <a:t>működnek</a:t>
            </a:r>
          </a:p>
          <a:p>
            <a:r>
              <a:rPr lang="hu-HU" dirty="0"/>
              <a:t>Tehát annak megmutatásához, hogy </a:t>
            </a:r>
            <a:r>
              <a:rPr lang="el-GR" dirty="0"/>
              <a:t>ΤΒ ⊨</a:t>
            </a:r>
            <a:r>
              <a:rPr lang="el-GR" i="1" dirty="0"/>
              <a:t> α</a:t>
            </a:r>
            <a:r>
              <a:rPr lang="el-GR" dirty="0"/>
              <a:t>, </a:t>
            </a:r>
            <a:r>
              <a:rPr lang="hu-HU" dirty="0"/>
              <a:t>azt mutatjuk meg, hogy a (</a:t>
            </a:r>
            <a:r>
              <a:rPr lang="hu-HU" i="1" dirty="0"/>
              <a:t>TB</a:t>
            </a:r>
            <a:r>
              <a:rPr lang="hu-HU" dirty="0"/>
              <a:t>∧ ¬</a:t>
            </a:r>
            <a:r>
              <a:rPr lang="el-GR" i="1" dirty="0"/>
              <a:t>α</a:t>
            </a:r>
            <a:r>
              <a:rPr lang="el-GR" dirty="0"/>
              <a:t>) </a:t>
            </a:r>
            <a:r>
              <a:rPr lang="hu-HU" dirty="0"/>
              <a:t>kielégíthetetlen</a:t>
            </a:r>
            <a:r>
              <a:rPr lang="hu-HU" dirty="0" smtClean="0"/>
              <a:t>.</a:t>
            </a:r>
          </a:p>
          <a:p>
            <a:pPr fontAlgn="base"/>
            <a:r>
              <a:rPr lang="hu-HU" dirty="0"/>
              <a:t>Először a (</a:t>
            </a:r>
            <a:r>
              <a:rPr lang="hu-HU" i="1" dirty="0"/>
              <a:t>TB</a:t>
            </a:r>
            <a:r>
              <a:rPr lang="hu-HU" dirty="0"/>
              <a:t> ∧ ¬</a:t>
            </a:r>
            <a:r>
              <a:rPr lang="el-GR" i="1" dirty="0"/>
              <a:t>α</a:t>
            </a:r>
            <a:r>
              <a:rPr lang="el-GR" dirty="0"/>
              <a:t>)-</a:t>
            </a:r>
            <a:r>
              <a:rPr lang="hu-HU" dirty="0"/>
              <a:t>t konvertáljuk CNF formára. </a:t>
            </a:r>
            <a:endParaRPr lang="hu-HU" dirty="0" smtClean="0"/>
          </a:p>
          <a:p>
            <a:pPr fontAlgn="base"/>
            <a:r>
              <a:rPr lang="hu-HU" dirty="0" smtClean="0"/>
              <a:t>Majd </a:t>
            </a:r>
            <a:r>
              <a:rPr lang="hu-HU" dirty="0"/>
              <a:t>a rezolúciós szabályt alkalmazzuk a létrejövő </a:t>
            </a:r>
            <a:r>
              <a:rPr lang="hu-HU" dirty="0" err="1"/>
              <a:t>klózokra</a:t>
            </a:r>
            <a:r>
              <a:rPr lang="hu-HU" dirty="0"/>
              <a:t>. Minden egyes párt, amely kiegészítő </a:t>
            </a:r>
            <a:r>
              <a:rPr lang="hu-HU" dirty="0" err="1"/>
              <a:t>literálokat</a:t>
            </a:r>
            <a:r>
              <a:rPr lang="hu-HU" dirty="0"/>
              <a:t> tartalmaz, </a:t>
            </a:r>
            <a:r>
              <a:rPr lang="hu-HU" dirty="0" err="1"/>
              <a:t>rezolválunk</a:t>
            </a:r>
            <a:r>
              <a:rPr lang="hu-HU" dirty="0"/>
              <a:t>, hogy egy új </a:t>
            </a:r>
            <a:r>
              <a:rPr lang="hu-HU" dirty="0" err="1"/>
              <a:t>klózt</a:t>
            </a:r>
            <a:r>
              <a:rPr lang="hu-HU" dirty="0"/>
              <a:t> hozzunk létre, amelyet hozzáadunk a halmazhoz, ha még nem volt jelen. A folyamat addig folytatódik, amíg a következő két dolog közül valamelyik meg nem történik:</a:t>
            </a:r>
          </a:p>
          <a:p>
            <a:pPr lvl="1" fontAlgn="base"/>
            <a:r>
              <a:rPr lang="hu-HU" dirty="0"/>
              <a:t>nincs több új klóz, amit hozzá lehet adni, ilyen esetben </a:t>
            </a:r>
            <a:r>
              <a:rPr lang="hu-HU" i="1" dirty="0" smtClean="0"/>
              <a:t>TB</a:t>
            </a:r>
            <a:r>
              <a:rPr lang="el-GR" dirty="0"/>
              <a:t> </a:t>
            </a:r>
            <a:r>
              <a:rPr lang="hu-HU" dirty="0"/>
              <a:t>nem vonzza maga után </a:t>
            </a:r>
            <a:r>
              <a:rPr lang="el-GR" i="1" dirty="0" smtClean="0"/>
              <a:t> α </a:t>
            </a:r>
            <a:r>
              <a:rPr lang="el-GR" dirty="0" smtClean="0"/>
              <a:t>-</a:t>
            </a:r>
            <a:r>
              <a:rPr lang="hu-HU" dirty="0"/>
              <a:t>t.</a:t>
            </a:r>
          </a:p>
          <a:p>
            <a:pPr lvl="1" fontAlgn="base"/>
            <a:r>
              <a:rPr lang="hu-HU" dirty="0"/>
              <a:t>a rezolúció alkalmazása egy </a:t>
            </a:r>
            <a:r>
              <a:rPr lang="hu-HU" i="1" dirty="0"/>
              <a:t>üres</a:t>
            </a:r>
            <a:r>
              <a:rPr lang="hu-HU" dirty="0"/>
              <a:t> </a:t>
            </a:r>
            <a:r>
              <a:rPr lang="hu-HU" dirty="0" err="1"/>
              <a:t>klózra</a:t>
            </a:r>
            <a:r>
              <a:rPr lang="hu-HU" dirty="0"/>
              <a:t> vezet, amely esetben </a:t>
            </a:r>
            <a:r>
              <a:rPr lang="hu-HU" i="1" dirty="0" smtClean="0"/>
              <a:t>TB</a:t>
            </a:r>
            <a:r>
              <a:rPr lang="el-GR" dirty="0"/>
              <a:t> -</a:t>
            </a:r>
            <a:r>
              <a:rPr lang="hu-HU" dirty="0" err="1"/>
              <a:t>nak</a:t>
            </a:r>
            <a:r>
              <a:rPr lang="hu-HU" dirty="0"/>
              <a:t> vonzata </a:t>
            </a:r>
            <a:r>
              <a:rPr lang="el-GR" i="1" dirty="0" smtClean="0"/>
              <a:t> α </a:t>
            </a:r>
            <a:r>
              <a:rPr lang="el-GR" dirty="0"/>
              <a:t> 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Tudásbázisú ágens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4443248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Tudásbázis: kezdetben </a:t>
            </a:r>
            <a:r>
              <a:rPr lang="hu-HU" dirty="0"/>
              <a:t>bizonyos háttértudást (</a:t>
            </a:r>
            <a:r>
              <a:rPr lang="hu-HU" dirty="0" err="1"/>
              <a:t>background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) </a:t>
            </a:r>
            <a:r>
              <a:rPr lang="hu-HU" dirty="0" smtClean="0"/>
              <a:t>tartalmazhat </a:t>
            </a:r>
          </a:p>
          <a:p>
            <a:r>
              <a:rPr lang="hu-HU" dirty="0"/>
              <a:t>Új mondatoknak a tudásbázishoz való hozzáadására, illetve a tudás lekérdezésére valamilyen eljárásra van </a:t>
            </a:r>
            <a:r>
              <a:rPr lang="hu-HU" dirty="0" smtClean="0"/>
              <a:t>szükségünk </a:t>
            </a:r>
            <a:r>
              <a:rPr lang="hu-HU" dirty="0" smtClean="0">
                <a:sym typeface="Wingdings" panose="05000000000000000000" pitchFamily="2" charset="2"/>
              </a:rPr>
              <a:t> mindkettő feladat tartalmazhat következtetést (új mondat levezetése régiekből)</a:t>
            </a:r>
            <a:endParaRPr lang="en-US" dirty="0"/>
          </a:p>
        </p:txBody>
      </p:sp>
      <p:pic>
        <p:nvPicPr>
          <p:cNvPr id="1028" name="Picture 4" descr="Egy általános tudásbázisú ág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93" y="2125170"/>
            <a:ext cx="7072107" cy="29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1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rezolúció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Bizonyítsuk a ¬</a:t>
            </a:r>
            <a:r>
              <a:rPr lang="hu-HU" i="1" dirty="0" smtClean="0"/>
              <a:t>C</a:t>
            </a:r>
            <a:r>
              <a:rPr lang="hu-HU" baseline="-25000" dirty="0" smtClean="0"/>
              <a:t>1,2</a:t>
            </a:r>
            <a:r>
              <a:rPr lang="hu-HU" dirty="0" smtClean="0"/>
              <a:t>-t azaz, hogy nincs csapda az [1, 2]</a:t>
            </a:r>
            <a:r>
              <a:rPr lang="hu-HU" dirty="0" err="1" smtClean="0"/>
              <a:t>-ben</a:t>
            </a:r>
            <a:r>
              <a:rPr lang="hu-HU" dirty="0" smtClean="0"/>
              <a:t>!</a:t>
            </a:r>
          </a:p>
          <a:p>
            <a:r>
              <a:rPr lang="hu-HU" dirty="0" smtClean="0"/>
              <a:t>Tudásbázis: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i="1" dirty="0" smtClean="0"/>
              <a:t>Kérdés: </a:t>
            </a:r>
            <a:r>
              <a:rPr lang="el-GR" i="1" dirty="0" smtClean="0"/>
              <a:t>α </a:t>
            </a:r>
            <a:r>
              <a:rPr lang="hu-HU" i="1" dirty="0" smtClean="0"/>
              <a:t> = </a:t>
            </a:r>
            <a:r>
              <a:rPr lang="hu-HU" dirty="0" smtClean="0"/>
              <a:t>¬</a:t>
            </a:r>
            <a:r>
              <a:rPr lang="hu-HU" dirty="0"/>
              <a:t> C</a:t>
            </a:r>
            <a:r>
              <a:rPr lang="hu-HU" baseline="-25000" dirty="0"/>
              <a:t>1,2</a:t>
            </a:r>
            <a:r>
              <a:rPr lang="hu-HU" dirty="0"/>
              <a:t> </a:t>
            </a:r>
            <a:r>
              <a:rPr lang="hu-HU" dirty="0" smtClean="0"/>
              <a:t>?</a:t>
            </a:r>
          </a:p>
          <a:p>
            <a:pPr marL="0" indent="0">
              <a:buNone/>
            </a:pPr>
            <a:r>
              <a:rPr lang="hu-HU" i="1" dirty="0" smtClean="0"/>
              <a:t>1, TB</a:t>
            </a:r>
            <a:r>
              <a:rPr lang="hu-HU" dirty="0" smtClean="0"/>
              <a:t> ∧ ¬</a:t>
            </a:r>
            <a:r>
              <a:rPr lang="el-GR" i="1" dirty="0" smtClean="0"/>
              <a:t>α</a:t>
            </a:r>
            <a:r>
              <a:rPr lang="el-GR" dirty="0" smtClean="0"/>
              <a:t>)-</a:t>
            </a:r>
            <a:r>
              <a:rPr lang="hu-HU" dirty="0" smtClean="0"/>
              <a:t>t konvertálása CNF formára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396885"/>
            <a:ext cx="2778509" cy="5557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96" y="2765234"/>
            <a:ext cx="902412" cy="64458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80" y="4560026"/>
            <a:ext cx="9744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9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rezolúció algoritmus</a:t>
            </a:r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38"/>
            <a:ext cx="11944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9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Horn-klózok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Rezolúció exponenciális lehet az időben</a:t>
            </a:r>
          </a:p>
          <a:p>
            <a:r>
              <a:rPr lang="hu-HU" dirty="0" smtClean="0"/>
              <a:t>A rezolúciót a teljesség tulajdonsága fontos következtetési módszerré teszi</a:t>
            </a:r>
          </a:p>
          <a:p>
            <a:pPr lvl="1"/>
            <a:r>
              <a:rPr lang="hu-HU" sz="2800" dirty="0" smtClean="0"/>
              <a:t>De: számos esetben a rezolúció teljes erejére nincs szükség</a:t>
            </a:r>
          </a:p>
          <a:p>
            <a:pPr lvl="1"/>
            <a:r>
              <a:rPr lang="hu-HU" sz="2800" dirty="0" smtClean="0"/>
              <a:t>Ekkor a TB a </a:t>
            </a:r>
            <a:r>
              <a:rPr lang="hu-HU" sz="2800" dirty="0" err="1" smtClean="0"/>
              <a:t>klózoknak</a:t>
            </a:r>
            <a:r>
              <a:rPr lang="hu-HU" sz="2800" dirty="0" smtClean="0"/>
              <a:t> csak egy speciális fajtáját tartalmazza, a Horn–</a:t>
            </a:r>
            <a:r>
              <a:rPr lang="hu-HU" sz="2800" dirty="0" err="1" smtClean="0"/>
              <a:t>klózokat</a:t>
            </a:r>
            <a:endParaRPr lang="hu-HU" dirty="0" smtClean="0"/>
          </a:p>
          <a:p>
            <a:r>
              <a:rPr lang="hu-HU" dirty="0" smtClean="0"/>
              <a:t>Horn–klóz: literálok olyan </a:t>
            </a:r>
            <a:r>
              <a:rPr lang="hu-HU" dirty="0" err="1" smtClean="0"/>
              <a:t>diszjunkciója</a:t>
            </a:r>
            <a:r>
              <a:rPr lang="hu-HU" dirty="0" smtClean="0"/>
              <a:t>, amelyek közül legfeljebb egy pozitív (nem tartalmaz negációt)</a:t>
            </a:r>
          </a:p>
          <a:p>
            <a:pPr lvl="1"/>
            <a:r>
              <a:rPr lang="hu-HU" sz="2800" dirty="0" smtClean="0"/>
              <a:t>a pozitív </a:t>
            </a:r>
            <a:r>
              <a:rPr lang="hu-HU" sz="2800" dirty="0" err="1" smtClean="0"/>
              <a:t>literál</a:t>
            </a:r>
            <a:r>
              <a:rPr lang="hu-HU" sz="2800" dirty="0" smtClean="0"/>
              <a:t>: a klóz feje</a:t>
            </a:r>
          </a:p>
          <a:p>
            <a:pPr lvl="1"/>
            <a:r>
              <a:rPr lang="hu-HU" sz="2800" dirty="0" smtClean="0"/>
              <a:t>a negatív literálok alkotják a klóz testét</a:t>
            </a:r>
          </a:p>
          <a:p>
            <a:pPr marL="457200" lvl="1" indent="0">
              <a:buNone/>
            </a:pPr>
            <a:r>
              <a:rPr lang="pl-PL" sz="2800" dirty="0" smtClean="0"/>
              <a:t>Például </a:t>
            </a:r>
            <a:r>
              <a:rPr lang="pl-PL" sz="2800" dirty="0"/>
              <a:t>a (¬</a:t>
            </a:r>
            <a:r>
              <a:rPr lang="pl-PL" sz="2800" i="1" dirty="0"/>
              <a:t>P</a:t>
            </a:r>
            <a:r>
              <a:rPr lang="pl-PL" sz="2800" baseline="-25000" dirty="0"/>
              <a:t>1,1</a:t>
            </a:r>
            <a:r>
              <a:rPr lang="pl-PL" sz="2800" dirty="0"/>
              <a:t> ∨ ¬</a:t>
            </a:r>
            <a:r>
              <a:rPr lang="pl-PL" sz="2800" i="1" dirty="0"/>
              <a:t>Szellő </a:t>
            </a:r>
            <a:r>
              <a:rPr lang="pl-PL" sz="2800" dirty="0"/>
              <a:t>∨ </a:t>
            </a:r>
            <a:r>
              <a:rPr lang="pl-PL" sz="2800" i="1" dirty="0"/>
              <a:t>S</a:t>
            </a:r>
            <a:r>
              <a:rPr lang="pl-PL" sz="2800" baseline="-25000" dirty="0"/>
              <a:t>1,1</a:t>
            </a:r>
            <a:r>
              <a:rPr lang="pl-PL" sz="2800" dirty="0"/>
              <a:t>) klóz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52394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Horn-klózok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</a:t>
            </a:r>
            <a:r>
              <a:rPr lang="hu-HU" dirty="0" err="1"/>
              <a:t>Horn-klóz</a:t>
            </a:r>
            <a:r>
              <a:rPr lang="hu-HU" dirty="0"/>
              <a:t> felírható egy implikációként is, amelynek premisszája pozitív literálok </a:t>
            </a:r>
            <a:r>
              <a:rPr lang="hu-HU" dirty="0" err="1"/>
              <a:t>konjunkciója</a:t>
            </a:r>
            <a:r>
              <a:rPr lang="hu-HU" dirty="0"/>
              <a:t>, és konklúziója egyetlen pozitív </a:t>
            </a:r>
            <a:r>
              <a:rPr lang="hu-HU" dirty="0" err="1"/>
              <a:t>literál</a:t>
            </a:r>
            <a:r>
              <a:rPr lang="hu-HU" dirty="0"/>
              <a:t> </a:t>
            </a:r>
          </a:p>
          <a:p>
            <a:r>
              <a:rPr lang="hu-HU" dirty="0" smtClean="0"/>
              <a:t>A Horn–</a:t>
            </a:r>
            <a:r>
              <a:rPr lang="hu-HU" dirty="0" err="1" smtClean="0"/>
              <a:t>klózokon</a:t>
            </a:r>
            <a:r>
              <a:rPr lang="hu-HU" dirty="0" smtClean="0"/>
              <a:t> végzett következtetés két tipikus algoritmusa:</a:t>
            </a:r>
          </a:p>
          <a:p>
            <a:pPr lvl="1"/>
            <a:r>
              <a:rPr lang="hu-HU" sz="2800" dirty="0" smtClean="0"/>
              <a:t>előrefelé láncolás</a:t>
            </a:r>
          </a:p>
          <a:p>
            <a:pPr lvl="1"/>
            <a:r>
              <a:rPr lang="hu-HU" sz="2800" dirty="0" smtClean="0"/>
              <a:t>hátrafelé láncolás</a:t>
            </a:r>
            <a:endParaRPr lang="hu-HU" dirty="0" smtClean="0"/>
          </a:p>
          <a:p>
            <a:r>
              <a:rPr lang="hu-HU" dirty="0" smtClean="0"/>
              <a:t>Futási idejük lineáris</a:t>
            </a:r>
          </a:p>
        </p:txBody>
      </p:sp>
    </p:spTree>
    <p:extLst>
      <p:ext uri="{BB962C8B-B14F-4D97-AF65-F5344CB8AC3E}">
        <p14:creationId xmlns:p14="http://schemas.microsoft.com/office/powerpoint/2010/main" val="3168768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Előrefelé láncolás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előrefelé láncolási algoritmus meghatározza, hogy egy </a:t>
            </a:r>
            <a:r>
              <a:rPr lang="hu-HU" i="1" dirty="0"/>
              <a:t>q</a:t>
            </a:r>
            <a:r>
              <a:rPr lang="hu-HU" dirty="0"/>
              <a:t> ítéletkalkulus szimbólum – a lekérdezés – vonzata-e egy </a:t>
            </a:r>
            <a:r>
              <a:rPr lang="hu-HU" dirty="0" err="1"/>
              <a:t>Horn-klózokat</a:t>
            </a:r>
            <a:r>
              <a:rPr lang="hu-HU" dirty="0"/>
              <a:t> tartalmazó tudásbázisnak</a:t>
            </a:r>
            <a:endParaRPr lang="hu-HU" dirty="0" smtClean="0"/>
          </a:p>
          <a:p>
            <a:r>
              <a:rPr lang="hu-HU" dirty="0" smtClean="0"/>
              <a:t>Az algoritmus a tudásbázisban található ismert tényekből (pozitív literálok) indul ki. </a:t>
            </a:r>
          </a:p>
          <a:p>
            <a:r>
              <a:rPr lang="hu-HU" dirty="0" smtClean="0"/>
              <a:t>Ha egy implikáció minden előtagja ismert, akkor az utótagját hozzáadjuk az ismert tények halmazához. </a:t>
            </a:r>
          </a:p>
          <a:p>
            <a:pPr marL="0" indent="0">
              <a:buNone/>
            </a:pPr>
            <a:r>
              <a:rPr lang="hu-HU" dirty="0" smtClean="0"/>
              <a:t>A folyamat megáll: </a:t>
            </a:r>
          </a:p>
          <a:p>
            <a:pPr lvl="1"/>
            <a:r>
              <a:rPr lang="hu-HU" sz="2800" dirty="0" smtClean="0"/>
              <a:t>ha a kérdésben szereplő állításparamétert hozzá tudjuk adni az ismert tények halmazához; </a:t>
            </a:r>
          </a:p>
          <a:p>
            <a:pPr lvl="1"/>
            <a:r>
              <a:rPr lang="hu-HU" sz="2800" dirty="0" smtClean="0"/>
              <a:t>ha már nem tudunk további következtetést végrehajtani</a:t>
            </a:r>
            <a:r>
              <a:rPr lang="hu-HU" dirty="0" smtClean="0"/>
              <a:t>. </a:t>
            </a:r>
          </a:p>
          <a:p>
            <a:r>
              <a:rPr lang="hu-HU" dirty="0" smtClean="0"/>
              <a:t>lineáris </a:t>
            </a:r>
            <a:r>
              <a:rPr lang="hu-HU" dirty="0"/>
              <a:t>időben </a:t>
            </a:r>
            <a:r>
              <a:rPr lang="hu-HU" dirty="0" smtClean="0"/>
              <a:t>fut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33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Előrefelé láncolás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947" y="1567134"/>
            <a:ext cx="7263799" cy="46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7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Hátrafelé láncolás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lekérdezésből kiindulva működik</a:t>
            </a:r>
          </a:p>
          <a:p>
            <a:r>
              <a:rPr lang="hu-HU" dirty="0" smtClean="0"/>
              <a:t>Az algoritmus megtalál minden olyan implikációt a tudásbázisban, amelynek következménye a lekérdezésben szereplő állításparaméter</a:t>
            </a:r>
          </a:p>
          <a:p>
            <a:r>
              <a:rPr lang="hu-HU" dirty="0" smtClean="0"/>
              <a:t>Ha valamelyik ilyen implikációnak az összes előtagját be lehet bizonyítani, akkor a lekérdezésben szereplő állításparaméter igaz</a:t>
            </a:r>
          </a:p>
          <a:p>
            <a:pPr marL="0" indent="0">
              <a:buNone/>
            </a:pPr>
            <a:r>
              <a:rPr lang="hu-HU" dirty="0" smtClean="0"/>
              <a:t>Egy ágensnek meg kell osztania a munkát az előrefelé és a hátrafelé láncolás között: </a:t>
            </a:r>
          </a:p>
          <a:p>
            <a:pPr lvl="1"/>
            <a:r>
              <a:rPr lang="hu-HU" sz="2800" dirty="0" smtClean="0"/>
              <a:t>korlátozni kell az előrefelé láncolást a releváns tényekre</a:t>
            </a:r>
          </a:p>
          <a:p>
            <a:pPr lvl="1"/>
            <a:r>
              <a:rPr lang="hu-HU" sz="2800" dirty="0" smtClean="0"/>
              <a:t>a releváns tények hátrafelé láncolás útján derülhetnek ki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8644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DPLL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Három szinten fejleszti tovább az algoritmust: </a:t>
            </a:r>
          </a:p>
          <a:p>
            <a:pPr marL="0" indent="0">
              <a:buNone/>
            </a:pPr>
            <a:r>
              <a:rPr lang="hu-HU" dirty="0" smtClean="0"/>
              <a:t>1, korai leállás</a:t>
            </a:r>
          </a:p>
          <a:p>
            <a:pPr marL="0" indent="0">
              <a:buNone/>
            </a:pPr>
            <a:r>
              <a:rPr lang="hu-HU" dirty="0" smtClean="0"/>
              <a:t>Az algoritmus észreveszi, hogy egy mondat már biztosan igaz vagy hamis még részben elkészült modell alapján is: </a:t>
            </a:r>
          </a:p>
          <a:p>
            <a:pPr lvl="1"/>
            <a:r>
              <a:rPr lang="hu-HU" dirty="0" smtClean="0"/>
              <a:t>	egy klóz igaz, ha bármelyik </a:t>
            </a:r>
            <a:r>
              <a:rPr lang="hu-HU" dirty="0" err="1" smtClean="0"/>
              <a:t>literál</a:t>
            </a:r>
            <a:r>
              <a:rPr lang="hu-HU" dirty="0" smtClean="0"/>
              <a:t> igaz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  ha bármelyik klóz hamis (azaz minden </a:t>
            </a:r>
            <a:r>
              <a:rPr lang="hu-HU" dirty="0" err="1" smtClean="0"/>
              <a:t>literálja</a:t>
            </a:r>
            <a:r>
              <a:rPr lang="hu-HU" dirty="0" smtClean="0"/>
              <a:t> hamis), akkor a formula 	hamis</a:t>
            </a:r>
          </a:p>
          <a:p>
            <a:pPr marL="0" indent="0">
              <a:buNone/>
            </a:pPr>
            <a:r>
              <a:rPr lang="hu-HU" dirty="0" smtClean="0"/>
              <a:t>A korai leállás a keresési tér egész részfáinak átvizsgálását kerüli el.</a:t>
            </a:r>
          </a:p>
        </p:txBody>
      </p:sp>
    </p:spTree>
    <p:extLst>
      <p:ext uri="{BB962C8B-B14F-4D97-AF65-F5344CB8AC3E}">
        <p14:creationId xmlns:p14="http://schemas.microsoft.com/office/powerpoint/2010/main" val="408632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DPLL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5100" dirty="0" smtClean="0"/>
              <a:t>2, tiszta szimbólum heurisztika</a:t>
            </a:r>
          </a:p>
          <a:p>
            <a:pPr marL="0" indent="0">
              <a:buNone/>
            </a:pPr>
            <a:r>
              <a:rPr lang="hu-HU" sz="4500" dirty="0"/>
              <a:t>egy olyan szimbólum, amely mindig ugyanolyan „előjellel” szerepel minden </a:t>
            </a:r>
            <a:r>
              <a:rPr lang="hu-HU" sz="4500" dirty="0" err="1"/>
              <a:t>klózban</a:t>
            </a:r>
            <a:endParaRPr lang="hu-HU" sz="4500" dirty="0" smtClean="0"/>
          </a:p>
          <a:p>
            <a:pPr marL="0" indent="0">
              <a:buNone/>
            </a:pPr>
            <a:r>
              <a:rPr lang="hu-HU" sz="4500" dirty="0"/>
              <a:t>Például </a:t>
            </a:r>
            <a:r>
              <a:rPr lang="hu-HU" sz="4500" dirty="0" smtClean="0"/>
              <a:t>(</a:t>
            </a:r>
            <a:r>
              <a:rPr lang="hu-HU" sz="4500" i="1" dirty="0"/>
              <a:t>A </a:t>
            </a:r>
            <a:r>
              <a:rPr lang="hu-HU" sz="4500" dirty="0"/>
              <a:t>∨ ¬</a:t>
            </a:r>
            <a:r>
              <a:rPr lang="hu-HU" sz="4500" i="1" dirty="0"/>
              <a:t>B</a:t>
            </a:r>
            <a:r>
              <a:rPr lang="hu-HU" sz="4500" dirty="0"/>
              <a:t>), (¬</a:t>
            </a:r>
            <a:r>
              <a:rPr lang="hu-HU" sz="4500" i="1" dirty="0" err="1"/>
              <a:t>B</a:t>
            </a:r>
            <a:r>
              <a:rPr lang="hu-HU" sz="4500" i="1" dirty="0"/>
              <a:t> </a:t>
            </a:r>
            <a:r>
              <a:rPr lang="hu-HU" sz="4500" dirty="0"/>
              <a:t>∨ ¬</a:t>
            </a:r>
            <a:r>
              <a:rPr lang="hu-HU" sz="4500" i="1" dirty="0"/>
              <a:t>C</a:t>
            </a:r>
            <a:r>
              <a:rPr lang="hu-HU" sz="4500" dirty="0" smtClean="0"/>
              <a:t>), (</a:t>
            </a:r>
            <a:r>
              <a:rPr lang="hu-HU" sz="4500" i="1" dirty="0" err="1"/>
              <a:t>C</a:t>
            </a:r>
            <a:r>
              <a:rPr lang="hu-HU" sz="4500" i="1" dirty="0" smtClean="0"/>
              <a:t> </a:t>
            </a:r>
            <a:r>
              <a:rPr lang="hu-HU" sz="4500" dirty="0" smtClean="0"/>
              <a:t>∨ A)</a:t>
            </a:r>
            <a:r>
              <a:rPr lang="hu-HU" sz="4500" dirty="0"/>
              <a:t> </a:t>
            </a:r>
            <a:r>
              <a:rPr lang="hu-HU" sz="4500" dirty="0" smtClean="0">
                <a:sym typeface="Wingdings" panose="05000000000000000000" pitchFamily="2" charset="2"/>
              </a:rPr>
              <a:t> </a:t>
            </a:r>
            <a:r>
              <a:rPr lang="hu-HU" sz="4500" i="1" dirty="0" err="1" smtClean="0"/>
              <a:t>A</a:t>
            </a:r>
            <a:r>
              <a:rPr lang="hu-HU" sz="4500" i="1" dirty="0" smtClean="0"/>
              <a:t>, B</a:t>
            </a:r>
            <a:r>
              <a:rPr lang="hu-HU" sz="4500" dirty="0"/>
              <a:t> szimbólum </a:t>
            </a:r>
            <a:r>
              <a:rPr lang="hu-HU" sz="4500" dirty="0" smtClean="0"/>
              <a:t>tiszta, </a:t>
            </a:r>
            <a:r>
              <a:rPr lang="hu-HU" sz="4500" i="1" dirty="0" smtClean="0"/>
              <a:t>C</a:t>
            </a:r>
            <a:r>
              <a:rPr lang="hu-HU" sz="4500" dirty="0"/>
              <a:t> nem </a:t>
            </a:r>
            <a:r>
              <a:rPr lang="hu-HU" sz="4500" dirty="0" smtClean="0"/>
              <a:t>tiszta</a:t>
            </a:r>
          </a:p>
          <a:p>
            <a:pPr marL="0" indent="0">
              <a:buNone/>
            </a:pPr>
            <a:r>
              <a:rPr lang="hu-HU" sz="4500" dirty="0"/>
              <a:t>H</a:t>
            </a:r>
            <a:r>
              <a:rPr lang="hu-HU" sz="4500" dirty="0" smtClean="0"/>
              <a:t>a </a:t>
            </a:r>
            <a:r>
              <a:rPr lang="hu-HU" sz="4500" dirty="0"/>
              <a:t>egy mondatnak van modellje, akkor létezik tiszta szimbólumokat tartalmazó modellje is, amelyben a tiszta szimbólumok értéke úgy van megválasztva, hogy </a:t>
            </a:r>
            <a:r>
              <a:rPr lang="hu-HU" sz="4500" dirty="0" err="1"/>
              <a:t>literáljai</a:t>
            </a:r>
            <a:r>
              <a:rPr lang="hu-HU" sz="4500" dirty="0"/>
              <a:t> </a:t>
            </a:r>
            <a:r>
              <a:rPr lang="hu-HU" sz="4500" i="1" dirty="0"/>
              <a:t>igazak</a:t>
            </a:r>
            <a:r>
              <a:rPr lang="hu-HU" sz="4500" dirty="0"/>
              <a:t> legyenek, hiszen így egyetlen </a:t>
            </a:r>
            <a:r>
              <a:rPr lang="hu-HU" sz="4500" dirty="0" err="1"/>
              <a:t>klózt</a:t>
            </a:r>
            <a:r>
              <a:rPr lang="hu-HU" sz="4500" dirty="0"/>
              <a:t> sem teszünk hamissá. </a:t>
            </a:r>
            <a:endParaRPr lang="hu-HU" sz="4500" dirty="0" smtClean="0"/>
          </a:p>
          <a:p>
            <a:pPr marL="0" indent="0">
              <a:buNone/>
            </a:pPr>
            <a:r>
              <a:rPr lang="hu-HU" sz="4500" dirty="0" smtClean="0"/>
              <a:t>egy </a:t>
            </a:r>
            <a:r>
              <a:rPr lang="hu-HU" sz="4500" dirty="0"/>
              <a:t>szimbólum tisztaság tulajdonságának meghatározásakor az algoritmus figyelmen kívül hagyhatja azokat a </a:t>
            </a:r>
            <a:r>
              <a:rPr lang="hu-HU" sz="4500" dirty="0" err="1"/>
              <a:t>klózokat</a:t>
            </a:r>
            <a:r>
              <a:rPr lang="hu-HU" sz="4500" dirty="0"/>
              <a:t>, amelyekről már tudjuk, hogy igazak a modell eddigi konstruálása alapján. </a:t>
            </a:r>
            <a:endParaRPr lang="hu-HU" sz="4500" dirty="0" smtClean="0"/>
          </a:p>
          <a:p>
            <a:pPr marL="0" indent="0">
              <a:buNone/>
            </a:pPr>
            <a:r>
              <a:rPr lang="hu-HU" sz="4500" dirty="0" smtClean="0"/>
              <a:t>Például </a:t>
            </a:r>
            <a:r>
              <a:rPr lang="hu-HU" sz="4500" dirty="0"/>
              <a:t>ha a modellünk tartalmazza a </a:t>
            </a:r>
            <a:r>
              <a:rPr lang="hu-HU" sz="4500" i="1" dirty="0"/>
              <a:t>B </a:t>
            </a:r>
            <a:r>
              <a:rPr lang="hu-HU" sz="4500" dirty="0"/>
              <a:t>= </a:t>
            </a:r>
            <a:r>
              <a:rPr lang="hu-HU" sz="4500" i="1" dirty="0"/>
              <a:t>hamis</a:t>
            </a:r>
            <a:r>
              <a:rPr lang="hu-HU" sz="4500" dirty="0"/>
              <a:t> hozzárendelést, akkor a (¬</a:t>
            </a:r>
            <a:r>
              <a:rPr lang="hu-HU" sz="4500" i="1" dirty="0"/>
              <a:t>B </a:t>
            </a:r>
            <a:r>
              <a:rPr lang="hu-HU" sz="4500" dirty="0"/>
              <a:t>∨ ¬</a:t>
            </a:r>
            <a:r>
              <a:rPr lang="hu-HU" sz="4500" i="1" dirty="0"/>
              <a:t>C</a:t>
            </a:r>
            <a:r>
              <a:rPr lang="hu-HU" sz="4500" dirty="0"/>
              <a:t>) klóz már igaz, és </a:t>
            </a:r>
            <a:r>
              <a:rPr lang="hu-HU" sz="4500" i="1" dirty="0"/>
              <a:t>C</a:t>
            </a:r>
            <a:r>
              <a:rPr lang="hu-HU" sz="4500" dirty="0"/>
              <a:t> tisztává válik, mert csak a (</a:t>
            </a:r>
            <a:r>
              <a:rPr lang="hu-HU" sz="4500" i="1" dirty="0"/>
              <a:t>C</a:t>
            </a:r>
            <a:r>
              <a:rPr lang="hu-HU" sz="4500" dirty="0"/>
              <a:t> ∨ </a:t>
            </a:r>
            <a:r>
              <a:rPr lang="hu-HU" sz="4500" i="1" dirty="0"/>
              <a:t>A</a:t>
            </a:r>
            <a:r>
              <a:rPr lang="hu-HU" sz="4500" dirty="0"/>
              <a:t>)</a:t>
            </a:r>
            <a:r>
              <a:rPr lang="hu-HU" sz="4500" dirty="0" err="1"/>
              <a:t>-ban</a:t>
            </a:r>
            <a:r>
              <a:rPr lang="hu-HU" sz="4500" dirty="0"/>
              <a:t> jelenik meg.</a:t>
            </a:r>
            <a:endParaRPr lang="hu-HU" sz="4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1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DPLL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3, Egységklóz heurisztika:</a:t>
            </a:r>
          </a:p>
          <a:p>
            <a:pPr marL="0" indent="0">
              <a:buNone/>
            </a:pPr>
            <a:r>
              <a:rPr lang="hu-HU" dirty="0"/>
              <a:t> Az </a:t>
            </a:r>
            <a:r>
              <a:rPr lang="hu-HU" b="1" dirty="0" smtClean="0"/>
              <a:t>egységklóz</a:t>
            </a:r>
            <a:r>
              <a:rPr lang="hu-HU" dirty="0"/>
              <a:t> </a:t>
            </a:r>
            <a:r>
              <a:rPr lang="hu-HU" dirty="0" smtClean="0"/>
              <a:t>olyan klóz, </a:t>
            </a:r>
            <a:r>
              <a:rPr lang="hu-HU" dirty="0"/>
              <a:t>amelynek egy </a:t>
            </a:r>
            <a:r>
              <a:rPr lang="hu-HU" dirty="0" err="1"/>
              <a:t>literálja</a:t>
            </a:r>
            <a:r>
              <a:rPr lang="hu-HU" dirty="0"/>
              <a:t> van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/>
              <a:t> DPLL esetében, ez azokat a </a:t>
            </a:r>
            <a:r>
              <a:rPr lang="hu-HU" dirty="0" err="1"/>
              <a:t>klózokat</a:t>
            </a:r>
            <a:r>
              <a:rPr lang="hu-HU" dirty="0"/>
              <a:t> is jelenti, hogy egy kivételével minden </a:t>
            </a:r>
            <a:r>
              <a:rPr lang="hu-HU" dirty="0" err="1"/>
              <a:t>literál</a:t>
            </a:r>
            <a:r>
              <a:rPr lang="hu-HU" dirty="0"/>
              <a:t> </a:t>
            </a:r>
            <a:r>
              <a:rPr lang="hu-HU" i="1" dirty="0" smtClean="0"/>
              <a:t>hamis </a:t>
            </a:r>
            <a:r>
              <a:rPr lang="hu-HU" dirty="0" smtClean="0"/>
              <a:t>értéket </a:t>
            </a:r>
            <a:r>
              <a:rPr lang="hu-HU" dirty="0"/>
              <a:t>kapott a modellben. Például ha a modell tartalmazza a </a:t>
            </a:r>
            <a:r>
              <a:rPr lang="hu-HU" i="1" dirty="0"/>
              <a:t>B</a:t>
            </a:r>
            <a:r>
              <a:rPr lang="hu-HU" dirty="0"/>
              <a:t> = </a:t>
            </a:r>
            <a:r>
              <a:rPr lang="hu-HU" i="1" dirty="0"/>
              <a:t>hamis</a:t>
            </a:r>
            <a:r>
              <a:rPr lang="hu-HU" dirty="0"/>
              <a:t> hozzárendelést, akkor a (</a:t>
            </a:r>
            <a:r>
              <a:rPr lang="hu-HU" i="1" dirty="0"/>
              <a:t>B</a:t>
            </a:r>
            <a:r>
              <a:rPr lang="hu-HU" dirty="0"/>
              <a:t> ∨ ¬</a:t>
            </a:r>
            <a:r>
              <a:rPr lang="hu-HU" i="1" dirty="0"/>
              <a:t>C</a:t>
            </a:r>
            <a:r>
              <a:rPr lang="hu-HU" dirty="0"/>
              <a:t>) egység </a:t>
            </a:r>
            <a:r>
              <a:rPr lang="hu-HU" dirty="0" err="1"/>
              <a:t>klózzá</a:t>
            </a:r>
            <a:r>
              <a:rPr lang="hu-HU" dirty="0"/>
              <a:t> válik, mivel ekvivalens a (</a:t>
            </a:r>
            <a:r>
              <a:rPr lang="hu-HU" i="1" dirty="0"/>
              <a:t>Hamis</a:t>
            </a:r>
            <a:r>
              <a:rPr lang="hu-HU" dirty="0"/>
              <a:t> ∨ ¬</a:t>
            </a:r>
            <a:r>
              <a:rPr lang="hu-HU" i="1" dirty="0"/>
              <a:t>C</a:t>
            </a:r>
            <a:r>
              <a:rPr lang="hu-HU" dirty="0"/>
              <a:t>)</a:t>
            </a:r>
            <a:r>
              <a:rPr lang="hu-HU" dirty="0" err="1"/>
              <a:t>-vel</a:t>
            </a:r>
            <a:r>
              <a:rPr lang="hu-HU" dirty="0"/>
              <a:t>, azaz a ¬</a:t>
            </a:r>
            <a:r>
              <a:rPr lang="hu-HU" i="1" dirty="0"/>
              <a:t>C</a:t>
            </a:r>
            <a:r>
              <a:rPr lang="hu-HU" dirty="0"/>
              <a:t>-vel. 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 É</a:t>
            </a:r>
            <a:r>
              <a:rPr lang="hu-HU" dirty="0" smtClean="0"/>
              <a:t>rtéket </a:t>
            </a:r>
            <a:r>
              <a:rPr lang="hu-HU" dirty="0"/>
              <a:t>adva egy </a:t>
            </a:r>
            <a:r>
              <a:rPr lang="hu-HU" dirty="0" err="1"/>
              <a:t>egységklózhoz</a:t>
            </a:r>
            <a:r>
              <a:rPr lang="hu-HU" dirty="0"/>
              <a:t> újabb </a:t>
            </a:r>
            <a:r>
              <a:rPr lang="hu-HU" dirty="0" err="1"/>
              <a:t>egységklózt</a:t>
            </a:r>
            <a:r>
              <a:rPr lang="hu-HU" dirty="0"/>
              <a:t> hozhatunk létre. Például amikor </a:t>
            </a:r>
            <a:r>
              <a:rPr lang="hu-HU" i="1" dirty="0"/>
              <a:t>C</a:t>
            </a:r>
            <a:r>
              <a:rPr lang="hu-HU" dirty="0"/>
              <a:t>-nek </a:t>
            </a:r>
            <a:r>
              <a:rPr lang="hu-HU" i="1" dirty="0"/>
              <a:t>hamis</a:t>
            </a:r>
            <a:r>
              <a:rPr lang="hu-HU" dirty="0"/>
              <a:t> értéket adunk, akkor a (</a:t>
            </a:r>
            <a:r>
              <a:rPr lang="hu-HU" i="1" dirty="0"/>
              <a:t>C </a:t>
            </a:r>
            <a:r>
              <a:rPr lang="hu-HU" dirty="0"/>
              <a:t>∨ </a:t>
            </a:r>
            <a:r>
              <a:rPr lang="hu-HU" i="1" dirty="0"/>
              <a:t>A</a:t>
            </a:r>
            <a:r>
              <a:rPr lang="hu-HU" dirty="0"/>
              <a:t>) </a:t>
            </a:r>
            <a:r>
              <a:rPr lang="hu-HU" dirty="0" err="1"/>
              <a:t>egységklózzá</a:t>
            </a:r>
            <a:r>
              <a:rPr lang="hu-HU" dirty="0"/>
              <a:t> válik, ami az igaz </a:t>
            </a:r>
            <a:r>
              <a:rPr lang="hu-HU" i="1" dirty="0"/>
              <a:t>A</a:t>
            </a:r>
            <a:r>
              <a:rPr lang="hu-HU" dirty="0"/>
              <a:t>-hoz való hozzárendelését eredményezi. Ezt az „egymást követő” kikényszerített hozzárendelések sorozatát </a:t>
            </a:r>
            <a:r>
              <a:rPr lang="hu-HU" b="1" dirty="0"/>
              <a:t>egységterjesztés</a:t>
            </a:r>
            <a:r>
              <a:rPr lang="hu-HU" dirty="0"/>
              <a:t>nek (</a:t>
            </a:r>
            <a:r>
              <a:rPr lang="hu-HU" b="1" dirty="0"/>
              <a:t>unit </a:t>
            </a:r>
            <a:r>
              <a:rPr lang="hu-HU" b="1" dirty="0" err="1"/>
              <a:t>propagation</a:t>
            </a:r>
            <a:r>
              <a:rPr lang="hu-HU" dirty="0"/>
              <a:t>) nevezik. 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4638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Wumpus</a:t>
            </a:r>
            <a:r>
              <a:rPr lang="hu-HU" dirty="0" smtClean="0"/>
              <a:t> világ 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Teljesítménymérték: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+1000 az arany felvétele</a:t>
            </a:r>
          </a:p>
          <a:p>
            <a:pPr lvl="1"/>
            <a:r>
              <a:rPr lang="hu-HU" dirty="0" smtClean="0"/>
              <a:t>–1000 a csapdába esés vagy ha a </a:t>
            </a:r>
            <a:r>
              <a:rPr lang="hu-HU" dirty="0" err="1" smtClean="0"/>
              <a:t>wumpus</a:t>
            </a:r>
            <a:r>
              <a:rPr lang="hu-HU" dirty="0" smtClean="0"/>
              <a:t> felfal</a:t>
            </a:r>
          </a:p>
          <a:p>
            <a:pPr lvl="1"/>
            <a:r>
              <a:rPr lang="hu-HU" dirty="0" smtClean="0"/>
              <a:t>–1 minden végrehajtott cselekvés, –10 a nyíl használata</a:t>
            </a:r>
          </a:p>
          <a:p>
            <a:r>
              <a:rPr lang="hu-HU" b="1" dirty="0" smtClean="0"/>
              <a:t>Környezet:</a:t>
            </a:r>
            <a:r>
              <a:rPr lang="hu-HU" dirty="0" smtClean="0"/>
              <a:t> Egy szobákból álló 4 × 4-es háló</a:t>
            </a:r>
          </a:p>
          <a:p>
            <a:pPr lvl="1"/>
            <a:r>
              <a:rPr lang="hu-HU" dirty="0" smtClean="0"/>
              <a:t>[1, </a:t>
            </a:r>
            <a:r>
              <a:rPr lang="hu-HU" dirty="0" err="1" smtClean="0"/>
              <a:t>1</a:t>
            </a:r>
            <a:r>
              <a:rPr lang="hu-HU" dirty="0" smtClean="0"/>
              <a:t>]</a:t>
            </a:r>
            <a:r>
              <a:rPr lang="hu-HU" dirty="0" err="1" smtClean="0"/>
              <a:t>-gyel</a:t>
            </a:r>
            <a:r>
              <a:rPr lang="hu-HU" dirty="0" smtClean="0"/>
              <a:t> jelölt négyzetből indul, arccal jobbra nézve</a:t>
            </a:r>
          </a:p>
          <a:p>
            <a:pPr lvl="1"/>
            <a:r>
              <a:rPr lang="hu-HU" dirty="0" smtClean="0"/>
              <a:t>Az arany és a </a:t>
            </a:r>
            <a:r>
              <a:rPr lang="hu-HU" dirty="0" err="1" smtClean="0"/>
              <a:t>wumpus</a:t>
            </a:r>
            <a:r>
              <a:rPr lang="hu-HU" dirty="0" smtClean="0"/>
              <a:t> elhelyezkedése véletlenszerűen, a kiinduló négyzeten kívüli négyzetek közül egyenletes eloszlás szerint van megválasztva</a:t>
            </a:r>
          </a:p>
          <a:p>
            <a:pPr lvl="1"/>
            <a:r>
              <a:rPr lang="hu-HU" dirty="0" smtClean="0"/>
              <a:t>bármely, a kiinduló négyzeten kívüli négyzet 0,2 valószínűséggel lehet csapda</a:t>
            </a:r>
          </a:p>
        </p:txBody>
      </p:sp>
    </p:spTree>
    <p:extLst>
      <p:ext uri="{BB962C8B-B14F-4D97-AF65-F5344CB8AC3E}">
        <p14:creationId xmlns:p14="http://schemas.microsoft.com/office/powerpoint/2010/main" val="1408797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hu-HU" dirty="0"/>
              <a:t>Lokális keresés </a:t>
            </a:r>
            <a:r>
              <a:rPr lang="hu-HU" dirty="0" smtClean="0"/>
              <a:t>algoritmusok</a:t>
            </a:r>
            <a:br>
              <a:rPr lang="hu-HU" dirty="0" smtClean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Minden ilyen algoritmus a teljes </a:t>
            </a:r>
            <a:r>
              <a:rPr lang="hu-HU" dirty="0"/>
              <a:t>hozzárendelések terében végez lépéseket, cserélgetve egy-egy lépésben egy-egy szimbólum igazságértékét</a:t>
            </a:r>
            <a:r>
              <a:rPr lang="hu-HU" dirty="0" smtClean="0"/>
              <a:t>.</a:t>
            </a:r>
          </a:p>
          <a:p>
            <a:r>
              <a:rPr lang="hu-HU" dirty="0"/>
              <a:t>Az egyik legegyszerűbb és leghatékonyabb </a:t>
            </a:r>
            <a:r>
              <a:rPr lang="hu-HU" dirty="0" smtClean="0"/>
              <a:t>algoritmus WALKSAT algoritmus: </a:t>
            </a:r>
          </a:p>
          <a:p>
            <a:pPr lvl="1"/>
            <a:r>
              <a:rPr lang="hu-HU" dirty="0"/>
              <a:t>Minden iterációban az algoritmus vesz egy kielégítetlen </a:t>
            </a:r>
            <a:r>
              <a:rPr lang="hu-HU" dirty="0" err="1"/>
              <a:t>klózt</a:t>
            </a:r>
            <a:r>
              <a:rPr lang="hu-HU" dirty="0"/>
              <a:t> és egy szimbólumot a </a:t>
            </a:r>
            <a:r>
              <a:rPr lang="hu-HU" dirty="0" err="1"/>
              <a:t>klózból</a:t>
            </a:r>
            <a:r>
              <a:rPr lang="hu-HU" dirty="0"/>
              <a:t>, amelynek értékét ellenkezőre cseréli</a:t>
            </a:r>
            <a:r>
              <a:rPr lang="hu-HU" dirty="0" smtClean="0"/>
              <a:t>.</a:t>
            </a:r>
          </a:p>
          <a:p>
            <a:pPr lvl="1"/>
            <a:r>
              <a:rPr lang="hu-HU" dirty="0"/>
              <a:t>Az értéket cserélő szimbólum kiválasztása a következő két módszer közül – véletlenszerűen választva – az egyikkel történik: </a:t>
            </a:r>
            <a:endParaRPr lang="hu-HU" dirty="0" smtClean="0"/>
          </a:p>
          <a:p>
            <a:pPr lvl="1"/>
            <a:r>
              <a:rPr lang="hu-HU" dirty="0" smtClean="0"/>
              <a:t>(</a:t>
            </a:r>
            <a:r>
              <a:rPr lang="hu-HU" dirty="0"/>
              <a:t>1) a „min-konfliktus” lépés, amely minimalizálja a kielégítetlen </a:t>
            </a:r>
            <a:r>
              <a:rPr lang="hu-HU" dirty="0" err="1"/>
              <a:t>klózokat</a:t>
            </a:r>
            <a:r>
              <a:rPr lang="hu-HU" dirty="0"/>
              <a:t> az új </a:t>
            </a:r>
            <a:r>
              <a:rPr lang="hu-HU" dirty="0" smtClean="0"/>
              <a:t>állapotban</a:t>
            </a:r>
            <a:endParaRPr lang="hu-HU" dirty="0"/>
          </a:p>
          <a:p>
            <a:pPr lvl="1"/>
            <a:r>
              <a:rPr lang="hu-HU" dirty="0" smtClean="0"/>
              <a:t>(2</a:t>
            </a:r>
            <a:r>
              <a:rPr lang="hu-HU" dirty="0"/>
              <a:t>) „véletlen-bejárás”, amely véletlenszerűen választja a </a:t>
            </a:r>
            <a:r>
              <a:rPr lang="hu-HU" dirty="0" smtClean="0"/>
              <a:t>szimbólumot</a:t>
            </a:r>
          </a:p>
        </p:txBody>
      </p:sp>
    </p:spTree>
    <p:extLst>
      <p:ext uri="{BB962C8B-B14F-4D97-AF65-F5344CB8AC3E}">
        <p14:creationId xmlns:p14="http://schemas.microsoft.com/office/powerpoint/2010/main" val="4260038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Lokális keresés algoritmusok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 lokális keresés </a:t>
            </a:r>
            <a:r>
              <a:rPr lang="hu-HU" dirty="0"/>
              <a:t>visszaad egy modellt, akkor a bemeneti mondat valóban kielégíthető. Mi van akkor, ha </a:t>
            </a:r>
            <a:r>
              <a:rPr lang="hu-HU" i="1" dirty="0"/>
              <a:t>kudarccal</a:t>
            </a:r>
            <a:r>
              <a:rPr lang="hu-HU" dirty="0"/>
              <a:t> tér vissza</a:t>
            </a:r>
            <a:r>
              <a:rPr lang="hu-HU" dirty="0" smtClean="0"/>
              <a:t>?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/>
              <a:t>ebben az esetben nem tudjuk megmondani, hogy a mondat kielégíthetetlen vagy az algoritmus számára több időt kellene hagyni a keresésre. </a:t>
            </a:r>
            <a:endParaRPr lang="hu-HU" dirty="0" smtClean="0"/>
          </a:p>
          <a:p>
            <a:r>
              <a:rPr lang="hu-HU" dirty="0" smtClean="0"/>
              <a:t>Lokális keresési algoritmusok akkor a leginkább hasznosak, ha feltételezhetjük, hogy létezik megoldás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Kielégíthetőség valószínűsége</a:t>
            </a:r>
            <a:endParaRPr lang="en-US" dirty="0"/>
          </a:p>
        </p:txBody>
      </p:sp>
      <p:pic>
        <p:nvPicPr>
          <p:cNvPr id="15362" name="Picture 2" descr="(a) A grafikon a klóz/szimbólum arány függvényében annak valószínűségét mutatja, hogy n = 50 mondat közül véletlenszerűen választott 3-CNF mondat kielégíthető-e. (b) A grafikon a DPLL és a WALKSAT algoritmusok futási időinek középértékét mutatja 100 kielégíthető 3-CNF mondaton n = 50 mellett, a kritikus m/n arány melletti szűk sávba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78" y="1907628"/>
            <a:ext cx="8950539" cy="39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24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Ítéletlogikát alkalmazó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Kétfajta ágenst lehet építeni az ítéletkalkulus alkalmazására</a:t>
            </a:r>
            <a:r>
              <a:rPr lang="hu-HU" sz="3200" dirty="0" smtClean="0"/>
              <a:t>:</a:t>
            </a:r>
          </a:p>
          <a:p>
            <a:pPr lvl="1"/>
            <a:r>
              <a:rPr lang="hu-HU" sz="2800" dirty="0"/>
              <a:t> </a:t>
            </a:r>
            <a:r>
              <a:rPr lang="hu-HU" sz="2800" b="1" dirty="0"/>
              <a:t>következtetésalapú ágens</a:t>
            </a:r>
            <a:r>
              <a:rPr lang="hu-HU" sz="2800" dirty="0"/>
              <a:t> (</a:t>
            </a:r>
            <a:r>
              <a:rPr lang="hu-HU" sz="2800" b="1" dirty="0" err="1"/>
              <a:t>inference-based</a:t>
            </a:r>
            <a:r>
              <a:rPr lang="hu-HU" sz="2800" b="1" dirty="0"/>
              <a:t> </a:t>
            </a:r>
            <a:r>
              <a:rPr lang="hu-HU" sz="2800" b="1" dirty="0" err="1"/>
              <a:t>agent</a:t>
            </a:r>
            <a:r>
              <a:rPr lang="hu-HU" sz="2800" dirty="0"/>
              <a:t>) következtetési algoritmusokat használ a világ eseményeinek követésére, és képes rejtett jellemzőket is </a:t>
            </a:r>
            <a:r>
              <a:rPr lang="hu-HU" sz="2800" dirty="0" smtClean="0"/>
              <a:t>levezetni</a:t>
            </a:r>
          </a:p>
          <a:p>
            <a:pPr lvl="1"/>
            <a:r>
              <a:rPr lang="hu-HU" sz="2800" b="1" dirty="0" smtClean="0"/>
              <a:t>áramkörön </a:t>
            </a:r>
            <a:r>
              <a:rPr lang="hu-HU" sz="2800" b="1" dirty="0"/>
              <a:t>alapuló ágens</a:t>
            </a:r>
            <a:r>
              <a:rPr lang="hu-HU" sz="2800" dirty="0"/>
              <a:t> (</a:t>
            </a:r>
            <a:r>
              <a:rPr lang="hu-HU" sz="2800" b="1" dirty="0" err="1"/>
              <a:t>circuit-based</a:t>
            </a:r>
            <a:r>
              <a:rPr lang="hu-HU" sz="2800" b="1" dirty="0"/>
              <a:t> </a:t>
            </a:r>
            <a:r>
              <a:rPr lang="hu-HU" sz="2800" b="1" dirty="0" err="1"/>
              <a:t>agent</a:t>
            </a:r>
            <a:r>
              <a:rPr lang="hu-HU" sz="2800" dirty="0"/>
              <a:t>) az állításokat regiszterek bitjeiként reprezentálja, és jelek logikai áramkörökben történő terjesztésével végzi ezek </a:t>
            </a:r>
            <a:r>
              <a:rPr lang="hu-HU" sz="2800" dirty="0" smtClean="0"/>
              <a:t>frissítését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07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Következtetés alapú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Kezdeti tudásbázis:</a:t>
            </a:r>
          </a:p>
          <a:p>
            <a:r>
              <a:rPr lang="hu-HU" dirty="0"/>
              <a:t> ¬</a:t>
            </a:r>
            <a:r>
              <a:rPr lang="hu-HU" i="1" dirty="0"/>
              <a:t>C</a:t>
            </a:r>
            <a:r>
              <a:rPr lang="hu-HU" baseline="-25000" dirty="0"/>
              <a:t>1,1</a:t>
            </a:r>
            <a:r>
              <a:rPr lang="hu-HU" dirty="0"/>
              <a:t> és ¬</a:t>
            </a:r>
            <a:r>
              <a:rPr lang="hu-HU" i="1" dirty="0" smtClean="0"/>
              <a:t>W</a:t>
            </a:r>
            <a:r>
              <a:rPr lang="hu-HU" baseline="-25000" dirty="0" smtClean="0"/>
              <a:t>1,1</a:t>
            </a:r>
            <a:r>
              <a:rPr lang="hu-HU" dirty="0" smtClean="0"/>
              <a:t> ( [</a:t>
            </a:r>
            <a:r>
              <a:rPr lang="hu-HU" dirty="0" err="1" smtClean="0"/>
              <a:t>1</a:t>
            </a:r>
            <a:r>
              <a:rPr lang="hu-HU" dirty="0" smtClean="0"/>
              <a:t>,</a:t>
            </a:r>
            <a:r>
              <a:rPr lang="hu-HU" dirty="0" err="1" smtClean="0"/>
              <a:t>1</a:t>
            </a:r>
            <a:r>
              <a:rPr lang="hu-HU" dirty="0" smtClean="0"/>
              <a:t>] nem tartalmaz csapdát, nincs </a:t>
            </a:r>
            <a:r>
              <a:rPr lang="hu-HU" dirty="0" err="1" smtClean="0"/>
              <a:t>wumpus</a:t>
            </a:r>
            <a:r>
              <a:rPr lang="hu-HU" dirty="0" smtClean="0"/>
              <a:t> [1,</a:t>
            </a:r>
            <a:r>
              <a:rPr lang="hu-HU" dirty="0" err="1" smtClean="0"/>
              <a:t>1</a:t>
            </a:r>
            <a:r>
              <a:rPr lang="hu-HU" dirty="0" smtClean="0"/>
              <a:t>]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</a:p>
          <a:p>
            <a:r>
              <a:rPr lang="es-ES" i="1" dirty="0"/>
              <a:t>S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dirty="0"/>
              <a:t> ⇔ (</a:t>
            </a:r>
            <a:r>
              <a:rPr lang="es-ES" i="1" dirty="0"/>
              <a:t>C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baseline="-25000" dirty="0"/>
              <a:t>+1</a:t>
            </a:r>
            <a:r>
              <a:rPr lang="es-ES" dirty="0"/>
              <a:t> ∨ </a:t>
            </a:r>
            <a:r>
              <a:rPr lang="es-ES" i="1" dirty="0"/>
              <a:t>C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baseline="-25000" dirty="0"/>
              <a:t>–1</a:t>
            </a:r>
            <a:r>
              <a:rPr lang="es-ES" dirty="0"/>
              <a:t> ∨ </a:t>
            </a:r>
            <a:r>
              <a:rPr lang="es-ES" i="1" dirty="0"/>
              <a:t>C</a:t>
            </a:r>
            <a:r>
              <a:rPr lang="es-ES" i="1" baseline="-25000" dirty="0"/>
              <a:t>x</a:t>
            </a:r>
            <a:r>
              <a:rPr lang="es-ES" baseline="-25000" dirty="0"/>
              <a:t>+1,</a:t>
            </a:r>
            <a:r>
              <a:rPr lang="es-ES" i="1" baseline="-25000" dirty="0"/>
              <a:t>y</a:t>
            </a:r>
            <a:r>
              <a:rPr lang="es-ES" i="1" dirty="0"/>
              <a:t> </a:t>
            </a:r>
            <a:r>
              <a:rPr lang="es-ES" dirty="0"/>
              <a:t>∨ </a:t>
            </a:r>
            <a:r>
              <a:rPr lang="es-ES" i="1" dirty="0"/>
              <a:t>C</a:t>
            </a:r>
            <a:r>
              <a:rPr lang="es-ES" i="1" baseline="-25000" dirty="0"/>
              <a:t>x</a:t>
            </a:r>
            <a:r>
              <a:rPr lang="es-ES" baseline="-25000" dirty="0"/>
              <a:t>–1,</a:t>
            </a:r>
            <a:r>
              <a:rPr lang="es-ES" i="1" baseline="-25000" dirty="0"/>
              <a:t>y</a:t>
            </a:r>
            <a:r>
              <a:rPr lang="es-ES" dirty="0" smtClean="0"/>
              <a:t>)</a:t>
            </a:r>
            <a:r>
              <a:rPr lang="hu-HU" dirty="0" smtClean="0"/>
              <a:t> minden [x,y] négyzetre</a:t>
            </a:r>
          </a:p>
          <a:p>
            <a:r>
              <a:rPr lang="es-ES" i="1" dirty="0"/>
              <a:t>B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dirty="0"/>
              <a:t> ⇔ (</a:t>
            </a:r>
            <a:r>
              <a:rPr lang="es-ES" i="1" dirty="0"/>
              <a:t>W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baseline="-25000" dirty="0"/>
              <a:t>+1</a:t>
            </a:r>
            <a:r>
              <a:rPr lang="es-ES" dirty="0"/>
              <a:t> ∨ </a:t>
            </a:r>
            <a:r>
              <a:rPr lang="es-ES" i="1" dirty="0"/>
              <a:t>W</a:t>
            </a:r>
            <a:r>
              <a:rPr lang="es-ES" i="1" baseline="-25000" dirty="0"/>
              <a:t>x</a:t>
            </a:r>
            <a:r>
              <a:rPr lang="es-ES" baseline="-25000" dirty="0"/>
              <a:t>,</a:t>
            </a:r>
            <a:r>
              <a:rPr lang="es-ES" i="1" baseline="-25000" dirty="0"/>
              <a:t>y</a:t>
            </a:r>
            <a:r>
              <a:rPr lang="es-ES" baseline="-25000" dirty="0"/>
              <a:t>–1</a:t>
            </a:r>
            <a:r>
              <a:rPr lang="es-ES" dirty="0"/>
              <a:t> ∨ </a:t>
            </a:r>
            <a:r>
              <a:rPr lang="es-ES" i="1" dirty="0"/>
              <a:t>W</a:t>
            </a:r>
            <a:r>
              <a:rPr lang="es-ES" i="1" baseline="-25000" dirty="0"/>
              <a:t>x</a:t>
            </a:r>
            <a:r>
              <a:rPr lang="es-ES" baseline="-25000" dirty="0"/>
              <a:t>+1,</a:t>
            </a:r>
            <a:r>
              <a:rPr lang="es-ES" i="1" baseline="-25000" dirty="0"/>
              <a:t>y</a:t>
            </a:r>
            <a:r>
              <a:rPr lang="es-ES" dirty="0"/>
              <a:t> ∨ </a:t>
            </a:r>
            <a:r>
              <a:rPr lang="es-ES" i="1" dirty="0" smtClean="0"/>
              <a:t>W</a:t>
            </a:r>
            <a:r>
              <a:rPr lang="es-ES" i="1" baseline="-25000" dirty="0" smtClean="0"/>
              <a:t>x</a:t>
            </a:r>
            <a:r>
              <a:rPr lang="es-ES" baseline="-25000" dirty="0" smtClean="0"/>
              <a:t>–1,</a:t>
            </a:r>
            <a:r>
              <a:rPr lang="es-ES" i="1" baseline="-25000" dirty="0" smtClean="0"/>
              <a:t>y</a:t>
            </a:r>
            <a:r>
              <a:rPr lang="es-ES" dirty="0" smtClean="0"/>
              <a:t>)</a:t>
            </a:r>
            <a:r>
              <a:rPr lang="hu-HU" dirty="0"/>
              <a:t> </a:t>
            </a:r>
            <a:r>
              <a:rPr lang="hu-HU" dirty="0" smtClean="0"/>
              <a:t>minden [x,y] négyzetre</a:t>
            </a:r>
          </a:p>
          <a:p>
            <a:r>
              <a:rPr lang="hu-HU" i="1" dirty="0"/>
              <a:t>W</a:t>
            </a:r>
            <a:r>
              <a:rPr lang="hu-HU" baseline="-25000" dirty="0"/>
              <a:t>1,1</a:t>
            </a:r>
            <a:r>
              <a:rPr lang="hu-HU" dirty="0"/>
              <a:t> ∨ </a:t>
            </a:r>
            <a:r>
              <a:rPr lang="hu-HU" i="1" dirty="0"/>
              <a:t>W</a:t>
            </a:r>
            <a:r>
              <a:rPr lang="hu-HU" baseline="-25000" dirty="0"/>
              <a:t>1,2</a:t>
            </a:r>
            <a:r>
              <a:rPr lang="hu-HU" dirty="0"/>
              <a:t> ∨…∨ </a:t>
            </a:r>
            <a:r>
              <a:rPr lang="hu-HU" i="1" dirty="0"/>
              <a:t>W</a:t>
            </a:r>
            <a:r>
              <a:rPr lang="hu-HU" baseline="-25000" dirty="0"/>
              <a:t>4,3</a:t>
            </a:r>
            <a:r>
              <a:rPr lang="hu-HU" dirty="0"/>
              <a:t> ∨ </a:t>
            </a:r>
            <a:r>
              <a:rPr lang="hu-HU" i="1" dirty="0" smtClean="0"/>
              <a:t>W</a:t>
            </a:r>
            <a:r>
              <a:rPr lang="hu-HU" baseline="-25000" dirty="0" smtClean="0"/>
              <a:t>4,4</a:t>
            </a:r>
            <a:r>
              <a:rPr lang="hu-HU" dirty="0" smtClean="0"/>
              <a:t>  legalább 1 </a:t>
            </a:r>
            <a:r>
              <a:rPr lang="hu-HU" dirty="0" err="1" smtClean="0"/>
              <a:t>wumpus</a:t>
            </a:r>
            <a:r>
              <a:rPr lang="hu-HU" dirty="0" smtClean="0"/>
              <a:t> van</a:t>
            </a:r>
          </a:p>
          <a:p>
            <a:r>
              <a:rPr lang="hu-HU" dirty="0"/>
              <a:t>¬</a:t>
            </a:r>
            <a:r>
              <a:rPr lang="hu-HU" i="1" dirty="0"/>
              <a:t>W</a:t>
            </a:r>
            <a:r>
              <a:rPr lang="hu-HU" baseline="-25000" dirty="0"/>
              <a:t>1,1</a:t>
            </a:r>
            <a:r>
              <a:rPr lang="hu-HU" dirty="0"/>
              <a:t> ∨ ¬</a:t>
            </a:r>
            <a:r>
              <a:rPr lang="hu-HU" i="1" dirty="0" smtClean="0"/>
              <a:t>W</a:t>
            </a:r>
            <a:r>
              <a:rPr lang="hu-HU" baseline="-25000" dirty="0" smtClean="0"/>
              <a:t>1,2</a:t>
            </a:r>
            <a:r>
              <a:rPr lang="hu-HU" dirty="0" smtClean="0"/>
              <a:t>  minden négyzetpárra (legfeljebb 1 </a:t>
            </a:r>
            <a:r>
              <a:rPr lang="hu-HU" dirty="0" err="1" smtClean="0"/>
              <a:t>wumpus</a:t>
            </a:r>
            <a:r>
              <a:rPr lang="hu-HU" dirty="0" smtClean="0"/>
              <a:t>)</a:t>
            </a:r>
          </a:p>
          <a:p>
            <a:r>
              <a:rPr lang="hu-HU" dirty="0"/>
              <a:t>Egy 4 × 4-es világ esetében, így összesen 64 különböző szimbólumot tartalmazó 155 mondattal kezdünk.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5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Következtetés alapú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peremen lévő [</a:t>
            </a:r>
            <a:r>
              <a:rPr lang="hu-HU" i="1" dirty="0"/>
              <a:t>x</a:t>
            </a:r>
            <a:r>
              <a:rPr lang="hu-HU" dirty="0"/>
              <a:t>, </a:t>
            </a:r>
            <a:r>
              <a:rPr lang="hu-HU" i="1" dirty="0"/>
              <a:t>y</a:t>
            </a:r>
            <a:r>
              <a:rPr lang="hu-HU" dirty="0"/>
              <a:t>] cella </a:t>
            </a:r>
            <a:r>
              <a:rPr lang="hu-HU" i="1" dirty="0"/>
              <a:t>bizonyíthatóan biztonságos</a:t>
            </a:r>
            <a:r>
              <a:rPr lang="hu-HU" dirty="0"/>
              <a:t>, ha a (¬</a:t>
            </a:r>
            <a:r>
              <a:rPr lang="hu-HU" i="1" dirty="0" err="1"/>
              <a:t>C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/>
              <a:t>j</a:t>
            </a:r>
            <a:r>
              <a:rPr lang="hu-HU" i="1" dirty="0"/>
              <a:t> </a:t>
            </a:r>
            <a:r>
              <a:rPr lang="hu-HU" dirty="0"/>
              <a:t>∧ ¬</a:t>
            </a:r>
            <a:r>
              <a:rPr lang="hu-HU" i="1" dirty="0" err="1"/>
              <a:t>W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 err="1"/>
              <a:t>j</a:t>
            </a:r>
            <a:r>
              <a:rPr lang="hu-HU" dirty="0"/>
              <a:t>) mondat vonzata a tudásbázisnak.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„második legjobb dolog”, ha egy cella </a:t>
            </a:r>
            <a:r>
              <a:rPr lang="hu-HU" i="1" dirty="0"/>
              <a:t>lehetséges, hogy biztonságos</a:t>
            </a:r>
            <a:r>
              <a:rPr lang="hu-HU" dirty="0"/>
              <a:t>, amikor az ágens nem tudja bizonyítani, hogy ott egy csapda vagy egy </a:t>
            </a:r>
            <a:r>
              <a:rPr lang="hu-HU" dirty="0" err="1"/>
              <a:t>wumpus</a:t>
            </a:r>
            <a:r>
              <a:rPr lang="hu-HU" dirty="0"/>
              <a:t> </a:t>
            </a:r>
            <a:r>
              <a:rPr lang="hu-HU" i="1" dirty="0"/>
              <a:t>van</a:t>
            </a:r>
            <a:r>
              <a:rPr lang="hu-HU" dirty="0"/>
              <a:t> – azaz, hogy a (</a:t>
            </a:r>
            <a:r>
              <a:rPr lang="hu-HU" i="1" dirty="0" err="1"/>
              <a:t>C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/>
              <a:t>j</a:t>
            </a:r>
            <a:r>
              <a:rPr lang="hu-HU" i="1" dirty="0"/>
              <a:t> </a:t>
            </a:r>
            <a:r>
              <a:rPr lang="hu-HU" dirty="0"/>
              <a:t>∨ </a:t>
            </a:r>
            <a:r>
              <a:rPr lang="hu-HU" i="1" dirty="0" err="1"/>
              <a:t>W</a:t>
            </a:r>
            <a:r>
              <a:rPr lang="hu-HU" i="1" baseline="-25000" dirty="0" err="1"/>
              <a:t>i</a:t>
            </a:r>
            <a:r>
              <a:rPr lang="hu-HU" baseline="-25000" dirty="0"/>
              <a:t>,</a:t>
            </a:r>
            <a:r>
              <a:rPr lang="hu-HU" i="1" baseline="-25000" dirty="0" err="1"/>
              <a:t>j</a:t>
            </a:r>
            <a:r>
              <a:rPr lang="hu-HU" dirty="0"/>
              <a:t>) </a:t>
            </a:r>
            <a:r>
              <a:rPr lang="hu-HU" i="1" dirty="0"/>
              <a:t>nem</a:t>
            </a:r>
            <a:r>
              <a:rPr lang="hu-HU" dirty="0"/>
              <a:t> </a:t>
            </a:r>
            <a:r>
              <a:rPr lang="hu-HU" dirty="0" smtClean="0"/>
              <a:t>vonzat</a:t>
            </a:r>
          </a:p>
          <a:p>
            <a:r>
              <a:rPr lang="hu-HU" dirty="0"/>
              <a:t>A hely és az irány </a:t>
            </a:r>
            <a:r>
              <a:rPr lang="hu-HU" dirty="0" smtClean="0"/>
              <a:t>nyomkövetése: </a:t>
            </a:r>
            <a:r>
              <a:rPr lang="hu-HU" dirty="0"/>
              <a:t> elhelyezkedés </a:t>
            </a:r>
            <a:r>
              <a:rPr lang="hu-HU" dirty="0" smtClean="0"/>
              <a:t>állításoknak, cselekvés és irány állításoknak </a:t>
            </a:r>
            <a:r>
              <a:rPr lang="hu-HU" dirty="0"/>
              <a:t>két különböző időpontra kell vonatkozniuk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Még akkor is, ha felső korlátot szabunk a megengedett lépések számának – 100-at talán – mondatok tízezreihez jutunk.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" y="4396105"/>
            <a:ext cx="4960228" cy="9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1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Áramkör alapú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283" cy="4351338"/>
          </a:xfrm>
        </p:spPr>
        <p:txBody>
          <a:bodyPr/>
          <a:lstStyle/>
          <a:p>
            <a:r>
              <a:rPr lang="hu-HU" dirty="0"/>
              <a:t> érzetek egy </a:t>
            </a:r>
            <a:r>
              <a:rPr lang="hu-HU" b="1" dirty="0" smtClean="0"/>
              <a:t>sorrendi áramkör</a:t>
            </a:r>
            <a:r>
              <a:rPr lang="hu-HU" dirty="0"/>
              <a:t> </a:t>
            </a:r>
            <a:r>
              <a:rPr lang="hu-HU" dirty="0" smtClean="0"/>
              <a:t> (</a:t>
            </a:r>
            <a:r>
              <a:rPr lang="hu-HU" b="1" dirty="0" err="1"/>
              <a:t>sequential</a:t>
            </a:r>
            <a:r>
              <a:rPr lang="hu-HU" b="1" dirty="0"/>
              <a:t> </a:t>
            </a:r>
            <a:r>
              <a:rPr lang="hu-HU" b="1" dirty="0" err="1"/>
              <a:t>circuit</a:t>
            </a:r>
            <a:r>
              <a:rPr lang="hu-HU" dirty="0"/>
              <a:t>) </a:t>
            </a:r>
            <a:r>
              <a:rPr lang="hu-HU" dirty="0" smtClean="0"/>
              <a:t>bemenetei</a:t>
            </a:r>
          </a:p>
          <a:p>
            <a:r>
              <a:rPr lang="hu-HU" dirty="0" smtClean="0"/>
              <a:t>sorrendi </a:t>
            </a:r>
            <a:r>
              <a:rPr lang="hu-HU" dirty="0"/>
              <a:t>áramkör egy </a:t>
            </a:r>
            <a:r>
              <a:rPr lang="hu-HU" b="1" dirty="0"/>
              <a:t>kapu</a:t>
            </a:r>
            <a:r>
              <a:rPr lang="hu-HU" dirty="0"/>
              <a:t>kból (</a:t>
            </a:r>
            <a:r>
              <a:rPr lang="hu-HU" b="1" dirty="0" err="1"/>
              <a:t>gate</a:t>
            </a:r>
            <a:r>
              <a:rPr lang="hu-HU" dirty="0" err="1"/>
              <a:t>s</a:t>
            </a:r>
            <a:r>
              <a:rPr lang="hu-HU" dirty="0"/>
              <a:t>) álló hálózatból, amelyek mindegyike egy logikai kapcsolatot valósít meg, és </a:t>
            </a:r>
            <a:r>
              <a:rPr lang="hu-HU" b="1" dirty="0"/>
              <a:t>regiszter</a:t>
            </a:r>
            <a:r>
              <a:rPr lang="hu-HU" dirty="0"/>
              <a:t>ekből (</a:t>
            </a:r>
            <a:r>
              <a:rPr lang="hu-HU" b="1" dirty="0" err="1"/>
              <a:t>register</a:t>
            </a:r>
            <a:r>
              <a:rPr lang="hu-HU" dirty="0" err="1"/>
              <a:t>s</a:t>
            </a:r>
            <a:r>
              <a:rPr lang="hu-HU" dirty="0"/>
              <a:t>) épül fel, amelyek mindegyike az egyes állítások igazságértékeit tárolja. 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áramkör kimenetei olyan regiszterek, melyek cselekvéseknek felelnek 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83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Áramkör alapú ágens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4301359" cy="4351338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wumpus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 </a:t>
            </a:r>
            <a:r>
              <a:rPr lang="hu-HU" i="1" dirty="0"/>
              <a:t>t</a:t>
            </a:r>
            <a:r>
              <a:rPr lang="hu-HU" dirty="0"/>
              <a:t> időpontban akkor és csakis akkor él, ha nem észleltünk sikolyt a </a:t>
            </a:r>
            <a:r>
              <a:rPr lang="hu-HU" i="1" dirty="0"/>
              <a:t>t</a:t>
            </a:r>
            <a:r>
              <a:rPr lang="hu-HU" dirty="0"/>
              <a:t> időpillanatban </a:t>
            </a:r>
            <a:r>
              <a:rPr lang="hu-HU" i="1" dirty="0" smtClean="0"/>
              <a:t>és</a:t>
            </a:r>
            <a:r>
              <a:rPr lang="hu-HU" dirty="0"/>
              <a:t> élt a </a:t>
            </a:r>
            <a:r>
              <a:rPr lang="hu-HU" i="1" dirty="0"/>
              <a:t>t – </a:t>
            </a:r>
            <a:r>
              <a:rPr lang="hu-HU" dirty="0"/>
              <a:t>1</a:t>
            </a:r>
            <a:r>
              <a:rPr lang="hu-HU" i="1" dirty="0"/>
              <a:t> </a:t>
            </a:r>
            <a:r>
              <a:rPr lang="hu-HU" dirty="0"/>
              <a:t>időpillanatban. </a:t>
            </a:r>
            <a:endParaRPr lang="hu-HU" i="1" dirty="0" smtClean="0"/>
          </a:p>
          <a:p>
            <a:pPr marL="0" indent="0">
              <a:buNone/>
            </a:pPr>
            <a:r>
              <a:rPr lang="hu-HU" i="1" dirty="0" smtClean="0"/>
              <a:t>Élve</a:t>
            </a:r>
            <a:r>
              <a:rPr lang="hu-HU" i="1" baseline="30000" dirty="0" smtClean="0"/>
              <a:t>t</a:t>
            </a:r>
            <a:r>
              <a:rPr lang="hu-HU" i="1" dirty="0"/>
              <a:t> </a:t>
            </a:r>
            <a:r>
              <a:rPr lang="hu-HU" dirty="0"/>
              <a:t>⇔ ¬</a:t>
            </a:r>
            <a:r>
              <a:rPr lang="hu-HU" i="1" dirty="0"/>
              <a:t>Sikoly</a:t>
            </a:r>
            <a:r>
              <a:rPr lang="hu-HU" i="1" baseline="30000" dirty="0"/>
              <a:t>t</a:t>
            </a:r>
            <a:r>
              <a:rPr lang="hu-HU" i="1" dirty="0"/>
              <a:t> </a:t>
            </a:r>
            <a:r>
              <a:rPr lang="hu-HU" dirty="0"/>
              <a:t>∧ </a:t>
            </a:r>
            <a:r>
              <a:rPr lang="hu-HU" i="1" dirty="0"/>
              <a:t>Élve</a:t>
            </a:r>
            <a:r>
              <a:rPr lang="hu-HU" i="1" baseline="30000" dirty="0"/>
              <a:t>t</a:t>
            </a:r>
            <a:r>
              <a:rPr lang="hu-HU" baseline="30000" dirty="0"/>
              <a:t>–1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59" y="2016836"/>
            <a:ext cx="6815960" cy="3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5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Áramkör alapú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419434" cy="4351338"/>
          </a:xfrm>
        </p:spPr>
        <p:txBody>
          <a:bodyPr>
            <a:normAutofit/>
          </a:bodyPr>
          <a:lstStyle/>
          <a:p>
            <a:r>
              <a:rPr lang="hu-HU" sz="2400" dirty="0"/>
              <a:t>az ágens az [1, </a:t>
            </a:r>
            <a:r>
              <a:rPr lang="hu-HU" sz="2400" dirty="0" err="1"/>
              <a:t>1</a:t>
            </a:r>
            <a:r>
              <a:rPr lang="hu-HU" sz="2400" dirty="0"/>
              <a:t>]</a:t>
            </a:r>
            <a:r>
              <a:rPr lang="hu-HU" sz="2400" dirty="0" err="1"/>
              <a:t>-ben</a:t>
            </a:r>
            <a:r>
              <a:rPr lang="hu-HU" sz="2400" dirty="0"/>
              <a:t> van a </a:t>
            </a:r>
            <a:r>
              <a:rPr lang="hu-HU" sz="2400" i="1" dirty="0"/>
              <a:t>t</a:t>
            </a:r>
            <a:r>
              <a:rPr lang="hu-HU" sz="2400" dirty="0"/>
              <a:t> időpontban, ha (a) az ott volt a </a:t>
            </a:r>
            <a:r>
              <a:rPr lang="hu-HU" sz="2400" i="1" dirty="0"/>
              <a:t>t – </a:t>
            </a:r>
            <a:r>
              <a:rPr lang="hu-HU" sz="2400" dirty="0"/>
              <a:t>1-ben és vagy nem haladt semerre, vagy megpróbálta, de falnak ütközött; vagy (b) az [1, 2]</a:t>
            </a:r>
            <a:r>
              <a:rPr lang="hu-HU" sz="2400" dirty="0" err="1"/>
              <a:t>-ben</a:t>
            </a:r>
            <a:r>
              <a:rPr lang="hu-HU" sz="2400" dirty="0"/>
              <a:t> volt arccal lefelé és haladt előrefelé; vagy (c) a [2, 1]</a:t>
            </a:r>
            <a:r>
              <a:rPr lang="hu-HU" sz="2400" dirty="0" err="1"/>
              <a:t>-ben</a:t>
            </a:r>
            <a:r>
              <a:rPr lang="hu-HU" sz="2400" dirty="0"/>
              <a:t> volt arccal balra és haladt előre:</a:t>
            </a:r>
            <a:endParaRPr lang="en-US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79" y="2001892"/>
            <a:ext cx="6341479" cy="37448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73" y="4876552"/>
            <a:ext cx="4126642" cy="120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09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Áramkör alapú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 Általánosságban, minden potenciális határozatlan állítást két </a:t>
            </a:r>
            <a:r>
              <a:rPr lang="hu-HU" b="1" dirty="0"/>
              <a:t>tudásállítás</a:t>
            </a:r>
            <a:r>
              <a:rPr lang="hu-HU" dirty="0"/>
              <a:t>sal (</a:t>
            </a:r>
            <a:r>
              <a:rPr lang="hu-HU" b="1" dirty="0" err="1"/>
              <a:t>knowledge</a:t>
            </a:r>
            <a:r>
              <a:rPr lang="hu-HU" b="1" dirty="0"/>
              <a:t> </a:t>
            </a:r>
            <a:r>
              <a:rPr lang="hu-HU" b="1" dirty="0" err="1"/>
              <a:t>proposition</a:t>
            </a:r>
            <a:r>
              <a:rPr lang="hu-HU" dirty="0" err="1"/>
              <a:t>s</a:t>
            </a:r>
            <a:r>
              <a:rPr lang="hu-HU" dirty="0"/>
              <a:t>) reprezentálunk, kijelentve, hogy a vonatkozó állítás ismerten igaz vagy ismerten hamis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Például: 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i="1" dirty="0"/>
              <a:t> </a:t>
            </a:r>
            <a:r>
              <a:rPr lang="hu-HU" dirty="0" smtClean="0"/>
              <a:t>állítás </a:t>
            </a:r>
            <a:r>
              <a:rPr lang="hu-HU" dirty="0"/>
              <a:t>a [4, </a:t>
            </a:r>
            <a:r>
              <a:rPr lang="hu-HU" dirty="0" err="1"/>
              <a:t>4</a:t>
            </a:r>
            <a:r>
              <a:rPr lang="hu-HU" dirty="0"/>
              <a:t>] négyzet </a:t>
            </a:r>
            <a:r>
              <a:rPr lang="hu-HU" dirty="0" smtClean="0"/>
              <a:t>szellős</a:t>
            </a:r>
          </a:p>
          <a:p>
            <a:r>
              <a:rPr lang="hu-HU" dirty="0"/>
              <a:t>az ágens nem ismerheti az igazságértéket mindaddig, amíg meg nem látogatja a [4, </a:t>
            </a:r>
            <a:r>
              <a:rPr lang="hu-HU" dirty="0" err="1"/>
              <a:t>4</a:t>
            </a:r>
            <a:r>
              <a:rPr lang="hu-HU" dirty="0"/>
              <a:t>] </a:t>
            </a:r>
            <a:r>
              <a:rPr lang="hu-HU" dirty="0" smtClean="0"/>
              <a:t>mezőt, viszont </a:t>
            </a:r>
            <a:r>
              <a:rPr lang="hu-HU" dirty="0"/>
              <a:t>az 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i="1" dirty="0"/>
              <a:t> </a:t>
            </a:r>
            <a:r>
              <a:rPr lang="hu-HU" dirty="0"/>
              <a:t>regiszternek tartalmaznia kell </a:t>
            </a:r>
            <a:r>
              <a:rPr lang="hu-HU" i="1" dirty="0" smtClean="0"/>
              <a:t>valamely </a:t>
            </a:r>
            <a:r>
              <a:rPr lang="hu-HU" dirty="0" smtClean="0"/>
              <a:t>értéket</a:t>
            </a:r>
            <a:r>
              <a:rPr lang="hu-HU" dirty="0"/>
              <a:t>, vagy </a:t>
            </a:r>
            <a:r>
              <a:rPr lang="hu-HU" i="1" dirty="0"/>
              <a:t>igaz</a:t>
            </a:r>
            <a:r>
              <a:rPr lang="hu-HU" dirty="0"/>
              <a:t> vagy </a:t>
            </a:r>
            <a:r>
              <a:rPr lang="hu-HU" i="1" dirty="0"/>
              <a:t>hamis</a:t>
            </a:r>
            <a:r>
              <a:rPr lang="hu-HU" dirty="0"/>
              <a:t> értéket, még mielőtt az igazságot </a:t>
            </a:r>
            <a:r>
              <a:rPr lang="hu-HU" dirty="0" smtClean="0"/>
              <a:t>feltárják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/>
              <a:t>helytelen irányba is vezetheti az ágenst</a:t>
            </a:r>
            <a:endParaRPr lang="hu-HU" dirty="0" smtClean="0"/>
          </a:p>
          <a:p>
            <a:r>
              <a:rPr lang="hu-HU" dirty="0" smtClean="0"/>
              <a:t>Megoldás: </a:t>
            </a:r>
            <a:r>
              <a:rPr lang="hu-HU" dirty="0" smtClean="0"/>
              <a:t>az</a:t>
            </a:r>
            <a:r>
              <a:rPr lang="hu-HU" dirty="0"/>
              <a:t> 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dirty="0"/>
              <a:t>-et reprezentálja két regiszter, amelyeket </a:t>
            </a:r>
            <a:r>
              <a:rPr lang="hu-HU" i="1" dirty="0"/>
              <a:t>K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dirty="0"/>
              <a:t>)-nek és </a:t>
            </a:r>
            <a:r>
              <a:rPr lang="hu-HU" i="1" dirty="0"/>
              <a:t>K</a:t>
            </a:r>
            <a:r>
              <a:rPr lang="hu-HU" dirty="0"/>
              <a:t>(¬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dirty="0"/>
              <a:t>)-nek </a:t>
            </a:r>
            <a:r>
              <a:rPr lang="hu-HU" dirty="0" smtClean="0"/>
              <a:t>nevezünk. Ha </a:t>
            </a:r>
            <a:r>
              <a:rPr lang="hu-HU" dirty="0"/>
              <a:t>mind </a:t>
            </a:r>
            <a:r>
              <a:rPr lang="hu-HU" i="1" dirty="0"/>
              <a:t>K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dirty="0"/>
              <a:t>) és </a:t>
            </a:r>
            <a:r>
              <a:rPr lang="hu-HU" i="1" dirty="0"/>
              <a:t>K</a:t>
            </a:r>
            <a:r>
              <a:rPr lang="hu-HU" dirty="0"/>
              <a:t>(¬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dirty="0"/>
              <a:t>) hamis, akkor ez azt jelenti, hogy az </a:t>
            </a:r>
            <a:r>
              <a:rPr lang="hu-HU" i="1" dirty="0"/>
              <a:t>S</a:t>
            </a:r>
            <a:r>
              <a:rPr lang="hu-HU" baseline="-25000" dirty="0"/>
              <a:t>4,4</a:t>
            </a:r>
            <a:r>
              <a:rPr lang="hu-HU" i="1" baseline="-25000" dirty="0"/>
              <a:t> </a:t>
            </a:r>
            <a:r>
              <a:rPr lang="hu-HU" dirty="0"/>
              <a:t>igazságértéke nem </a:t>
            </a:r>
            <a:r>
              <a:rPr lang="hu-HU" dirty="0" smtClean="0"/>
              <a:t>ismert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90" y="5748895"/>
            <a:ext cx="441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Wumpus</a:t>
            </a:r>
            <a:r>
              <a:rPr lang="hu-HU" dirty="0" smtClean="0"/>
              <a:t> világ 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Cselekvések: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Az </a:t>
            </a:r>
            <a:r>
              <a:rPr lang="hu-HU" dirty="0"/>
              <a:t>ágens mozoghat </a:t>
            </a:r>
            <a:r>
              <a:rPr lang="hu-HU" dirty="0" smtClean="0"/>
              <a:t>előre</a:t>
            </a:r>
          </a:p>
          <a:p>
            <a:pPr lvl="1"/>
            <a:r>
              <a:rPr lang="hu-HU" dirty="0" smtClean="0"/>
              <a:t>fordulhat </a:t>
            </a:r>
            <a:r>
              <a:rPr lang="hu-HU" dirty="0"/>
              <a:t>balra 90°-</a:t>
            </a:r>
            <a:r>
              <a:rPr lang="hu-HU" dirty="0" smtClean="0"/>
              <a:t>kal</a:t>
            </a:r>
          </a:p>
          <a:p>
            <a:pPr lvl="1"/>
            <a:r>
              <a:rPr lang="hu-HU" dirty="0" smtClean="0"/>
              <a:t>fordulhat </a:t>
            </a:r>
            <a:r>
              <a:rPr lang="hu-HU" dirty="0"/>
              <a:t>jobbra 90°-</a:t>
            </a:r>
            <a:r>
              <a:rPr lang="hu-HU" dirty="0" smtClean="0"/>
              <a:t>kal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ágens szörnyűséges halált hal, ha belép egy négyzetbe, ahol csapda van vagy egy élő </a:t>
            </a:r>
            <a:r>
              <a:rPr lang="hu-HU" dirty="0" err="1"/>
              <a:t>wumpus</a:t>
            </a:r>
            <a:r>
              <a:rPr lang="hu-HU" dirty="0"/>
              <a:t> </a:t>
            </a:r>
            <a:r>
              <a:rPr lang="hu-HU" dirty="0" smtClean="0"/>
              <a:t>található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előrelépésnek nincs hatása, ha egy fal van az ágens </a:t>
            </a:r>
            <a:r>
              <a:rPr lang="hu-HU" dirty="0" smtClean="0"/>
              <a:t>előtt</a:t>
            </a:r>
          </a:p>
          <a:p>
            <a:pPr lvl="1"/>
            <a:r>
              <a:rPr lang="hu-HU" dirty="0" smtClean="0"/>
              <a:t>A</a:t>
            </a:r>
            <a:r>
              <a:rPr lang="hu-HU" dirty="0"/>
              <a:t> </a:t>
            </a:r>
            <a:r>
              <a:rPr lang="hu-HU" i="1" dirty="0"/>
              <a:t>Megragad</a:t>
            </a:r>
            <a:r>
              <a:rPr lang="hu-HU" dirty="0"/>
              <a:t> cselekvést lehet arra használni, hogy az ágens felvegyen egy tárgyat, amely vele azonos szobában </a:t>
            </a:r>
            <a:r>
              <a:rPr lang="hu-HU" dirty="0" smtClean="0"/>
              <a:t>van</a:t>
            </a:r>
          </a:p>
          <a:p>
            <a:pPr lvl="1"/>
            <a:r>
              <a:rPr lang="hu-HU" dirty="0" smtClean="0"/>
              <a:t>A</a:t>
            </a:r>
            <a:r>
              <a:rPr lang="hu-HU" dirty="0"/>
              <a:t> </a:t>
            </a:r>
            <a:r>
              <a:rPr lang="hu-HU" i="1" dirty="0"/>
              <a:t>Lövés</a:t>
            </a:r>
            <a:r>
              <a:rPr lang="hu-HU" dirty="0"/>
              <a:t> cselekvést lehet használni egy nyílnak abban az irányban történő kilövésére, amerre az ágens éppen áll. A nyíl addig repül, amíg el nem találja (és egyben meg nem öli) a </a:t>
            </a:r>
            <a:r>
              <a:rPr lang="hu-HU" dirty="0" err="1"/>
              <a:t>wumpust</a:t>
            </a:r>
            <a:r>
              <a:rPr lang="hu-HU" dirty="0"/>
              <a:t>, vagy falnak nem ütközik. Az ágensnek csak egy nyila van, így csak egy </a:t>
            </a:r>
            <a:r>
              <a:rPr lang="hu-HU" i="1" dirty="0"/>
              <a:t>Lövés</a:t>
            </a:r>
            <a:r>
              <a:rPr lang="hu-HU" dirty="0"/>
              <a:t> cselekvésnek van </a:t>
            </a:r>
            <a:r>
              <a:rPr lang="hu-HU" dirty="0" smtClean="0"/>
              <a:t>hatása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66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5855" y="2871842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Wumpus</a:t>
            </a:r>
            <a:r>
              <a:rPr lang="hu-HU" dirty="0" smtClean="0"/>
              <a:t> világ 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hu-HU" b="1" dirty="0"/>
              <a:t>Érzékelők:</a:t>
            </a:r>
            <a:r>
              <a:rPr lang="hu-HU" dirty="0"/>
              <a:t> Az ágensnek öt érzékelője van, mindegyik egyetlen bitnyi információt ad:</a:t>
            </a:r>
          </a:p>
          <a:p>
            <a:pPr lvl="1" fontAlgn="base"/>
            <a:r>
              <a:rPr lang="hu-HU" dirty="0"/>
              <a:t>A </a:t>
            </a:r>
            <a:r>
              <a:rPr lang="hu-HU" dirty="0" err="1"/>
              <a:t>wumpust</a:t>
            </a:r>
            <a:r>
              <a:rPr lang="hu-HU" dirty="0"/>
              <a:t> tartalmazó négyzetben és a közvetlenül (nem átlósan) szomszédos négyzetekben az ágens bűzt érez.</a:t>
            </a:r>
          </a:p>
          <a:p>
            <a:pPr lvl="1" fontAlgn="base"/>
            <a:r>
              <a:rPr lang="hu-HU" dirty="0"/>
              <a:t>A csapdával közvetlenül szomszédos négyzetekben az ágens szellőt érzékel.</a:t>
            </a:r>
          </a:p>
          <a:p>
            <a:pPr lvl="1" fontAlgn="base"/>
            <a:r>
              <a:rPr lang="hu-HU" dirty="0"/>
              <a:t>A négyzetben, ahol az arany található, az ágens csillogást érzékel.</a:t>
            </a:r>
          </a:p>
          <a:p>
            <a:pPr lvl="1" fontAlgn="base"/>
            <a:r>
              <a:rPr lang="hu-HU" dirty="0"/>
              <a:t>Ha az ágens falnak megy, akkor ütést érzékel.</a:t>
            </a:r>
          </a:p>
          <a:p>
            <a:pPr lvl="1" fontAlgn="base"/>
            <a:r>
              <a:rPr lang="hu-HU" dirty="0"/>
              <a:t>Ha a </a:t>
            </a:r>
            <a:r>
              <a:rPr lang="hu-HU" dirty="0" err="1"/>
              <a:t>wumpust</a:t>
            </a:r>
            <a:r>
              <a:rPr lang="hu-HU" dirty="0"/>
              <a:t> megölték, akkor egy elkeseredett sikolyt hallat, amit a barlangban bárhol hallani </a:t>
            </a:r>
            <a:r>
              <a:rPr lang="hu-HU" dirty="0" smtClean="0"/>
              <a:t>lehet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Wumpus</a:t>
            </a:r>
            <a:r>
              <a:rPr lang="hu-HU" dirty="0" smtClean="0"/>
              <a:t> </a:t>
            </a:r>
            <a:r>
              <a:rPr lang="hu-HU" dirty="0"/>
              <a:t>világ </a:t>
            </a:r>
            <a:endParaRPr lang="en-US" dirty="0"/>
          </a:p>
        </p:txBody>
      </p:sp>
      <p:pic>
        <p:nvPicPr>
          <p:cNvPr id="2050" name="Picture 2" descr="Egy tipikus wumpus világ. Az ágens a bal alsó sarokban v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61" y="1377030"/>
            <a:ext cx="5598839" cy="54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04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Wumpus</a:t>
            </a:r>
            <a:r>
              <a:rPr lang="hu-HU" dirty="0" smtClean="0"/>
              <a:t> világ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alapvető nehézség az ágens számára, hogy kezdetben semmit sem tud a környezet </a:t>
            </a:r>
            <a:r>
              <a:rPr lang="hu-HU" dirty="0" smtClean="0"/>
              <a:t>konfigurációjáról </a:t>
            </a:r>
            <a:r>
              <a:rPr lang="hu-HU" dirty="0" smtClean="0">
                <a:sym typeface="Wingdings" panose="05000000000000000000" pitchFamily="2" charset="2"/>
              </a:rPr>
              <a:t> logikai következtetésekre van szükség</a:t>
            </a:r>
          </a:p>
          <a:p>
            <a:r>
              <a:rPr lang="hu-HU" dirty="0"/>
              <a:t>A </a:t>
            </a:r>
            <a:r>
              <a:rPr lang="hu-HU" dirty="0" err="1"/>
              <a:t>wumpus</a:t>
            </a:r>
            <a:r>
              <a:rPr lang="hu-HU" dirty="0"/>
              <a:t> világok legtöbb példányában az ágens számára lehetséges az arany biztonságos </a:t>
            </a:r>
            <a:r>
              <a:rPr lang="hu-HU" dirty="0" smtClean="0"/>
              <a:t>megszerzése</a:t>
            </a:r>
          </a:p>
          <a:p>
            <a:r>
              <a:rPr lang="hu-HU" dirty="0" smtClean="0"/>
              <a:t>Néhány </a:t>
            </a:r>
            <a:r>
              <a:rPr lang="hu-HU" dirty="0"/>
              <a:t>környezetben azonban az ágensnek választania kell, hogy hazamegy-e üres kézzel, vagy kockázatot vállal, ami vagy az aranyhoz vagy a halálhoz </a:t>
            </a:r>
            <a:r>
              <a:rPr lang="hu-HU" dirty="0" smtClean="0"/>
              <a:t>vezet </a:t>
            </a:r>
          </a:p>
          <a:p>
            <a:r>
              <a:rPr lang="hu-HU" dirty="0" smtClean="0"/>
              <a:t>A környezetek </a:t>
            </a:r>
            <a:r>
              <a:rPr lang="hu-HU" dirty="0"/>
              <a:t>21%-a teljesen tisztességtelen (mivel az arany egy csapdában van vagy csapdákkal körülvett mezőben).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1207</Words>
  <Application>Microsoft Office PowerPoint</Application>
  <PresentationFormat>Custom</PresentationFormat>
  <Paragraphs>302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Office-téma</vt:lpstr>
      <vt:lpstr>Logikai ágensek</vt:lpstr>
      <vt:lpstr>Tudásbázisú ágensek</vt:lpstr>
      <vt:lpstr>Tudásbázisú ágensek</vt:lpstr>
      <vt:lpstr>Tudásbázisú ágens</vt:lpstr>
      <vt:lpstr>Wumpus világ leírása</vt:lpstr>
      <vt:lpstr>Wumpus világ leírása</vt:lpstr>
      <vt:lpstr>Wumpus világ leírása</vt:lpstr>
      <vt:lpstr>Wumpus világ </vt:lpstr>
      <vt:lpstr>Wumpus világ</vt:lpstr>
      <vt:lpstr>Példa: környezet felfedezése</vt:lpstr>
      <vt:lpstr>Példa: környezet felfedezése</vt:lpstr>
      <vt:lpstr>Logika</vt:lpstr>
      <vt:lpstr>Logika</vt:lpstr>
      <vt:lpstr>Példa: vonzat reláció a wumpus világban</vt:lpstr>
      <vt:lpstr>Példa: vonzat reláció a wumpus világban</vt:lpstr>
      <vt:lpstr>Modellellenőrzés</vt:lpstr>
      <vt:lpstr>Ítéletkalkulus (propositional logic)</vt:lpstr>
      <vt:lpstr>Ítéletkalkulus (propositional logic)</vt:lpstr>
      <vt:lpstr> Ítéletkalkulus-beli mondatok BNF (Backus–Naur-forma) nyelvtana</vt:lpstr>
      <vt:lpstr>Ítéletkalkulus szemantikája</vt:lpstr>
      <vt:lpstr>Negáció</vt:lpstr>
      <vt:lpstr>Konjunkció</vt:lpstr>
      <vt:lpstr>Diszjunkció</vt:lpstr>
      <vt:lpstr>Implikáció</vt:lpstr>
      <vt:lpstr>Ekvivalencia</vt:lpstr>
      <vt:lpstr>Példa: egyszerű tudásbázis</vt:lpstr>
      <vt:lpstr>Példa: logikai következtetés</vt:lpstr>
      <vt:lpstr>Vonzattal kapcsolatos fogalmak</vt:lpstr>
      <vt:lpstr>Standard logikai ekvivalenciák</vt:lpstr>
      <vt:lpstr>Vonzattal kapcsolatos fogalmak</vt:lpstr>
      <vt:lpstr>Az ítéletkalkulus következtetési mintái</vt:lpstr>
      <vt:lpstr>Példa: logikai következtetés</vt:lpstr>
      <vt:lpstr>Példa: logikai következtetés</vt:lpstr>
      <vt:lpstr>Következtetés az ítéletlogikában</vt:lpstr>
      <vt:lpstr>Rezolúció</vt:lpstr>
      <vt:lpstr>Rezolúció</vt:lpstr>
      <vt:lpstr>Konjunktív normál forma</vt:lpstr>
      <vt:lpstr>Példa: Konjunktív normál forma</vt:lpstr>
      <vt:lpstr>rezolúció algoritmus</vt:lpstr>
      <vt:lpstr>Példa: rezolúció algoritmus</vt:lpstr>
      <vt:lpstr>Példa: rezolúció algoritmus</vt:lpstr>
      <vt:lpstr>Horn-klózok</vt:lpstr>
      <vt:lpstr>Horn-klózok</vt:lpstr>
      <vt:lpstr>Előrefelé láncolás</vt:lpstr>
      <vt:lpstr>Előrefelé láncolás</vt:lpstr>
      <vt:lpstr>Hátrafelé láncolás</vt:lpstr>
      <vt:lpstr>DPLL algoritmus</vt:lpstr>
      <vt:lpstr>DPLL algoritmus</vt:lpstr>
      <vt:lpstr>DPLL algoritmus</vt:lpstr>
      <vt:lpstr>Lokális keresés algoritmusok </vt:lpstr>
      <vt:lpstr>Lokális keresés algoritmusok</vt:lpstr>
      <vt:lpstr>Kielégíthetőség valószínűsége</vt:lpstr>
      <vt:lpstr>Ítéletlogikát alkalmazó ágensek</vt:lpstr>
      <vt:lpstr>Következtetés alapú ágens</vt:lpstr>
      <vt:lpstr>Következtetés alapú ágens</vt:lpstr>
      <vt:lpstr>Áramkör alapú ágens</vt:lpstr>
      <vt:lpstr>Áramkör alapú ágens</vt:lpstr>
      <vt:lpstr>Áramkör alapú ágens</vt:lpstr>
      <vt:lpstr>Áramkör alapú ágens</vt:lpstr>
      <vt:lpstr>Köszönöm a figyelmet!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ágensek</dc:title>
  <dc:creator>Boldi</dc:creator>
  <cp:lastModifiedBy>boldi</cp:lastModifiedBy>
  <cp:revision>69</cp:revision>
  <dcterms:created xsi:type="dcterms:W3CDTF">2016-03-19T11:32:24Z</dcterms:created>
  <dcterms:modified xsi:type="dcterms:W3CDTF">2022-03-08T10:36:58Z</dcterms:modified>
</cp:coreProperties>
</file>