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73" r:id="rId5"/>
    <p:sldId id="274" r:id="rId6"/>
    <p:sldId id="260" r:id="rId7"/>
    <p:sldId id="276" r:id="rId8"/>
    <p:sldId id="275" r:id="rId9"/>
    <p:sldId id="278" r:id="rId10"/>
    <p:sldId id="279" r:id="rId11"/>
    <p:sldId id="263" r:id="rId12"/>
    <p:sldId id="265" r:id="rId13"/>
    <p:sldId id="267" r:id="rId14"/>
    <p:sldId id="271" r:id="rId15"/>
    <p:sldId id="272" r:id="rId16"/>
    <p:sldId id="264" r:id="rId17"/>
    <p:sldId id="26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32" d="100"/>
          <a:sy n="32" d="100"/>
        </p:scale>
        <p:origin x="113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4231E-90BD-4E93-9DBA-47747EDA5351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248BA-E40D-446D-8BC9-43A6ECEC4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422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248BA-E40D-446D-8BC9-43A6ECEC417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74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248BA-E40D-446D-8BC9-43A6ECEC417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16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4DE0-E698-D73D-7436-A8771C7CD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4D0A0-770D-C982-2A79-6987B0C90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9BE7-7B39-9DD1-DE68-C63A540A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C1-AA45-4781-B1B4-BD6058FBBF99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C92A-F701-832C-ACBE-D89FBA4D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B6AD8-D229-23EB-B6D9-C60DB972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58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4412-3BC3-741B-3081-325661FC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EA33B-E83D-80CB-1D6C-6520B8DB3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7BD4E-3FF4-C63C-8A00-F475138B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C1-AA45-4781-B1B4-BD6058FBBF99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17BB-43BD-20BE-99E0-02BD83D3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6DBD-2A6D-CC14-87E3-113534DC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38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D7F0B-7941-554C-B24B-20F8C36F0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CDFE8-BDA2-C11A-2BC4-F5A20EBE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1B24D-8328-06C5-5439-CD358BD3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C1-AA45-4781-B1B4-BD6058FBBF99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0ECA4-6698-E93E-EBAF-DBE86211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7E4F-5CCC-6F50-BFF9-9E975E5E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2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9389-66B0-2D7B-1BC7-1D4733B1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9601-EA4C-75C1-BAD1-BC56FB202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68A49-F7B8-735B-FA6E-5F59CE2A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C1-AA45-4781-B1B4-BD6058FBBF99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4DDCC-E669-158A-546A-FC8929A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B98D-87CB-DF58-9442-5802D74F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20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07CD-E31B-3577-994B-76F96579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9FA23-450E-33C3-A9A4-84060E634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19809-9B31-CEDE-6C05-881DBC89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C1-AA45-4781-B1B4-BD6058FBBF99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E38B-A5F5-D653-5553-BDFCCD05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7475C-DF78-2FA8-4160-FC8566D2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3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0E2B-3BB2-9B49-4537-137F5079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F2D7-168F-2442-5996-598748048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AF8DA-0861-9630-5D51-07923E2CA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A66AF-1537-7BD6-E09B-653E99B1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C1-AA45-4781-B1B4-BD6058FBBF99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1E861-260A-AE05-444E-94E6805D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F075C-4615-F670-7929-75706FC0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70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55A2-4CEC-5C11-475D-20D9E247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31465-3874-7369-3CB0-43964D69E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F16B6-4449-6C1F-A501-01B3951F9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1DC69-D675-D0D4-2FA6-13E4AD77B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40F94-E174-6A74-AB62-B2A87983A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28770-6659-3907-AD93-2E846117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C1-AA45-4781-B1B4-BD6058FBBF99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71CDF-5A32-FEFD-E698-F331B87B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0FA05-37DC-86EB-73B2-D5AC16FC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0737-D5E3-4BD5-0594-7A8D361B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56439-14CA-9D44-6FFA-CE72E406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C1-AA45-4781-B1B4-BD6058FBBF99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4AE5C-35E5-A3B5-D1CA-A670A990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B592E-957E-D680-A3AB-066091EC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33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52A02-ADD6-E749-E578-2D85A9C4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C1-AA45-4781-B1B4-BD6058FBBF99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662D8-976D-5606-9557-72056EA5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866EE-227A-1484-F2C6-BF30EFCA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87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68D8-4CA9-D0DB-D581-FBE6E7B3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2EBA-FC45-25B0-FAF2-932AA10CB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28DA1-3191-8FB3-E446-3ABE44F23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A05EA-3799-267B-7587-614437F6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C1-AA45-4781-B1B4-BD6058FBBF99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6E853-8BA7-969C-1420-9F304D72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E9094-028C-2A14-394E-27FACDC7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08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F6D2-64AE-49C3-DD64-C5D80BDC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E4894-08A5-3DF2-698E-30260BCD4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017BE-673D-580D-D8E8-45D109330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8B42F-363F-1CFC-5A1D-EF5F4ED6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0AC1-AA45-4781-B1B4-BD6058FBBF99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690B8-A000-7804-FC04-4579E465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0106D-2DD5-5A21-F585-DD738AB4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9376A-AFA8-8025-E4DE-5321FC45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85F50-3F20-B9EB-0BE3-63BBC8A6F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4691-768C-6F83-26C4-505E41E08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0AC1-AA45-4781-B1B4-BD6058FBBF99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9C61-1720-25BF-6831-518C5C5D7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E853A-85DC-B2B8-F133-FDA77B9BD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BE29F-2903-47CE-8FF7-15469458AA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22A9-B1EC-B9D2-C730-CA0D6F788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Верстка </a:t>
            </a:r>
            <a:r>
              <a:rPr lang="en-US" dirty="0"/>
              <a:t>HTML </a:t>
            </a:r>
            <a:br>
              <a:rPr lang="ru-RU" dirty="0"/>
            </a:br>
            <a:r>
              <a:rPr lang="ru-RU" dirty="0"/>
              <a:t>Скрипты </a:t>
            </a:r>
            <a:r>
              <a:rPr lang="en-US" dirty="0"/>
              <a:t>JS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680EA-66AC-27A4-49F7-DC1A4E638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0140" y="4261257"/>
            <a:ext cx="4150242" cy="1655762"/>
          </a:xfrm>
        </p:spPr>
        <p:txBody>
          <a:bodyPr/>
          <a:lstStyle/>
          <a:p>
            <a:r>
              <a:rPr lang="ru-RU" dirty="0" err="1"/>
              <a:t>Машалов</a:t>
            </a:r>
            <a:r>
              <a:rPr lang="ru-RU" dirty="0"/>
              <a:t> Никита</a:t>
            </a:r>
          </a:p>
          <a:p>
            <a:r>
              <a:rPr lang="ru-RU" dirty="0" err="1"/>
              <a:t>Аспирнат</a:t>
            </a:r>
            <a:endParaRPr lang="ru-RU" dirty="0"/>
          </a:p>
          <a:p>
            <a:r>
              <a:rPr lang="ru-RU" dirty="0"/>
              <a:t>Инновационная педагогика</a:t>
            </a:r>
          </a:p>
        </p:txBody>
      </p:sp>
    </p:spTree>
    <p:extLst>
      <p:ext uri="{BB962C8B-B14F-4D97-AF65-F5344CB8AC3E}">
        <p14:creationId xmlns:p14="http://schemas.microsoft.com/office/powerpoint/2010/main" val="93835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C7A-349C-B43D-6EDA-FDC41EB0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Событийная модель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90FE4-FDE2-7A42-2912-7B86C4CA8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5594"/>
          </a:xfrm>
        </p:spPr>
        <p:txBody>
          <a:bodyPr>
            <a:normAutofit/>
          </a:bodyPr>
          <a:lstStyle/>
          <a:p>
            <a:r>
              <a:rPr lang="ru-RU" dirty="0"/>
              <a:t>Движок браузера постоянно опрашивает элементы</a:t>
            </a:r>
            <a:r>
              <a:rPr lang="en-US" dirty="0"/>
              <a:t> DOM</a:t>
            </a:r>
            <a:r>
              <a:rPr lang="ru-RU" dirty="0"/>
              <a:t>-дерева об изменении их состояния (</a:t>
            </a:r>
            <a:r>
              <a:rPr lang="en-US" dirty="0"/>
              <a:t>event loop)</a:t>
            </a:r>
            <a:r>
              <a:rPr lang="ru-RU" dirty="0"/>
              <a:t>. </a:t>
            </a:r>
          </a:p>
          <a:p>
            <a:r>
              <a:rPr lang="ru-RU" dirty="0"/>
              <a:t>Если событие произошло, то происходит его </a:t>
            </a:r>
            <a:r>
              <a:rPr lang="ru-RU" dirty="0" err="1"/>
              <a:t>диспетчиризация</a:t>
            </a:r>
            <a:r>
              <a:rPr lang="ru-RU" dirty="0"/>
              <a:t> в слушателей </a:t>
            </a:r>
          </a:p>
          <a:p>
            <a:r>
              <a:rPr lang="ru-RU" dirty="0"/>
              <a:t>Как правило слушатели это функции (</a:t>
            </a:r>
            <a:r>
              <a:rPr lang="en-US" dirty="0"/>
              <a:t>callback)</a:t>
            </a:r>
            <a:r>
              <a:rPr lang="ru-RU" dirty="0"/>
              <a:t>, который принимают переменную события и обрабатывают согласно вашей логики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64355E-93BF-428E-9383-334889567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04" y="5227933"/>
            <a:ext cx="10185991" cy="861774"/>
          </a:xfrm>
          <a:prstGeom prst="rect">
            <a:avLst/>
          </a:prstGeom>
          <a:solidFill>
            <a:srgbClr val="4C3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document.querySelector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E051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E051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E05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E05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E051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E05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F4B73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E051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E051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E05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BCE051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BCE051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 });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78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0EA0-7F08-1036-010C-2E625980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073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98418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BFE8-3569-5D52-42A7-D6238A17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Макет приложения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187E6-952C-B9F0-255B-A3C4D555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06" y="2053629"/>
            <a:ext cx="9401587" cy="352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9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2CB8-FBDA-34E5-0EF9-AA5F98AB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  <a:r>
              <a:rPr lang="en-US" dirty="0"/>
              <a:t>: </a:t>
            </a:r>
            <a:r>
              <a:rPr lang="ru-RU" dirty="0"/>
              <a:t>зачем своя таблица посещаемости или журнал записи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4AC2-6A7F-F535-F835-FF61BEE6E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i="1" dirty="0"/>
              <a:t>Приватность. </a:t>
            </a:r>
            <a:r>
              <a:rPr lang="ru-RU" dirty="0"/>
              <a:t>Другие участники не должны видеть вашу посещаемость.</a:t>
            </a:r>
          </a:p>
          <a:p>
            <a:pPr>
              <a:lnSpc>
                <a:spcPct val="150000"/>
              </a:lnSpc>
            </a:pPr>
            <a:r>
              <a:rPr lang="ru-RU" i="1" dirty="0"/>
              <a:t>Оповещение. </a:t>
            </a:r>
            <a:r>
              <a:rPr lang="ru-RU" dirty="0"/>
              <a:t>Регистрация оповещений в </a:t>
            </a:r>
            <a:r>
              <a:rPr lang="ru-RU" dirty="0" err="1"/>
              <a:t>телеграм</a:t>
            </a:r>
            <a:r>
              <a:rPr lang="ru-RU" dirty="0"/>
              <a:t> куратору курса, если ученик не появляется.</a:t>
            </a:r>
          </a:p>
          <a:p>
            <a:pPr>
              <a:lnSpc>
                <a:spcPct val="150000"/>
              </a:lnSpc>
            </a:pPr>
            <a:r>
              <a:rPr lang="ru-RU" i="1" dirty="0"/>
              <a:t>Интеграция</a:t>
            </a:r>
            <a:r>
              <a:rPr lang="en-US" i="1" dirty="0"/>
              <a:t>. </a:t>
            </a:r>
            <a:r>
              <a:rPr lang="ru-RU" dirty="0"/>
              <a:t>Ваша таблица может быть встроена в систему </a:t>
            </a:r>
            <a:r>
              <a:rPr lang="en-US" dirty="0"/>
              <a:t>LMS (learning management system)</a:t>
            </a:r>
            <a:r>
              <a:rPr lang="ru-RU" dirty="0"/>
              <a:t> </a:t>
            </a:r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8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B439-33F3-2D17-9118-A9AFDB4A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подход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B3542-98AA-5FA7-CF3B-93455D1B2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95441" cy="4351338"/>
          </a:xfrm>
        </p:spPr>
        <p:txBody>
          <a:bodyPr/>
          <a:lstStyle/>
          <a:p>
            <a:r>
              <a:rPr lang="ru-RU" dirty="0"/>
              <a:t>Для каждого посещения ученика создаем клетку</a:t>
            </a:r>
          </a:p>
          <a:p>
            <a:r>
              <a:rPr lang="ru-RU" dirty="0"/>
              <a:t>Клетки однотипны</a:t>
            </a:r>
          </a:p>
          <a:p>
            <a:r>
              <a:rPr lang="ru-RU" dirty="0"/>
              <a:t>При добавлении даты</a:t>
            </a:r>
            <a:r>
              <a:rPr lang="en-US" dirty="0"/>
              <a:t>/</a:t>
            </a:r>
            <a:r>
              <a:rPr lang="ru-RU" dirty="0"/>
              <a:t>ученика, придется каждый раз писать все заново</a:t>
            </a:r>
          </a:p>
          <a:p>
            <a:r>
              <a:rPr lang="ru-RU" dirty="0"/>
              <a:t>Нужна динамическая генерация по студентам и датам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17A43-33B0-2480-CA01-90D9823BA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107" y="1690688"/>
            <a:ext cx="4867954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9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2C33-EE15-A593-DED1-D06E654C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WebComponents</a:t>
            </a:r>
            <a:r>
              <a:rPr lang="ru-RU" dirty="0"/>
              <a:t> (</a:t>
            </a:r>
            <a:r>
              <a:rPr lang="en-US" dirty="0"/>
              <a:t>Lit)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7C04-1134-8301-CF77-EFFDBFF31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30972" cy="4192403"/>
          </a:xfrm>
        </p:spPr>
        <p:txBody>
          <a:bodyPr>
            <a:normAutofit/>
          </a:bodyPr>
          <a:lstStyle/>
          <a:p>
            <a:r>
              <a:rPr lang="ru-RU" dirty="0"/>
              <a:t>Используем </a:t>
            </a:r>
            <a:r>
              <a:rPr lang="en-US" dirty="0"/>
              <a:t>“</a:t>
            </a:r>
            <a:r>
              <a:rPr lang="ru-RU" dirty="0"/>
              <a:t>обертку</a:t>
            </a:r>
            <a:r>
              <a:rPr lang="en-US" dirty="0"/>
              <a:t>”</a:t>
            </a:r>
            <a:r>
              <a:rPr lang="ru-RU" dirty="0"/>
              <a:t> над </a:t>
            </a:r>
            <a:r>
              <a:rPr lang="en-US" dirty="0"/>
              <a:t>API web component </a:t>
            </a:r>
            <a:r>
              <a:rPr lang="ru-RU" dirty="0"/>
              <a:t>- </a:t>
            </a:r>
            <a:r>
              <a:rPr lang="en-US" dirty="0"/>
              <a:t>Lit</a:t>
            </a:r>
            <a:endParaRPr lang="ru-RU" dirty="0"/>
          </a:p>
          <a:p>
            <a:r>
              <a:rPr lang="ru-RU" dirty="0"/>
              <a:t>Его язык шаблонизации</a:t>
            </a:r>
            <a:r>
              <a:rPr lang="en-US" dirty="0"/>
              <a:t> </a:t>
            </a:r>
            <a:r>
              <a:rPr lang="ru-RU" dirty="0"/>
              <a:t>позволяет компактно описать повторяющие зависимости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Регистрируем новый элемент используя </a:t>
            </a:r>
            <a:r>
              <a:rPr lang="en-US" dirty="0" err="1"/>
              <a:t>customElements</a:t>
            </a:r>
            <a:endParaRPr lang="en-US" dirty="0"/>
          </a:p>
          <a:p>
            <a:r>
              <a:rPr lang="ru-RU" dirty="0"/>
              <a:t>Используем новый элемент в </a:t>
            </a:r>
            <a:r>
              <a:rPr lang="en-US" dirty="0"/>
              <a:t>&lt;body&gt;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87B6A-97EF-1FAC-3012-1D4B9E601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818" y="5664084"/>
            <a:ext cx="4734586" cy="828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8730BA-D1C5-5F94-AA8A-6E7D7CF6F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5284"/>
            <a:ext cx="5839640" cy="2210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FB8A0F-C9A4-7DD8-B9CE-B0AC48A60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830" y="3979864"/>
            <a:ext cx="4284700" cy="154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2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0F53-A439-40A3-2898-B1530E46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959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235127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F25B-787F-4B1E-6CF7-608EAEB6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297F-D1F0-B41F-3169-79F0FCEB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Описано на </a:t>
            </a:r>
            <a:r>
              <a:rPr lang="en-US" dirty="0"/>
              <a:t>S</a:t>
            </a:r>
            <a:r>
              <a:rPr lang="en-US"/>
              <a:t>tepik</a:t>
            </a:r>
            <a:r>
              <a:rPr lang="en-US" dirty="0"/>
              <a:t>:</a:t>
            </a:r>
            <a:endParaRPr lang="ru-RU" dirty="0"/>
          </a:p>
          <a:p>
            <a:pPr>
              <a:lnSpc>
                <a:spcPct val="200000"/>
              </a:lnSpc>
              <a:buFontTx/>
              <a:buChar char="-"/>
            </a:pPr>
            <a:r>
              <a:rPr lang="ru-RU" dirty="0"/>
              <a:t>установить все необходимое ПО для разработки</a:t>
            </a:r>
            <a:r>
              <a:rPr lang="en-US" dirty="0"/>
              <a:t>;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ru-RU" dirty="0"/>
              <a:t>пройти тесты по </a:t>
            </a:r>
            <a:r>
              <a:rPr lang="en-US" dirty="0"/>
              <a:t>html </a:t>
            </a:r>
            <a:r>
              <a:rPr lang="ru-RU" dirty="0"/>
              <a:t>и </a:t>
            </a:r>
            <a:r>
              <a:rPr lang="en-US" dirty="0" err="1"/>
              <a:t>js</a:t>
            </a:r>
            <a:r>
              <a:rPr lang="en-US" dirty="0"/>
              <a:t>;</a:t>
            </a:r>
            <a:endParaRPr lang="ru-RU" dirty="0"/>
          </a:p>
          <a:p>
            <a:pPr>
              <a:lnSpc>
                <a:spcPct val="200000"/>
              </a:lnSpc>
              <a:buFontTx/>
              <a:buChar char="-"/>
            </a:pPr>
            <a:r>
              <a:rPr lang="ru-RU" dirty="0"/>
              <a:t>выполнить задание в репозитории.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197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2ACE-64BF-FCFB-89D9-DA7F97CB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E9EA-2718-600D-9D81-EAE35D83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u-RU" dirty="0"/>
              <a:t>Устройство пакета </a:t>
            </a:r>
            <a:r>
              <a:rPr lang="en-US" dirty="0"/>
              <a:t>HTTP;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en-US" dirty="0"/>
              <a:t>HTML </a:t>
            </a:r>
            <a:r>
              <a:rPr lang="ru-RU" dirty="0"/>
              <a:t>элементы и </a:t>
            </a:r>
            <a:r>
              <a:rPr lang="en-US" dirty="0"/>
              <a:t>DOM</a:t>
            </a:r>
            <a:r>
              <a:rPr lang="ru-RU" dirty="0"/>
              <a:t>-дерево</a:t>
            </a:r>
            <a:r>
              <a:rPr lang="en-US" dirty="0"/>
              <a:t>;</a:t>
            </a:r>
          </a:p>
          <a:p>
            <a:pPr>
              <a:lnSpc>
                <a:spcPct val="200000"/>
              </a:lnSpc>
            </a:pPr>
            <a:r>
              <a:rPr lang="ru-RU" dirty="0"/>
              <a:t>Событийная модель браузера </a:t>
            </a:r>
            <a:r>
              <a:rPr lang="en-US" dirty="0"/>
              <a:t>JS;</a:t>
            </a:r>
          </a:p>
          <a:p>
            <a:pPr>
              <a:lnSpc>
                <a:spcPct val="200000"/>
              </a:lnSpc>
            </a:pPr>
            <a:endParaRPr lang="ru-RU" dirty="0"/>
          </a:p>
          <a:p>
            <a:pPr>
              <a:lnSpc>
                <a:spcPct val="2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075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F45C-BDA7-9488-7A09-CD1FA404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13D04-5A5C-A672-99B2-67C6FAD6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038" y="1690688"/>
            <a:ext cx="10515600" cy="4351338"/>
          </a:xfrm>
        </p:spPr>
        <p:txBody>
          <a:bodyPr/>
          <a:lstStyle/>
          <a:p>
            <a:r>
              <a:rPr lang="ru-RU" dirty="0"/>
              <a:t>Текстовый протокол</a:t>
            </a:r>
            <a:r>
              <a:rPr lang="en-US" dirty="0"/>
              <a:t>;</a:t>
            </a:r>
          </a:p>
          <a:p>
            <a:r>
              <a:rPr lang="ru-RU" dirty="0"/>
              <a:t>Поверх </a:t>
            </a:r>
            <a:r>
              <a:rPr lang="en-US" dirty="0"/>
              <a:t>TCP</a:t>
            </a:r>
            <a:r>
              <a:rPr lang="ru-RU" dirty="0"/>
              <a:t> соединения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Работает как запрос</a:t>
            </a:r>
            <a:r>
              <a:rPr lang="en-US" dirty="0"/>
              <a:t>/</a:t>
            </a:r>
            <a:r>
              <a:rPr lang="ru-RU" dirty="0"/>
              <a:t>ответ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Вверху заголовки, внизу </a:t>
            </a:r>
            <a:br>
              <a:rPr lang="ru-RU" dirty="0"/>
            </a:br>
            <a:r>
              <a:rPr lang="ru-RU" dirty="0"/>
              <a:t>содержание </a:t>
            </a:r>
            <a:r>
              <a:rPr lang="en-US" dirty="0"/>
              <a:t>(body).</a:t>
            </a:r>
            <a:endParaRPr lang="ru-RU" dirty="0"/>
          </a:p>
          <a:p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4B662E-63E2-E2CB-9EAC-41086257B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8" y="4654319"/>
            <a:ext cx="4820323" cy="1657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AF5555-8FE5-DA97-3ABF-45BFD564C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661" y="681037"/>
            <a:ext cx="4991659" cy="59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BF8B-EBCA-A822-677C-EA3CC6EE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ru-RU" dirty="0"/>
              <a:t>клиент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2B86-EAFF-BCD2-865D-767298F5A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17" y="1531200"/>
            <a:ext cx="10515600" cy="4351338"/>
          </a:xfrm>
        </p:spPr>
        <p:txBody>
          <a:bodyPr/>
          <a:lstStyle/>
          <a:p>
            <a:r>
              <a:rPr lang="ru-RU" dirty="0"/>
              <a:t>М</a:t>
            </a:r>
            <a:r>
              <a:rPr lang="en-US" dirty="0" err="1"/>
              <a:t>ethod</a:t>
            </a:r>
            <a:endParaRPr lang="ru-RU" dirty="0"/>
          </a:p>
          <a:p>
            <a:pPr lvl="1"/>
            <a:r>
              <a:rPr lang="ru-RU" dirty="0"/>
              <a:t> </a:t>
            </a:r>
            <a:r>
              <a:rPr lang="en-US" dirty="0"/>
              <a:t>GET</a:t>
            </a:r>
            <a:r>
              <a:rPr lang="ru-RU" dirty="0"/>
              <a:t> используется для получения данных (используется </a:t>
            </a:r>
            <a:r>
              <a:rPr lang="ru-RU" dirty="0" err="1"/>
              <a:t>бразуером</a:t>
            </a:r>
            <a:r>
              <a:rPr lang="ru-RU" dirty="0"/>
              <a:t> для получения </a:t>
            </a:r>
            <a:r>
              <a:rPr lang="ru-RU" dirty="0" err="1"/>
              <a:t>вебстранички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en-US" dirty="0"/>
              <a:t>POST</a:t>
            </a:r>
            <a:r>
              <a:rPr lang="ru-RU" dirty="0"/>
              <a:t> для отправки данных для обработки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Host –</a:t>
            </a:r>
            <a:r>
              <a:rPr lang="ru-RU" dirty="0"/>
              <a:t> имя сервиса (соединение устанавливается с физической машиной, которая может обслуживать много веб-страниц)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Path – </a:t>
            </a:r>
            <a:r>
              <a:rPr lang="ru-RU" dirty="0"/>
              <a:t>название вашего метода. Структурируется как в файловой системе</a:t>
            </a:r>
            <a:r>
              <a:rPr lang="en-US" dirty="0"/>
              <a:t>.</a:t>
            </a:r>
          </a:p>
          <a:p>
            <a:r>
              <a:rPr lang="ru-RU" dirty="0"/>
              <a:t>С</a:t>
            </a:r>
            <a:r>
              <a:rPr lang="en-US" dirty="0" err="1"/>
              <a:t>onnection</a:t>
            </a:r>
            <a:r>
              <a:rPr lang="ru-RU" dirty="0"/>
              <a:t> – нужно ли обрывать</a:t>
            </a:r>
            <a:br>
              <a:rPr lang="ru-RU" dirty="0"/>
            </a:br>
            <a:r>
              <a:rPr lang="en-US" dirty="0" err="1"/>
              <a:t>tcp</a:t>
            </a:r>
            <a:r>
              <a:rPr lang="en-US" dirty="0"/>
              <a:t> </a:t>
            </a:r>
            <a:r>
              <a:rPr lang="ru-RU" dirty="0"/>
              <a:t>соединение после ответа</a:t>
            </a:r>
            <a:r>
              <a:rPr lang="en-US" dirty="0"/>
              <a:t>.</a:t>
            </a:r>
            <a:endParaRPr lang="ru-RU" dirty="0"/>
          </a:p>
          <a:p>
            <a:endParaRPr lang="en-US" dirty="0"/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6C292-C8CD-CCB8-BE76-38EEFF560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29" y="4750234"/>
            <a:ext cx="4820323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5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E071-B6C7-DEC2-437B-2CA0C164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ru-RU" dirty="0"/>
              <a:t> сервер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051F-F3D7-FF99-F60E-4187FDB9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25" y="1690688"/>
            <a:ext cx="10515600" cy="4351338"/>
          </a:xfrm>
        </p:spPr>
        <p:txBody>
          <a:bodyPr/>
          <a:lstStyle/>
          <a:p>
            <a:r>
              <a:rPr lang="en-US" dirty="0"/>
              <a:t>Status code</a:t>
            </a:r>
          </a:p>
          <a:p>
            <a:pPr lvl="1"/>
            <a:r>
              <a:rPr lang="en-US" dirty="0"/>
              <a:t>200 –</a:t>
            </a:r>
            <a:r>
              <a:rPr lang="ru-RU" dirty="0"/>
              <a:t> </a:t>
            </a:r>
            <a:r>
              <a:rPr lang="en-US" dirty="0"/>
              <a:t>OK;</a:t>
            </a:r>
            <a:endParaRPr lang="ru-RU" dirty="0"/>
          </a:p>
          <a:p>
            <a:pPr lvl="1"/>
            <a:r>
              <a:rPr lang="ru-RU" dirty="0"/>
              <a:t>400 – вы отправили неправильный запрос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500 – ошибся в сервер</a:t>
            </a:r>
            <a:r>
              <a:rPr lang="en-US" dirty="0"/>
              <a:t>.</a:t>
            </a:r>
          </a:p>
          <a:p>
            <a:r>
              <a:rPr lang="en-US" dirty="0"/>
              <a:t>Content-Length</a:t>
            </a:r>
            <a:r>
              <a:rPr lang="ru-RU" dirty="0"/>
              <a:t> – длина </a:t>
            </a:r>
            <a:r>
              <a:rPr lang="en-US" dirty="0"/>
              <a:t>body </a:t>
            </a:r>
            <a:r>
              <a:rPr lang="ru-RU" dirty="0"/>
              <a:t>поля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(body </a:t>
            </a:r>
            <a:r>
              <a:rPr lang="ru-RU" dirty="0"/>
              <a:t>может не влезть в кадр </a:t>
            </a:r>
            <a:r>
              <a:rPr lang="en-US" dirty="0"/>
              <a:t>TCP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не всегда понятно стоит ли его ожидать)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Body </a:t>
            </a:r>
            <a:r>
              <a:rPr lang="ru-RU" dirty="0"/>
              <a:t>– набор байтов через двойной</a:t>
            </a:r>
            <a:br>
              <a:rPr lang="ru-RU" dirty="0"/>
            </a:br>
            <a:r>
              <a:rPr lang="ru-RU" dirty="0"/>
              <a:t>отступ после заголовков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ECBDD-3826-E137-96DE-599853263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494" y="935665"/>
            <a:ext cx="4776283" cy="564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1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3DA7A-B7B4-E97B-5966-B73DF5E73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27" y="1786823"/>
            <a:ext cx="10515600" cy="4351338"/>
          </a:xfrm>
        </p:spPr>
        <p:txBody>
          <a:bodyPr/>
          <a:lstStyle/>
          <a:p>
            <a:r>
              <a:rPr lang="ru-RU" dirty="0"/>
              <a:t>Файл с версткой веб-страницы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Содержит заголовок и нагрузку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Верстка выполняется с помощью</a:t>
            </a:r>
            <a:br>
              <a:rPr lang="ru-RU" dirty="0"/>
            </a:br>
            <a:r>
              <a:rPr lang="en-US" dirty="0"/>
              <a:t>html </a:t>
            </a:r>
            <a:r>
              <a:rPr lang="ru-RU" dirty="0"/>
              <a:t>элементов, заключенных в</a:t>
            </a:r>
            <a:br>
              <a:rPr lang="ru-RU" dirty="0"/>
            </a:br>
            <a:r>
              <a:rPr lang="ru-RU" dirty="0"/>
              <a:t>скобки </a:t>
            </a:r>
            <a:r>
              <a:rPr lang="en-US" dirty="0"/>
              <a:t>&lt;&gt;;</a:t>
            </a:r>
            <a:endParaRPr lang="ru-RU" dirty="0"/>
          </a:p>
          <a:p>
            <a:r>
              <a:rPr lang="en-US" dirty="0"/>
              <a:t>HTML </a:t>
            </a:r>
            <a:r>
              <a:rPr lang="ru-RU" dirty="0"/>
              <a:t>задает каркас страницы,</a:t>
            </a:r>
            <a:br>
              <a:rPr lang="ru-RU" dirty="0"/>
            </a:br>
            <a:r>
              <a:rPr lang="ru-RU" dirty="0"/>
              <a:t>анимация и оформление</a:t>
            </a:r>
            <a:br>
              <a:rPr lang="ru-RU" dirty="0"/>
            </a:br>
            <a:r>
              <a:rPr lang="ru-RU" dirty="0"/>
              <a:t>выполняются каскадными</a:t>
            </a:r>
            <a:br>
              <a:rPr lang="ru-RU" dirty="0"/>
            </a:br>
            <a:r>
              <a:rPr lang="ru-RU" dirty="0"/>
              <a:t>стилями</a:t>
            </a:r>
            <a:r>
              <a:rPr lang="en-US" dirty="0"/>
              <a:t> CSS</a:t>
            </a:r>
            <a:r>
              <a:rPr lang="ru-RU" dirty="0"/>
              <a:t> и скриптами </a:t>
            </a:r>
            <a:r>
              <a:rPr lang="en-US" dirty="0"/>
              <a:t>JS.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5051D-5E8B-51A8-5DD1-C2E80FE5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27" y="333116"/>
            <a:ext cx="10515600" cy="1325563"/>
          </a:xfrm>
        </p:spPr>
        <p:txBody>
          <a:bodyPr/>
          <a:lstStyle/>
          <a:p>
            <a:r>
              <a:rPr lang="en-US" dirty="0"/>
              <a:t>HTML</a:t>
            </a:r>
            <a:r>
              <a:rPr lang="ru-RU" dirty="0"/>
              <a:t> - документ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028" name="Picture 4" descr="html tutorial">
            <a:extLst>
              <a:ext uri="{FF2B5EF4-FFF2-40B4-BE49-F238E27FC236}">
                <a16:creationId xmlns:a16="http://schemas.microsoft.com/office/drawing/2014/main" id="{964BCE93-B2F8-6B25-AA68-6CB6C1A4D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67266"/>
            <a:ext cx="5272530" cy="390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21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2C04-246C-D3B4-2E3F-8E582054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ru-RU" dirty="0"/>
              <a:t>элементы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A9E1-2706-418E-0813-35C086D9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btn</a:t>
            </a:r>
            <a:r>
              <a:rPr lang="en-US" dirty="0"/>
              <a:t>&gt; - </a:t>
            </a:r>
            <a:r>
              <a:rPr lang="ru-RU" dirty="0"/>
              <a:t>тэг кнопки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&lt;</a:t>
            </a:r>
            <a:r>
              <a:rPr lang="en-US" dirty="0" err="1"/>
              <a:t>btn</a:t>
            </a:r>
            <a:r>
              <a:rPr lang="en-US" dirty="0"/>
              <a:t> class=“</a:t>
            </a:r>
            <a:r>
              <a:rPr lang="en-US" dirty="0" err="1"/>
              <a:t>btn</a:t>
            </a:r>
            <a:r>
              <a:rPr lang="en-US" dirty="0"/>
              <a:t>”&gt; </a:t>
            </a:r>
            <a:r>
              <a:rPr lang="ru-RU" dirty="0"/>
              <a:t>- </a:t>
            </a:r>
            <a:r>
              <a:rPr lang="ru-RU" dirty="0" err="1"/>
              <a:t>аттрибут</a:t>
            </a:r>
            <a:r>
              <a:rPr lang="en-US" dirty="0"/>
              <a:t> </a:t>
            </a:r>
            <a:r>
              <a:rPr lang="ru-RU" dirty="0"/>
              <a:t>элемента с названием </a:t>
            </a:r>
            <a:r>
              <a:rPr lang="en-US" dirty="0"/>
              <a:t>class</a:t>
            </a:r>
            <a:r>
              <a:rPr lang="ru-RU" dirty="0"/>
              <a:t> и значением </a:t>
            </a:r>
            <a:r>
              <a:rPr lang="en-US" dirty="0" err="1"/>
              <a:t>btn</a:t>
            </a:r>
            <a:r>
              <a:rPr lang="en-US" dirty="0"/>
              <a:t>;</a:t>
            </a:r>
          </a:p>
          <a:p>
            <a:r>
              <a:rPr lang="en-US" dirty="0"/>
              <a:t>&lt;</a:t>
            </a:r>
            <a:r>
              <a:rPr lang="en-US" dirty="0" err="1"/>
              <a:t>btn</a:t>
            </a:r>
            <a:r>
              <a:rPr lang="en-US" dirty="0"/>
              <a:t>&gt;&lt;/</a:t>
            </a:r>
            <a:r>
              <a:rPr lang="en-US" dirty="0" err="1"/>
              <a:t>btn</a:t>
            </a:r>
            <a:r>
              <a:rPr lang="en-US" dirty="0"/>
              <a:t>&gt; </a:t>
            </a:r>
            <a:r>
              <a:rPr lang="ru-RU" dirty="0"/>
              <a:t> - закрывающий тэг (в нем писать </a:t>
            </a:r>
            <a:r>
              <a:rPr lang="ru-RU" dirty="0" err="1"/>
              <a:t>аттрибуты</a:t>
            </a:r>
            <a:r>
              <a:rPr lang="ru-RU" dirty="0"/>
              <a:t> не нужно)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&lt;</a:t>
            </a:r>
            <a:r>
              <a:rPr lang="en-US" dirty="0" err="1"/>
              <a:t>btn</a:t>
            </a:r>
            <a:r>
              <a:rPr lang="en-US" dirty="0"/>
              <a:t>&gt;</a:t>
            </a:r>
            <a:r>
              <a:rPr lang="ru-RU" dirty="0"/>
              <a:t>Старт</a:t>
            </a:r>
            <a:r>
              <a:rPr lang="en-US" dirty="0"/>
              <a:t>&lt;/</a:t>
            </a:r>
            <a:r>
              <a:rPr lang="en-US" dirty="0" err="1"/>
              <a:t>btn</a:t>
            </a:r>
            <a:r>
              <a:rPr lang="en-US" dirty="0"/>
              <a:t>&gt;</a:t>
            </a:r>
            <a:r>
              <a:rPr lang="ru-RU" dirty="0"/>
              <a:t> - содержание (</a:t>
            </a:r>
            <a:r>
              <a:rPr lang="en-US" dirty="0" err="1"/>
              <a:t>innerHTML</a:t>
            </a:r>
            <a:r>
              <a:rPr lang="en-US" dirty="0"/>
              <a:t>) </a:t>
            </a:r>
            <a:r>
              <a:rPr lang="ru-RU" dirty="0"/>
              <a:t>элемента. В данном случае текст Старт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Можно создавать свои собственный элементы, используя </a:t>
            </a:r>
            <a:r>
              <a:rPr lang="en-US" dirty="0" err="1"/>
              <a:t>WebComponents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08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D408-19A9-2E16-81AF-279FF8B4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  <a:r>
              <a:rPr lang="ru-RU" dirty="0"/>
              <a:t> (</a:t>
            </a:r>
            <a:r>
              <a:rPr lang="en-US" dirty="0"/>
              <a:t>document object model</a:t>
            </a:r>
            <a:r>
              <a:rPr lang="ru-RU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FE1C-AEA2-A688-E456-A070E23B5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891"/>
            <a:ext cx="5551967" cy="4351338"/>
          </a:xfrm>
        </p:spPr>
        <p:txBody>
          <a:bodyPr/>
          <a:lstStyle/>
          <a:p>
            <a:r>
              <a:rPr lang="en-US" dirty="0"/>
              <a:t>HTML </a:t>
            </a:r>
            <a:r>
              <a:rPr lang="ru-RU" dirty="0"/>
              <a:t>упорядочен иерархически в виде древа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Эффекты родителя, как сжатие, буду распространяться на дочерние узлы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Все алгоритмы поиска и вставки будут использовать структуру </a:t>
            </a:r>
            <a:r>
              <a:rPr lang="en-US" dirty="0"/>
              <a:t>DOM</a:t>
            </a:r>
            <a:r>
              <a:rPr lang="ru-RU" dirty="0"/>
              <a:t>-дерева</a:t>
            </a:r>
            <a:r>
              <a:rPr lang="en-US" dirty="0"/>
              <a:t>;</a:t>
            </a:r>
          </a:p>
          <a:p>
            <a:r>
              <a:rPr lang="ru-RU" dirty="0"/>
              <a:t>Язык </a:t>
            </a:r>
            <a:r>
              <a:rPr lang="en-US" dirty="0"/>
              <a:t>JS </a:t>
            </a:r>
            <a:r>
              <a:rPr lang="ru-RU" dirty="0"/>
              <a:t>позволяет</a:t>
            </a:r>
            <a:r>
              <a:rPr lang="en-US" dirty="0"/>
              <a:t> </a:t>
            </a:r>
            <a:r>
              <a:rPr lang="ru-RU" dirty="0"/>
              <a:t>вставлять новые узлы динамически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 descr="Что такое DOM и зачем он нужен? · ИТ Шеф">
            <a:extLst>
              <a:ext uri="{FF2B5EF4-FFF2-40B4-BE49-F238E27FC236}">
                <a16:creationId xmlns:a16="http://schemas.microsoft.com/office/drawing/2014/main" id="{27E5DF94-EB9C-5FE3-63C3-76EA412DC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644" y="1967022"/>
            <a:ext cx="5047903" cy="32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44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7596-47A7-C9B0-C585-BD902FEB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JavaSript</a:t>
            </a:r>
            <a:r>
              <a:rPr lang="en-US" dirty="0"/>
              <a:t> (</a:t>
            </a:r>
            <a:r>
              <a:rPr lang="en-US" dirty="0" err="1"/>
              <a:t>Js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B7E9-2508-BB0B-3E2B-21612AEE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Похож на </a:t>
            </a:r>
            <a:r>
              <a:rPr lang="en-US" dirty="0"/>
              <a:t>Python</a:t>
            </a:r>
            <a:r>
              <a:rPr lang="ru-RU" dirty="0"/>
              <a:t>. Интерпретируем, имеет переменные, классы, функции и </a:t>
            </a:r>
            <a:r>
              <a:rPr lang="ru-RU" dirty="0" err="1"/>
              <a:t>тд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Имеет функционал для взаимодействия с браузером </a:t>
            </a:r>
            <a:r>
              <a:rPr lang="en-US" dirty="0" err="1"/>
              <a:t>WebAPI</a:t>
            </a:r>
            <a:r>
              <a:rPr lang="ru-RU" dirty="0"/>
              <a:t> для модификации </a:t>
            </a:r>
            <a:r>
              <a:rPr lang="en-US" dirty="0"/>
              <a:t>Dom</a:t>
            </a:r>
            <a:r>
              <a:rPr lang="ru-RU" dirty="0"/>
              <a:t>-дерева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Обеспечивает безопасность пользователя, использующего ваш скрипт, ограничивая веб-запросы и работу с файловой системой</a:t>
            </a:r>
            <a:r>
              <a:rPr lang="en-US" dirty="0"/>
              <a:t>;</a:t>
            </a:r>
          </a:p>
          <a:p>
            <a:r>
              <a:rPr lang="ru-RU" dirty="0"/>
              <a:t>Имеет продвинутую событийную модель, позволяющую регистрировать обработчики на взаимодействие пользователя с браузером.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22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3530</TotalTime>
  <Words>604</Words>
  <Application>Microsoft Office PowerPoint</Application>
  <PresentationFormat>Widescreen</PresentationFormat>
  <Paragraphs>82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Верстка HTML  Скрипты JS</vt:lpstr>
      <vt:lpstr>План</vt:lpstr>
      <vt:lpstr>HTTP</vt:lpstr>
      <vt:lpstr>HTTP клиент</vt:lpstr>
      <vt:lpstr>HTTP сервер </vt:lpstr>
      <vt:lpstr>HTML - документ </vt:lpstr>
      <vt:lpstr>HTML элементы</vt:lpstr>
      <vt:lpstr>DOM (document object model) </vt:lpstr>
      <vt:lpstr>JavaSript (Js)</vt:lpstr>
      <vt:lpstr>Событийная модель</vt:lpstr>
      <vt:lpstr>Практика</vt:lpstr>
      <vt:lpstr>Макет приложения</vt:lpstr>
      <vt:lpstr>Обсуждение: зачем своя таблица посещаемости или журнал записи</vt:lpstr>
      <vt:lpstr>Наивный подход</vt:lpstr>
      <vt:lpstr>WebComponents (Lit)</vt:lpstr>
      <vt:lpstr>Домашнее задание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21</cp:revision>
  <dcterms:created xsi:type="dcterms:W3CDTF">2025-01-07T21:42:29Z</dcterms:created>
  <dcterms:modified xsi:type="dcterms:W3CDTF">2025-02-12T21:18:16Z</dcterms:modified>
</cp:coreProperties>
</file>