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9" r:id="rId5"/>
    <p:sldId id="258" r:id="rId6"/>
    <p:sldId id="262" r:id="rId7"/>
    <p:sldId id="267" r:id="rId8"/>
    <p:sldId id="268" r:id="rId9"/>
    <p:sldId id="261" r:id="rId10"/>
    <p:sldId id="273" r:id="rId11"/>
    <p:sldId id="274" r:id="rId12"/>
    <p:sldId id="277" r:id="rId13"/>
    <p:sldId id="275" r:id="rId14"/>
    <p:sldId id="278" r:id="rId15"/>
    <p:sldId id="281" r:id="rId16"/>
    <p:sldId id="279" r:id="rId17"/>
    <p:sldId id="271" r:id="rId18"/>
    <p:sldId id="282" r:id="rId19"/>
    <p:sldId id="283" r:id="rId20"/>
    <p:sldId id="266" r:id="rId21"/>
    <p:sldId id="265" r:id="rId2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9"/>
  </p:normalViewPr>
  <p:slideViewPr>
    <p:cSldViewPr snapToGrid="0">
      <p:cViewPr>
        <p:scale>
          <a:sx n="69" d="100"/>
          <a:sy n="69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ED4D5-9B0B-244D-B7FF-A086DB350D42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B6E9D-E56A-DE48-9AD2-1A486AA3F3B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477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B6E9D-E56A-DE48-9AD2-1A486AA3F3BF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739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E4A9-0E3E-FE0B-EE78-0DEC7DD7B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F83DB-3859-D213-0B3A-064A5C2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24C9-FBE8-A242-E051-CD7E869B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49BF4-F6B5-AF85-432F-492FB1B9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891A-093B-05B6-3F9F-1A752863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691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CE55-7666-26C2-ED5E-55769AA6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3E890-7FD8-2A16-3EEB-616F9CBC0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7E18-EE06-1171-F373-DAFC46B7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84D5-E761-3B84-417C-C7F7597B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DE49-8E5F-6749-F36D-147F6675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071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010AC-E633-5C8A-AD3B-9EA1CA9DB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0EAAA-6AA1-60C0-3A22-F7B0A13D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0071-8748-550E-AAAA-33494D7B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836B-59CB-7298-4457-CF260113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D63FA-9075-E538-D35A-5DAD50BF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801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E1EE-36FB-C0A1-19D7-44DBC7EB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5709-5710-F281-306D-242A9FE9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EE12-F313-FADE-914D-6EA79C26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0349-5AD2-A24C-39D5-2C774F32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47D3-93FB-4FF7-9690-8EDCCB07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51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6DC8-78A0-C5EC-761F-969B5B54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209C-772E-549A-EDC7-A79AE689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7AFF-3C3F-9BCE-C16B-FE650273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530B-66E0-B151-892E-01275414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0E58-A225-0562-1598-8512B3A1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9389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A8C0-3C2E-EDA5-7FC8-72AC6D2A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952C-CE82-0835-8ED1-1C424287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D6BA-245F-A0BE-9ABF-88A9323AD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6A46-A12B-39FC-88F3-88C12A28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4A361-7AFC-5AD7-1E36-C126120A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315B-C5ED-A5FB-15FB-48B32799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9297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1565-3DDE-B465-3CFD-62F0C907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64EF-80FA-4750-80DF-5A8279E9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C15E0-8644-499C-A488-AFB4D866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39618-F173-D15E-311A-542547E30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BC6E-3814-50E0-C41C-1554D3A59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307BD-7A82-6070-7787-4E0C417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D5B81-3DB0-B275-0148-16687244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FD03B-1062-5D0E-52E9-D7DBAC83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343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A229-81B4-F94C-F749-CEC27BD5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3A29F-7809-87BD-599A-78F64EF6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16D96-61E8-B307-2C43-DEA2E85C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76A3-175C-BC19-720A-551629DE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5493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F3603-D063-299B-9A89-AE356030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86960-CC54-CC75-2F48-37F70755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C1ABE-439E-09CA-56E3-B08E4C0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969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5663-5254-773A-B8A2-85AFF7D7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089D-8EC0-E516-EC32-212B45863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F0A15-220F-1B36-B2AA-491D14F0F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E5029-F31D-F9A4-479D-E50999DF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554E6-4337-0A34-A53F-C9C9997A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ADEEA-8D5B-25DF-AE88-218AF14A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179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CE52-3189-4A23-2601-73C90C1A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AD1DE-83B6-95BB-69C5-7E139DD84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3DE57-DA11-893C-DE8C-375F26CB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CAC90-619C-D086-D237-02B55727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341EE-AA55-98A2-5A4B-FDB7D8D5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D18C-E542-2336-F9EF-1ABD41CB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3490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C1002-3290-BAA9-780B-01061E12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D7F07-200E-FDE8-AD77-54452762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D6B5-E0F6-A9C5-D4C2-F819549DC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7DC2F-0869-7C41-94FB-47BE8685D931}" type="datetimeFigureOut">
              <a:rPr lang="en-RU" smtClean="0"/>
              <a:t>12.02.2025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B8BC-34C1-B46D-4302-D41305738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E5FC-0F15-9898-70F9-D5161F4F5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2EC8-3305-1048-9CD5-6BB16F2338B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7167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C348-6B19-C9E2-A854-E5503C3B6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Веб-</a:t>
            </a:r>
            <a:r>
              <a:rPr lang="en-US" dirty="0" err="1"/>
              <a:t>п</a:t>
            </a:r>
            <a:r>
              <a:rPr lang="ru-RU" dirty="0" err="1"/>
              <a:t>риложение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обработка </a:t>
            </a:r>
            <a:r>
              <a:rPr lang="ru-RU" dirty="0" err="1"/>
              <a:t>H</a:t>
            </a:r>
            <a:r>
              <a:rPr lang="en-US" dirty="0"/>
              <a:t>TTP </a:t>
            </a:r>
            <a:r>
              <a:rPr lang="en-US" dirty="0" err="1"/>
              <a:t>за</a:t>
            </a:r>
            <a:r>
              <a:rPr lang="ru-RU" dirty="0" err="1"/>
              <a:t>просов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C105-0A77-A42B-9ED8-B94C2E5B1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595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C4B-32A1-E53B-FD0E-261E0DBB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377"/>
            <a:ext cx="10515600" cy="1325563"/>
          </a:xfrm>
        </p:spPr>
        <p:txBody>
          <a:bodyPr/>
          <a:lstStyle/>
          <a:p>
            <a:r>
              <a:rPr lang="ru-RU" dirty="0"/>
              <a:t>Веб-фреймворк</a:t>
            </a:r>
            <a:r>
              <a:rPr lang="en-US" dirty="0"/>
              <a:t> </a:t>
            </a:r>
            <a:r>
              <a:rPr lang="en-US" dirty="0" err="1"/>
              <a:t>FastApi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9023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6401-CD23-1CD4-E0F0-8D9B593E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2C8C0-AF68-B439-E67F-F6CBF81F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Модель </a:t>
            </a:r>
            <a:r>
              <a:rPr lang="ru-RU" dirty="0" err="1"/>
              <a:t>сериализации</a:t>
            </a:r>
            <a:r>
              <a:rPr lang="ru-RU" dirty="0"/>
              <a:t> данных</a:t>
            </a:r>
            <a:r>
              <a:rPr lang="en-US" dirty="0"/>
              <a:t> </a:t>
            </a:r>
            <a:r>
              <a:rPr lang="en-US" dirty="0" err="1"/>
              <a:t>Pydantic</a:t>
            </a:r>
            <a:r>
              <a:rPr lang="ru-RU" dirty="0"/>
              <a:t>;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ru-RU" dirty="0"/>
              <a:t>Модель </a:t>
            </a:r>
            <a:r>
              <a:rPr lang="ru-RU" dirty="0" err="1"/>
              <a:t>рутинга</a:t>
            </a:r>
            <a:r>
              <a:rPr lang="ru-RU" dirty="0"/>
              <a:t> </a:t>
            </a:r>
            <a:r>
              <a:rPr lang="en-US" dirty="0" err="1"/>
              <a:t>FastApi</a:t>
            </a:r>
            <a:r>
              <a:rPr lang="en-US" dirty="0"/>
              <a:t>;</a:t>
            </a:r>
          </a:p>
          <a:p>
            <a:pPr>
              <a:lnSpc>
                <a:spcPct val="200000"/>
              </a:lnSpc>
            </a:pPr>
            <a:r>
              <a:rPr lang="ru-RU" dirty="0"/>
              <a:t>Автоматическая генерация документации </a:t>
            </a:r>
            <a:r>
              <a:rPr lang="en-US" dirty="0"/>
              <a:t>Swagger;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/>
              <a:t>Запуск веб-сервера;</a:t>
            </a:r>
            <a:endParaRPr lang="en-US" dirty="0"/>
          </a:p>
          <a:p>
            <a:pPr>
              <a:lnSpc>
                <a:spcPct val="200000"/>
              </a:lnSpc>
            </a:pPr>
            <a:endParaRPr lang="ru-RU" dirty="0"/>
          </a:p>
          <a:p>
            <a:pPr>
              <a:lnSpc>
                <a:spcPct val="200000"/>
              </a:lnSpc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53457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90BF-2619-A766-054B-BD3139EC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dirty="0" err="1"/>
              <a:t>серилизации</a:t>
            </a:r>
            <a:r>
              <a:rPr lang="ru-RU" dirty="0"/>
              <a:t> </a:t>
            </a:r>
            <a:r>
              <a:rPr lang="ru-RU" dirty="0" err="1"/>
              <a:t>P</a:t>
            </a:r>
            <a:r>
              <a:rPr lang="en-US" dirty="0" err="1"/>
              <a:t>ydantic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0AE3-A444-A532-28FB-A085E2F3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12" y="1580445"/>
            <a:ext cx="4305300" cy="4841697"/>
          </a:xfrm>
        </p:spPr>
        <p:txBody>
          <a:bodyPr/>
          <a:lstStyle/>
          <a:p>
            <a:r>
              <a:rPr lang="ru-RU" dirty="0"/>
              <a:t>Структура модели объявляется с учетом типов ее аргументов;</a:t>
            </a:r>
            <a:endParaRPr lang="en-US" dirty="0"/>
          </a:p>
          <a:p>
            <a:r>
              <a:rPr lang="ru-RU" dirty="0"/>
              <a:t>Допускается произвольная вложенность модели и контейнеры </a:t>
            </a:r>
            <a:r>
              <a:rPr lang="ru-RU" dirty="0" err="1"/>
              <a:t>ma</a:t>
            </a:r>
            <a:r>
              <a:rPr lang="en-US" dirty="0"/>
              <a:t>p, list;</a:t>
            </a:r>
            <a:endParaRPr lang="ru-RU" dirty="0"/>
          </a:p>
          <a:p>
            <a:r>
              <a:rPr lang="ru-RU" dirty="0"/>
              <a:t>При валидации некорректных данных возвращается ошибка с указанием поля</a:t>
            </a:r>
          </a:p>
          <a:p>
            <a:endParaRPr lang="en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66987D-46AE-8883-1FBE-18E6B284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0445"/>
            <a:ext cx="4305299" cy="48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D975-0CC7-7373-CCFC-27F7382A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Рутинг</a:t>
            </a:r>
            <a:r>
              <a:rPr lang="ru-RU" dirty="0"/>
              <a:t> (префиксное дерево)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13683-9C3E-28C7-825D-1F0B85C1F5C2}"/>
              </a:ext>
            </a:extLst>
          </p:cNvPr>
          <p:cNvSpPr/>
          <p:nvPr/>
        </p:nvSpPr>
        <p:spPr>
          <a:xfrm>
            <a:off x="1956708" y="1805952"/>
            <a:ext cx="2237015" cy="694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/</a:t>
            </a:r>
            <a:r>
              <a:rPr lang="en-US" dirty="0" err="1"/>
              <a:t>api</a:t>
            </a:r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9C340-8761-0C68-619B-2B5B18CBACBF}"/>
              </a:ext>
            </a:extLst>
          </p:cNvPr>
          <p:cNvSpPr/>
          <p:nvPr/>
        </p:nvSpPr>
        <p:spPr>
          <a:xfrm>
            <a:off x="838200" y="2658602"/>
            <a:ext cx="2237015" cy="69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/</a:t>
            </a:r>
            <a:r>
              <a:rPr lang="en-US" dirty="0" err="1"/>
              <a:t>api</a:t>
            </a:r>
            <a:r>
              <a:rPr lang="en-US" dirty="0"/>
              <a:t>/homework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B4701-82B4-3512-0CD8-85387EFED798}"/>
              </a:ext>
            </a:extLst>
          </p:cNvPr>
          <p:cNvSpPr/>
          <p:nvPr/>
        </p:nvSpPr>
        <p:spPr>
          <a:xfrm>
            <a:off x="3496382" y="2657932"/>
            <a:ext cx="2237015" cy="694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/</a:t>
            </a:r>
            <a:r>
              <a:rPr lang="en-US" dirty="0" err="1"/>
              <a:t>api</a:t>
            </a:r>
            <a:r>
              <a:rPr lang="en-US" dirty="0"/>
              <a:t>/student</a:t>
            </a:r>
            <a:endParaRPr lang="en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A4E1BC-6AC8-5B60-9110-05ED31F09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157" y="2039602"/>
            <a:ext cx="4464050" cy="150408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F4D6E-FDAE-DBA0-F2C5-78A77E879733}"/>
              </a:ext>
            </a:extLst>
          </p:cNvPr>
          <p:cNvSpPr txBox="1"/>
          <p:nvPr/>
        </p:nvSpPr>
        <p:spPr>
          <a:xfrm>
            <a:off x="4755114" y="2171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B56D04-8EA2-A56D-CE8C-E139301A279B}"/>
              </a:ext>
            </a:extLst>
          </p:cNvPr>
          <p:cNvSpPr txBox="1">
            <a:spLocks/>
          </p:cNvSpPr>
          <p:nvPr/>
        </p:nvSpPr>
        <p:spPr>
          <a:xfrm>
            <a:off x="539620" y="4738819"/>
            <a:ext cx="10814180" cy="197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Название обработчика при регистрации помещается в префиксное древе;</a:t>
            </a:r>
          </a:p>
          <a:p>
            <a:r>
              <a:rPr lang="ru-RU" dirty="0"/>
              <a:t>При поступление запроса проводится поиск по древу</a:t>
            </a:r>
            <a:r>
              <a:rPr lang="en-US" dirty="0"/>
              <a:t>.</a:t>
            </a:r>
            <a:r>
              <a:rPr lang="ru-RU" dirty="0"/>
              <a:t> Параметры запроса передаются в функцию для получения ответа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00B163-3FF0-A053-4F40-C08DD6A61A26}"/>
              </a:ext>
            </a:extLst>
          </p:cNvPr>
          <p:cNvSpPr/>
          <p:nvPr/>
        </p:nvSpPr>
        <p:spPr>
          <a:xfrm>
            <a:off x="4493009" y="3552539"/>
            <a:ext cx="2480776" cy="694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</a:t>
            </a:r>
            <a:r>
              <a:rPr lang="ru-RU" dirty="0"/>
              <a:t>/</a:t>
            </a:r>
            <a:r>
              <a:rPr lang="en-US" dirty="0" err="1"/>
              <a:t>api</a:t>
            </a:r>
            <a:r>
              <a:rPr lang="en-US" dirty="0"/>
              <a:t>/student</a:t>
            </a:r>
            <a:r>
              <a:rPr lang="ru-RU" dirty="0"/>
              <a:t>/</a:t>
            </a:r>
            <a:r>
              <a:rPr lang="en-US" dirty="0"/>
              <a:t>info</a:t>
            </a:r>
            <a:endParaRPr lang="en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C26DF5-2075-9EB6-212F-28F7745576D2}"/>
              </a:ext>
            </a:extLst>
          </p:cNvPr>
          <p:cNvSpPr/>
          <p:nvPr/>
        </p:nvSpPr>
        <p:spPr>
          <a:xfrm>
            <a:off x="1712947" y="3543695"/>
            <a:ext cx="2480776" cy="6946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</a:t>
            </a:r>
            <a:r>
              <a:rPr lang="ru-RU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ru-RU" dirty="0" err="1"/>
              <a:t>st</a:t>
            </a:r>
            <a:r>
              <a:rPr lang="en-US" dirty="0" err="1"/>
              <a:t>udent</a:t>
            </a:r>
            <a:r>
              <a:rPr lang="en-US" dirty="0"/>
              <a:t>/marks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0858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D741-240C-6A85-50C8-4EB757F0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Рутинг</a:t>
            </a:r>
            <a:r>
              <a:rPr lang="en-US" dirty="0"/>
              <a:t> (</a:t>
            </a:r>
            <a:r>
              <a:rPr lang="ru-RU" dirty="0"/>
              <a:t>код)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1882-4A92-39FF-C47F-A4251063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128"/>
            <a:ext cx="4592216" cy="4351338"/>
          </a:xfrm>
        </p:spPr>
        <p:txBody>
          <a:bodyPr/>
          <a:lstStyle/>
          <a:p>
            <a:r>
              <a:rPr lang="ru-RU" dirty="0"/>
              <a:t>Для организации префиксного древа используется </a:t>
            </a:r>
            <a:r>
              <a:rPr lang="ru-RU" dirty="0" err="1"/>
              <a:t>рутеры</a:t>
            </a:r>
            <a:endParaRPr lang="ru-RU" dirty="0"/>
          </a:p>
          <a:p>
            <a:r>
              <a:rPr lang="ru-RU" dirty="0" err="1"/>
              <a:t>Рутеры</a:t>
            </a:r>
            <a:r>
              <a:rPr lang="ru-RU" dirty="0"/>
              <a:t> можно вкладывать друг в друга и в приложение</a:t>
            </a:r>
          </a:p>
          <a:p>
            <a:r>
              <a:rPr lang="ru-RU" dirty="0"/>
              <a:t>Тэги позволяют организовать методы в документации</a:t>
            </a:r>
          </a:p>
          <a:p>
            <a:pPr marL="0" indent="0">
              <a:buNone/>
            </a:pPr>
            <a:endParaRPr lang="ru-RU" dirty="0"/>
          </a:p>
          <a:p>
            <a:endParaRPr lang="en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A15E5-060D-A444-435D-C1EBCC41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40" y="894097"/>
            <a:ext cx="5337111" cy="52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8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C2A0-E73D-80AD-BCF5-82E8BE14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F593-97C3-D6A6-C6C8-1DA5FDA5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3697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8CD7-7EEA-3961-74A6-1BE859C6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веб-сервера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A4FF-372E-1C0F-44EF-6B4E28D1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085"/>
            <a:ext cx="6383694" cy="4351338"/>
          </a:xfrm>
        </p:spPr>
        <p:txBody>
          <a:bodyPr/>
          <a:lstStyle/>
          <a:p>
            <a:r>
              <a:rPr lang="ru-RU" dirty="0" err="1"/>
              <a:t>U</a:t>
            </a:r>
            <a:r>
              <a:rPr lang="en-US" dirty="0" err="1"/>
              <a:t>vicorn</a:t>
            </a:r>
            <a:r>
              <a:rPr lang="ru-RU" dirty="0"/>
              <a:t> поддерживает неблокирующее чтение, обработку и запись запроса (</a:t>
            </a:r>
            <a:r>
              <a:rPr lang="ru-RU" dirty="0" err="1"/>
              <a:t>A</a:t>
            </a:r>
            <a:r>
              <a:rPr lang="en-US" dirty="0"/>
              <a:t>SGI </a:t>
            </a:r>
            <a:r>
              <a:rPr lang="en-US" dirty="0" err="1"/>
              <a:t>з</a:t>
            </a:r>
            <a:r>
              <a:rPr lang="ru-RU" dirty="0" err="1"/>
              <a:t>апроса</a:t>
            </a:r>
            <a:r>
              <a:rPr lang="ru-RU" dirty="0"/>
              <a:t>) </a:t>
            </a:r>
            <a:endParaRPr lang="en-US" dirty="0"/>
          </a:p>
          <a:p>
            <a:r>
              <a:rPr lang="ru-RU" dirty="0"/>
              <a:t>Сам </a:t>
            </a:r>
            <a:r>
              <a:rPr lang="ru-RU" dirty="0" err="1"/>
              <a:t>аллоцирует</a:t>
            </a:r>
            <a:r>
              <a:rPr lang="ru-RU" dirty="0"/>
              <a:t> и связывает сокет с заданным (</a:t>
            </a:r>
            <a:r>
              <a:rPr lang="en-US" dirty="0" err="1"/>
              <a:t>ip,port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И</a:t>
            </a:r>
            <a:r>
              <a:rPr lang="ru-RU" dirty="0" err="1"/>
              <a:t>спользует</a:t>
            </a:r>
            <a:r>
              <a:rPr lang="ru-RU" dirty="0"/>
              <a:t> оптимизации цикла событий для ускорения приложения</a:t>
            </a:r>
          </a:p>
          <a:p>
            <a:r>
              <a:rPr lang="ru-RU" dirty="0" err="1"/>
              <a:t>Логирует</a:t>
            </a:r>
            <a:r>
              <a:rPr lang="ru-RU" dirty="0"/>
              <a:t> все входящие запросы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73D39-4BEA-79A0-CC4F-72731FE7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13" y="1421946"/>
            <a:ext cx="402980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3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C4B-32A1-E53B-FD0E-261E0DBB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1377"/>
            <a:ext cx="10515600" cy="1325563"/>
          </a:xfrm>
        </p:spPr>
        <p:txBody>
          <a:bodyPr/>
          <a:lstStyle/>
          <a:p>
            <a:r>
              <a:rPr lang="ru-RU" dirty="0"/>
              <a:t>Практика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1920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BB67-2ECE-A2BF-BF87-BFCC2E0C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Серверная часть приложения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3CBD-1A5E-E343-7206-A10CB7AF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20"/>
            <a:ext cx="10515600" cy="353014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ru-RU" sz="3200" dirty="0"/>
              <a:t>з</a:t>
            </a:r>
            <a:r>
              <a:rPr lang="en-US" sz="3200" dirty="0" err="1"/>
              <a:t>а</a:t>
            </a:r>
            <a:r>
              <a:rPr lang="ru-RU" sz="3200" dirty="0" err="1"/>
              <a:t>пись</a:t>
            </a:r>
            <a:r>
              <a:rPr lang="ru-RU" sz="3200" dirty="0"/>
              <a:t> посещения студента</a:t>
            </a:r>
            <a:r>
              <a:rPr lang="en-US" sz="3200" dirty="0"/>
              <a:t>. POST /attendance/record</a:t>
            </a:r>
            <a:r>
              <a:rPr lang="ru-RU" sz="3200" dirty="0"/>
              <a:t>;</a:t>
            </a:r>
          </a:p>
          <a:p>
            <a:pPr>
              <a:lnSpc>
                <a:spcPct val="160000"/>
              </a:lnSpc>
            </a:pPr>
            <a:r>
              <a:rPr lang="ru-RU" sz="3200" dirty="0"/>
              <a:t>посещаемость всех студентов.</a:t>
            </a:r>
            <a:r>
              <a:rPr lang="en-US" sz="3200" dirty="0"/>
              <a:t> GET /attendance;</a:t>
            </a:r>
          </a:p>
          <a:p>
            <a:pPr>
              <a:lnSpc>
                <a:spcPct val="160000"/>
              </a:lnSpc>
            </a:pPr>
            <a:r>
              <a:rPr lang="ru-RU" sz="3200" dirty="0"/>
              <a:t>отправка запроса в веб-браузере по нажатию кнопки и открытию веб-странички</a:t>
            </a:r>
            <a:r>
              <a:rPr lang="en-US" sz="3200" dirty="0"/>
              <a:t>.</a:t>
            </a:r>
            <a:endParaRPr lang="ru-RU" sz="3200" dirty="0"/>
          </a:p>
          <a:p>
            <a:pPr lvl="1">
              <a:lnSpc>
                <a:spcPct val="160000"/>
              </a:lnSpc>
            </a:pPr>
            <a:endParaRPr lang="en-RU" sz="3200" dirty="0"/>
          </a:p>
        </p:txBody>
      </p:sp>
    </p:spTree>
    <p:extLst>
      <p:ext uri="{BB962C8B-B14F-4D97-AF65-F5344CB8AC3E}">
        <p14:creationId xmlns:p14="http://schemas.microsoft.com/office/powerpoint/2010/main" val="205961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B66-CFEB-357E-21B1-EE9C4218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3925-B49B-E253-0737-59B74D23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Stepik</a:t>
            </a:r>
          </a:p>
          <a:p>
            <a:r>
              <a:rPr lang="ru-RU" dirty="0"/>
              <a:t>Реализовать метод для получения информации только по одному студенту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9213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A30C-24AC-F1AC-0AB0-A77F3C0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C1F8-C46C-B048-7752-640D23784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Порядок обработки веб-запроса</a:t>
            </a:r>
            <a:endParaRPr lang="en-US" dirty="0"/>
          </a:p>
          <a:p>
            <a:r>
              <a:rPr lang="ru-RU" dirty="0"/>
              <a:t>Веб-фреймворки</a:t>
            </a:r>
            <a:endParaRPr lang="en-US" dirty="0"/>
          </a:p>
          <a:p>
            <a:r>
              <a:rPr lang="ru-RU" dirty="0"/>
              <a:t>Серверное приложение с использованием </a:t>
            </a:r>
            <a:br>
              <a:rPr lang="ru-RU" dirty="0"/>
            </a:br>
            <a:r>
              <a:rPr lang="ru-RU" dirty="0"/>
              <a:t>веб-фреймворка </a:t>
            </a:r>
            <a:r>
              <a:rPr lang="ru-RU" dirty="0" err="1"/>
              <a:t>F</a:t>
            </a:r>
            <a:r>
              <a:rPr lang="en-US" dirty="0" err="1"/>
              <a:t>astApi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9740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AB89-8FF6-615C-8D03-4174B2C4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228"/>
            <a:ext cx="10515600" cy="1325563"/>
          </a:xfrm>
        </p:spPr>
        <p:txBody>
          <a:bodyPr/>
          <a:lstStyle/>
          <a:p>
            <a:r>
              <a:rPr lang="ru-RU" dirty="0"/>
              <a:t>Дополнительные слайды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21798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2B75-52AA-A304-1F16-09E6A941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процесса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7983-B732-8CBE-82CF-29534D44E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0526"/>
            <a:ext cx="10515600" cy="40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Каждый процесс в </a:t>
            </a:r>
            <a:r>
              <a:rPr lang="en-GB" dirty="0"/>
              <a:t>Linux </a:t>
            </a:r>
            <a:r>
              <a:rPr lang="ru-RU" dirty="0"/>
              <a:t>хранится в </a:t>
            </a:r>
            <a:r>
              <a:rPr lang="ru-RU" dirty="0" err="1"/>
              <a:t>дир</a:t>
            </a:r>
            <a:r>
              <a:rPr lang="en-US" dirty="0" err="1"/>
              <a:t>е</a:t>
            </a:r>
            <a:r>
              <a:rPr lang="ru-RU" dirty="0" err="1"/>
              <a:t>ктории</a:t>
            </a:r>
            <a:r>
              <a:rPr lang="ru-RU" dirty="0"/>
              <a:t> </a:t>
            </a:r>
            <a:r>
              <a:rPr lang="en-US" dirty="0"/>
              <a:t>/proc</a:t>
            </a:r>
            <a:r>
              <a:rPr lang="ru-RU" dirty="0"/>
              <a:t>, хранимой в </a:t>
            </a:r>
            <a:r>
              <a:rPr lang="ru-RU" dirty="0" err="1"/>
              <a:t>R</a:t>
            </a:r>
            <a:r>
              <a:rPr lang="en-US" dirty="0"/>
              <a:t>AM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/</a:t>
            </a:r>
            <a:r>
              <a:rPr lang="en-GB" dirty="0"/>
              <a:t>proc/&lt;</a:t>
            </a:r>
            <a:r>
              <a:rPr lang="en-GB" dirty="0" err="1"/>
              <a:t>pid</a:t>
            </a:r>
            <a:r>
              <a:rPr lang="en-GB" dirty="0"/>
              <a:t>&gt;/</a:t>
            </a:r>
            <a:r>
              <a:rPr lang="en-GB" dirty="0" err="1"/>
              <a:t>cmdline</a:t>
            </a:r>
            <a:r>
              <a:rPr lang="en-GB" dirty="0"/>
              <a:t> – </a:t>
            </a:r>
            <a:r>
              <a:rPr lang="en-US" dirty="0"/>
              <a:t>к</a:t>
            </a:r>
            <a:r>
              <a:rPr lang="ru-RU" dirty="0" err="1"/>
              <a:t>оманда</a:t>
            </a:r>
            <a:r>
              <a:rPr lang="en-US" dirty="0"/>
              <a:t> </a:t>
            </a:r>
            <a:r>
              <a:rPr lang="ru-RU" dirty="0"/>
              <a:t>запуска процесса</a:t>
            </a:r>
            <a:r>
              <a:rPr lang="en-US" dirty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/</a:t>
            </a:r>
            <a:r>
              <a:rPr lang="en-GB" dirty="0"/>
              <a:t>proc/&lt;</a:t>
            </a:r>
            <a:r>
              <a:rPr lang="en-GB" dirty="0" err="1"/>
              <a:t>pid</a:t>
            </a:r>
            <a:r>
              <a:rPr lang="en-GB" dirty="0"/>
              <a:t>&gt;/status –</a:t>
            </a:r>
            <a:r>
              <a:rPr lang="ru-RU" dirty="0"/>
              <a:t>статус процесса и его метаданные</a:t>
            </a:r>
            <a:r>
              <a:rPr lang="en-US" dirty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/</a:t>
            </a:r>
            <a:r>
              <a:rPr lang="en-GB" dirty="0"/>
              <a:t>proc/&lt;</a:t>
            </a:r>
            <a:r>
              <a:rPr lang="en-GB" dirty="0" err="1"/>
              <a:t>pid</a:t>
            </a:r>
            <a:r>
              <a:rPr lang="en-GB" dirty="0"/>
              <a:t>&gt;/</a:t>
            </a:r>
            <a:r>
              <a:rPr lang="en-GB" dirty="0" err="1"/>
              <a:t>fd</a:t>
            </a:r>
            <a:r>
              <a:rPr lang="en-GB" dirty="0"/>
              <a:t>/ – </a:t>
            </a:r>
            <a:r>
              <a:rPr lang="ru-RU" dirty="0"/>
              <a:t>Файловые дескрипторы, открытые процессом;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/</a:t>
            </a:r>
            <a:r>
              <a:rPr lang="en-GB" dirty="0"/>
              <a:t>proc/&lt;</a:t>
            </a:r>
            <a:r>
              <a:rPr lang="en-GB" dirty="0" err="1"/>
              <a:t>pid</a:t>
            </a:r>
            <a:r>
              <a:rPr lang="en-GB" dirty="0"/>
              <a:t>&gt;/exe – </a:t>
            </a:r>
            <a:r>
              <a:rPr lang="ru-RU" dirty="0"/>
              <a:t>Символическая ссылка на исполняемый файл процесса.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0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D164-69CD-52F5-E95F-B8F328BB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08" y="77554"/>
            <a:ext cx="10515600" cy="1325563"/>
          </a:xfrm>
        </p:spPr>
        <p:txBody>
          <a:bodyPr/>
          <a:lstStyle/>
          <a:p>
            <a:r>
              <a:rPr lang="ru-RU" dirty="0"/>
              <a:t>Порядок обработки</a:t>
            </a:r>
            <a:endParaRPr lang="en-RU" dirty="0"/>
          </a:p>
        </p:txBody>
      </p:sp>
      <p:pic>
        <p:nvPicPr>
          <p:cNvPr id="1026" name="Picture 2" descr="Network Interface Card - Free computer icons">
            <a:extLst>
              <a:ext uri="{FF2B5EF4-FFF2-40B4-BE49-F238E27FC236}">
                <a16:creationId xmlns:a16="http://schemas.microsoft.com/office/drawing/2014/main" id="{5E72133E-5C1F-9722-AE36-AE560849C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5" y="2591920"/>
            <a:ext cx="2099160" cy="209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672D1-597F-6780-5BA1-8E8EF726B761}"/>
              </a:ext>
            </a:extLst>
          </p:cNvPr>
          <p:cNvSpPr txBox="1"/>
          <p:nvPr/>
        </p:nvSpPr>
        <p:spPr>
          <a:xfrm>
            <a:off x="688841" y="5123687"/>
            <a:ext cx="1630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Сетевая карта</a:t>
            </a:r>
            <a:endParaRPr lang="en-RU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859EEC-6526-2754-162B-E0C8BDBF9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32" y="2514893"/>
            <a:ext cx="1793543" cy="2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5AFD1-FFA0-A0DA-FF79-E63F97101479}"/>
              </a:ext>
            </a:extLst>
          </p:cNvPr>
          <p:cNvSpPr txBox="1"/>
          <p:nvPr/>
        </p:nvSpPr>
        <p:spPr>
          <a:xfrm>
            <a:off x="3203679" y="5098128"/>
            <a:ext cx="221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Операционная</a:t>
            </a:r>
            <a:br>
              <a:rPr lang="ru-RU" sz="2400" dirty="0"/>
            </a:br>
            <a:r>
              <a:rPr lang="ru-RU" sz="2400" dirty="0"/>
              <a:t>система</a:t>
            </a:r>
            <a:endParaRPr lang="en-RU" sz="2400" dirty="0"/>
          </a:p>
        </p:txBody>
      </p:sp>
      <p:pic>
        <p:nvPicPr>
          <p:cNvPr id="1032" name="Picture 8" descr="Uvicorn">
            <a:extLst>
              <a:ext uri="{FF2B5EF4-FFF2-40B4-BE49-F238E27FC236}">
                <a16:creationId xmlns:a16="http://schemas.microsoft.com/office/drawing/2014/main" id="{246F08AF-9CA4-7539-5521-886195ED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6" y="2514431"/>
            <a:ext cx="2217743" cy="221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76B38CAA-4F36-9E98-95CF-54CD2B99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66" y="2950437"/>
            <a:ext cx="3296834" cy="164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FAC3DF-E2EE-BB37-FD65-F0AF75576DEE}"/>
              </a:ext>
            </a:extLst>
          </p:cNvPr>
          <p:cNvSpPr txBox="1"/>
          <p:nvPr/>
        </p:nvSpPr>
        <p:spPr>
          <a:xfrm>
            <a:off x="6099665" y="5215087"/>
            <a:ext cx="221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Веб-сервер</a:t>
            </a:r>
            <a:endParaRPr lang="en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F51FA-D5A4-3CFF-9CB4-DA8331291E58}"/>
              </a:ext>
            </a:extLst>
          </p:cNvPr>
          <p:cNvSpPr txBox="1"/>
          <p:nvPr/>
        </p:nvSpPr>
        <p:spPr>
          <a:xfrm>
            <a:off x="9407424" y="5030420"/>
            <a:ext cx="221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Веб-фреймворк</a:t>
            </a:r>
            <a:endParaRPr lang="en-RU" sz="2400" dirty="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BFABBBB-76C6-B8AE-97CB-FEC39D9F6B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72999" y="1119076"/>
            <a:ext cx="26520" cy="2853625"/>
          </a:xfrm>
          <a:prstGeom prst="curvedConnector3">
            <a:avLst>
              <a:gd name="adj1" fmla="val 16956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58018E-992B-C0B6-1DA6-44DF2BC4BB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9564" y="1093178"/>
            <a:ext cx="26520" cy="2853625"/>
          </a:xfrm>
          <a:prstGeom prst="curvedConnector3">
            <a:avLst>
              <a:gd name="adj1" fmla="val 16956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1541C7D-7BB7-DCE3-C1DD-E094501F91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94164" y="1050376"/>
            <a:ext cx="26520" cy="2853625"/>
          </a:xfrm>
          <a:prstGeom prst="curvedConnector3">
            <a:avLst>
              <a:gd name="adj1" fmla="val 16956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1DF5276-351A-BA21-981B-C5D0B5A46061}"/>
              </a:ext>
            </a:extLst>
          </p:cNvPr>
          <p:cNvSpPr txBox="1"/>
          <p:nvPr/>
        </p:nvSpPr>
        <p:spPr>
          <a:xfrm>
            <a:off x="1431792" y="1251289"/>
            <a:ext cx="230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Физическое</a:t>
            </a:r>
            <a:br>
              <a:rPr lang="ru-RU" sz="2400" dirty="0"/>
            </a:br>
            <a:r>
              <a:rPr lang="ru-RU" sz="2400" dirty="0"/>
              <a:t>соединение</a:t>
            </a:r>
            <a:endParaRPr lang="en-RU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792125-FCD4-7A7C-C3FE-2D06AF7325AE}"/>
              </a:ext>
            </a:extLst>
          </p:cNvPr>
          <p:cNvSpPr txBox="1"/>
          <p:nvPr/>
        </p:nvSpPr>
        <p:spPr>
          <a:xfrm>
            <a:off x="4945198" y="1382558"/>
            <a:ext cx="230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Поток байт</a:t>
            </a:r>
            <a:endParaRPr lang="en-RU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074711-2707-2976-3E45-338209090709}"/>
              </a:ext>
            </a:extLst>
          </p:cNvPr>
          <p:cNvSpPr txBox="1"/>
          <p:nvPr/>
        </p:nvSpPr>
        <p:spPr>
          <a:xfrm>
            <a:off x="7971661" y="1172943"/>
            <a:ext cx="3458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Словарь с </a:t>
            </a:r>
            <a:r>
              <a:rPr lang="en-US" sz="2400" dirty="0" err="1"/>
              <a:t>за</a:t>
            </a:r>
            <a:r>
              <a:rPr lang="ru-RU" sz="2400" dirty="0"/>
              <a:t>головками</a:t>
            </a:r>
            <a:br>
              <a:rPr lang="ru-RU" sz="2400" dirty="0"/>
            </a:br>
            <a:r>
              <a:rPr lang="ru-RU" sz="2400" dirty="0"/>
              <a:t>и нагрузкой</a:t>
            </a:r>
          </a:p>
        </p:txBody>
      </p:sp>
    </p:spTree>
    <p:extLst>
      <p:ext uri="{BB962C8B-B14F-4D97-AF65-F5344CB8AC3E}">
        <p14:creationId xmlns:p14="http://schemas.microsoft.com/office/powerpoint/2010/main" val="408089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628C-789F-3A8E-50F7-78E07C65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78" y="147975"/>
            <a:ext cx="10515600" cy="1325563"/>
          </a:xfrm>
        </p:spPr>
        <p:txBody>
          <a:bodyPr/>
          <a:lstStyle/>
          <a:p>
            <a:r>
              <a:rPr lang="en-RU" dirty="0"/>
              <a:t>С</a:t>
            </a:r>
            <a:r>
              <a:rPr lang="ru-RU" dirty="0" err="1"/>
              <a:t>етевая</a:t>
            </a:r>
            <a:r>
              <a:rPr lang="ru-RU" dirty="0"/>
              <a:t> карта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2035-E6F8-C187-641A-CFF65919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78" y="1446994"/>
            <a:ext cx="6284124" cy="4351338"/>
          </a:xfrm>
        </p:spPr>
        <p:txBody>
          <a:bodyPr>
            <a:normAutofit fontScale="92500"/>
          </a:bodyPr>
          <a:lstStyle/>
          <a:p>
            <a:r>
              <a:rPr lang="ru-RU" sz="3200" dirty="0"/>
              <a:t>Оцифровывает физический сигнал и помещает его в RX</a:t>
            </a:r>
            <a:r>
              <a:rPr lang="en-US" sz="3200" dirty="0"/>
              <a:t>(reception) </a:t>
            </a:r>
            <a:r>
              <a:rPr lang="ru-RU" sz="3200" dirty="0"/>
              <a:t>буфер, доступный ОС</a:t>
            </a:r>
          </a:p>
          <a:p>
            <a:r>
              <a:rPr lang="ru-RU" sz="3200" dirty="0"/>
              <a:t>Для оповещения о новых данных вызывает прерывание (</a:t>
            </a:r>
            <a:r>
              <a:rPr lang="en-US" sz="3200" dirty="0" err="1"/>
              <a:t>intrerupt</a:t>
            </a:r>
            <a:r>
              <a:rPr lang="en-US" sz="3200" dirty="0"/>
              <a:t>)</a:t>
            </a:r>
            <a:r>
              <a:rPr lang="ru-RU" sz="3200" dirty="0"/>
              <a:t> ОС</a:t>
            </a:r>
          </a:p>
          <a:p>
            <a:r>
              <a:rPr lang="ru-RU" sz="3200" dirty="0"/>
              <a:t>Процедура обработки прерываний в ОС</a:t>
            </a:r>
            <a:r>
              <a:rPr lang="en-US" sz="3200" dirty="0"/>
              <a:t>,</a:t>
            </a:r>
            <a:r>
              <a:rPr lang="ru-RU" sz="3200" dirty="0"/>
              <a:t> считывает</a:t>
            </a:r>
            <a:r>
              <a:rPr lang="en-US" sz="3200" dirty="0"/>
              <a:t> </a:t>
            </a:r>
            <a:r>
              <a:rPr lang="ru-RU" sz="3200" dirty="0"/>
              <a:t>данные из буфера в </a:t>
            </a:r>
            <a:r>
              <a:rPr lang="ru-RU" sz="3200" dirty="0" err="1"/>
              <a:t>i</a:t>
            </a:r>
            <a:r>
              <a:rPr lang="en-US" sz="3200" dirty="0"/>
              <a:t>node </a:t>
            </a:r>
            <a:r>
              <a:rPr lang="ru-RU" sz="3200" dirty="0"/>
              <a:t>ядра ОС </a:t>
            </a:r>
            <a:endParaRPr lang="en-RU" sz="3200" dirty="0"/>
          </a:p>
        </p:txBody>
      </p:sp>
      <p:pic>
        <p:nvPicPr>
          <p:cNvPr id="3074" name="Picture 2" descr="ESP8266 - Tiny Wireless 802.11 WiFi Chip – Grid Connect">
            <a:extLst>
              <a:ext uri="{FF2B5EF4-FFF2-40B4-BE49-F238E27FC236}">
                <a16:creationId xmlns:a16="http://schemas.microsoft.com/office/drawing/2014/main" id="{B18FD5E6-DEB1-DBFD-1832-BAD12E10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1" y="737377"/>
            <a:ext cx="435133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CF38F-25E0-1737-6B59-6C65C8AB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78" y="5798332"/>
            <a:ext cx="10895090" cy="7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AF47-9827-64C3-BCDC-35E8164B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734"/>
            <a:ext cx="10515600" cy="1325563"/>
          </a:xfrm>
        </p:spPr>
        <p:txBody>
          <a:bodyPr/>
          <a:lstStyle/>
          <a:p>
            <a:r>
              <a:rPr lang="ru-RU" dirty="0"/>
              <a:t>Операционная система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B888-D6C0-CA4B-61EE-F0F09A20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87" y="2950312"/>
            <a:ext cx="10776626" cy="3575594"/>
          </a:xfrm>
        </p:spPr>
        <p:txBody>
          <a:bodyPr>
            <a:normAutofit/>
          </a:bodyPr>
          <a:lstStyle/>
          <a:p>
            <a:r>
              <a:rPr lang="ru-RU" dirty="0"/>
              <a:t>Создает файл </a:t>
            </a:r>
            <a:r>
              <a:rPr lang="ru-RU" dirty="0" err="1"/>
              <a:t>t</a:t>
            </a:r>
            <a:r>
              <a:rPr lang="en-US" dirty="0"/>
              <a:t>cp-</a:t>
            </a:r>
            <a:r>
              <a:rPr lang="ru-RU" dirty="0"/>
              <a:t>сокета и файловый </a:t>
            </a:r>
            <a:r>
              <a:rPr lang="ru-RU" dirty="0" err="1"/>
              <a:t>дескриптр</a:t>
            </a:r>
            <a:r>
              <a:rPr lang="ru-RU" dirty="0"/>
              <a:t> для процесса сервера</a:t>
            </a:r>
            <a:endParaRPr lang="en-US" dirty="0"/>
          </a:p>
          <a:p>
            <a:r>
              <a:rPr lang="ru-RU" dirty="0"/>
              <a:t>Присваивает пару (</a:t>
            </a:r>
            <a:r>
              <a:rPr lang="ru-RU" dirty="0" err="1"/>
              <a:t>se</a:t>
            </a:r>
            <a:r>
              <a:rPr lang="en-US" dirty="0" err="1"/>
              <a:t>rver</a:t>
            </a:r>
            <a:r>
              <a:rPr lang="en-US" dirty="0"/>
              <a:t>_</a:t>
            </a:r>
            <a:r>
              <a:rPr lang="ru-RU" dirty="0" err="1"/>
              <a:t>i</a:t>
            </a:r>
            <a:r>
              <a:rPr lang="en-US" dirty="0" err="1"/>
              <a:t>p,server_port</a:t>
            </a:r>
            <a:r>
              <a:rPr lang="en-US" dirty="0"/>
              <a:t>) </a:t>
            </a:r>
            <a:r>
              <a:rPr lang="ru-RU" dirty="0"/>
              <a:t>сокету, задающий сетевой интерфейс</a:t>
            </a:r>
          </a:p>
          <a:p>
            <a:r>
              <a:rPr lang="ru-RU" dirty="0"/>
              <a:t>Начинает опрос интерфейсов. Новое подключение = новый файл, где записывается поток байт </a:t>
            </a:r>
            <a:endParaRPr lang="en-US" dirty="0"/>
          </a:p>
          <a:p>
            <a:r>
              <a:rPr lang="ru-RU" dirty="0"/>
              <a:t>Ожидает подключения клиента и возвращает дескриптор для чтения и записи</a:t>
            </a:r>
            <a:endParaRPr lang="en-US" dirty="0"/>
          </a:p>
          <a:p>
            <a:endParaRPr lang="en-US" dirty="0"/>
          </a:p>
          <a:p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8CADB6-DE15-1CCB-1DC8-26D2455D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199"/>
            <a:ext cx="7789746" cy="17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9EAF-96C2-D3B8-477F-55071C5A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Веб-сервер</a:t>
            </a:r>
            <a:r>
              <a:rPr lang="en-US" dirty="0"/>
              <a:t> </a:t>
            </a:r>
            <a:endParaRPr lang="en-R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CFA584-9339-ACD2-6C29-D303EDAF5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593"/>
            <a:ext cx="4229100" cy="34036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7FDB5F-70D6-F0F0-DE60-167D9921E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2" y="365125"/>
            <a:ext cx="4658737" cy="3545328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914B5AD-C843-04C9-AD11-BD1EC65BC2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18278" y="-487399"/>
            <a:ext cx="589012" cy="4120068"/>
          </a:xfrm>
          <a:prstGeom prst="curved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0A26F868-7806-5590-05E9-A9920A9E13AF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4531304" y="3868639"/>
            <a:ext cx="352905" cy="3510012"/>
          </a:xfrm>
          <a:prstGeom prst="curved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EF923D-3B34-C0B7-09D4-5CED3CE17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11" y="4784335"/>
            <a:ext cx="5320677" cy="183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F882-6FBD-A0B3-6508-DFA19DA8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Веб-сервер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D287-1B25-4DD6-24F2-EAD6985B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89" y="1758170"/>
            <a:ext cx="6623957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Запускает веб-фреймворк и </a:t>
            </a:r>
            <a:r>
              <a:rPr lang="ru-RU" dirty="0" err="1"/>
              <a:t>серелизует</a:t>
            </a:r>
            <a:r>
              <a:rPr lang="ru-RU" dirty="0"/>
              <a:t> для него входящее сообщение:</a:t>
            </a:r>
            <a:endParaRPr lang="en-US" dirty="0"/>
          </a:p>
          <a:p>
            <a:pPr lvl="1"/>
            <a:r>
              <a:rPr lang="ru-RU" dirty="0"/>
              <a:t>определяет начало и конец </a:t>
            </a:r>
            <a:r>
              <a:rPr lang="ru-RU" dirty="0" err="1"/>
              <a:t>h</a:t>
            </a:r>
            <a:r>
              <a:rPr lang="en-US" dirty="0" err="1"/>
              <a:t>ttp</a:t>
            </a:r>
            <a:r>
              <a:rPr lang="en-US" dirty="0"/>
              <a:t> </a:t>
            </a:r>
            <a:r>
              <a:rPr lang="ru-RU" dirty="0"/>
              <a:t>запроса;</a:t>
            </a:r>
            <a:endParaRPr lang="en-US" dirty="0"/>
          </a:p>
          <a:p>
            <a:pPr lvl="1"/>
            <a:r>
              <a:rPr lang="ru-RU" dirty="0" err="1"/>
              <a:t>валидирует</a:t>
            </a:r>
            <a:r>
              <a:rPr lang="ru-RU" dirty="0"/>
              <a:t> формат сообщения;</a:t>
            </a:r>
          </a:p>
          <a:p>
            <a:pPr lvl="1"/>
            <a:r>
              <a:rPr lang="ru-RU" dirty="0"/>
              <a:t>выделяет заголовки и нагрузку в отдельные словари</a:t>
            </a:r>
            <a:r>
              <a:rPr lang="en-US" dirty="0"/>
              <a:t>;</a:t>
            </a:r>
          </a:p>
          <a:p>
            <a:r>
              <a:rPr lang="ru-RU" dirty="0"/>
              <a:t>Организует модель асинхронной обработки с использованием мультиплексоров ввода/вывода;</a:t>
            </a:r>
          </a:p>
          <a:p>
            <a:r>
              <a:rPr lang="ru-RU" dirty="0"/>
              <a:t>В случае </a:t>
            </a:r>
            <a:r>
              <a:rPr lang="en-US" dirty="0"/>
              <a:t>TLS </a:t>
            </a:r>
            <a:r>
              <a:rPr lang="ru-RU" dirty="0"/>
              <a:t>высылает сертификат севера, шифрует и дешифрует сообщение</a:t>
            </a:r>
            <a:r>
              <a:rPr lang="en-US" dirty="0"/>
              <a:t>;</a:t>
            </a:r>
          </a:p>
          <a:p>
            <a:pPr lvl="1"/>
            <a:endParaRPr lang="ru-RU" dirty="0"/>
          </a:p>
          <a:p>
            <a:pPr lvl="1"/>
            <a:endParaRPr lang="en-R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E18DD6-B5C5-DDFF-673E-D67B45DE503E}"/>
              </a:ext>
            </a:extLst>
          </p:cNvPr>
          <p:cNvSpPr/>
          <p:nvPr/>
        </p:nvSpPr>
        <p:spPr>
          <a:xfrm>
            <a:off x="7582829" y="2053186"/>
            <a:ext cx="2141034" cy="69137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Execution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86A663-3A75-C0C2-2B2F-8CE20C7D11B8}"/>
              </a:ext>
            </a:extLst>
          </p:cNvPr>
          <p:cNvSpPr/>
          <p:nvPr/>
        </p:nvSpPr>
        <p:spPr>
          <a:xfrm>
            <a:off x="7582829" y="2960650"/>
            <a:ext cx="2141034" cy="6913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Waiting IO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C1EA29-A0B0-C0BD-7E00-53F3FA27A934}"/>
              </a:ext>
            </a:extLst>
          </p:cNvPr>
          <p:cNvSpPr/>
          <p:nvPr/>
        </p:nvSpPr>
        <p:spPr>
          <a:xfrm>
            <a:off x="7582829" y="3950754"/>
            <a:ext cx="2141034" cy="6913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Waiting IO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8BE58E-F1BA-1177-7C8C-74C77F67BA14}"/>
              </a:ext>
            </a:extLst>
          </p:cNvPr>
          <p:cNvSpPr/>
          <p:nvPr/>
        </p:nvSpPr>
        <p:spPr>
          <a:xfrm>
            <a:off x="7582829" y="4940858"/>
            <a:ext cx="2141034" cy="6913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dirty="0"/>
              <a:t>Waiting IO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0795ABE-7503-5138-E1C1-73EDC22811D3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 flipH="1">
            <a:off x="6863822" y="3842710"/>
            <a:ext cx="3579047" cy="12700"/>
          </a:xfrm>
          <a:prstGeom prst="curvedConnector5">
            <a:avLst>
              <a:gd name="adj1" fmla="val -11995"/>
              <a:gd name="adj2" fmla="val -14356118"/>
              <a:gd name="adj3" fmla="val 11199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E419047-6C89-A5ED-ED35-FA8B72BA1154}"/>
              </a:ext>
            </a:extLst>
          </p:cNvPr>
          <p:cNvSpPr txBox="1">
            <a:spLocks/>
          </p:cNvSpPr>
          <p:nvPr/>
        </p:nvSpPr>
        <p:spPr>
          <a:xfrm>
            <a:off x="10587368" y="3300761"/>
            <a:ext cx="1177843" cy="1087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Event-loop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4129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1A34-DDC3-C4E1-2BF9-0C6F2A85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Веб-фреймворк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404A-6807-4D99-FF49-2F4F0E19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5818093" cy="412545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Связывает метод обработки </a:t>
            </a:r>
            <a:r>
              <a:rPr lang="en-US" dirty="0"/>
              <a:t>(handler) </a:t>
            </a:r>
            <a:r>
              <a:rPr lang="ru-RU" dirty="0"/>
              <a:t>на ЯП с запросом по словарю, предоставленному веб-сервером</a:t>
            </a:r>
            <a:r>
              <a:rPr lang="en-US" dirty="0"/>
              <a:t> (rooting)</a:t>
            </a:r>
            <a:r>
              <a:rPr lang="ru-RU" dirty="0"/>
              <a:t>;</a:t>
            </a:r>
          </a:p>
          <a:p>
            <a:r>
              <a:rPr lang="ru-RU" dirty="0" err="1"/>
              <a:t>Серилизует</a:t>
            </a:r>
            <a:r>
              <a:rPr lang="ru-RU" dirty="0"/>
              <a:t> нагрузку и заголовки в переменные ЯП;</a:t>
            </a:r>
          </a:p>
          <a:p>
            <a:r>
              <a:rPr lang="ru-RU" dirty="0"/>
              <a:t>Обрабатывает ошибки:</a:t>
            </a:r>
          </a:p>
          <a:p>
            <a:pPr lvl="1"/>
            <a:r>
              <a:rPr lang="ru-RU" dirty="0"/>
              <a:t>в клиентских запросах;</a:t>
            </a:r>
            <a:endParaRPr lang="en-US" dirty="0"/>
          </a:p>
          <a:p>
            <a:pPr lvl="1"/>
            <a:r>
              <a:rPr lang="en-US" dirty="0" err="1"/>
              <a:t>б</a:t>
            </a:r>
            <a:r>
              <a:rPr lang="ru-RU" dirty="0"/>
              <a:t>азы данных;</a:t>
            </a:r>
          </a:p>
          <a:p>
            <a:pPr lvl="1"/>
            <a:r>
              <a:rPr lang="ru-RU" dirty="0"/>
              <a:t>метод</a:t>
            </a:r>
            <a:r>
              <a:rPr lang="en-US" dirty="0" err="1"/>
              <a:t>о</a:t>
            </a:r>
            <a:r>
              <a:rPr lang="ru-RU" dirty="0"/>
              <a:t>в обработки</a:t>
            </a:r>
            <a:r>
              <a:rPr lang="en-US" dirty="0"/>
              <a:t>.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en-US" dirty="0"/>
          </a:p>
          <a:p>
            <a:endParaRPr lang="en-US" dirty="0"/>
          </a:p>
          <a:p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C90A08-C601-8086-1002-AAAE52AE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7" y="1825625"/>
            <a:ext cx="4865722" cy="37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7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75EB-545F-9635-9AC4-B0199FD7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81F9-00A3-E4BA-0F40-D1C82757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</a:t>
            </a:r>
            <a:r>
              <a:rPr lang="en-US" sz="3600" dirty="0"/>
              <a:t> ethernet-</a:t>
            </a:r>
            <a:r>
              <a:rPr lang="ru-RU" sz="3600" dirty="0"/>
              <a:t>кабеле возникла наводка от стороннего канала связи. Кто из цепи обработки веб-запроса заметит помехи и попробует исправить их?</a:t>
            </a:r>
            <a:endParaRPr lang="en-US" sz="3600" dirty="0"/>
          </a:p>
          <a:p>
            <a:r>
              <a:rPr lang="ru-RU" sz="3600" dirty="0"/>
              <a:t>сетевая карта;</a:t>
            </a:r>
          </a:p>
          <a:p>
            <a:r>
              <a:rPr lang="ru-RU" sz="3600" dirty="0"/>
              <a:t>операционная система</a:t>
            </a:r>
            <a:r>
              <a:rPr lang="en-US" sz="3600" dirty="0"/>
              <a:t>;</a:t>
            </a:r>
            <a:endParaRPr lang="ru-RU" sz="3600" dirty="0"/>
          </a:p>
          <a:p>
            <a:r>
              <a:rPr lang="ru-RU" sz="3600" dirty="0"/>
              <a:t>веб-сервер</a:t>
            </a:r>
            <a:r>
              <a:rPr lang="en-US" sz="3600" dirty="0"/>
              <a:t>;</a:t>
            </a:r>
            <a:endParaRPr lang="ru-RU" sz="3600" dirty="0"/>
          </a:p>
          <a:p>
            <a:r>
              <a:rPr lang="ru-RU" sz="3600" dirty="0"/>
              <a:t>веб-фреймворк</a:t>
            </a:r>
            <a:r>
              <a:rPr lang="en-US" sz="3600" dirty="0"/>
              <a:t>.</a:t>
            </a:r>
            <a:endParaRPr lang="en-RU" sz="3600" dirty="0"/>
          </a:p>
        </p:txBody>
      </p:sp>
    </p:spTree>
    <p:extLst>
      <p:ext uri="{BB962C8B-B14F-4D97-AF65-F5344CB8AC3E}">
        <p14:creationId xmlns:p14="http://schemas.microsoft.com/office/powerpoint/2010/main" val="157880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579</Words>
  <Application>Microsoft Macintosh PowerPoint</Application>
  <PresentationFormat>Widescreen</PresentationFormat>
  <Paragraphs>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Веб-приложение: обработка HTTP запросов</vt:lpstr>
      <vt:lpstr>План</vt:lpstr>
      <vt:lpstr>Порядок обработки</vt:lpstr>
      <vt:lpstr>Сетевая карта</vt:lpstr>
      <vt:lpstr>Операционная система</vt:lpstr>
      <vt:lpstr>Веб-сервер </vt:lpstr>
      <vt:lpstr>Веб-сервер</vt:lpstr>
      <vt:lpstr>Веб-фреймворк</vt:lpstr>
      <vt:lpstr>Обсуждение</vt:lpstr>
      <vt:lpstr>Веб-фреймворк FastApi</vt:lpstr>
      <vt:lpstr>Компоненты</vt:lpstr>
      <vt:lpstr>Модель серилизации Pydantic</vt:lpstr>
      <vt:lpstr>Рутинг (префиксное дерево)</vt:lpstr>
      <vt:lpstr>Рутинг (код)</vt:lpstr>
      <vt:lpstr>Документация</vt:lpstr>
      <vt:lpstr>Запуск веб-сервера</vt:lpstr>
      <vt:lpstr>Практика</vt:lpstr>
      <vt:lpstr>Серверная часть приложения</vt:lpstr>
      <vt:lpstr>Домашнее задание</vt:lpstr>
      <vt:lpstr>Дополнительные слайды</vt:lpstr>
      <vt:lpstr>Устройство процесса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Веб-приложение: обработка HTTP запросов</dc:title>
  <dc:creator>Nikita Mashalov</dc:creator>
  <cp:lastModifiedBy>Nikita Mashalov</cp:lastModifiedBy>
  <cp:revision>17</cp:revision>
  <dcterms:created xsi:type="dcterms:W3CDTF">2025-02-12T13:42:48Z</dcterms:created>
  <dcterms:modified xsi:type="dcterms:W3CDTF">2025-02-12T19:26:49Z</dcterms:modified>
</cp:coreProperties>
</file>