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58" r:id="rId7"/>
    <p:sldId id="266" r:id="rId8"/>
    <p:sldId id="263" r:id="rId9"/>
    <p:sldId id="268" r:id="rId10"/>
    <p:sldId id="269" r:id="rId11"/>
    <p:sldId id="261" r:id="rId12"/>
    <p:sldId id="260" r:id="rId13"/>
    <p:sldId id="267" r:id="rId14"/>
    <p:sldId id="270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13F5-52B6-97DA-76C4-1511C7D4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52AD-979D-47A4-4AC4-57B16A505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60DC-5FE9-A159-877E-0F469E7F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A3E6-C227-C4E3-97B7-8BBCF5EB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132F-15F4-C14D-5C1F-0A3A907A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9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D263-C937-63B1-638F-D30A74B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637D6-27BA-415E-252F-1D64B012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F3EF-14EC-810A-476F-9DEA4FE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6193-9A66-2A20-EF9D-E74550F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A89B-2115-FF9A-BB71-A3BD837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24D38-CAE5-CA62-72D8-7A0AE383B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32635-04C8-BB49-4419-5D815E35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D18F-E21A-6F67-2A17-3B647FB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E81F-6EB7-8304-B883-A937C214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9ADF-E1F3-CD10-EE35-FD7CAA6F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2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FDD8-6AB0-AA37-658D-A39CF46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863B-D46F-127E-525B-9A0735C8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B823-FEAC-876E-E302-7C53412D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580-0D84-8CB0-0ED3-CC972272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B501-8976-77B9-E192-1CEDEF1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472-61C1-C1B8-1FD5-796617A7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121F8-65AB-3F06-6904-81013E05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CBD0-3A4F-7E90-F319-A2DD4FD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E1AA-2988-C93E-8D19-30AE5B59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35DF-8077-370B-F95F-08B127B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7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9892-1F09-7F7E-7ED3-6500AA3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F82F-E6B1-B528-2BAB-6F0D3C24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3A0D-D006-3715-1346-8E269D06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FE4B-879E-0C22-1AA4-58F9EED8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2786-85BB-F116-BEB1-9128252F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B3F5-FF54-AAF8-6045-DBDA17D4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FDF-2804-1B3D-CF18-31BBF9DB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5D56-E342-3DB5-ED8F-E9926616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28D05-8658-4489-E0D5-5EC99955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90301-C3D1-BF61-A523-6EFA8029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9DB9-ED0B-95D2-29EC-EE79123C5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CAF6-8A79-414E-3E29-453C6C79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3BE47-7884-575F-334A-A98CA4E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1ED78-21CD-5BB5-7C9A-04CAFA39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05C9-C27B-BED2-1CC3-CA3C814D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CEEA1-3677-3B63-F2C4-8459E03E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0BC5F-AB37-C3E6-6305-1FA3B789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38820-5752-129D-04A8-803F6A4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00598-D462-4B06-E340-10252240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FF088-C8EA-EAA1-DE95-BC1A75CF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6D4E-1D45-7F56-4970-58F07F0D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7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B8F-4DD6-E85C-14C7-51CD81A2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9D3F-7F55-791E-D9BF-7EB17FC5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994EA-BB98-0FA1-A18F-5BD428ED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17F5-2496-7A21-2398-7830C404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75CC-1D27-924B-3E0E-7ADA311D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6B518-79D8-3377-3101-B424D335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1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2E10-8C82-5A2B-3A9A-8FE92A8F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1125-0AB0-B2EF-FE1A-8B29A549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071-324D-0EF8-6D2F-28F92CA3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89BC7-AD61-1A67-F613-4FEB77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5C66-7652-AA38-7BE9-62ADE9B5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96790-FC21-C677-1179-5C4730C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59F4B-2B07-EC38-2211-E84D4DDF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93DE-FD00-D662-5C0A-32277A7C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C6CB-6986-144E-5FCC-E04B4B253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41B9-31A4-451E-90D5-6D20FB48BCB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2627-96DA-714F-B04E-4F59A696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501D-AAF9-73BE-8CF2-15B8DA419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F452-119D-4584-85B9-A7462980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-Fi_positioning_system" TargetMode="External"/><Relationship Id="rId2" Type="http://schemas.openxmlformats.org/officeDocument/2006/relationships/hyperlink" Target="https://en.wikipedia.org/wiki/Assisted_GN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57983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treetmap.org/wiki/RU:Key:admin_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smnx.readthedocs.io/en/stable/" TargetMode="External"/><Relationship Id="rId2" Type="http://schemas.openxmlformats.org/officeDocument/2006/relationships/hyperlink" Target="https://nominatim.org/release-docs/latest/admin/Install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D4C-CD93-8554-5648-F21D5276B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err="1"/>
              <a:t>гео</a:t>
            </a:r>
            <a:r>
              <a:rPr lang="ru-RU" dirty="0"/>
              <a:t>-данных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2B4E-7644-86C6-68AA-689744EDC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5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BC98-A96C-E535-D1F5-7414B906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GPS/Cellular triangulation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B9BB-F551-4ED8-D319-9CEFA8BD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B Sans Text"/>
              </a:rPr>
              <a:t>Мобильные телефоны используют </a:t>
            </a:r>
            <a:r>
              <a:rPr lang="en-US" i="0" dirty="0">
                <a:effectLst/>
                <a:latin typeface="SB Sans Text"/>
                <a:hlinkClick r:id="rId2"/>
              </a:rPr>
              <a:t>Assisted GNSS </a:t>
            </a:r>
            <a:r>
              <a:rPr lang="ru-RU" i="0" dirty="0">
                <a:effectLst/>
                <a:latin typeface="SB Sans Text"/>
              </a:rPr>
              <a:t>технологию для поиска своего положения. Это технология очень точна на открытых территориях (</a:t>
            </a:r>
            <a:r>
              <a:rPr lang="en-US" i="0" dirty="0">
                <a:effectLst/>
                <a:latin typeface="SB Sans Text"/>
              </a:rPr>
              <a:t>~0.5 </a:t>
            </a:r>
            <a:r>
              <a:rPr lang="ru-RU" dirty="0">
                <a:latin typeface="SB Sans Text"/>
              </a:rPr>
              <a:t>м)</a:t>
            </a:r>
            <a:r>
              <a:rPr lang="en-US" dirty="0">
                <a:latin typeface="SB Sans Text"/>
              </a:rPr>
              <a:t>. </a:t>
            </a:r>
            <a:r>
              <a:rPr lang="en-US" dirty="0"/>
              <a:t>GPS </a:t>
            </a:r>
            <a:r>
              <a:rPr lang="ru-RU" dirty="0"/>
              <a:t>также работает с точностью до полуметра.</a:t>
            </a:r>
            <a:endParaRPr lang="en-US" dirty="0"/>
          </a:p>
          <a:p>
            <a:r>
              <a:rPr lang="ru-RU" dirty="0"/>
              <a:t>Измерение дистанций в закрытых помещениях сложно из-за отражений сигналов. Обычно используются опорные </a:t>
            </a:r>
            <a:r>
              <a:rPr lang="en-US" dirty="0">
                <a:hlinkClick r:id="rId3"/>
              </a:rPr>
              <a:t>Wi-Fi</a:t>
            </a:r>
            <a:r>
              <a:rPr lang="en-US" dirty="0"/>
              <a:t> </a:t>
            </a:r>
            <a:r>
              <a:rPr lang="ru-RU" dirty="0"/>
              <a:t>точки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3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CD97-291B-5F49-B406-ECBD224F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Платные сервисы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310D-06B4-35E4-6DD4-0BDF35BC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DaData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ru-RU" dirty="0" err="1"/>
              <a:t>лучшй</a:t>
            </a:r>
            <a:r>
              <a:rPr lang="ru-RU" dirty="0"/>
              <a:t> </a:t>
            </a:r>
            <a:r>
              <a:rPr lang="ru-RU" dirty="0" err="1"/>
              <a:t>геокодер</a:t>
            </a:r>
            <a:r>
              <a:rPr lang="ru-RU" dirty="0"/>
              <a:t> в РФ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en-US" dirty="0"/>
              <a:t>2Gis </a:t>
            </a:r>
            <a:r>
              <a:rPr lang="ru-RU" dirty="0"/>
              <a:t>– лучшие карты + сервис с статистикой по продажам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00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98AF-7017-948E-63A5-BA8D9437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3220-30A6-B6A4-099B-EF3BFC44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Открытые решения имеет смысл применять для разведки и визуализации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Если используете карты в коммерческих задачах, то купите подписку. Пользователю приятнее доплатить 10 рублей вместо поиска курьера</a:t>
            </a:r>
            <a:r>
              <a:rPr lang="en-US" dirty="0"/>
              <a:t>/</a:t>
            </a:r>
            <a:r>
              <a:rPr lang="ru-RU" dirty="0" err="1"/>
              <a:t>брождения</a:t>
            </a:r>
            <a:r>
              <a:rPr lang="ru-RU" dirty="0"/>
              <a:t> по району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79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6138-B430-4394-CFC7-CB092997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897"/>
            <a:ext cx="10515600" cy="1325563"/>
          </a:xfrm>
        </p:spPr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04058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0A01-1B32-F3CF-3647-90929AD2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47510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3DA5-2E66-7D8C-4F28-8133883E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ресурсы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01DA-3FD6-E354-8C9F-C7E1287B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На русском языке с кусочками кода </a:t>
            </a:r>
            <a:r>
              <a:rPr lang="en-US" dirty="0">
                <a:hlinkClick r:id="rId2"/>
              </a:rPr>
              <a:t>https://habr.com/ru/articles/579838/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320-29A9-874B-2341-9DAE5EF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3CE0-5D03-D1B2-F9F5-7DE497AC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Среднее время в пути для </a:t>
            </a:r>
            <a:r>
              <a:rPr lang="ru-RU"/>
              <a:t>учеников Москвы</a:t>
            </a:r>
            <a:r>
              <a:rPr lang="en-US"/>
              <a:t>?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Автоматизация доставки и сбора товара</a:t>
            </a:r>
          </a:p>
          <a:p>
            <a:pPr>
              <a:lnSpc>
                <a:spcPct val="150000"/>
              </a:lnSpc>
            </a:pPr>
            <a:r>
              <a:rPr lang="ru-RU" dirty="0"/>
              <a:t>Визуализация карт походов, забегов </a:t>
            </a:r>
          </a:p>
          <a:p>
            <a:pPr>
              <a:lnSpc>
                <a:spcPct val="150000"/>
              </a:lnSpc>
            </a:pPr>
            <a:r>
              <a:rPr lang="ru-RU" dirty="0"/>
              <a:t>Соотношение между следами </a:t>
            </a:r>
            <a:r>
              <a:rPr lang="ru-RU" dirty="0" err="1"/>
              <a:t>гео</a:t>
            </a:r>
            <a:r>
              <a:rPr lang="ru-RU" dirty="0"/>
              <a:t>-следов приборов</a:t>
            </a:r>
          </a:p>
        </p:txBody>
      </p:sp>
    </p:spTree>
    <p:extLst>
      <p:ext uri="{BB962C8B-B14F-4D97-AF65-F5344CB8AC3E}">
        <p14:creationId xmlns:p14="http://schemas.microsoft.com/office/powerpoint/2010/main" val="23517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D7E-3601-261A-3D17-57F179FA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DAD-FB0B-2A9F-7812-BC15DC62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Geocoding</a:t>
            </a:r>
            <a:r>
              <a:rPr lang="en-US" dirty="0"/>
              <a:t> –</a:t>
            </a:r>
            <a:r>
              <a:rPr lang="ru-RU" dirty="0"/>
              <a:t> нахождение географических координат по названию объекта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err="1"/>
              <a:t>PointOfInterest</a:t>
            </a:r>
            <a:r>
              <a:rPr lang="en-US" dirty="0"/>
              <a:t>(POI)</a:t>
            </a:r>
          </a:p>
          <a:p>
            <a:r>
              <a:rPr lang="en-US" dirty="0"/>
              <a:t>Polygon</a:t>
            </a:r>
          </a:p>
          <a:p>
            <a:r>
              <a:rPr lang="en-US" dirty="0" err="1"/>
              <a:t>GeoJSON</a:t>
            </a:r>
            <a:endParaRPr lang="en-US" dirty="0"/>
          </a:p>
          <a:p>
            <a:r>
              <a:rPr lang="en-US" dirty="0" err="1"/>
              <a:t>GeoDataFrame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4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BCF-99E7-CC37-5A7F-AE9D22ED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Street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13CD-1ABE-2949-9DA5-B36D2123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Открытое движение</a:t>
            </a:r>
          </a:p>
          <a:p>
            <a:r>
              <a:rPr lang="ru-RU" dirty="0"/>
              <a:t>Многие университеты в России постарались, чтобы карты были достаточно точны и регулярно обновлялись</a:t>
            </a:r>
          </a:p>
          <a:p>
            <a:r>
              <a:rPr lang="ru-RU" dirty="0"/>
              <a:t> </a:t>
            </a:r>
            <a:r>
              <a:rPr lang="ru-RU" dirty="0" err="1"/>
              <a:t>OpenStreetMaps</a:t>
            </a:r>
            <a:r>
              <a:rPr lang="ru-RU" dirty="0"/>
              <a:t> имеет сложную систему хранения данных, которую каждый воспринимает по своему. Их можно использовать только для оценки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14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E569-F1DD-F118-917B-80CB8133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793-C8A0-2029-E6A0-CCC56A1C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79" y="1836258"/>
            <a:ext cx="10992293" cy="4351338"/>
          </a:xfrm>
        </p:spPr>
        <p:txBody>
          <a:bodyPr/>
          <a:lstStyle/>
          <a:p>
            <a:r>
              <a:rPr lang="ru-RU" dirty="0"/>
              <a:t>Модель хранения </a:t>
            </a:r>
            <a:r>
              <a:rPr lang="ru-RU" dirty="0" err="1"/>
              <a:t>графовая</a:t>
            </a:r>
            <a:r>
              <a:rPr lang="ru-RU" dirty="0"/>
              <a:t> – узлы, ребра и их объединения</a:t>
            </a:r>
          </a:p>
          <a:p>
            <a:r>
              <a:rPr lang="ru-RU" dirty="0"/>
              <a:t>Каждый из элементов может иметь тэги. Они как правило имеют типовые названия и служат для поиска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amenity=restaurant</a:t>
            </a:r>
          </a:p>
          <a:p>
            <a:pPr lvl="1"/>
            <a:r>
              <a:rPr lang="en-US" dirty="0"/>
              <a:t>name=Example Restaurant</a:t>
            </a:r>
          </a:p>
          <a:p>
            <a:pPr lvl="1"/>
            <a:r>
              <a:rPr lang="en-US" dirty="0"/>
              <a:t>cuisine=Italian</a:t>
            </a:r>
          </a:p>
          <a:p>
            <a:r>
              <a:rPr lang="ru-RU" dirty="0"/>
              <a:t>Правило назначения тэгов описано в документации </a:t>
            </a:r>
            <a:r>
              <a:rPr lang="en-US" dirty="0"/>
              <a:t>OSM</a:t>
            </a:r>
            <a:r>
              <a:rPr lang="ru-RU" dirty="0"/>
              <a:t>, так тэг </a:t>
            </a:r>
            <a:r>
              <a:rPr lang="en-US" dirty="0" err="1">
                <a:hlinkClick r:id="rId2"/>
              </a:rPr>
              <a:t>admin_level</a:t>
            </a:r>
            <a:r>
              <a:rPr lang="ru-RU" dirty="0">
                <a:hlinkClick r:id="rId2"/>
              </a:rPr>
              <a:t> </a:t>
            </a:r>
            <a:r>
              <a:rPr lang="ru-RU" dirty="0"/>
              <a:t>может иметь лишь 9 значений</a:t>
            </a:r>
            <a:r>
              <a:rPr lang="en-US" dirty="0"/>
              <a:t> </a:t>
            </a:r>
            <a:r>
              <a:rPr lang="ru-RU" dirty="0"/>
              <a:t>в зависимости от уровня правительственной иерархии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A4C-5C25-B882-39A4-4068B85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Nominatim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6309-CF8E-3DCA-A122-0E15A3B3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позволяющий бесплатно запрашивать данные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Сервис очень мощный, вы можете выгрузить несколько гигабайт данных за раз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Не подходит для коммерциализации из-за отсутствия быстрых запросов, но можно поднять свой </a:t>
            </a:r>
            <a:r>
              <a:rPr lang="ru-RU" dirty="0">
                <a:hlinkClick r:id="rId2"/>
              </a:rPr>
              <a:t>сервер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совокупности с </a:t>
            </a:r>
            <a:r>
              <a:rPr lang="en-US" dirty="0"/>
              <a:t>Python</a:t>
            </a:r>
            <a:r>
              <a:rPr lang="ru-RU" dirty="0"/>
              <a:t> библиотекой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osmnx</a:t>
            </a:r>
            <a:r>
              <a:rPr lang="ru-RU" dirty="0"/>
              <a:t> позволяет представлять данные в виде графа для анализа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3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5BD1-8559-FB31-976E-E9A3AF5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AEDA-669B-9AC7-CB92-8E709729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Гексоганальная</a:t>
            </a:r>
            <a:r>
              <a:rPr lang="ru-RU" dirty="0"/>
              <a:t> система с </a:t>
            </a:r>
            <a:r>
              <a:rPr lang="ru-RU" dirty="0" err="1"/>
              <a:t>иерархиечискими</a:t>
            </a:r>
            <a:r>
              <a:rPr lang="ru-RU" dirty="0"/>
              <a:t> уровнями</a:t>
            </a:r>
          </a:p>
          <a:p>
            <a:r>
              <a:rPr lang="ru-RU" dirty="0"/>
              <a:t>Прекрасно подходит для подсчета статистик по разреженным данным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6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799C-492D-A2C8-AAE8-09372AB7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B4AC-4E65-3495-9352-59A69E9F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Открытые веб-карты в виде </a:t>
            </a:r>
            <a:r>
              <a:rPr lang="en-US" dirty="0"/>
              <a:t>JavaScript </a:t>
            </a:r>
            <a:r>
              <a:rPr lang="ru-RU" dirty="0"/>
              <a:t>компонент с возможностью кодовой модификации.</a:t>
            </a:r>
          </a:p>
          <a:p>
            <a:r>
              <a:rPr lang="ru-RU" dirty="0"/>
              <a:t>Информация для визуализации карт загружается клиентом из </a:t>
            </a:r>
            <a:r>
              <a:rPr lang="en-US" dirty="0" err="1"/>
              <a:t>Nominatim</a:t>
            </a:r>
            <a:r>
              <a:rPr lang="ru-RU" dirty="0"/>
              <a:t>, но можно добавить и другие источники</a:t>
            </a:r>
          </a:p>
          <a:p>
            <a:r>
              <a:rPr lang="ru-RU" dirty="0"/>
              <a:t>Модель данных выполнена в виде системы слоев, которые позволяют наносить точки и регионы на карту</a:t>
            </a:r>
          </a:p>
          <a:p>
            <a:r>
              <a:rPr lang="ru-RU" dirty="0"/>
              <a:t>Модель общения </a:t>
            </a:r>
            <a:r>
              <a:rPr lang="en-US" dirty="0" err="1"/>
              <a:t>GeoJSON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11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9F8-E0B1-8430-B9CB-E4087DDA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BE37-A0F8-1C47-8B1A-0A0F1AB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Провайдеры отправляют сетевые маски и местоположение провайдера в публичные сервисы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Если пользователь поделился (=подключился к вам) </a:t>
            </a:r>
            <a:r>
              <a:rPr lang="en-US" dirty="0"/>
              <a:t>IP</a:t>
            </a:r>
            <a:r>
              <a:rPr lang="ru-RU" dirty="0"/>
              <a:t>, вы можете узнать его примерное местоположение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VPN-</a:t>
            </a:r>
            <a:r>
              <a:rPr lang="ru-RU" dirty="0"/>
              <a:t>ом на постоянной основе сейчас пользуются примерно</a:t>
            </a:r>
            <a:r>
              <a:rPr lang="en-US" dirty="0"/>
              <a:t> </a:t>
            </a:r>
            <a:r>
              <a:rPr lang="ru-RU" dirty="0"/>
              <a:t>40</a:t>
            </a:r>
            <a:r>
              <a:rPr lang="en-US" dirty="0"/>
              <a:t>% </a:t>
            </a:r>
            <a:r>
              <a:rPr lang="ru-RU" dirty="0"/>
              <a:t>жителей России (</a:t>
            </a:r>
            <a:r>
              <a:rPr lang="en-US" dirty="0"/>
              <a:t>~80</a:t>
            </a:r>
            <a:r>
              <a:rPr lang="ru-RU" dirty="0"/>
              <a:t>%</a:t>
            </a:r>
            <a:r>
              <a:rPr lang="en-US" dirty="0"/>
              <a:t> </a:t>
            </a:r>
            <a:r>
              <a:rPr lang="ru-RU" dirty="0"/>
              <a:t>платежеспособной аудитории), что осложняет коммерческое применение технологии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8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441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SB Sans Text</vt:lpstr>
      <vt:lpstr>Office Theme</vt:lpstr>
      <vt:lpstr>Сбор гео-данных</vt:lpstr>
      <vt:lpstr>Мотивация</vt:lpstr>
      <vt:lpstr>Основные понятия</vt:lpstr>
      <vt:lpstr>Open Street Maps</vt:lpstr>
      <vt:lpstr>Модель данных</vt:lpstr>
      <vt:lpstr>Nominatim</vt:lpstr>
      <vt:lpstr>H3</vt:lpstr>
      <vt:lpstr>Folium</vt:lpstr>
      <vt:lpstr>GeoIP</vt:lpstr>
      <vt:lpstr>GPS/Cellular triangulation</vt:lpstr>
      <vt:lpstr>Платные сервисы</vt:lpstr>
      <vt:lpstr>Выводы</vt:lpstr>
      <vt:lpstr>Практика</vt:lpstr>
      <vt:lpstr>Домашнее задание</vt:lpstr>
      <vt:lpstr>Полезные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47</cp:revision>
  <dcterms:created xsi:type="dcterms:W3CDTF">2025-01-08T00:50:45Z</dcterms:created>
  <dcterms:modified xsi:type="dcterms:W3CDTF">2025-01-08T17:06:02Z</dcterms:modified>
</cp:coreProperties>
</file>