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2" r:id="rId4"/>
    <p:sldId id="265" r:id="rId5"/>
    <p:sldId id="257" r:id="rId6"/>
    <p:sldId id="258" r:id="rId7"/>
    <p:sldId id="261" r:id="rId8"/>
    <p:sldId id="259" r:id="rId9"/>
    <p:sldId id="264" r:id="rId10"/>
    <p:sldId id="26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89151-886F-4615-8B0B-730F4E361301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A1D5F-5E53-4768-9E4D-9A30CBB24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53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A1D5F-5E53-4768-9E4D-9A30CBB243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7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243D-9070-A2D6-3B19-B3AC69D44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DC511-5CF4-6F69-C9AE-5AA80A12F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6D92F-08DC-FFDC-D634-C77B8032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7C4D-493E-469B-B58A-0351FEEF4202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65FC7-69F3-3EB7-21DD-F09765EC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938E2-5DA4-BC3A-6824-BCD36785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CA9D-1F53-4313-B794-0BB2F558D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48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1DEE-66E9-CA04-C604-1422035B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743F0-B79E-833B-D0F6-737AFAAC8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625BF-6C33-2C90-AB75-382F660F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7C4D-493E-469B-B58A-0351FEEF4202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55720-8B73-414C-14E0-BFBED260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31894-38C2-8798-2550-A722AF97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CA9D-1F53-4313-B794-0BB2F558D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7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42D9E-674F-4897-E50B-D8147B3A8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BB8C3-E4E5-F64D-F97F-0AFEFF44E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1A474-B4C1-16C0-8237-034F529D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7C4D-493E-469B-B58A-0351FEEF4202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2D897-0F3C-8BA9-6F3A-9F1F70E3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07DF1-F206-2DC4-F5BE-3F462BE3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CA9D-1F53-4313-B794-0BB2F558D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3FB1-FD3F-0BC3-32C0-0AEBDA40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FD175-3327-B1A8-4AFC-01DCBF263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15226-4003-C898-0353-06741513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7C4D-493E-469B-B58A-0351FEEF4202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B974-7024-1FC2-1D4E-332FB1D6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5CCE-B29D-01B0-315F-CAB4AE1A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CA9D-1F53-4313-B794-0BB2F558D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17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0911-4253-8699-06A8-FA481797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37D05-D3E2-D68D-9051-7B4092439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FCB4F-0DE3-9306-EF22-E06A9AA8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7C4D-493E-469B-B58A-0351FEEF4202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20F0F-CB0B-E171-68A2-772C2012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ABF3F-E085-EBFB-CBB9-419554E5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CA9D-1F53-4313-B794-0BB2F558D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92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8612-B5C8-66CD-D02D-249384CC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A2E7-9BA2-08F2-471A-CBA428E11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7C2AF-BBA5-CBA4-F9A2-A28A86BA7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D1E3B-70A7-0536-9431-613A5F60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7C4D-493E-469B-B58A-0351FEEF4202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C0AD6-D879-A15E-E303-6635B1C9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5008E-E510-F93E-757B-7F773BFF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CA9D-1F53-4313-B794-0BB2F558D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9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DDC1-3FCE-7D25-3F26-42E03C01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AEDC5-82B7-3278-D605-C8178419E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7D342-78A4-7A55-7F2E-732F65488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213B4-CAA3-7742-BB10-D95D32193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70066-A441-EB77-508D-F0E73772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226C5-3435-E1CC-904B-F987826F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7C4D-493E-469B-B58A-0351FEEF4202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0A190-B34C-8121-F053-67BB17DE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8CB6D-4017-2403-2A6C-60EAC69D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CA9D-1F53-4313-B794-0BB2F558D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76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4586-5237-D782-14EA-A90F52DC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D5017-537A-73B5-A1BD-C73AC875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7C4D-493E-469B-B58A-0351FEEF4202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352DA-6A34-BD96-9D71-981B2F01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EADB2-F518-40FA-C871-C54F6F04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CA9D-1F53-4313-B794-0BB2F558D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56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2FEDA-1E9F-C440-C3B9-799E9C87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7C4D-493E-469B-B58A-0351FEEF4202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236C3-D01D-6A09-A662-FADC3373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ABED4-86DB-53FE-AF6F-906EECB7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CA9D-1F53-4313-B794-0BB2F558D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51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0BE5-A4BE-E718-5869-71156E31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B533A-7737-2960-9B49-E0681544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0DC6-6D4C-45E6-CFC4-93EF86D49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EEEC0-7791-A836-56CB-043EC817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7C4D-493E-469B-B58A-0351FEEF4202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FF70-C356-F351-CEA9-E3CE6835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04574-D26B-A2FC-D8CD-1BFAA15A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CA9D-1F53-4313-B794-0BB2F558D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22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43E2-E51B-4103-652B-DB893D04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FFA3A-8F38-ED35-AD92-E7D61CA13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AA845-531F-F9B8-458D-B73183B58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F4184-6593-E898-B45E-6BD886DF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7C4D-493E-469B-B58A-0351FEEF4202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8AC65-5E85-63CD-B074-AA1E60D1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5B2B6-2DA2-1A27-A694-946B1D82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CA9D-1F53-4313-B794-0BB2F558D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2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27221-E59A-D39C-67A9-0EA33F3B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42B07-E01A-4DA7-39CE-53BFE0375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B9CCF-E636-DA07-1C46-B93C625E6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7C4D-493E-469B-B58A-0351FEEF4202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60F70-3311-B1B1-638D-3E0F8CA1C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75A8-21DC-85A4-8F38-371442F74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BCA9D-1F53-4313-B794-0BB2F558D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73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24A5-2033-31C7-774C-94B6208CE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9060" y="1739051"/>
            <a:ext cx="9144000" cy="2387600"/>
          </a:xfrm>
        </p:spPr>
        <p:txBody>
          <a:bodyPr/>
          <a:lstStyle/>
          <a:p>
            <a:r>
              <a:rPr lang="en-US" dirty="0"/>
              <a:t>Python: </a:t>
            </a:r>
            <a:r>
              <a:rPr lang="ru-RU" dirty="0"/>
              <a:t>для преподавателей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98CB5-70D4-1368-AB98-9BE1BA700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7338" y="4548336"/>
            <a:ext cx="3990753" cy="16557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5717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0DF1-3762-B564-A868-D073C920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2708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E347-5A5C-615B-3B0D-F408AB8C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5D85F-B5F0-2337-5ACC-84EE30CDD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028" y="2654964"/>
            <a:ext cx="5784112" cy="2459295"/>
          </a:xfrm>
        </p:spPr>
        <p:txBody>
          <a:bodyPr>
            <a:normAutofit/>
          </a:bodyPr>
          <a:lstStyle/>
          <a:p>
            <a:r>
              <a:rPr lang="ru-RU" dirty="0"/>
              <a:t>3</a:t>
            </a:r>
            <a:r>
              <a:rPr lang="en-US" dirty="0"/>
              <a:t>.5+ Middle+ AI developer</a:t>
            </a:r>
            <a:endParaRPr lang="ru-RU" dirty="0"/>
          </a:p>
          <a:p>
            <a:r>
              <a:rPr lang="ru-RU" dirty="0"/>
              <a:t>1 год преподавания на кафедре</a:t>
            </a:r>
          </a:p>
          <a:p>
            <a:r>
              <a:rPr lang="ru-RU" dirty="0"/>
              <a:t>Внедрение языковых ассистентов</a:t>
            </a:r>
            <a:br>
              <a:rPr lang="ru-RU" dirty="0"/>
            </a:br>
            <a:r>
              <a:rPr lang="ru-RU" dirty="0"/>
              <a:t>в бизнес и образовательных направлениях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92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FE1C-9CCA-E5EA-70F9-99179F6D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курса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611F3-CD3E-038C-7EB2-744107673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ru-RU"/>
              <a:t>Базовые педагогические </a:t>
            </a:r>
            <a:r>
              <a:rPr lang="ru-RU" dirty="0"/>
              <a:t>приложения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200000"/>
              </a:lnSpc>
            </a:pPr>
            <a:r>
              <a:rPr lang="ru-RU" dirty="0"/>
              <a:t>Оформление магистерской работы в цифровое решение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200000"/>
              </a:lnSpc>
            </a:pPr>
            <a:r>
              <a:rPr lang="ru-RU" dirty="0"/>
              <a:t>Подготовка к </a:t>
            </a:r>
            <a:r>
              <a:rPr lang="en-US" dirty="0"/>
              <a:t>intern/junior </a:t>
            </a:r>
            <a:r>
              <a:rPr lang="ru-RU" dirty="0"/>
              <a:t>вакансии в корпорации</a:t>
            </a:r>
          </a:p>
        </p:txBody>
      </p:sp>
    </p:spTree>
    <p:extLst>
      <p:ext uri="{BB962C8B-B14F-4D97-AF65-F5344CB8AC3E}">
        <p14:creationId xmlns:p14="http://schemas.microsoft.com/office/powerpoint/2010/main" val="317735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3E14-46A7-DFCC-3D7A-947E6129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будет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BD245-DBCC-0792-36EF-C6BB2ECD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ru-RU" dirty="0"/>
              <a:t>Глубокого погружения в язык</a:t>
            </a:r>
            <a:r>
              <a:rPr lang="en-US" dirty="0"/>
              <a:t>;</a:t>
            </a:r>
          </a:p>
          <a:p>
            <a:pPr>
              <a:lnSpc>
                <a:spcPct val="200000"/>
              </a:lnSpc>
            </a:pPr>
            <a:r>
              <a:rPr lang="ru-RU" dirty="0"/>
              <a:t>Абстрактных структур,</a:t>
            </a:r>
            <a:r>
              <a:rPr lang="en-US" dirty="0"/>
              <a:t> </a:t>
            </a:r>
            <a:r>
              <a:rPr lang="ru-RU" dirty="0"/>
              <a:t>алгоритмов, конечных автоматов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200000"/>
              </a:lnSpc>
            </a:pPr>
            <a:r>
              <a:rPr lang="ru-RU" dirty="0"/>
              <a:t>Задач, решаемых на листочке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47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751D-0E00-A053-FB6D-25EBB3DC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Образовательные материалы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1670F-FE37-AD2C-0AFF-A29002B8A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ru-RU" dirty="0"/>
              <a:t>Лекции в дистанционном формате </a:t>
            </a:r>
          </a:p>
          <a:p>
            <a:pPr>
              <a:lnSpc>
                <a:spcPct val="200000"/>
              </a:lnSpc>
            </a:pPr>
            <a:r>
              <a:rPr lang="ru-RU" dirty="0"/>
              <a:t>Телеграмм для связи</a:t>
            </a:r>
            <a:r>
              <a:rPr lang="en-US" dirty="0"/>
              <a:t> (@shadowdolphin)</a:t>
            </a:r>
            <a:endParaRPr lang="ru-RU" dirty="0"/>
          </a:p>
          <a:p>
            <a:pPr>
              <a:lnSpc>
                <a:spcPct val="200000"/>
              </a:lnSpc>
            </a:pPr>
            <a:r>
              <a:rPr lang="ru-RU" dirty="0"/>
              <a:t>Платформа </a:t>
            </a:r>
            <a:r>
              <a:rPr lang="en-US" dirty="0" err="1"/>
              <a:t>Stepik</a:t>
            </a:r>
            <a:r>
              <a:rPr lang="en-US" dirty="0"/>
              <a:t> c </a:t>
            </a:r>
            <a:r>
              <a:rPr lang="ru-RU" dirty="0"/>
              <a:t>образовательными материалами</a:t>
            </a:r>
            <a:r>
              <a:rPr lang="en-US" dirty="0"/>
              <a:t> + </a:t>
            </a:r>
            <a:r>
              <a:rPr lang="en-US" dirty="0" err="1"/>
              <a:t>Github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ru-RU" dirty="0"/>
              <a:t>Удаленный сервер</a:t>
            </a:r>
            <a:r>
              <a:rPr lang="en-US" dirty="0"/>
              <a:t> </a:t>
            </a:r>
            <a:r>
              <a:rPr lang="ru-RU" dirty="0"/>
              <a:t>+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ru-RU" dirty="0"/>
              <a:t>для практики</a:t>
            </a:r>
          </a:p>
        </p:txBody>
      </p:sp>
    </p:spTree>
    <p:extLst>
      <p:ext uri="{BB962C8B-B14F-4D97-AF65-F5344CB8AC3E}">
        <p14:creationId xmlns:p14="http://schemas.microsoft.com/office/powerpoint/2010/main" val="181086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438D-9D6E-2BB5-F2A8-E76748FE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занятия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13EE3-6D7B-8BF3-781F-467386D4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IT</a:t>
            </a:r>
            <a:r>
              <a:rPr lang="ru-RU" dirty="0"/>
              <a:t>-терминология (5-10 минут)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Теоретическая часть (20 минут)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Обсуждение (10 минут)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Семинарская часть (60 минут)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Ваша самостоятельная практика (90 минут)</a:t>
            </a:r>
          </a:p>
        </p:txBody>
      </p:sp>
    </p:spTree>
    <p:extLst>
      <p:ext uri="{BB962C8B-B14F-4D97-AF65-F5344CB8AC3E}">
        <p14:creationId xmlns:p14="http://schemas.microsoft.com/office/powerpoint/2010/main" val="339325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1517-70F0-5F12-E751-81AE1BEF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Темы обучения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A7B07-9C74-8A5C-1773-5376D3761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ru-RU" dirty="0"/>
              <a:t>Работа с веб-приложениями (</a:t>
            </a:r>
            <a:r>
              <a:rPr lang="en-US" dirty="0"/>
              <a:t>HTTP/HTML/API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200000"/>
              </a:lnSpc>
            </a:pPr>
            <a:r>
              <a:rPr lang="ru-RU" dirty="0"/>
              <a:t>Базы данных </a:t>
            </a:r>
            <a:r>
              <a:rPr lang="en-US" dirty="0"/>
              <a:t>(SQL/</a:t>
            </a:r>
            <a:r>
              <a:rPr lang="en-US" dirty="0" err="1"/>
              <a:t>Sqlalchemy</a:t>
            </a:r>
            <a:r>
              <a:rPr lang="en-US" dirty="0"/>
              <a:t>);</a:t>
            </a:r>
          </a:p>
          <a:p>
            <a:pPr>
              <a:lnSpc>
                <a:spcPct val="200000"/>
              </a:lnSpc>
            </a:pPr>
            <a:r>
              <a:rPr lang="ru-RU" dirty="0"/>
              <a:t>Создание анимации </a:t>
            </a:r>
            <a:r>
              <a:rPr lang="en-US" dirty="0"/>
              <a:t>(</a:t>
            </a:r>
            <a:r>
              <a:rPr lang="en-US" dirty="0" err="1"/>
              <a:t>Manim</a:t>
            </a:r>
            <a:r>
              <a:rPr lang="en-US" dirty="0"/>
              <a:t>);</a:t>
            </a:r>
          </a:p>
          <a:p>
            <a:pPr>
              <a:lnSpc>
                <a:spcPct val="200000"/>
              </a:lnSpc>
            </a:pPr>
            <a:r>
              <a:rPr lang="ru-RU" dirty="0"/>
              <a:t>Сбор данных </a:t>
            </a:r>
            <a:r>
              <a:rPr lang="en-US" dirty="0"/>
              <a:t>(</a:t>
            </a:r>
            <a:r>
              <a:rPr lang="ru-RU" dirty="0" err="1"/>
              <a:t>гео,парсинг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>
              <a:lnSpc>
                <a:spcPct val="200000"/>
              </a:lnSpc>
            </a:pPr>
            <a:r>
              <a:rPr lang="en-US" dirty="0"/>
              <a:t>AI</a:t>
            </a:r>
            <a:r>
              <a:rPr lang="ru-RU" dirty="0"/>
              <a:t>-компоненты (</a:t>
            </a:r>
            <a:r>
              <a:rPr lang="en-US" dirty="0"/>
              <a:t>LLM</a:t>
            </a:r>
            <a:r>
              <a:rPr lang="ru-RU" dirty="0"/>
              <a:t>,</a:t>
            </a:r>
            <a:r>
              <a:rPr lang="en-US" dirty="0" err="1"/>
              <a:t>StableDiffusion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89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D161-8CB9-7AB2-8092-93228E2D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Успеваемость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46F3D-9FF1-F9DE-D9FF-11A0A7041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8909"/>
            <a:ext cx="5583865" cy="33099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Stepik (80 </a:t>
            </a:r>
            <a:r>
              <a:rPr lang="ru-RU" dirty="0"/>
              <a:t>баллов)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200000"/>
              </a:lnSpc>
            </a:pPr>
            <a:r>
              <a:rPr lang="ru-RU" dirty="0"/>
              <a:t>Работа на занятии (50 баллов)</a:t>
            </a:r>
            <a:r>
              <a:rPr lang="en-US" dirty="0"/>
              <a:t>;</a:t>
            </a:r>
            <a:r>
              <a:rPr lang="ru-RU" dirty="0"/>
              <a:t> </a:t>
            </a:r>
          </a:p>
          <a:p>
            <a:pPr>
              <a:lnSpc>
                <a:spcPct val="200000"/>
              </a:lnSpc>
            </a:pPr>
            <a:r>
              <a:rPr lang="ru-RU" dirty="0"/>
              <a:t>Проект (100 баллов)</a:t>
            </a:r>
            <a:r>
              <a:rPr lang="en-US" dirty="0"/>
              <a:t>;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0E6E43-A95D-184E-A9BE-7E42E96C44E8}"/>
                  </a:ext>
                </a:extLst>
              </p:cNvPr>
              <p:cNvSpPr txBox="1"/>
              <p:nvPr/>
            </p:nvSpPr>
            <p:spPr>
              <a:xfrm>
                <a:off x="7057360" y="2959961"/>
                <a:ext cx="6097772" cy="938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ru-RU" sz="3200" dirty="0"/>
                  <a:t>Оценка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ru-RU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ru-RU" sz="3200" b="0" i="1" smtClean="0">
                            <a:latin typeface="Cambria Math" panose="02040503050406030204" pitchFamily="18" charset="0"/>
                          </a:rPr>
                          <m:t>баллов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0E6E43-A95D-184E-A9BE-7E42E96C4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360" y="2959961"/>
                <a:ext cx="6097772" cy="938077"/>
              </a:xfrm>
              <a:prstGeom prst="rect">
                <a:avLst/>
              </a:prstGeom>
              <a:blipFill>
                <a:blip r:embed="rId3"/>
                <a:stretch>
                  <a:fillRect l="-2600" b="-215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19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885C-1DBD-3AAB-EB95-3F3A3801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Суммируя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86ADB-97C7-1CBF-FB4A-FDDDC7826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3116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ru-RU" dirty="0"/>
              <a:t>Посещения занятий достаточно для получения хорошей оценки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200000"/>
              </a:lnSpc>
            </a:pPr>
            <a:r>
              <a:rPr lang="ru-RU" dirty="0"/>
              <a:t>Если балл меньше 80, то стоит прийти на экзамен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200000"/>
              </a:lnSpc>
            </a:pPr>
            <a:r>
              <a:rPr lang="ru-RU" dirty="0"/>
              <a:t>Заключительный проект направлен на опытных программистов</a:t>
            </a:r>
          </a:p>
        </p:txBody>
      </p:sp>
    </p:spTree>
    <p:extLst>
      <p:ext uri="{BB962C8B-B14F-4D97-AF65-F5344CB8AC3E}">
        <p14:creationId xmlns:p14="http://schemas.microsoft.com/office/powerpoint/2010/main" val="412148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228</Words>
  <Application>Microsoft Office PowerPoint</Application>
  <PresentationFormat>Widescreen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Python: для преподавателей</vt:lpstr>
      <vt:lpstr>Обо мне</vt:lpstr>
      <vt:lpstr>Задачи курса</vt:lpstr>
      <vt:lpstr>Не будет</vt:lpstr>
      <vt:lpstr>Образовательные материалы</vt:lpstr>
      <vt:lpstr>План занятия</vt:lpstr>
      <vt:lpstr>Темы обучения</vt:lpstr>
      <vt:lpstr>Успеваемость</vt:lpstr>
      <vt:lpstr>Суммируя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66</cp:revision>
  <dcterms:created xsi:type="dcterms:W3CDTF">2025-01-07T21:20:03Z</dcterms:created>
  <dcterms:modified xsi:type="dcterms:W3CDTF">2025-01-07T23:44:29Z</dcterms:modified>
</cp:coreProperties>
</file>