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embeddedFontLst>
    <p:embeddedFont>
      <p:font typeface="Libre Franklin"/>
      <p:regular r:id="rId16"/>
      <p:bold r:id="rId17"/>
      <p:italic r:id="rId18"/>
      <p:boldItalic r:id="rId19"/>
    </p:embeddedFont>
    <p:embeddedFont>
      <p:font typeface="Franklin Gothic"/>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FranklinGothic-bold.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LibreFranklin-bold.fntdata"/><Relationship Id="rId16" Type="http://schemas.openxmlformats.org/officeDocument/2006/relationships/font" Target="fonts/LibreFranklin-regular.fntdata"/><Relationship Id="rId5" Type="http://schemas.openxmlformats.org/officeDocument/2006/relationships/slide" Target="slides/slide1.xml"/><Relationship Id="rId19" Type="http://schemas.openxmlformats.org/officeDocument/2006/relationships/font" Target="fonts/LibreFranklin-boldItalic.fntdata"/><Relationship Id="rId6" Type="http://schemas.openxmlformats.org/officeDocument/2006/relationships/slide" Target="slides/slide2.xml"/><Relationship Id="rId18" Type="http://schemas.openxmlformats.org/officeDocument/2006/relationships/font" Target="fonts/LibreFranklin-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76fb502144_0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76fb502144_0_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g276fb502144_0_2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2"/>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21" name="Google Shape;21;p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3" name="Google Shape;23;p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5" name="Shape 75"/>
        <p:cNvGrpSpPr/>
        <p:nvPr/>
      </p:nvGrpSpPr>
      <p:grpSpPr>
        <a:xfrm>
          <a:off x="0" y="0"/>
          <a:ext cx="0" cy="0"/>
          <a:chOff x="0" y="0"/>
          <a:chExt cx="0" cy="0"/>
        </a:xfrm>
      </p:grpSpPr>
      <p:sp>
        <p:nvSpPr>
          <p:cNvPr id="76" name="Google Shape;76;p1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 type="body"/>
          </p:nvPr>
        </p:nvSpPr>
        <p:spPr>
          <a:xfrm rot="5400000">
            <a:off x="4269977" y="-1352782"/>
            <a:ext cx="3652047" cy="11029616"/>
          </a:xfrm>
          <a:prstGeom prst="rect">
            <a:avLst/>
          </a:prstGeom>
          <a:noFill/>
          <a:ln>
            <a:noFill/>
          </a:ln>
        </p:spPr>
        <p:txBody>
          <a:bodyPr anchorCtr="0" anchor="t" bIns="45700" lIns="91425" spcFirstLastPara="1" rIns="91425" wrap="square" tIns="45700">
            <a:normAutofit/>
          </a:bodyPr>
          <a:lstStyle>
            <a:lvl1pPr indent="-327914" lvl="0" marL="457200" algn="l">
              <a:lnSpc>
                <a:spcPct val="110000"/>
              </a:lnSpc>
              <a:spcBef>
                <a:spcPts val="340"/>
              </a:spcBef>
              <a:spcAft>
                <a:spcPts val="0"/>
              </a:spcAft>
              <a:buSzPts val="1564"/>
              <a:buChar char="◼"/>
              <a:defRPr/>
            </a:lvl1pPr>
            <a:lvl2pPr indent="-310387" lvl="1" marL="914400" algn="l">
              <a:spcBef>
                <a:spcPts val="600"/>
              </a:spcBef>
              <a:spcAft>
                <a:spcPts val="0"/>
              </a:spcAft>
              <a:buSzPts val="1288"/>
              <a:buChar char="◼"/>
              <a:defRPr/>
            </a:lvl2pPr>
            <a:lvl3pPr indent="-304546" lvl="2" marL="1371600" algn="l">
              <a:spcBef>
                <a:spcPts val="600"/>
              </a:spcBef>
              <a:spcAft>
                <a:spcPts val="0"/>
              </a:spcAft>
              <a:buSzPts val="1196"/>
              <a:buChar char="◼"/>
              <a:defRPr/>
            </a:lvl3pPr>
            <a:lvl4pPr indent="-292861" lvl="3" marL="1828800" algn="l">
              <a:spcBef>
                <a:spcPts val="600"/>
              </a:spcBef>
              <a:spcAft>
                <a:spcPts val="0"/>
              </a:spcAft>
              <a:buSzPts val="1012"/>
              <a:buChar char="◼"/>
              <a:defRPr/>
            </a:lvl4pPr>
            <a:lvl5pPr indent="-292861" lvl="4" marL="2286000" algn="l">
              <a:spcBef>
                <a:spcPts val="600"/>
              </a:spcBef>
              <a:spcAft>
                <a:spcPts val="0"/>
              </a:spcAft>
              <a:buSzPts val="1012"/>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78" name="Google Shape;78;p1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1"/>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0" name="Google Shape;80;p1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1" name="Shape 81"/>
        <p:cNvGrpSpPr/>
        <p:nvPr/>
      </p:nvGrpSpPr>
      <p:grpSpPr>
        <a:xfrm>
          <a:off x="0" y="0"/>
          <a:ext cx="0" cy="0"/>
          <a:chOff x="0" y="0"/>
          <a:chExt cx="0" cy="0"/>
        </a:xfrm>
      </p:grpSpPr>
      <p:sp>
        <p:nvSpPr>
          <p:cNvPr id="82" name="Google Shape;82;p12"/>
          <p:cNvSpPr/>
          <p:nvPr/>
        </p:nvSpPr>
        <p:spPr>
          <a:xfrm>
            <a:off x="8058151" y="599725"/>
            <a:ext cx="3687316" cy="581695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2"/>
          <p:cNvSpPr txBox="1"/>
          <p:nvPr>
            <p:ph type="title"/>
          </p:nvPr>
        </p:nvSpPr>
        <p:spPr>
          <a:xfrm rot="5400000">
            <a:off x="7362637" y="1705163"/>
            <a:ext cx="4807326" cy="3124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2"/>
          <p:cNvSpPr txBox="1"/>
          <p:nvPr>
            <p:ph idx="1" type="body"/>
          </p:nvPr>
        </p:nvSpPr>
        <p:spPr>
          <a:xfrm rot="5400000">
            <a:off x="1952072" y="-313549"/>
            <a:ext cx="4807326" cy="7161625"/>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5" name="Google Shape;85;p12"/>
          <p:cNvSpPr/>
          <p:nvPr/>
        </p:nvSpPr>
        <p:spPr>
          <a:xfrm>
            <a:off x="446534" y="457200"/>
            <a:ext cx="3703320" cy="94997"/>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2"/>
          <p:cNvSpPr/>
          <p:nvPr/>
        </p:nvSpPr>
        <p:spPr>
          <a:xfrm>
            <a:off x="8042147" y="453643"/>
            <a:ext cx="3703320" cy="98554"/>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2"/>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0" name="Google Shape;90;p1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3"/>
          <p:cNvSpPr txBox="1"/>
          <p:nvPr>
            <p:ph type="title"/>
          </p:nvPr>
        </p:nvSpPr>
        <p:spPr>
          <a:xfrm>
            <a:off x="581192" y="702156"/>
            <a:ext cx="11029616" cy="118872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 type="body"/>
          </p:nvPr>
        </p:nvSpPr>
        <p:spPr>
          <a:xfrm>
            <a:off x="581192" y="2340864"/>
            <a:ext cx="11029615" cy="3634486"/>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7" name="Google Shape;27;p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4"/>
          <p:cNvSpPr/>
          <p:nvPr/>
        </p:nvSpPr>
        <p:spPr>
          <a:xfrm>
            <a:off x="447817" y="5141974"/>
            <a:ext cx="11290860" cy="125882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4"/>
          <p:cNvSpPr txBox="1"/>
          <p:nvPr>
            <p:ph type="title"/>
          </p:nvPr>
        </p:nvSpPr>
        <p:spPr>
          <a:xfrm>
            <a:off x="581193" y="2393950"/>
            <a:ext cx="11029615" cy="214746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60"/>
              </a:spcBef>
              <a:spcAft>
                <a:spcPts val="0"/>
              </a:spcAft>
              <a:buSzPts val="1656"/>
              <a:buNone/>
              <a:defRPr sz="1800" cap="none">
                <a:solidFill>
                  <a:schemeClr val="accent1"/>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32" name="Google Shape;32;p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4" name="Google Shape;34;p4"/>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5"/>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 type="body"/>
          </p:nvPr>
        </p:nvSpPr>
        <p:spPr>
          <a:xfrm>
            <a:off x="581193" y="2228003"/>
            <a:ext cx="5194767" cy="3633047"/>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38" name="Google Shape;38;p5"/>
          <p:cNvSpPr txBox="1"/>
          <p:nvPr>
            <p:ph idx="2" type="body"/>
          </p:nvPr>
        </p:nvSpPr>
        <p:spPr>
          <a:xfrm>
            <a:off x="6416039" y="2228003"/>
            <a:ext cx="5194769" cy="3633047"/>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39" name="Google Shape;39;p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1" name="Google Shape;41;p5"/>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2" name="Shape 42"/>
        <p:cNvGrpSpPr/>
        <p:nvPr/>
      </p:nvGrpSpPr>
      <p:grpSpPr>
        <a:xfrm>
          <a:off x="0" y="0"/>
          <a:ext cx="0" cy="0"/>
          <a:chOff x="0" y="0"/>
          <a:chExt cx="0" cy="0"/>
        </a:xfrm>
      </p:grpSpPr>
      <p:sp>
        <p:nvSpPr>
          <p:cNvPr id="43" name="Google Shape;43;p6"/>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 type="body"/>
          </p:nvPr>
        </p:nvSpPr>
        <p:spPr>
          <a:xfrm>
            <a:off x="581191" y="2250891"/>
            <a:ext cx="5194769" cy="557784"/>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400"/>
              </a:spcBef>
              <a:spcAft>
                <a:spcPts val="0"/>
              </a:spcAft>
              <a:buSzPts val="1840"/>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45" name="Google Shape;45;p6"/>
          <p:cNvSpPr txBox="1"/>
          <p:nvPr>
            <p:ph idx="2" type="body"/>
          </p:nvPr>
        </p:nvSpPr>
        <p:spPr>
          <a:xfrm>
            <a:off x="581194" y="2926052"/>
            <a:ext cx="5194766"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6" name="Google Shape;46;p6"/>
          <p:cNvSpPr txBox="1"/>
          <p:nvPr>
            <p:ph idx="3" type="body"/>
          </p:nvPr>
        </p:nvSpPr>
        <p:spPr>
          <a:xfrm>
            <a:off x="6416039" y="2250892"/>
            <a:ext cx="5194770" cy="553373"/>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47" name="Google Shape;47;p6"/>
          <p:cNvSpPr txBox="1"/>
          <p:nvPr>
            <p:ph idx="4" type="body"/>
          </p:nvPr>
        </p:nvSpPr>
        <p:spPr>
          <a:xfrm>
            <a:off x="6416037" y="2926052"/>
            <a:ext cx="5194771"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8" name="Google Shape;48;p6"/>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6"/>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0" name="Google Shape;50;p6"/>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7"/>
          <p:cNvSpPr txBox="1"/>
          <p:nvPr>
            <p:ph type="title"/>
          </p:nvPr>
        </p:nvSpPr>
        <p:spPr>
          <a:xfrm>
            <a:off x="575894"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5" name="Google Shape;55;p7"/>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8"/>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9" name="Google Shape;59;p8"/>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9"/>
          <p:cNvSpPr/>
          <p:nvPr/>
        </p:nvSpPr>
        <p:spPr>
          <a:xfrm>
            <a:off x="447817" y="601200"/>
            <a:ext cx="3682723" cy="5815475"/>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9"/>
          <p:cNvSpPr txBox="1"/>
          <p:nvPr>
            <p:ph type="title"/>
          </p:nvPr>
        </p:nvSpPr>
        <p:spPr>
          <a:xfrm>
            <a:off x="767857" y="933450"/>
            <a:ext cx="3031852" cy="1722419"/>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2400"/>
              <a:buFont typeface="Franklin Gothic"/>
              <a:buNone/>
              <a:defRPr b="0" sz="24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 type="body"/>
          </p:nvPr>
        </p:nvSpPr>
        <p:spPr>
          <a:xfrm>
            <a:off x="4900928" y="1179829"/>
            <a:ext cx="6650991" cy="4658216"/>
          </a:xfrm>
          <a:prstGeom prst="rect">
            <a:avLst/>
          </a:prstGeom>
          <a:noFill/>
          <a:ln>
            <a:noFill/>
          </a:ln>
        </p:spPr>
        <p:txBody>
          <a:bodyPr anchorCtr="0" anchor="ctr" bIns="45700" lIns="91425" spcFirstLastPara="1" rIns="91425" wrap="square" tIns="45700">
            <a:normAutofit/>
          </a:bodyPr>
          <a:lstStyle>
            <a:lvl1pPr indent="-345440" lvl="0" marL="457200" algn="l">
              <a:lnSpc>
                <a:spcPct val="110000"/>
              </a:lnSpc>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64" name="Google Shape;64;p9"/>
          <p:cNvSpPr txBox="1"/>
          <p:nvPr>
            <p:ph idx="2" type="body"/>
          </p:nvPr>
        </p:nvSpPr>
        <p:spPr>
          <a:xfrm>
            <a:off x="767857" y="2836654"/>
            <a:ext cx="3031852" cy="300139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solidFill>
                  <a:srgbClr val="FFFFFF"/>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65" name="Google Shape;65;p9"/>
          <p:cNvSpPr txBox="1"/>
          <p:nvPr>
            <p:ph idx="10" type="dt"/>
          </p:nvPr>
        </p:nvSpPr>
        <p:spPr>
          <a:xfrm>
            <a:off x="7605951" y="6456916"/>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
          <p:cNvSpPr txBox="1"/>
          <p:nvPr>
            <p:ph idx="11" type="ftr"/>
          </p:nvPr>
        </p:nvSpPr>
        <p:spPr>
          <a:xfrm>
            <a:off x="581192" y="6452590"/>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7" name="Google Shape;67;p9"/>
          <p:cNvSpPr txBox="1"/>
          <p:nvPr>
            <p:ph idx="12" type="sldNum"/>
          </p:nvPr>
        </p:nvSpPr>
        <p:spPr>
          <a:xfrm>
            <a:off x="10558300" y="6456916"/>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sp>
        <p:nvSpPr>
          <p:cNvPr id="69" name="Google Shape;69;p10"/>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400"/>
              <a:buFont typeface="Franklin Gothic"/>
              <a:buNone/>
              <a:defRPr b="0" sz="24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p:nvPr>
            <p:ph idx="2" type="pic"/>
          </p:nvPr>
        </p:nvSpPr>
        <p:spPr>
          <a:xfrm>
            <a:off x="447817" y="641350"/>
            <a:ext cx="11290859" cy="3651249"/>
          </a:xfrm>
          <a:prstGeom prst="rect">
            <a:avLst/>
          </a:prstGeom>
          <a:noFill/>
          <a:ln>
            <a:noFill/>
          </a:ln>
        </p:spPr>
      </p:sp>
      <p:sp>
        <p:nvSpPr>
          <p:cNvPr id="71" name="Google Shape;71;p10"/>
          <p:cNvSpPr txBox="1"/>
          <p:nvPr>
            <p:ph idx="1" type="body"/>
          </p:nvPr>
        </p:nvSpPr>
        <p:spPr>
          <a:xfrm>
            <a:off x="581192" y="5260127"/>
            <a:ext cx="11029617" cy="99814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2" name="Google Shape;72;p10"/>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0"/>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74" name="Google Shape;74;p10"/>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581192" y="705124"/>
            <a:ext cx="11029616" cy="1189554"/>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 name="Google Shape;11;p1"/>
          <p:cNvSpPr txBox="1"/>
          <p:nvPr>
            <p:ph idx="1" type="body"/>
          </p:nvPr>
        </p:nvSpPr>
        <p:spPr>
          <a:xfrm>
            <a:off x="581192" y="2336002"/>
            <a:ext cx="11029616" cy="3652047"/>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12" name="Google Shape;12;p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github.com/Pedd981/Employee-burnout-analysis-and-prediction"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4" name="Shape 94"/>
        <p:cNvGrpSpPr/>
        <p:nvPr/>
      </p:nvGrpSpPr>
      <p:grpSpPr>
        <a:xfrm>
          <a:off x="0" y="0"/>
          <a:ext cx="0" cy="0"/>
          <a:chOff x="0" y="0"/>
          <a:chExt cx="0" cy="0"/>
        </a:xfrm>
      </p:grpSpPr>
      <p:sp>
        <p:nvSpPr>
          <p:cNvPr id="95" name="Google Shape;95;p1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96" name="Google Shape;96;p13"/>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3"/>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3"/>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9" name="Google Shape;99;p13"/>
          <p:cNvPicPr preferRelativeResize="0"/>
          <p:nvPr/>
        </p:nvPicPr>
        <p:blipFill>
          <a:blip r:embed="rId3">
            <a:alphaModFix/>
          </a:blip>
          <a:stretch>
            <a:fillRect/>
          </a:stretch>
        </p:blipFill>
        <p:spPr>
          <a:xfrm>
            <a:off x="4776525" y="911850"/>
            <a:ext cx="2007225" cy="2529000"/>
          </a:xfrm>
          <a:prstGeom prst="rect">
            <a:avLst/>
          </a:prstGeom>
          <a:noFill/>
          <a:ln>
            <a:noFill/>
          </a:ln>
        </p:spPr>
      </p:pic>
      <p:sp>
        <p:nvSpPr>
          <p:cNvPr id="100" name="Google Shape;100;p13"/>
          <p:cNvSpPr txBox="1"/>
          <p:nvPr/>
        </p:nvSpPr>
        <p:spPr>
          <a:xfrm>
            <a:off x="2447200" y="3440850"/>
            <a:ext cx="8919300" cy="32325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200">
                <a:solidFill>
                  <a:srgbClr val="3F3F3F"/>
                </a:solidFill>
                <a:latin typeface="Libre Franklin"/>
                <a:ea typeface="Libre Franklin"/>
                <a:cs typeface="Libre Franklin"/>
                <a:sym typeface="Libre Franklin"/>
              </a:rPr>
              <a:t>                        NAME: </a:t>
            </a:r>
            <a:r>
              <a:rPr b="1" lang="en-US" sz="2200">
                <a:solidFill>
                  <a:schemeClr val="dk2"/>
                </a:solidFill>
                <a:latin typeface="Libre Franklin"/>
                <a:ea typeface="Libre Franklin"/>
                <a:cs typeface="Libre Franklin"/>
                <a:sym typeface="Libre Franklin"/>
              </a:rPr>
              <a:t>PEDDA GIRIDHAR</a:t>
            </a:r>
            <a:endParaRPr b="1" sz="2200">
              <a:solidFill>
                <a:schemeClr val="dk2"/>
              </a:solidFill>
              <a:latin typeface="Libre Franklin"/>
              <a:ea typeface="Libre Franklin"/>
              <a:cs typeface="Libre Franklin"/>
              <a:sym typeface="Libre Franklin"/>
            </a:endParaRPr>
          </a:p>
          <a:p>
            <a:pPr indent="0" lvl="0" marL="0" rtl="0" algn="l">
              <a:spcBef>
                <a:spcPts val="0"/>
              </a:spcBef>
              <a:spcAft>
                <a:spcPts val="0"/>
              </a:spcAft>
              <a:buNone/>
            </a:pPr>
            <a:r>
              <a:rPr b="1" lang="en-US" sz="2200">
                <a:solidFill>
                  <a:srgbClr val="3F3F3F"/>
                </a:solidFill>
                <a:latin typeface="Libre Franklin"/>
                <a:ea typeface="Libre Franklin"/>
                <a:cs typeface="Libre Franklin"/>
                <a:sym typeface="Libre Franklin"/>
              </a:rPr>
              <a:t>                  ROLL NO: </a:t>
            </a:r>
            <a:r>
              <a:rPr b="1" lang="en-US" sz="2200">
                <a:solidFill>
                  <a:srgbClr val="FF0000"/>
                </a:solidFill>
                <a:latin typeface="Libre Franklin"/>
                <a:ea typeface="Libre Franklin"/>
                <a:cs typeface="Libre Franklin"/>
                <a:sym typeface="Libre Franklin"/>
              </a:rPr>
              <a:t>23ME5A0516</a:t>
            </a:r>
            <a:endParaRPr b="1" sz="2200">
              <a:solidFill>
                <a:srgbClr val="FF0000"/>
              </a:solidFill>
              <a:latin typeface="Libre Franklin"/>
              <a:ea typeface="Libre Franklin"/>
              <a:cs typeface="Libre Franklin"/>
              <a:sym typeface="Libre Franklin"/>
            </a:endParaRPr>
          </a:p>
          <a:p>
            <a:pPr indent="0" lvl="0" marL="0" rtl="0" algn="l">
              <a:spcBef>
                <a:spcPts val="0"/>
              </a:spcBef>
              <a:spcAft>
                <a:spcPts val="0"/>
              </a:spcAft>
              <a:buNone/>
            </a:pPr>
            <a:r>
              <a:rPr b="1" lang="en-US" sz="2200">
                <a:solidFill>
                  <a:srgbClr val="3F3F3F"/>
                </a:solidFill>
                <a:latin typeface="Libre Franklin"/>
                <a:ea typeface="Libre Franklin"/>
                <a:cs typeface="Libre Franklin"/>
                <a:sym typeface="Libre Franklin"/>
              </a:rPr>
              <a:t>COLLEGE NAME: </a:t>
            </a:r>
            <a:r>
              <a:rPr b="1" lang="en-US" sz="2200">
                <a:solidFill>
                  <a:schemeClr val="dk2"/>
                </a:solidFill>
                <a:latin typeface="Libre Franklin"/>
                <a:ea typeface="Libre Franklin"/>
                <a:cs typeface="Libre Franklin"/>
                <a:sym typeface="Libre Franklin"/>
              </a:rPr>
              <a:t>RAMACHANDRA COLLEGE OF ENGINEERING</a:t>
            </a:r>
            <a:endParaRPr b="1" sz="2200">
              <a:solidFill>
                <a:schemeClr val="dk2"/>
              </a:solidFill>
              <a:latin typeface="Libre Franklin"/>
              <a:ea typeface="Libre Franklin"/>
              <a:cs typeface="Libre Franklin"/>
              <a:sym typeface="Libre Franklin"/>
            </a:endParaRPr>
          </a:p>
          <a:p>
            <a:pPr indent="0" lvl="0" marL="0" rtl="0" algn="l">
              <a:spcBef>
                <a:spcPts val="0"/>
              </a:spcBef>
              <a:spcAft>
                <a:spcPts val="0"/>
              </a:spcAft>
              <a:buNone/>
            </a:pPr>
            <a:r>
              <a:rPr b="1" lang="en-US" sz="2200">
                <a:solidFill>
                  <a:srgbClr val="3F3F3F"/>
                </a:solidFill>
                <a:latin typeface="Libre Franklin"/>
                <a:ea typeface="Libre Franklin"/>
                <a:cs typeface="Libre Franklin"/>
                <a:sym typeface="Libre Franklin"/>
              </a:rPr>
              <a:t>COLLEGE STATE: </a:t>
            </a:r>
            <a:r>
              <a:rPr b="1" lang="en-US" sz="2200">
                <a:solidFill>
                  <a:schemeClr val="dk2"/>
                </a:solidFill>
                <a:latin typeface="Libre Franklin"/>
                <a:ea typeface="Libre Franklin"/>
                <a:cs typeface="Libre Franklin"/>
                <a:sym typeface="Libre Franklin"/>
              </a:rPr>
              <a:t>ANDHRA PRADESH, ELURU</a:t>
            </a:r>
            <a:endParaRPr b="1" sz="2200">
              <a:solidFill>
                <a:schemeClr val="dk2"/>
              </a:solidFill>
              <a:latin typeface="Libre Franklin"/>
              <a:ea typeface="Libre Franklin"/>
              <a:cs typeface="Libre Franklin"/>
              <a:sym typeface="Libre Franklin"/>
            </a:endParaRPr>
          </a:p>
          <a:p>
            <a:pPr indent="0" lvl="0" marL="0" rtl="0" algn="l">
              <a:spcBef>
                <a:spcPts val="0"/>
              </a:spcBef>
              <a:spcAft>
                <a:spcPts val="0"/>
              </a:spcAft>
              <a:buNone/>
            </a:pPr>
            <a:r>
              <a:rPr b="1" lang="en-US" sz="2200">
                <a:solidFill>
                  <a:schemeClr val="dk1"/>
                </a:solidFill>
                <a:latin typeface="Libre Franklin"/>
                <a:ea typeface="Libre Franklin"/>
                <a:cs typeface="Libre Franklin"/>
                <a:sym typeface="Libre Franklin"/>
              </a:rPr>
              <a:t>   SKILL BUILD ID:</a:t>
            </a:r>
            <a:r>
              <a:rPr b="1" lang="en-US" sz="2200">
                <a:solidFill>
                  <a:schemeClr val="dk2"/>
                </a:solidFill>
                <a:latin typeface="Libre Franklin"/>
                <a:ea typeface="Libre Franklin"/>
                <a:cs typeface="Libre Franklin"/>
                <a:sym typeface="Libre Franklin"/>
              </a:rPr>
              <a:t> giridharpedda@gmail.com</a:t>
            </a:r>
            <a:endParaRPr b="1" sz="2200">
              <a:solidFill>
                <a:schemeClr val="dk2"/>
              </a:solidFill>
              <a:latin typeface="Libre Franklin"/>
              <a:ea typeface="Libre Franklin"/>
              <a:cs typeface="Libre Franklin"/>
              <a:sym typeface="Libre Franklin"/>
            </a:endParaRPr>
          </a:p>
          <a:p>
            <a:pPr indent="0" lvl="0" marL="0" rtl="0" algn="l">
              <a:spcBef>
                <a:spcPts val="0"/>
              </a:spcBef>
              <a:spcAft>
                <a:spcPts val="0"/>
              </a:spcAft>
              <a:buNone/>
            </a:pPr>
            <a:r>
              <a:rPr b="1" lang="en-US" sz="2200">
                <a:solidFill>
                  <a:srgbClr val="3F3F3F"/>
                </a:solidFill>
                <a:latin typeface="Libre Franklin"/>
                <a:ea typeface="Libre Franklin"/>
                <a:cs typeface="Libre Franklin"/>
                <a:sym typeface="Libre Franklin"/>
              </a:rPr>
              <a:t>                  DOMAIN: </a:t>
            </a:r>
            <a:r>
              <a:rPr b="1" lang="en-US" sz="2200">
                <a:solidFill>
                  <a:schemeClr val="dk2"/>
                </a:solidFill>
                <a:latin typeface="Libre Franklin"/>
                <a:ea typeface="Libre Franklin"/>
                <a:cs typeface="Libre Franklin"/>
                <a:sym typeface="Libre Franklin"/>
              </a:rPr>
              <a:t>ARTIFICIAL INTELLIGENCE</a:t>
            </a:r>
            <a:endParaRPr b="1" sz="2200">
              <a:solidFill>
                <a:schemeClr val="dk2"/>
              </a:solidFill>
              <a:latin typeface="Libre Franklin"/>
              <a:ea typeface="Libre Franklin"/>
              <a:cs typeface="Libre Franklin"/>
              <a:sym typeface="Libre Franklin"/>
            </a:endParaRPr>
          </a:p>
          <a:p>
            <a:pPr indent="0" lvl="0" marL="0" rtl="0" algn="l">
              <a:spcBef>
                <a:spcPts val="0"/>
              </a:spcBef>
              <a:spcAft>
                <a:spcPts val="0"/>
              </a:spcAft>
              <a:buNone/>
            </a:pPr>
            <a:r>
              <a:rPr b="1" lang="en-US" sz="2200">
                <a:solidFill>
                  <a:srgbClr val="3F3F3F"/>
                </a:solidFill>
                <a:latin typeface="Libre Franklin"/>
                <a:ea typeface="Libre Franklin"/>
                <a:cs typeface="Libre Franklin"/>
                <a:sym typeface="Libre Franklin"/>
              </a:rPr>
              <a:t>         START DATE: </a:t>
            </a:r>
            <a:r>
              <a:rPr b="1" lang="en-US" sz="2200">
                <a:solidFill>
                  <a:schemeClr val="dk2"/>
                </a:solidFill>
                <a:latin typeface="Libre Franklin"/>
                <a:ea typeface="Libre Franklin"/>
                <a:cs typeface="Libre Franklin"/>
                <a:sym typeface="Libre Franklin"/>
              </a:rPr>
              <a:t>3RD JUNE 2024</a:t>
            </a:r>
            <a:endParaRPr b="1" sz="2200">
              <a:solidFill>
                <a:schemeClr val="dk2"/>
              </a:solidFill>
              <a:latin typeface="Libre Franklin"/>
              <a:ea typeface="Libre Franklin"/>
              <a:cs typeface="Libre Franklin"/>
              <a:sym typeface="Libre Franklin"/>
            </a:endParaRPr>
          </a:p>
          <a:p>
            <a:pPr indent="0" lvl="0" marL="0" rtl="0" algn="l">
              <a:spcBef>
                <a:spcPts val="0"/>
              </a:spcBef>
              <a:spcAft>
                <a:spcPts val="0"/>
              </a:spcAft>
              <a:buNone/>
            </a:pPr>
            <a:r>
              <a:rPr b="1" lang="en-US" sz="2200">
                <a:solidFill>
                  <a:srgbClr val="3F3F3F"/>
                </a:solidFill>
                <a:latin typeface="Libre Franklin"/>
                <a:ea typeface="Libre Franklin"/>
                <a:cs typeface="Libre Franklin"/>
                <a:sym typeface="Libre Franklin"/>
              </a:rPr>
              <a:t>              END DATE: </a:t>
            </a:r>
            <a:r>
              <a:rPr b="1" lang="en-US" sz="2200">
                <a:solidFill>
                  <a:schemeClr val="dk2"/>
                </a:solidFill>
                <a:latin typeface="Libre Franklin"/>
                <a:ea typeface="Libre Franklin"/>
                <a:cs typeface="Libre Franklin"/>
                <a:sym typeface="Libre Franklin"/>
              </a:rPr>
              <a:t>15TH JULY 2024</a:t>
            </a:r>
            <a:endParaRPr b="1" sz="2200">
              <a:solidFill>
                <a:schemeClr val="dk2"/>
              </a:solidFill>
              <a:latin typeface="Libre Franklin"/>
              <a:ea typeface="Libre Franklin"/>
              <a:cs typeface="Libre Franklin"/>
              <a:sym typeface="Libre Franklin"/>
            </a:endParaRPr>
          </a:p>
          <a:p>
            <a:pPr indent="0" lvl="0" marL="0" rtl="0" algn="l">
              <a:spcBef>
                <a:spcPts val="0"/>
              </a:spcBef>
              <a:spcAft>
                <a:spcPts val="0"/>
              </a:spcAft>
              <a:buNone/>
            </a:pPr>
            <a:r>
              <a:t/>
            </a:r>
            <a:endParaRPr b="1" sz="2200">
              <a:solidFill>
                <a:srgbClr val="3F3F3F"/>
              </a:solidFill>
              <a:latin typeface="Libre Franklin"/>
              <a:ea typeface="Libre Franklin"/>
              <a:cs typeface="Libre Franklin"/>
              <a:sym typeface="Libre Frankli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2"/>
          <p:cNvSpPr txBox="1"/>
          <p:nvPr>
            <p:ph type="title"/>
          </p:nvPr>
        </p:nvSpPr>
        <p:spPr>
          <a:xfrm>
            <a:off x="581191" y="652387"/>
            <a:ext cx="11029500" cy="1188600"/>
          </a:xfrm>
          <a:prstGeom prst="rect">
            <a:avLst/>
          </a:prstGeom>
          <a:solidFill>
            <a:schemeClr val="dk2"/>
          </a:solid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3F3F3F"/>
              </a:buClr>
              <a:buSzPts val="2800"/>
              <a:buFont typeface="Franklin Gothic"/>
              <a:buNone/>
            </a:pPr>
            <a:r>
              <a:rPr b="1" lang="en-US" sz="4600">
                <a:solidFill>
                  <a:schemeClr val="lt1"/>
                </a:solidFill>
              </a:rPr>
              <a:t>LINKS</a:t>
            </a:r>
            <a:endParaRPr b="1" sz="4600">
              <a:solidFill>
                <a:schemeClr val="lt1"/>
              </a:solidFill>
            </a:endParaRPr>
          </a:p>
        </p:txBody>
      </p:sp>
      <p:sp>
        <p:nvSpPr>
          <p:cNvPr id="162" name="Google Shape;162;p22"/>
          <p:cNvSpPr txBox="1"/>
          <p:nvPr>
            <p:ph idx="1" type="body"/>
          </p:nvPr>
        </p:nvSpPr>
        <p:spPr>
          <a:xfrm>
            <a:off x="581191" y="2074646"/>
            <a:ext cx="11029615" cy="3634486"/>
          </a:xfrm>
          <a:prstGeom prst="rect">
            <a:avLst/>
          </a:prstGeom>
          <a:solidFill>
            <a:schemeClr val="lt2"/>
          </a:solidFill>
          <a:ln>
            <a:noFill/>
          </a:ln>
        </p:spPr>
        <p:txBody>
          <a:bodyPr anchorCtr="0" anchor="ctr" bIns="45700" lIns="91425" spcFirstLastPara="1" rIns="91425" wrap="square" tIns="45700">
            <a:normAutofit/>
          </a:bodyPr>
          <a:lstStyle/>
          <a:p>
            <a:pPr indent="-206686" lvl="0" marL="306000" rtl="0" algn="l">
              <a:lnSpc>
                <a:spcPct val="110000"/>
              </a:lnSpc>
              <a:spcBef>
                <a:spcPts val="0"/>
              </a:spcBef>
              <a:spcAft>
                <a:spcPts val="0"/>
              </a:spcAft>
              <a:buSzPts val="1564"/>
              <a:buNone/>
            </a:pPr>
            <a:r>
              <a:rPr b="1" lang="en-US" sz="2400" u="sng">
                <a:solidFill>
                  <a:schemeClr val="hlink"/>
                </a:solidFill>
                <a:hlinkClick r:id="rId3"/>
              </a:rPr>
              <a:t>https://github.com/Pedd981/Employee-burnout-analysis-and-prediction</a:t>
            </a:r>
            <a:endParaRPr b="1"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3"/>
          <p:cNvSpPr txBox="1"/>
          <p:nvPr/>
        </p:nvSpPr>
        <p:spPr>
          <a:xfrm>
            <a:off x="1588300" y="2595200"/>
            <a:ext cx="9725400" cy="2880600"/>
          </a:xfrm>
          <a:prstGeom prst="rect">
            <a:avLst/>
          </a:prstGeom>
          <a:solidFill>
            <a:schemeClr val="dk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1000">
                <a:solidFill>
                  <a:schemeClr val="lt1"/>
                </a:solidFill>
                <a:latin typeface="Libre Franklin"/>
                <a:ea typeface="Libre Franklin"/>
                <a:cs typeface="Libre Franklin"/>
                <a:sym typeface="Libre Franklin"/>
              </a:rPr>
              <a:t>THANK YOU</a:t>
            </a:r>
            <a:endParaRPr b="1" sz="11000">
              <a:solidFill>
                <a:schemeClr val="lt1"/>
              </a:solidFill>
              <a:latin typeface="Libre Franklin"/>
              <a:ea typeface="Libre Franklin"/>
              <a:cs typeface="Libre Franklin"/>
              <a:sym typeface="Libre Franklin"/>
            </a:endParaRPr>
          </a:p>
        </p:txBody>
      </p:sp>
      <p:sp>
        <p:nvSpPr>
          <p:cNvPr id="169" name="Google Shape;169;p23"/>
          <p:cNvSpPr txBox="1"/>
          <p:nvPr/>
        </p:nvSpPr>
        <p:spPr>
          <a:xfrm>
            <a:off x="7904550" y="4669775"/>
            <a:ext cx="2933400" cy="502200"/>
          </a:xfrm>
          <a:prstGeom prst="rect">
            <a:avLst/>
          </a:prstGeom>
          <a:solidFill>
            <a:schemeClr val="dk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chemeClr val="lt1"/>
                </a:solidFill>
                <a:latin typeface="Libre Franklin"/>
                <a:ea typeface="Libre Franklin"/>
                <a:cs typeface="Libre Franklin"/>
                <a:sym typeface="Libre Franklin"/>
              </a:rPr>
              <a:t>PEDDA GIRIDHAR</a:t>
            </a:r>
            <a:endParaRPr b="1" sz="2400">
              <a:solidFill>
                <a:schemeClr val="lt1"/>
              </a:solidFill>
              <a:latin typeface="Libre Franklin"/>
              <a:ea typeface="Libre Franklin"/>
              <a:cs typeface="Libre Franklin"/>
              <a:sym typeface="Libre Frankli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4"/>
          <p:cNvSpPr txBox="1"/>
          <p:nvPr>
            <p:ph type="title"/>
          </p:nvPr>
        </p:nvSpPr>
        <p:spPr>
          <a:xfrm>
            <a:off x="581192" y="702156"/>
            <a:ext cx="11029616" cy="1188720"/>
          </a:xfrm>
          <a:prstGeom prst="rect">
            <a:avLst/>
          </a:prstGeom>
          <a:solidFill>
            <a:schemeClr val="dk2"/>
          </a:solid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3F3F3F"/>
              </a:buClr>
              <a:buSzPts val="2800"/>
              <a:buFont typeface="Franklin Gothic"/>
              <a:buNone/>
            </a:pPr>
            <a:r>
              <a:rPr b="1" lang="en-US">
                <a:solidFill>
                  <a:schemeClr val="lt1"/>
                </a:solidFill>
              </a:rPr>
              <a:t>EMPLOYEE BURNOUT ANALYSIS AND PREDICTION</a:t>
            </a:r>
            <a:br>
              <a:rPr b="1" lang="en-US">
                <a:solidFill>
                  <a:schemeClr val="lt1"/>
                </a:solidFill>
              </a:rPr>
            </a:br>
            <a:endParaRPr b="1">
              <a:solidFill>
                <a:schemeClr val="lt1"/>
              </a:solidFill>
            </a:endParaRPr>
          </a:p>
        </p:txBody>
      </p:sp>
      <p:sp>
        <p:nvSpPr>
          <p:cNvPr id="106" name="Google Shape;106;p14"/>
          <p:cNvSpPr txBox="1"/>
          <p:nvPr>
            <p:ph idx="1" type="body"/>
          </p:nvPr>
        </p:nvSpPr>
        <p:spPr>
          <a:xfrm>
            <a:off x="581202" y="2340875"/>
            <a:ext cx="5552700" cy="3634500"/>
          </a:xfrm>
          <a:prstGeom prst="rect">
            <a:avLst/>
          </a:prstGeom>
          <a:solidFill>
            <a:schemeClr val="lt2"/>
          </a:solidFill>
          <a:ln>
            <a:noFill/>
          </a:ln>
        </p:spPr>
        <p:txBody>
          <a:bodyPr anchorCtr="0" anchor="ctr" bIns="45700" lIns="91425" spcFirstLastPara="1" rIns="91425" wrap="square" tIns="45700">
            <a:normAutofit lnSpcReduction="20000"/>
          </a:bodyPr>
          <a:lstStyle/>
          <a:p>
            <a:pPr indent="-206686" lvl="0" marL="306000" rtl="0" algn="l">
              <a:lnSpc>
                <a:spcPct val="110000"/>
              </a:lnSpc>
              <a:spcBef>
                <a:spcPts val="0"/>
              </a:spcBef>
              <a:spcAft>
                <a:spcPts val="0"/>
              </a:spcAft>
              <a:buSzPts val="1564"/>
              <a:buNone/>
            </a:pPr>
            <a:r>
              <a:rPr b="1" lang="en-US"/>
              <a:t>Employee burnout, characterized by emotional exhaustion, depersonalization, and a sense of reduced personal accomplishment, significantly impacts both individual well-being and organizational performance. Analyzing and predicting burnout involves using surveys, interviews, and data analytics to identify risk factors such as excessive workload, lack of support, and prolonged stress. By implementing preventive measures like workload management, flexible working conditions, and wellness programs, organizations can mitigate burnout, enhance employee satisfaction, and improve overall productivity.</a:t>
            </a:r>
            <a:endParaRPr b="1"/>
          </a:p>
        </p:txBody>
      </p:sp>
      <p:pic>
        <p:nvPicPr>
          <p:cNvPr id="107" name="Google Shape;107;p14"/>
          <p:cNvPicPr preferRelativeResize="0"/>
          <p:nvPr/>
        </p:nvPicPr>
        <p:blipFill>
          <a:blip r:embed="rId3">
            <a:alphaModFix/>
          </a:blip>
          <a:stretch>
            <a:fillRect/>
          </a:stretch>
        </p:blipFill>
        <p:spPr>
          <a:xfrm>
            <a:off x="6524125" y="2340875"/>
            <a:ext cx="5451765" cy="3634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5"/>
          <p:cNvSpPr txBox="1"/>
          <p:nvPr>
            <p:ph type="title"/>
          </p:nvPr>
        </p:nvSpPr>
        <p:spPr>
          <a:xfrm>
            <a:off x="581192" y="702156"/>
            <a:ext cx="11029616" cy="1188720"/>
          </a:xfrm>
          <a:prstGeom prst="rect">
            <a:avLst/>
          </a:prstGeom>
          <a:solidFill>
            <a:schemeClr val="dk2"/>
          </a:solid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3F3F3F"/>
              </a:buClr>
              <a:buSzPts val="2800"/>
              <a:buFont typeface="Franklin Gothic"/>
              <a:buNone/>
            </a:pPr>
            <a:r>
              <a:rPr b="1" lang="en-US" sz="6500">
                <a:solidFill>
                  <a:schemeClr val="lt1"/>
                </a:solidFill>
              </a:rPr>
              <a:t>AGENDA</a:t>
            </a:r>
            <a:endParaRPr b="1" sz="6500">
              <a:solidFill>
                <a:schemeClr val="lt1"/>
              </a:solidFill>
            </a:endParaRPr>
          </a:p>
        </p:txBody>
      </p:sp>
      <p:sp>
        <p:nvSpPr>
          <p:cNvPr id="113" name="Google Shape;113;p15"/>
          <p:cNvSpPr txBox="1"/>
          <p:nvPr>
            <p:ph idx="1" type="body"/>
          </p:nvPr>
        </p:nvSpPr>
        <p:spPr>
          <a:xfrm>
            <a:off x="581192" y="2340864"/>
            <a:ext cx="11029615" cy="3634486"/>
          </a:xfrm>
          <a:prstGeom prst="rect">
            <a:avLst/>
          </a:prstGeom>
          <a:solidFill>
            <a:schemeClr val="lt2"/>
          </a:solidFill>
          <a:ln>
            <a:noFill/>
          </a:ln>
        </p:spPr>
        <p:txBody>
          <a:bodyPr anchorCtr="0" anchor="ctr" bIns="45700" lIns="91425" spcFirstLastPara="1" rIns="91425" wrap="square" tIns="45700">
            <a:normAutofit/>
          </a:bodyPr>
          <a:lstStyle/>
          <a:p>
            <a:pPr indent="-206686" lvl="0" marL="306000" rtl="0" algn="l">
              <a:spcBef>
                <a:spcPts val="0"/>
              </a:spcBef>
              <a:spcAft>
                <a:spcPts val="0"/>
              </a:spcAft>
              <a:buClr>
                <a:schemeClr val="dk1"/>
              </a:buClr>
              <a:buSzPts val="1100"/>
              <a:buFont typeface="Arial"/>
              <a:buNone/>
            </a:pPr>
            <a:r>
              <a:rPr b="1" lang="en-US" sz="2900"/>
              <a:t>1. Define employee burnout and its key characteristics.</a:t>
            </a:r>
            <a:endParaRPr b="1" sz="2900"/>
          </a:p>
          <a:p>
            <a:pPr indent="-206686" lvl="0" marL="306000" rtl="0" algn="l">
              <a:spcBef>
                <a:spcPts val="0"/>
              </a:spcBef>
              <a:spcAft>
                <a:spcPts val="0"/>
              </a:spcAft>
              <a:buClr>
                <a:schemeClr val="dk1"/>
              </a:buClr>
              <a:buSzPts val="1100"/>
              <a:buFont typeface="Arial"/>
              <a:buNone/>
            </a:pPr>
            <a:r>
              <a:rPr b="1" lang="en-US" sz="2900"/>
              <a:t>2. Discuss the importance of analyzing employee burnout.</a:t>
            </a:r>
            <a:endParaRPr b="1" sz="2900"/>
          </a:p>
          <a:p>
            <a:pPr indent="-206686" lvl="0" marL="306000" rtl="0" algn="l">
              <a:spcBef>
                <a:spcPts val="0"/>
              </a:spcBef>
              <a:spcAft>
                <a:spcPts val="0"/>
              </a:spcAft>
              <a:buClr>
                <a:schemeClr val="dk1"/>
              </a:buClr>
              <a:buSzPts val="1100"/>
              <a:buFont typeface="Arial"/>
              <a:buNone/>
            </a:pPr>
            <a:r>
              <a:rPr b="1" lang="en-US" sz="2900"/>
              <a:t>3. Outline methods for analyzing employee burnout.</a:t>
            </a:r>
            <a:endParaRPr b="1" sz="2900"/>
          </a:p>
          <a:p>
            <a:pPr indent="-206686" lvl="0" marL="306000" rtl="0" algn="l">
              <a:spcBef>
                <a:spcPts val="0"/>
              </a:spcBef>
              <a:spcAft>
                <a:spcPts val="0"/>
              </a:spcAft>
              <a:buClr>
                <a:schemeClr val="dk1"/>
              </a:buClr>
              <a:buSzPts val="1100"/>
              <a:buFont typeface="Arial"/>
              <a:buNone/>
            </a:pPr>
            <a:r>
              <a:rPr b="1" lang="en-US" sz="2900"/>
              <a:t>4. Identify key metrics for burnout analysis.</a:t>
            </a:r>
            <a:endParaRPr b="1" sz="2900"/>
          </a:p>
          <a:p>
            <a:pPr indent="-206686" lvl="0" marL="306000" rtl="0" algn="l">
              <a:spcBef>
                <a:spcPts val="0"/>
              </a:spcBef>
              <a:spcAft>
                <a:spcPts val="0"/>
              </a:spcAft>
              <a:buClr>
                <a:schemeClr val="dk1"/>
              </a:buClr>
              <a:buSzPts val="1100"/>
              <a:buFont typeface="Arial"/>
              <a:buNone/>
            </a:pPr>
            <a:r>
              <a:rPr b="1" lang="en-US" sz="2900"/>
              <a:t>5. Explain predictive analytics for forecasting burnout.</a:t>
            </a:r>
            <a:endParaRPr b="1" sz="2900"/>
          </a:p>
          <a:p>
            <a:pPr indent="-206686" lvl="0" marL="306000" rtl="0" algn="l">
              <a:spcBef>
                <a:spcPts val="0"/>
              </a:spcBef>
              <a:spcAft>
                <a:spcPts val="0"/>
              </a:spcAft>
              <a:buClr>
                <a:schemeClr val="dk1"/>
              </a:buClr>
              <a:buSzPts val="1100"/>
              <a:buFont typeface="Arial"/>
              <a:buNone/>
            </a:pPr>
            <a:r>
              <a:rPr b="1" lang="en-US" sz="2900"/>
              <a:t>6. Highlight strategies for preventing and mitigating burnout.</a:t>
            </a:r>
            <a:endParaRPr b="1" sz="2900"/>
          </a:p>
          <a:p>
            <a:pPr indent="-206686" lvl="0" marL="306000" rtl="0" algn="l">
              <a:lnSpc>
                <a:spcPct val="110000"/>
              </a:lnSpc>
              <a:spcBef>
                <a:spcPts val="0"/>
              </a:spcBef>
              <a:spcAft>
                <a:spcPts val="0"/>
              </a:spcAft>
              <a:buSzPts val="1564"/>
              <a:buNone/>
            </a:pPr>
            <a:r>
              <a:t/>
            </a:r>
            <a:endParaRPr b="1" sz="2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6"/>
          <p:cNvSpPr txBox="1"/>
          <p:nvPr>
            <p:ph type="title"/>
          </p:nvPr>
        </p:nvSpPr>
        <p:spPr>
          <a:xfrm>
            <a:off x="581192" y="715356"/>
            <a:ext cx="11029500" cy="1188600"/>
          </a:xfrm>
          <a:prstGeom prst="rect">
            <a:avLst/>
          </a:prstGeom>
          <a:solidFill>
            <a:schemeClr val="dk2"/>
          </a:solid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3F3F3F"/>
              </a:buClr>
              <a:buSzPts val="2800"/>
              <a:buFont typeface="Franklin Gothic"/>
              <a:buNone/>
            </a:pPr>
            <a:r>
              <a:rPr b="1" lang="en-US" sz="5500">
                <a:solidFill>
                  <a:schemeClr val="lt1"/>
                </a:solidFill>
              </a:rPr>
              <a:t>PROJECT  OVERVIEW</a:t>
            </a:r>
            <a:endParaRPr b="1" sz="5500">
              <a:solidFill>
                <a:schemeClr val="lt1"/>
              </a:solidFill>
            </a:endParaRPr>
          </a:p>
        </p:txBody>
      </p:sp>
      <p:sp>
        <p:nvSpPr>
          <p:cNvPr id="119" name="Google Shape;119;p16"/>
          <p:cNvSpPr txBox="1"/>
          <p:nvPr>
            <p:ph idx="1" type="body"/>
          </p:nvPr>
        </p:nvSpPr>
        <p:spPr>
          <a:xfrm>
            <a:off x="581192" y="1611739"/>
            <a:ext cx="11029500" cy="3634500"/>
          </a:xfrm>
          <a:prstGeom prst="rect">
            <a:avLst/>
          </a:prstGeom>
          <a:solidFill>
            <a:schemeClr val="lt2"/>
          </a:solidFill>
          <a:ln>
            <a:noFill/>
          </a:ln>
        </p:spPr>
        <p:txBody>
          <a:bodyPr anchorCtr="0" anchor="ctr" bIns="45700" lIns="91425" spcFirstLastPara="1" rIns="91425" wrap="square" tIns="45700">
            <a:normAutofit/>
          </a:bodyPr>
          <a:lstStyle/>
          <a:p>
            <a:pPr indent="-206686" lvl="0" marL="306000" rtl="0" algn="l">
              <a:lnSpc>
                <a:spcPct val="110000"/>
              </a:lnSpc>
              <a:spcBef>
                <a:spcPts val="0"/>
              </a:spcBef>
              <a:spcAft>
                <a:spcPts val="0"/>
              </a:spcAft>
              <a:buSzPts val="1564"/>
              <a:buNone/>
            </a:pPr>
            <a:r>
              <a:rPr b="1" lang="en-US" sz="1900"/>
              <a:t>Employee burnout, marked by emotional exhaustion, depersonalization, and reduced personal accomplishment, can significantly affect individual well-being and organizational productivity. To address this, companies need to analyze burnout through surveys, interviews, and observational methods, focusing on metrics like absenteeism and engagement scores. Predictive analytics can help forecast burnout by using historical data and machine learning to identify at-risk employees. Preventive strategies, such as workload management, flexible working conditions, supportive environments, and wellness programs, are crucial for mitigating burnout and promoting a healthier, more productive workforce.</a:t>
            </a:r>
            <a:endParaRPr b="1" sz="1900"/>
          </a:p>
        </p:txBody>
      </p:sp>
      <p:pic>
        <p:nvPicPr>
          <p:cNvPr id="120" name="Google Shape;120;p16"/>
          <p:cNvPicPr preferRelativeResize="0"/>
          <p:nvPr/>
        </p:nvPicPr>
        <p:blipFill>
          <a:blip r:embed="rId3">
            <a:alphaModFix/>
          </a:blip>
          <a:stretch>
            <a:fillRect/>
          </a:stretch>
        </p:blipFill>
        <p:spPr>
          <a:xfrm>
            <a:off x="4612354" y="4487750"/>
            <a:ext cx="2395981" cy="2211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7"/>
          <p:cNvSpPr txBox="1"/>
          <p:nvPr>
            <p:ph type="title"/>
          </p:nvPr>
        </p:nvSpPr>
        <p:spPr>
          <a:xfrm>
            <a:off x="581192" y="702156"/>
            <a:ext cx="11029616" cy="1188720"/>
          </a:xfrm>
          <a:prstGeom prst="rect">
            <a:avLst/>
          </a:prstGeom>
          <a:solidFill>
            <a:schemeClr val="dk2"/>
          </a:solid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3F3F3F"/>
              </a:buClr>
              <a:buSzPts val="2800"/>
              <a:buFont typeface="Franklin Gothic"/>
              <a:buNone/>
            </a:pPr>
            <a:r>
              <a:rPr lang="en-US" sz="4700">
                <a:solidFill>
                  <a:schemeClr val="lt1"/>
                </a:solidFill>
              </a:rPr>
              <a:t> THE END USERS OF THIS PROJECT</a:t>
            </a:r>
            <a:endParaRPr sz="4700">
              <a:solidFill>
                <a:schemeClr val="lt1"/>
              </a:solidFill>
            </a:endParaRPr>
          </a:p>
        </p:txBody>
      </p:sp>
      <p:sp>
        <p:nvSpPr>
          <p:cNvPr id="126" name="Google Shape;126;p17"/>
          <p:cNvSpPr txBox="1"/>
          <p:nvPr>
            <p:ph idx="1" type="body"/>
          </p:nvPr>
        </p:nvSpPr>
        <p:spPr>
          <a:xfrm>
            <a:off x="581200" y="2340875"/>
            <a:ext cx="11029500" cy="3967500"/>
          </a:xfrm>
          <a:prstGeom prst="rect">
            <a:avLst/>
          </a:prstGeom>
          <a:solidFill>
            <a:schemeClr val="lt2"/>
          </a:solidFill>
          <a:ln>
            <a:noFill/>
          </a:ln>
        </p:spPr>
        <p:txBody>
          <a:bodyPr anchorCtr="0" anchor="ctr" bIns="45700" lIns="91425" spcFirstLastPara="1" rIns="91425" wrap="square" tIns="45700">
            <a:noAutofit/>
          </a:bodyPr>
          <a:lstStyle/>
          <a:p>
            <a:pPr indent="-206686" lvl="0" marL="306000" rtl="0" algn="l">
              <a:lnSpc>
                <a:spcPct val="100000"/>
              </a:lnSpc>
              <a:spcBef>
                <a:spcPts val="0"/>
              </a:spcBef>
              <a:spcAft>
                <a:spcPts val="0"/>
              </a:spcAft>
              <a:buClr>
                <a:schemeClr val="dk1"/>
              </a:buClr>
              <a:buSzPts val="935"/>
              <a:buFont typeface="Arial"/>
              <a:buNone/>
            </a:pPr>
            <a:r>
              <a:t/>
            </a:r>
            <a:endParaRPr b="1" sz="1645"/>
          </a:p>
          <a:p>
            <a:pPr indent="-206686" lvl="0" marL="306000" rtl="0" algn="l">
              <a:lnSpc>
                <a:spcPct val="100000"/>
              </a:lnSpc>
              <a:spcBef>
                <a:spcPts val="0"/>
              </a:spcBef>
              <a:spcAft>
                <a:spcPts val="0"/>
              </a:spcAft>
              <a:buClr>
                <a:schemeClr val="dk1"/>
              </a:buClr>
              <a:buSzPts val="935"/>
              <a:buFont typeface="Arial"/>
              <a:buNone/>
            </a:pPr>
            <a:r>
              <a:t/>
            </a:r>
            <a:endParaRPr b="1" sz="1645"/>
          </a:p>
          <a:p>
            <a:pPr indent="-206686" lvl="0" marL="306000" rtl="0" algn="l">
              <a:lnSpc>
                <a:spcPct val="100000"/>
              </a:lnSpc>
              <a:spcBef>
                <a:spcPts val="0"/>
              </a:spcBef>
              <a:spcAft>
                <a:spcPts val="0"/>
              </a:spcAft>
              <a:buClr>
                <a:schemeClr val="dk1"/>
              </a:buClr>
              <a:buSzPts val="935"/>
              <a:buFont typeface="Arial"/>
              <a:buNone/>
            </a:pPr>
            <a:r>
              <a:rPr b="1" lang="en-US" sz="1645"/>
              <a:t>1. Human Resources (HR) Professionals: They use the insights to develop and implement policies to mitigate                                burnout and improve employee well-being.</a:t>
            </a:r>
            <a:endParaRPr b="1" sz="1645"/>
          </a:p>
          <a:p>
            <a:pPr indent="-206686" lvl="0" marL="306000" rtl="0" algn="l">
              <a:lnSpc>
                <a:spcPct val="100000"/>
              </a:lnSpc>
              <a:spcBef>
                <a:spcPts val="0"/>
              </a:spcBef>
              <a:spcAft>
                <a:spcPts val="0"/>
              </a:spcAft>
              <a:buClr>
                <a:schemeClr val="dk1"/>
              </a:buClr>
              <a:buSzPts val="935"/>
              <a:buFont typeface="Arial"/>
              <a:buNone/>
            </a:pPr>
            <a:r>
              <a:rPr b="1" lang="en-US" sz="1645"/>
              <a:t>2. Managers and Supervisors: They utilize the data to adjust workloads, provide support, and foster a positive work environment.</a:t>
            </a:r>
            <a:endParaRPr b="1" sz="1645"/>
          </a:p>
          <a:p>
            <a:pPr indent="-206686" lvl="0" marL="306000" rtl="0" algn="l">
              <a:lnSpc>
                <a:spcPct val="100000"/>
              </a:lnSpc>
              <a:spcBef>
                <a:spcPts val="0"/>
              </a:spcBef>
              <a:spcAft>
                <a:spcPts val="0"/>
              </a:spcAft>
              <a:buClr>
                <a:schemeClr val="dk1"/>
              </a:buClr>
              <a:buSzPts val="935"/>
              <a:buFont typeface="Arial"/>
              <a:buNone/>
            </a:pPr>
            <a:r>
              <a:rPr b="1" lang="en-US" sz="1645"/>
              <a:t>3. Executives and Leadership Teams: They leverage the information for strategic decision-making to enhance overall organizational performance and culture.</a:t>
            </a:r>
            <a:endParaRPr b="1" sz="1645"/>
          </a:p>
          <a:p>
            <a:pPr indent="-206686" lvl="0" marL="306000" rtl="0" algn="l">
              <a:lnSpc>
                <a:spcPct val="100000"/>
              </a:lnSpc>
              <a:spcBef>
                <a:spcPts val="0"/>
              </a:spcBef>
              <a:spcAft>
                <a:spcPts val="0"/>
              </a:spcAft>
              <a:buClr>
                <a:schemeClr val="dk1"/>
              </a:buClr>
              <a:buSzPts val="935"/>
              <a:buFont typeface="Arial"/>
              <a:buNone/>
            </a:pPr>
            <a:r>
              <a:rPr b="1" lang="en-US" sz="1645"/>
              <a:t>4. Employees: They benefit from improved workplace conditions, better support systems, and initiatives aimed at reducing burnout.</a:t>
            </a:r>
            <a:endParaRPr b="1" sz="1645"/>
          </a:p>
          <a:p>
            <a:pPr indent="-206686" lvl="0" marL="306000" rtl="0" algn="l">
              <a:lnSpc>
                <a:spcPct val="100000"/>
              </a:lnSpc>
              <a:spcBef>
                <a:spcPts val="0"/>
              </a:spcBef>
              <a:spcAft>
                <a:spcPts val="0"/>
              </a:spcAft>
              <a:buClr>
                <a:schemeClr val="dk1"/>
              </a:buClr>
              <a:buSzPts val="935"/>
              <a:buFont typeface="Arial"/>
              <a:buNone/>
            </a:pPr>
            <a:r>
              <a:rPr b="1" lang="en-US" sz="1645"/>
              <a:t>5. Occupational Health Specialists: They use the data to design and implement health and wellness programs.</a:t>
            </a:r>
            <a:endParaRPr b="1" sz="1645"/>
          </a:p>
          <a:p>
            <a:pPr indent="-206686" lvl="0" marL="306000" rtl="0" algn="l">
              <a:lnSpc>
                <a:spcPct val="100000"/>
              </a:lnSpc>
              <a:spcBef>
                <a:spcPts val="0"/>
              </a:spcBef>
              <a:spcAft>
                <a:spcPts val="0"/>
              </a:spcAft>
              <a:buClr>
                <a:schemeClr val="dk1"/>
              </a:buClr>
              <a:buSzPts val="935"/>
              <a:buFont typeface="Arial"/>
              <a:buNone/>
            </a:pPr>
            <a:r>
              <a:rPr b="1" lang="en-US" sz="1645"/>
              <a:t>6. Data Analysts: They work on collecting, processing, and analyzing data to provide actionable insights on burnout trends.</a:t>
            </a:r>
            <a:endParaRPr b="1" sz="1645"/>
          </a:p>
          <a:p>
            <a:pPr indent="-206686" lvl="0" marL="306000" rtl="0" algn="l">
              <a:lnSpc>
                <a:spcPct val="100000"/>
              </a:lnSpc>
              <a:spcBef>
                <a:spcPts val="0"/>
              </a:spcBef>
              <a:spcAft>
                <a:spcPts val="0"/>
              </a:spcAft>
              <a:buClr>
                <a:schemeClr val="dk1"/>
              </a:buClr>
              <a:buSzPts val="935"/>
              <a:buFont typeface="Arial"/>
              <a:buNone/>
            </a:pPr>
            <a:r>
              <a:rPr b="1" lang="en-US" sz="1645"/>
              <a:t>7. Organizational Development Consultants: They use the analysis to advise on improving organizational structures and processes to prevent burnout.</a:t>
            </a:r>
            <a:endParaRPr b="1" sz="1645"/>
          </a:p>
          <a:p>
            <a:pPr indent="-206686" lvl="0" marL="306000" rtl="0" algn="l">
              <a:lnSpc>
                <a:spcPct val="100000"/>
              </a:lnSpc>
              <a:spcBef>
                <a:spcPts val="0"/>
              </a:spcBef>
              <a:spcAft>
                <a:spcPts val="0"/>
              </a:spcAft>
              <a:buSzPts val="1329"/>
              <a:buNone/>
            </a:pPr>
            <a:r>
              <a:t/>
            </a:r>
            <a:endParaRPr b="1" sz="1645"/>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8"/>
          <p:cNvSpPr txBox="1"/>
          <p:nvPr>
            <p:ph type="title"/>
          </p:nvPr>
        </p:nvSpPr>
        <p:spPr>
          <a:xfrm>
            <a:off x="581191" y="639162"/>
            <a:ext cx="11029500" cy="11886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3F3F3F"/>
              </a:buClr>
              <a:buSzPts val="2800"/>
              <a:buFont typeface="Franklin Gothic"/>
              <a:buNone/>
            </a:pPr>
            <a:r>
              <a:rPr lang="en-US" sz="3800">
                <a:solidFill>
                  <a:schemeClr val="lt1"/>
                </a:solidFill>
              </a:rPr>
              <a:t>SOLUTION AND ITS VALUE PROPOSITION</a:t>
            </a:r>
            <a:endParaRPr sz="3800">
              <a:solidFill>
                <a:schemeClr val="lt1"/>
              </a:solidFill>
            </a:endParaRPr>
          </a:p>
        </p:txBody>
      </p:sp>
      <p:sp>
        <p:nvSpPr>
          <p:cNvPr id="132" name="Google Shape;132;p18"/>
          <p:cNvSpPr txBox="1"/>
          <p:nvPr>
            <p:ph idx="1" type="body"/>
          </p:nvPr>
        </p:nvSpPr>
        <p:spPr>
          <a:xfrm>
            <a:off x="581200" y="2074651"/>
            <a:ext cx="11261100" cy="4418700"/>
          </a:xfrm>
          <a:prstGeom prst="rect">
            <a:avLst/>
          </a:prstGeom>
          <a:solidFill>
            <a:schemeClr val="lt2"/>
          </a:solidFill>
          <a:ln>
            <a:noFill/>
          </a:ln>
        </p:spPr>
        <p:txBody>
          <a:bodyPr anchorCtr="0" anchor="ctr" bIns="45700" lIns="91425" spcFirstLastPara="1" rIns="91425" wrap="square" tIns="45700">
            <a:normAutofit/>
          </a:bodyPr>
          <a:lstStyle/>
          <a:p>
            <a:pPr indent="-206686" lvl="0" marL="306000" rtl="0" algn="l">
              <a:lnSpc>
                <a:spcPct val="110000"/>
              </a:lnSpc>
              <a:spcBef>
                <a:spcPts val="0"/>
              </a:spcBef>
              <a:spcAft>
                <a:spcPts val="0"/>
              </a:spcAft>
              <a:buSzPts val="1564"/>
              <a:buNone/>
            </a:pPr>
            <a:r>
              <a:rPr b="1" lang="en-US" sz="1900"/>
              <a:t>The comprehensive Employee Burnout Analysis and Prediction System offers a robust solution to mitigate burnout and enhance employee well-being. By leveraging data from surveys, interviews, and real-time monitoring, the system employs predictive analytics to identify employees at risk of burnout. This proactive approach enables HR and management to implement targeted interventions such as workload management, flexible work arrangements, wellness programs, and professional development opportunities. The value proposition includes improved employee health and satisfaction, increased productivity, lower turnover rates, and a positive workplace culture. Additionally, the system supports data-driven decision-making, providing a competitive advantage and significant cost savings by reducing absenteeism, healthcare expenses, and lost productivity.</a:t>
            </a:r>
            <a:endParaRPr b="1" sz="19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9"/>
          <p:cNvSpPr txBox="1"/>
          <p:nvPr>
            <p:ph type="title"/>
          </p:nvPr>
        </p:nvSpPr>
        <p:spPr>
          <a:xfrm>
            <a:off x="581241" y="705237"/>
            <a:ext cx="11029500" cy="1188600"/>
          </a:xfrm>
          <a:prstGeom prst="rect">
            <a:avLst/>
          </a:prstGeom>
          <a:solidFill>
            <a:schemeClr val="dk2"/>
          </a:solid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3F3F3F"/>
              </a:buClr>
              <a:buSzPts val="2800"/>
              <a:buFont typeface="Franklin Gothic"/>
              <a:buNone/>
            </a:pPr>
            <a:r>
              <a:rPr b="1" lang="en-US" sz="2900">
                <a:solidFill>
                  <a:schemeClr val="lt1"/>
                </a:solidFill>
              </a:rPr>
              <a:t>CUSTOMIZE THE PROJECT AND MAKE IT  OWN</a:t>
            </a:r>
            <a:endParaRPr b="1" sz="2900">
              <a:solidFill>
                <a:schemeClr val="lt1"/>
              </a:solidFill>
            </a:endParaRPr>
          </a:p>
        </p:txBody>
      </p:sp>
      <p:sp>
        <p:nvSpPr>
          <p:cNvPr id="138" name="Google Shape;138;p19"/>
          <p:cNvSpPr txBox="1"/>
          <p:nvPr/>
        </p:nvSpPr>
        <p:spPr>
          <a:xfrm>
            <a:off x="581250" y="2252088"/>
            <a:ext cx="3752700" cy="1293000"/>
          </a:xfrm>
          <a:prstGeom prst="rect">
            <a:avLst/>
          </a:prstGeom>
          <a:solidFill>
            <a:srgbClr val="FFFF00"/>
          </a:solidFill>
          <a:ln>
            <a:noFill/>
          </a:ln>
        </p:spPr>
        <p:txBody>
          <a:bodyPr anchorCtr="0" anchor="ctr" bIns="91425" lIns="91425" spcFirstLastPara="1" rIns="91425" wrap="square" tIns="91425">
            <a:spAutoFit/>
          </a:bodyPr>
          <a:lstStyle/>
          <a:p>
            <a:pPr indent="0" lvl="0" marL="0" rtl="0" algn="l">
              <a:spcBef>
                <a:spcPts val="0"/>
              </a:spcBef>
              <a:spcAft>
                <a:spcPts val="0"/>
              </a:spcAft>
              <a:buNone/>
            </a:pPr>
            <a:r>
              <a:rPr b="1" lang="en-US" sz="1200">
                <a:solidFill>
                  <a:schemeClr val="dk1"/>
                </a:solidFill>
              </a:rPr>
              <a:t>Tailored Data Collection: Customized surveys and questionnaires were developed to gather relevant data specific to the organization’s culture and employee demographics. Interviews and focus groups were conducted to gain deeper qualitative insights.</a:t>
            </a:r>
            <a:endParaRPr b="1" sz="1800">
              <a:solidFill>
                <a:srgbClr val="3F3F3F"/>
              </a:solidFill>
            </a:endParaRPr>
          </a:p>
        </p:txBody>
      </p:sp>
      <p:sp>
        <p:nvSpPr>
          <p:cNvPr id="139" name="Google Shape;139;p19"/>
          <p:cNvSpPr txBox="1"/>
          <p:nvPr/>
        </p:nvSpPr>
        <p:spPr>
          <a:xfrm>
            <a:off x="7316250" y="2344500"/>
            <a:ext cx="4294500" cy="1108200"/>
          </a:xfrm>
          <a:prstGeom prst="rect">
            <a:avLst/>
          </a:prstGeom>
          <a:solidFill>
            <a:srgbClr val="FF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200">
                <a:solidFill>
                  <a:schemeClr val="dk1"/>
                </a:solidFill>
              </a:rPr>
              <a:t>Customized Predictive Model: The predictive analytics model was fine-tuned using the organization’s historical data, ensuring the algorithms accurately identify burnout risk factors unique to the company’s work environment and industry.</a:t>
            </a:r>
            <a:endParaRPr b="1" sz="1800">
              <a:solidFill>
                <a:srgbClr val="3F3F3F"/>
              </a:solidFill>
            </a:endParaRPr>
          </a:p>
        </p:txBody>
      </p:sp>
      <p:sp>
        <p:nvSpPr>
          <p:cNvPr id="140" name="Google Shape;140;p19"/>
          <p:cNvSpPr txBox="1"/>
          <p:nvPr/>
        </p:nvSpPr>
        <p:spPr>
          <a:xfrm>
            <a:off x="2290350" y="3903375"/>
            <a:ext cx="7611300" cy="738900"/>
          </a:xfrm>
          <a:prstGeom prst="rect">
            <a:avLst/>
          </a:prstGeom>
          <a:solidFill>
            <a:srgbClr val="FF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200">
                <a:solidFill>
                  <a:schemeClr val="dk1"/>
                </a:solidFill>
              </a:rPr>
              <a:t>Integration with Existing Systems: The system was integrated with existing HR and productivity tools, enabling seamless data collection and analysis. This integration ensured that real-time monitoring of key metrics such as work hours and engagement scores could be easily implemented.</a:t>
            </a:r>
            <a:endParaRPr b="1" sz="1800">
              <a:solidFill>
                <a:srgbClr val="3F3F3F"/>
              </a:solidFill>
              <a:latin typeface="Libre Franklin"/>
              <a:ea typeface="Libre Franklin"/>
              <a:cs typeface="Libre Franklin"/>
              <a:sym typeface="Libre Franklin"/>
            </a:endParaRPr>
          </a:p>
        </p:txBody>
      </p:sp>
      <p:sp>
        <p:nvSpPr>
          <p:cNvPr id="141" name="Google Shape;141;p19"/>
          <p:cNvSpPr txBox="1"/>
          <p:nvPr/>
        </p:nvSpPr>
        <p:spPr>
          <a:xfrm>
            <a:off x="581250" y="5224750"/>
            <a:ext cx="3964200" cy="1293000"/>
          </a:xfrm>
          <a:prstGeom prst="rect">
            <a:avLst/>
          </a:prstGeom>
          <a:solidFill>
            <a:srgbClr val="FF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200">
                <a:solidFill>
                  <a:schemeClr val="dk1"/>
                </a:solidFill>
              </a:rPr>
              <a:t>Personalized Dashboards and Reports: Customizable dashboards and reports were created to provide HR and management with actionable insights tailored to their specific needs. This included features like drill-down capabilities to explore data at various levels of detail.</a:t>
            </a:r>
            <a:endParaRPr b="1" sz="1800">
              <a:solidFill>
                <a:srgbClr val="3F3F3F"/>
              </a:solidFill>
              <a:latin typeface="Libre Franklin"/>
              <a:ea typeface="Libre Franklin"/>
              <a:cs typeface="Libre Franklin"/>
              <a:sym typeface="Libre Franklin"/>
            </a:endParaRPr>
          </a:p>
        </p:txBody>
      </p:sp>
      <p:sp>
        <p:nvSpPr>
          <p:cNvPr id="142" name="Google Shape;142;p19"/>
          <p:cNvSpPr txBox="1"/>
          <p:nvPr/>
        </p:nvSpPr>
        <p:spPr>
          <a:xfrm>
            <a:off x="7316250" y="5224750"/>
            <a:ext cx="3673500" cy="1477500"/>
          </a:xfrm>
          <a:prstGeom prst="rect">
            <a:avLst/>
          </a:prstGeom>
          <a:solidFill>
            <a:srgbClr val="FF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200">
                <a:solidFill>
                  <a:schemeClr val="dk1"/>
                </a:solidFill>
              </a:rPr>
              <a:t>Employee Engagement Initiatives: In addition to predictive analytics, initiatives were launched to enhance overall employee engagement. This included recognition programs, team-building activities, and regular communication forums to foster a supportive and positive work environment.</a:t>
            </a:r>
            <a:endParaRPr b="1">
              <a:solidFill>
                <a:srgbClr val="3F3F3F"/>
              </a:solidFill>
              <a:latin typeface="Libre Franklin"/>
              <a:ea typeface="Libre Franklin"/>
              <a:cs typeface="Libre Franklin"/>
              <a:sym typeface="Libre Frankli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0"/>
          <p:cNvSpPr txBox="1"/>
          <p:nvPr>
            <p:ph type="title"/>
          </p:nvPr>
        </p:nvSpPr>
        <p:spPr>
          <a:xfrm>
            <a:off x="581191" y="665587"/>
            <a:ext cx="11029500" cy="1188600"/>
          </a:xfrm>
          <a:prstGeom prst="rect">
            <a:avLst/>
          </a:prstGeom>
          <a:solidFill>
            <a:schemeClr val="dk2"/>
          </a:solid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3F3F3F"/>
              </a:buClr>
              <a:buSzPts val="2800"/>
              <a:buFont typeface="Franklin Gothic"/>
              <a:buNone/>
            </a:pPr>
            <a:r>
              <a:rPr b="1" lang="en-US" sz="5700">
                <a:solidFill>
                  <a:schemeClr val="lt1"/>
                </a:solidFill>
              </a:rPr>
              <a:t>MODELLING</a:t>
            </a:r>
            <a:endParaRPr b="1" sz="5700">
              <a:solidFill>
                <a:schemeClr val="lt1"/>
              </a:solidFill>
            </a:endParaRPr>
          </a:p>
        </p:txBody>
      </p:sp>
      <p:sp>
        <p:nvSpPr>
          <p:cNvPr id="148" name="Google Shape;148;p20"/>
          <p:cNvSpPr txBox="1"/>
          <p:nvPr>
            <p:ph idx="1" type="body"/>
          </p:nvPr>
        </p:nvSpPr>
        <p:spPr>
          <a:xfrm>
            <a:off x="581200" y="2074650"/>
            <a:ext cx="5592300" cy="4339500"/>
          </a:xfrm>
          <a:prstGeom prst="rect">
            <a:avLst/>
          </a:prstGeom>
          <a:solidFill>
            <a:schemeClr val="lt2"/>
          </a:solidFill>
          <a:ln>
            <a:noFill/>
          </a:ln>
        </p:spPr>
        <p:txBody>
          <a:bodyPr anchorCtr="0" anchor="ctr" bIns="45700" lIns="91425" spcFirstLastPara="1" rIns="91425" wrap="square" tIns="45700">
            <a:normAutofit fontScale="85000" lnSpcReduction="10000"/>
          </a:bodyPr>
          <a:lstStyle/>
          <a:p>
            <a:pPr indent="-206686" lvl="0" marL="306000" rtl="0" algn="l">
              <a:lnSpc>
                <a:spcPct val="110000"/>
              </a:lnSpc>
              <a:spcBef>
                <a:spcPts val="0"/>
              </a:spcBef>
              <a:spcAft>
                <a:spcPts val="0"/>
              </a:spcAft>
              <a:buSzPct val="92000"/>
              <a:buNone/>
            </a:pPr>
            <a:r>
              <a:rPr b="1" lang="en-US"/>
              <a:t>The modeling of employee burnout analysis and prediction involves several critical steps to ensure accurate and actionable insights. First, comprehensive data is collected from sources such as employee surveys, HR records, workload logs, and engagement scores. This data undergoes preprocessing, including cleaning, feature engineering, and normalization. Exploratory Data Analysis (EDA) follows, using statistical summaries and visualizations to understand data distributions and relationships. Various machine learning models, such as logistic regression, decision trees, and neural networks, are then selected and trained using techniques like cross-validation and hyperparameter tuning. The models are evaluated based on metrics like accuracy, precision, recall, F1 score, and ROC-AUC to ensure robust performance. Finally, the optimized model is integrated into the organization's HR system, enabling real-time monitoring and proactive interventions to mitigate employee burnout and enhance overall well-being.</a:t>
            </a:r>
            <a:endParaRPr b="1"/>
          </a:p>
        </p:txBody>
      </p:sp>
      <p:pic>
        <p:nvPicPr>
          <p:cNvPr id="149" name="Google Shape;149;p20"/>
          <p:cNvPicPr preferRelativeResize="0"/>
          <p:nvPr/>
        </p:nvPicPr>
        <p:blipFill>
          <a:blip r:embed="rId3">
            <a:alphaModFix/>
          </a:blip>
          <a:stretch>
            <a:fillRect/>
          </a:stretch>
        </p:blipFill>
        <p:spPr>
          <a:xfrm>
            <a:off x="6312700" y="2198800"/>
            <a:ext cx="5417925" cy="4135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1"/>
          <p:cNvSpPr txBox="1"/>
          <p:nvPr>
            <p:ph type="title"/>
          </p:nvPr>
        </p:nvSpPr>
        <p:spPr>
          <a:xfrm>
            <a:off x="581241" y="645737"/>
            <a:ext cx="11029500" cy="1188600"/>
          </a:xfrm>
          <a:prstGeom prst="rect">
            <a:avLst/>
          </a:prstGeom>
          <a:solidFill>
            <a:schemeClr val="dk2"/>
          </a:solid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3F3F3F"/>
              </a:buClr>
              <a:buSzPts val="2800"/>
              <a:buFont typeface="Franklin Gothic"/>
              <a:buNone/>
            </a:pPr>
            <a:r>
              <a:rPr b="1" lang="en-US" sz="4800">
                <a:solidFill>
                  <a:schemeClr val="lt1"/>
                </a:solidFill>
              </a:rPr>
              <a:t>RESULTS</a:t>
            </a:r>
            <a:endParaRPr b="1" sz="4800">
              <a:solidFill>
                <a:schemeClr val="lt1"/>
              </a:solidFill>
            </a:endParaRPr>
          </a:p>
        </p:txBody>
      </p:sp>
      <p:pic>
        <p:nvPicPr>
          <p:cNvPr id="155" name="Google Shape;155;p21"/>
          <p:cNvPicPr preferRelativeResize="0"/>
          <p:nvPr/>
        </p:nvPicPr>
        <p:blipFill>
          <a:blip r:embed="rId3">
            <a:alphaModFix/>
          </a:blip>
          <a:stretch>
            <a:fillRect/>
          </a:stretch>
        </p:blipFill>
        <p:spPr>
          <a:xfrm>
            <a:off x="2059999" y="1834324"/>
            <a:ext cx="6478799" cy="3471675"/>
          </a:xfrm>
          <a:prstGeom prst="rect">
            <a:avLst/>
          </a:prstGeom>
          <a:noFill/>
          <a:ln>
            <a:noFill/>
          </a:ln>
        </p:spPr>
      </p:pic>
      <p:sp>
        <p:nvSpPr>
          <p:cNvPr id="156" name="Google Shape;156;p21"/>
          <p:cNvSpPr txBox="1"/>
          <p:nvPr/>
        </p:nvSpPr>
        <p:spPr>
          <a:xfrm>
            <a:off x="0" y="5364900"/>
            <a:ext cx="12192000" cy="14931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700">
                <a:solidFill>
                  <a:srgbClr val="3F3F3F"/>
                </a:solidFill>
                <a:latin typeface="Libre Franklin"/>
                <a:ea typeface="Libre Franklin"/>
                <a:cs typeface="Libre Franklin"/>
                <a:sym typeface="Libre Franklin"/>
              </a:rPr>
              <a:t>Implementing an employee burnout analysis and prediction system delivers significant benefits. It enables early detection of burnout risks, leading to timely interventions that enhance employee well-being and productivity. By reducing turnover rates and associated costs, organizations foster a positive culture of support and loyalty. Strategically, the system empowers informed decision-making and resource allocation, ensuring sustained organizational health and success.</a:t>
            </a:r>
            <a:endParaRPr b="1" sz="1700">
              <a:solidFill>
                <a:srgbClr val="3F3F3F"/>
              </a:solidFill>
              <a:latin typeface="Libre Franklin"/>
              <a:ea typeface="Libre Franklin"/>
              <a:cs typeface="Libre Franklin"/>
              <a:sym typeface="Libre Frankli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