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Roboto"/>
      <p:regular r:id="rId17"/>
      <p:bold r:id="rId18"/>
      <p:italic r:id="rId19"/>
      <p:boldItalic r:id="rId20"/>
    </p:embeddedFont>
    <p:embeddedFont>
      <p:font typeface="Lato Black"/>
      <p:bold r:id="rId21"/>
      <p:boldItalic r:id="rId22"/>
    </p:embeddedFont>
    <p:embeddedFont>
      <p:font typeface="Libre Baskerville"/>
      <p:regular r:id="rId23"/>
      <p:bold r:id="rId24"/>
      <p: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6" roundtripDataSignature="AMtx7mi4895SyOkhuPXdqBKMMyl76ieS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LatoBlack-boldItalic.fntdata"/><Relationship Id="rId21" Type="http://schemas.openxmlformats.org/officeDocument/2006/relationships/font" Target="fonts/LatoBlack-bold.fntdata"/><Relationship Id="rId24" Type="http://schemas.openxmlformats.org/officeDocument/2006/relationships/font" Target="fonts/LibreBaskerville-bold.fntdata"/><Relationship Id="rId23" Type="http://schemas.openxmlformats.org/officeDocument/2006/relationships/font" Target="fonts/LibreBaskervill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LibreBaskerville-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regular.fntdata"/><Relationship Id="rId16" Type="http://schemas.openxmlformats.org/officeDocument/2006/relationships/slide" Target="slides/slide12.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96" name="Google Shape;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9e81f529c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9e81f529c_0_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269e81f529c_0_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69e81f529c_0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69e81f529c_0_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269e81f529c_0_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76" name="Google Shape;17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9e81f529c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9e81f529c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269e81f529c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9e81f529c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9e81f529c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269e81f529c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9e81f529c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69e81f529c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269e81f529c_0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9e81f529c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9e81f529c_0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269e81f529c_0_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9e81f529c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69e81f529c_0_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269e81f529c_0_6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9e81f529c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69e81f529c_0_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269e81f529c_0_8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5" name="Google Shape;25;p9"/>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32" name="Google Shape;32;p10"/>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39" name="Google Shape;39;p8"/>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8" name="Google Shape;68;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5"/>
          <p:cNvSpPr/>
          <p:nvPr>
            <p:ph idx="2" type="pic"/>
          </p:nvPr>
        </p:nvSpPr>
        <p:spPr>
          <a:xfrm>
            <a:off x="5183188" y="987425"/>
            <a:ext cx="6172200" cy="4873625"/>
          </a:xfrm>
          <a:prstGeom prst="rect">
            <a:avLst/>
          </a:prstGeom>
          <a:noFill/>
          <a:ln>
            <a:noFill/>
          </a:ln>
        </p:spPr>
      </p:sp>
      <p:sp>
        <p:nvSpPr>
          <p:cNvPr id="76" name="Google Shape;76;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linkedin.com/in/divyasree-peddadevara342/" TargetMode="External"/><Relationship Id="rId4" Type="http://schemas.openxmlformats.org/officeDocument/2006/relationships/hyperlink" Target="https://github.com/Peddadevara-Divyasre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b="0" l="0" r="0" t="0"/>
          <a:stretch/>
        </p:blipFill>
        <p:spPr>
          <a:xfrm>
            <a:off x="592" y="0"/>
            <a:ext cx="12190815" cy="6694098"/>
          </a:xfrm>
          <a:prstGeom prst="rect">
            <a:avLst/>
          </a:prstGeom>
          <a:noFill/>
          <a:ln>
            <a:noFill/>
          </a:ln>
        </p:spPr>
      </p:pic>
      <p:sp>
        <p:nvSpPr>
          <p:cNvPr id="99" name="Google Shape;99;p1"/>
          <p:cNvSpPr txBox="1"/>
          <p:nvPr/>
        </p:nvSpPr>
        <p:spPr>
          <a:xfrm>
            <a:off x="2472904" y="3717986"/>
            <a:ext cx="7246200" cy="1293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br>
              <a:rPr b="1" i="0" lang="en-IN" sz="1800" u="none" cap="none" strike="noStrike">
                <a:solidFill>
                  <a:schemeClr val="dk1"/>
                </a:solidFill>
                <a:latin typeface="Calibri"/>
                <a:ea typeface="Calibri"/>
                <a:cs typeface="Calibri"/>
                <a:sym typeface="Calibri"/>
              </a:rPr>
            </a:br>
            <a:r>
              <a:rPr b="1" lang="en-IN" sz="3000">
                <a:solidFill>
                  <a:schemeClr val="dk1"/>
                </a:solidFill>
                <a:latin typeface="Calibri"/>
                <a:ea typeface="Calibri"/>
                <a:cs typeface="Calibri"/>
                <a:sym typeface="Calibri"/>
              </a:rPr>
              <a:t>Exploratory Data Analysis of Job Candidate Attributes</a:t>
            </a:r>
            <a:endParaRPr b="1" i="0" sz="3000" u="none" cap="none" strike="noStrike">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69e81f529c_0_74"/>
          <p:cNvSpPr txBox="1"/>
          <p:nvPr>
            <p:ph type="title"/>
          </p:nvPr>
        </p:nvSpPr>
        <p:spPr>
          <a:xfrm>
            <a:off x="838200" y="1529450"/>
            <a:ext cx="10515600" cy="1325700"/>
          </a:xfrm>
          <a:prstGeom prst="rect">
            <a:avLst/>
          </a:prstGeom>
        </p:spPr>
        <p:txBody>
          <a:bodyPr anchorCtr="0" anchor="ctr" bIns="45700" lIns="91425" spcFirstLastPara="1" rIns="91425" wrap="square" tIns="45700">
            <a:normAutofit fontScale="90000"/>
          </a:bodyPr>
          <a:lstStyle/>
          <a:p>
            <a:pPr indent="0" lvl="0" marL="0" rtl="0" algn="l">
              <a:spcBef>
                <a:spcPts val="1000"/>
              </a:spcBef>
              <a:spcAft>
                <a:spcPts val="0"/>
              </a:spcAft>
              <a:buNone/>
            </a:pPr>
            <a:r>
              <a:rPr b="1" lang="en-IN">
                <a:solidFill>
                  <a:srgbClr val="FF0000"/>
                </a:solidFill>
              </a:rPr>
              <a:t>Exploratory Data Analysis:  </a:t>
            </a:r>
            <a:r>
              <a:rPr b="1" lang="en-IN" sz="3522"/>
              <a:t>Research Questions</a:t>
            </a:r>
            <a:endParaRPr b="1" sz="3522"/>
          </a:p>
          <a:p>
            <a:pPr indent="0" lvl="0" marL="0" rtl="0" algn="l">
              <a:spcBef>
                <a:spcPts val="1000"/>
              </a:spcBef>
              <a:spcAft>
                <a:spcPts val="0"/>
              </a:spcAft>
              <a:buNone/>
            </a:pPr>
            <a:r>
              <a:t/>
            </a:r>
            <a:endParaRPr b="1">
              <a:solidFill>
                <a:srgbClr val="FF0000"/>
              </a:solidFill>
            </a:endParaRPr>
          </a:p>
          <a:p>
            <a:pPr indent="0" lvl="0" marL="0" rtl="0" algn="l">
              <a:spcBef>
                <a:spcPts val="1000"/>
              </a:spcBef>
              <a:spcAft>
                <a:spcPts val="0"/>
              </a:spcAft>
              <a:buClr>
                <a:schemeClr val="dk1"/>
              </a:buClr>
              <a:buSzPts val="990"/>
              <a:buFont typeface="Arial"/>
              <a:buNone/>
            </a:pPr>
            <a:r>
              <a:t/>
            </a:r>
            <a:endParaRPr b="1">
              <a:solidFill>
                <a:srgbClr val="FF0000"/>
              </a:solidFill>
            </a:endParaRPr>
          </a:p>
          <a:p>
            <a:pPr indent="0" lvl="0" marL="0" rtl="0" algn="l">
              <a:spcBef>
                <a:spcPts val="0"/>
              </a:spcBef>
              <a:spcAft>
                <a:spcPts val="0"/>
              </a:spcAft>
              <a:buClr>
                <a:schemeClr val="dk1"/>
              </a:buClr>
              <a:buSzPts val="990"/>
              <a:buFont typeface="Arial"/>
              <a:buNone/>
            </a:pPr>
            <a:r>
              <a:t/>
            </a:r>
            <a:endParaRPr/>
          </a:p>
          <a:p>
            <a:pPr indent="0" lvl="0" marL="0" rtl="0" algn="l">
              <a:spcBef>
                <a:spcPts val="0"/>
              </a:spcBef>
              <a:spcAft>
                <a:spcPts val="0"/>
              </a:spcAft>
              <a:buClr>
                <a:schemeClr val="dk1"/>
              </a:buClr>
              <a:buSzPts val="990"/>
              <a:buFont typeface="Arial"/>
              <a:buNone/>
            </a:pPr>
            <a:r>
              <a:t/>
            </a:r>
            <a:endParaRPr/>
          </a:p>
          <a:p>
            <a:pPr indent="0" lvl="0" marL="0" rtl="0" algn="l">
              <a:spcBef>
                <a:spcPts val="0"/>
              </a:spcBef>
              <a:spcAft>
                <a:spcPts val="0"/>
              </a:spcAft>
              <a:buNone/>
            </a:pPr>
            <a:r>
              <a:t/>
            </a:r>
            <a:endParaRPr/>
          </a:p>
        </p:txBody>
      </p:sp>
      <p:sp>
        <p:nvSpPr>
          <p:cNvPr id="166" name="Google Shape;166;g269e81f529c_0_74"/>
          <p:cNvSpPr txBox="1"/>
          <p:nvPr>
            <p:ph idx="1" type="body"/>
          </p:nvPr>
        </p:nvSpPr>
        <p:spPr>
          <a:xfrm>
            <a:off x="838200" y="1529450"/>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IN" sz="2500"/>
              <a:t>To make sure the claim holds up, we looked at the salaries of Computer Science Engineering grads in jobs like Programming Analyst, Software Engineer, Hardware Engineer, and Associate Engineer. We also ran some number tests to see if there's a big difference in the types of jobs guys and girls pick. By digging deep into the data, we wanted to confirm if the claim about salary ranges is true and if there are any noticeable differences or trends in what guys and girls prefer to specialize in. This method helped us give strong insights into what salaries to expect and any gender-related trends in specialization choices among Computer Science Engineering grads.</a:t>
            </a:r>
            <a:endParaRPr sz="2500"/>
          </a:p>
          <a:p>
            <a:pPr indent="0" lvl="0" marL="0" rtl="0" algn="l">
              <a:spcBef>
                <a:spcPts val="1000"/>
              </a:spcBef>
              <a:spcAft>
                <a:spcPts val="0"/>
              </a:spcAft>
              <a:buClr>
                <a:schemeClr val="dk1"/>
              </a:buClr>
              <a:buSzPts val="1100"/>
              <a:buFont typeface="Arial"/>
              <a:buNone/>
            </a:pPr>
            <a:r>
              <a:t/>
            </a:r>
            <a:endParaRPr sz="2500"/>
          </a:p>
          <a:p>
            <a:pPr indent="0" lvl="0" marL="0" rtl="0" algn="l">
              <a:spcBef>
                <a:spcPts val="1000"/>
              </a:spcBef>
              <a:spcAft>
                <a:spcPts val="0"/>
              </a:spcAft>
              <a:buClr>
                <a:schemeClr val="dk1"/>
              </a:buClr>
              <a:buSzPts val="1100"/>
              <a:buFont typeface="Arial"/>
              <a:buNone/>
            </a:pPr>
            <a:r>
              <a:t/>
            </a:r>
            <a:endParaRPr sz="2500"/>
          </a:p>
          <a:p>
            <a:pPr indent="0" lvl="0" marL="0" rtl="0" algn="l">
              <a:spcBef>
                <a:spcPts val="1000"/>
              </a:spcBef>
              <a:spcAft>
                <a:spcPts val="0"/>
              </a:spcAft>
              <a:buClr>
                <a:schemeClr val="dk1"/>
              </a:buClr>
              <a:buSzPts val="1100"/>
              <a:buFont typeface="Arial"/>
              <a:buNone/>
            </a:pPr>
            <a:r>
              <a:t/>
            </a:r>
            <a:endParaRPr sz="2500"/>
          </a:p>
          <a:p>
            <a:pPr indent="0" lvl="0" marL="0" rtl="0" algn="l">
              <a:spcBef>
                <a:spcPts val="1000"/>
              </a:spcBef>
              <a:spcAft>
                <a:spcPts val="0"/>
              </a:spcAft>
              <a:buClr>
                <a:schemeClr val="dk1"/>
              </a:buClr>
              <a:buSzPts val="1100"/>
              <a:buFont typeface="Arial"/>
              <a:buNone/>
            </a:pPr>
            <a:r>
              <a:t/>
            </a:r>
            <a:endParaRPr sz="2500"/>
          </a:p>
          <a:p>
            <a:pPr indent="0" lvl="0" marL="0" rtl="0" algn="l">
              <a:spcBef>
                <a:spcPts val="1000"/>
              </a:spcBef>
              <a:spcAft>
                <a:spcPts val="0"/>
              </a:spcAft>
              <a:buNone/>
            </a:pPr>
            <a:r>
              <a:t/>
            </a:r>
            <a:endParaRPr sz="2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269e81f529c_0_95"/>
          <p:cNvSpPr txBox="1"/>
          <p:nvPr>
            <p:ph type="title"/>
          </p:nvPr>
        </p:nvSpPr>
        <p:spPr>
          <a:xfrm>
            <a:off x="838200" y="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IN">
                <a:solidFill>
                  <a:srgbClr val="FF0000"/>
                </a:solidFill>
              </a:rPr>
              <a:t>Conclusion</a:t>
            </a:r>
            <a:endParaRPr b="1">
              <a:solidFill>
                <a:srgbClr val="FF0000"/>
              </a:solidFill>
            </a:endParaRPr>
          </a:p>
        </p:txBody>
      </p:sp>
      <p:sp>
        <p:nvSpPr>
          <p:cNvPr id="173" name="Google Shape;173;g269e81f529c_0_95"/>
          <p:cNvSpPr txBox="1"/>
          <p:nvPr>
            <p:ph idx="1" type="body"/>
          </p:nvPr>
        </p:nvSpPr>
        <p:spPr>
          <a:xfrm>
            <a:off x="838200" y="149157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sz="2500"/>
              <a:t>In this project, we took a close look at a bunch of data to learn about things like how much people get paid, what kind of education they have, and what jobs they prefer. We used different methods to dig into the data, like looking at one thing at a time (univariate) and comparing two things together (bivariate). We checked out how numbers are spread out, found any weird data points, and figured out if there are connections between different pieces of information. We also checked out if there are any links between things like gender and what people studied in school. Overall, what we found gives us a better picture of the data, helps us understand what's happening in society, and can help make better decisions in related areas.</a:t>
            </a:r>
            <a:endParaRPr sz="2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5"/>
          <p:cNvPicPr preferRelativeResize="0"/>
          <p:nvPr/>
        </p:nvPicPr>
        <p:blipFill rotWithShape="1">
          <a:blip r:embed="rId3">
            <a:alphaModFix/>
          </a:blip>
          <a:srcRect b="0" l="0" r="0" t="0"/>
          <a:stretch/>
        </p:blipFill>
        <p:spPr>
          <a:xfrm>
            <a:off x="6466516" y="1850749"/>
            <a:ext cx="4465643" cy="2834317"/>
          </a:xfrm>
          <a:prstGeom prst="rect">
            <a:avLst/>
          </a:prstGeom>
          <a:noFill/>
          <a:ln>
            <a:noFill/>
          </a:ln>
        </p:spPr>
      </p:pic>
      <p:sp>
        <p:nvSpPr>
          <p:cNvPr id="179" name="Google Shape;179;p5"/>
          <p:cNvSpPr txBox="1"/>
          <p:nvPr/>
        </p:nvSpPr>
        <p:spPr>
          <a:xfrm>
            <a:off x="1529875" y="3035850"/>
            <a:ext cx="3661800" cy="78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00000"/>
              </a:buClr>
              <a:buSzPts val="4400"/>
              <a:buFont typeface="Libre Baskerville"/>
              <a:buNone/>
            </a:pPr>
            <a:r>
              <a:rPr b="0" i="0" lang="en-IN" sz="4400" u="none" cap="none" strike="noStrike">
                <a:solidFill>
                  <a:srgbClr val="C00000"/>
                </a:solidFill>
                <a:latin typeface="Libre Baskerville"/>
                <a:ea typeface="Libre Baskerville"/>
                <a:cs typeface="Libre Baskerville"/>
                <a:sym typeface="Libre Baskerville"/>
              </a:rPr>
              <a:t>THANK YOU</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nvSpPr>
        <p:spPr>
          <a:xfrm>
            <a:off x="427650" y="-7"/>
            <a:ext cx="6099600" cy="4863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b="0" i="0" lang="en-IN" sz="3200" u="none" cap="none" strike="noStrike">
                <a:solidFill>
                  <a:srgbClr val="FF0000"/>
                </a:solidFill>
                <a:latin typeface="Lato Black"/>
                <a:ea typeface="Lato Black"/>
                <a:cs typeface="Lato Black"/>
                <a:sym typeface="Lato Black"/>
              </a:rPr>
              <a:t>About me</a:t>
            </a:r>
            <a:endParaRPr b="0" i="0" sz="1800" u="none" cap="none" strike="noStrike">
              <a:solidFill>
                <a:srgbClr val="FF0000"/>
              </a:solidFill>
              <a:latin typeface="Calibri"/>
              <a:ea typeface="Calibri"/>
              <a:cs typeface="Calibri"/>
              <a:sym typeface="Calibri"/>
            </a:endParaRPr>
          </a:p>
        </p:txBody>
      </p:sp>
      <p:sp>
        <p:nvSpPr>
          <p:cNvPr id="105" name="Google Shape;105;p3"/>
          <p:cNvSpPr txBox="1"/>
          <p:nvPr/>
        </p:nvSpPr>
        <p:spPr>
          <a:xfrm>
            <a:off x="522900" y="486300"/>
            <a:ext cx="11146200" cy="733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200">
                <a:solidFill>
                  <a:schemeClr val="dk1"/>
                </a:solidFill>
                <a:latin typeface="Roboto"/>
                <a:ea typeface="Roboto"/>
                <a:cs typeface="Roboto"/>
                <a:sym typeface="Roboto"/>
              </a:rPr>
              <a:t>As a B.Tech student majoring in Electronics and Communication Engineering (ECE) at Rajiv Gandhi University of Knowledge Technologies, I've refined my proficiency in mathematics, programming, and analytical thinking. Despite my specialization in ECE, I am deeply intrigued by the potential of data science to glean valuable insights from extensive datasets, fostering innovation and informed decision-making. To augment my skills, I have actively pursued supplementary coursework and engaged in self-directed study in data science, completing various online courses, participating in hackathons, and undertaking personal projects.</a:t>
            </a:r>
            <a:endParaRPr sz="2200">
              <a:solidFill>
                <a:schemeClr val="dk1"/>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IN" sz="2200">
                <a:solidFill>
                  <a:schemeClr val="dk1"/>
                </a:solidFill>
                <a:latin typeface="Roboto"/>
                <a:ea typeface="Roboto"/>
                <a:cs typeface="Roboto"/>
                <a:sym typeface="Roboto"/>
              </a:rPr>
              <a:t>Although I lack formal employment experience in data science, I have independently executed projects and contributed to academic endeavors centered around data analysis and machine learning. These hands-on experiences have effectively merged theoretical knowledge with practical application, thereby enhancing my problem-solving prowess. For further details regarding my academic background, projects, and skill set, I invite you to explore my LinkedIn profile (</a:t>
            </a:r>
            <a:r>
              <a:rPr lang="en-IN" sz="2200" u="sng">
                <a:solidFill>
                  <a:schemeClr val="hlink"/>
                </a:solidFill>
                <a:latin typeface="Roboto"/>
                <a:ea typeface="Roboto"/>
                <a:cs typeface="Roboto"/>
                <a:sym typeface="Roboto"/>
                <a:hlinkClick r:id="rId3"/>
              </a:rPr>
              <a:t>https://www.linkedin.com/in/divyasree-peddadevara342/</a:t>
            </a:r>
            <a:r>
              <a:rPr lang="en-IN" sz="2200">
                <a:solidFill>
                  <a:schemeClr val="dk1"/>
                </a:solidFill>
                <a:latin typeface="Roboto"/>
                <a:ea typeface="Roboto"/>
                <a:cs typeface="Roboto"/>
                <a:sym typeface="Roboto"/>
              </a:rPr>
              <a:t>) and GitHub repository (</a:t>
            </a:r>
            <a:r>
              <a:rPr lang="en-IN" sz="2200" u="sng">
                <a:solidFill>
                  <a:schemeClr val="hlink"/>
                </a:solidFill>
                <a:latin typeface="Roboto"/>
                <a:ea typeface="Roboto"/>
                <a:cs typeface="Roboto"/>
                <a:sym typeface="Roboto"/>
                <a:hlinkClick r:id="rId4"/>
              </a:rPr>
              <a:t>https://github.com/Peddadevara-Divyasree</a:t>
            </a:r>
            <a:r>
              <a:rPr lang="en-IN" sz="2200">
                <a:solidFill>
                  <a:schemeClr val="dk1"/>
                </a:solidFill>
                <a:latin typeface="Roboto"/>
                <a:ea typeface="Roboto"/>
                <a:cs typeface="Roboto"/>
                <a:sym typeface="Roboto"/>
              </a:rPr>
              <a:t>).</a:t>
            </a:r>
            <a:endParaRPr sz="2200">
              <a:solidFill>
                <a:schemeClr val="dk1"/>
              </a:solidFill>
              <a:latin typeface="Roboto"/>
              <a:ea typeface="Roboto"/>
              <a:cs typeface="Roboto"/>
              <a:sym typeface="Roboto"/>
            </a:endParaRPr>
          </a:p>
          <a:p>
            <a:pPr indent="0" lvl="0" marL="0" rtl="0" algn="l">
              <a:spcBef>
                <a:spcPts val="1200"/>
              </a:spcBef>
              <a:spcAft>
                <a:spcPts val="0"/>
              </a:spcAft>
              <a:buNone/>
            </a:pPr>
            <a:r>
              <a:t/>
            </a:r>
            <a:endParaRPr sz="2200">
              <a:solidFill>
                <a:schemeClr val="dk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22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2200">
              <a:solidFill>
                <a:schemeClr val="dk1"/>
              </a:solidFill>
              <a:highlight>
                <a:srgbClr val="FFFFFF"/>
              </a:highlight>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5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nvSpPr>
        <p:spPr>
          <a:xfrm>
            <a:off x="398850" y="2062025"/>
            <a:ext cx="113943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500"/>
              <a:t>The Objective of the Project is </a:t>
            </a:r>
            <a:r>
              <a:rPr lang="en-IN" sz="2500"/>
              <a:t> to examine a dataset encompassing details about graduates, with the aim of revealing insights into their career paths, potential earnings, and the determinants affecting their employment outcomes. By conducting thorough data exploration, statistical analysis, and hypothesis testing, the project endeavors to offer valuable insights beneficial for educational institutions and career planning endeavors.</a:t>
            </a:r>
            <a:endParaRPr sz="2500"/>
          </a:p>
        </p:txBody>
      </p:sp>
      <p:sp>
        <p:nvSpPr>
          <p:cNvPr id="111" name="Google Shape;111;p4"/>
          <p:cNvSpPr txBox="1"/>
          <p:nvPr/>
        </p:nvSpPr>
        <p:spPr>
          <a:xfrm>
            <a:off x="428600" y="293675"/>
            <a:ext cx="9152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4000">
                <a:solidFill>
                  <a:srgbClr val="FF0000"/>
                </a:solidFill>
                <a:latin typeface="Calibri"/>
                <a:ea typeface="Calibri"/>
                <a:cs typeface="Calibri"/>
                <a:sym typeface="Calibri"/>
              </a:rPr>
              <a:t>Objective of the project</a:t>
            </a:r>
            <a:endParaRPr b="1" sz="4000">
              <a:solidFill>
                <a:srgbClr val="FF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69e81f529c_0_10"/>
          <p:cNvSpPr txBox="1"/>
          <p:nvPr/>
        </p:nvSpPr>
        <p:spPr>
          <a:xfrm>
            <a:off x="337675" y="162000"/>
            <a:ext cx="60009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4400">
                <a:solidFill>
                  <a:srgbClr val="FF0000"/>
                </a:solidFill>
              </a:rPr>
              <a:t>Summary of the Data</a:t>
            </a:r>
            <a:r>
              <a:rPr lang="en-IN" sz="4400"/>
              <a:t> </a:t>
            </a:r>
            <a:endParaRPr sz="4400"/>
          </a:p>
        </p:txBody>
      </p:sp>
      <p:sp>
        <p:nvSpPr>
          <p:cNvPr id="118" name="Google Shape;118;g269e81f529c_0_10"/>
          <p:cNvSpPr txBox="1"/>
          <p:nvPr/>
        </p:nvSpPr>
        <p:spPr>
          <a:xfrm>
            <a:off x="238050" y="1822525"/>
            <a:ext cx="11715900" cy="287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500"/>
              <a:t>The dataset comprises information about graduates, including demographics, educational backgrounds, and career-related attributes. It encompasses numerical data such as salary, academic scores, and personality test scores, as well as categorical variables like gender, specialization, and job designation. The dataset offers a comprehensive view of graduates' profiles, enabling analysis of employment trends, salary distributions, and potential correlations between various factors influencing career outcomes.</a:t>
            </a:r>
            <a:endParaRPr sz="2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269e81f529c_0_22"/>
          <p:cNvSpPr txBox="1"/>
          <p:nvPr>
            <p:ph type="title"/>
          </p:nvPr>
        </p:nvSpPr>
        <p:spPr>
          <a:xfrm>
            <a:off x="248825" y="0"/>
            <a:ext cx="11859900" cy="1325700"/>
          </a:xfrm>
          <a:prstGeom prst="rect">
            <a:avLst/>
          </a:prstGeom>
        </p:spPr>
        <p:txBody>
          <a:bodyPr anchorCtr="0" anchor="ctr" bIns="45700" lIns="91425" spcFirstLastPara="1" rIns="91425" wrap="square" tIns="45700">
            <a:normAutofit fontScale="90000"/>
          </a:bodyPr>
          <a:lstStyle/>
          <a:p>
            <a:pPr indent="0" lvl="0" marL="0" rtl="0" algn="l">
              <a:spcBef>
                <a:spcPts val="1000"/>
              </a:spcBef>
              <a:spcAft>
                <a:spcPts val="0"/>
              </a:spcAft>
              <a:buNone/>
            </a:pPr>
            <a:r>
              <a:rPr b="1" lang="en-IN">
                <a:solidFill>
                  <a:srgbClr val="FF0000"/>
                </a:solidFill>
              </a:rPr>
              <a:t>Exploratory Data Analysis: </a:t>
            </a:r>
            <a:endParaRPr b="1">
              <a:solidFill>
                <a:srgbClr val="FF0000"/>
              </a:solidFill>
            </a:endParaRPr>
          </a:p>
          <a:p>
            <a:pPr indent="0" lvl="0" marL="0" rtl="0" algn="l">
              <a:spcBef>
                <a:spcPts val="1000"/>
              </a:spcBef>
              <a:spcAft>
                <a:spcPts val="0"/>
              </a:spcAft>
              <a:buNone/>
            </a:pPr>
            <a:r>
              <a:rPr b="1" i="1" lang="en-IN" sz="4000"/>
              <a:t>   </a:t>
            </a:r>
            <a:r>
              <a:rPr b="1" i="1" lang="en-IN" sz="4000"/>
              <a:t>Data Cleaning           and        Manipulation Steps </a:t>
            </a:r>
            <a:r>
              <a:rPr b="1" i="1" lang="en-IN" sz="2800"/>
              <a:t> </a:t>
            </a:r>
            <a:endParaRPr/>
          </a:p>
        </p:txBody>
      </p:sp>
      <p:sp>
        <p:nvSpPr>
          <p:cNvPr id="125" name="Google Shape;125;g269e81f529c_0_22"/>
          <p:cNvSpPr txBox="1"/>
          <p:nvPr/>
        </p:nvSpPr>
        <p:spPr>
          <a:xfrm>
            <a:off x="182400" y="1192850"/>
            <a:ext cx="9841800" cy="480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500"/>
          </a:p>
          <a:p>
            <a:pPr indent="-387350" lvl="0" marL="457200" rtl="0" algn="l">
              <a:spcBef>
                <a:spcPts val="0"/>
              </a:spcBef>
              <a:spcAft>
                <a:spcPts val="0"/>
              </a:spcAft>
              <a:buSzPts val="2500"/>
              <a:buChar char="●"/>
            </a:pPr>
            <a:r>
              <a:rPr lang="en-IN" sz="2500"/>
              <a:t>Handling date columns</a:t>
            </a:r>
            <a:endParaRPr sz="2500"/>
          </a:p>
          <a:p>
            <a:pPr indent="0" lvl="0" marL="0" rtl="0" algn="l">
              <a:spcBef>
                <a:spcPts val="0"/>
              </a:spcBef>
              <a:spcAft>
                <a:spcPts val="0"/>
              </a:spcAft>
              <a:buNone/>
            </a:pPr>
            <a:r>
              <a:t/>
            </a:r>
            <a:endParaRPr sz="2500"/>
          </a:p>
          <a:p>
            <a:pPr indent="-387350" lvl="0" marL="457200" rtl="0" algn="l">
              <a:spcBef>
                <a:spcPts val="0"/>
              </a:spcBef>
              <a:spcAft>
                <a:spcPts val="0"/>
              </a:spcAft>
              <a:buSzPts val="2500"/>
              <a:buChar char="●"/>
            </a:pPr>
            <a:r>
              <a:rPr lang="en-IN" sz="2500"/>
              <a:t>Converting to datetime</a:t>
            </a:r>
            <a:endParaRPr sz="2500"/>
          </a:p>
          <a:p>
            <a:pPr indent="0" lvl="0" marL="457200" rtl="0" algn="l">
              <a:spcBef>
                <a:spcPts val="0"/>
              </a:spcBef>
              <a:spcAft>
                <a:spcPts val="0"/>
              </a:spcAft>
              <a:buNone/>
            </a:pPr>
            <a:r>
              <a:t/>
            </a:r>
            <a:endParaRPr sz="2500"/>
          </a:p>
          <a:p>
            <a:pPr indent="-387350" lvl="0" marL="457200" rtl="0" algn="l">
              <a:spcBef>
                <a:spcPts val="0"/>
              </a:spcBef>
              <a:spcAft>
                <a:spcPts val="0"/>
              </a:spcAft>
              <a:buSzPts val="2500"/>
              <a:buChar char="●"/>
            </a:pPr>
            <a:r>
              <a:rPr lang="en-IN" sz="2500"/>
              <a:t>Handling missing values</a:t>
            </a:r>
            <a:endParaRPr sz="2500"/>
          </a:p>
          <a:p>
            <a:pPr indent="0" lvl="0" marL="457200" rtl="0" algn="l">
              <a:spcBef>
                <a:spcPts val="0"/>
              </a:spcBef>
              <a:spcAft>
                <a:spcPts val="0"/>
              </a:spcAft>
              <a:buNone/>
            </a:pPr>
            <a:r>
              <a:t/>
            </a:r>
            <a:endParaRPr sz="2500"/>
          </a:p>
          <a:p>
            <a:pPr indent="-387350" lvl="0" marL="457200" rtl="0" algn="l">
              <a:spcBef>
                <a:spcPts val="0"/>
              </a:spcBef>
              <a:spcAft>
                <a:spcPts val="0"/>
              </a:spcAft>
              <a:buSzPts val="2500"/>
              <a:buChar char="●"/>
            </a:pPr>
            <a:r>
              <a:rPr lang="en-IN" sz="2500"/>
              <a:t>Filling missing values</a:t>
            </a:r>
            <a:endParaRPr sz="2500"/>
          </a:p>
          <a:p>
            <a:pPr indent="0" lvl="0" marL="0" rtl="0" algn="l">
              <a:spcBef>
                <a:spcPts val="0"/>
              </a:spcBef>
              <a:spcAft>
                <a:spcPts val="0"/>
              </a:spcAft>
              <a:buNone/>
            </a:pPr>
            <a:r>
              <a:t/>
            </a:r>
            <a:endParaRPr sz="2500"/>
          </a:p>
          <a:p>
            <a:pPr indent="-387350" lvl="0" marL="457200" rtl="0" algn="l">
              <a:spcBef>
                <a:spcPts val="0"/>
              </a:spcBef>
              <a:spcAft>
                <a:spcPts val="0"/>
              </a:spcAft>
              <a:buSzPts val="2500"/>
              <a:buChar char="●"/>
            </a:pPr>
            <a:r>
              <a:rPr lang="en-IN" sz="2500"/>
              <a:t>Removing outliers</a:t>
            </a:r>
            <a:endParaRPr sz="2500"/>
          </a:p>
          <a:p>
            <a:pPr indent="0" lvl="0" marL="0" rtl="0" algn="l">
              <a:spcBef>
                <a:spcPts val="0"/>
              </a:spcBef>
              <a:spcAft>
                <a:spcPts val="0"/>
              </a:spcAft>
              <a:buNone/>
            </a:pPr>
            <a:r>
              <a:t/>
            </a:r>
            <a:endParaRPr sz="2500"/>
          </a:p>
          <a:p>
            <a:pPr indent="-387350" lvl="0" marL="457200" rtl="0" algn="l">
              <a:spcBef>
                <a:spcPts val="0"/>
              </a:spcBef>
              <a:spcAft>
                <a:spcPts val="0"/>
              </a:spcAft>
              <a:buSzPts val="2500"/>
              <a:buChar char="●"/>
            </a:pPr>
            <a:r>
              <a:rPr lang="en-IN" sz="2500"/>
              <a:t>Interquartile Range   </a:t>
            </a:r>
            <a:endParaRPr sz="2500"/>
          </a:p>
        </p:txBody>
      </p:sp>
      <p:sp>
        <p:nvSpPr>
          <p:cNvPr id="126" name="Google Shape;126;g269e81f529c_0_22"/>
          <p:cNvSpPr txBox="1"/>
          <p:nvPr>
            <p:ph idx="1" type="body"/>
          </p:nvPr>
        </p:nvSpPr>
        <p:spPr>
          <a:xfrm>
            <a:off x="5526850" y="1647000"/>
            <a:ext cx="12645600" cy="52110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IN"/>
              <a:t> Renaming columns                                  </a:t>
            </a:r>
            <a:endParaRPr/>
          </a:p>
          <a:p>
            <a:pPr indent="0" lvl="0" marL="0" rtl="0" algn="l">
              <a:spcBef>
                <a:spcPts val="1000"/>
              </a:spcBef>
              <a:spcAft>
                <a:spcPts val="0"/>
              </a:spcAft>
              <a:buNone/>
            </a:pPr>
            <a:r>
              <a:rPr lang="en-IN"/>
              <a:t>                                             </a:t>
            </a:r>
            <a:endParaRPr/>
          </a:p>
          <a:p>
            <a:pPr indent="-342900" lvl="0" marL="457200" rtl="0" algn="l">
              <a:spcBef>
                <a:spcPts val="1000"/>
              </a:spcBef>
              <a:spcAft>
                <a:spcPts val="0"/>
              </a:spcAft>
              <a:buSzPts val="1800"/>
              <a:buChar char="●"/>
            </a:pPr>
            <a:r>
              <a:rPr lang="en-IN"/>
              <a:t>Merging dataframes                                  </a:t>
            </a:r>
            <a:endParaRPr/>
          </a:p>
          <a:p>
            <a:pPr indent="0" lvl="0" marL="0" rtl="0" algn="l">
              <a:spcBef>
                <a:spcPts val="1000"/>
              </a:spcBef>
              <a:spcAft>
                <a:spcPts val="0"/>
              </a:spcAft>
              <a:buNone/>
            </a:pPr>
            <a:r>
              <a:rPr lang="en-IN"/>
              <a:t>                                                            </a:t>
            </a:r>
            <a:endParaRPr/>
          </a:p>
          <a:p>
            <a:pPr indent="-342900" lvl="0" marL="457200" rtl="0" algn="l">
              <a:spcBef>
                <a:spcPts val="1000"/>
              </a:spcBef>
              <a:spcAft>
                <a:spcPts val="0"/>
              </a:spcAft>
              <a:buSzPts val="1800"/>
              <a:buChar char="●"/>
            </a:pPr>
            <a:r>
              <a:rPr lang="en-IN"/>
              <a:t> Selecting columns                                     </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IN"/>
              <a:t>Concatenating dataframes</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IN"/>
              <a:t>Filtering rows based on conditions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69e81f529c_0_38"/>
          <p:cNvSpPr txBox="1"/>
          <p:nvPr>
            <p:ph type="title"/>
          </p:nvPr>
        </p:nvSpPr>
        <p:spPr>
          <a:xfrm>
            <a:off x="688750" y="234250"/>
            <a:ext cx="10515600" cy="1325700"/>
          </a:xfrm>
          <a:prstGeom prst="rect">
            <a:avLst/>
          </a:prstGeom>
        </p:spPr>
        <p:txBody>
          <a:bodyPr anchorCtr="0" anchor="ctr" bIns="45700" lIns="91425" spcFirstLastPara="1" rIns="91425" wrap="square" tIns="45700">
            <a:normAutofit fontScale="90000"/>
          </a:bodyPr>
          <a:lstStyle/>
          <a:p>
            <a:pPr indent="0" lvl="0" marL="0" rtl="0" algn="l">
              <a:spcBef>
                <a:spcPts val="1000"/>
              </a:spcBef>
              <a:spcAft>
                <a:spcPts val="0"/>
              </a:spcAft>
              <a:buClr>
                <a:schemeClr val="dk1"/>
              </a:buClr>
              <a:buSzPts val="990"/>
              <a:buFont typeface="Arial"/>
              <a:buNone/>
            </a:pPr>
            <a:r>
              <a:rPr b="1" lang="en-IN">
                <a:solidFill>
                  <a:srgbClr val="FF0000"/>
                </a:solidFill>
              </a:rPr>
              <a:t>Exploratory Data Analysis: </a:t>
            </a:r>
            <a:r>
              <a:rPr b="1" i="1" lang="en-IN" sz="2800">
                <a:latin typeface="Arial"/>
                <a:ea typeface="Arial"/>
                <a:cs typeface="Arial"/>
                <a:sym typeface="Arial"/>
              </a:rPr>
              <a:t>Univariate Analysis  Steps</a:t>
            </a:r>
            <a:endParaRPr>
              <a:latin typeface="Arial"/>
              <a:ea typeface="Arial"/>
              <a:cs typeface="Arial"/>
              <a:sym typeface="Arial"/>
            </a:endParaRPr>
          </a:p>
          <a:p>
            <a:pPr indent="0" lvl="0" marL="0" rtl="0" algn="l">
              <a:spcBef>
                <a:spcPts val="0"/>
              </a:spcBef>
              <a:spcAft>
                <a:spcPts val="0"/>
              </a:spcAft>
              <a:buNone/>
            </a:pPr>
            <a:r>
              <a:t/>
            </a:r>
            <a:endParaRPr/>
          </a:p>
        </p:txBody>
      </p:sp>
      <p:sp>
        <p:nvSpPr>
          <p:cNvPr id="133" name="Google Shape;133;g269e81f529c_0_38"/>
          <p:cNvSpPr txBox="1"/>
          <p:nvPr>
            <p:ph idx="1" type="body"/>
          </p:nvPr>
        </p:nvSpPr>
        <p:spPr>
          <a:xfrm>
            <a:off x="555925" y="1460325"/>
            <a:ext cx="114663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IN" sz="2500"/>
              <a:t>In our exploratory data analysis (EDA), we conducted a comprehensive univariate analysis encompassing Probability Density Functions (PDFs), histograms, </a:t>
            </a:r>
            <a:r>
              <a:rPr lang="en-IN" sz="2500"/>
              <a:t>box plots</a:t>
            </a:r>
            <a:r>
              <a:rPr lang="en-IN" sz="2500"/>
              <a:t>, and countplots to understand numerical and categorical variables. Additionally, we identified outliers within each numerical column, crucial for data integrity. By scrutinizing probability and frequency distributions of numerical data, we gained insights into their statistical characteristics and potential anomalies. Similarly, examining the frequency distribution of categorical variables allowed us to grasp the prevalence of each category, providing context for further analysis. This multifaceted approach to EDA equipped us with a deeper understanding of the dataset's structure, paving the way for informed decision-making and subsequent analytical endeavors.</a:t>
            </a: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69e81f529c_0_47"/>
          <p:cNvSpPr txBox="1"/>
          <p:nvPr>
            <p:ph type="title"/>
          </p:nvPr>
        </p:nvSpPr>
        <p:spPr>
          <a:xfrm>
            <a:off x="838200" y="365125"/>
            <a:ext cx="10515600" cy="1325700"/>
          </a:xfrm>
          <a:prstGeom prst="rect">
            <a:avLst/>
          </a:prstGeom>
        </p:spPr>
        <p:txBody>
          <a:bodyPr anchorCtr="0" anchor="ctr" bIns="45700" lIns="91425" spcFirstLastPara="1" rIns="91425" wrap="square" tIns="45700">
            <a:normAutofit fontScale="90000"/>
          </a:bodyPr>
          <a:lstStyle/>
          <a:p>
            <a:pPr indent="0" lvl="0" marL="0" rtl="0" algn="l">
              <a:spcBef>
                <a:spcPts val="1000"/>
              </a:spcBef>
              <a:spcAft>
                <a:spcPts val="0"/>
              </a:spcAft>
              <a:buClr>
                <a:schemeClr val="dk1"/>
              </a:buClr>
              <a:buSzPts val="990"/>
              <a:buFont typeface="Arial"/>
              <a:buNone/>
            </a:pPr>
            <a:r>
              <a:rPr b="1" lang="en-IN">
                <a:solidFill>
                  <a:srgbClr val="FF0000"/>
                </a:solidFill>
              </a:rPr>
              <a:t>Exploratory Data Analysis: </a:t>
            </a:r>
            <a:r>
              <a:rPr b="1" i="1" lang="en-IN" sz="2800">
                <a:latin typeface="Arial"/>
                <a:ea typeface="Arial"/>
                <a:cs typeface="Arial"/>
                <a:sym typeface="Arial"/>
              </a:rPr>
              <a:t>Univariate Analysis  Steps</a:t>
            </a:r>
            <a:endParaRPr>
              <a:latin typeface="Arial"/>
              <a:ea typeface="Arial"/>
              <a:cs typeface="Arial"/>
              <a:sym typeface="Arial"/>
            </a:endParaRPr>
          </a:p>
          <a:p>
            <a:pPr indent="0" lvl="0" marL="0" rtl="0" algn="l">
              <a:spcBef>
                <a:spcPts val="0"/>
              </a:spcBef>
              <a:spcAft>
                <a:spcPts val="0"/>
              </a:spcAft>
              <a:buClr>
                <a:schemeClr val="dk1"/>
              </a:buClr>
              <a:buSzPts val="990"/>
              <a:buFont typeface="Arial"/>
              <a:buNone/>
            </a:pPr>
            <a:r>
              <a:t/>
            </a:r>
            <a:endParaRPr/>
          </a:p>
          <a:p>
            <a:pPr indent="0" lvl="0" marL="0" rtl="0" algn="l">
              <a:spcBef>
                <a:spcPts val="0"/>
              </a:spcBef>
              <a:spcAft>
                <a:spcPts val="0"/>
              </a:spcAft>
              <a:buNone/>
            </a:pPr>
            <a:r>
              <a:t/>
            </a:r>
            <a:endParaRPr/>
          </a:p>
        </p:txBody>
      </p:sp>
      <p:pic>
        <p:nvPicPr>
          <p:cNvPr id="140" name="Google Shape;140;g269e81f529c_0_47"/>
          <p:cNvPicPr preferRelativeResize="0"/>
          <p:nvPr/>
        </p:nvPicPr>
        <p:blipFill>
          <a:blip r:embed="rId3">
            <a:alphaModFix/>
          </a:blip>
          <a:stretch>
            <a:fillRect/>
          </a:stretch>
        </p:blipFill>
        <p:spPr>
          <a:xfrm>
            <a:off x="1004225" y="1062750"/>
            <a:ext cx="4326076" cy="2499600"/>
          </a:xfrm>
          <a:prstGeom prst="rect">
            <a:avLst/>
          </a:prstGeom>
          <a:noFill/>
          <a:ln>
            <a:noFill/>
          </a:ln>
        </p:spPr>
      </p:pic>
      <p:pic>
        <p:nvPicPr>
          <p:cNvPr id="141" name="Google Shape;141;g269e81f529c_0_47"/>
          <p:cNvPicPr preferRelativeResize="0"/>
          <p:nvPr/>
        </p:nvPicPr>
        <p:blipFill>
          <a:blip r:embed="rId4">
            <a:alphaModFix/>
          </a:blip>
          <a:stretch>
            <a:fillRect/>
          </a:stretch>
        </p:blipFill>
        <p:spPr>
          <a:xfrm>
            <a:off x="5574475" y="3648999"/>
            <a:ext cx="3600977" cy="2568475"/>
          </a:xfrm>
          <a:prstGeom prst="rect">
            <a:avLst/>
          </a:prstGeom>
          <a:noFill/>
          <a:ln>
            <a:noFill/>
          </a:ln>
        </p:spPr>
      </p:pic>
      <p:pic>
        <p:nvPicPr>
          <p:cNvPr id="142" name="Google Shape;142;g269e81f529c_0_47"/>
          <p:cNvPicPr preferRelativeResize="0"/>
          <p:nvPr/>
        </p:nvPicPr>
        <p:blipFill>
          <a:blip r:embed="rId5">
            <a:alphaModFix/>
          </a:blip>
          <a:stretch>
            <a:fillRect/>
          </a:stretch>
        </p:blipFill>
        <p:spPr>
          <a:xfrm>
            <a:off x="1213275" y="3649010"/>
            <a:ext cx="4117023" cy="3086055"/>
          </a:xfrm>
          <a:prstGeom prst="rect">
            <a:avLst/>
          </a:prstGeom>
          <a:noFill/>
          <a:ln>
            <a:noFill/>
          </a:ln>
        </p:spPr>
      </p:pic>
      <p:pic>
        <p:nvPicPr>
          <p:cNvPr id="143" name="Google Shape;143;g269e81f529c_0_47"/>
          <p:cNvPicPr preferRelativeResize="0"/>
          <p:nvPr/>
        </p:nvPicPr>
        <p:blipFill>
          <a:blip r:embed="rId6">
            <a:alphaModFix/>
          </a:blip>
          <a:stretch>
            <a:fillRect/>
          </a:stretch>
        </p:blipFill>
        <p:spPr>
          <a:xfrm>
            <a:off x="6518150" y="929875"/>
            <a:ext cx="3743951" cy="2386501"/>
          </a:xfrm>
          <a:prstGeom prst="rect">
            <a:avLst/>
          </a:prstGeom>
          <a:noFill/>
          <a:ln>
            <a:noFill/>
          </a:ln>
        </p:spPr>
      </p:pic>
      <p:sp>
        <p:nvSpPr>
          <p:cNvPr id="144" name="Google Shape;144;g269e81f529c_0_47"/>
          <p:cNvSpPr txBox="1"/>
          <p:nvPr/>
        </p:nvSpPr>
        <p:spPr>
          <a:xfrm>
            <a:off x="10262100" y="0"/>
            <a:ext cx="6144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269e81f529c_0_62"/>
          <p:cNvSpPr txBox="1"/>
          <p:nvPr>
            <p:ph type="title"/>
          </p:nvPr>
        </p:nvSpPr>
        <p:spPr>
          <a:xfrm>
            <a:off x="838200" y="365125"/>
            <a:ext cx="10515600" cy="1325700"/>
          </a:xfrm>
          <a:prstGeom prst="rect">
            <a:avLst/>
          </a:prstGeom>
        </p:spPr>
        <p:txBody>
          <a:bodyPr anchorCtr="0" anchor="ctr" bIns="45700" lIns="91425" spcFirstLastPara="1" rIns="91425" wrap="square" tIns="45700">
            <a:normAutofit fontScale="90000"/>
          </a:bodyPr>
          <a:lstStyle/>
          <a:p>
            <a:pPr indent="0" lvl="0" marL="0" rtl="0" algn="l">
              <a:spcBef>
                <a:spcPts val="1000"/>
              </a:spcBef>
              <a:spcAft>
                <a:spcPts val="0"/>
              </a:spcAft>
              <a:buClr>
                <a:schemeClr val="dk1"/>
              </a:buClr>
              <a:buSzPts val="990"/>
              <a:buFont typeface="Arial"/>
              <a:buNone/>
            </a:pPr>
            <a:r>
              <a:rPr b="1" lang="en-IN">
                <a:solidFill>
                  <a:srgbClr val="FF0000"/>
                </a:solidFill>
              </a:rPr>
              <a:t>Exploratory Data Analysis: </a:t>
            </a:r>
            <a:r>
              <a:rPr b="1" i="1" lang="en-IN" sz="2800">
                <a:latin typeface="Arial"/>
                <a:ea typeface="Arial"/>
                <a:cs typeface="Arial"/>
                <a:sym typeface="Arial"/>
              </a:rPr>
              <a:t>Bivariate Analysis  Steps</a:t>
            </a:r>
            <a:endParaRPr>
              <a:latin typeface="Arial"/>
              <a:ea typeface="Arial"/>
              <a:cs typeface="Arial"/>
              <a:sym typeface="Arial"/>
            </a:endParaRPr>
          </a:p>
          <a:p>
            <a:pPr indent="0" lvl="0" marL="0" rtl="0" algn="l">
              <a:spcBef>
                <a:spcPts val="0"/>
              </a:spcBef>
              <a:spcAft>
                <a:spcPts val="0"/>
              </a:spcAft>
              <a:buClr>
                <a:schemeClr val="dk1"/>
              </a:buClr>
              <a:buSzPts val="990"/>
              <a:buFont typeface="Arial"/>
              <a:buNone/>
            </a:pPr>
            <a:r>
              <a:t/>
            </a:r>
            <a:endParaRPr/>
          </a:p>
          <a:p>
            <a:pPr indent="0" lvl="0" marL="0" rtl="0" algn="l">
              <a:spcBef>
                <a:spcPts val="0"/>
              </a:spcBef>
              <a:spcAft>
                <a:spcPts val="0"/>
              </a:spcAft>
              <a:buNone/>
            </a:pPr>
            <a:r>
              <a:t/>
            </a:r>
            <a:endParaRPr/>
          </a:p>
        </p:txBody>
      </p:sp>
      <p:sp>
        <p:nvSpPr>
          <p:cNvPr id="151" name="Google Shape;151;g269e81f529c_0_62"/>
          <p:cNvSpPr txBox="1"/>
          <p:nvPr>
            <p:ph idx="1" type="body"/>
          </p:nvPr>
        </p:nvSpPr>
        <p:spPr>
          <a:xfrm>
            <a:off x="838200" y="2074700"/>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sz="2500"/>
              <a:t>In our exploratory data analysis (EDA), we engaged in bivariate analysis to uncover relationships between numerical columns using scatter plots, hexbin plots, and pair plots, facilitating insights into correlations and dependencies. Furthermore, we elucidated patterns between categorical and numerical columns through swarm plots, box plots, and bar plots, revealing variations and trends across different categories. Additionally, we explored relationships between categorical variables using stacked bar plots, discerning associations and dependencies among various categorical factors. </a:t>
            </a:r>
            <a:endParaRPr sz="2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269e81f529c_0_84"/>
          <p:cNvSpPr txBox="1"/>
          <p:nvPr>
            <p:ph type="title"/>
          </p:nvPr>
        </p:nvSpPr>
        <p:spPr>
          <a:xfrm>
            <a:off x="705350" y="896500"/>
            <a:ext cx="10515600" cy="1325700"/>
          </a:xfrm>
          <a:prstGeom prst="rect">
            <a:avLst/>
          </a:prstGeom>
        </p:spPr>
        <p:txBody>
          <a:bodyPr anchorCtr="0" anchor="ctr" bIns="45700" lIns="91425" spcFirstLastPara="1" rIns="91425" wrap="square" tIns="45700">
            <a:normAutofit fontScale="90000"/>
          </a:bodyPr>
          <a:lstStyle/>
          <a:p>
            <a:pPr indent="0" lvl="0" marL="0" rtl="0" algn="l">
              <a:spcBef>
                <a:spcPts val="1000"/>
              </a:spcBef>
              <a:spcAft>
                <a:spcPts val="0"/>
              </a:spcAft>
              <a:buClr>
                <a:schemeClr val="dk1"/>
              </a:buClr>
              <a:buSzPts val="990"/>
              <a:buFont typeface="Arial"/>
              <a:buNone/>
            </a:pPr>
            <a:r>
              <a:rPr b="1" lang="en-IN">
                <a:solidFill>
                  <a:srgbClr val="FF0000"/>
                </a:solidFill>
              </a:rPr>
              <a:t>Exploratory Data Analysis: </a:t>
            </a:r>
            <a:r>
              <a:rPr b="1" i="1" lang="en-IN" sz="2800">
                <a:latin typeface="Arial"/>
                <a:ea typeface="Arial"/>
                <a:cs typeface="Arial"/>
                <a:sym typeface="Arial"/>
              </a:rPr>
              <a:t>Bivariate Analysis  Steps</a:t>
            </a:r>
            <a:endParaRPr>
              <a:latin typeface="Arial"/>
              <a:ea typeface="Arial"/>
              <a:cs typeface="Arial"/>
              <a:sym typeface="Arial"/>
            </a:endParaRPr>
          </a:p>
          <a:p>
            <a:pPr indent="0" lvl="0" marL="0" rtl="0" algn="l">
              <a:spcBef>
                <a:spcPts val="0"/>
              </a:spcBef>
              <a:spcAft>
                <a:spcPts val="0"/>
              </a:spcAft>
              <a:buClr>
                <a:schemeClr val="dk1"/>
              </a:buClr>
              <a:buSzPts val="990"/>
              <a:buFont typeface="Arial"/>
              <a:buNone/>
            </a:pPr>
            <a:r>
              <a:t/>
            </a:r>
            <a:endParaRPr/>
          </a:p>
          <a:p>
            <a:pPr indent="0" lvl="0" marL="0" rtl="0" algn="l">
              <a:spcBef>
                <a:spcPts val="1000"/>
              </a:spcBef>
              <a:spcAft>
                <a:spcPts val="0"/>
              </a:spcAft>
              <a:buClr>
                <a:schemeClr val="dk1"/>
              </a:buClr>
              <a:buSzPct val="44000"/>
              <a:buFont typeface="Arial"/>
              <a:buNone/>
            </a:pPr>
            <a:r>
              <a:rPr lang="en-IN" sz="2500"/>
              <a:t>This holistic approach to EDA provided a comprehensive understanding of inter-variable dynamics, enabling us to derive meaningful insights and inform subsequent analytical decisions with a nuanced understanding of the dataset.</a:t>
            </a:r>
            <a:endParaRPr/>
          </a:p>
          <a:p>
            <a:pPr indent="0" lvl="0" marL="0" rtl="0" algn="l">
              <a:spcBef>
                <a:spcPts val="0"/>
              </a:spcBef>
              <a:spcAft>
                <a:spcPts val="0"/>
              </a:spcAft>
              <a:buNone/>
            </a:pPr>
            <a:r>
              <a:t/>
            </a:r>
            <a:endParaRPr/>
          </a:p>
        </p:txBody>
      </p:sp>
      <p:pic>
        <p:nvPicPr>
          <p:cNvPr id="158" name="Google Shape;158;g269e81f529c_0_84"/>
          <p:cNvPicPr preferRelativeResize="0"/>
          <p:nvPr/>
        </p:nvPicPr>
        <p:blipFill>
          <a:blip r:embed="rId3">
            <a:alphaModFix/>
          </a:blip>
          <a:stretch>
            <a:fillRect/>
          </a:stretch>
        </p:blipFill>
        <p:spPr>
          <a:xfrm>
            <a:off x="169425" y="2718153"/>
            <a:ext cx="5331024" cy="3776770"/>
          </a:xfrm>
          <a:prstGeom prst="rect">
            <a:avLst/>
          </a:prstGeom>
          <a:noFill/>
          <a:ln>
            <a:noFill/>
          </a:ln>
        </p:spPr>
      </p:pic>
      <p:pic>
        <p:nvPicPr>
          <p:cNvPr id="159" name="Google Shape;159;g269e81f529c_0_84"/>
          <p:cNvPicPr preferRelativeResize="0"/>
          <p:nvPr/>
        </p:nvPicPr>
        <p:blipFill>
          <a:blip r:embed="rId4">
            <a:alphaModFix/>
          </a:blip>
          <a:stretch>
            <a:fillRect/>
          </a:stretch>
        </p:blipFill>
        <p:spPr>
          <a:xfrm>
            <a:off x="6479100" y="2507400"/>
            <a:ext cx="4285551" cy="3570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2021-02-16T05:19:01Z</dcterms:created>
  <dc:creator>Raghu Ram Aduri</dc:creator>
</cp:coreProperties>
</file>