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71" r:id="rId9"/>
    <p:sldId id="261" r:id="rId10"/>
    <p:sldId id="270" r:id="rId11"/>
    <p:sldId id="263" r:id="rId12"/>
    <p:sldId id="265" r:id="rId13"/>
    <p:sldId id="266" r:id="rId14"/>
    <p:sldId id="269" r:id="rId15"/>
    <p:sldId id="267" r:id="rId16"/>
  </p:sldIdLst>
  <p:sldSz cx="12192000" cy="6858000"/>
  <p:notesSz cx="6858000" cy="9144000"/>
  <p:embeddedFontLst>
    <p:embeddedFont>
      <p:font typeface="Calibri" panose="020F0502020204030204"/>
      <p:regular r:id="rId20"/>
    </p:embeddedFont>
    <p:embeddedFont>
      <p:font typeface="Lato Black" panose="020F0802020204030203"/>
      <p:bold r:id="rId21"/>
      <p:boldItalic r:id="rId22"/>
    </p:embeddedFont>
    <p:embeddedFont>
      <p:font typeface="Roboto" panose="02000000000000000000"/>
      <p:regular r:id="rId23"/>
      <p:bold r:id="rId24"/>
      <p:italic r:id="rId25"/>
      <p:boldItalic r:id="rId26"/>
    </p:embeddedFont>
    <p:embeddedFont>
      <p:font typeface="Libre Baskerville" panose="0200000000000000000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panose="020F0502020204030204"/>
              <a:buNone/>
            </a:pPr>
          </a:p>
        </p:txBody>
      </p:sp>
      <p:sp>
        <p:nvSpPr>
          <p:cNvPr id="176" name="Google Shape;176;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69e81f529c_0_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9e81f529c_0_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g269e81f529c_0_1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269e81f529c_0_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9e81f529c_0_2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 name="Google Shape;122;g269e81f529c_0_2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269e81f529c_0_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9e81f529c_0_3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0" name="Google Shape;130;g269e81f529c_0_3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69e81f529c_0_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9e81f529c_0_6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g269e81f529c_0_6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269e81f529c_0_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9e81f529c_0_7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g269e81f529c_0_7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269e81f529c_0_9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9e81f529c_0_9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0" name="Google Shape;170;g269e81f529c_0_9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IN"/>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1" name="Shape 21"/>
        <p:cNvGrpSpPr/>
        <p:nvPr/>
      </p:nvGrpSpPr>
      <p:grpSpPr>
        <a:xfrm>
          <a:off x="0" y="0"/>
          <a:ext cx="0" cy="0"/>
          <a:chOff x="0" y="0"/>
          <a:chExt cx="0" cy="0"/>
        </a:xfrm>
      </p:grpSpPr>
      <p:sp>
        <p:nvSpPr>
          <p:cNvPr id="22" name="Google Shape;22;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25" name="Google Shape;25;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9" name="Google Shape;29;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s://github.com/Peddadevara-Divyasree" TargetMode="External"/><Relationship Id="rId1" Type="http://schemas.openxmlformats.org/officeDocument/2006/relationships/hyperlink" Target="https://www.linkedin.com/in/divyasree-peddadevara34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639909" y="3717351"/>
            <a:ext cx="7246200" cy="7975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b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IN"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Regex Matching Web App Development</a:t>
            </a:r>
            <a:endParaRPr lang="en-IN"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g269e81f529c_0_74"/>
          <p:cNvSpPr txBox="1"/>
          <p:nvPr>
            <p:ph type="title"/>
          </p:nvPr>
        </p:nvSpPr>
        <p:spPr>
          <a:xfrm>
            <a:off x="838200" y="1529450"/>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IN" b="1">
                <a:solidFill>
                  <a:srgbClr val="FF0000"/>
                </a:solidFill>
              </a:rPr>
              <a:t>Future Improvements</a:t>
            </a:r>
            <a:endParaRPr lang="en-IN" b="1">
              <a:solidFill>
                <a:srgbClr val="FF0000"/>
              </a:solidFill>
            </a:endParaRPr>
          </a:p>
          <a:p>
            <a:pPr marL="0" lvl="0" indent="0" algn="l" rtl="0">
              <a:spcBef>
                <a:spcPts val="1000"/>
              </a:spcBef>
              <a:spcAft>
                <a:spcPts val="0"/>
              </a:spcAft>
              <a:buNone/>
            </a:pPr>
            <a:endParaRPr b="1">
              <a:solidFill>
                <a:srgbClr val="FF0000"/>
              </a:solidFill>
            </a:endParaRPr>
          </a:p>
          <a:p>
            <a:pPr marL="0" lvl="0" indent="0" algn="l" rtl="0">
              <a:spcBef>
                <a:spcPts val="1000"/>
              </a:spcBef>
              <a:spcAft>
                <a:spcPts val="0"/>
              </a:spcAft>
              <a:buClr>
                <a:schemeClr val="dk1"/>
              </a:buClr>
              <a:buSzPts val="990"/>
              <a:buFont typeface="Arial" panose="020B0604020202020204"/>
              <a:buNone/>
            </a:pPr>
            <a:endParaRPr b="1">
              <a:solidFill>
                <a:srgbClr val="FF0000"/>
              </a:solidFill>
            </a:endParaRPr>
          </a:p>
          <a:p>
            <a:pPr marL="0" lvl="0" indent="0" algn="l" rtl="0">
              <a:spcBef>
                <a:spcPts val="0"/>
              </a:spcBef>
              <a:spcAft>
                <a:spcPts val="0"/>
              </a:spcAft>
              <a:buClr>
                <a:schemeClr val="dk1"/>
              </a:buClr>
              <a:buSzPts val="990"/>
              <a:buFont typeface="Arial" panose="020B0604020202020204"/>
              <a:buNone/>
            </a:pPr>
          </a:p>
          <a:p>
            <a:pPr marL="0" lvl="0" indent="0" algn="l" rtl="0">
              <a:spcBef>
                <a:spcPts val="0"/>
              </a:spcBef>
              <a:spcAft>
                <a:spcPts val="0"/>
              </a:spcAft>
              <a:buClr>
                <a:schemeClr val="dk1"/>
              </a:buClr>
              <a:buSzPts val="990"/>
              <a:buFont typeface="Arial" panose="020B0604020202020204"/>
              <a:buNone/>
            </a:pPr>
          </a:p>
          <a:p>
            <a:pPr marL="0" lvl="0" indent="0" algn="l" rtl="0">
              <a:spcBef>
                <a:spcPts val="0"/>
              </a:spcBef>
              <a:spcAft>
                <a:spcPts val="0"/>
              </a:spcAft>
              <a:buNone/>
            </a:pPr>
          </a:p>
        </p:txBody>
      </p:sp>
      <p:sp>
        <p:nvSpPr>
          <p:cNvPr id="166" name="Google Shape;166;g269e81f529c_0_74"/>
          <p:cNvSpPr txBox="1"/>
          <p:nvPr>
            <p:ph type="body" idx="1"/>
          </p:nvPr>
        </p:nvSpPr>
        <p:spPr>
          <a:xfrm>
            <a:off x="838200" y="1011555"/>
            <a:ext cx="10287000" cy="5846445"/>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panose="020B0604020202020204"/>
              <a:buNone/>
            </a:pPr>
            <a:r>
              <a:rPr lang="en-IN" sz="2500" b="1"/>
              <a:t>To Potential Enhancements for the Web App:</a:t>
            </a:r>
            <a:endParaRPr lang="en-IN" sz="2500" b="1"/>
          </a:p>
          <a:p>
            <a:pPr marL="0" lvl="0" indent="0" algn="l" rtl="0">
              <a:spcBef>
                <a:spcPts val="1000"/>
              </a:spcBef>
              <a:spcAft>
                <a:spcPts val="0"/>
              </a:spcAft>
              <a:buClr>
                <a:schemeClr val="dk1"/>
              </a:buClr>
              <a:buSzPts val="1100"/>
              <a:buFont typeface="Arial" panose="020B0604020202020204"/>
              <a:buNone/>
            </a:pPr>
            <a:r>
              <a:rPr sz="2500"/>
              <a:t>Error Handling: Implementing robust error handling mechanisms to provide informative feedback to users.</a:t>
            </a:r>
            <a:endParaRPr sz="2500"/>
          </a:p>
          <a:p>
            <a:pPr marL="0" lvl="0" indent="0" algn="l" rtl="0">
              <a:spcBef>
                <a:spcPts val="1000"/>
              </a:spcBef>
              <a:spcAft>
                <a:spcPts val="0"/>
              </a:spcAft>
              <a:buClr>
                <a:schemeClr val="dk1"/>
              </a:buClr>
              <a:buSzPts val="1100"/>
              <a:buFont typeface="Arial" panose="020B0604020202020204"/>
              <a:buNone/>
            </a:pPr>
            <a:r>
              <a:rPr sz="2500" b="1"/>
              <a:t>User Authentication:</a:t>
            </a:r>
            <a:r>
              <a:rPr sz="2500"/>
              <a:t> Adding user authentication features to secure access to the application.</a:t>
            </a:r>
            <a:endParaRPr sz="2500"/>
          </a:p>
          <a:p>
            <a:pPr marL="0" lvl="0" indent="0" algn="l" rtl="0">
              <a:spcBef>
                <a:spcPts val="1000"/>
              </a:spcBef>
              <a:spcAft>
                <a:spcPts val="0"/>
              </a:spcAft>
              <a:buClr>
                <a:schemeClr val="dk1"/>
              </a:buClr>
              <a:buSzPts val="1100"/>
              <a:buFont typeface="Arial" panose="020B0604020202020204"/>
              <a:buNone/>
            </a:pPr>
            <a:r>
              <a:rPr sz="2500" b="1"/>
              <a:t>Improved User Interface:</a:t>
            </a:r>
            <a:r>
              <a:rPr sz="2500"/>
              <a:t> Enhancing the design and usability of the web interface.</a:t>
            </a:r>
            <a:endParaRPr sz="2500"/>
          </a:p>
          <a:p>
            <a:pPr marL="0" lvl="0" indent="0" algn="l" rtl="0">
              <a:spcBef>
                <a:spcPts val="1000"/>
              </a:spcBef>
              <a:spcAft>
                <a:spcPts val="0"/>
              </a:spcAft>
              <a:buClr>
                <a:schemeClr val="dk1"/>
              </a:buClr>
              <a:buSzPts val="1100"/>
              <a:buFont typeface="Arial" panose="020B0604020202020204"/>
              <a:buNone/>
            </a:pPr>
            <a:r>
              <a:rPr sz="2500" b="1"/>
              <a:t>Performance Optimization:</a:t>
            </a:r>
            <a:r>
              <a:rPr sz="2500"/>
              <a:t> Optimizing code and server configurations for faster response times.</a:t>
            </a:r>
            <a:endParaRPr sz="2500"/>
          </a:p>
          <a:p>
            <a:pPr marL="0" lvl="0" indent="0" algn="l" rtl="0">
              <a:spcBef>
                <a:spcPts val="1000"/>
              </a:spcBef>
              <a:spcAft>
                <a:spcPts val="0"/>
              </a:spcAft>
              <a:buClr>
                <a:schemeClr val="dk1"/>
              </a:buClr>
              <a:buSzPts val="1100"/>
              <a:buFont typeface="Arial" panose="020B0604020202020204"/>
              <a:buNone/>
            </a:pPr>
            <a:r>
              <a:rPr sz="2500" b="1"/>
              <a:t>Scaling the Application for Higher Traffic:</a:t>
            </a:r>
            <a:endParaRPr sz="2500" b="1"/>
          </a:p>
          <a:p>
            <a:pPr marL="0" lvl="0" indent="0" algn="l" rtl="0">
              <a:spcBef>
                <a:spcPts val="1000"/>
              </a:spcBef>
              <a:spcAft>
                <a:spcPts val="0"/>
              </a:spcAft>
              <a:buClr>
                <a:schemeClr val="dk1"/>
              </a:buClr>
              <a:buSzPts val="1100"/>
              <a:buFont typeface="Arial" panose="020B0604020202020204"/>
              <a:buNone/>
            </a:pPr>
            <a:r>
              <a:rPr sz="2500"/>
              <a:t>Implementing load balancing and auto-scaling mechanisms to handle increased user traffic.Utilizing AWS services like Elastic Load Balancing and Auto Scaling to dynamically adjust resources.</a:t>
            </a:r>
            <a:endParaRPr sz="2500"/>
          </a:p>
          <a:p>
            <a:pPr marL="0" lvl="0" indent="0" algn="l" rtl="0">
              <a:spcBef>
                <a:spcPts val="1000"/>
              </a:spcBef>
              <a:spcAft>
                <a:spcPts val="0"/>
              </a:spcAft>
              <a:buClr>
                <a:schemeClr val="dk1"/>
              </a:buClr>
              <a:buSzPts val="1100"/>
              <a:buFont typeface="Arial" panose="020B0604020202020204"/>
              <a:buNone/>
            </a:pPr>
            <a:endParaRPr sz="2500"/>
          </a:p>
          <a:p>
            <a:pPr marL="0" lvl="0" indent="0" algn="l" rtl="0">
              <a:spcBef>
                <a:spcPts val="1000"/>
              </a:spcBef>
              <a:spcAft>
                <a:spcPts val="0"/>
              </a:spcAft>
              <a:buClr>
                <a:schemeClr val="dk1"/>
              </a:buClr>
              <a:buSzPts val="1100"/>
              <a:buFont typeface="Arial" panose="020B0604020202020204"/>
              <a:buNone/>
            </a:pPr>
            <a:endParaRPr sz="2500"/>
          </a:p>
          <a:p>
            <a:pPr marL="0" lvl="0" indent="0" algn="l" rtl="0">
              <a:spcBef>
                <a:spcPts val="1000"/>
              </a:spcBef>
              <a:spcAft>
                <a:spcPts val="0"/>
              </a:spcAft>
              <a:buClr>
                <a:schemeClr val="dk1"/>
              </a:buClr>
              <a:buSzPts val="1100"/>
              <a:buFont typeface="Arial" panose="020B0604020202020204"/>
              <a:buNone/>
            </a:pPr>
            <a:endParaRPr sz="2500"/>
          </a:p>
          <a:p>
            <a:pPr marL="0" lvl="0" indent="0" algn="l" rtl="0">
              <a:spcBef>
                <a:spcPts val="1000"/>
              </a:spcBef>
              <a:spcAft>
                <a:spcPts val="0"/>
              </a:spcAft>
              <a:buClr>
                <a:schemeClr val="dk1"/>
              </a:buClr>
              <a:buSzPts val="1100"/>
              <a:buFont typeface="Arial" panose="020B0604020202020204"/>
              <a:buNone/>
            </a:pPr>
            <a:endParaRPr sz="2500"/>
          </a:p>
          <a:p>
            <a:pPr marL="0" lvl="0" indent="0" algn="l" rtl="0">
              <a:spcBef>
                <a:spcPts val="1000"/>
              </a:spcBef>
              <a:spcAft>
                <a:spcPts val="0"/>
              </a:spcAft>
              <a:buNone/>
            </a:pP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g269e81f529c_0_95"/>
          <p:cNvSpPr txBox="1"/>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solidFill>
                  <a:srgbClr val="FF0000"/>
                </a:solidFill>
              </a:rPr>
              <a:t>Conclusion</a:t>
            </a:r>
            <a:endParaRPr b="1">
              <a:solidFill>
                <a:srgbClr val="FF0000"/>
              </a:solidFill>
            </a:endParaRPr>
          </a:p>
        </p:txBody>
      </p:sp>
      <p:sp>
        <p:nvSpPr>
          <p:cNvPr id="173" name="Google Shape;173;g269e81f529c_0_95"/>
          <p:cNvSpPr txBox="1"/>
          <p:nvPr>
            <p:ph type="body" idx="1"/>
          </p:nvPr>
        </p:nvSpPr>
        <p:spPr>
          <a:xfrm>
            <a:off x="838200" y="1491575"/>
            <a:ext cx="10515600" cy="4351200"/>
          </a:xfrm>
          <a:prstGeom prst="rect">
            <a:avLst/>
          </a:prstGeom>
        </p:spPr>
        <p:txBody>
          <a:bodyPr spcFirstLastPara="1" wrap="square" lIns="91425" tIns="45700" rIns="91425" bIns="45700" anchor="t" anchorCtr="0">
            <a:normAutofit fontScale="90000"/>
          </a:bodyPr>
          <a:lstStyle/>
          <a:p>
            <a:pPr marL="0" lvl="0" indent="0" algn="l" rtl="0">
              <a:spcBef>
                <a:spcPts val="1000"/>
              </a:spcBef>
              <a:spcAft>
                <a:spcPts val="0"/>
              </a:spcAft>
              <a:buNone/>
            </a:pPr>
            <a:r>
              <a:rPr sz="2500"/>
              <a:t>Developed a Regex Matching Web App using Flask and deployed it on AWS EC2.</a:t>
            </a:r>
            <a:endParaRPr sz="2500"/>
          </a:p>
          <a:p>
            <a:pPr marL="0" lvl="0" indent="0" algn="l" rtl="0">
              <a:spcBef>
                <a:spcPts val="1000"/>
              </a:spcBef>
              <a:spcAft>
                <a:spcPts val="0"/>
              </a:spcAft>
              <a:buNone/>
            </a:pPr>
            <a:r>
              <a:rPr sz="2500"/>
              <a:t>Demonstrated the practical application of regular expressions in web development.</a:t>
            </a:r>
            <a:endParaRPr sz="2500"/>
          </a:p>
          <a:p>
            <a:pPr marL="0" lvl="0" indent="0" algn="l" rtl="0">
              <a:spcBef>
                <a:spcPts val="1000"/>
              </a:spcBef>
              <a:spcAft>
                <a:spcPts val="0"/>
              </a:spcAft>
              <a:buNone/>
            </a:pPr>
            <a:r>
              <a:rPr sz="2500"/>
              <a:t>Achievements of the Project:Successfully implemented a user-friendly interface for regex matching.Deployed the application on a scalable cloud infrastructure for accessibility.</a:t>
            </a:r>
            <a:endParaRPr sz="2500"/>
          </a:p>
          <a:p>
            <a:pPr marL="0" lvl="0" indent="0" algn="l" rtl="0">
              <a:spcBef>
                <a:spcPts val="1000"/>
              </a:spcBef>
              <a:spcAft>
                <a:spcPts val="0"/>
              </a:spcAft>
              <a:buNone/>
            </a:pPr>
            <a:r>
              <a:rPr sz="2500" b="1"/>
              <a:t>Importance of Regex Matching Web Apps:</a:t>
            </a:r>
            <a:endParaRPr sz="2500" b="1"/>
          </a:p>
          <a:p>
            <a:pPr marL="0" lvl="0" indent="0" algn="l" rtl="0">
              <a:spcBef>
                <a:spcPts val="1000"/>
              </a:spcBef>
              <a:spcAft>
                <a:spcPts val="0"/>
              </a:spcAft>
              <a:buNone/>
            </a:pPr>
            <a:r>
              <a:rPr sz="2500"/>
              <a:t>Provide users with a convenient way to utilize regex functionalities without installing additional software.</a:t>
            </a:r>
            <a:endParaRPr sz="2500"/>
          </a:p>
          <a:p>
            <a:pPr marL="0" lvl="0" indent="0" algn="l" rtl="0">
              <a:spcBef>
                <a:spcPts val="1000"/>
              </a:spcBef>
              <a:spcAft>
                <a:spcPts val="0"/>
              </a:spcAft>
              <a:buNone/>
            </a:pPr>
            <a:r>
              <a:rPr sz="2500" b="1"/>
              <a:t>Future Prospects and Recommendations:</a:t>
            </a:r>
            <a:endParaRPr sz="2500" b="1"/>
          </a:p>
          <a:p>
            <a:pPr marL="0" lvl="0" indent="0" algn="l" rtl="0">
              <a:spcBef>
                <a:spcPts val="1000"/>
              </a:spcBef>
              <a:spcAft>
                <a:spcPts val="0"/>
              </a:spcAft>
              <a:buNone/>
            </a:pPr>
            <a:r>
              <a:rPr sz="2500"/>
              <a:t>Continued development and enhancement of the web application based on user feedback and emerging technologies.</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a:solidFill>
                  <a:srgbClr val="FF0000"/>
                </a:solidFill>
              </a:rPr>
              <a:t>References</a:t>
            </a:r>
            <a:endParaRPr lang="en-US" b="1">
              <a:solidFill>
                <a:srgbClr val="FF0000"/>
              </a:solidFill>
            </a:endParaRPr>
          </a:p>
        </p:txBody>
      </p:sp>
      <p:sp>
        <p:nvSpPr>
          <p:cNvPr id="3" name="Text Placeholder 2"/>
          <p:cNvSpPr/>
          <p:nvPr>
            <p:ph type="body" idx="1"/>
          </p:nvPr>
        </p:nvSpPr>
        <p:spPr/>
        <p:txBody>
          <a:bodyPr/>
          <a:p>
            <a:r>
              <a:rPr lang="en-IN" altLang="en-US"/>
              <a:t>Github Link:    </a:t>
            </a:r>
            <a:r>
              <a:rPr lang="en-IN" altLang="en-US">
                <a:hlinkClick r:id="rId1" tooltip="" action="ppaction://hlinksldjump"/>
              </a:rPr>
              <a:t>https://github.com/Peddadevara-Divyasree/Regex-Matching-Web-App-Development</a:t>
            </a:r>
            <a:r>
              <a:rPr lang="en-IN" altLang="en-US"/>
              <a:t>  </a:t>
            </a:r>
            <a:endParaRPr lang="en-IN" altLang="en-US"/>
          </a:p>
          <a:p>
            <a:r>
              <a:rPr lang="en-IN" altLang="en-US"/>
              <a:t>Linkedin post URl:  </a:t>
            </a:r>
            <a:r>
              <a:rPr lang="en-IN" altLang="en-US">
                <a:hlinkClick r:id="rId1" tooltip="" action="ppaction://hlinksldjump"/>
              </a:rPr>
              <a:t>https://www.linkedin.com/feed/update/urn:li:activity:7170325277116448768/</a:t>
            </a:r>
            <a:endParaRPr lang="en-IN" altLang="en-US"/>
          </a:p>
          <a:p>
            <a:r>
              <a:rPr lang="en-IN" altLang="en-US"/>
              <a:t>AWS deployment link:</a:t>
            </a:r>
            <a:r>
              <a:rPr lang="en-IN" altLang="en-US">
                <a:hlinkClick r:id="rId1" tooltip="" action="ppaction://hlinksldjump"/>
              </a:rPr>
              <a:t> https://52.91.40.9:5000/</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pic>
        <p:nvPicPr>
          <p:cNvPr id="178" name="Google Shape;178;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79" name="Google Shape;179;p5"/>
          <p:cNvSpPr txBox="1"/>
          <p:nvPr/>
        </p:nvSpPr>
        <p:spPr>
          <a:xfrm>
            <a:off x="1529875" y="3035850"/>
            <a:ext cx="3661800" cy="78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427650" y="-7"/>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522900" y="486300"/>
            <a:ext cx="11146200" cy="73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200">
                <a:solidFill>
                  <a:schemeClr val="dk1"/>
                </a:solidFill>
                <a:latin typeface="Roboto" panose="02000000000000000000"/>
                <a:ea typeface="Roboto" panose="02000000000000000000"/>
                <a:cs typeface="Roboto" panose="02000000000000000000"/>
                <a:sym typeface="Roboto" panose="02000000000000000000"/>
              </a:rPr>
              <a:t>As a B.Tech student majoring in Electronics and Communication Engineering (ECE) at Rajiv Gandhi University of Knowledge Technologies, I've refined my proficiency in mathematics, programming, and analytical thinking. Despite my specialization in ECE, I am deeply intrigued by the potential of data science to glean valuable insights from extensive datasets, fostering innovation and informed decision-making. To augment my skills, I have actively pursued supplementary coursework and engaged in self-directed study in data science, completing various online courses, participating in hackathons, and undertaking personal projects.</a:t>
            </a:r>
            <a:endParaRPr sz="22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ts val="1100"/>
              <a:buFont typeface="Arial" panose="020B0604020202020204"/>
              <a:buNone/>
            </a:pPr>
            <a:r>
              <a:rPr lang="en-IN" sz="2200">
                <a:solidFill>
                  <a:schemeClr val="dk1"/>
                </a:solidFill>
                <a:latin typeface="Roboto" panose="02000000000000000000"/>
                <a:ea typeface="Roboto" panose="02000000000000000000"/>
                <a:cs typeface="Roboto" panose="02000000000000000000"/>
                <a:sym typeface="Roboto" panose="02000000000000000000"/>
              </a:rPr>
              <a:t>Although I lack formal employment experience in data science, I have independently executed projects and contributed to academic endeavors centered around data analysis and machine learning. These hands-on experiences have effectively merged theoretical knowledge with practical application, thereby enhancing my problem-solving prowess. For further details regarding my academic background, projects, and skill set, I invite you to explore my LinkedIn profile (</a:t>
            </a:r>
            <a:r>
              <a:rPr lang="en-IN" sz="2200" u="sng">
                <a:solidFill>
                  <a:schemeClr val="hlink"/>
                </a:solidFill>
                <a:latin typeface="Roboto" panose="02000000000000000000"/>
                <a:ea typeface="Roboto" panose="02000000000000000000"/>
                <a:cs typeface="Roboto" panose="02000000000000000000"/>
                <a:sym typeface="Roboto" panose="02000000000000000000"/>
                <a:hlinkClick r:id="rId1"/>
              </a:rPr>
              <a:t>https://www.linkedin.com/in/divyasree-peddadevara342/</a:t>
            </a:r>
            <a:r>
              <a:rPr lang="en-IN" sz="2200">
                <a:solidFill>
                  <a:schemeClr val="dk1"/>
                </a:solidFill>
                <a:latin typeface="Roboto" panose="02000000000000000000"/>
                <a:ea typeface="Roboto" panose="02000000000000000000"/>
                <a:cs typeface="Roboto" panose="02000000000000000000"/>
                <a:sym typeface="Roboto" panose="02000000000000000000"/>
              </a:rPr>
              <a:t>) and GitHub repository (</a:t>
            </a:r>
            <a:r>
              <a:rPr lang="en-IN" sz="2200" u="sng">
                <a:solidFill>
                  <a:schemeClr val="hlink"/>
                </a:solidFill>
                <a:latin typeface="Roboto" panose="02000000000000000000"/>
                <a:ea typeface="Roboto" panose="02000000000000000000"/>
                <a:cs typeface="Roboto" panose="02000000000000000000"/>
                <a:sym typeface="Roboto" panose="02000000000000000000"/>
                <a:hlinkClick r:id="rId2"/>
              </a:rPr>
              <a:t>https://github.com/Peddadevara-Divyasree</a:t>
            </a:r>
            <a:r>
              <a:rPr lang="en-IN" sz="2200">
                <a:solidFill>
                  <a:schemeClr val="dk1"/>
                </a:solidFill>
                <a:latin typeface="Roboto" panose="02000000000000000000"/>
                <a:ea typeface="Roboto" panose="02000000000000000000"/>
                <a:cs typeface="Roboto" panose="02000000000000000000"/>
                <a:sym typeface="Roboto" panose="02000000000000000000"/>
              </a:rPr>
              <a:t>).</a:t>
            </a:r>
            <a:endParaRPr sz="2200">
              <a:solidFill>
                <a:schemeClr val="dk1"/>
              </a:solidFill>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endParaRPr sz="2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Clr>
                <a:schemeClr val="dk1"/>
              </a:buClr>
              <a:buSzPts val="1100"/>
              <a:buFont typeface="Arial" panose="020B0604020202020204"/>
              <a:buNone/>
            </a:pPr>
            <a:endParaRPr sz="2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2200">
              <a:solidFill>
                <a:schemeClr val="dk1"/>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4"/>
          <p:cNvSpPr txBox="1"/>
          <p:nvPr/>
        </p:nvSpPr>
        <p:spPr>
          <a:xfrm>
            <a:off x="398780" y="1094740"/>
            <a:ext cx="11394440" cy="46107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500"/>
              <a:t>The Objective of the Project is </a:t>
            </a:r>
            <a:r>
              <a:rPr lang="en-IN" sz="2500"/>
              <a:t> to develop a user-friendly web application for regex matching.</a:t>
            </a:r>
            <a:r>
              <a:rPr sz="2500"/>
              <a:t>To understand the practical implementation of regular expressions in web development.</a:t>
            </a:r>
            <a:endParaRPr sz="2500"/>
          </a:p>
          <a:p>
            <a:pPr marL="0" lvl="0" indent="0" algn="l" rtl="0">
              <a:spcBef>
                <a:spcPts val="0"/>
              </a:spcBef>
              <a:spcAft>
                <a:spcPts val="0"/>
              </a:spcAft>
              <a:buNone/>
            </a:pPr>
            <a:r>
              <a:rPr sz="2500" b="1"/>
              <a:t>Importance of Regular Expressions</a:t>
            </a:r>
            <a:r>
              <a:rPr sz="2500"/>
              <a:t>:</a:t>
            </a:r>
            <a:r>
              <a:rPr lang="en-IN" sz="2500"/>
              <a:t> </a:t>
            </a:r>
            <a:r>
              <a:rPr sz="2500"/>
              <a:t>Regular expressions are powerful tools for pattern matching and text processing.They are widely used in various fields including data validation, text search, and data extraction.</a:t>
            </a:r>
            <a:endParaRPr sz="2500"/>
          </a:p>
          <a:p>
            <a:pPr marL="0" lvl="0" indent="0" algn="l" rtl="0">
              <a:spcBef>
                <a:spcPts val="0"/>
              </a:spcBef>
              <a:spcAft>
                <a:spcPts val="0"/>
              </a:spcAft>
              <a:buNone/>
            </a:pPr>
            <a:r>
              <a:rPr sz="2500" b="1"/>
              <a:t>Importance of Web Applications for Regex Matching:</a:t>
            </a:r>
            <a:r>
              <a:rPr lang="en-IN" sz="2500"/>
              <a:t> </a:t>
            </a:r>
            <a:r>
              <a:rPr sz="2500"/>
              <a:t>Web applications provide accessibility and ease of use, allowing users to utilize regex matching functionalities without installing additional software.</a:t>
            </a:r>
            <a:endParaRPr sz="2500"/>
          </a:p>
        </p:txBody>
      </p:sp>
      <p:sp>
        <p:nvSpPr>
          <p:cNvPr id="111" name="Google Shape;111;p4"/>
          <p:cNvSpPr txBox="1"/>
          <p:nvPr/>
        </p:nvSpPr>
        <p:spPr>
          <a:xfrm>
            <a:off x="428600" y="293675"/>
            <a:ext cx="9152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4000" b="1">
                <a:solidFill>
                  <a:srgbClr val="FF0000"/>
                </a:solidFill>
                <a:latin typeface="Calibri" panose="020F0502020204030204"/>
                <a:ea typeface="Calibri" panose="020F0502020204030204"/>
                <a:cs typeface="Calibri" panose="020F0502020204030204"/>
                <a:sym typeface="Calibri" panose="020F0502020204030204"/>
              </a:rPr>
              <a:t>Objective of the project</a:t>
            </a:r>
            <a:endParaRPr sz="40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g269e81f529c_0_10"/>
          <p:cNvSpPr txBox="1"/>
          <p:nvPr/>
        </p:nvSpPr>
        <p:spPr>
          <a:xfrm>
            <a:off x="337820" y="161925"/>
            <a:ext cx="11736070" cy="6889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400" b="1">
                <a:gradFill>
                  <a:gsLst>
                    <a:gs pos="0">
                      <a:srgbClr val="FE4444"/>
                    </a:gs>
                    <a:gs pos="100000">
                      <a:srgbClr val="832B2B"/>
                    </a:gs>
                  </a:gsLst>
                  <a:lin scaled="0"/>
                </a:gradFill>
              </a:rPr>
              <a:t> </a:t>
            </a:r>
            <a:r>
              <a:rPr lang="en-IN" sz="4400" b="1">
                <a:solidFill>
                  <a:srgbClr val="FF0000"/>
                </a:solidFill>
              </a:rPr>
              <a:t>Project Description</a:t>
            </a:r>
            <a:r>
              <a:rPr lang="en-IN" sz="4400">
                <a:solidFill>
                  <a:srgbClr val="FF0000"/>
                </a:solidFill>
              </a:rPr>
              <a:t> </a:t>
            </a:r>
            <a:endParaRPr lang="en-IN" sz="4400">
              <a:solidFill>
                <a:srgbClr val="FF0000"/>
              </a:solidFill>
            </a:endParaRPr>
          </a:p>
        </p:txBody>
      </p:sp>
      <p:sp>
        <p:nvSpPr>
          <p:cNvPr id="118" name="Google Shape;118;g269e81f529c_0_10"/>
          <p:cNvSpPr txBox="1"/>
          <p:nvPr/>
        </p:nvSpPr>
        <p:spPr>
          <a:xfrm>
            <a:off x="238125" y="1141730"/>
            <a:ext cx="11715750" cy="545655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sz="2500" b="1"/>
              <a:t>Description of the Regex Matching Web App</a:t>
            </a:r>
            <a:r>
              <a:rPr sz="2500"/>
              <a:t>:The web app is built using Flask, a Python web framework, facilitating rapid development and deployment.</a:t>
            </a:r>
            <a:endParaRPr sz="2500"/>
          </a:p>
          <a:p>
            <a:pPr marL="0" lvl="0" indent="0" algn="l" rtl="0">
              <a:spcBef>
                <a:spcPts val="0"/>
              </a:spcBef>
              <a:spcAft>
                <a:spcPts val="0"/>
              </a:spcAft>
              <a:buNone/>
            </a:pPr>
            <a:r>
              <a:rPr sz="2500" b="1"/>
              <a:t>Functionality Overview</a:t>
            </a:r>
            <a:r>
              <a:rPr sz="2500"/>
              <a:t>:Users input a test string and a regular expression via a simple HTML form.The server-side Python code processes the input and performs regex matching using the re module.Matched strings are displayed to the user.</a:t>
            </a:r>
            <a:endParaRPr sz="2500"/>
          </a:p>
          <a:p>
            <a:pPr marL="0" lvl="0" indent="0" algn="l" rtl="0">
              <a:spcBef>
                <a:spcPts val="0"/>
              </a:spcBef>
              <a:spcAft>
                <a:spcPts val="0"/>
              </a:spcAft>
              <a:buNone/>
            </a:pPr>
            <a:r>
              <a:rPr sz="2500" b="1"/>
              <a:t>Technologies Used:</a:t>
            </a:r>
            <a:endParaRPr sz="2500" b="1"/>
          </a:p>
          <a:p>
            <a:pPr marL="0" lvl="0" indent="0" algn="l" rtl="0">
              <a:spcBef>
                <a:spcPts val="0"/>
              </a:spcBef>
              <a:spcAft>
                <a:spcPts val="0"/>
              </a:spcAft>
              <a:buNone/>
            </a:pPr>
            <a:r>
              <a:rPr sz="2500"/>
              <a:t>Flask: Lightweight web framework for Python.</a:t>
            </a:r>
            <a:endParaRPr sz="2500"/>
          </a:p>
          <a:p>
            <a:pPr marL="0" lvl="0" indent="0" algn="l" rtl="0">
              <a:spcBef>
                <a:spcPts val="0"/>
              </a:spcBef>
              <a:spcAft>
                <a:spcPts val="0"/>
              </a:spcAft>
              <a:buNone/>
            </a:pPr>
            <a:r>
              <a:rPr sz="2500"/>
              <a:t>HTML: Markup language for creating web pages.</a:t>
            </a:r>
            <a:endParaRPr sz="2500"/>
          </a:p>
          <a:p>
            <a:pPr marL="0" lvl="0" indent="0" algn="l" rtl="0">
              <a:spcBef>
                <a:spcPts val="0"/>
              </a:spcBef>
              <a:spcAft>
                <a:spcPts val="0"/>
              </a:spcAft>
              <a:buNone/>
            </a:pPr>
            <a:r>
              <a:rPr sz="2500"/>
              <a:t>CSS: Styling language for enhancing the appearance of web pages.</a:t>
            </a:r>
            <a:endParaRPr sz="2500"/>
          </a:p>
          <a:p>
            <a:pPr marL="0" lvl="0" indent="0" algn="l" rtl="0">
              <a:spcBef>
                <a:spcPts val="0"/>
              </a:spcBef>
              <a:spcAft>
                <a:spcPts val="0"/>
              </a:spcAft>
              <a:buNone/>
            </a:pPr>
            <a:r>
              <a:rPr sz="2500"/>
              <a:t>Importance of Virtual Environment Setup:</a:t>
            </a:r>
            <a:r>
              <a:rPr lang="en-IN" sz="2500"/>
              <a:t> </a:t>
            </a:r>
            <a:r>
              <a:rPr sz="2500"/>
              <a:t>Virtual environments ensure project dependencies are isolated, facilitating reproducibility and avoiding conflicts with system-wide packages.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g269e81f529c_0_22"/>
          <p:cNvSpPr txBox="1"/>
          <p:nvPr>
            <p:ph type="title"/>
          </p:nvPr>
        </p:nvSpPr>
        <p:spPr>
          <a:xfrm>
            <a:off x="262890" y="0"/>
            <a:ext cx="11859895" cy="65024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i="1"/>
              <a:t> </a:t>
            </a:r>
            <a:r>
              <a:rPr lang="en-IN" b="1">
                <a:solidFill>
                  <a:srgbClr val="FF0000"/>
                </a:solidFill>
              </a:rPr>
              <a:t>Implementation Details</a:t>
            </a:r>
            <a:endParaRPr lang="en-IN" b="1">
              <a:solidFill>
                <a:srgbClr val="FF0000"/>
              </a:solidFill>
            </a:endParaRPr>
          </a:p>
        </p:txBody>
      </p:sp>
      <p:sp>
        <p:nvSpPr>
          <p:cNvPr id="125" name="Google Shape;125;g269e81f529c_0_22"/>
          <p:cNvSpPr txBox="1"/>
          <p:nvPr/>
        </p:nvSpPr>
        <p:spPr>
          <a:xfrm>
            <a:off x="182245" y="514985"/>
            <a:ext cx="11334750" cy="619633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500"/>
              <a:t>Directory Structure:</a:t>
            </a:r>
            <a:endParaRPr lang="en-IN" sz="2500"/>
          </a:p>
          <a:p>
            <a:pPr marL="0" lvl="0" indent="0" algn="l" rtl="0">
              <a:spcBef>
                <a:spcPts val="0"/>
              </a:spcBef>
              <a:spcAft>
                <a:spcPts val="0"/>
              </a:spcAft>
              <a:buNone/>
            </a:pPr>
            <a:r>
              <a:rPr lang="en-IN" sz="2500" b="1"/>
              <a:t>Project directory contains:</a:t>
            </a:r>
            <a:r>
              <a:rPr lang="en-IN" sz="2500"/>
              <a:t> </a:t>
            </a:r>
            <a:endParaRPr lang="en-IN" sz="2500"/>
          </a:p>
          <a:p>
            <a:pPr marL="0" lvl="0" indent="0" algn="l" rtl="0">
              <a:spcBef>
                <a:spcPts val="0"/>
              </a:spcBef>
              <a:spcAft>
                <a:spcPts val="0"/>
              </a:spcAft>
              <a:buNone/>
            </a:pPr>
            <a:r>
              <a:rPr lang="en-IN" sz="2500"/>
              <a:t>app.py: Python file defining Flask application and routes.</a:t>
            </a:r>
            <a:endParaRPr lang="en-IN" sz="2500"/>
          </a:p>
          <a:p>
            <a:pPr marL="0" lvl="0" indent="0" algn="l" rtl="0">
              <a:spcBef>
                <a:spcPts val="0"/>
              </a:spcBef>
              <a:spcAft>
                <a:spcPts val="0"/>
              </a:spcAft>
              <a:buNone/>
            </a:pPr>
            <a:r>
              <a:rPr lang="en-IN" sz="2500"/>
              <a:t>templates directory: Contains HTML templates (index.html, results.html).</a:t>
            </a:r>
            <a:endParaRPr lang="en-IN" sz="2500"/>
          </a:p>
          <a:p>
            <a:pPr marL="0" lvl="0" indent="0" algn="l" rtl="0">
              <a:spcBef>
                <a:spcPts val="0"/>
              </a:spcBef>
              <a:spcAft>
                <a:spcPts val="0"/>
              </a:spcAft>
              <a:buNone/>
            </a:pPr>
            <a:r>
              <a:rPr lang="en-IN" sz="2500"/>
              <a:t>app.py: Contains Flask application setup and route definitions.</a:t>
            </a:r>
            <a:endParaRPr lang="en-IN" sz="2500"/>
          </a:p>
          <a:p>
            <a:pPr marL="0" lvl="0" indent="0" algn="l" rtl="0">
              <a:spcBef>
                <a:spcPts val="0"/>
              </a:spcBef>
              <a:spcAft>
                <a:spcPts val="0"/>
              </a:spcAft>
              <a:buNone/>
            </a:pPr>
            <a:r>
              <a:rPr lang="en-IN" sz="2500" b="1"/>
              <a:t>HTML Templates:</a:t>
            </a:r>
            <a:endParaRPr lang="en-IN" sz="2500" b="1"/>
          </a:p>
          <a:p>
            <a:pPr marL="0" lvl="0" indent="0" algn="l" rtl="0">
              <a:spcBef>
                <a:spcPts val="0"/>
              </a:spcBef>
              <a:spcAft>
                <a:spcPts val="0"/>
              </a:spcAft>
              <a:buNone/>
            </a:pPr>
            <a:r>
              <a:rPr lang="en-IN" sz="2500"/>
              <a:t>index.html: Form for inputting test string and regex pattern.</a:t>
            </a:r>
            <a:endParaRPr lang="en-IN" sz="2500"/>
          </a:p>
          <a:p>
            <a:pPr marL="0" lvl="0" indent="0" algn="l" rtl="0">
              <a:spcBef>
                <a:spcPts val="0"/>
              </a:spcBef>
              <a:spcAft>
                <a:spcPts val="0"/>
              </a:spcAft>
              <a:buNone/>
            </a:pPr>
            <a:r>
              <a:rPr lang="en-IN" sz="2500"/>
              <a:t>results.html: Displaying matched strings.</a:t>
            </a:r>
            <a:endParaRPr lang="en-IN" sz="2500"/>
          </a:p>
          <a:p>
            <a:pPr marL="0" lvl="0" indent="0" algn="l" rtl="0">
              <a:spcBef>
                <a:spcPts val="0"/>
              </a:spcBef>
              <a:spcAft>
                <a:spcPts val="0"/>
              </a:spcAft>
              <a:buNone/>
            </a:pPr>
            <a:r>
              <a:rPr lang="en-IN" sz="2500"/>
              <a:t>Flask Routing Explanation:Routes defined to handle different URL paths and HTTP methods.</a:t>
            </a:r>
            <a:endParaRPr lang="en-IN" sz="2500"/>
          </a:p>
          <a:p>
            <a:pPr marL="0" lvl="0" indent="0" algn="l" rtl="0">
              <a:spcBef>
                <a:spcPts val="0"/>
              </a:spcBef>
              <a:spcAft>
                <a:spcPts val="0"/>
              </a:spcAft>
              <a:buNone/>
            </a:pPr>
            <a:r>
              <a:rPr lang="en-IN" sz="2500" b="1"/>
              <a:t>HTML Form Design Explanation:</a:t>
            </a:r>
            <a:r>
              <a:rPr lang="en-IN" sz="2500"/>
              <a:t>Form elements for user input with appropriate labels and styling.</a:t>
            </a:r>
            <a:endParaRPr lang="en-IN" sz="2500"/>
          </a:p>
          <a:p>
            <a:pPr marL="0" lvl="0" indent="0" algn="l" rtl="0">
              <a:spcBef>
                <a:spcPts val="0"/>
              </a:spcBef>
              <a:spcAft>
                <a:spcPts val="0"/>
              </a:spcAft>
              <a:buNone/>
            </a:pPr>
            <a:r>
              <a:rPr lang="en-IN" sz="2500" b="1"/>
              <a:t>Regular Expression Matching in Python:</a:t>
            </a:r>
            <a:r>
              <a:rPr lang="en-IN" sz="2500"/>
              <a:t>Utilizing the re module for regex matching within the Python environment.Handling Form Submission and Displaying Results</a:t>
            </a:r>
            <a:r>
              <a:rPr lang="en-IN" sz="2500" b="1"/>
              <a:t>:</a:t>
            </a:r>
            <a:r>
              <a:rPr lang="en-IN" sz="2500"/>
              <a:t>Retrieving form data using Flask's request object.Displaying matched strings using HTML templating. </a:t>
            </a:r>
            <a:endParaRPr sz="2500"/>
          </a:p>
        </p:txBody>
      </p:sp>
      <p:sp>
        <p:nvSpPr>
          <p:cNvPr id="2" name="Text Box 1"/>
          <p:cNvSpPr txBox="1"/>
          <p:nvPr/>
        </p:nvSpPr>
        <p:spPr>
          <a:xfrm>
            <a:off x="94615" y="5558155"/>
            <a:ext cx="4064000" cy="306705"/>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Placeholder 6" descr="r1"/>
          <p:cNvPicPr>
            <a:picLocks noChangeAspect="1"/>
          </p:cNvPicPr>
          <p:nvPr>
            <p:ph type="pic" idx="2"/>
          </p:nvPr>
        </p:nvPicPr>
        <p:blipFill>
          <a:blip r:embed="rId1"/>
          <a:stretch>
            <a:fillRect/>
          </a:stretch>
        </p:blipFill>
        <p:spPr>
          <a:xfrm>
            <a:off x="0" y="193040"/>
            <a:ext cx="6221095" cy="6718300"/>
          </a:xfrm>
          <a:prstGeom prst="rect">
            <a:avLst/>
          </a:prstGeom>
        </p:spPr>
      </p:pic>
      <p:pic>
        <p:nvPicPr>
          <p:cNvPr id="11" name="Picture 10" descr="r2"/>
          <p:cNvPicPr>
            <a:picLocks noChangeAspect="1"/>
          </p:cNvPicPr>
          <p:nvPr/>
        </p:nvPicPr>
        <p:blipFill>
          <a:blip r:embed="rId2"/>
          <a:stretch>
            <a:fillRect/>
          </a:stretch>
        </p:blipFill>
        <p:spPr>
          <a:xfrm>
            <a:off x="6280785" y="193040"/>
            <a:ext cx="5908675" cy="61760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g269e81f529c_0_38"/>
          <p:cNvSpPr txBox="1"/>
          <p:nvPr>
            <p:ph type="title"/>
          </p:nvPr>
        </p:nvSpPr>
        <p:spPr>
          <a:xfrm>
            <a:off x="622935" y="260985"/>
            <a:ext cx="10515600" cy="84836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b="1">
                <a:solidFill>
                  <a:srgbClr val="FF0000"/>
                </a:solidFill>
              </a:rPr>
              <a:t>Deployment on AWS EC2</a:t>
            </a:r>
            <a:endParaRPr b="1">
              <a:solidFill>
                <a:srgbClr val="FF0000"/>
              </a:solidFill>
            </a:endParaRPr>
          </a:p>
        </p:txBody>
      </p:sp>
      <p:sp>
        <p:nvSpPr>
          <p:cNvPr id="133" name="Google Shape;133;g269e81f529c_0_38"/>
          <p:cNvSpPr txBox="1"/>
          <p:nvPr>
            <p:ph type="body" idx="1"/>
          </p:nvPr>
        </p:nvSpPr>
        <p:spPr>
          <a:xfrm>
            <a:off x="407035" y="1060450"/>
            <a:ext cx="11466195" cy="5711825"/>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sz="2500" b="1"/>
              <a:t>Overview of AWS EC2:</a:t>
            </a:r>
            <a:endParaRPr sz="2500" b="1"/>
          </a:p>
          <a:p>
            <a:pPr marL="0" lvl="0" indent="0" algn="l" rtl="0">
              <a:spcBef>
                <a:spcPts val="1000"/>
              </a:spcBef>
              <a:spcAft>
                <a:spcPts val="0"/>
              </a:spcAft>
              <a:buNone/>
            </a:pPr>
            <a:r>
              <a:rPr sz="2500"/>
              <a:t>Elastic Compute Cloud (EC2) provides scalable virtual servers in the cloud.</a:t>
            </a:r>
            <a:endParaRPr sz="2500"/>
          </a:p>
          <a:p>
            <a:pPr marL="0" lvl="0" indent="0" algn="l" rtl="0">
              <a:spcBef>
                <a:spcPts val="1000"/>
              </a:spcBef>
              <a:spcAft>
                <a:spcPts val="0"/>
              </a:spcAft>
              <a:buNone/>
            </a:pPr>
            <a:r>
              <a:rPr sz="2500"/>
              <a:t>Benefits of EC2 for Web Application Deployment:</a:t>
            </a:r>
            <a:endParaRPr sz="2500"/>
          </a:p>
          <a:p>
            <a:pPr marL="0" lvl="0" indent="0" algn="l" rtl="0">
              <a:spcBef>
                <a:spcPts val="1000"/>
              </a:spcBef>
              <a:spcAft>
                <a:spcPts val="0"/>
              </a:spcAft>
              <a:buNone/>
            </a:pPr>
            <a:r>
              <a:rPr sz="2500"/>
              <a:t>Scalability: Ability to scale resources based on demand.</a:t>
            </a:r>
            <a:endParaRPr sz="2500"/>
          </a:p>
          <a:p>
            <a:pPr marL="0" lvl="0" indent="0" algn="l" rtl="0">
              <a:spcBef>
                <a:spcPts val="1000"/>
              </a:spcBef>
              <a:spcAft>
                <a:spcPts val="0"/>
              </a:spcAft>
              <a:buNone/>
            </a:pPr>
            <a:r>
              <a:rPr sz="2500"/>
              <a:t>Flexibility: Various instance types and configurations available.</a:t>
            </a:r>
            <a:endParaRPr sz="2500"/>
          </a:p>
          <a:p>
            <a:pPr marL="0" lvl="0" indent="0" algn="l" rtl="0">
              <a:spcBef>
                <a:spcPts val="1000"/>
              </a:spcBef>
              <a:spcAft>
                <a:spcPts val="0"/>
              </a:spcAft>
              <a:buNone/>
            </a:pPr>
            <a:r>
              <a:rPr sz="2500"/>
              <a:t>Accessibility: Accessible from anywhere with an internet connection.</a:t>
            </a:r>
            <a:endParaRPr sz="2500"/>
          </a:p>
          <a:p>
            <a:pPr marL="0" lvl="0" indent="0" algn="l" rtl="0">
              <a:spcBef>
                <a:spcPts val="1000"/>
              </a:spcBef>
              <a:spcAft>
                <a:spcPts val="0"/>
              </a:spcAft>
              <a:buNone/>
            </a:pPr>
            <a:r>
              <a:rPr sz="2500" b="1"/>
              <a:t>Steps for Deploying the Web App on EC2 Instance:</a:t>
            </a:r>
            <a:endParaRPr sz="2500" b="1"/>
          </a:p>
          <a:p>
            <a:pPr marL="0" lvl="0" indent="0" algn="l" rtl="0">
              <a:spcBef>
                <a:spcPts val="1000"/>
              </a:spcBef>
              <a:spcAft>
                <a:spcPts val="0"/>
              </a:spcAft>
              <a:buNone/>
            </a:pPr>
            <a:r>
              <a:rPr sz="2500"/>
              <a:t>Setting Up EC2 Instance: Choosing instance type, configuring security groups, and launching instance.</a:t>
            </a:r>
            <a:endParaRPr sz="2500"/>
          </a:p>
          <a:p>
            <a:pPr marL="0" lvl="0" indent="0" algn="l" rtl="0">
              <a:spcBef>
                <a:spcPts val="1000"/>
              </a:spcBef>
              <a:spcAft>
                <a:spcPts val="0"/>
              </a:spcAft>
              <a:buNone/>
            </a:pPr>
            <a:r>
              <a:rPr sz="2500"/>
              <a:t>Installing Dependencies: Installing Python, Flask, and other required packages.</a:t>
            </a:r>
            <a:endParaRPr sz="2500"/>
          </a:p>
          <a:p>
            <a:pPr marL="0" lvl="0" indent="0" algn="l" rtl="0">
              <a:spcBef>
                <a:spcPts val="1000"/>
              </a:spcBef>
              <a:spcAft>
                <a:spcPts val="0"/>
              </a:spcAft>
              <a:buNone/>
            </a:pPr>
            <a:r>
              <a:rPr sz="2500"/>
              <a:t>Transferring Project Files: Uploading project files to EC2 instance.</a:t>
            </a:r>
            <a:endParaRPr sz="2500"/>
          </a:p>
          <a:p>
            <a:pPr marL="0" lvl="0" indent="0" algn="l" rtl="0">
              <a:spcBef>
                <a:spcPts val="1000"/>
              </a:spcBef>
              <a:spcAft>
                <a:spcPts val="0"/>
              </a:spcAft>
              <a:buNone/>
            </a:pPr>
            <a:r>
              <a:rPr sz="2500"/>
              <a:t>Running the Application: Starting the Flask application on the EC2 instance.</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Placeholder 3" descr="r3"/>
          <p:cNvPicPr>
            <a:picLocks noChangeAspect="1"/>
          </p:cNvPicPr>
          <p:nvPr>
            <p:ph type="pic" idx="2"/>
          </p:nvPr>
        </p:nvPicPr>
        <p:blipFill>
          <a:blip r:embed="rId1"/>
          <a:stretch>
            <a:fillRect/>
          </a:stretch>
        </p:blipFill>
        <p:spPr>
          <a:xfrm>
            <a:off x="78105" y="366395"/>
            <a:ext cx="12028805" cy="6188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g269e81f529c_0_62"/>
          <p:cNvSpPr txBox="1"/>
          <p:nvPr>
            <p:ph type="title"/>
          </p:nvPr>
        </p:nvSpPr>
        <p:spPr>
          <a:xfrm>
            <a:off x="839470" y="116840"/>
            <a:ext cx="10515600" cy="47244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990"/>
              <a:buFont typeface="Arial" panose="020B0604020202020204"/>
              <a:buNone/>
            </a:pPr>
          </a:p>
          <a:p>
            <a:pPr marL="0" lvl="0" indent="0" algn="l" rtl="0">
              <a:spcBef>
                <a:spcPts val="0"/>
              </a:spcBef>
              <a:spcAft>
                <a:spcPts val="0"/>
              </a:spcAft>
              <a:buNone/>
            </a:pPr>
            <a:r>
              <a:rPr lang="en-IN" sz="4890" b="1">
                <a:solidFill>
                  <a:srgbClr val="FF0000"/>
                </a:solidFill>
              </a:rPr>
              <a:t>Challenges Faced</a:t>
            </a:r>
            <a:endParaRPr lang="en-IN" sz="4890" b="1">
              <a:solidFill>
                <a:srgbClr val="FF0000"/>
              </a:solidFill>
            </a:endParaRPr>
          </a:p>
        </p:txBody>
      </p:sp>
      <p:sp>
        <p:nvSpPr>
          <p:cNvPr id="151" name="Google Shape;151;g269e81f529c_0_62"/>
          <p:cNvSpPr txBox="1"/>
          <p:nvPr>
            <p:ph type="body" idx="1"/>
          </p:nvPr>
        </p:nvSpPr>
        <p:spPr>
          <a:xfrm>
            <a:off x="695325" y="836930"/>
            <a:ext cx="10515600" cy="609473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sz="2400" b="1"/>
              <a:t>Potential Challenges in Web Application Development:</a:t>
            </a:r>
            <a:endParaRPr lang="en-IN" sz="2400" b="1"/>
          </a:p>
          <a:p>
            <a:pPr marL="0" lvl="0" indent="0" algn="l" rtl="0">
              <a:spcBef>
                <a:spcPts val="1000"/>
              </a:spcBef>
              <a:spcAft>
                <a:spcPts val="0"/>
              </a:spcAft>
              <a:buNone/>
            </a:pPr>
            <a:r>
              <a:rPr lang="en-IN" sz="2400"/>
              <a:t>Dependency Management: Ensuring compatibility and resolving version conflicts.</a:t>
            </a:r>
            <a:endParaRPr lang="en-IN" sz="2400"/>
          </a:p>
          <a:p>
            <a:pPr marL="0" lvl="0" indent="0" algn="l" rtl="0">
              <a:spcBef>
                <a:spcPts val="1000"/>
              </a:spcBef>
              <a:spcAft>
                <a:spcPts val="0"/>
              </a:spcAft>
              <a:buNone/>
            </a:pPr>
            <a:r>
              <a:rPr lang="en-IN" sz="2400"/>
              <a:t>Deployment Configuration: Configuring server settings for optimal performance and security.</a:t>
            </a:r>
            <a:endParaRPr lang="en-IN" sz="2400"/>
          </a:p>
          <a:p>
            <a:pPr marL="0" lvl="0" indent="0" algn="l" rtl="0">
              <a:spcBef>
                <a:spcPts val="1000"/>
              </a:spcBef>
              <a:spcAft>
                <a:spcPts val="0"/>
              </a:spcAft>
              <a:buNone/>
            </a:pPr>
            <a:r>
              <a:rPr lang="en-IN" sz="2400"/>
              <a:t>Error Handling: Addressing potential errors and exceptions in the application.</a:t>
            </a:r>
            <a:endParaRPr lang="en-IN" sz="2400"/>
          </a:p>
          <a:p>
            <a:pPr marL="0" lvl="0" indent="0" algn="l" rtl="0">
              <a:spcBef>
                <a:spcPts val="1000"/>
              </a:spcBef>
              <a:spcAft>
                <a:spcPts val="0"/>
              </a:spcAft>
              <a:buNone/>
            </a:pPr>
            <a:r>
              <a:rPr lang="en-IN" sz="2400" b="1"/>
              <a:t>Specific Challenges Faced During This Project:</a:t>
            </a:r>
            <a:endParaRPr lang="en-IN" sz="2400" b="1"/>
          </a:p>
          <a:p>
            <a:pPr marL="0" lvl="0" indent="0" algn="l" rtl="0">
              <a:spcBef>
                <a:spcPts val="1000"/>
              </a:spcBef>
              <a:spcAft>
                <a:spcPts val="0"/>
              </a:spcAft>
              <a:buNone/>
            </a:pPr>
            <a:r>
              <a:rPr lang="en-IN" sz="2400"/>
              <a:t>Configuring AWS EC2 Security Groups: Ensuring correct network access permissions.</a:t>
            </a:r>
            <a:endParaRPr lang="en-IN" sz="2400"/>
          </a:p>
          <a:p>
            <a:pPr marL="0" lvl="0" indent="0" algn="l" rtl="0">
              <a:spcBef>
                <a:spcPts val="1000"/>
              </a:spcBef>
              <a:spcAft>
                <a:spcPts val="0"/>
              </a:spcAft>
              <a:buNone/>
            </a:pPr>
            <a:r>
              <a:rPr lang="en-IN" sz="2400"/>
              <a:t>File Transfer to EC2 Instance: Transferring project files securely to the remote server.</a:t>
            </a:r>
            <a:endParaRPr lang="en-IN" sz="2400"/>
          </a:p>
          <a:p>
            <a:pPr marL="0" lvl="0" indent="0" algn="l" rtl="0">
              <a:spcBef>
                <a:spcPts val="1000"/>
              </a:spcBef>
              <a:spcAft>
                <a:spcPts val="0"/>
              </a:spcAft>
              <a:buNone/>
            </a:pPr>
            <a:r>
              <a:rPr lang="en-IN" sz="2400"/>
              <a:t>Environment Setup on EC2: Installing and configuring Python and Flask in the EC2 environment.</a:t>
            </a:r>
            <a:endParaRPr lang="en-IN" sz="2400"/>
          </a:p>
          <a:p>
            <a:pPr marL="0" lvl="0" indent="0" algn="l" rtl="0">
              <a:spcBef>
                <a:spcPts val="1000"/>
              </a:spcBef>
              <a:spcAft>
                <a:spcPts val="0"/>
              </a:spcAft>
              <a:buNone/>
            </a:pPr>
            <a:r>
              <a:rPr lang="en-IN" sz="2400"/>
              <a:t>Solutions Implemented to Overcome Challenges:Researching AWS documentation and community forums for guidance.Utilizing secure file transfer protocols like SSH and SFTP.Following best practices for environment setup and package installation. </a:t>
            </a:r>
            <a:endParaRPr lang="en-IN" sz="24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6589</Words>
  <Application>WPS Presentation</Application>
  <PresentationFormat/>
  <Paragraphs>104</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Calibri</vt:lpstr>
      <vt:lpstr>Lato Black</vt:lpstr>
      <vt:lpstr>Roboto</vt:lpstr>
      <vt:lpstr>Libre Baskerville</vt:lpstr>
      <vt:lpstr>Microsoft YaHei</vt:lpstr>
      <vt:lpstr>Arial Unicode MS</vt:lpstr>
      <vt:lpstr>Office Theme</vt:lpstr>
      <vt:lpstr>PowerPoint 演示文稿</vt:lpstr>
      <vt:lpstr>PowerPoint 演示文稿</vt:lpstr>
      <vt:lpstr>PowerPoint 演示文稿</vt:lpstr>
      <vt:lpstr>PowerPoint 演示文稿</vt:lpstr>
      <vt:lpstr>   Data Cleaning           and        Manipulation Steps  </vt:lpstr>
      <vt:lpstr>PowerPoint 演示文稿</vt:lpstr>
      <vt:lpstr>Exploratory Data Analysis: Univariate Analysis  Steps</vt:lpstr>
      <vt:lpstr>PowerPoint 演示文稿</vt:lpstr>
      <vt:lpstr>Exploratory Data Analysis: Bivariate Analysis  Steps</vt:lpstr>
      <vt:lpstr>Exploratory Data Analysis:  Research Questions</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SUNEETHA</cp:lastModifiedBy>
  <cp:revision>3</cp:revision>
  <dcterms:created xsi:type="dcterms:W3CDTF">2024-03-04T07:19:05Z</dcterms:created>
  <dcterms:modified xsi:type="dcterms:W3CDTF">2024-03-04T08:02:21Z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8045BDF4FA634B8F8411705EB3A4CF74_13</vt:lpwstr>
  </property>
  <property fmtid="{D5CDD505-2E9C-101B-9397-08002B2CF9AE}" pid="3" name="KSOProductBuildVer">
    <vt:lpwstr>1033-12.2.0.13489</vt:lpwstr>
  </property>
</Properties>
</file>