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131"/>
    <a:srgbClr val="DDDDDD"/>
    <a:srgbClr val="23E1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9CE35-E167-43B2-A648-19FD6FAB06B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12263-90B6-40A1-AB82-CF1582578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10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12263-90B6-40A1-AB82-CF1582578C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12263-90B6-40A1-AB82-CF1582578C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13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12263-90B6-40A1-AB82-CF1582578C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53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12263-90B6-40A1-AB82-CF1582578C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30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94629-AD32-42A7-8A21-B54AD879F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CF11F-181E-4E4B-BE21-412C995CF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927D5-8704-4DD3-9FDE-EBECC71BF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1275-249A-4CA7-9D88-057DE299A86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A6CC9-B1A3-4199-8A24-A031784BF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78CBF-9251-41FB-8EB5-D13C5E80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8008-681B-4C6D-91EB-F15CB8B28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2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47E72-3287-4C10-86C7-0BB36BF06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3FDDD-E9CD-4426-955C-B6D1F4117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CDD3A-BA5F-4AEB-8C2E-DE36E0A49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1275-249A-4CA7-9D88-057DE299A86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084A3-5F39-4150-984F-DF3D2EC5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826C7-4A56-4CF2-B07C-6AFC8E3E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8008-681B-4C6D-91EB-F15CB8B28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1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6F578E-E91F-47C8-858B-4E16D66EA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DAC5D-72B7-4226-A301-2B6FCE26F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C0339-EC21-4BD1-B1FB-DF7379F84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1275-249A-4CA7-9D88-057DE299A86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D79A2-9C87-4F3C-A2ED-244132741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0D627-D01D-418C-9F45-276E1E8B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8008-681B-4C6D-91EB-F15CB8B28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16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BE5D-E397-4E3D-A9DA-A2B4F35A4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631B-8612-4E0E-BA40-6F3F61741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EB352-705A-4FBD-9ADB-72400014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1275-249A-4CA7-9D88-057DE299A86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1DF2C-EF79-4589-ACB8-0362CDCA7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C699-866A-44B3-A28D-858530523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8008-681B-4C6D-91EB-F15CB8B28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8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29519-97A2-453D-94F3-1164CB693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324B4-1B01-4C1A-930B-712B545C6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65490-DAC6-4698-AFFC-F93A71FF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1275-249A-4CA7-9D88-057DE299A86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C0753-B464-402C-9ED5-A28C2B51D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CF594-010A-4D2A-9AEA-7AA181146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8008-681B-4C6D-91EB-F15CB8B28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95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C3DA7-34F0-42A4-BA1E-DC15BB3D6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52A8A-CF5F-4968-8549-9748B3DDB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5F0C4-AA63-448D-B47E-BFA93C14A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11059-F279-40E2-9C1E-7B5CFA61B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1275-249A-4CA7-9D88-057DE299A86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1A630-21A1-40DA-A222-320CE1CF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103C6-41BC-4B54-8E77-2A8618E4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8008-681B-4C6D-91EB-F15CB8B28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4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1D9F-8EA3-47BF-A27C-82AE75ED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33FC0-C508-4BCF-8A4A-F2721E5B6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4AB1F-C7B7-4A92-B67F-1FBDBCF75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AA83D-046E-4115-94B8-0DBC457667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FEF28A-158E-49EC-BDDA-55B4675E1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05B301-2684-4909-BF92-0654B1D85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1275-249A-4CA7-9D88-057DE299A86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2602A1-D9AD-4A54-A143-4999498E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313715-17BF-42C9-BF10-4B9D1C0B4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8008-681B-4C6D-91EB-F15CB8B28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4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E14A2-AAAD-4A98-A048-0ECA8A85B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4A360-774F-40AA-8945-7CC37E4E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1275-249A-4CA7-9D88-057DE299A86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E8FE52-5384-45DF-9261-1DB909DCA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E7515-B3A6-44CD-83A5-A2F0626AD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8008-681B-4C6D-91EB-F15CB8B28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2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3FD1F0-D98B-4834-91E3-718A30D9B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1275-249A-4CA7-9D88-057DE299A86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7A0F64-C3A8-4117-8614-E8505152C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D96C7-123E-4D7E-93E8-AAE8FFE2A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8008-681B-4C6D-91EB-F15CB8B28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76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8A52-03FF-4654-AFA9-EEA600174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E779E-EF6A-48D1-869B-1F7B6982A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C6A7E-2C70-4A6D-9436-C87378471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1047B-8C51-41D0-AAFD-D35649DA0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1275-249A-4CA7-9D88-057DE299A86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CEC39-5EF0-4BF9-9486-A6F3B3920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2348F-D29B-41D3-BF31-DFE655E4B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8008-681B-4C6D-91EB-F15CB8B28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55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95C8-9D47-4082-AFD3-3A0019E4D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CFD308-2F6B-4D8D-9DA2-B4C9D7A87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45F2F-258C-4DD0-B32C-C2D8C6B47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85CEC-D3AC-46E1-BE4B-79A849F44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1275-249A-4CA7-9D88-057DE299A86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AA2CF-6053-4164-9132-EF66FEAAA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572B5-7A19-4BF3-A022-FC89FD952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8008-681B-4C6D-91EB-F15CB8B28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8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D5E467-F3CD-4BBA-A68B-C5E6FED2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CB762-D5D7-481A-8C0D-585E057C6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A5D63-51C0-4203-958A-077966B6B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21275-249A-4CA7-9D88-057DE299A86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E057C-D382-44D2-A481-0A7A4093D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11387-EB35-4FB9-852A-A5EAFC90F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98008-681B-4C6D-91EB-F15CB8B28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audio" Target="../media/audio1.wav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2.jpeg"/><Relationship Id="rId10" Type="http://schemas.openxmlformats.org/officeDocument/2006/relationships/audio" Target="../media/audio1.wav"/><Relationship Id="rId4" Type="http://schemas.openxmlformats.org/officeDocument/2006/relationships/image" Target="../media/image4.jpe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audio" Target="../media/audio2.wav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2.jpeg"/><Relationship Id="rId4" Type="http://schemas.openxmlformats.org/officeDocument/2006/relationships/image" Target="../media/image9.jpeg"/><Relationship Id="rId9" Type="http://schemas.openxmlformats.org/officeDocument/2006/relationships/audio" Target="../media/audio2.wav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audio" Target="../media/audio3.wav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2.jpeg"/><Relationship Id="rId10" Type="http://schemas.openxmlformats.org/officeDocument/2006/relationships/audio" Target="../media/audio3.wav"/><Relationship Id="rId4" Type="http://schemas.openxmlformats.org/officeDocument/2006/relationships/image" Target="../media/image12.jpeg"/><Relationship Id="rId9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audio" Target="../media/audio4.wav"/><Relationship Id="rId7" Type="http://schemas.openxmlformats.org/officeDocument/2006/relationships/image" Target="../media/image19.png"/><Relationship Id="rId12" Type="http://schemas.openxmlformats.org/officeDocument/2006/relationships/audio" Target="../media/audio4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11" Type="http://schemas.openxmlformats.org/officeDocument/2006/relationships/image" Target="../media/image23.jpeg"/><Relationship Id="rId5" Type="http://schemas.openxmlformats.org/officeDocument/2006/relationships/image" Target="../media/image2.jpeg"/><Relationship Id="rId10" Type="http://schemas.openxmlformats.org/officeDocument/2006/relationships/image" Target="../media/image22.jpeg"/><Relationship Id="rId4" Type="http://schemas.openxmlformats.org/officeDocument/2006/relationships/image" Target="../media/image17.jpe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s PVC Pipe Recyclable? (And Ways to Reuse Old Pipes?) - Conserve Energy  Future">
            <a:extLst>
              <a:ext uri="{FF2B5EF4-FFF2-40B4-BE49-F238E27FC236}">
                <a16:creationId xmlns:a16="http://schemas.microsoft.com/office/drawing/2014/main" id="{57876B3B-81D2-4FC6-8219-D365CBDC5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ADE41A-0D39-4724-88B9-27B12E38C9CD}"/>
              </a:ext>
            </a:extLst>
          </p:cNvPr>
          <p:cNvSpPr/>
          <p:nvPr/>
        </p:nvSpPr>
        <p:spPr>
          <a:xfrm>
            <a:off x="771148" y="372924"/>
            <a:ext cx="11420852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8400" b="1" cap="none" spc="0" dirty="0">
                <a:ln w="0"/>
                <a:blipFill>
                  <a:blip r:embed="rId3"/>
                  <a:tile tx="0" ty="0" sx="100000" sy="100000" flip="none" algn="tl"/>
                </a:blip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Brandon Grotesque Bold" panose="020B0803020203060202" pitchFamily="34" charset="0"/>
              </a:rPr>
              <a:t>Poly Vinyl Chloride</a:t>
            </a:r>
          </a:p>
          <a:p>
            <a:r>
              <a:rPr lang="en-US" sz="8400" b="1" dirty="0">
                <a:ln w="0"/>
                <a:blipFill>
                  <a:blip r:embed="rId3"/>
                  <a:tile tx="0" ty="0" sx="100000" sy="100000" flip="none" algn="tl"/>
                </a:blip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Brandon Grotesque Bold" panose="020B0803020203060202" pitchFamily="34" charset="0"/>
              </a:rPr>
              <a:t>(PVC)</a:t>
            </a:r>
            <a:endParaRPr lang="en-US" sz="8400" b="1" cap="none" spc="0" dirty="0">
              <a:ln w="0"/>
              <a:blipFill>
                <a:blip r:embed="rId3"/>
                <a:tile tx="0" ty="0" sx="100000" sy="100000" flip="none" algn="tl"/>
              </a:blip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Brandon Grotesque Bold" panose="020B0803020203060202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B8B514-9074-432C-9313-30DA5BC5A430}"/>
              </a:ext>
            </a:extLst>
          </p:cNvPr>
          <p:cNvSpPr/>
          <p:nvPr/>
        </p:nvSpPr>
        <p:spPr>
          <a:xfrm>
            <a:off x="327802" y="5756695"/>
            <a:ext cx="335567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cap="none" spc="0" dirty="0">
                <a:ln w="0"/>
                <a:blipFill>
                  <a:blip r:embed="rId3"/>
                  <a:tile tx="0" ty="0" sx="100000" sy="100000" flip="none" algn="tl"/>
                </a:blip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Brandon Grotesque Bold" panose="020B0803020203060202" pitchFamily="34" charset="0"/>
              </a:rPr>
              <a:t>Tomaz Chevres</a:t>
            </a:r>
          </a:p>
        </p:txBody>
      </p:sp>
      <p:pic>
        <p:nvPicPr>
          <p:cNvPr id="1030" name="Picture 6" descr="File:Vinyl-chloride-3D-balls.png - Wikimedia Commons">
            <a:extLst>
              <a:ext uri="{FF2B5EF4-FFF2-40B4-BE49-F238E27FC236}">
                <a16:creationId xmlns:a16="http://schemas.microsoft.com/office/drawing/2014/main" id="{0A1F234F-3578-4C38-B7BF-82A0C0AD3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02" y="2734574"/>
            <a:ext cx="349377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571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Brief History of PVC - Piper Plastics Corp.">
            <a:extLst>
              <a:ext uri="{FF2B5EF4-FFF2-40B4-BE49-F238E27FC236}">
                <a16:creationId xmlns:a16="http://schemas.microsoft.com/office/drawing/2014/main" id="{8E90CB38-2408-4719-AD55-C18F1002D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ADE41A-0D39-4724-88B9-27B12E38C9CD}"/>
              </a:ext>
            </a:extLst>
          </p:cNvPr>
          <p:cNvSpPr/>
          <p:nvPr/>
        </p:nvSpPr>
        <p:spPr>
          <a:xfrm>
            <a:off x="521677" y="230528"/>
            <a:ext cx="11148646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DeflateBottom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8400" b="1" cap="none" spc="0" dirty="0">
                <a:ln w="0"/>
                <a:blipFill>
                  <a:blip r:embed="rId5"/>
                  <a:tile tx="0" ty="0" sx="100000" sy="100000" flip="none" algn="tl"/>
                </a:blip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Brandon Grotesque Bold" panose="020B0803020203060202" pitchFamily="34" charset="0"/>
              </a:rPr>
              <a:t>History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D74A1B-FC1E-4894-B846-1D1C1364D48D}"/>
              </a:ext>
            </a:extLst>
          </p:cNvPr>
          <p:cNvGrpSpPr/>
          <p:nvPr/>
        </p:nvGrpSpPr>
        <p:grpSpPr>
          <a:xfrm>
            <a:off x="4733192" y="1415227"/>
            <a:ext cx="2828192" cy="3827439"/>
            <a:chOff x="882162" y="1353681"/>
            <a:chExt cx="2828192" cy="3827439"/>
          </a:xfrm>
        </p:grpSpPr>
        <p:pic>
          <p:nvPicPr>
            <p:cNvPr id="1028" name="Picture 4" descr="Eugen Baumann.jpg">
              <a:extLst>
                <a:ext uri="{FF2B5EF4-FFF2-40B4-BE49-F238E27FC236}">
                  <a16:creationId xmlns:a16="http://schemas.microsoft.com/office/drawing/2014/main" id="{2AD75CAB-C5E4-4D4B-80EA-7827C4228D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162" y="1353681"/>
              <a:ext cx="2828192" cy="3458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6C081B2-3955-4628-904E-F40FE98A76B1}"/>
                </a:ext>
              </a:extLst>
            </p:cNvPr>
            <p:cNvSpPr txBox="1"/>
            <p:nvPr/>
          </p:nvSpPr>
          <p:spPr>
            <a:xfrm>
              <a:off x="882162" y="4811788"/>
              <a:ext cx="28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highlight>
                    <a:srgbClr val="C0C0C0"/>
                  </a:highlight>
                </a:rPr>
                <a:t>Eugene Baumann, 1872</a:t>
              </a:r>
            </a:p>
          </p:txBody>
        </p:sp>
      </p:grpSp>
      <p:pic>
        <p:nvPicPr>
          <p:cNvPr id="1032" name="Picture 8" descr="Pure Polyvinyl Chloride powder.jpg">
            <a:extLst>
              <a:ext uri="{FF2B5EF4-FFF2-40B4-BE49-F238E27FC236}">
                <a16:creationId xmlns:a16="http://schemas.microsoft.com/office/drawing/2014/main" id="{CBA47704-BAA2-4F50-A8D7-226A9F35A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692" y="1720292"/>
            <a:ext cx="2095500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87B8222-A547-48CD-A59E-943065DDC984}"/>
              </a:ext>
            </a:extLst>
          </p:cNvPr>
          <p:cNvGrpSpPr/>
          <p:nvPr/>
        </p:nvGrpSpPr>
        <p:grpSpPr>
          <a:xfrm>
            <a:off x="131885" y="1415227"/>
            <a:ext cx="2828192" cy="3827439"/>
            <a:chOff x="131885" y="1415227"/>
            <a:chExt cx="2828192" cy="3827439"/>
          </a:xfrm>
        </p:grpSpPr>
        <p:pic>
          <p:nvPicPr>
            <p:cNvPr id="1034" name="Picture 10" descr="Henri Victor Regnault 1860s.jpg">
              <a:extLst>
                <a:ext uri="{FF2B5EF4-FFF2-40B4-BE49-F238E27FC236}">
                  <a16:creationId xmlns:a16="http://schemas.microsoft.com/office/drawing/2014/main" id="{2BCB13D7-3C70-42D0-AE7C-BEEE1C87E7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416" y="1415227"/>
              <a:ext cx="2274276" cy="3463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8DD0F50-6758-4BB9-9B89-1676FF818C2B}"/>
                </a:ext>
              </a:extLst>
            </p:cNvPr>
            <p:cNvSpPr txBox="1"/>
            <p:nvPr/>
          </p:nvSpPr>
          <p:spPr>
            <a:xfrm>
              <a:off x="131885" y="4873334"/>
              <a:ext cx="28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highlight>
                    <a:srgbClr val="C0C0C0"/>
                  </a:highlight>
                </a:rPr>
                <a:t>Henri Victor </a:t>
              </a:r>
              <a:r>
                <a:rPr lang="en-US" dirty="0" err="1">
                  <a:highlight>
                    <a:srgbClr val="C0C0C0"/>
                  </a:highlight>
                </a:rPr>
                <a:t>Regnault</a:t>
              </a:r>
              <a:r>
                <a:rPr lang="en-US" dirty="0">
                  <a:highlight>
                    <a:srgbClr val="C0C0C0"/>
                  </a:highlight>
                </a:rPr>
                <a:t>, 1838</a:t>
              </a:r>
            </a:p>
          </p:txBody>
        </p:sp>
      </p:grpSp>
      <p:pic>
        <p:nvPicPr>
          <p:cNvPr id="1036" name="Picture 12" descr="A man who was 20 years ahead of his time”: the polymer pioneer Fritz Klatte">
            <a:extLst>
              <a:ext uri="{FF2B5EF4-FFF2-40B4-BE49-F238E27FC236}">
                <a16:creationId xmlns:a16="http://schemas.microsoft.com/office/drawing/2014/main" id="{6BBE8E5F-AD89-4133-B637-5A35E0A82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219" y="1415227"/>
            <a:ext cx="2671557" cy="345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FF72593-622A-4693-9D20-406DE469704F}"/>
              </a:ext>
            </a:extLst>
          </p:cNvPr>
          <p:cNvSpPr/>
          <p:nvPr/>
        </p:nvSpPr>
        <p:spPr>
          <a:xfrm>
            <a:off x="8780219" y="4873334"/>
            <a:ext cx="26715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ighlight>
                  <a:srgbClr val="C0C0C0"/>
                </a:highlight>
              </a:rPr>
              <a:t>Fritz </a:t>
            </a:r>
            <a:r>
              <a:rPr lang="en-US" dirty="0" err="1">
                <a:highlight>
                  <a:srgbClr val="C0C0C0"/>
                </a:highlight>
              </a:rPr>
              <a:t>Klatte</a:t>
            </a:r>
            <a:r>
              <a:rPr lang="en-US" dirty="0">
                <a:highlight>
                  <a:srgbClr val="C0C0C0"/>
                </a:highlight>
              </a:rPr>
              <a:t>, 1913</a:t>
            </a:r>
          </a:p>
        </p:txBody>
      </p:sp>
    </p:spTree>
    <p:extLst>
      <p:ext uri="{BB962C8B-B14F-4D97-AF65-F5344CB8AC3E}">
        <p14:creationId xmlns:p14="http://schemas.microsoft.com/office/powerpoint/2010/main" val="7764212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  <p:sndAc>
          <p:stSnd>
            <p:snd r:embed="rId3" name="wind.wav"/>
          </p:stSnd>
        </p:sndAc>
      </p:transition>
    </mc:Choice>
    <mc:Fallback xmlns="">
      <p:transition spd="slow">
        <p:fade/>
        <p:sndAc>
          <p:stSnd>
            <p:snd r:embed="rId10" name="wind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he Colors And Patterns Of Pvc Pipes For The Background Stock Photo -  Download Image Now - iStock">
            <a:extLst>
              <a:ext uri="{FF2B5EF4-FFF2-40B4-BE49-F238E27FC236}">
                <a16:creationId xmlns:a16="http://schemas.microsoft.com/office/drawing/2014/main" id="{39B6D66C-82FA-4D62-B804-F1D6CD29D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99"/>
            <a:ext cx="12192001" cy="685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00B6BBB-92BB-413C-884C-D306F4A57347}"/>
              </a:ext>
            </a:extLst>
          </p:cNvPr>
          <p:cNvSpPr/>
          <p:nvPr/>
        </p:nvSpPr>
        <p:spPr>
          <a:xfrm>
            <a:off x="1" y="44338"/>
            <a:ext cx="12192000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Wave4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8400" b="1" cap="none" spc="0" dirty="0" err="1">
                <a:ln w="0"/>
                <a:blipFill>
                  <a:blip r:embed="rId5"/>
                  <a:tile tx="0" ty="0" sx="100000" sy="100000" flip="none" algn="tl"/>
                </a:blip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Brandon Grotesque Bold" panose="020B0803020203060202" pitchFamily="34" charset="0"/>
              </a:rPr>
              <a:t>Structure+</a:t>
            </a:r>
            <a:r>
              <a:rPr lang="en-US" sz="8400" b="1" dirty="0" err="1">
                <a:ln w="0"/>
                <a:blipFill>
                  <a:blip r:embed="rId5"/>
                  <a:tile tx="0" ty="0" sx="100000" sy="100000" flip="none" algn="tl"/>
                </a:blip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Brandon Grotesque Bold" panose="020B0803020203060202" pitchFamily="34" charset="0"/>
              </a:rPr>
              <a:t>Polymerization</a:t>
            </a:r>
            <a:endParaRPr lang="en-US" sz="8400" b="1" cap="none" spc="0" dirty="0">
              <a:ln w="0"/>
              <a:blipFill>
                <a:blip r:embed="rId5"/>
                <a:tile tx="0" ty="0" sx="100000" sy="100000" flip="none" algn="tl"/>
              </a:blip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Brandon Grotesque Bold" panose="020B0803020203060202" pitchFamily="34" charset="0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3243E67F-B348-46B3-ABD0-BB5118355902}"/>
              </a:ext>
            </a:extLst>
          </p:cNvPr>
          <p:cNvSpPr/>
          <p:nvPr/>
        </p:nvSpPr>
        <p:spPr>
          <a:xfrm>
            <a:off x="4149375" y="4334771"/>
            <a:ext cx="2189761" cy="1377151"/>
          </a:xfrm>
          <a:prstGeom prst="rightArrow">
            <a:avLst>
              <a:gd name="adj1" fmla="val 34015"/>
              <a:gd name="adj2" fmla="val 50000"/>
            </a:avLst>
          </a:prstGeom>
          <a:solidFill>
            <a:srgbClr val="313131"/>
          </a:solidFill>
          <a:ln w="76200">
            <a:solidFill>
              <a:srgbClr val="23E123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4" descr="Polyvinyl chloride - Wikipedia">
            <a:extLst>
              <a:ext uri="{FF2B5EF4-FFF2-40B4-BE49-F238E27FC236}">
                <a16:creationId xmlns:a16="http://schemas.microsoft.com/office/drawing/2014/main" id="{F128059B-A8B3-4B24-BCD5-6975AFE76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763" y="1521091"/>
            <a:ext cx="6517971" cy="2004276"/>
          </a:xfrm>
          <a:prstGeom prst="roundRect">
            <a:avLst>
              <a:gd name="adj" fmla="val 8594"/>
            </a:avLst>
          </a:prstGeom>
          <a:blipFill>
            <a:blip r:embed="rId5"/>
            <a:tile tx="0" ty="0" sx="100000" sy="100000" flip="none" algn="tl"/>
          </a:blip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  <a:extLst/>
        </p:spPr>
      </p:pic>
      <p:pic>
        <p:nvPicPr>
          <p:cNvPr id="4" name="Picture 2" descr="Polyvinyl Chloride Plastic Pvc Chemical Structure Stock Illustration  163711160 | Shutterstock">
            <a:extLst>
              <a:ext uri="{FF2B5EF4-FFF2-40B4-BE49-F238E27FC236}">
                <a16:creationId xmlns:a16="http://schemas.microsoft.com/office/drawing/2014/main" id="{F961BD44-380C-4102-BA8C-5F7F0B161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886" y="3689846"/>
            <a:ext cx="44005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File:Vinyl-chloride-3D-balls.png - Wikimedia Commons">
            <a:extLst>
              <a:ext uri="{FF2B5EF4-FFF2-40B4-BE49-F238E27FC236}">
                <a16:creationId xmlns:a16="http://schemas.microsoft.com/office/drawing/2014/main" id="{E54179BA-7A02-46BB-A0D9-B5B6F27B2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02" y="3214270"/>
            <a:ext cx="349377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5349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  <p:sndAc>
          <p:stSnd>
            <p:snd r:embed="rId3" name="drumroll.wav"/>
          </p:stSnd>
        </p:sndAc>
      </p:transition>
    </mc:Choice>
    <mc:Fallback xmlns="">
      <p:transition spd="slow">
        <p:fade/>
        <p:sndAc>
          <p:stSnd>
            <p:snd r:embed="rId9" name="drumroll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5,400+ Pile Of Beads Stock Photos, Pictures &amp; Royalty-Free Images - iStock  | Mardi gras beads, Colorful beads">
            <a:extLst>
              <a:ext uri="{FF2B5EF4-FFF2-40B4-BE49-F238E27FC236}">
                <a16:creationId xmlns:a16="http://schemas.microsoft.com/office/drawing/2014/main" id="{26F14F14-85E8-4859-B1D8-5398FF525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828F99F-04C0-4A29-A36B-5C63196A20C2}"/>
              </a:ext>
            </a:extLst>
          </p:cNvPr>
          <p:cNvSpPr/>
          <p:nvPr/>
        </p:nvSpPr>
        <p:spPr>
          <a:xfrm>
            <a:off x="4665133" y="2736502"/>
            <a:ext cx="2743200" cy="13849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 anchor="ctr">
            <a:spAutoFit/>
            <a:sp3d extrusionH="57150">
              <a:bevelT w="38100" h="38100" prst="angle"/>
            </a:sp3d>
          </a:bodyPr>
          <a:lstStyle/>
          <a:p>
            <a:pPr algn="ctr"/>
            <a:r>
              <a:rPr lang="en-US" sz="8400" cap="none" spc="0" dirty="0">
                <a:ln w="0"/>
                <a:blipFill>
                  <a:blip r:embed="rId5"/>
                  <a:tile tx="0" ty="0" sx="100000" sy="100000" flip="none" algn="tl"/>
                </a:blip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Brandon Grotesque Bold" panose="020B0803020203060202" pitchFamily="34" charset="0"/>
              </a:rPr>
              <a:t>USES</a:t>
            </a:r>
          </a:p>
        </p:txBody>
      </p:sp>
      <p:pic>
        <p:nvPicPr>
          <p:cNvPr id="2054" name="Picture 6" descr="rain boots jumping in puddle">
            <a:extLst>
              <a:ext uri="{FF2B5EF4-FFF2-40B4-BE49-F238E27FC236}">
                <a16:creationId xmlns:a16="http://schemas.microsoft.com/office/drawing/2014/main" id="{47315E86-EAEC-4736-8DE1-4EC2F8FAC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119" y="289999"/>
            <a:ext cx="4988256" cy="2494128"/>
          </a:xfrm>
          <a:prstGeom prst="rect">
            <a:avLst/>
          </a:prstGeom>
          <a:noFill/>
          <a:scene3d>
            <a:camera prst="orthographicFront">
              <a:rot lat="900000" lon="900000" rev="0"/>
            </a:camera>
            <a:lightRig rig="threePt" dir="t"/>
          </a:scene3d>
          <a:sp3d extrusionH="254000"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utting down a blue pipe to size">
            <a:extLst>
              <a:ext uri="{FF2B5EF4-FFF2-40B4-BE49-F238E27FC236}">
                <a16:creationId xmlns:a16="http://schemas.microsoft.com/office/drawing/2014/main" id="{B7437BE6-888E-40C7-8346-B32191DC8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2" y="268500"/>
            <a:ext cx="4988256" cy="2494128"/>
          </a:xfrm>
          <a:prstGeom prst="rect">
            <a:avLst/>
          </a:prstGeom>
          <a:noFill/>
          <a:scene3d>
            <a:camera prst="orthographicFront">
              <a:rot lat="900000" lon="20699994" rev="0"/>
            </a:camera>
            <a:lightRig rig="threePt" dir="t"/>
          </a:scene3d>
          <a:sp3d extrusionH="254000"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edical Grade PVC Compounds | FDA PVC | Non-Toxic PVC">
            <a:extLst>
              <a:ext uri="{FF2B5EF4-FFF2-40B4-BE49-F238E27FC236}">
                <a16:creationId xmlns:a16="http://schemas.microsoft.com/office/drawing/2014/main" id="{C83A34D4-7631-40F2-9606-C22F7ADF9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6" y="4076322"/>
            <a:ext cx="4988256" cy="2494128"/>
          </a:xfrm>
          <a:prstGeom prst="rect">
            <a:avLst/>
          </a:prstGeom>
          <a:noFill/>
          <a:scene3d>
            <a:camera prst="orthographicFront">
              <a:rot lat="20699999" lon="20699994" rev="0"/>
            </a:camera>
            <a:lightRig rig="threePt" dir="t"/>
          </a:scene3d>
          <a:sp3d extrusionH="254000"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plastic containers filled with fruit at grocery store">
            <a:extLst>
              <a:ext uri="{FF2B5EF4-FFF2-40B4-BE49-F238E27FC236}">
                <a16:creationId xmlns:a16="http://schemas.microsoft.com/office/drawing/2014/main" id="{68145533-F521-4209-9580-5FA19E3E0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117" y="4073871"/>
            <a:ext cx="4988257" cy="2494129"/>
          </a:xfrm>
          <a:prstGeom prst="rect">
            <a:avLst/>
          </a:prstGeom>
          <a:noFill/>
          <a:scene3d>
            <a:camera prst="orthographicFront">
              <a:rot lat="20699998" lon="900000" rev="0"/>
            </a:camera>
            <a:lightRig rig="threePt" dir="t"/>
          </a:scene3d>
          <a:sp3d extrusionH="254000"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D9231F8-DAB2-4F90-A7F6-3FE65D5BEB41}"/>
              </a:ext>
            </a:extLst>
          </p:cNvPr>
          <p:cNvSpPr/>
          <p:nvPr/>
        </p:nvSpPr>
        <p:spPr>
          <a:xfrm>
            <a:off x="973106" y="2771720"/>
            <a:ext cx="3169707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scene3d>
            <a:camera prst="orthographicFront">
              <a:rot lat="900000" lon="20699994" rev="0"/>
            </a:camera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  <a:sp3d extrusionH="57150">
              <a:bevelT w="38100" h="38100" prst="angle"/>
            </a:sp3d>
          </a:bodyPr>
          <a:lstStyle/>
          <a:p>
            <a:pPr algn="ctr"/>
            <a:r>
              <a:rPr lang="en-US" sz="2400" cap="none" spc="0" dirty="0">
                <a:ln w="0"/>
                <a:blipFill>
                  <a:blip r:embed="rId5"/>
                  <a:tile tx="0" ty="0" sx="100000" sy="100000" flip="none" algn="tl"/>
                </a:blip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Brandon Grotesque Bold" panose="020B0803020203060202" pitchFamily="34" charset="0"/>
              </a:rPr>
              <a:t>Building &amp; Construction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78D62F-C7EE-412C-A856-276B56B4000D}"/>
              </a:ext>
            </a:extLst>
          </p:cNvPr>
          <p:cNvSpPr/>
          <p:nvPr/>
        </p:nvSpPr>
        <p:spPr>
          <a:xfrm>
            <a:off x="8065391" y="2767093"/>
            <a:ext cx="3169707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scene3d>
            <a:camera prst="orthographicFront">
              <a:rot lat="900000" lon="900000" rev="0"/>
            </a:camera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  <a:sp3d extrusionH="57150">
              <a:bevelT w="38100" h="38100" prst="angle"/>
            </a:sp3d>
          </a:bodyPr>
          <a:lstStyle/>
          <a:p>
            <a:pPr algn="ctr"/>
            <a:r>
              <a:rPr lang="en-US" sz="2400" dirty="0">
                <a:ln w="0"/>
                <a:blipFill>
                  <a:blip r:embed="rId5"/>
                  <a:tile tx="0" ty="0" sx="100000" sy="100000" flip="none" algn="tl"/>
                </a:blip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Brandon Grotesque Bold" panose="020B0803020203060202" pitchFamily="34" charset="0"/>
              </a:rPr>
              <a:t>Household Products</a:t>
            </a:r>
            <a:endParaRPr lang="en-US" sz="2400" cap="none" spc="0" dirty="0">
              <a:ln w="0"/>
              <a:blipFill>
                <a:blip r:embed="rId5"/>
                <a:tile tx="0" ty="0" sx="100000" sy="100000" flip="none" algn="tl"/>
              </a:blip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Brandon Grotesque Bold" panose="020B0803020203060202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8B55C1-D84E-4CBD-8BA6-80EF22F02089}"/>
              </a:ext>
            </a:extLst>
          </p:cNvPr>
          <p:cNvSpPr/>
          <p:nvPr/>
        </p:nvSpPr>
        <p:spPr>
          <a:xfrm>
            <a:off x="973106" y="3617015"/>
            <a:ext cx="3169707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scene3d>
            <a:camera prst="orthographicFront">
              <a:rot lat="20699999" lon="20699994" rev="0"/>
            </a:camera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  <a:sp3d extrusionH="57150">
              <a:bevelT w="38100" h="38100" prst="angle"/>
            </a:sp3d>
          </a:bodyPr>
          <a:lstStyle/>
          <a:p>
            <a:pPr algn="ctr"/>
            <a:r>
              <a:rPr lang="en-US" sz="2400" cap="none" spc="0" dirty="0">
                <a:ln w="0"/>
                <a:blipFill>
                  <a:blip r:embed="rId5"/>
                  <a:tile tx="0" ty="0" sx="100000" sy="100000" flip="none" algn="tl"/>
                </a:blip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Brandon Grotesque Bold" panose="020B0803020203060202" pitchFamily="34" charset="0"/>
              </a:rPr>
              <a:t>Medicine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9542C5-7089-430E-8265-0519F28521D5}"/>
              </a:ext>
            </a:extLst>
          </p:cNvPr>
          <p:cNvSpPr/>
          <p:nvPr/>
        </p:nvSpPr>
        <p:spPr>
          <a:xfrm>
            <a:off x="8065391" y="3621913"/>
            <a:ext cx="3169707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scene3d>
            <a:camera prst="orthographicFront">
              <a:rot lat="20699998" lon="900000" rev="0"/>
            </a:camera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  <a:sp3d extrusionH="57150">
              <a:bevelT w="38100" h="38100" prst="angle"/>
            </a:sp3d>
          </a:bodyPr>
          <a:lstStyle/>
          <a:p>
            <a:pPr algn="ctr"/>
            <a:r>
              <a:rPr lang="en-US" sz="2400" dirty="0">
                <a:ln w="0"/>
                <a:blipFill>
                  <a:blip r:embed="rId5"/>
                  <a:tile tx="0" ty="0" sx="100000" sy="100000" flip="none" algn="tl"/>
                </a:blip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Brandon Grotesque Bold" panose="020B0803020203060202" pitchFamily="34" charset="0"/>
              </a:rPr>
              <a:t>Packaging</a:t>
            </a:r>
            <a:endParaRPr lang="en-US" sz="2400" cap="none" spc="0" dirty="0">
              <a:ln w="0"/>
              <a:blipFill>
                <a:blip r:embed="rId5"/>
                <a:tile tx="0" ty="0" sx="100000" sy="100000" flip="none" algn="tl"/>
              </a:blip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Brandon Grotesque Bold" panose="020B08030202030602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99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  <p:sndAc>
          <p:stSnd>
            <p:snd r:embed="rId3" name="laser.wav"/>
          </p:stSnd>
        </p:sndAc>
      </p:transition>
    </mc:Choice>
    <mc:Fallback xmlns="">
      <p:transition spd="slow">
        <p:fade/>
        <p:sndAc>
          <p:stSnd>
            <p:snd r:embed="rId10" name="las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  <p:bldP spid="19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163,700+ Pvc Gloves Stock Photos, Pictures &amp; Royalty-Free Images - iStock |  Plasticize, Calendar">
            <a:extLst>
              <a:ext uri="{FF2B5EF4-FFF2-40B4-BE49-F238E27FC236}">
                <a16:creationId xmlns:a16="http://schemas.microsoft.com/office/drawing/2014/main" id="{71155A60-F340-47EF-AE4F-3FC4FF875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ADE41A-0D39-4724-88B9-27B12E38C9CD}"/>
              </a:ext>
            </a:extLst>
          </p:cNvPr>
          <p:cNvSpPr/>
          <p:nvPr/>
        </p:nvSpPr>
        <p:spPr>
          <a:xfrm>
            <a:off x="521677" y="230528"/>
            <a:ext cx="11148646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TriangleInverted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8400" b="1" cap="none" spc="0" dirty="0">
                <a:ln w="0"/>
                <a:blipFill>
                  <a:blip r:embed="rId5"/>
                  <a:tile tx="0" ty="0" sx="100000" sy="100000" flip="none" algn="tl"/>
                </a:blip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Brandon Grotesque Bold" panose="020B0803020203060202" pitchFamily="34" charset="0"/>
              </a:rPr>
              <a:t>Health &amp; Safety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3D3B0B-53AD-44A5-9095-40F1AE564740}"/>
              </a:ext>
            </a:extLst>
          </p:cNvPr>
          <p:cNvSpPr/>
          <p:nvPr/>
        </p:nvSpPr>
        <p:spPr>
          <a:xfrm>
            <a:off x="1439778" y="1030748"/>
            <a:ext cx="25520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n w="0"/>
                <a:blipFill>
                  <a:blip r:embed="rId6"/>
                  <a:tile tx="0" ty="0" sx="100000" sy="100000" flip="none" algn="tl"/>
                </a:blip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Brandon Grotesque Bold" panose="020B0803020203060202" pitchFamily="34" charset="0"/>
              </a:rPr>
              <a:t>Vinyl Chloride</a:t>
            </a:r>
            <a:endParaRPr lang="en-US" sz="3200" dirty="0">
              <a:blipFill>
                <a:blip r:embed="rId6"/>
                <a:tile tx="0" ty="0" sx="100000" sy="100000" flip="none" algn="tl"/>
              </a:blip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98C91F-E234-4514-815D-3ABB5678D5C8}"/>
              </a:ext>
            </a:extLst>
          </p:cNvPr>
          <p:cNvSpPr/>
          <p:nvPr/>
        </p:nvSpPr>
        <p:spPr>
          <a:xfrm>
            <a:off x="7983646" y="1050261"/>
            <a:ext cx="31681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n w="0"/>
                <a:blipFill>
                  <a:blip r:embed="rId6"/>
                  <a:tile tx="0" ty="0" sx="100000" sy="100000" flip="none" algn="tl"/>
                </a:blip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Brandon Grotesque Bold" panose="020B0803020203060202" pitchFamily="34" charset="0"/>
              </a:rPr>
              <a:t>Polyvinyl Chloride</a:t>
            </a:r>
            <a:endParaRPr lang="en-US" sz="3200" dirty="0">
              <a:blipFill>
                <a:blip r:embed="rId6"/>
                <a:tile tx="0" ty="0" sx="100000" sy="100000" flip="none" algn="tl"/>
              </a:blipFill>
            </a:endParaRPr>
          </a:p>
        </p:txBody>
      </p:sp>
      <p:pic>
        <p:nvPicPr>
          <p:cNvPr id="2052" name="Picture 4" descr="NFPA 704 four-colored diamond">
            <a:extLst>
              <a:ext uri="{FF2B5EF4-FFF2-40B4-BE49-F238E27FC236}">
                <a16:creationId xmlns:a16="http://schemas.microsoft.com/office/drawing/2014/main" id="{A0A1558B-65B6-49E4-AEDE-160D7AE1B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290" y="1635036"/>
            <a:ext cx="1274885" cy="127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NFPA 704 four-colored diamond">
            <a:extLst>
              <a:ext uri="{FF2B5EF4-FFF2-40B4-BE49-F238E27FC236}">
                <a16:creationId xmlns:a16="http://schemas.microsoft.com/office/drawing/2014/main" id="{5D8935A8-CD8B-4A50-ABE2-9FC80C033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357" y="1615523"/>
            <a:ext cx="1274885" cy="127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7BBB30-F415-4041-A9A2-BD4FA3B13E25}"/>
              </a:ext>
            </a:extLst>
          </p:cNvPr>
          <p:cNvSpPr txBox="1"/>
          <p:nvPr/>
        </p:nvSpPr>
        <p:spPr>
          <a:xfrm>
            <a:off x="2242038" y="20682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34A59D-8016-4571-8898-D56BDB255C7C}"/>
              </a:ext>
            </a:extLst>
          </p:cNvPr>
          <p:cNvSpPr txBox="1"/>
          <p:nvPr/>
        </p:nvSpPr>
        <p:spPr>
          <a:xfrm>
            <a:off x="2880617" y="20661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F238C1-9EB3-4CC9-9921-7B201E21CEFB}"/>
              </a:ext>
            </a:extLst>
          </p:cNvPr>
          <p:cNvSpPr txBox="1"/>
          <p:nvPr/>
        </p:nvSpPr>
        <p:spPr>
          <a:xfrm>
            <a:off x="2569686" y="17606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BC7985-0842-4253-AFC0-70919261F8A7}"/>
              </a:ext>
            </a:extLst>
          </p:cNvPr>
          <p:cNvSpPr txBox="1"/>
          <p:nvPr/>
        </p:nvSpPr>
        <p:spPr>
          <a:xfrm>
            <a:off x="9090202" y="2059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AAB3FE-70CB-4F67-8083-561FB2ABE7D6}"/>
              </a:ext>
            </a:extLst>
          </p:cNvPr>
          <p:cNvSpPr txBox="1"/>
          <p:nvPr/>
        </p:nvSpPr>
        <p:spPr>
          <a:xfrm>
            <a:off x="9728781" y="20568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A4CBD0-393A-4990-AFB8-D3CD2788FA5A}"/>
              </a:ext>
            </a:extLst>
          </p:cNvPr>
          <p:cNvSpPr txBox="1"/>
          <p:nvPr/>
        </p:nvSpPr>
        <p:spPr>
          <a:xfrm>
            <a:off x="9417850" y="17513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2054" name="Picture 6" descr="GHS02: Flammable">
            <a:extLst>
              <a:ext uri="{FF2B5EF4-FFF2-40B4-BE49-F238E27FC236}">
                <a16:creationId xmlns:a16="http://schemas.microsoft.com/office/drawing/2014/main" id="{D8CAE419-7D72-4F32-806B-1DF328C56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756" y="2640547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HS08: Health hazard">
            <a:extLst>
              <a:ext uri="{FF2B5EF4-FFF2-40B4-BE49-F238E27FC236}">
                <a16:creationId xmlns:a16="http://schemas.microsoft.com/office/drawing/2014/main" id="{50E4DEFD-556C-403B-9558-DCB2E1D11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375" y="265186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BB3511-2F4C-4802-A0DC-71FFD103C8EB}"/>
              </a:ext>
            </a:extLst>
          </p:cNvPr>
          <p:cNvSpPr txBox="1"/>
          <p:nvPr/>
        </p:nvSpPr>
        <p:spPr>
          <a:xfrm>
            <a:off x="1169377" y="39125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59F950-6D50-4361-8BF2-DD270BB63273}"/>
              </a:ext>
            </a:extLst>
          </p:cNvPr>
          <p:cNvSpPr/>
          <p:nvPr/>
        </p:nvSpPr>
        <p:spPr>
          <a:xfrm>
            <a:off x="1427946" y="3035512"/>
            <a:ext cx="2575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n w="0"/>
                <a:solidFill>
                  <a:srgbClr val="31313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Brandon Grotesque Bold" panose="020B0803020203060202" pitchFamily="34" charset="0"/>
              </a:rPr>
              <a:t>Group 1 Carcinogen</a:t>
            </a:r>
            <a:endParaRPr lang="en-US" sz="2400" dirty="0">
              <a:solidFill>
                <a:srgbClr val="31313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AEFAD4-FD3D-46CA-9388-E00156C879FD}"/>
              </a:ext>
            </a:extLst>
          </p:cNvPr>
          <p:cNvSpPr/>
          <p:nvPr/>
        </p:nvSpPr>
        <p:spPr>
          <a:xfrm>
            <a:off x="7781025" y="2967335"/>
            <a:ext cx="35734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n w="0"/>
                <a:solidFill>
                  <a:srgbClr val="31313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Brandon Grotesque Bold" panose="020B0803020203060202" pitchFamily="34" charset="0"/>
              </a:rPr>
              <a:t>*may contain toxic additives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32CAD94-422E-4694-AE4A-3E340951D12F}"/>
              </a:ext>
            </a:extLst>
          </p:cNvPr>
          <p:cNvSpPr/>
          <p:nvPr/>
        </p:nvSpPr>
        <p:spPr>
          <a:xfrm>
            <a:off x="2394611" y="5996657"/>
            <a:ext cx="6238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31313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Brandon Grotesque Bold" panose="020B0803020203060202" pitchFamily="34" charset="0"/>
              </a:rPr>
              <a:t>↑</a:t>
            </a:r>
          </a:p>
          <a:p>
            <a:pPr algn="ctr"/>
            <a:r>
              <a:rPr lang="en-US" sz="2400" dirty="0">
                <a:ln w="0"/>
                <a:solidFill>
                  <a:srgbClr val="31313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Brandon Grotesque Bold" panose="020B0803020203060202" pitchFamily="34" charset="0"/>
              </a:rPr>
              <a:t>bad</a:t>
            </a:r>
            <a:endParaRPr lang="en-US" sz="2400" dirty="0">
              <a:solidFill>
                <a:srgbClr val="313131"/>
              </a:solidFill>
            </a:endParaRPr>
          </a:p>
        </p:txBody>
      </p:sp>
      <p:pic>
        <p:nvPicPr>
          <p:cNvPr id="2060" name="Picture 12" descr="Tracking the Chemicals in the East Palestine, Ohio, Train Derailment and  Fire - The New York Times">
            <a:extLst>
              <a:ext uri="{FF2B5EF4-FFF2-40B4-BE49-F238E27FC236}">
                <a16:creationId xmlns:a16="http://schemas.microsoft.com/office/drawing/2014/main" id="{B6F29D83-B032-4E41-B3DA-934B620C2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44" y="3611628"/>
            <a:ext cx="4296508" cy="241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ow Much Is PVC Pipe? (Types &amp; Price)">
            <a:extLst>
              <a:ext uri="{FF2B5EF4-FFF2-40B4-BE49-F238E27FC236}">
                <a16:creationId xmlns:a16="http://schemas.microsoft.com/office/drawing/2014/main" id="{1680DB3A-C2E3-4012-BA66-549307DAE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655" y="3644387"/>
            <a:ext cx="3573414" cy="238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CBA7309-F3D0-4BA3-8A33-D702878179D4}"/>
              </a:ext>
            </a:extLst>
          </p:cNvPr>
          <p:cNvSpPr/>
          <p:nvPr/>
        </p:nvSpPr>
        <p:spPr>
          <a:xfrm>
            <a:off x="8978548" y="5996656"/>
            <a:ext cx="112562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31313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Brandon Grotesque Bold" panose="020B0803020203060202" pitchFamily="34" charset="0"/>
              </a:rPr>
              <a:t>↑</a:t>
            </a:r>
          </a:p>
          <a:p>
            <a:pPr algn="ctr"/>
            <a:r>
              <a:rPr lang="en-US" sz="2400" dirty="0">
                <a:ln w="0"/>
                <a:solidFill>
                  <a:srgbClr val="31313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Brandon Grotesque Bold" panose="020B0803020203060202" pitchFamily="34" charset="0"/>
              </a:rPr>
              <a:t>less bad</a:t>
            </a:r>
            <a:endParaRPr lang="en-US" sz="2400" dirty="0">
              <a:solidFill>
                <a:srgbClr val="3131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60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Bar dir="vert"/>
        <p:sndAc>
          <p:stSnd>
            <p:snd r:embed="rId3" name="chimes.wav"/>
          </p:stSnd>
        </p:sndAc>
      </p:transition>
    </mc:Choice>
    <mc:Fallback xmlns="">
      <p:transition spd="slow">
        <p:randomBar dir="vert"/>
        <p:sndAc>
          <p:stSnd>
            <p:snd r:embed="rId12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/>
      <p:bldP spid="22" grpId="0"/>
      <p:bldP spid="23" grpId="0"/>
      <p:bldP spid="24" grpId="0"/>
      <p:bldP spid="25" grpId="0"/>
      <p:bldP spid="29" grpId="0"/>
      <p:bldP spid="30" grpId="0"/>
      <p:bldP spid="32" grpId="0"/>
      <p:bldP spid="35" grpId="0"/>
      <p:bldP spid="35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63</Words>
  <Application>Microsoft Office PowerPoint</Application>
  <PresentationFormat>Widescreen</PresentationFormat>
  <Paragraphs>32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Brandon Grotesque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TESTWAFNSJEGNkljbnelkjnrbljnrvljenvljnrevsevdmwoi </dc:title>
  <dc:creator>Tomaz Chevres</dc:creator>
  <cp:lastModifiedBy>Tomaz Chevres</cp:lastModifiedBy>
  <cp:revision>26</cp:revision>
  <dcterms:created xsi:type="dcterms:W3CDTF">2023-05-13T14:19:13Z</dcterms:created>
  <dcterms:modified xsi:type="dcterms:W3CDTF">2023-10-11T13:55:16Z</dcterms:modified>
</cp:coreProperties>
</file>