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80" r:id="rId5"/>
    <p:sldId id="263" r:id="rId6"/>
    <p:sldId id="264" r:id="rId7"/>
    <p:sldId id="266" r:id="rId8"/>
    <p:sldId id="267" r:id="rId9"/>
    <p:sldId id="268" r:id="rId10"/>
    <p:sldId id="269" r:id="rId11"/>
    <p:sldId id="270" r:id="rId12"/>
    <p:sldId id="271" r:id="rId13"/>
    <p:sldId id="279" r:id="rId14"/>
    <p:sldId id="281" r:id="rId15"/>
    <p:sldId id="274"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6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EEB672A-308A-422E-8422-E9D59D4CD32B}" type="datetimeFigureOut">
              <a:rPr lang="en-IN" smtClean="0"/>
              <a:t>24-01-2024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650BBD9-5CD8-471F-AD0B-6E09B066F28E}" type="slidenum">
              <a:rPr lang="en-IN" smtClean="0"/>
              <a:t>‹#›</a:t>
            </a:fld>
            <a:endParaRPr lang="en-IN"/>
          </a:p>
        </p:txBody>
      </p:sp>
    </p:spTree>
    <p:extLst>
      <p:ext uri="{BB962C8B-B14F-4D97-AF65-F5344CB8AC3E}">
        <p14:creationId xmlns:p14="http://schemas.microsoft.com/office/powerpoint/2010/main" val="85157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50BBD9-5CD8-471F-AD0B-6E09B066F28E}" type="slidenum">
              <a:rPr lang="en-IN" smtClean="0"/>
              <a:t>3</a:t>
            </a:fld>
            <a:endParaRPr lang="en-IN"/>
          </a:p>
        </p:txBody>
      </p:sp>
    </p:spTree>
    <p:extLst>
      <p:ext uri="{BB962C8B-B14F-4D97-AF65-F5344CB8AC3E}">
        <p14:creationId xmlns:p14="http://schemas.microsoft.com/office/powerpoint/2010/main" val="98291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7030A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rgbClr val="1F1F1F"/>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7030A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7030A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942262" y="0"/>
            <a:ext cx="1201737" cy="1019175"/>
          </a:xfrm>
          <a:prstGeom prst="rect">
            <a:avLst/>
          </a:prstGeom>
        </p:spPr>
      </p:pic>
      <p:pic>
        <p:nvPicPr>
          <p:cNvPr id="17" name="bg object 17"/>
          <p:cNvPicPr/>
          <p:nvPr/>
        </p:nvPicPr>
        <p:blipFill>
          <a:blip r:embed="rId8" cstate="print"/>
          <a:stretch>
            <a:fillRect/>
          </a:stretch>
        </p:blipFill>
        <p:spPr>
          <a:xfrm>
            <a:off x="7886107" y="0"/>
            <a:ext cx="1257892" cy="1293812"/>
          </a:xfrm>
          <a:prstGeom prst="rect">
            <a:avLst/>
          </a:prstGeom>
        </p:spPr>
      </p:pic>
      <p:pic>
        <p:nvPicPr>
          <p:cNvPr id="18" name="bg object 18"/>
          <p:cNvPicPr/>
          <p:nvPr/>
        </p:nvPicPr>
        <p:blipFill>
          <a:blip r:embed="rId9" cstate="print"/>
          <a:stretch>
            <a:fillRect/>
          </a:stretch>
        </p:blipFill>
        <p:spPr>
          <a:xfrm>
            <a:off x="7875325" y="0"/>
            <a:ext cx="1268674" cy="1345850"/>
          </a:xfrm>
          <a:prstGeom prst="rect">
            <a:avLst/>
          </a:prstGeom>
        </p:spPr>
      </p:pic>
      <p:sp>
        <p:nvSpPr>
          <p:cNvPr id="2" name="Holder 2"/>
          <p:cNvSpPr>
            <a:spLocks noGrp="1"/>
          </p:cNvSpPr>
          <p:nvPr>
            <p:ph type="title"/>
          </p:nvPr>
        </p:nvSpPr>
        <p:spPr>
          <a:xfrm>
            <a:off x="3887249" y="2321212"/>
            <a:ext cx="1742439" cy="467360"/>
          </a:xfrm>
          <a:prstGeom prst="rect">
            <a:avLst/>
          </a:prstGeom>
        </p:spPr>
        <p:txBody>
          <a:bodyPr wrap="square" lIns="0" tIns="0" rIns="0" bIns="0">
            <a:spAutoFit/>
          </a:bodyPr>
          <a:lstStyle>
            <a:lvl1pPr>
              <a:defRPr sz="2900" b="1" i="0">
                <a:solidFill>
                  <a:srgbClr val="7030A0"/>
                </a:solidFill>
                <a:latin typeface="Times New Roman"/>
                <a:cs typeface="Times New Roman"/>
              </a:defRPr>
            </a:lvl1pPr>
          </a:lstStyle>
          <a:p>
            <a:endParaRPr/>
          </a:p>
        </p:txBody>
      </p:sp>
      <p:sp>
        <p:nvSpPr>
          <p:cNvPr id="3" name="Holder 3"/>
          <p:cNvSpPr>
            <a:spLocks noGrp="1"/>
          </p:cNvSpPr>
          <p:nvPr>
            <p:ph type="body" idx="1"/>
          </p:nvPr>
        </p:nvSpPr>
        <p:spPr>
          <a:xfrm>
            <a:off x="306064" y="1511620"/>
            <a:ext cx="8531870" cy="4533900"/>
          </a:xfrm>
          <a:prstGeom prst="rect">
            <a:avLst/>
          </a:prstGeom>
        </p:spPr>
        <p:txBody>
          <a:bodyPr wrap="square" lIns="0" tIns="0" rIns="0" bIns="0">
            <a:spAutoFit/>
          </a:bodyPr>
          <a:lstStyle>
            <a:lvl1pPr>
              <a:defRPr sz="1600" b="0" i="0">
                <a:solidFill>
                  <a:srgbClr val="1F1F1F"/>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a:xfrm>
            <a:off x="8450580" y="6447252"/>
            <a:ext cx="22860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381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2728" y="2281347"/>
            <a:ext cx="1742439" cy="467360"/>
          </a:xfrm>
          <a:prstGeom prst="rect">
            <a:avLst/>
          </a:prstGeom>
        </p:spPr>
        <p:txBody>
          <a:bodyPr vert="horz" wrap="square" lIns="0" tIns="12700" rIns="0" bIns="0" rtlCol="0">
            <a:spAutoFit/>
          </a:bodyPr>
          <a:lstStyle/>
          <a:p>
            <a:pPr marL="12700">
              <a:lnSpc>
                <a:spcPct val="100000"/>
              </a:lnSpc>
              <a:spcBef>
                <a:spcPts val="100"/>
              </a:spcBef>
            </a:pPr>
            <a:r>
              <a:rPr spc="-5" dirty="0"/>
              <a:t>PROJECT</a:t>
            </a:r>
          </a:p>
        </p:txBody>
      </p:sp>
      <p:sp>
        <p:nvSpPr>
          <p:cNvPr id="3" name="object 3"/>
          <p:cNvSpPr txBox="1"/>
          <p:nvPr/>
        </p:nvSpPr>
        <p:spPr>
          <a:xfrm>
            <a:off x="267848" y="2535540"/>
            <a:ext cx="8352198" cy="3911712"/>
          </a:xfrm>
          <a:prstGeom prst="rect">
            <a:avLst/>
          </a:prstGeom>
        </p:spPr>
        <p:txBody>
          <a:bodyPr vert="horz" wrap="square" lIns="0" tIns="80645" rIns="0" bIns="0" rtlCol="0">
            <a:spAutoFit/>
          </a:bodyPr>
          <a:lstStyle/>
          <a:p>
            <a:pPr marL="12700" marR="5080" algn="ctr">
              <a:lnSpc>
                <a:spcPct val="133300"/>
              </a:lnSpc>
              <a:spcBef>
                <a:spcPts val="635"/>
              </a:spcBef>
            </a:pPr>
            <a:r>
              <a:rPr sz="2700" b="1" spc="-15" dirty="0">
                <a:solidFill>
                  <a:srgbClr val="00B0F0"/>
                </a:solidFill>
                <a:latin typeface="Times New Roman"/>
                <a:cs typeface="Times New Roman"/>
              </a:rPr>
              <a:t>Title </a:t>
            </a:r>
            <a:r>
              <a:rPr lang="en-IN" sz="2700" b="1" spc="-15" dirty="0">
                <a:solidFill>
                  <a:srgbClr val="00B0F0"/>
                </a:solidFill>
                <a:latin typeface="Times New Roman"/>
                <a:cs typeface="Times New Roman"/>
              </a:rPr>
              <a:t>:</a:t>
            </a:r>
            <a:r>
              <a:rPr lang="en-US" sz="2700" b="1" dirty="0">
                <a:solidFill>
                  <a:srgbClr val="00B0F0"/>
                </a:solidFill>
                <a:latin typeface="Times New Roman"/>
                <a:cs typeface="Times New Roman"/>
              </a:rPr>
              <a:t> </a:t>
            </a:r>
            <a:r>
              <a:rPr lang="en-US" sz="1800" spc="-5" dirty="0">
                <a:latin typeface="Times New Roman"/>
                <a:cs typeface="Times New Roman"/>
              </a:rPr>
              <a:t>REAL TIME DRIVER DROWSINESS DETECTION USING </a:t>
            </a:r>
            <a:r>
              <a:rPr lang="en-US" spc="-5" dirty="0">
                <a:latin typeface="Times New Roman"/>
                <a:cs typeface="Times New Roman"/>
              </a:rPr>
              <a:t>VISUAL BEHAVIOUR</a:t>
            </a:r>
          </a:p>
          <a:p>
            <a:pPr marL="12700" marR="5080" algn="ctr">
              <a:lnSpc>
                <a:spcPct val="133300"/>
              </a:lnSpc>
              <a:spcBef>
                <a:spcPts val="635"/>
              </a:spcBef>
            </a:pPr>
            <a:r>
              <a:rPr lang="en-US" sz="2700" b="1" spc="-5" dirty="0">
                <a:solidFill>
                  <a:srgbClr val="00B0F0"/>
                </a:solidFill>
                <a:latin typeface="Times New Roman"/>
                <a:cs typeface="Times New Roman"/>
              </a:rPr>
              <a:t>Superviso</a:t>
            </a:r>
            <a:r>
              <a:rPr lang="en-US" sz="2700" b="1" dirty="0">
                <a:solidFill>
                  <a:srgbClr val="00B0F0"/>
                </a:solidFill>
                <a:latin typeface="Times New Roman"/>
                <a:cs typeface="Times New Roman"/>
              </a:rPr>
              <a:t>r</a:t>
            </a:r>
            <a:r>
              <a:rPr lang="en-US" sz="2700" b="1" spc="-50" dirty="0">
                <a:solidFill>
                  <a:srgbClr val="00B0F0"/>
                </a:solidFill>
                <a:latin typeface="Times New Roman"/>
                <a:cs typeface="Times New Roman"/>
              </a:rPr>
              <a:t> </a:t>
            </a:r>
            <a:r>
              <a:rPr lang="en-US" sz="2700" b="1" dirty="0">
                <a:solidFill>
                  <a:srgbClr val="00B0F0"/>
                </a:solidFill>
                <a:latin typeface="Times New Roman"/>
                <a:cs typeface="Times New Roman"/>
              </a:rPr>
              <a:t>: </a:t>
            </a:r>
            <a:r>
              <a:rPr lang="en-US" sz="2700" b="1" spc="-5" dirty="0">
                <a:solidFill>
                  <a:srgbClr val="FF0000"/>
                </a:solidFill>
                <a:latin typeface="Times New Roman"/>
                <a:cs typeface="Times New Roman"/>
              </a:rPr>
              <a:t>T. JAYA SRI DEVI</a:t>
            </a:r>
            <a:endParaRPr lang="en-US" sz="2700" b="1" dirty="0">
              <a:solidFill>
                <a:srgbClr val="FF0000"/>
              </a:solidFill>
              <a:latin typeface="Times New Roman"/>
              <a:cs typeface="Times New Roman"/>
            </a:endParaRPr>
          </a:p>
          <a:p>
            <a:pPr marL="12700" marR="5080" algn="ctr">
              <a:lnSpc>
                <a:spcPct val="133300"/>
              </a:lnSpc>
              <a:spcBef>
                <a:spcPts val="635"/>
              </a:spcBef>
            </a:pPr>
            <a:endParaRPr lang="en-US" sz="2700" b="1" spc="-65" dirty="0">
              <a:solidFill>
                <a:srgbClr val="FF0000"/>
              </a:solidFill>
              <a:latin typeface="Times New Roman"/>
              <a:cs typeface="Times New Roman"/>
            </a:endParaRPr>
          </a:p>
          <a:p>
            <a:pPr marL="12700" marR="5080" algn="ctr">
              <a:lnSpc>
                <a:spcPct val="133300"/>
              </a:lnSpc>
              <a:spcBef>
                <a:spcPts val="635"/>
              </a:spcBef>
            </a:pPr>
            <a:r>
              <a:rPr lang="en-US" sz="2700" b="1" spc="-65" dirty="0">
                <a:solidFill>
                  <a:srgbClr val="00B0F0"/>
                </a:solidFill>
                <a:latin typeface="Times New Roman"/>
                <a:cs typeface="Times New Roman"/>
              </a:rPr>
              <a:t>Team</a:t>
            </a:r>
            <a:r>
              <a:rPr lang="en-US" sz="2700" b="1" spc="-10" dirty="0">
                <a:solidFill>
                  <a:srgbClr val="00B0F0"/>
                </a:solidFill>
                <a:latin typeface="Times New Roman"/>
                <a:cs typeface="Times New Roman"/>
              </a:rPr>
              <a:t> </a:t>
            </a:r>
            <a:r>
              <a:rPr lang="en-US" sz="2700" b="1" spc="-5" dirty="0">
                <a:solidFill>
                  <a:srgbClr val="00B0F0"/>
                </a:solidFill>
                <a:latin typeface="Times New Roman"/>
                <a:cs typeface="Times New Roman"/>
              </a:rPr>
              <a:t>Members </a:t>
            </a:r>
            <a:r>
              <a:rPr lang="en-US" sz="2700" b="1" dirty="0">
                <a:solidFill>
                  <a:srgbClr val="00B0F0"/>
                </a:solidFill>
                <a:latin typeface="Times New Roman"/>
                <a:cs typeface="Times New Roman"/>
              </a:rPr>
              <a:t>:</a:t>
            </a:r>
            <a:endParaRPr lang="en-US" sz="2700" dirty="0">
              <a:latin typeface="Times New Roman"/>
              <a:cs typeface="Times New Roman"/>
            </a:endParaRPr>
          </a:p>
          <a:p>
            <a:pPr marL="3947160" marR="1231265">
              <a:lnSpc>
                <a:spcPct val="132700"/>
              </a:lnSpc>
              <a:spcBef>
                <a:spcPts val="100"/>
              </a:spcBef>
            </a:pPr>
            <a:r>
              <a:rPr sz="1700" dirty="0">
                <a:latin typeface="Times New Roman"/>
                <a:cs typeface="Times New Roman"/>
              </a:rPr>
              <a:t>20951A05</a:t>
            </a:r>
            <a:r>
              <a:rPr lang="en-IN" sz="1700" dirty="0">
                <a:latin typeface="Times New Roman"/>
                <a:cs typeface="Times New Roman"/>
              </a:rPr>
              <a:t>P1 </a:t>
            </a:r>
            <a:r>
              <a:rPr sz="1700" dirty="0">
                <a:latin typeface="Times New Roman"/>
                <a:cs typeface="Times New Roman"/>
              </a:rPr>
              <a:t>-</a:t>
            </a:r>
            <a:r>
              <a:rPr lang="en-IN" sz="1700" dirty="0">
                <a:latin typeface="Times New Roman"/>
                <a:cs typeface="Times New Roman"/>
              </a:rPr>
              <a:t> B VARUN TEJA</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20951A05</a:t>
            </a:r>
            <a:r>
              <a:rPr lang="en-IN" sz="1700" dirty="0">
                <a:latin typeface="Times New Roman"/>
                <a:cs typeface="Times New Roman"/>
              </a:rPr>
              <a:t>P0 </a:t>
            </a:r>
            <a:r>
              <a:rPr sz="1700" dirty="0">
                <a:latin typeface="Times New Roman"/>
                <a:cs typeface="Times New Roman"/>
              </a:rPr>
              <a:t>-</a:t>
            </a:r>
            <a:r>
              <a:rPr lang="en-IN" sz="1700" dirty="0">
                <a:latin typeface="Times New Roman"/>
                <a:cs typeface="Times New Roman"/>
              </a:rPr>
              <a:t> E VARUN KUMAR</a:t>
            </a:r>
            <a:r>
              <a:rPr sz="1700" dirty="0">
                <a:latin typeface="Times New Roman"/>
                <a:cs typeface="Times New Roman"/>
              </a:rPr>
              <a:t> 2</a:t>
            </a:r>
            <a:r>
              <a:rPr lang="en-IN" sz="1700" dirty="0">
                <a:latin typeface="Times New Roman"/>
                <a:cs typeface="Times New Roman"/>
              </a:rPr>
              <a:t>0951A05K1 </a:t>
            </a:r>
            <a:r>
              <a:rPr sz="1700" dirty="0">
                <a:latin typeface="Times New Roman"/>
                <a:cs typeface="Times New Roman"/>
              </a:rPr>
              <a:t>-</a:t>
            </a:r>
            <a:r>
              <a:rPr lang="en-IN" sz="1700" dirty="0">
                <a:latin typeface="Times New Roman"/>
                <a:cs typeface="Times New Roman"/>
              </a:rPr>
              <a:t> P SOHAN</a:t>
            </a:r>
            <a:endParaRPr sz="1700" dirty="0">
              <a:latin typeface="Times New Roman"/>
              <a:cs typeface="Times New Roman"/>
            </a:endParaRPr>
          </a:p>
        </p:txBody>
      </p:sp>
      <p:sp>
        <p:nvSpPr>
          <p:cNvPr id="4" name="object 4"/>
          <p:cNvSpPr txBox="1"/>
          <p:nvPr/>
        </p:nvSpPr>
        <p:spPr>
          <a:xfrm>
            <a:off x="2348131" y="1749589"/>
            <a:ext cx="4191635" cy="374650"/>
          </a:xfrm>
          <a:prstGeom prst="rect">
            <a:avLst/>
          </a:prstGeom>
        </p:spPr>
        <p:txBody>
          <a:bodyPr vert="horz" wrap="square" lIns="0" tIns="17780" rIns="0" bIns="0" rtlCol="0">
            <a:spAutoFit/>
          </a:bodyPr>
          <a:lstStyle/>
          <a:p>
            <a:pPr marL="12700">
              <a:lnSpc>
                <a:spcPct val="100000"/>
              </a:lnSpc>
              <a:spcBef>
                <a:spcPts val="140"/>
              </a:spcBef>
            </a:pPr>
            <a:r>
              <a:rPr sz="2250" b="1" spc="15" dirty="0">
                <a:solidFill>
                  <a:srgbClr val="002060"/>
                </a:solidFill>
                <a:latin typeface="Times New Roman"/>
                <a:cs typeface="Times New Roman"/>
              </a:rPr>
              <a:t>Computer</a:t>
            </a:r>
            <a:r>
              <a:rPr sz="2250" b="1" spc="-40" dirty="0">
                <a:solidFill>
                  <a:srgbClr val="002060"/>
                </a:solidFill>
                <a:latin typeface="Times New Roman"/>
                <a:cs typeface="Times New Roman"/>
              </a:rPr>
              <a:t> </a:t>
            </a:r>
            <a:r>
              <a:rPr sz="2250" b="1" spc="10" dirty="0">
                <a:solidFill>
                  <a:srgbClr val="002060"/>
                </a:solidFill>
                <a:latin typeface="Times New Roman"/>
                <a:cs typeface="Times New Roman"/>
              </a:rPr>
              <a:t>Science</a:t>
            </a:r>
            <a:r>
              <a:rPr sz="2250" b="1" dirty="0">
                <a:solidFill>
                  <a:srgbClr val="002060"/>
                </a:solidFill>
                <a:latin typeface="Times New Roman"/>
                <a:cs typeface="Times New Roman"/>
              </a:rPr>
              <a:t> </a:t>
            </a:r>
            <a:r>
              <a:rPr sz="2250" b="1" spc="30" dirty="0">
                <a:solidFill>
                  <a:srgbClr val="002060"/>
                </a:solidFill>
                <a:latin typeface="Times New Roman"/>
                <a:cs typeface="Times New Roman"/>
              </a:rPr>
              <a:t>&amp;</a:t>
            </a:r>
            <a:r>
              <a:rPr sz="2250" b="1" dirty="0">
                <a:solidFill>
                  <a:srgbClr val="002060"/>
                </a:solidFill>
                <a:latin typeface="Times New Roman"/>
                <a:cs typeface="Times New Roman"/>
              </a:rPr>
              <a:t> </a:t>
            </a:r>
            <a:r>
              <a:rPr sz="2250" b="1" spc="10" dirty="0">
                <a:solidFill>
                  <a:srgbClr val="002060"/>
                </a:solidFill>
                <a:latin typeface="Times New Roman"/>
                <a:cs typeface="Times New Roman"/>
              </a:rPr>
              <a:t>Engineering</a:t>
            </a:r>
            <a:endParaRPr sz="2250" dirty="0">
              <a:latin typeface="Times New Roman"/>
              <a:cs typeface="Times New Roman"/>
            </a:endParaRPr>
          </a:p>
        </p:txBody>
      </p:sp>
      <p:pic>
        <p:nvPicPr>
          <p:cNvPr id="5" name="object 5"/>
          <p:cNvPicPr/>
          <p:nvPr/>
        </p:nvPicPr>
        <p:blipFill>
          <a:blip r:embed="rId2" cstate="print"/>
          <a:stretch>
            <a:fillRect/>
          </a:stretch>
        </p:blipFill>
        <p:spPr>
          <a:xfrm>
            <a:off x="3810000" y="168266"/>
            <a:ext cx="1267899" cy="145777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3915" y="572720"/>
            <a:ext cx="2939415" cy="397510"/>
          </a:xfrm>
          <a:prstGeom prst="rect">
            <a:avLst/>
          </a:prstGeom>
        </p:spPr>
        <p:txBody>
          <a:bodyPr vert="horz" wrap="square" lIns="0" tIns="11430" rIns="0" bIns="0" rtlCol="0">
            <a:spAutoFit/>
          </a:bodyPr>
          <a:lstStyle/>
          <a:p>
            <a:pPr marL="12700">
              <a:lnSpc>
                <a:spcPct val="100000"/>
              </a:lnSpc>
              <a:spcBef>
                <a:spcPts val="90"/>
              </a:spcBef>
            </a:pPr>
            <a:r>
              <a:rPr sz="2450" spc="-40" dirty="0">
                <a:solidFill>
                  <a:srgbClr val="FF0000"/>
                </a:solidFill>
              </a:rPr>
              <a:t>IMPLEMENTATION</a:t>
            </a:r>
            <a:endParaRPr sz="245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10</a:t>
            </a:fld>
            <a:endParaRPr dirty="0"/>
          </a:p>
        </p:txBody>
      </p:sp>
      <p:pic>
        <p:nvPicPr>
          <p:cNvPr id="6" name="Picture 5">
            <a:extLst>
              <a:ext uri="{FF2B5EF4-FFF2-40B4-BE49-F238E27FC236}">
                <a16:creationId xmlns:a16="http://schemas.microsoft.com/office/drawing/2014/main" id="{79A6227B-9236-3C2C-2A57-63880009968B}"/>
              </a:ext>
            </a:extLst>
          </p:cNvPr>
          <p:cNvPicPr>
            <a:picLocks noChangeAspect="1"/>
          </p:cNvPicPr>
          <p:nvPr/>
        </p:nvPicPr>
        <p:blipFill>
          <a:blip r:embed="rId2"/>
          <a:stretch>
            <a:fillRect/>
          </a:stretch>
        </p:blipFill>
        <p:spPr>
          <a:xfrm>
            <a:off x="1905000" y="1524000"/>
            <a:ext cx="5098222" cy="45800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3915" y="572720"/>
            <a:ext cx="2939415" cy="397510"/>
          </a:xfrm>
          <a:prstGeom prst="rect">
            <a:avLst/>
          </a:prstGeom>
        </p:spPr>
        <p:txBody>
          <a:bodyPr vert="horz" wrap="square" lIns="0" tIns="11430" rIns="0" bIns="0" rtlCol="0">
            <a:spAutoFit/>
          </a:bodyPr>
          <a:lstStyle/>
          <a:p>
            <a:pPr marL="12700">
              <a:lnSpc>
                <a:spcPct val="100000"/>
              </a:lnSpc>
              <a:spcBef>
                <a:spcPts val="90"/>
              </a:spcBef>
            </a:pPr>
            <a:r>
              <a:rPr sz="2450" spc="-40" dirty="0">
                <a:solidFill>
                  <a:srgbClr val="FF0000"/>
                </a:solidFill>
              </a:rPr>
              <a:t>IMPLEMENTATION</a:t>
            </a:r>
            <a:endParaRPr sz="245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11</a:t>
            </a:fld>
            <a:endParaRPr dirty="0"/>
          </a:p>
        </p:txBody>
      </p:sp>
      <p:sp>
        <p:nvSpPr>
          <p:cNvPr id="3" name="object 3"/>
          <p:cNvSpPr txBox="1"/>
          <p:nvPr/>
        </p:nvSpPr>
        <p:spPr>
          <a:xfrm>
            <a:off x="600099" y="1547846"/>
            <a:ext cx="7991475" cy="1674817"/>
          </a:xfrm>
          <a:prstGeom prst="rect">
            <a:avLst/>
          </a:prstGeom>
        </p:spPr>
        <p:txBody>
          <a:bodyPr vert="horz" wrap="square" lIns="0" tIns="12700" rIns="0" bIns="0" rtlCol="0">
            <a:spAutoFit/>
          </a:bodyPr>
          <a:lstStyle/>
          <a:p>
            <a:pPr marL="12700">
              <a:lnSpc>
                <a:spcPct val="100000"/>
              </a:lnSpc>
              <a:spcBef>
                <a:spcPts val="100"/>
              </a:spcBef>
            </a:pPr>
            <a:r>
              <a:rPr lang="en-US" dirty="0">
                <a:latin typeface="Times New Roman" panose="02020603050405020304" pitchFamily="18" charset="0"/>
                <a:cs typeface="Times New Roman" panose="02020603050405020304" pitchFamily="18" charset="0"/>
              </a:rPr>
              <a:t>As illustrated in Fig. , the feature points are labelled clockwise, getting started at the lower-left corner of the mouth. It has been discovered that the x- and y-direction coordinates are connected in some way. The MAR is the ratio of the distance between vertical mouth landmarks to the distance between horizontal mouth </a:t>
            </a:r>
            <a:r>
              <a:rPr lang="en-US" dirty="0" err="1">
                <a:latin typeface="Times New Roman" panose="02020603050405020304" pitchFamily="18" charset="0"/>
                <a:cs typeface="Times New Roman" panose="02020603050405020304" pitchFamily="18" charset="0"/>
              </a:rPr>
              <a:t>landmarks.When</a:t>
            </a:r>
            <a:r>
              <a:rPr lang="en-US" dirty="0">
                <a:latin typeface="Times New Roman" panose="02020603050405020304" pitchFamily="18" charset="0"/>
                <a:cs typeface="Times New Roman" panose="02020603050405020304" pitchFamily="18" charset="0"/>
              </a:rPr>
              <a:t> a person yawns, the gap between his lower and upper lips widens. As a result, MAR increases and at the same time as the yawn count is increased.</a:t>
            </a:r>
            <a:endParaRPr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FE04D2C-4BF5-CEEE-FB5C-20B95D8291D4}"/>
              </a:ext>
            </a:extLst>
          </p:cNvPr>
          <p:cNvPicPr>
            <a:picLocks noChangeAspect="1"/>
          </p:cNvPicPr>
          <p:nvPr/>
        </p:nvPicPr>
        <p:blipFill>
          <a:blip r:embed="rId2"/>
          <a:stretch>
            <a:fillRect/>
          </a:stretch>
        </p:blipFill>
        <p:spPr>
          <a:xfrm>
            <a:off x="2590800" y="3250494"/>
            <a:ext cx="3124471" cy="769687"/>
          </a:xfrm>
          <a:prstGeom prst="rect">
            <a:avLst/>
          </a:prstGeom>
        </p:spPr>
      </p:pic>
      <p:pic>
        <p:nvPicPr>
          <p:cNvPr id="8" name="Picture 7">
            <a:extLst>
              <a:ext uri="{FF2B5EF4-FFF2-40B4-BE49-F238E27FC236}">
                <a16:creationId xmlns:a16="http://schemas.microsoft.com/office/drawing/2014/main" id="{E7EF5C6E-29DF-1893-AE86-ED5FD0DA32F2}"/>
              </a:ext>
            </a:extLst>
          </p:cNvPr>
          <p:cNvPicPr>
            <a:picLocks noChangeAspect="1"/>
          </p:cNvPicPr>
          <p:nvPr/>
        </p:nvPicPr>
        <p:blipFill>
          <a:blip r:embed="rId3"/>
          <a:stretch>
            <a:fillRect/>
          </a:stretch>
        </p:blipFill>
        <p:spPr>
          <a:xfrm>
            <a:off x="2057400" y="4131656"/>
            <a:ext cx="5357324" cy="21414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3915" y="572720"/>
            <a:ext cx="1236980" cy="397510"/>
          </a:xfrm>
          <a:prstGeom prst="rect">
            <a:avLst/>
          </a:prstGeom>
        </p:spPr>
        <p:txBody>
          <a:bodyPr vert="horz" wrap="square" lIns="0" tIns="11430" rIns="0" bIns="0" rtlCol="0">
            <a:spAutoFit/>
          </a:bodyPr>
          <a:lstStyle/>
          <a:p>
            <a:pPr marL="12700">
              <a:lnSpc>
                <a:spcPct val="100000"/>
              </a:lnSpc>
              <a:spcBef>
                <a:spcPts val="90"/>
              </a:spcBef>
            </a:pPr>
            <a:r>
              <a:rPr sz="2450" spc="-15" dirty="0">
                <a:solidFill>
                  <a:srgbClr val="FF0000"/>
                </a:solidFill>
              </a:rPr>
              <a:t>RESU</a:t>
            </a:r>
            <a:r>
              <a:rPr sz="2450" spc="-235" dirty="0">
                <a:solidFill>
                  <a:srgbClr val="FF0000"/>
                </a:solidFill>
              </a:rPr>
              <a:t>L</a:t>
            </a:r>
            <a:r>
              <a:rPr sz="2450" spc="-10" dirty="0">
                <a:solidFill>
                  <a:srgbClr val="FF0000"/>
                </a:solidFill>
              </a:rPr>
              <a:t>T</a:t>
            </a:r>
            <a:endParaRPr sz="245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12</a:t>
            </a:fld>
            <a:endParaRPr dirty="0"/>
          </a:p>
        </p:txBody>
      </p:sp>
      <p:sp>
        <p:nvSpPr>
          <p:cNvPr id="7" name="TextBox 6">
            <a:extLst>
              <a:ext uri="{FF2B5EF4-FFF2-40B4-BE49-F238E27FC236}">
                <a16:creationId xmlns:a16="http://schemas.microsoft.com/office/drawing/2014/main" id="{AD9BBAC2-6340-3061-A3F5-2D69130DD14A}"/>
              </a:ext>
            </a:extLst>
          </p:cNvPr>
          <p:cNvSpPr txBox="1"/>
          <p:nvPr/>
        </p:nvSpPr>
        <p:spPr>
          <a:xfrm>
            <a:off x="304800" y="1565909"/>
            <a:ext cx="8534400" cy="3693319"/>
          </a:xfrm>
          <a:prstGeom prst="rect">
            <a:avLst/>
          </a:prstGeom>
          <a:noFill/>
        </p:spPr>
        <p:txBody>
          <a:bodyPr wrap="square">
            <a:spAutoFit/>
          </a:bodyPr>
          <a:lstStyle/>
          <a:p>
            <a:r>
              <a:rPr lang="en-US" dirty="0"/>
              <a:t>With the generated data, the proposed system was constructed and tested. The camera</a:t>
            </a:r>
          </a:p>
          <a:p>
            <a:r>
              <a:rPr lang="en-US" dirty="0"/>
              <a:t>has been linked to the system so that the video streaming can be further processed and</a:t>
            </a:r>
          </a:p>
          <a:p>
            <a:r>
              <a:rPr lang="en-US" dirty="0"/>
              <a:t>classified online. Then the calculated values are stored for analysis and categorization</a:t>
            </a:r>
          </a:p>
          <a:p>
            <a:r>
              <a:rPr lang="en-US" dirty="0"/>
              <a:t>purposes. Figure 4 depicts a frame of an active state. EAR and MAR values for this</a:t>
            </a:r>
          </a:p>
          <a:p>
            <a:r>
              <a:rPr lang="en-US" dirty="0"/>
              <a:t>frame are mentioned below.</a:t>
            </a:r>
          </a:p>
          <a:p>
            <a:endParaRPr lang="en-US" dirty="0"/>
          </a:p>
          <a:p>
            <a:r>
              <a:rPr lang="en-US" dirty="0"/>
              <a:t>                                            EAR = 0.29 MAR = 0.45</a:t>
            </a:r>
          </a:p>
          <a:p>
            <a:endParaRPr lang="en-US" dirty="0"/>
          </a:p>
          <a:p>
            <a:endParaRPr lang="en-US" dirty="0"/>
          </a:p>
          <a:p>
            <a:r>
              <a:rPr lang="en-US" dirty="0"/>
              <a:t>Figure 5 depicts a variety of drowsy situations. Figure 5a shows an example of the</a:t>
            </a:r>
          </a:p>
          <a:p>
            <a:r>
              <a:rPr lang="en-US" dirty="0"/>
              <a:t>drowsiness alert caused by eye closing, while Fig. 5b shows an example of a drowsy</a:t>
            </a:r>
          </a:p>
          <a:p>
            <a:r>
              <a:rPr lang="en-US" dirty="0"/>
              <a:t>situation caused by yawning.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3512FE-D589-9050-B907-7DC64EA1FE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428" y="539371"/>
            <a:ext cx="3067315" cy="2385266"/>
          </a:xfrm>
          <a:prstGeom prst="rect">
            <a:avLst/>
          </a:prstGeom>
        </p:spPr>
      </p:pic>
      <p:pic>
        <p:nvPicPr>
          <p:cNvPr id="6" name="Picture 5">
            <a:extLst>
              <a:ext uri="{FF2B5EF4-FFF2-40B4-BE49-F238E27FC236}">
                <a16:creationId xmlns:a16="http://schemas.microsoft.com/office/drawing/2014/main" id="{A42D762D-CB84-DC67-8985-674661180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495661"/>
            <a:ext cx="3212483" cy="2472687"/>
          </a:xfrm>
          <a:prstGeom prst="rect">
            <a:avLst/>
          </a:prstGeom>
        </p:spPr>
      </p:pic>
      <p:pic>
        <p:nvPicPr>
          <p:cNvPr id="9" name="Picture 8">
            <a:extLst>
              <a:ext uri="{FF2B5EF4-FFF2-40B4-BE49-F238E27FC236}">
                <a16:creationId xmlns:a16="http://schemas.microsoft.com/office/drawing/2014/main" id="{23AD3CC2-E849-1E8F-CAC8-E8946A3A40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582" y="3889653"/>
            <a:ext cx="2727635" cy="2149046"/>
          </a:xfrm>
          <a:prstGeom prst="rect">
            <a:avLst/>
          </a:prstGeom>
        </p:spPr>
      </p:pic>
      <p:sp>
        <p:nvSpPr>
          <p:cNvPr id="10" name="TextBox 9">
            <a:extLst>
              <a:ext uri="{FF2B5EF4-FFF2-40B4-BE49-F238E27FC236}">
                <a16:creationId xmlns:a16="http://schemas.microsoft.com/office/drawing/2014/main" id="{FC395C2E-3196-8CE8-DB35-D62AA3243EC3}"/>
              </a:ext>
            </a:extLst>
          </p:cNvPr>
          <p:cNvSpPr txBox="1"/>
          <p:nvPr/>
        </p:nvSpPr>
        <p:spPr>
          <a:xfrm>
            <a:off x="1295400" y="3139976"/>
            <a:ext cx="1981200" cy="369332"/>
          </a:xfrm>
          <a:prstGeom prst="rect">
            <a:avLst/>
          </a:prstGeom>
          <a:noFill/>
        </p:spPr>
        <p:txBody>
          <a:bodyPr wrap="square" rtlCol="0">
            <a:spAutoFit/>
          </a:bodyPr>
          <a:lstStyle/>
          <a:p>
            <a:r>
              <a:rPr lang="en-IN" dirty="0"/>
              <a:t>FIGURE-4</a:t>
            </a:r>
          </a:p>
        </p:txBody>
      </p:sp>
      <p:sp>
        <p:nvSpPr>
          <p:cNvPr id="13" name="TextBox 12">
            <a:extLst>
              <a:ext uri="{FF2B5EF4-FFF2-40B4-BE49-F238E27FC236}">
                <a16:creationId xmlns:a16="http://schemas.microsoft.com/office/drawing/2014/main" id="{FEFF346E-6FDB-21E7-4F29-E1A682BB81FC}"/>
              </a:ext>
            </a:extLst>
          </p:cNvPr>
          <p:cNvSpPr txBox="1"/>
          <p:nvPr/>
        </p:nvSpPr>
        <p:spPr>
          <a:xfrm>
            <a:off x="5257800" y="3118121"/>
            <a:ext cx="2362200" cy="369332"/>
          </a:xfrm>
          <a:prstGeom prst="rect">
            <a:avLst/>
          </a:prstGeom>
          <a:noFill/>
        </p:spPr>
        <p:txBody>
          <a:bodyPr wrap="square" rtlCol="0">
            <a:spAutoFit/>
          </a:bodyPr>
          <a:lstStyle/>
          <a:p>
            <a:r>
              <a:rPr lang="en-IN" dirty="0"/>
              <a:t>FIGURE-5(A)</a:t>
            </a:r>
          </a:p>
        </p:txBody>
      </p:sp>
      <p:sp>
        <p:nvSpPr>
          <p:cNvPr id="15" name="TextBox 14">
            <a:extLst>
              <a:ext uri="{FF2B5EF4-FFF2-40B4-BE49-F238E27FC236}">
                <a16:creationId xmlns:a16="http://schemas.microsoft.com/office/drawing/2014/main" id="{DC3F9E18-DDB0-00EE-6606-ED3E2EEE7F21}"/>
              </a:ext>
            </a:extLst>
          </p:cNvPr>
          <p:cNvSpPr txBox="1"/>
          <p:nvPr/>
        </p:nvSpPr>
        <p:spPr>
          <a:xfrm>
            <a:off x="3663641" y="6256233"/>
            <a:ext cx="4572000" cy="369332"/>
          </a:xfrm>
          <a:prstGeom prst="rect">
            <a:avLst/>
          </a:prstGeom>
          <a:noFill/>
        </p:spPr>
        <p:txBody>
          <a:bodyPr wrap="square">
            <a:spAutoFit/>
          </a:bodyPr>
          <a:lstStyle/>
          <a:p>
            <a:r>
              <a:rPr lang="en-IN" dirty="0"/>
              <a:t>FIGURE-5(B)</a:t>
            </a:r>
          </a:p>
        </p:txBody>
      </p:sp>
    </p:spTree>
    <p:extLst>
      <p:ext uri="{BB962C8B-B14F-4D97-AF65-F5344CB8AC3E}">
        <p14:creationId xmlns:p14="http://schemas.microsoft.com/office/powerpoint/2010/main" val="263638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1FEC84-4C25-F896-5E3D-4E7C6A6088DA}"/>
              </a:ext>
            </a:extLst>
          </p:cNvPr>
          <p:cNvSpPr>
            <a:spLocks noGrp="1"/>
          </p:cNvSpPr>
          <p:nvPr>
            <p:ph type="body" idx="1"/>
          </p:nvPr>
        </p:nvSpPr>
        <p:spPr>
          <a:xfrm>
            <a:off x="306065" y="990600"/>
            <a:ext cx="8531870" cy="377026"/>
          </a:xfrm>
        </p:spPr>
        <p:txBody>
          <a:bodyPr/>
          <a:lstStyle/>
          <a:p>
            <a:r>
              <a:rPr lang="en-IN" dirty="0"/>
              <a:t> </a:t>
            </a:r>
            <a:r>
              <a:rPr lang="en-IN" sz="2450" b="1" dirty="0">
                <a:solidFill>
                  <a:srgbClr val="FF0000"/>
                </a:solidFill>
              </a:rPr>
              <a:t>ACCURACY</a:t>
            </a:r>
            <a:r>
              <a:rPr lang="en-IN" dirty="0">
                <a:solidFill>
                  <a:srgbClr val="FF0000"/>
                </a:solidFill>
              </a:rPr>
              <a:t>:</a:t>
            </a:r>
          </a:p>
        </p:txBody>
      </p:sp>
      <p:sp>
        <p:nvSpPr>
          <p:cNvPr id="4" name="TextBox 3">
            <a:extLst>
              <a:ext uri="{FF2B5EF4-FFF2-40B4-BE49-F238E27FC236}">
                <a16:creationId xmlns:a16="http://schemas.microsoft.com/office/drawing/2014/main" id="{69697904-58A9-4095-1FFB-B316CD7EE209}"/>
              </a:ext>
            </a:extLst>
          </p:cNvPr>
          <p:cNvSpPr txBox="1"/>
          <p:nvPr/>
        </p:nvSpPr>
        <p:spPr>
          <a:xfrm>
            <a:off x="306065" y="1524000"/>
            <a:ext cx="8531870" cy="1477328"/>
          </a:xfrm>
          <a:prstGeom prst="rect">
            <a:avLst/>
          </a:prstGeom>
          <a:noFill/>
        </p:spPr>
        <p:txBody>
          <a:bodyPr wrap="square" rtlCol="0">
            <a:spAutoFit/>
          </a:bodyPr>
          <a:lstStyle/>
          <a:p>
            <a:r>
              <a:rPr lang="en-US" dirty="0"/>
              <a:t>In general, the model provides good accuracy in a range of illumination and positioning conditions. It demonstrates how unworkable this system is. The other models and algorithms need a lot of components and are very complicated. </a:t>
            </a:r>
          </a:p>
          <a:p>
            <a:endParaRPr lang="en-US" dirty="0"/>
          </a:p>
          <a:p>
            <a:endParaRPr lang="en-IN" dirty="0"/>
          </a:p>
        </p:txBody>
      </p:sp>
      <p:pic>
        <p:nvPicPr>
          <p:cNvPr id="6" name="Picture 5">
            <a:extLst>
              <a:ext uri="{FF2B5EF4-FFF2-40B4-BE49-F238E27FC236}">
                <a16:creationId xmlns:a16="http://schemas.microsoft.com/office/drawing/2014/main" id="{C52A4A86-FCE5-23BD-54E8-A36DA446AADB}"/>
              </a:ext>
            </a:extLst>
          </p:cNvPr>
          <p:cNvPicPr>
            <a:picLocks noChangeAspect="1"/>
          </p:cNvPicPr>
          <p:nvPr/>
        </p:nvPicPr>
        <p:blipFill>
          <a:blip r:embed="rId2"/>
          <a:stretch>
            <a:fillRect/>
          </a:stretch>
        </p:blipFill>
        <p:spPr>
          <a:xfrm>
            <a:off x="1524000" y="2514600"/>
            <a:ext cx="5631681" cy="4110608"/>
          </a:xfrm>
          <a:prstGeom prst="rect">
            <a:avLst/>
          </a:prstGeom>
        </p:spPr>
      </p:pic>
    </p:spTree>
    <p:extLst>
      <p:ext uri="{BB962C8B-B14F-4D97-AF65-F5344CB8AC3E}">
        <p14:creationId xmlns:p14="http://schemas.microsoft.com/office/powerpoint/2010/main" val="108423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8625" y="2997549"/>
            <a:ext cx="5787390" cy="1122680"/>
          </a:xfrm>
          <a:prstGeom prst="rect">
            <a:avLst/>
          </a:prstGeom>
        </p:spPr>
        <p:txBody>
          <a:bodyPr vert="horz" wrap="square" lIns="0" tIns="12700" rIns="0" bIns="0" rtlCol="0">
            <a:spAutoFit/>
          </a:bodyPr>
          <a:lstStyle/>
          <a:p>
            <a:pPr marL="12700">
              <a:lnSpc>
                <a:spcPct val="100000"/>
              </a:lnSpc>
              <a:spcBef>
                <a:spcPts val="100"/>
              </a:spcBef>
            </a:pPr>
            <a:r>
              <a:rPr sz="7200" spc="-250" dirty="0">
                <a:solidFill>
                  <a:srgbClr val="002060"/>
                </a:solidFill>
                <a:latin typeface="Verdana"/>
                <a:cs typeface="Verdana"/>
              </a:rPr>
              <a:t>THANK</a:t>
            </a:r>
            <a:r>
              <a:rPr sz="7200" spc="-425" dirty="0">
                <a:solidFill>
                  <a:srgbClr val="002060"/>
                </a:solidFill>
                <a:latin typeface="Verdana"/>
                <a:cs typeface="Verdana"/>
              </a:rPr>
              <a:t> </a:t>
            </a:r>
            <a:r>
              <a:rPr sz="7200" spc="-660" dirty="0">
                <a:solidFill>
                  <a:srgbClr val="002060"/>
                </a:solidFill>
                <a:latin typeface="Verdana"/>
                <a:cs typeface="Verdana"/>
              </a:rPr>
              <a:t>Y</a:t>
            </a:r>
            <a:r>
              <a:rPr sz="7200" spc="-110" dirty="0">
                <a:solidFill>
                  <a:srgbClr val="002060"/>
                </a:solidFill>
                <a:latin typeface="Verdana"/>
                <a:cs typeface="Verdana"/>
              </a:rPr>
              <a:t>OU</a:t>
            </a:r>
            <a:endParaRPr sz="7200">
              <a:latin typeface="Verdana"/>
              <a:cs typeface="Verdana"/>
            </a:endParaRPr>
          </a:p>
        </p:txBody>
      </p:sp>
      <p:grpSp>
        <p:nvGrpSpPr>
          <p:cNvPr id="3" name="object 3"/>
          <p:cNvGrpSpPr/>
          <p:nvPr/>
        </p:nvGrpSpPr>
        <p:grpSpPr>
          <a:xfrm>
            <a:off x="7875325" y="0"/>
            <a:ext cx="1268730" cy="1346200"/>
            <a:chOff x="7875325" y="0"/>
            <a:chExt cx="1268730" cy="1346200"/>
          </a:xfrm>
        </p:grpSpPr>
        <p:pic>
          <p:nvPicPr>
            <p:cNvPr id="4" name="object 4"/>
            <p:cNvPicPr/>
            <p:nvPr/>
          </p:nvPicPr>
          <p:blipFill>
            <a:blip r:embed="rId2" cstate="print"/>
            <a:stretch>
              <a:fillRect/>
            </a:stretch>
          </p:blipFill>
          <p:spPr>
            <a:xfrm>
              <a:off x="7942262" y="0"/>
              <a:ext cx="1201737" cy="1019176"/>
            </a:xfrm>
            <a:prstGeom prst="rect">
              <a:avLst/>
            </a:prstGeom>
          </p:spPr>
        </p:pic>
        <p:pic>
          <p:nvPicPr>
            <p:cNvPr id="5" name="object 5"/>
            <p:cNvPicPr/>
            <p:nvPr/>
          </p:nvPicPr>
          <p:blipFill>
            <a:blip r:embed="rId2" cstate="print"/>
            <a:stretch>
              <a:fillRect/>
            </a:stretch>
          </p:blipFill>
          <p:spPr>
            <a:xfrm>
              <a:off x="7886107" y="0"/>
              <a:ext cx="1257892" cy="1293813"/>
            </a:xfrm>
            <a:prstGeom prst="rect">
              <a:avLst/>
            </a:prstGeom>
          </p:spPr>
        </p:pic>
        <p:pic>
          <p:nvPicPr>
            <p:cNvPr id="6" name="object 6"/>
            <p:cNvPicPr/>
            <p:nvPr/>
          </p:nvPicPr>
          <p:blipFill>
            <a:blip r:embed="rId3" cstate="print"/>
            <a:stretch>
              <a:fillRect/>
            </a:stretch>
          </p:blipFill>
          <p:spPr>
            <a:xfrm>
              <a:off x="7875325" y="0"/>
              <a:ext cx="1268674" cy="1345850"/>
            </a:xfrm>
            <a:prstGeom prst="rect">
              <a:avLst/>
            </a:prstGeom>
          </p:spPr>
        </p:pic>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15</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875325" y="0"/>
            <a:ext cx="1268730" cy="1346200"/>
            <a:chOff x="7875325" y="0"/>
            <a:chExt cx="1268730" cy="1346200"/>
          </a:xfrm>
        </p:grpSpPr>
        <p:pic>
          <p:nvPicPr>
            <p:cNvPr id="3" name="object 3"/>
            <p:cNvPicPr/>
            <p:nvPr/>
          </p:nvPicPr>
          <p:blipFill>
            <a:blip r:embed="rId2" cstate="print"/>
            <a:stretch>
              <a:fillRect/>
            </a:stretch>
          </p:blipFill>
          <p:spPr>
            <a:xfrm>
              <a:off x="7886107" y="0"/>
              <a:ext cx="1257892" cy="1293812"/>
            </a:xfrm>
            <a:prstGeom prst="rect">
              <a:avLst/>
            </a:prstGeom>
          </p:spPr>
        </p:pic>
        <p:pic>
          <p:nvPicPr>
            <p:cNvPr id="4" name="object 4"/>
            <p:cNvPicPr/>
            <p:nvPr/>
          </p:nvPicPr>
          <p:blipFill>
            <a:blip r:embed="rId3" cstate="print"/>
            <a:stretch>
              <a:fillRect/>
            </a:stretch>
          </p:blipFill>
          <p:spPr>
            <a:xfrm>
              <a:off x="7875325" y="0"/>
              <a:ext cx="1268674" cy="1345850"/>
            </a:xfrm>
            <a:prstGeom prst="rect">
              <a:avLst/>
            </a:prstGeom>
          </p:spPr>
        </p:pic>
      </p:grpSp>
      <p:sp>
        <p:nvSpPr>
          <p:cNvPr id="5" name="object 5"/>
          <p:cNvSpPr txBox="1">
            <a:spLocks noGrp="1"/>
          </p:cNvSpPr>
          <p:nvPr>
            <p:ph type="title"/>
          </p:nvPr>
        </p:nvSpPr>
        <p:spPr>
          <a:xfrm>
            <a:off x="920871" y="806953"/>
            <a:ext cx="213169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00"/>
                </a:solidFill>
              </a:rPr>
              <a:t>OUTLINE</a:t>
            </a:r>
            <a:endParaRPr sz="36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2</a:t>
            </a:fld>
            <a:endParaRPr dirty="0"/>
          </a:p>
        </p:txBody>
      </p:sp>
      <p:sp>
        <p:nvSpPr>
          <p:cNvPr id="6" name="object 6"/>
          <p:cNvSpPr txBox="1"/>
          <p:nvPr/>
        </p:nvSpPr>
        <p:spPr>
          <a:xfrm>
            <a:off x="851577" y="1757304"/>
            <a:ext cx="4177623" cy="3349634"/>
          </a:xfrm>
          <a:prstGeom prst="rect">
            <a:avLst/>
          </a:prstGeom>
        </p:spPr>
        <p:txBody>
          <a:bodyPr vert="horz" wrap="square" lIns="0" tIns="208279" rIns="0" bIns="0" rtlCol="0">
            <a:spAutoFit/>
          </a:bodyPr>
          <a:lstStyle/>
          <a:p>
            <a:pPr marL="539750" indent="-527685">
              <a:lnSpc>
                <a:spcPct val="100000"/>
              </a:lnSpc>
              <a:spcBef>
                <a:spcPts val="1639"/>
              </a:spcBef>
              <a:buChar char="▪"/>
              <a:tabLst>
                <a:tab pos="539750" algn="l"/>
                <a:tab pos="540385" algn="l"/>
              </a:tabLst>
            </a:pPr>
            <a:r>
              <a:rPr sz="2400" dirty="0">
                <a:latin typeface="Times New Roman"/>
                <a:cs typeface="Times New Roman"/>
              </a:rPr>
              <a:t>Introduction</a:t>
            </a:r>
          </a:p>
          <a:p>
            <a:pPr marL="539750" indent="-527685">
              <a:lnSpc>
                <a:spcPct val="100000"/>
              </a:lnSpc>
              <a:spcBef>
                <a:spcPts val="1540"/>
              </a:spcBef>
              <a:buChar char="▪"/>
              <a:tabLst>
                <a:tab pos="539750" algn="l"/>
                <a:tab pos="540385" algn="l"/>
              </a:tabLst>
            </a:pPr>
            <a:r>
              <a:rPr sz="2400" spc="-5" dirty="0">
                <a:latin typeface="Times New Roman"/>
                <a:cs typeface="Times New Roman"/>
              </a:rPr>
              <a:t>Project</a:t>
            </a:r>
            <a:r>
              <a:rPr sz="2400" spc="-80" dirty="0">
                <a:latin typeface="Times New Roman"/>
                <a:cs typeface="Times New Roman"/>
              </a:rPr>
              <a:t> </a:t>
            </a:r>
            <a:r>
              <a:rPr sz="2400" spc="-5" dirty="0">
                <a:latin typeface="Times New Roman"/>
                <a:cs typeface="Times New Roman"/>
              </a:rPr>
              <a:t>Overview</a:t>
            </a:r>
            <a:endParaRPr lang="en-IN" sz="2400" spc="-5" dirty="0">
              <a:latin typeface="Times New Roman"/>
              <a:cs typeface="Times New Roman"/>
            </a:endParaRPr>
          </a:p>
          <a:p>
            <a:pPr marL="539750" indent="-527685">
              <a:lnSpc>
                <a:spcPct val="100000"/>
              </a:lnSpc>
              <a:spcBef>
                <a:spcPts val="1540"/>
              </a:spcBef>
              <a:buChar char="▪"/>
              <a:tabLst>
                <a:tab pos="539750" algn="l"/>
                <a:tab pos="540385" algn="l"/>
              </a:tabLst>
            </a:pPr>
            <a:r>
              <a:rPr lang="en-IN" sz="2400" spc="-5" dirty="0">
                <a:latin typeface="Times New Roman"/>
                <a:cs typeface="Times New Roman"/>
              </a:rPr>
              <a:t>Objective</a:t>
            </a:r>
            <a:endParaRPr sz="2400" dirty="0">
              <a:latin typeface="Times New Roman"/>
              <a:cs typeface="Times New Roman"/>
            </a:endParaRPr>
          </a:p>
          <a:p>
            <a:pPr marL="463550" indent="-451484">
              <a:lnSpc>
                <a:spcPct val="100000"/>
              </a:lnSpc>
              <a:spcBef>
                <a:spcPts val="1440"/>
              </a:spcBef>
              <a:buChar char="▪"/>
              <a:tabLst>
                <a:tab pos="463550" algn="l"/>
                <a:tab pos="464184" algn="l"/>
              </a:tabLst>
            </a:pPr>
            <a:r>
              <a:rPr lang="en-IN" sz="2400" spc="-5" dirty="0">
                <a:latin typeface="Times New Roman"/>
                <a:cs typeface="Times New Roman"/>
              </a:rPr>
              <a:t>Design &amp; </a:t>
            </a:r>
            <a:r>
              <a:rPr sz="2400" spc="-5" dirty="0">
                <a:latin typeface="Times New Roman"/>
                <a:cs typeface="Times New Roman"/>
              </a:rPr>
              <a:t>Methodology</a:t>
            </a:r>
            <a:endParaRPr sz="2400" dirty="0">
              <a:latin typeface="Times New Roman"/>
              <a:cs typeface="Times New Roman"/>
            </a:endParaRPr>
          </a:p>
          <a:p>
            <a:pPr marL="463550" indent="-451484">
              <a:lnSpc>
                <a:spcPct val="100000"/>
              </a:lnSpc>
              <a:spcBef>
                <a:spcPts val="1440"/>
              </a:spcBef>
              <a:buChar char="▪"/>
              <a:tabLst>
                <a:tab pos="463550" algn="l"/>
                <a:tab pos="464184" algn="l"/>
              </a:tabLst>
            </a:pPr>
            <a:r>
              <a:rPr lang="en-IN" sz="2400" dirty="0">
                <a:latin typeface="Times New Roman"/>
                <a:cs typeface="Times New Roman"/>
              </a:rPr>
              <a:t>Design and </a:t>
            </a:r>
            <a:r>
              <a:rPr sz="2400" dirty="0">
                <a:latin typeface="Times New Roman"/>
                <a:cs typeface="Times New Roman"/>
              </a:rPr>
              <a:t>Implementation</a:t>
            </a:r>
            <a:r>
              <a:rPr lang="en-IN" sz="2400" dirty="0">
                <a:latin typeface="Times New Roman"/>
                <a:cs typeface="Times New Roman"/>
              </a:rPr>
              <a:t> </a:t>
            </a:r>
            <a:endParaRPr sz="2400" dirty="0">
              <a:latin typeface="Times New Roman"/>
              <a:cs typeface="Times New Roman"/>
            </a:endParaRPr>
          </a:p>
          <a:p>
            <a:pPr marL="463550" indent="-451484">
              <a:lnSpc>
                <a:spcPct val="100000"/>
              </a:lnSpc>
              <a:spcBef>
                <a:spcPts val="1440"/>
              </a:spcBef>
              <a:buChar char="▪"/>
              <a:tabLst>
                <a:tab pos="463550" algn="l"/>
                <a:tab pos="464184" algn="l"/>
              </a:tabLst>
            </a:pPr>
            <a:r>
              <a:rPr sz="2400" spc="-5" dirty="0">
                <a:latin typeface="Times New Roman"/>
                <a:cs typeface="Times New Roman"/>
              </a:rPr>
              <a:t>Results</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879737" y="0"/>
            <a:ext cx="1264285" cy="1346200"/>
            <a:chOff x="7879737" y="0"/>
            <a:chExt cx="1264285" cy="1346200"/>
          </a:xfrm>
        </p:grpSpPr>
        <p:pic>
          <p:nvPicPr>
            <p:cNvPr id="3" name="object 3"/>
            <p:cNvPicPr/>
            <p:nvPr/>
          </p:nvPicPr>
          <p:blipFill>
            <a:blip r:embed="rId3" cstate="print"/>
            <a:stretch>
              <a:fillRect/>
            </a:stretch>
          </p:blipFill>
          <p:spPr>
            <a:xfrm>
              <a:off x="7886107" y="0"/>
              <a:ext cx="1257892" cy="1293812"/>
            </a:xfrm>
            <a:prstGeom prst="rect">
              <a:avLst/>
            </a:prstGeom>
          </p:spPr>
        </p:pic>
        <p:pic>
          <p:nvPicPr>
            <p:cNvPr id="4" name="object 4"/>
            <p:cNvPicPr/>
            <p:nvPr/>
          </p:nvPicPr>
          <p:blipFill>
            <a:blip r:embed="rId4" cstate="print"/>
            <a:stretch>
              <a:fillRect/>
            </a:stretch>
          </p:blipFill>
          <p:spPr>
            <a:xfrm>
              <a:off x="7879737" y="0"/>
              <a:ext cx="1264262" cy="1345850"/>
            </a:xfrm>
            <a:prstGeom prst="rect">
              <a:avLst/>
            </a:prstGeom>
          </p:spPr>
        </p:pic>
      </p:grpSp>
      <p:sp>
        <p:nvSpPr>
          <p:cNvPr id="5" name="object 5"/>
          <p:cNvSpPr txBox="1">
            <a:spLocks noGrp="1"/>
          </p:cNvSpPr>
          <p:nvPr>
            <p:ph type="title"/>
          </p:nvPr>
        </p:nvSpPr>
        <p:spPr>
          <a:xfrm>
            <a:off x="683768" y="449849"/>
            <a:ext cx="3278631" cy="502920"/>
          </a:xfrm>
          <a:prstGeom prst="rect">
            <a:avLst/>
          </a:prstGeom>
        </p:spPr>
        <p:txBody>
          <a:bodyPr vert="horz" wrap="square" lIns="0" tIns="16510" rIns="0" bIns="0" rtlCol="0">
            <a:spAutoFit/>
          </a:bodyPr>
          <a:lstStyle/>
          <a:p>
            <a:pPr marL="12700">
              <a:lnSpc>
                <a:spcPct val="100000"/>
              </a:lnSpc>
              <a:spcBef>
                <a:spcPts val="130"/>
              </a:spcBef>
            </a:pPr>
            <a:r>
              <a:rPr sz="3100" spc="15" dirty="0">
                <a:solidFill>
                  <a:srgbClr val="FF0000"/>
                </a:solidFill>
              </a:rPr>
              <a:t>INTRODUCTION</a:t>
            </a:r>
            <a:endParaRPr sz="31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3</a:t>
            </a:fld>
            <a:endParaRPr dirty="0"/>
          </a:p>
        </p:txBody>
      </p:sp>
      <p:sp>
        <p:nvSpPr>
          <p:cNvPr id="6" name="object 6"/>
          <p:cNvSpPr txBox="1"/>
          <p:nvPr/>
        </p:nvSpPr>
        <p:spPr>
          <a:xfrm>
            <a:off x="333972" y="1345850"/>
            <a:ext cx="8320087" cy="4449295"/>
          </a:xfrm>
          <a:prstGeom prst="rect">
            <a:avLst/>
          </a:prstGeom>
        </p:spPr>
        <p:txBody>
          <a:bodyPr vert="horz" wrap="square" lIns="0" tIns="108585" rIns="0" bIns="0" rtlCol="0">
            <a:spAutoFit/>
          </a:bodyPr>
          <a:lstStyle/>
          <a:p>
            <a:pPr marL="297815" indent="-285750">
              <a:lnSpc>
                <a:spcPct val="100000"/>
              </a:lnSpc>
              <a:spcBef>
                <a:spcPts val="855"/>
              </a:spcBef>
              <a:buSzPct val="109375"/>
              <a:buFont typeface="Arial" panose="020B0604020202020204" pitchFamily="34" charset="0"/>
              <a:buChar char="•"/>
              <a:tabLst>
                <a:tab pos="97790" algn="l"/>
              </a:tabLst>
            </a:pPr>
            <a:r>
              <a:rPr lang="en-US" spc="-5" dirty="0">
                <a:latin typeface="Times New Roman"/>
                <a:cs typeface="Times New Roman"/>
              </a:rPr>
              <a:t>In the current state, everyone is busy with their works and they forget to take care of their health. Health does not stop at being fit. It also includes proper sleep. Sleeping is an important job every human must do every day to maintain his/her health.</a:t>
            </a:r>
          </a:p>
          <a:p>
            <a:pPr marL="297815" indent="-285750">
              <a:lnSpc>
                <a:spcPct val="100000"/>
              </a:lnSpc>
              <a:spcBef>
                <a:spcPts val="855"/>
              </a:spcBef>
              <a:buSzPct val="109375"/>
              <a:buFont typeface="Arial" panose="020B0604020202020204" pitchFamily="34" charset="0"/>
              <a:buChar char="•"/>
              <a:tabLst>
                <a:tab pos="97790" algn="l"/>
              </a:tabLst>
            </a:pPr>
            <a:endParaRPr lang="en-US" spc="-5" dirty="0">
              <a:latin typeface="Times New Roman"/>
              <a:cs typeface="Times New Roman"/>
            </a:endParaRPr>
          </a:p>
          <a:p>
            <a:pPr marL="297815" indent="-285750">
              <a:lnSpc>
                <a:spcPct val="100000"/>
              </a:lnSpc>
              <a:spcBef>
                <a:spcPts val="855"/>
              </a:spcBef>
              <a:buSzPct val="109375"/>
              <a:buFont typeface="Arial" panose="020B0604020202020204" pitchFamily="34" charset="0"/>
              <a:buChar char="•"/>
              <a:tabLst>
                <a:tab pos="97790" algn="l"/>
              </a:tabLst>
            </a:pPr>
            <a:r>
              <a:rPr lang="en-US" spc="-5" dirty="0">
                <a:latin typeface="Times New Roman"/>
                <a:cs typeface="Times New Roman"/>
              </a:rPr>
              <a:t>It is a natural phenomenon that cannot be avoided at all. But, sleeping while driving is not the proper way. Hundreds of people use the road to travel and it could lead to unexpected events to occur. Accident due to drowsiness is one of the main factors for the accident on roads. This could also be caused due to drivers' negligence and carelessness to the road. These accidents not only affect the driver also the vehicles coming next to it.</a:t>
            </a:r>
          </a:p>
          <a:p>
            <a:pPr marL="297815" indent="-285750">
              <a:lnSpc>
                <a:spcPct val="100000"/>
              </a:lnSpc>
              <a:spcBef>
                <a:spcPts val="855"/>
              </a:spcBef>
              <a:buSzPct val="109375"/>
              <a:buFont typeface="Arial" panose="020B0604020202020204" pitchFamily="34" charset="0"/>
              <a:buChar char="•"/>
              <a:tabLst>
                <a:tab pos="97790" algn="l"/>
              </a:tabLst>
            </a:pPr>
            <a:endParaRPr lang="en-US" spc="-5" dirty="0">
              <a:latin typeface="Times New Roman"/>
              <a:cs typeface="Times New Roman"/>
            </a:endParaRPr>
          </a:p>
          <a:p>
            <a:pPr marL="297815" indent="-285750">
              <a:lnSpc>
                <a:spcPct val="100000"/>
              </a:lnSpc>
              <a:spcBef>
                <a:spcPts val="855"/>
              </a:spcBef>
              <a:buSzPct val="109375"/>
              <a:buFont typeface="Arial" panose="020B0604020202020204" pitchFamily="34" charset="0"/>
              <a:buChar char="•"/>
              <a:tabLst>
                <a:tab pos="97790" algn="l"/>
              </a:tabLst>
            </a:pPr>
            <a:r>
              <a:rPr lang="en-US" spc="-5" dirty="0">
                <a:latin typeface="Times New Roman"/>
                <a:cs typeface="Times New Roman"/>
              </a:rPr>
              <a:t>Drowsing while drive doesn't only harm us it also hams our surroundings: our nearby vehicle is affected by our carelessness. Currently in hurry people avoid taking proper sleep. This leads to all the problems.</a:t>
            </a:r>
            <a:endParaRPr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F24D3A-FBAD-D642-F47F-D8CA20681F94}"/>
              </a:ext>
            </a:extLst>
          </p:cNvPr>
          <p:cNvSpPr txBox="1"/>
          <p:nvPr/>
        </p:nvSpPr>
        <p:spPr>
          <a:xfrm>
            <a:off x="76200" y="762000"/>
            <a:ext cx="8077200" cy="5770811"/>
          </a:xfrm>
          <a:prstGeom prst="rect">
            <a:avLst/>
          </a:prstGeom>
          <a:noFill/>
        </p:spPr>
        <p:txBody>
          <a:bodyPr wrap="square" rtlCol="0">
            <a:spAutoFit/>
          </a:bodyPr>
          <a:lstStyle/>
          <a:p>
            <a:pPr lvl="1">
              <a:lnSpc>
                <a:spcPct val="150000"/>
              </a:lnSpc>
              <a:buClr>
                <a:srgbClr val="2F71A2"/>
              </a:buClr>
            </a:pPr>
            <a:r>
              <a:rPr lang="en-IN" i="0" dirty="0">
                <a:effectLst/>
                <a:latin typeface="Times New Roman" panose="02020603050405020304" pitchFamily="18" charset="0"/>
                <a:cs typeface="Times New Roman" panose="02020603050405020304" pitchFamily="18" charset="0"/>
              </a:rPr>
              <a:t>Specific objectives include:</a:t>
            </a:r>
          </a:p>
          <a:p>
            <a:pPr marL="742950" lvl="1" indent="-285750">
              <a:lnSpc>
                <a:spcPct val="150000"/>
              </a:lnSpc>
              <a:buClr>
                <a:srgbClr val="2F71A2"/>
              </a:buClr>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The primary objective is to develop a system that can accurately detect driver drowsiness in real-time. This involves analyzing various visual cues, such as eye closures, head movements, yawning, or changes in facial expressions, to determine the driver's level of alertness.</a:t>
            </a:r>
          </a:p>
          <a:p>
            <a:pPr marL="742950" lvl="1" indent="-285750">
              <a:lnSpc>
                <a:spcPct val="150000"/>
              </a:lnSpc>
              <a:buClr>
                <a:srgbClr val="2F71A2"/>
              </a:buClr>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The system aims to provide timely and proactive warnings with alarm-sounds to drivers before they become excessively drowsy or fatigued..</a:t>
            </a:r>
          </a:p>
          <a:p>
            <a:pPr marL="742950" lvl="1" indent="-285750">
              <a:lnSpc>
                <a:spcPct val="150000"/>
              </a:lnSpc>
              <a:buClr>
                <a:srgbClr val="2F71A2"/>
              </a:buClr>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Achieving high accuracy in detecting driver drowsiness is crucial.</a:t>
            </a:r>
          </a:p>
          <a:p>
            <a:pPr marL="742950" lvl="1" indent="-285750">
              <a:lnSpc>
                <a:spcPct val="150000"/>
              </a:lnSpc>
              <a:buClr>
                <a:srgbClr val="2F71A2"/>
              </a:buClr>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The system aims to  </a:t>
            </a:r>
            <a:r>
              <a:rPr lang="en-US" dirty="0">
                <a:latin typeface="Times New Roman" panose="02020603050405020304" pitchFamily="18" charset="0"/>
                <a:cs typeface="Times New Roman" panose="02020603050405020304" pitchFamily="18" charset="0"/>
              </a:rPr>
              <a:t>have a webpage that is automatically redirected to a list of nearby hotels and motels when the driver is detected to be drowsy frequently. </a:t>
            </a:r>
          </a:p>
          <a:p>
            <a:pPr marL="742950" lvl="1" indent="-285750">
              <a:lnSpc>
                <a:spcPct val="150000"/>
              </a:lnSpc>
              <a:buClr>
                <a:srgbClr val="2F71A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can also be beneficial to have a fail-safe mechanism that alerts the driver's contacts if the driver becomes drowsy frequently. </a:t>
            </a:r>
          </a:p>
          <a:p>
            <a:endParaRPr lang="en-IN" dirty="0"/>
          </a:p>
        </p:txBody>
      </p:sp>
      <p:sp>
        <p:nvSpPr>
          <p:cNvPr id="5" name="TextBox 4">
            <a:extLst>
              <a:ext uri="{FF2B5EF4-FFF2-40B4-BE49-F238E27FC236}">
                <a16:creationId xmlns:a16="http://schemas.microsoft.com/office/drawing/2014/main" id="{52B5E22C-77B7-61DE-BEA3-1EA12B04BC88}"/>
              </a:ext>
            </a:extLst>
          </p:cNvPr>
          <p:cNvSpPr txBox="1"/>
          <p:nvPr/>
        </p:nvSpPr>
        <p:spPr>
          <a:xfrm>
            <a:off x="457200" y="192613"/>
            <a:ext cx="2667000" cy="569387"/>
          </a:xfrm>
          <a:prstGeom prst="rect">
            <a:avLst/>
          </a:prstGeom>
          <a:noFill/>
        </p:spPr>
        <p:txBody>
          <a:bodyPr wrap="square" rtlCol="0">
            <a:spAutoFit/>
          </a:bodyPr>
          <a:lstStyle/>
          <a:p>
            <a:r>
              <a:rPr lang="en-IN" sz="3100" b="1" dirty="0">
                <a:solidFill>
                  <a:srgbClr val="FF0000"/>
                </a:solidFill>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264490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903" y="615077"/>
            <a:ext cx="3701415" cy="558800"/>
          </a:xfrm>
          <a:prstGeom prst="rect">
            <a:avLst/>
          </a:prstGeom>
        </p:spPr>
        <p:txBody>
          <a:bodyPr vert="horz" wrap="square" lIns="0" tIns="12700" rIns="0" bIns="0" rtlCol="0">
            <a:spAutoFit/>
          </a:bodyPr>
          <a:lstStyle/>
          <a:p>
            <a:pPr marL="12700">
              <a:lnSpc>
                <a:spcPct val="100000"/>
              </a:lnSpc>
              <a:spcBef>
                <a:spcPts val="100"/>
              </a:spcBef>
            </a:pPr>
            <a:r>
              <a:rPr sz="3500" spc="-5" dirty="0">
                <a:solidFill>
                  <a:srgbClr val="FF0000"/>
                </a:solidFill>
              </a:rPr>
              <a:t>METHODOLOGY</a:t>
            </a:r>
            <a:endParaRPr sz="3500"/>
          </a:p>
        </p:txBody>
      </p:sp>
      <p:sp>
        <p:nvSpPr>
          <p:cNvPr id="3" name="object 3"/>
          <p:cNvSpPr txBox="1"/>
          <p:nvPr/>
        </p:nvSpPr>
        <p:spPr>
          <a:xfrm>
            <a:off x="597870" y="1616176"/>
            <a:ext cx="7936529" cy="3753848"/>
          </a:xfrm>
          <a:prstGeom prst="rect">
            <a:avLst/>
          </a:prstGeom>
        </p:spPr>
        <p:txBody>
          <a:bodyPr vert="horz" wrap="square" lIns="0" tIns="12700" rIns="0" bIns="0" rtlCol="0">
            <a:spAutoFit/>
          </a:bodyPr>
          <a:lstStyle/>
          <a:p>
            <a:pPr marL="297815" marR="5080" indent="-285750">
              <a:lnSpc>
                <a:spcPct val="150000"/>
              </a:lnSpc>
              <a:spcBef>
                <a:spcPts val="100"/>
              </a:spcBef>
              <a:buFont typeface="Arial" panose="020B0604020202020204" pitchFamily="34" charset="0"/>
              <a:buChar char="•"/>
              <a:tabLst>
                <a:tab pos="363855" algn="l"/>
                <a:tab pos="364490" algn="l"/>
              </a:tabLst>
            </a:pPr>
            <a:r>
              <a:rPr lang="en-US" dirty="0">
                <a:solidFill>
                  <a:srgbClr val="1F1F1F"/>
                </a:solidFill>
                <a:latin typeface="Times New Roman"/>
                <a:cs typeface="Times New Roman"/>
              </a:rPr>
              <a:t>The solution for driver drowsiness detection using Python is to utilize a combination of facial landmark detection and eye tracking.</a:t>
            </a:r>
          </a:p>
          <a:p>
            <a:pPr marL="297815" marR="5080" indent="-285750">
              <a:lnSpc>
                <a:spcPct val="150000"/>
              </a:lnSpc>
              <a:spcBef>
                <a:spcPts val="100"/>
              </a:spcBef>
              <a:buFont typeface="Arial" panose="020B0604020202020204" pitchFamily="34" charset="0"/>
              <a:buChar char="•"/>
              <a:tabLst>
                <a:tab pos="363855" algn="l"/>
                <a:tab pos="364490" algn="l"/>
              </a:tabLst>
            </a:pPr>
            <a:endParaRPr lang="en-US" dirty="0">
              <a:solidFill>
                <a:srgbClr val="1F1F1F"/>
              </a:solidFill>
              <a:latin typeface="Times New Roman"/>
              <a:cs typeface="Times New Roman"/>
            </a:endParaRPr>
          </a:p>
          <a:p>
            <a:pPr marL="297815" marR="5080" indent="-285750">
              <a:lnSpc>
                <a:spcPct val="150000"/>
              </a:lnSpc>
              <a:spcBef>
                <a:spcPts val="100"/>
              </a:spcBef>
              <a:buFont typeface="Arial" panose="020B0604020202020204" pitchFamily="34" charset="0"/>
              <a:buChar char="•"/>
              <a:tabLst>
                <a:tab pos="363855" algn="l"/>
                <a:tab pos="364490" algn="l"/>
              </a:tabLst>
            </a:pPr>
            <a:r>
              <a:rPr lang="en-US" dirty="0">
                <a:solidFill>
                  <a:srgbClr val="1F1F1F"/>
                </a:solidFill>
                <a:latin typeface="Times New Roman"/>
                <a:cs typeface="Times New Roman"/>
              </a:rPr>
              <a:t>This solution involves using a live model to detect facial landmarks, such as the eyes and mouth. Then, by monitoring the position and movement of the eyes, the system can detect signs of drowsiness, such as drooping eyelids or longer blinks.</a:t>
            </a:r>
          </a:p>
          <a:p>
            <a:pPr marL="297815" marR="5080" indent="-285750">
              <a:lnSpc>
                <a:spcPct val="150000"/>
              </a:lnSpc>
              <a:spcBef>
                <a:spcPts val="100"/>
              </a:spcBef>
              <a:buFont typeface="Arial" panose="020B0604020202020204" pitchFamily="34" charset="0"/>
              <a:buChar char="•"/>
              <a:tabLst>
                <a:tab pos="363855" algn="l"/>
                <a:tab pos="364490" algn="l"/>
              </a:tabLst>
            </a:pPr>
            <a:endParaRPr lang="en-US" dirty="0">
              <a:solidFill>
                <a:srgbClr val="1F1F1F"/>
              </a:solidFill>
              <a:latin typeface="Times New Roman"/>
              <a:cs typeface="Times New Roman"/>
            </a:endParaRPr>
          </a:p>
          <a:p>
            <a:pPr marL="297815" marR="5080" indent="-285750">
              <a:lnSpc>
                <a:spcPct val="150000"/>
              </a:lnSpc>
              <a:spcBef>
                <a:spcPts val="100"/>
              </a:spcBef>
              <a:buFont typeface="Arial" panose="020B0604020202020204" pitchFamily="34" charset="0"/>
              <a:buChar char="•"/>
              <a:tabLst>
                <a:tab pos="363855" algn="l"/>
                <a:tab pos="364490" algn="l"/>
              </a:tabLst>
            </a:pPr>
            <a:r>
              <a:rPr lang="en-US" dirty="0">
                <a:solidFill>
                  <a:srgbClr val="1F1F1F"/>
                </a:solidFill>
                <a:latin typeface="Times New Roman"/>
                <a:cs typeface="Times New Roman"/>
              </a:rPr>
              <a:t>This solution can be implemented using the OpenCV computer vision library in Python.</a:t>
            </a:r>
            <a:endParaRPr dirty="0">
              <a:latin typeface="Times New Roman"/>
              <a:cs typeface="Times New Roman"/>
            </a:endParaRPr>
          </a:p>
        </p:txBody>
      </p:sp>
      <p:grpSp>
        <p:nvGrpSpPr>
          <p:cNvPr id="4" name="object 4"/>
          <p:cNvGrpSpPr/>
          <p:nvPr/>
        </p:nvGrpSpPr>
        <p:grpSpPr>
          <a:xfrm>
            <a:off x="7875325" y="0"/>
            <a:ext cx="1268730" cy="1346200"/>
            <a:chOff x="7875325" y="0"/>
            <a:chExt cx="1268730" cy="1346200"/>
          </a:xfrm>
        </p:grpSpPr>
        <p:pic>
          <p:nvPicPr>
            <p:cNvPr id="5" name="object 5"/>
            <p:cNvPicPr/>
            <p:nvPr/>
          </p:nvPicPr>
          <p:blipFill>
            <a:blip r:embed="rId2" cstate="print"/>
            <a:stretch>
              <a:fillRect/>
            </a:stretch>
          </p:blipFill>
          <p:spPr>
            <a:xfrm>
              <a:off x="7886107" y="0"/>
              <a:ext cx="1257892" cy="1293812"/>
            </a:xfrm>
            <a:prstGeom prst="rect">
              <a:avLst/>
            </a:prstGeom>
          </p:spPr>
        </p:pic>
        <p:pic>
          <p:nvPicPr>
            <p:cNvPr id="6" name="object 6"/>
            <p:cNvPicPr/>
            <p:nvPr/>
          </p:nvPicPr>
          <p:blipFill>
            <a:blip r:embed="rId3" cstate="print"/>
            <a:stretch>
              <a:fillRect/>
            </a:stretch>
          </p:blipFill>
          <p:spPr>
            <a:xfrm>
              <a:off x="7875325" y="0"/>
              <a:ext cx="1268674" cy="1345850"/>
            </a:xfrm>
            <a:prstGeom prst="rect">
              <a:avLst/>
            </a:prstGeom>
          </p:spPr>
        </p:pic>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3915" y="568657"/>
            <a:ext cx="4868685" cy="510396"/>
          </a:xfrm>
          <a:prstGeom prst="rect">
            <a:avLst/>
          </a:prstGeom>
        </p:spPr>
        <p:txBody>
          <a:bodyPr vert="horz" wrap="square" lIns="0" tIns="17780" rIns="0" bIns="0" rtlCol="0">
            <a:spAutoFit/>
          </a:bodyPr>
          <a:lstStyle/>
          <a:p>
            <a:pPr marL="12700">
              <a:lnSpc>
                <a:spcPct val="100000"/>
              </a:lnSpc>
              <a:spcBef>
                <a:spcPts val="140"/>
              </a:spcBef>
            </a:pPr>
            <a:r>
              <a:rPr sz="3200" spc="25" dirty="0">
                <a:solidFill>
                  <a:srgbClr val="FF0000"/>
                </a:solidFill>
              </a:rPr>
              <a:t>METHODOLOGY</a:t>
            </a:r>
            <a:r>
              <a:rPr lang="en-IN" sz="3200" spc="25" dirty="0">
                <a:solidFill>
                  <a:srgbClr val="FF0000"/>
                </a:solidFill>
              </a:rPr>
              <a:t>(</a:t>
            </a:r>
            <a:r>
              <a:rPr lang="en-IN" sz="3200" spc="25" dirty="0" err="1">
                <a:solidFill>
                  <a:srgbClr val="FF0000"/>
                </a:solidFill>
              </a:rPr>
              <a:t>cont</a:t>
            </a:r>
            <a:r>
              <a:rPr lang="en-IN" sz="3200" spc="25" dirty="0">
                <a:solidFill>
                  <a:srgbClr val="FF0000"/>
                </a:solidFill>
              </a:rPr>
              <a:t>)</a:t>
            </a:r>
            <a:endParaRPr sz="32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6</a:t>
            </a:fld>
            <a:endParaRPr dirty="0"/>
          </a:p>
        </p:txBody>
      </p:sp>
      <p:sp>
        <p:nvSpPr>
          <p:cNvPr id="7" name="TextBox 6">
            <a:extLst>
              <a:ext uri="{FF2B5EF4-FFF2-40B4-BE49-F238E27FC236}">
                <a16:creationId xmlns:a16="http://schemas.microsoft.com/office/drawing/2014/main" id="{51A1497D-A453-FE85-3D0C-ADD2CDFD2DED}"/>
              </a:ext>
            </a:extLst>
          </p:cNvPr>
          <p:cNvSpPr txBox="1"/>
          <p:nvPr/>
        </p:nvSpPr>
        <p:spPr>
          <a:xfrm>
            <a:off x="552737" y="1752600"/>
            <a:ext cx="7873459" cy="397031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camera will be placed in front of the driver to take a snapshot of his face. By using this camera, we take images of the driver.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the face has been recognized, with the use of </a:t>
            </a:r>
            <a:r>
              <a:rPr lang="en-US" dirty="0" err="1">
                <a:latin typeface="Times New Roman" panose="02020603050405020304" pitchFamily="18" charset="0"/>
                <a:cs typeface="Times New Roman" panose="02020603050405020304" pitchFamily="18" charset="0"/>
              </a:rPr>
              <a:t>dlib</a:t>
            </a:r>
            <a:r>
              <a:rPr lang="en-US" dirty="0">
                <a:latin typeface="Times New Roman" panose="02020603050405020304" pitchFamily="18" charset="0"/>
                <a:cs typeface="Times New Roman" panose="02020603050405020304" pitchFamily="18" charset="0"/>
              </a:rPr>
              <a:t> package, we can plot landmarks on the detected face. Here, a facial landmark means the location of the eye and mouth, etc.</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eye landmarks EAR value and from the mouth landmarks MAR value are calculated. Then compare these values with the threshold values of EAR and MAR.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maximum successive frames exceed the thresholds of the EAR and MAR means the driver is drowsy, then the driver will receive a warning and SMS messages will be sent to the passengers.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217" y="373965"/>
            <a:ext cx="2939415" cy="397510"/>
          </a:xfrm>
          <a:prstGeom prst="rect">
            <a:avLst/>
          </a:prstGeom>
        </p:spPr>
        <p:txBody>
          <a:bodyPr vert="horz" wrap="square" lIns="0" tIns="11430" rIns="0" bIns="0" rtlCol="0">
            <a:spAutoFit/>
          </a:bodyPr>
          <a:lstStyle/>
          <a:p>
            <a:pPr marL="12700">
              <a:lnSpc>
                <a:spcPct val="100000"/>
              </a:lnSpc>
              <a:spcBef>
                <a:spcPts val="90"/>
              </a:spcBef>
            </a:pPr>
            <a:r>
              <a:rPr lang="en-IN" sz="2450" spc="-40" dirty="0">
                <a:solidFill>
                  <a:srgbClr val="FF0000"/>
                </a:solidFill>
              </a:rPr>
              <a:t>DESIGN</a:t>
            </a:r>
            <a:endParaRPr sz="245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7</a:t>
            </a:fld>
            <a:endParaRPr dirty="0"/>
          </a:p>
        </p:txBody>
      </p:sp>
      <p:pic>
        <p:nvPicPr>
          <p:cNvPr id="6" name="Picture 5">
            <a:extLst>
              <a:ext uri="{FF2B5EF4-FFF2-40B4-BE49-F238E27FC236}">
                <a16:creationId xmlns:a16="http://schemas.microsoft.com/office/drawing/2014/main" id="{42850597-0393-2D01-CC10-2613D02C0666}"/>
              </a:ext>
            </a:extLst>
          </p:cNvPr>
          <p:cNvPicPr>
            <a:picLocks noChangeAspect="1"/>
          </p:cNvPicPr>
          <p:nvPr/>
        </p:nvPicPr>
        <p:blipFill>
          <a:blip r:embed="rId2"/>
          <a:stretch>
            <a:fillRect/>
          </a:stretch>
        </p:blipFill>
        <p:spPr>
          <a:xfrm>
            <a:off x="2743200" y="1304972"/>
            <a:ext cx="4016088" cy="5142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3915" y="572720"/>
            <a:ext cx="2939415" cy="397510"/>
          </a:xfrm>
          <a:prstGeom prst="rect">
            <a:avLst/>
          </a:prstGeom>
        </p:spPr>
        <p:txBody>
          <a:bodyPr vert="horz" wrap="square" lIns="0" tIns="11430" rIns="0" bIns="0" rtlCol="0">
            <a:spAutoFit/>
          </a:bodyPr>
          <a:lstStyle/>
          <a:p>
            <a:pPr marL="12700">
              <a:lnSpc>
                <a:spcPct val="100000"/>
              </a:lnSpc>
              <a:spcBef>
                <a:spcPts val="90"/>
              </a:spcBef>
            </a:pPr>
            <a:r>
              <a:rPr sz="2450" spc="-40" dirty="0">
                <a:solidFill>
                  <a:srgbClr val="FF0000"/>
                </a:solidFill>
              </a:rPr>
              <a:t>IMPLEMENTATION</a:t>
            </a:r>
            <a:endParaRPr sz="245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8</a:t>
            </a:fld>
            <a:endParaRPr dirty="0"/>
          </a:p>
        </p:txBody>
      </p:sp>
      <p:sp>
        <p:nvSpPr>
          <p:cNvPr id="6" name="TextBox 5">
            <a:extLst>
              <a:ext uri="{FF2B5EF4-FFF2-40B4-BE49-F238E27FC236}">
                <a16:creationId xmlns:a16="http://schemas.microsoft.com/office/drawing/2014/main" id="{A866EFA2-9712-06D0-668D-700E3F010CB1}"/>
              </a:ext>
            </a:extLst>
          </p:cNvPr>
          <p:cNvSpPr txBox="1"/>
          <p:nvPr/>
        </p:nvSpPr>
        <p:spPr>
          <a:xfrm>
            <a:off x="693914" y="1371600"/>
            <a:ext cx="8221485" cy="1477328"/>
          </a:xfrm>
          <a:prstGeom prst="rect">
            <a:avLst/>
          </a:prstGeom>
          <a:noFill/>
        </p:spPr>
        <p:txBody>
          <a:bodyPr wrap="square">
            <a:spAutoFit/>
          </a:bodyPr>
          <a:lstStyle/>
          <a:p>
            <a:pPr marL="342900" indent="-342900">
              <a:buAutoNum type="alphaUcPeriod"/>
            </a:pPr>
            <a:r>
              <a:rPr lang="en-IN" dirty="0"/>
              <a:t>Data Collection:</a:t>
            </a:r>
          </a:p>
          <a:p>
            <a:pPr marL="342900" indent="-342900">
              <a:buAutoNum type="alphaUcPeriod"/>
            </a:pPr>
            <a:endParaRPr lang="en-IN" dirty="0"/>
          </a:p>
          <a:p>
            <a:r>
              <a:rPr lang="en-IN" dirty="0"/>
              <a:t> </a:t>
            </a:r>
            <a:r>
              <a:rPr lang="en-US" dirty="0"/>
              <a:t>First, we can install a camera in the vehicle and use it to record a video of the driver. OpenCV mainly focuses on capturing the video. We may collect the frames from the video that are used to identify the driver’s current state, i.e. drowsy or not.</a:t>
            </a:r>
            <a:endParaRPr lang="en-IN" dirty="0"/>
          </a:p>
        </p:txBody>
      </p:sp>
      <p:sp>
        <p:nvSpPr>
          <p:cNvPr id="8" name="TextBox 7">
            <a:extLst>
              <a:ext uri="{FF2B5EF4-FFF2-40B4-BE49-F238E27FC236}">
                <a16:creationId xmlns:a16="http://schemas.microsoft.com/office/drawing/2014/main" id="{A496A079-6C61-6F73-6F1C-712C05284349}"/>
              </a:ext>
            </a:extLst>
          </p:cNvPr>
          <p:cNvSpPr txBox="1"/>
          <p:nvPr/>
        </p:nvSpPr>
        <p:spPr>
          <a:xfrm>
            <a:off x="693914" y="3065764"/>
            <a:ext cx="7985266" cy="2031325"/>
          </a:xfrm>
          <a:prstGeom prst="rect">
            <a:avLst/>
          </a:prstGeom>
          <a:noFill/>
        </p:spPr>
        <p:txBody>
          <a:bodyPr wrap="square">
            <a:spAutoFit/>
          </a:bodyPr>
          <a:lstStyle/>
          <a:p>
            <a:r>
              <a:rPr lang="en-IN" dirty="0"/>
              <a:t>B. Face Detection:</a:t>
            </a:r>
          </a:p>
          <a:p>
            <a:pPr algn="l"/>
            <a:r>
              <a:rPr lang="en-IN" dirty="0"/>
              <a:t> </a:t>
            </a:r>
          </a:p>
          <a:p>
            <a:pPr algn="l"/>
            <a:r>
              <a:rPr lang="en-US" b="1" i="0" dirty="0">
                <a:effectLst/>
                <a:latin typeface="Times New Roman" panose="02020603050405020304" pitchFamily="18" charset="0"/>
                <a:cs typeface="Times New Roman" panose="02020603050405020304" pitchFamily="18" charset="0"/>
              </a:rPr>
              <a:t>Haar Cascades Algorithm:</a:t>
            </a:r>
            <a:endParaRPr lang="en-US" b="0" i="0" dirty="0">
              <a:effectLst/>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Haar Cascades are a popular method for face detection and are implemented in OpenCV. They use a series of simple features to identify objects (in this case, faces) in an image.  Haar Cascades are efficient and work well in real-time applications.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3915" y="572720"/>
            <a:ext cx="2939415" cy="397510"/>
          </a:xfrm>
          <a:prstGeom prst="rect">
            <a:avLst/>
          </a:prstGeom>
        </p:spPr>
        <p:txBody>
          <a:bodyPr vert="horz" wrap="square" lIns="0" tIns="11430" rIns="0" bIns="0" rtlCol="0">
            <a:spAutoFit/>
          </a:bodyPr>
          <a:lstStyle/>
          <a:p>
            <a:pPr marL="12700">
              <a:lnSpc>
                <a:spcPct val="100000"/>
              </a:lnSpc>
              <a:spcBef>
                <a:spcPts val="90"/>
              </a:spcBef>
            </a:pPr>
            <a:r>
              <a:rPr sz="2450" spc="-40" dirty="0">
                <a:solidFill>
                  <a:srgbClr val="FF0000"/>
                </a:solidFill>
              </a:rPr>
              <a:t>IMPLEMENTATION</a:t>
            </a:r>
            <a:endParaRPr sz="245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9</a:t>
            </a:fld>
            <a:endParaRPr dirty="0"/>
          </a:p>
        </p:txBody>
      </p:sp>
      <p:sp>
        <p:nvSpPr>
          <p:cNvPr id="3" name="object 3"/>
          <p:cNvSpPr txBox="1"/>
          <p:nvPr/>
        </p:nvSpPr>
        <p:spPr>
          <a:xfrm>
            <a:off x="657339" y="1321791"/>
            <a:ext cx="8101965" cy="1731243"/>
          </a:xfrm>
          <a:prstGeom prst="rect">
            <a:avLst/>
          </a:prstGeom>
        </p:spPr>
        <p:txBody>
          <a:bodyPr vert="horz" wrap="square" lIns="0" tIns="12700" rIns="0" bIns="0" rtlCol="0">
            <a:spAutoFit/>
          </a:bodyPr>
          <a:lstStyle/>
          <a:p>
            <a:pPr marL="12700">
              <a:lnSpc>
                <a:spcPct val="100000"/>
              </a:lnSpc>
              <a:spcBef>
                <a:spcPts val="100"/>
              </a:spcBef>
            </a:pPr>
            <a:r>
              <a:rPr lang="en-IN" sz="2000" b="1" dirty="0">
                <a:latin typeface="Times New Roman" panose="02020603050405020304" pitchFamily="18" charset="0"/>
                <a:cs typeface="Times New Roman" panose="02020603050405020304" pitchFamily="18" charset="0"/>
              </a:rPr>
              <a:t>Facial Landmark Marking:</a:t>
            </a:r>
          </a:p>
          <a:p>
            <a:pPr marL="12700">
              <a:lnSpc>
                <a:spcPct val="100000"/>
              </a:lnSpc>
              <a:spcBef>
                <a:spcPts val="100"/>
              </a:spcBef>
            </a:pPr>
            <a:endParaRPr lang="en-IN"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dirty="0">
                <a:latin typeface="Times New Roman" panose="02020603050405020304" pitchFamily="18" charset="0"/>
                <a:cs typeface="Times New Roman" panose="02020603050405020304" pitchFamily="18" charset="0"/>
              </a:rPr>
              <a:t>We can acquire the 68 landmark points of the face by using the </a:t>
            </a:r>
            <a:r>
              <a:rPr lang="en-US" dirty="0" err="1">
                <a:latin typeface="Times New Roman" panose="02020603050405020304" pitchFamily="18" charset="0"/>
                <a:cs typeface="Times New Roman" panose="02020603050405020304" pitchFamily="18" charset="0"/>
              </a:rPr>
              <a:t>dlib</a:t>
            </a:r>
            <a:r>
              <a:rPr lang="en-US" dirty="0">
                <a:latin typeface="Times New Roman" panose="02020603050405020304" pitchFamily="18" charset="0"/>
                <a:cs typeface="Times New Roman" panose="02020603050405020304" pitchFamily="18" charset="0"/>
              </a:rPr>
              <a:t> package. we utilize the range between image pixels to identify the eyes and mouth in a facial image . According to the image, the right eye is located from 37 to 42, the left eye is located from 43 to 48, and the mouth is located from 49 to 68.</a:t>
            </a:r>
            <a:endParaRPr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E8F5B86-C811-0077-7CB0-9FA90762A694}"/>
              </a:ext>
            </a:extLst>
          </p:cNvPr>
          <p:cNvSpPr txBox="1"/>
          <p:nvPr/>
        </p:nvSpPr>
        <p:spPr>
          <a:xfrm>
            <a:off x="595503" y="3527968"/>
            <a:ext cx="8083677" cy="230832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Blink Rate and Yawn Count Calculation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EAR is the ratio of the distance between vertical eye landmarks to the distance between horizontal eye landmarks, which is used to detect a blink. The vertical eye landmarks distance degrades during eye blinks. However, the distance improves significantly after the blink. As a result, EAR lowers (nearing zero) and at the same time as the blink count is increased. Equation 1 is used to determine EAR mathematically</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5535B85-BA18-B590-FCE7-5BCB3E9ED67E}"/>
              </a:ext>
            </a:extLst>
          </p:cNvPr>
          <p:cNvPicPr>
            <a:picLocks noChangeAspect="1"/>
          </p:cNvPicPr>
          <p:nvPr/>
        </p:nvPicPr>
        <p:blipFill>
          <a:blip r:embed="rId2"/>
          <a:stretch>
            <a:fillRect/>
          </a:stretch>
        </p:blipFill>
        <p:spPr>
          <a:xfrm>
            <a:off x="3048000" y="5711205"/>
            <a:ext cx="2926334" cy="8611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1550</TotalTime>
  <Words>1142</Words>
  <Application>Microsoft Office PowerPoint</Application>
  <PresentationFormat>On-screen Show (4:3)</PresentationFormat>
  <Paragraphs>92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Office Theme</vt:lpstr>
      <vt:lpstr>PROJECT</vt:lpstr>
      <vt:lpstr>OUTLINE</vt:lpstr>
      <vt:lpstr>INTRODUCTION</vt:lpstr>
      <vt:lpstr>PowerPoint Presentation</vt:lpstr>
      <vt:lpstr>METHODOLOGY</vt:lpstr>
      <vt:lpstr>METHODOLOGY(cont)</vt:lpstr>
      <vt:lpstr>DESIGN</vt:lpstr>
      <vt:lpstr>IMPLEMENTATION</vt:lpstr>
      <vt:lpstr>IMPLEMENTATION</vt:lpstr>
      <vt:lpstr>IMPLEMENTATION</vt:lpstr>
      <vt:lpstr>IMPLEMENTATION</vt:lpstr>
      <vt:lpstr>RESULT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Project(ML Lung Cancer)[3nd review]</dc:title>
  <dc:creator>Varun Teja</dc:creator>
  <cp:lastModifiedBy>Varun Teja B</cp:lastModifiedBy>
  <cp:revision>12</cp:revision>
  <dcterms:created xsi:type="dcterms:W3CDTF">2023-11-02T12:46:39Z</dcterms:created>
  <dcterms:modified xsi:type="dcterms:W3CDTF">2024-01-24T06:47:06Z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