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Fira Sans Extra Condensed"/>
      <p:regular r:id="rId38"/>
      <p:bold r:id="rId39"/>
      <p:italic r:id="rId40"/>
      <p:boldItalic r:id="rId41"/>
    </p:embeddedFont>
    <p:embeddedFont>
      <p:font typeface="Fira Sans Extra Condensed SemiBold"/>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411569-E5A7-4201-9C51-412A3E15E5C9}">
  <a:tblStyle styleId="{4A411569-E5A7-4201-9C51-412A3E15E5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42" Type="http://schemas.openxmlformats.org/officeDocument/2006/relationships/font" Target="fonts/FiraSansExtraCondensedSemiBold-regular.fntdata"/><Relationship Id="rId41" Type="http://schemas.openxmlformats.org/officeDocument/2006/relationships/font" Target="fonts/FiraSansExtraCondensed-boldItalic.fntdata"/><Relationship Id="rId44" Type="http://schemas.openxmlformats.org/officeDocument/2006/relationships/font" Target="fonts/FiraSansExtraCondensedSemiBold-italic.fntdata"/><Relationship Id="rId43" Type="http://schemas.openxmlformats.org/officeDocument/2006/relationships/font" Target="fonts/FiraSansExtraCondensedSemiBold-bold.fntdata"/><Relationship Id="rId46" Type="http://schemas.openxmlformats.org/officeDocument/2006/relationships/font" Target="fonts/OpenSans-regular.fntdata"/><Relationship Id="rId45" Type="http://schemas.openxmlformats.org/officeDocument/2006/relationships/font" Target="fonts/FiraSansExtraCondensed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FiraSansExtraCondensed-bold.fntdata"/><Relationship Id="rId38" Type="http://schemas.openxmlformats.org/officeDocument/2006/relationships/font" Target="fonts/FiraSansExtraCondense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737a555b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737a555b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737a555b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737a555b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737a555b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737a555b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20cbb1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20cbb1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820cbb12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820cbb12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20cbb12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820cbb12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820cbb125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820cbb125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20cbb125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20cbb125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228994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228994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2289947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2289947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1158ecd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1158ecd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22899475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822899475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22899475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822899475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22899475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22899475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22899475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22899475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Ridge Regression:</a:t>
            </a:r>
            <a:endParaRPr/>
          </a:p>
          <a:p>
            <a:pPr indent="0" lvl="0" marL="0" rtl="0" algn="l">
              <a:spcBef>
                <a:spcPts val="0"/>
              </a:spcBef>
              <a:spcAft>
                <a:spcPts val="0"/>
              </a:spcAft>
              <a:buClr>
                <a:schemeClr val="dk1"/>
              </a:buClr>
              <a:buSzPts val="1100"/>
              <a:buFont typeface="Arial"/>
              <a:buNone/>
            </a:pPr>
            <a:r>
              <a:rPr lang="en"/>
              <a:t>Purpose: Ridge regression is a type of linear regression that is useful when you have a dataset with potentially correlated features, and you want to prevent overfitting.</a:t>
            </a:r>
            <a:endParaRPr/>
          </a:p>
          <a:p>
            <a:pPr indent="0" lvl="0" marL="0" rtl="0" algn="l">
              <a:spcBef>
                <a:spcPts val="0"/>
              </a:spcBef>
              <a:spcAft>
                <a:spcPts val="0"/>
              </a:spcAft>
              <a:buClr>
                <a:schemeClr val="dk1"/>
              </a:buClr>
              <a:buSzPts val="1100"/>
              <a:buFont typeface="Arial"/>
              <a:buNone/>
            </a:pPr>
            <a:r>
              <a:rPr lang="en"/>
              <a:t>Benefit: It adds a regularization term (L2 penalty) to the linear regression cost function, which helps to limit the magnitude of the coefficients. This prevents the model from fitting the noise in the data and reduces the risk of overfitting.</a:t>
            </a:r>
            <a:endParaRPr/>
          </a:p>
          <a:p>
            <a:pPr indent="0" lvl="0" marL="0" rtl="0" algn="l">
              <a:spcBef>
                <a:spcPts val="0"/>
              </a:spcBef>
              <a:spcAft>
                <a:spcPts val="0"/>
              </a:spcAft>
              <a:buNone/>
            </a:pPr>
            <a:r>
              <a:rPr lang="en"/>
              <a:t>Use Case: You might start with Ridge regression as a baseline model to handle linear relationships between features and target variables in your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22899475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22899475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Kernel Ridge Regression:</a:t>
            </a:r>
            <a:endParaRPr/>
          </a:p>
          <a:p>
            <a:pPr indent="0" lvl="0" marL="0" rtl="0" algn="l">
              <a:spcBef>
                <a:spcPts val="0"/>
              </a:spcBef>
              <a:spcAft>
                <a:spcPts val="0"/>
              </a:spcAft>
              <a:buClr>
                <a:schemeClr val="dk1"/>
              </a:buClr>
              <a:buSzPts val="1100"/>
              <a:buFont typeface="Arial"/>
              <a:buNone/>
            </a:pPr>
            <a:r>
              <a:rPr lang="en"/>
              <a:t>Purpose: Kernel Ridge regression extends Ridge regression by using the kernel trick to capture non-linear relationships in the data.</a:t>
            </a:r>
            <a:endParaRPr/>
          </a:p>
          <a:p>
            <a:pPr indent="0" lvl="0" marL="0" rtl="0" algn="l">
              <a:spcBef>
                <a:spcPts val="0"/>
              </a:spcBef>
              <a:spcAft>
                <a:spcPts val="0"/>
              </a:spcAft>
              <a:buClr>
                <a:schemeClr val="dk1"/>
              </a:buClr>
              <a:buSzPts val="1100"/>
              <a:buFont typeface="Arial"/>
              <a:buNone/>
            </a:pPr>
            <a:r>
              <a:rPr lang="en"/>
              <a:t>Benefit: It allows you to model complex, non-linear relationships between features and target variables. By selecting an appropriate kernel function (e.g., radial basis function - RBF), you can capture intricate patterns in the data.</a:t>
            </a:r>
            <a:endParaRPr/>
          </a:p>
          <a:p>
            <a:pPr indent="0" lvl="0" marL="0" rtl="0" algn="l">
              <a:spcBef>
                <a:spcPts val="0"/>
              </a:spcBef>
              <a:spcAft>
                <a:spcPts val="0"/>
              </a:spcAft>
              <a:buNone/>
            </a:pPr>
            <a:r>
              <a:rPr lang="en"/>
              <a:t>Use Case: Consider Kernel Ridge regression if you suspect that linear models are not sufficient for your data, and you want to capture more complex interactions.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22899475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822899475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22899475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22899475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Cross-Validation</a:t>
            </a:r>
            <a:br>
              <a:rPr lang="en"/>
            </a:br>
            <a:r>
              <a:rPr lang="en"/>
              <a:t>Purpose: Cross-validation is a technique used to assess a model's performance and generalization to unseen data. It helps in hyperparameter tuning and model selection.</a:t>
            </a:r>
            <a:endParaRPr/>
          </a:p>
          <a:p>
            <a:pPr indent="0" lvl="0" marL="0" rtl="0" algn="l">
              <a:spcBef>
                <a:spcPts val="0"/>
              </a:spcBef>
              <a:spcAft>
                <a:spcPts val="0"/>
              </a:spcAft>
              <a:buClr>
                <a:schemeClr val="dk1"/>
              </a:buClr>
              <a:buSzPts val="1100"/>
              <a:buFont typeface="Arial"/>
              <a:buNone/>
            </a:pPr>
            <a:r>
              <a:rPr lang="en"/>
              <a:t>Benefit: Cross-validation provides a more robust estimate of a model's performance by evaluating it on multiple subsets of the data. It helps you choose the best model (with the most suitable hyperparameters) based on how well it generalizes to new data.</a:t>
            </a:r>
            <a:endParaRPr/>
          </a:p>
          <a:p>
            <a:pPr indent="0" lvl="0" marL="0" rtl="0" algn="l">
              <a:spcBef>
                <a:spcPts val="0"/>
              </a:spcBef>
              <a:spcAft>
                <a:spcPts val="0"/>
              </a:spcAft>
              <a:buClr>
                <a:schemeClr val="dk1"/>
              </a:buClr>
              <a:buSzPts val="1100"/>
              <a:buFont typeface="Arial"/>
              <a:buNone/>
            </a:pPr>
            <a:r>
              <a:rPr lang="en"/>
              <a:t>Use Case: Cross-validation is typically used after you have selected a modeling approach (e.g., Ridge or Kernel Ridge) to fine-tune hyperparameters and obtain a more reliable estimate of model performance.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22899475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822899475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822899475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822899475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737a555b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737a555b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737a555b4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737a555b4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1158ecd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1158ecd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737a555b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737a555b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1158ecd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1158ecd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1158ecdd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1158ecdd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1158ecd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1158ecd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anchorCtr="0" anchor="t" bIns="91425" lIns="91425" spcFirstLastPara="1" rIns="91425" wrap="square" tIns="91425">
            <a:normAutofit/>
          </a:bodyPr>
          <a:lstStyle>
            <a:lvl1pPr lvl="0" algn="r">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6105525" y="3562950"/>
            <a:ext cx="2581200" cy="711000"/>
          </a:xfrm>
          <a:prstGeom prst="rect">
            <a:avLst/>
          </a:prstGeom>
        </p:spPr>
        <p:txBody>
          <a:bodyPr anchorCtr="0" anchor="t" bIns="91425" lIns="91425" spcFirstLastPara="1" rIns="91425" wrap="square" tIns="91425">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jp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6.jpg"/><Relationship Id="rId5" Type="http://schemas.openxmlformats.org/officeDocument/2006/relationships/image" Target="../media/image26.jpg"/><Relationship Id="rId6"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964225" y="1074150"/>
            <a:ext cx="3722400" cy="24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Machine Learning &amp; Data Analysis</a:t>
            </a:r>
            <a:endParaRPr sz="4000"/>
          </a:p>
        </p:txBody>
      </p:sp>
      <p:sp>
        <p:nvSpPr>
          <p:cNvPr id="43" name="Google Shape;43;p13"/>
          <p:cNvSpPr txBox="1"/>
          <p:nvPr>
            <p:ph idx="1" type="subTitle"/>
          </p:nvPr>
        </p:nvSpPr>
        <p:spPr>
          <a:xfrm>
            <a:off x="6105525" y="3562950"/>
            <a:ext cx="2581200" cy="71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Ali Haider</a:t>
            </a:r>
            <a:endParaRPr/>
          </a:p>
          <a:p>
            <a:pPr indent="0" lvl="0" marL="0" rtl="0" algn="r">
              <a:spcBef>
                <a:spcPts val="0"/>
              </a:spcBef>
              <a:spcAft>
                <a:spcPts val="0"/>
              </a:spcAft>
              <a:buNone/>
            </a:pPr>
            <a:r>
              <a:rPr lang="en"/>
              <a:t>Giacomo Pedemonte</a:t>
            </a:r>
            <a:endParaRPr/>
          </a:p>
        </p:txBody>
      </p:sp>
      <p:grpSp>
        <p:nvGrpSpPr>
          <p:cNvPr id="44" name="Google Shape;44;p13"/>
          <p:cNvGrpSpPr/>
          <p:nvPr/>
        </p:nvGrpSpPr>
        <p:grpSpPr>
          <a:xfrm>
            <a:off x="367950" y="264574"/>
            <a:ext cx="4275100" cy="4614340"/>
            <a:chOff x="457194" y="411475"/>
            <a:chExt cx="4385617" cy="4733627"/>
          </a:xfrm>
        </p:grpSpPr>
        <p:sp>
          <p:nvSpPr>
            <p:cNvPr id="45" name="Google Shape;45;p13"/>
            <p:cNvSpPr/>
            <p:nvPr/>
          </p:nvSpPr>
          <p:spPr>
            <a:xfrm>
              <a:off x="489688" y="411475"/>
              <a:ext cx="4320600" cy="4320600"/>
            </a:xfrm>
            <a:prstGeom prst="ellipse">
              <a:avLst/>
            </a:pr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13"/>
            <p:cNvGrpSpPr/>
            <p:nvPr/>
          </p:nvGrpSpPr>
          <p:grpSpPr>
            <a:xfrm>
              <a:off x="457194" y="824705"/>
              <a:ext cx="4385617" cy="4320397"/>
              <a:chOff x="457209" y="411470"/>
              <a:chExt cx="4385617" cy="4320397"/>
            </a:xfrm>
          </p:grpSpPr>
          <p:sp>
            <p:nvSpPr>
              <p:cNvPr id="47" name="Google Shape;47;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3"/>
            <p:cNvSpPr/>
            <p:nvPr/>
          </p:nvSpPr>
          <p:spPr>
            <a:xfrm>
              <a:off x="2897110" y="1017082"/>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4107158" y="1563464"/>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4739527" y="2628883"/>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3998124" y="4018260"/>
              <a:ext cx="90343" cy="90343"/>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Price Over the Years</a:t>
            </a:r>
            <a:endParaRPr/>
          </a:p>
        </p:txBody>
      </p:sp>
      <p:pic>
        <p:nvPicPr>
          <p:cNvPr id="289" name="Google Shape;289;p22"/>
          <p:cNvPicPr preferRelativeResize="0"/>
          <p:nvPr/>
        </p:nvPicPr>
        <p:blipFill>
          <a:blip r:embed="rId3">
            <a:alphaModFix/>
          </a:blip>
          <a:stretch>
            <a:fillRect/>
          </a:stretch>
        </p:blipFill>
        <p:spPr>
          <a:xfrm>
            <a:off x="152400" y="935275"/>
            <a:ext cx="5430681" cy="4055825"/>
          </a:xfrm>
          <a:prstGeom prst="rect">
            <a:avLst/>
          </a:prstGeom>
          <a:noFill/>
          <a:ln>
            <a:noFill/>
          </a:ln>
        </p:spPr>
      </p:pic>
      <p:sp>
        <p:nvSpPr>
          <p:cNvPr id="290" name="Google Shape;290;p22"/>
          <p:cNvSpPr txBox="1"/>
          <p:nvPr/>
        </p:nvSpPr>
        <p:spPr>
          <a:xfrm>
            <a:off x="5721875" y="2332138"/>
            <a:ext cx="335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
            </a:r>
            <a:r>
              <a:rPr lang="en"/>
              <a:t>ost Bestsellers priced below $20</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We can say that a</a:t>
            </a:r>
            <a:r>
              <a:rPr lang="en"/>
              <a:t>ffordable books attract new and Non-Traditional readers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Price by Genre Over the Years</a:t>
            </a:r>
            <a:endParaRPr/>
          </a:p>
        </p:txBody>
      </p:sp>
      <p:sp>
        <p:nvSpPr>
          <p:cNvPr id="296" name="Google Shape;296;p23"/>
          <p:cNvSpPr txBox="1"/>
          <p:nvPr/>
        </p:nvSpPr>
        <p:spPr>
          <a:xfrm>
            <a:off x="5721875" y="2332138"/>
            <a:ext cx="3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7" name="Google Shape;297;p23"/>
          <p:cNvPicPr preferRelativeResize="0"/>
          <p:nvPr/>
        </p:nvPicPr>
        <p:blipFill>
          <a:blip r:embed="rId3">
            <a:alphaModFix/>
          </a:blip>
          <a:stretch>
            <a:fillRect/>
          </a:stretch>
        </p:blipFill>
        <p:spPr>
          <a:xfrm>
            <a:off x="3230553" y="1047675"/>
            <a:ext cx="5970772" cy="3558350"/>
          </a:xfrm>
          <a:prstGeom prst="rect">
            <a:avLst/>
          </a:prstGeom>
          <a:noFill/>
          <a:ln>
            <a:noFill/>
          </a:ln>
        </p:spPr>
      </p:pic>
      <p:sp>
        <p:nvSpPr>
          <p:cNvPr id="298" name="Google Shape;298;p23"/>
          <p:cNvSpPr txBox="1"/>
          <p:nvPr/>
        </p:nvSpPr>
        <p:spPr>
          <a:xfrm>
            <a:off x="157350" y="1295475"/>
            <a:ext cx="3073200" cy="3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Non-Fiction books have consistently commanded higher prices on average.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is because Non-Fiction authors aim to maximize their profits, often targeting readers willing to invest in knowledge.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 contrast, Fiction authors may price their books more affordably as they work to build a dedicated reader base for future works.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Correlation of the Features</a:t>
            </a:r>
            <a:endParaRPr/>
          </a:p>
        </p:txBody>
      </p:sp>
      <p:sp>
        <p:nvSpPr>
          <p:cNvPr id="304" name="Google Shape;304;p24"/>
          <p:cNvSpPr txBox="1"/>
          <p:nvPr/>
        </p:nvSpPr>
        <p:spPr>
          <a:xfrm>
            <a:off x="5721875" y="2332138"/>
            <a:ext cx="3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5" name="Google Shape;305;p24"/>
          <p:cNvPicPr preferRelativeResize="0"/>
          <p:nvPr/>
        </p:nvPicPr>
        <p:blipFill rotWithShape="1">
          <a:blip r:embed="rId3">
            <a:alphaModFix/>
          </a:blip>
          <a:srcRect b="23136" l="0" r="0" t="0"/>
          <a:stretch/>
        </p:blipFill>
        <p:spPr>
          <a:xfrm>
            <a:off x="88875" y="1103025"/>
            <a:ext cx="5633000" cy="3521874"/>
          </a:xfrm>
          <a:prstGeom prst="rect">
            <a:avLst/>
          </a:prstGeom>
          <a:noFill/>
          <a:ln>
            <a:noFill/>
          </a:ln>
        </p:spPr>
      </p:pic>
      <p:sp>
        <p:nvSpPr>
          <p:cNvPr id="306" name="Google Shape;306;p24"/>
          <p:cNvSpPr txBox="1"/>
          <p:nvPr/>
        </p:nvSpPr>
        <p:spPr>
          <a:xfrm>
            <a:off x="5864375" y="1946133"/>
            <a:ext cx="3215700" cy="29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There are no features that are correlated with each other.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only features that seems to be correlated are the Year and the Popularity as we have discovered also in previous analysis: in the last years the popularity of books increases.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312" name="Google Shape;312;p25"/>
          <p:cNvSpPr txBox="1"/>
          <p:nvPr/>
        </p:nvSpPr>
        <p:spPr>
          <a:xfrm>
            <a:off x="1102500" y="1515300"/>
            <a:ext cx="6939000" cy="21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Given the absence of strong feature correlations, we adjusted our analysis approach.</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We proactively explored correlations in other areas of the dataset.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This adaptability allowed us to uncover valuable insights: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Genre Prediction using the books name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Books Recommendation System using text features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Price Prediction using all the books features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Genre Prediction</a:t>
            </a:r>
            <a:endParaRPr/>
          </a:p>
        </p:txBody>
      </p:sp>
      <p:sp>
        <p:nvSpPr>
          <p:cNvPr id="318" name="Google Shape;318;p26"/>
          <p:cNvSpPr txBox="1"/>
          <p:nvPr/>
        </p:nvSpPr>
        <p:spPr>
          <a:xfrm>
            <a:off x="404850" y="1029800"/>
            <a:ext cx="8334300" cy="3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To make the prediction of the Genre easier we assign a numerical representation to the Genre feature:</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Non Fiction = 0, Fiction = 1</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X = Name</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y = Genre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Counting words in texts, excluding stop words (such as 'a,' 'an,' 'the,'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Transforming the texts into a Document Term Matrix (DTM): this will enable us to analyze the frequency of key words in the texts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Split for Training and Validation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Training a Logistic Regression model on our Training set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Evaluating the Model on Validation Data</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Genre Prediction </a:t>
            </a:r>
            <a:endParaRPr/>
          </a:p>
          <a:p>
            <a:pPr indent="0" lvl="0" marL="0" rtl="0" algn="ctr">
              <a:spcBef>
                <a:spcPts val="0"/>
              </a:spcBef>
              <a:spcAft>
                <a:spcPts val="0"/>
              </a:spcAft>
              <a:buNone/>
            </a:pPr>
            <a:r>
              <a:rPr lang="en"/>
              <a:t>Terms Distribution</a:t>
            </a:r>
            <a:endParaRPr/>
          </a:p>
        </p:txBody>
      </p:sp>
      <p:pic>
        <p:nvPicPr>
          <p:cNvPr id="324" name="Google Shape;324;p27"/>
          <p:cNvPicPr preferRelativeResize="0"/>
          <p:nvPr/>
        </p:nvPicPr>
        <p:blipFill rotWithShape="1">
          <a:blip r:embed="rId3">
            <a:alphaModFix/>
          </a:blip>
          <a:srcRect b="0" l="0" r="0" t="4933"/>
          <a:stretch/>
        </p:blipFill>
        <p:spPr>
          <a:xfrm>
            <a:off x="686075" y="1103425"/>
            <a:ext cx="7771850" cy="3855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Genre Prediction </a:t>
            </a:r>
            <a:endParaRPr/>
          </a:p>
          <a:p>
            <a:pPr indent="0" lvl="0" marL="0" rtl="0" algn="ctr">
              <a:spcBef>
                <a:spcPts val="0"/>
              </a:spcBef>
              <a:spcAft>
                <a:spcPts val="0"/>
              </a:spcAft>
              <a:buNone/>
            </a:pPr>
            <a:r>
              <a:rPr lang="en"/>
              <a:t>Evaluation</a:t>
            </a:r>
            <a:endParaRPr/>
          </a:p>
        </p:txBody>
      </p:sp>
      <p:pic>
        <p:nvPicPr>
          <p:cNvPr id="330" name="Google Shape;330;p28"/>
          <p:cNvPicPr preferRelativeResize="0"/>
          <p:nvPr/>
        </p:nvPicPr>
        <p:blipFill>
          <a:blip r:embed="rId3">
            <a:alphaModFix/>
          </a:blip>
          <a:stretch>
            <a:fillRect/>
          </a:stretch>
        </p:blipFill>
        <p:spPr>
          <a:xfrm>
            <a:off x="152400" y="935275"/>
            <a:ext cx="4786018" cy="4055825"/>
          </a:xfrm>
          <a:prstGeom prst="rect">
            <a:avLst/>
          </a:prstGeom>
          <a:noFill/>
          <a:ln>
            <a:noFill/>
          </a:ln>
        </p:spPr>
      </p:pic>
      <p:sp>
        <p:nvSpPr>
          <p:cNvPr id="331" name="Google Shape;331;p28"/>
          <p:cNvSpPr txBox="1"/>
          <p:nvPr/>
        </p:nvSpPr>
        <p:spPr>
          <a:xfrm>
            <a:off x="5337700" y="1703925"/>
            <a:ext cx="3468000" cy="25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 evaluate our Model we’ve used the Confusion Matrix. </a:t>
            </a:r>
            <a:r>
              <a:rPr lang="en">
                <a:solidFill>
                  <a:schemeClr val="dk1"/>
                </a:solidFill>
                <a:latin typeface="Roboto"/>
                <a:ea typeface="Roboto"/>
                <a:cs typeface="Roboto"/>
                <a:sym typeface="Roboto"/>
              </a:rPr>
              <a:t>Since it is a binary classification problem this matrix have dimension 2*2.</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top left square represents the right prediction of the Non Fiction books by checking the y_test with the y_pred </a:t>
            </a:r>
            <a:r>
              <a:rPr i="1" lang="en">
                <a:solidFill>
                  <a:schemeClr val="dk1"/>
                </a:solidFill>
                <a:latin typeface="Roboto"/>
                <a:ea typeface="Roboto"/>
                <a:cs typeface="Roboto"/>
                <a:sym typeface="Roboto"/>
              </a:rPr>
              <a:t>(TN).</a:t>
            </a:r>
            <a:endParaRPr i="1">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The bottom right square represents the right prediction for Fiction books </a:t>
            </a:r>
            <a:r>
              <a:rPr i="1" lang="en">
                <a:solidFill>
                  <a:schemeClr val="dk1"/>
                </a:solidFill>
                <a:latin typeface="Roboto"/>
                <a:ea typeface="Roboto"/>
                <a:cs typeface="Roboto"/>
                <a:sym typeface="Roboto"/>
              </a:rPr>
              <a:t>(TP)</a:t>
            </a:r>
            <a:r>
              <a:rPr lang="en">
                <a:solidFill>
                  <a:schemeClr val="dk1"/>
                </a:solidFill>
                <a:latin typeface="Roboto"/>
                <a:ea typeface="Roboto"/>
                <a:cs typeface="Roboto"/>
                <a:sym typeface="Roboto"/>
              </a:rPr>
              <a:t>.</a:t>
            </a:r>
            <a:endParaRPr i="1">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Genre Prediction </a:t>
            </a:r>
            <a:endParaRPr/>
          </a:p>
          <a:p>
            <a:pPr indent="0" lvl="0" marL="0" rtl="0" algn="ctr">
              <a:spcBef>
                <a:spcPts val="0"/>
              </a:spcBef>
              <a:spcAft>
                <a:spcPts val="0"/>
              </a:spcAft>
              <a:buNone/>
            </a:pPr>
            <a:r>
              <a:rPr lang="en"/>
              <a:t>Evaluation</a:t>
            </a:r>
            <a:endParaRPr/>
          </a:p>
        </p:txBody>
      </p:sp>
      <p:sp>
        <p:nvSpPr>
          <p:cNvPr id="337" name="Google Shape;337;p29"/>
          <p:cNvSpPr txBox="1"/>
          <p:nvPr/>
        </p:nvSpPr>
        <p:spPr>
          <a:xfrm>
            <a:off x="5561800" y="1588125"/>
            <a:ext cx="3468000" cy="27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Analyzing those metrics we can assume that our model predict with high precision and accuracy the genre of the book with only the name as input.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is confirmed also by the F1 score which is the harmonic mean of the Precision and Recall metrics.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Recall metrics indicates us the number of TP(Fiction books) over the total actual number of the Fiction Books.</a:t>
            </a:r>
            <a:endParaRPr>
              <a:latin typeface="Roboto"/>
              <a:ea typeface="Roboto"/>
              <a:cs typeface="Roboto"/>
              <a:sym typeface="Roboto"/>
            </a:endParaRPr>
          </a:p>
        </p:txBody>
      </p:sp>
      <p:pic>
        <p:nvPicPr>
          <p:cNvPr id="338" name="Google Shape;338;p29"/>
          <p:cNvPicPr preferRelativeResize="0"/>
          <p:nvPr/>
        </p:nvPicPr>
        <p:blipFill>
          <a:blip r:embed="rId3">
            <a:alphaModFix/>
          </a:blip>
          <a:stretch>
            <a:fillRect/>
          </a:stretch>
        </p:blipFill>
        <p:spPr>
          <a:xfrm>
            <a:off x="163075" y="1095300"/>
            <a:ext cx="5032899" cy="3735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0"/>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Book Recommendation</a:t>
            </a:r>
            <a:endParaRPr/>
          </a:p>
        </p:txBody>
      </p:sp>
      <p:sp>
        <p:nvSpPr>
          <p:cNvPr id="344" name="Google Shape;344;p30"/>
          <p:cNvSpPr txBox="1"/>
          <p:nvPr/>
        </p:nvSpPr>
        <p:spPr>
          <a:xfrm>
            <a:off x="404850" y="1029800"/>
            <a:ext cx="8334300" cy="3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oboto"/>
                <a:ea typeface="Roboto"/>
                <a:cs typeface="Roboto"/>
                <a:sym typeface="Roboto"/>
              </a:rPr>
              <a:t>We want to </a:t>
            </a:r>
            <a:r>
              <a:rPr lang="en">
                <a:latin typeface="Roboto"/>
                <a:ea typeface="Roboto"/>
                <a:cs typeface="Roboto"/>
                <a:sym typeface="Roboto"/>
              </a:rPr>
              <a:t>recommend</a:t>
            </a:r>
            <a:r>
              <a:rPr lang="en">
                <a:latin typeface="Roboto"/>
                <a:ea typeface="Roboto"/>
                <a:cs typeface="Roboto"/>
                <a:sym typeface="Roboto"/>
              </a:rPr>
              <a:t> books similar to the book’s title that the user insert as input.</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First of all we agglomerate the three features that we will use for the Content-Based Filtering: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Name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Author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Genre</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combination will be transformed in a TF-IDF</a:t>
            </a:r>
            <a:r>
              <a:rPr lang="en">
                <a:latin typeface="Roboto"/>
                <a:ea typeface="Roboto"/>
                <a:cs typeface="Roboto"/>
                <a:sym typeface="Roboto"/>
              </a:rPr>
              <a:t>(Term Frequency-Inverse Document Frequency) vector for text features, which helps in quantifying the importance of words in the text.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Then calculates the cosine similarities between books based on their text features using the linear kernel method, which can be useful for tasks like recommendation systems or text-based similarity analysis.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Let’s see how it works!</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Book Recommendation</a:t>
            </a:r>
            <a:endParaRPr/>
          </a:p>
        </p:txBody>
      </p:sp>
      <p:pic>
        <p:nvPicPr>
          <p:cNvPr id="350" name="Google Shape;350;p31"/>
          <p:cNvPicPr preferRelativeResize="0"/>
          <p:nvPr/>
        </p:nvPicPr>
        <p:blipFill>
          <a:blip r:embed="rId3">
            <a:alphaModFix/>
          </a:blip>
          <a:stretch>
            <a:fillRect/>
          </a:stretch>
        </p:blipFill>
        <p:spPr>
          <a:xfrm>
            <a:off x="377800" y="1034033"/>
            <a:ext cx="1733549" cy="2635704"/>
          </a:xfrm>
          <a:prstGeom prst="rect">
            <a:avLst/>
          </a:prstGeom>
          <a:noFill/>
          <a:ln>
            <a:noFill/>
          </a:ln>
        </p:spPr>
      </p:pic>
      <p:sp>
        <p:nvSpPr>
          <p:cNvPr id="351" name="Google Shape;351;p31"/>
          <p:cNvSpPr txBox="1"/>
          <p:nvPr/>
        </p:nvSpPr>
        <p:spPr>
          <a:xfrm>
            <a:off x="166825" y="3808425"/>
            <a:ext cx="2155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Input:</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 promised Land</a:t>
            </a:r>
            <a:endParaRPr>
              <a:latin typeface="Roboto"/>
              <a:ea typeface="Roboto"/>
              <a:cs typeface="Roboto"/>
              <a:sym typeface="Roboto"/>
            </a:endParaRPr>
          </a:p>
        </p:txBody>
      </p:sp>
      <p:pic>
        <p:nvPicPr>
          <p:cNvPr id="352" name="Google Shape;352;p31"/>
          <p:cNvPicPr preferRelativeResize="0"/>
          <p:nvPr/>
        </p:nvPicPr>
        <p:blipFill>
          <a:blip r:embed="rId4">
            <a:alphaModFix/>
          </a:blip>
          <a:stretch>
            <a:fillRect/>
          </a:stretch>
        </p:blipFill>
        <p:spPr>
          <a:xfrm>
            <a:off x="7263288" y="1023138"/>
            <a:ext cx="1724025" cy="2657475"/>
          </a:xfrm>
          <a:prstGeom prst="rect">
            <a:avLst/>
          </a:prstGeom>
          <a:noFill/>
          <a:ln>
            <a:noFill/>
          </a:ln>
        </p:spPr>
      </p:pic>
      <p:pic>
        <p:nvPicPr>
          <p:cNvPr id="353" name="Google Shape;353;p31"/>
          <p:cNvPicPr preferRelativeResize="0"/>
          <p:nvPr/>
        </p:nvPicPr>
        <p:blipFill>
          <a:blip r:embed="rId5">
            <a:alphaModFix/>
          </a:blip>
          <a:stretch>
            <a:fillRect/>
          </a:stretch>
        </p:blipFill>
        <p:spPr>
          <a:xfrm>
            <a:off x="3198650" y="1032663"/>
            <a:ext cx="1733550" cy="2638425"/>
          </a:xfrm>
          <a:prstGeom prst="rect">
            <a:avLst/>
          </a:prstGeom>
          <a:noFill/>
          <a:ln>
            <a:noFill/>
          </a:ln>
        </p:spPr>
      </p:pic>
      <p:pic>
        <p:nvPicPr>
          <p:cNvPr id="354" name="Google Shape;354;p31"/>
          <p:cNvPicPr preferRelativeResize="0"/>
          <p:nvPr/>
        </p:nvPicPr>
        <p:blipFill>
          <a:blip r:embed="rId6">
            <a:alphaModFix/>
          </a:blip>
          <a:stretch>
            <a:fillRect/>
          </a:stretch>
        </p:blipFill>
        <p:spPr>
          <a:xfrm>
            <a:off x="4932200" y="1375563"/>
            <a:ext cx="2343150" cy="1952625"/>
          </a:xfrm>
          <a:prstGeom prst="rect">
            <a:avLst/>
          </a:prstGeom>
          <a:noFill/>
          <a:ln>
            <a:noFill/>
          </a:ln>
        </p:spPr>
      </p:pic>
      <p:sp>
        <p:nvSpPr>
          <p:cNvPr id="355" name="Google Shape;355;p31"/>
          <p:cNvSpPr txBox="1"/>
          <p:nvPr/>
        </p:nvSpPr>
        <p:spPr>
          <a:xfrm>
            <a:off x="1997650" y="3808425"/>
            <a:ext cx="7555200" cy="11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Output</a:t>
            </a:r>
            <a:r>
              <a:rPr b="1" i="1" lang="en">
                <a:latin typeface="Roboto"/>
                <a:ea typeface="Roboto"/>
                <a:cs typeface="Roboto"/>
                <a:sym typeface="Roboto"/>
              </a:rPr>
              <a:t>:</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Becoming, Michelle Obama</a:t>
            </a:r>
            <a:br>
              <a:rPr lang="en">
                <a:latin typeface="Roboto"/>
                <a:ea typeface="Roboto"/>
                <a:cs typeface="Roboto"/>
                <a:sym typeface="Roboto"/>
              </a:rPr>
            </a:br>
            <a:r>
              <a:rPr lang="en">
                <a:latin typeface="Roboto"/>
                <a:ea typeface="Roboto"/>
                <a:cs typeface="Roboto"/>
                <a:sym typeface="Roboto"/>
              </a:rPr>
              <a:t>Obama: An Intimate Portrait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Game Change: Obama and the Clintons, McCain and Palin, and the Race of a Lifetime</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14"/>
          <p:cNvPicPr preferRelativeResize="0"/>
          <p:nvPr/>
        </p:nvPicPr>
        <p:blipFill>
          <a:blip r:embed="rId3">
            <a:alphaModFix/>
          </a:blip>
          <a:stretch>
            <a:fillRect/>
          </a:stretch>
        </p:blipFill>
        <p:spPr>
          <a:xfrm>
            <a:off x="147740" y="1503075"/>
            <a:ext cx="6710283" cy="2856600"/>
          </a:xfrm>
          <a:prstGeom prst="rect">
            <a:avLst/>
          </a:prstGeom>
          <a:noFill/>
          <a:ln>
            <a:noFill/>
          </a:ln>
        </p:spPr>
      </p:pic>
      <p:sp>
        <p:nvSpPr>
          <p:cNvPr id="232" name="Google Shape;232;p14"/>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Amazon Top 50 Bestselling Books 2009 – 2022</a:t>
            </a:r>
            <a:endParaRPr/>
          </a:p>
        </p:txBody>
      </p:sp>
      <p:sp>
        <p:nvSpPr>
          <p:cNvPr id="233" name="Google Shape;233;p14"/>
          <p:cNvSpPr txBox="1"/>
          <p:nvPr/>
        </p:nvSpPr>
        <p:spPr>
          <a:xfrm>
            <a:off x="6858025" y="2246463"/>
            <a:ext cx="3000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Dataset contains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700 Books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441 Unique Titles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
                <a:latin typeface="Open Sans"/>
                <a:ea typeface="Open Sans"/>
                <a:cs typeface="Open Sans"/>
                <a:sym typeface="Open Sans"/>
              </a:rPr>
              <a:t>305 Authors</a:t>
            </a:r>
            <a:endParaRPr>
              <a:latin typeface="Open Sans"/>
              <a:ea typeface="Open Sans"/>
              <a:cs typeface="Open Sans"/>
              <a:sym typeface="Open Sans"/>
            </a:endParaRPr>
          </a:p>
        </p:txBody>
      </p:sp>
      <p:sp>
        <p:nvSpPr>
          <p:cNvPr id="234" name="Google Shape;234;p14"/>
          <p:cNvSpPr txBox="1"/>
          <p:nvPr/>
        </p:nvSpPr>
        <p:spPr>
          <a:xfrm>
            <a:off x="512600" y="912575"/>
            <a:ext cx="83556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 this dataset there are 7 features that represent the most important characteristics for bestsellers.</a:t>
            </a:r>
            <a:endParaRPr>
              <a:latin typeface="Roboto"/>
              <a:ea typeface="Roboto"/>
              <a:cs typeface="Roboto"/>
              <a:sym typeface="Roboto"/>
            </a:endParaRPr>
          </a:p>
        </p:txBody>
      </p:sp>
      <p:sp>
        <p:nvSpPr>
          <p:cNvPr id="235" name="Google Shape;235;p14"/>
          <p:cNvSpPr txBox="1"/>
          <p:nvPr/>
        </p:nvSpPr>
        <p:spPr>
          <a:xfrm>
            <a:off x="939050" y="4523025"/>
            <a:ext cx="7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dataset doesn’t contain empty values and there is no cleaning to make on the dataset.</a:t>
            </a:r>
            <a:endParaRPr>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Book Recommendation</a:t>
            </a:r>
            <a:endParaRPr/>
          </a:p>
        </p:txBody>
      </p:sp>
      <p:sp>
        <p:nvSpPr>
          <p:cNvPr id="361" name="Google Shape;361;p32"/>
          <p:cNvSpPr txBox="1"/>
          <p:nvPr/>
        </p:nvSpPr>
        <p:spPr>
          <a:xfrm>
            <a:off x="943800" y="1173750"/>
            <a:ext cx="7256400" cy="27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 understand if the above Content-Based Filtering Model was the best to obtain this book </a:t>
            </a:r>
            <a:r>
              <a:rPr lang="en">
                <a:latin typeface="Roboto"/>
                <a:ea typeface="Roboto"/>
                <a:cs typeface="Roboto"/>
                <a:sym typeface="Roboto"/>
              </a:rPr>
              <a:t>recommendation, we try with different Model called Hybrid-Approach that makes us consider also the quantitative features.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are now combining the TF-IDF Matrix with the normalized values of the quantitative data inside the dataset like: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User Rating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Reviews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Popularity.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As it has emerged from the previous analysis the low correlation between the feature will makes us obtain a less precise result corresponding on the Content-Based Filtering.</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Book Recommendation</a:t>
            </a:r>
            <a:endParaRPr/>
          </a:p>
        </p:txBody>
      </p:sp>
      <p:pic>
        <p:nvPicPr>
          <p:cNvPr id="367" name="Google Shape;367;p33"/>
          <p:cNvPicPr preferRelativeResize="0"/>
          <p:nvPr/>
        </p:nvPicPr>
        <p:blipFill>
          <a:blip r:embed="rId3">
            <a:alphaModFix/>
          </a:blip>
          <a:stretch>
            <a:fillRect/>
          </a:stretch>
        </p:blipFill>
        <p:spPr>
          <a:xfrm>
            <a:off x="377800" y="1034033"/>
            <a:ext cx="1733549" cy="2635704"/>
          </a:xfrm>
          <a:prstGeom prst="rect">
            <a:avLst/>
          </a:prstGeom>
          <a:noFill/>
          <a:ln>
            <a:noFill/>
          </a:ln>
        </p:spPr>
      </p:pic>
      <p:sp>
        <p:nvSpPr>
          <p:cNvPr id="368" name="Google Shape;368;p33"/>
          <p:cNvSpPr txBox="1"/>
          <p:nvPr/>
        </p:nvSpPr>
        <p:spPr>
          <a:xfrm>
            <a:off x="166825" y="3808425"/>
            <a:ext cx="2155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Input:</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 promised Land</a:t>
            </a:r>
            <a:endParaRPr>
              <a:latin typeface="Roboto"/>
              <a:ea typeface="Roboto"/>
              <a:cs typeface="Roboto"/>
              <a:sym typeface="Roboto"/>
            </a:endParaRPr>
          </a:p>
        </p:txBody>
      </p:sp>
      <p:pic>
        <p:nvPicPr>
          <p:cNvPr id="369" name="Google Shape;369;p33"/>
          <p:cNvPicPr preferRelativeResize="0"/>
          <p:nvPr/>
        </p:nvPicPr>
        <p:blipFill rotWithShape="1">
          <a:blip r:embed="rId4">
            <a:alphaModFix/>
          </a:blip>
          <a:srcRect b="0" l="14230" r="14223" t="0"/>
          <a:stretch/>
        </p:blipFill>
        <p:spPr>
          <a:xfrm>
            <a:off x="7263288" y="1023138"/>
            <a:ext cx="1724025" cy="2657475"/>
          </a:xfrm>
          <a:prstGeom prst="rect">
            <a:avLst/>
          </a:prstGeom>
          <a:noFill/>
          <a:ln>
            <a:noFill/>
          </a:ln>
        </p:spPr>
      </p:pic>
      <p:pic>
        <p:nvPicPr>
          <p:cNvPr id="370" name="Google Shape;370;p33"/>
          <p:cNvPicPr preferRelativeResize="0"/>
          <p:nvPr/>
        </p:nvPicPr>
        <p:blipFill rotWithShape="1">
          <a:blip r:embed="rId5">
            <a:alphaModFix/>
          </a:blip>
          <a:srcRect b="0" l="524" r="534" t="0"/>
          <a:stretch/>
        </p:blipFill>
        <p:spPr>
          <a:xfrm>
            <a:off x="3198650" y="1032663"/>
            <a:ext cx="1733551" cy="2638423"/>
          </a:xfrm>
          <a:prstGeom prst="rect">
            <a:avLst/>
          </a:prstGeom>
          <a:noFill/>
          <a:ln>
            <a:noFill/>
          </a:ln>
        </p:spPr>
      </p:pic>
      <p:sp>
        <p:nvSpPr>
          <p:cNvPr id="371" name="Google Shape;371;p33"/>
          <p:cNvSpPr txBox="1"/>
          <p:nvPr/>
        </p:nvSpPr>
        <p:spPr>
          <a:xfrm>
            <a:off x="1997650" y="3808425"/>
            <a:ext cx="7555200" cy="111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oboto"/>
                <a:ea typeface="Roboto"/>
                <a:cs typeface="Roboto"/>
                <a:sym typeface="Roboto"/>
              </a:rPr>
              <a:t>Output:</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Where The Crawdads Sing</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Becoming, Michelle Obama</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Boy, the Mole, the Fox and the Horse</a:t>
            </a:r>
            <a:endParaRPr>
              <a:latin typeface="Roboto"/>
              <a:ea typeface="Roboto"/>
              <a:cs typeface="Roboto"/>
              <a:sym typeface="Roboto"/>
            </a:endParaRPr>
          </a:p>
        </p:txBody>
      </p:sp>
      <p:pic>
        <p:nvPicPr>
          <p:cNvPr id="372" name="Google Shape;372;p33"/>
          <p:cNvPicPr preferRelativeResize="0"/>
          <p:nvPr/>
        </p:nvPicPr>
        <p:blipFill>
          <a:blip r:embed="rId6">
            <a:alphaModFix/>
          </a:blip>
          <a:stretch>
            <a:fillRect/>
          </a:stretch>
        </p:blipFill>
        <p:spPr>
          <a:xfrm>
            <a:off x="5230975" y="1032663"/>
            <a:ext cx="1733550" cy="2638425"/>
          </a:xfrm>
          <a:prstGeom prst="rect">
            <a:avLst/>
          </a:prstGeom>
          <a:noFill/>
          <a:ln>
            <a:noFill/>
          </a:ln>
        </p:spPr>
      </p:pic>
      <p:sp>
        <p:nvSpPr>
          <p:cNvPr id="373" name="Google Shape;373;p33"/>
          <p:cNvSpPr txBox="1"/>
          <p:nvPr/>
        </p:nvSpPr>
        <p:spPr>
          <a:xfrm>
            <a:off x="7696050" y="4059300"/>
            <a:ext cx="1141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Roboto"/>
                <a:ea typeface="Roboto"/>
                <a:cs typeface="Roboto"/>
                <a:sym typeface="Roboto"/>
              </a:rPr>
              <a:t>Worst</a:t>
            </a:r>
            <a:br>
              <a:rPr lang="en">
                <a:solidFill>
                  <a:schemeClr val="accent5"/>
                </a:solidFill>
                <a:latin typeface="Roboto"/>
                <a:ea typeface="Roboto"/>
                <a:cs typeface="Roboto"/>
                <a:sym typeface="Roboto"/>
              </a:rPr>
            </a:br>
            <a:r>
              <a:rPr lang="en">
                <a:solidFill>
                  <a:schemeClr val="accent5"/>
                </a:solidFill>
                <a:latin typeface="Roboto"/>
                <a:ea typeface="Roboto"/>
                <a:cs typeface="Roboto"/>
                <a:sym typeface="Roboto"/>
              </a:rPr>
              <a:t>Results!</a:t>
            </a:r>
            <a:endParaRPr>
              <a:solidFill>
                <a:schemeClr val="accent5"/>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Price Prediction</a:t>
            </a:r>
            <a:endParaRPr/>
          </a:p>
        </p:txBody>
      </p:sp>
      <p:sp>
        <p:nvSpPr>
          <p:cNvPr id="379" name="Google Shape;379;p34"/>
          <p:cNvSpPr txBox="1"/>
          <p:nvPr/>
        </p:nvSpPr>
        <p:spPr>
          <a:xfrm>
            <a:off x="457200" y="1018025"/>
            <a:ext cx="8229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Until now, we doesn’t used well the numerical features to obtain prediction because we have seen in the analysis that there aren’t feature correlated to each other.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Now we want to understand if it is possible to predict the price using all the features of the books.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So we consider to make the prediction of the book’s price: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Name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Author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User Ratings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Reviews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Year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Popularity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start using a Ridge Regression then </a:t>
            </a:r>
            <a:r>
              <a:rPr lang="en">
                <a:latin typeface="Roboto"/>
                <a:ea typeface="Roboto"/>
                <a:cs typeface="Roboto"/>
                <a:sym typeface="Roboto"/>
              </a:rPr>
              <a:t>applied</a:t>
            </a:r>
            <a:r>
              <a:rPr lang="en">
                <a:latin typeface="Roboto"/>
                <a:ea typeface="Roboto"/>
                <a:cs typeface="Roboto"/>
                <a:sym typeface="Roboto"/>
              </a:rPr>
              <a:t> Kernels with Kernel-Ridge Regression</a:t>
            </a:r>
            <a:r>
              <a:rPr lang="en">
                <a:latin typeface="Roboto"/>
                <a:ea typeface="Roboto"/>
                <a:cs typeface="Roboto"/>
                <a:sym typeface="Roboto"/>
              </a:rPr>
              <a:t> and </a:t>
            </a:r>
            <a:r>
              <a:rPr lang="en">
                <a:latin typeface="Roboto"/>
                <a:ea typeface="Roboto"/>
                <a:cs typeface="Roboto"/>
                <a:sym typeface="Roboto"/>
              </a:rPr>
              <a:t>make a Cross-Validation to tune the hyperparameters to find the best alpha and gamma </a:t>
            </a:r>
            <a:r>
              <a:rPr lang="en">
                <a:latin typeface="Roboto"/>
                <a:ea typeface="Roboto"/>
                <a:cs typeface="Roboto"/>
                <a:sym typeface="Roboto"/>
              </a:rPr>
              <a:t>t</a:t>
            </a:r>
            <a:r>
              <a:rPr lang="en">
                <a:latin typeface="Roboto"/>
                <a:ea typeface="Roboto"/>
                <a:cs typeface="Roboto"/>
                <a:sym typeface="Roboto"/>
              </a:rPr>
              <a:t>ha</a:t>
            </a:r>
            <a:r>
              <a:rPr lang="en">
                <a:latin typeface="Roboto"/>
                <a:ea typeface="Roboto"/>
                <a:cs typeface="Roboto"/>
                <a:sym typeface="Roboto"/>
              </a:rPr>
              <a:t>t </a:t>
            </a:r>
            <a:r>
              <a:rPr lang="en">
                <a:latin typeface="Roboto"/>
                <a:ea typeface="Roboto"/>
                <a:cs typeface="Roboto"/>
                <a:sym typeface="Roboto"/>
              </a:rPr>
              <a:t>makes the regression fit better the data and obtain more precision of the model.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Price Prediction</a:t>
            </a:r>
            <a:endParaRPr/>
          </a:p>
          <a:p>
            <a:pPr indent="0" lvl="0" marL="0" rtl="0" algn="ctr">
              <a:spcBef>
                <a:spcPts val="0"/>
              </a:spcBef>
              <a:spcAft>
                <a:spcPts val="0"/>
              </a:spcAft>
              <a:buNone/>
            </a:pPr>
            <a:r>
              <a:rPr lang="en"/>
              <a:t>Ridge</a:t>
            </a:r>
            <a:endParaRPr/>
          </a:p>
        </p:txBody>
      </p:sp>
      <p:pic>
        <p:nvPicPr>
          <p:cNvPr id="385" name="Google Shape;385;p35"/>
          <p:cNvPicPr preferRelativeResize="0"/>
          <p:nvPr/>
        </p:nvPicPr>
        <p:blipFill>
          <a:blip r:embed="rId3">
            <a:alphaModFix/>
          </a:blip>
          <a:stretch>
            <a:fillRect/>
          </a:stretch>
        </p:blipFill>
        <p:spPr>
          <a:xfrm>
            <a:off x="5545075" y="546250"/>
            <a:ext cx="3186373" cy="2557700"/>
          </a:xfrm>
          <a:prstGeom prst="rect">
            <a:avLst/>
          </a:prstGeom>
          <a:noFill/>
          <a:ln>
            <a:noFill/>
          </a:ln>
        </p:spPr>
      </p:pic>
      <p:graphicFrame>
        <p:nvGraphicFramePr>
          <p:cNvPr id="386" name="Google Shape;386;p35"/>
          <p:cNvGraphicFramePr/>
          <p:nvPr/>
        </p:nvGraphicFramePr>
        <p:xfrm>
          <a:off x="475088" y="1281200"/>
          <a:ext cx="3000000" cy="3000000"/>
        </p:xfrm>
        <a:graphic>
          <a:graphicData uri="http://schemas.openxmlformats.org/drawingml/2006/table">
            <a:tbl>
              <a:tblPr>
                <a:noFill/>
                <a:tableStyleId>{4A411569-E5A7-4201-9C51-412A3E15E5C9}</a:tableStyleId>
              </a:tblPr>
              <a:tblGrid>
                <a:gridCol w="2914750"/>
                <a:gridCol w="1207375"/>
              </a:tblGrid>
              <a:tr h="334525">
                <a:tc>
                  <a:txBody>
                    <a:bodyPr/>
                    <a:lstStyle/>
                    <a:p>
                      <a:pPr indent="0" lvl="0" marL="0" rtl="0" algn="l">
                        <a:spcBef>
                          <a:spcPts val="0"/>
                        </a:spcBef>
                        <a:spcAft>
                          <a:spcPts val="0"/>
                        </a:spcAft>
                        <a:buNone/>
                      </a:pPr>
                      <a:r>
                        <a:rPr lang="en">
                          <a:solidFill>
                            <a:schemeClr val="lt1"/>
                          </a:solidFill>
                        </a:rPr>
                        <a:t>Evaluation </a:t>
                      </a:r>
                      <a:endParaRPr>
                        <a:solidFill>
                          <a:schemeClr val="lt1"/>
                        </a:solidFill>
                      </a:endParaRPr>
                    </a:p>
                  </a:txBody>
                  <a:tcPr marT="91425" marB="91425" marR="91425" marL="91425">
                    <a:solidFill>
                      <a:srgbClr val="0000FF"/>
                    </a:solidFill>
                  </a:tcPr>
                </a:tc>
                <a:tc>
                  <a:txBody>
                    <a:bodyPr/>
                    <a:lstStyle/>
                    <a:p>
                      <a:pPr indent="0" lvl="0" marL="0" rtl="0" algn="l">
                        <a:spcBef>
                          <a:spcPts val="0"/>
                        </a:spcBef>
                        <a:spcAft>
                          <a:spcPts val="0"/>
                        </a:spcAft>
                        <a:buNone/>
                      </a:pPr>
                      <a:r>
                        <a:rPr lang="en">
                          <a:solidFill>
                            <a:schemeClr val="lt1"/>
                          </a:solidFill>
                        </a:rPr>
                        <a:t>Value</a:t>
                      </a:r>
                      <a:endParaRPr>
                        <a:solidFill>
                          <a:schemeClr val="lt1"/>
                        </a:solidFill>
                      </a:endParaRPr>
                    </a:p>
                  </a:txBody>
                  <a:tcPr marT="91425" marB="91425" marR="91425" marL="91425">
                    <a:solidFill>
                      <a:srgbClr val="0000FF"/>
                    </a:solidFill>
                  </a:tcPr>
                </a:tc>
              </a:tr>
              <a:tr h="334525">
                <a:tc>
                  <a:txBody>
                    <a:bodyPr/>
                    <a:lstStyle/>
                    <a:p>
                      <a:pPr indent="0" lvl="0" marL="0" rtl="0" algn="l">
                        <a:spcBef>
                          <a:spcPts val="0"/>
                        </a:spcBef>
                        <a:spcAft>
                          <a:spcPts val="0"/>
                        </a:spcAft>
                        <a:buNone/>
                      </a:pPr>
                      <a:r>
                        <a:rPr lang="en">
                          <a:latin typeface="Roboto"/>
                          <a:ea typeface="Roboto"/>
                          <a:cs typeface="Roboto"/>
                          <a:sym typeface="Roboto"/>
                        </a:rPr>
                        <a:t>Mean Squared Error (MSE)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109.76 </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Root Mean </a:t>
                      </a:r>
                      <a:r>
                        <a:rPr lang="en">
                          <a:latin typeface="Roboto"/>
                          <a:ea typeface="Roboto"/>
                          <a:cs typeface="Roboto"/>
                          <a:sym typeface="Roboto"/>
                        </a:rPr>
                        <a:t>Squared Error (RMSE)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10.48 </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Mean Absolute Error (MAE)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5.84</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R-squared (R2)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0.02</a:t>
                      </a:r>
                      <a:endParaRPr>
                        <a:latin typeface="Roboto"/>
                        <a:ea typeface="Roboto"/>
                        <a:cs typeface="Roboto"/>
                        <a:sym typeface="Roboto"/>
                      </a:endParaRPr>
                    </a:p>
                  </a:txBody>
                  <a:tcPr marT="91425" marB="91425" marR="91425" marL="91425"/>
                </a:tc>
              </a:tr>
            </a:tbl>
          </a:graphicData>
        </a:graphic>
      </p:graphicFrame>
      <p:pic>
        <p:nvPicPr>
          <p:cNvPr id="387" name="Google Shape;387;p35"/>
          <p:cNvPicPr preferRelativeResize="0"/>
          <p:nvPr/>
        </p:nvPicPr>
        <p:blipFill>
          <a:blip r:embed="rId4">
            <a:alphaModFix/>
          </a:blip>
          <a:stretch>
            <a:fillRect/>
          </a:stretch>
        </p:blipFill>
        <p:spPr>
          <a:xfrm>
            <a:off x="5545075" y="3068700"/>
            <a:ext cx="3141725" cy="2074800"/>
          </a:xfrm>
          <a:prstGeom prst="rect">
            <a:avLst/>
          </a:prstGeom>
          <a:noFill/>
          <a:ln>
            <a:noFill/>
          </a:ln>
        </p:spPr>
      </p:pic>
      <p:sp>
        <p:nvSpPr>
          <p:cNvPr id="388" name="Google Shape;388;p35"/>
          <p:cNvSpPr txBox="1"/>
          <p:nvPr/>
        </p:nvSpPr>
        <p:spPr>
          <a:xfrm>
            <a:off x="493013" y="3498900"/>
            <a:ext cx="4086300" cy="12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Since the Errors are very high we cannot consider this model good to predict the price.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value of alpha used was alpha = 0.001</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We can try with Kernels to obtain a better result.</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Price Prediction</a:t>
            </a:r>
            <a:endParaRPr/>
          </a:p>
          <a:p>
            <a:pPr indent="0" lvl="0" marL="0" rtl="0" algn="ctr">
              <a:spcBef>
                <a:spcPts val="0"/>
              </a:spcBef>
              <a:spcAft>
                <a:spcPts val="0"/>
              </a:spcAft>
              <a:buNone/>
            </a:pPr>
            <a:r>
              <a:rPr lang="en"/>
              <a:t>KernelRidge</a:t>
            </a:r>
            <a:endParaRPr/>
          </a:p>
        </p:txBody>
      </p:sp>
      <p:pic>
        <p:nvPicPr>
          <p:cNvPr id="394" name="Google Shape;394;p36"/>
          <p:cNvPicPr preferRelativeResize="0"/>
          <p:nvPr/>
        </p:nvPicPr>
        <p:blipFill rotWithShape="1">
          <a:blip r:embed="rId3">
            <a:alphaModFix/>
          </a:blip>
          <a:srcRect b="0" l="79" r="89" t="0"/>
          <a:stretch/>
        </p:blipFill>
        <p:spPr>
          <a:xfrm>
            <a:off x="5545075" y="546250"/>
            <a:ext cx="3186373" cy="2557700"/>
          </a:xfrm>
          <a:prstGeom prst="rect">
            <a:avLst/>
          </a:prstGeom>
          <a:noFill/>
          <a:ln>
            <a:noFill/>
          </a:ln>
        </p:spPr>
      </p:pic>
      <p:pic>
        <p:nvPicPr>
          <p:cNvPr id="395" name="Google Shape;395;p36"/>
          <p:cNvPicPr preferRelativeResize="0"/>
          <p:nvPr/>
        </p:nvPicPr>
        <p:blipFill rotWithShape="1">
          <a:blip r:embed="rId4">
            <a:alphaModFix/>
          </a:blip>
          <a:srcRect b="347" l="0" r="0" t="347"/>
          <a:stretch/>
        </p:blipFill>
        <p:spPr>
          <a:xfrm>
            <a:off x="5545075" y="3068700"/>
            <a:ext cx="3141725" cy="2074800"/>
          </a:xfrm>
          <a:prstGeom prst="rect">
            <a:avLst/>
          </a:prstGeom>
          <a:noFill/>
          <a:ln>
            <a:noFill/>
          </a:ln>
        </p:spPr>
      </p:pic>
      <p:sp>
        <p:nvSpPr>
          <p:cNvPr id="396" name="Google Shape;396;p36"/>
          <p:cNvSpPr txBox="1"/>
          <p:nvPr/>
        </p:nvSpPr>
        <p:spPr>
          <a:xfrm>
            <a:off x="475125" y="3404600"/>
            <a:ext cx="4086300" cy="15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Those value are obtained with hyperparameters, alpha = 0.001 and gamma = 1000.</a:t>
            </a:r>
            <a:br>
              <a:rPr lang="en">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Since the result is better than before but maybe can we obtain a better result with making Cross-Validation using GridSearch.</a:t>
            </a:r>
            <a:endParaRPr>
              <a:latin typeface="Roboto"/>
              <a:ea typeface="Roboto"/>
              <a:cs typeface="Roboto"/>
              <a:sym typeface="Roboto"/>
            </a:endParaRPr>
          </a:p>
        </p:txBody>
      </p:sp>
      <p:graphicFrame>
        <p:nvGraphicFramePr>
          <p:cNvPr id="397" name="Google Shape;397;p36"/>
          <p:cNvGraphicFramePr/>
          <p:nvPr/>
        </p:nvGraphicFramePr>
        <p:xfrm>
          <a:off x="457213" y="1195238"/>
          <a:ext cx="3000000" cy="3000000"/>
        </p:xfrm>
        <a:graphic>
          <a:graphicData uri="http://schemas.openxmlformats.org/drawingml/2006/table">
            <a:tbl>
              <a:tblPr>
                <a:noFill/>
                <a:tableStyleId>{4A411569-E5A7-4201-9C51-412A3E15E5C9}</a:tableStyleId>
              </a:tblPr>
              <a:tblGrid>
                <a:gridCol w="2914750"/>
                <a:gridCol w="1207375"/>
              </a:tblGrid>
              <a:tr h="334525">
                <a:tc>
                  <a:txBody>
                    <a:bodyPr/>
                    <a:lstStyle/>
                    <a:p>
                      <a:pPr indent="0" lvl="0" marL="0" rtl="0" algn="l">
                        <a:spcBef>
                          <a:spcPts val="0"/>
                        </a:spcBef>
                        <a:spcAft>
                          <a:spcPts val="0"/>
                        </a:spcAft>
                        <a:buNone/>
                      </a:pPr>
                      <a:r>
                        <a:rPr lang="en">
                          <a:solidFill>
                            <a:schemeClr val="lt1"/>
                          </a:solidFill>
                        </a:rPr>
                        <a:t>Evaluation </a:t>
                      </a:r>
                      <a:endParaRPr>
                        <a:solidFill>
                          <a:schemeClr val="lt1"/>
                        </a:solidFill>
                      </a:endParaRPr>
                    </a:p>
                  </a:txBody>
                  <a:tcPr marT="91425" marB="91425" marR="91425" marL="91425">
                    <a:solidFill>
                      <a:srgbClr val="0000FF"/>
                    </a:solidFill>
                  </a:tcPr>
                </a:tc>
                <a:tc>
                  <a:txBody>
                    <a:bodyPr/>
                    <a:lstStyle/>
                    <a:p>
                      <a:pPr indent="0" lvl="0" marL="0" rtl="0" algn="l">
                        <a:spcBef>
                          <a:spcPts val="0"/>
                        </a:spcBef>
                        <a:spcAft>
                          <a:spcPts val="0"/>
                        </a:spcAft>
                        <a:buNone/>
                      </a:pPr>
                      <a:r>
                        <a:rPr lang="en">
                          <a:solidFill>
                            <a:schemeClr val="lt1"/>
                          </a:solidFill>
                        </a:rPr>
                        <a:t>Value</a:t>
                      </a:r>
                      <a:endParaRPr>
                        <a:solidFill>
                          <a:schemeClr val="lt1"/>
                        </a:solidFill>
                      </a:endParaRPr>
                    </a:p>
                  </a:txBody>
                  <a:tcPr marT="91425" marB="91425" marR="91425" marL="91425">
                    <a:solidFill>
                      <a:srgbClr val="0000FF"/>
                    </a:solidFill>
                  </a:tcPr>
                </a:tc>
              </a:tr>
              <a:tr h="334525">
                <a:tc>
                  <a:txBody>
                    <a:bodyPr/>
                    <a:lstStyle/>
                    <a:p>
                      <a:pPr indent="0" lvl="0" marL="0" rtl="0" algn="l">
                        <a:spcBef>
                          <a:spcPts val="0"/>
                        </a:spcBef>
                        <a:spcAft>
                          <a:spcPts val="0"/>
                        </a:spcAft>
                        <a:buNone/>
                      </a:pPr>
                      <a:r>
                        <a:rPr lang="en">
                          <a:latin typeface="Roboto"/>
                          <a:ea typeface="Roboto"/>
                          <a:cs typeface="Roboto"/>
                          <a:sym typeface="Roboto"/>
                        </a:rPr>
                        <a:t>Mean Squared Error (MSE)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102.65 </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Root Mean </a:t>
                      </a:r>
                      <a:r>
                        <a:rPr lang="en">
                          <a:latin typeface="Roboto"/>
                          <a:ea typeface="Roboto"/>
                          <a:cs typeface="Roboto"/>
                          <a:sym typeface="Roboto"/>
                        </a:rPr>
                        <a:t>Squared Error (RMSE)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10.13 </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Mean Absolute Error (MAE)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7.00</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R-squared (R2)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0.08</a:t>
                      </a:r>
                      <a:endParaRPr>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Price Prediction</a:t>
            </a:r>
            <a:endParaRPr/>
          </a:p>
          <a:p>
            <a:pPr indent="457200" lvl="0" marL="2286000" rtl="0" algn="l">
              <a:spcBef>
                <a:spcPts val="0"/>
              </a:spcBef>
              <a:spcAft>
                <a:spcPts val="0"/>
              </a:spcAft>
              <a:buNone/>
            </a:pPr>
            <a:r>
              <a:rPr lang="en"/>
              <a:t>Cross-Validation</a:t>
            </a:r>
            <a:endParaRPr/>
          </a:p>
        </p:txBody>
      </p:sp>
      <p:sp>
        <p:nvSpPr>
          <p:cNvPr id="403" name="Google Shape;403;p37"/>
          <p:cNvSpPr txBox="1"/>
          <p:nvPr/>
        </p:nvSpPr>
        <p:spPr>
          <a:xfrm>
            <a:off x="495600" y="1367875"/>
            <a:ext cx="8152800" cy="3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Cross-Validation makes us find the best combination of the hyperparameters: alpha and gamma: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Tuning alpha: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smaller alpha allows the model to fit the training data more closely, but it may lead to overfitting.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larger alpha imposes stronger regularization, which can help prevent overfitting.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optimal value for alpha depends on the dataset and should be tuned to find the best trade-off between bias and variance.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Tuning gamma: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smaller gamma value makes us obtain something linear.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larger gamma value makes it more peaked.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Tuning gamma can be important for achieving the right balance between model complexity and generalization.</a:t>
            </a:r>
            <a:endParaRPr>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 Price Prediction</a:t>
            </a:r>
            <a:endParaRPr/>
          </a:p>
          <a:p>
            <a:pPr indent="0" lvl="0" marL="0" rtl="0" algn="l">
              <a:spcBef>
                <a:spcPts val="0"/>
              </a:spcBef>
              <a:spcAft>
                <a:spcPts val="0"/>
              </a:spcAft>
              <a:buNone/>
            </a:pPr>
            <a:r>
              <a:rPr lang="en"/>
              <a:t> 						Cross-Validation</a:t>
            </a:r>
            <a:endParaRPr/>
          </a:p>
        </p:txBody>
      </p:sp>
      <p:pic>
        <p:nvPicPr>
          <p:cNvPr id="409" name="Google Shape;409;p38"/>
          <p:cNvPicPr preferRelativeResize="0"/>
          <p:nvPr/>
        </p:nvPicPr>
        <p:blipFill rotWithShape="1">
          <a:blip r:embed="rId3">
            <a:alphaModFix/>
          </a:blip>
          <a:srcRect b="0" l="79" r="89" t="0"/>
          <a:stretch/>
        </p:blipFill>
        <p:spPr>
          <a:xfrm>
            <a:off x="5545075" y="546250"/>
            <a:ext cx="3186373" cy="2557700"/>
          </a:xfrm>
          <a:prstGeom prst="rect">
            <a:avLst/>
          </a:prstGeom>
          <a:noFill/>
          <a:ln>
            <a:noFill/>
          </a:ln>
        </p:spPr>
      </p:pic>
      <p:graphicFrame>
        <p:nvGraphicFramePr>
          <p:cNvPr id="410" name="Google Shape;410;p38"/>
          <p:cNvGraphicFramePr/>
          <p:nvPr/>
        </p:nvGraphicFramePr>
        <p:xfrm>
          <a:off x="457213" y="1122950"/>
          <a:ext cx="3000000" cy="3000000"/>
        </p:xfrm>
        <a:graphic>
          <a:graphicData uri="http://schemas.openxmlformats.org/drawingml/2006/table">
            <a:tbl>
              <a:tblPr>
                <a:noFill/>
                <a:tableStyleId>{4A411569-E5A7-4201-9C51-412A3E15E5C9}</a:tableStyleId>
              </a:tblPr>
              <a:tblGrid>
                <a:gridCol w="2914750"/>
                <a:gridCol w="1207375"/>
              </a:tblGrid>
              <a:tr h="334525">
                <a:tc>
                  <a:txBody>
                    <a:bodyPr/>
                    <a:lstStyle/>
                    <a:p>
                      <a:pPr indent="0" lvl="0" marL="0" rtl="0" algn="l">
                        <a:spcBef>
                          <a:spcPts val="0"/>
                        </a:spcBef>
                        <a:spcAft>
                          <a:spcPts val="0"/>
                        </a:spcAft>
                        <a:buNone/>
                      </a:pPr>
                      <a:r>
                        <a:rPr lang="en">
                          <a:solidFill>
                            <a:schemeClr val="lt1"/>
                          </a:solidFill>
                        </a:rPr>
                        <a:t>Evaluation </a:t>
                      </a:r>
                      <a:endParaRPr>
                        <a:solidFill>
                          <a:schemeClr val="lt1"/>
                        </a:solidFill>
                      </a:endParaRPr>
                    </a:p>
                  </a:txBody>
                  <a:tcPr marT="91425" marB="91425" marR="91425" marL="91425">
                    <a:solidFill>
                      <a:srgbClr val="0000FF"/>
                    </a:solidFill>
                  </a:tcPr>
                </a:tc>
                <a:tc>
                  <a:txBody>
                    <a:bodyPr/>
                    <a:lstStyle/>
                    <a:p>
                      <a:pPr indent="0" lvl="0" marL="0" rtl="0" algn="l">
                        <a:spcBef>
                          <a:spcPts val="0"/>
                        </a:spcBef>
                        <a:spcAft>
                          <a:spcPts val="0"/>
                        </a:spcAft>
                        <a:buNone/>
                      </a:pPr>
                      <a:r>
                        <a:rPr lang="en">
                          <a:solidFill>
                            <a:schemeClr val="lt1"/>
                          </a:solidFill>
                        </a:rPr>
                        <a:t>Value</a:t>
                      </a:r>
                      <a:endParaRPr>
                        <a:solidFill>
                          <a:schemeClr val="lt1"/>
                        </a:solidFill>
                      </a:endParaRPr>
                    </a:p>
                  </a:txBody>
                  <a:tcPr marT="91425" marB="91425" marR="91425" marL="91425">
                    <a:solidFill>
                      <a:srgbClr val="0000FF"/>
                    </a:solidFill>
                  </a:tcPr>
                </a:tc>
              </a:tr>
              <a:tr h="334525">
                <a:tc>
                  <a:txBody>
                    <a:bodyPr/>
                    <a:lstStyle/>
                    <a:p>
                      <a:pPr indent="0" lvl="0" marL="0" rtl="0" algn="l">
                        <a:spcBef>
                          <a:spcPts val="0"/>
                        </a:spcBef>
                        <a:spcAft>
                          <a:spcPts val="0"/>
                        </a:spcAft>
                        <a:buNone/>
                      </a:pPr>
                      <a:r>
                        <a:rPr lang="en">
                          <a:latin typeface="Roboto"/>
                          <a:ea typeface="Roboto"/>
                          <a:cs typeface="Roboto"/>
                          <a:sym typeface="Roboto"/>
                        </a:rPr>
                        <a:t>Mean Squared Error (MSE)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 94.35</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Root Mean </a:t>
                      </a:r>
                      <a:r>
                        <a:rPr lang="en">
                          <a:latin typeface="Roboto"/>
                          <a:ea typeface="Roboto"/>
                          <a:cs typeface="Roboto"/>
                          <a:sym typeface="Roboto"/>
                        </a:rPr>
                        <a:t>Squared Error (RMSE)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9.71</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Mean Absolute Error (MAE)</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5.50</a:t>
                      </a:r>
                      <a:endParaRPr>
                        <a:latin typeface="Roboto"/>
                        <a:ea typeface="Roboto"/>
                        <a:cs typeface="Roboto"/>
                        <a:sym typeface="Roboto"/>
                      </a:endParaRPr>
                    </a:p>
                  </a:txBody>
                  <a:tcPr marT="91425" marB="91425" marR="91425" marL="91425"/>
                </a:tc>
              </a:tr>
              <a:tr h="334525">
                <a:tc>
                  <a:txBody>
                    <a:bodyPr/>
                    <a:lstStyle/>
                    <a:p>
                      <a:pPr indent="0" lvl="0" marL="0" rtl="0" algn="l">
                        <a:spcBef>
                          <a:spcPts val="0"/>
                        </a:spcBef>
                        <a:spcAft>
                          <a:spcPts val="0"/>
                        </a:spcAft>
                        <a:buNone/>
                      </a:pPr>
                      <a:r>
                        <a:rPr lang="en">
                          <a:latin typeface="Roboto"/>
                          <a:ea typeface="Roboto"/>
                          <a:cs typeface="Roboto"/>
                          <a:sym typeface="Roboto"/>
                        </a:rPr>
                        <a:t>R-squared (R2)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0.20</a:t>
                      </a:r>
                      <a:endParaRPr>
                        <a:latin typeface="Roboto"/>
                        <a:ea typeface="Roboto"/>
                        <a:cs typeface="Roboto"/>
                        <a:sym typeface="Roboto"/>
                      </a:endParaRPr>
                    </a:p>
                  </a:txBody>
                  <a:tcPr marT="91425" marB="91425" marR="91425" marL="91425"/>
                </a:tc>
              </a:tr>
            </a:tbl>
          </a:graphicData>
        </a:graphic>
      </p:graphicFrame>
      <p:pic>
        <p:nvPicPr>
          <p:cNvPr id="411" name="Google Shape;411;p38"/>
          <p:cNvPicPr preferRelativeResize="0"/>
          <p:nvPr/>
        </p:nvPicPr>
        <p:blipFill rotWithShape="1">
          <a:blip r:embed="rId4">
            <a:alphaModFix/>
          </a:blip>
          <a:srcRect b="0" l="0" r="0" t="0"/>
          <a:stretch/>
        </p:blipFill>
        <p:spPr>
          <a:xfrm>
            <a:off x="5567400" y="3068700"/>
            <a:ext cx="3141725" cy="2074800"/>
          </a:xfrm>
          <a:prstGeom prst="rect">
            <a:avLst/>
          </a:prstGeom>
          <a:noFill/>
          <a:ln>
            <a:noFill/>
          </a:ln>
        </p:spPr>
      </p:pic>
      <p:sp>
        <p:nvSpPr>
          <p:cNvPr id="412" name="Google Shape;412;p38"/>
          <p:cNvSpPr txBox="1"/>
          <p:nvPr/>
        </p:nvSpPr>
        <p:spPr>
          <a:xfrm>
            <a:off x="135663" y="3264300"/>
            <a:ext cx="53172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With the Cross-Validation we obtain as best hyperparameters: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Alpha = 1.0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Gamma = 0.0001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 obtain an improvement in respect of the simple usage of the Ridge Regression(the RMSE now is under 10) but we can’t take this prediction seriously because the Errors remains too high.</a:t>
            </a:r>
            <a:endParaRPr>
              <a:latin typeface="Roboto"/>
              <a:ea typeface="Roboto"/>
              <a:cs typeface="Roboto"/>
              <a:sym typeface="Roboto"/>
            </a:endParaRPr>
          </a:p>
          <a:p>
            <a:pPr indent="0" lvl="0" marL="0" rtl="0" algn="l">
              <a:lnSpc>
                <a:spcPct val="135714"/>
              </a:lnSpc>
              <a:spcBef>
                <a:spcPts val="0"/>
              </a:spcBef>
              <a:spcAft>
                <a:spcPts val="0"/>
              </a:spcAft>
              <a:buNone/>
            </a:pPr>
            <a:r>
              <a:t/>
            </a:r>
            <a:endParaRPr sz="10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18" name="Google Shape;418;p39"/>
          <p:cNvSpPr txBox="1"/>
          <p:nvPr/>
        </p:nvSpPr>
        <p:spPr>
          <a:xfrm>
            <a:off x="495600" y="1367875"/>
            <a:ext cx="8152800" cy="3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 make a quick resume of what we have discover performing the Data Analysis and Machine Learning:</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Discovered the features inside the datasets analyzing the best genres and finding out the correlation of the features.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Machine Learning models to obtain several different prediction:</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Prediction of the genre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Book Recommendation System</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solidFill>
                  <a:schemeClr val="dk1"/>
                </a:solidFill>
                <a:latin typeface="Roboto"/>
                <a:ea typeface="Roboto"/>
                <a:cs typeface="Roboto"/>
                <a:sym typeface="Roboto"/>
              </a:rPr>
              <a:t>Prediction of the price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models that makes us obtain a more accurate results were the models that takes consideration of the text features. The poor correlation between the other features makes us obtain not trustable results for the Prediction of the price</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idx="4294967295" type="title"/>
          </p:nvPr>
        </p:nvSpPr>
        <p:spPr>
          <a:xfrm>
            <a:off x="457200" y="1371225"/>
            <a:ext cx="8229600" cy="250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THE END</a:t>
            </a:r>
            <a:endParaRPr sz="9600"/>
          </a:p>
          <a:p>
            <a:pPr indent="0" lvl="0" marL="0" rtl="0" algn="ctr">
              <a:spcBef>
                <a:spcPts val="0"/>
              </a:spcBef>
              <a:spcAft>
                <a:spcPts val="0"/>
              </a:spcAft>
              <a:buNone/>
            </a:pPr>
            <a:r>
              <a:rPr b="0" lang="en" sz="6000"/>
              <a:t>Thanks for the Attention!</a:t>
            </a:r>
            <a:endParaRPr b="0"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Amazon Top 50 Bestselling Books 2009 – 2022</a:t>
            </a:r>
            <a:endParaRPr/>
          </a:p>
        </p:txBody>
      </p:sp>
      <p:pic>
        <p:nvPicPr>
          <p:cNvPr id="241" name="Google Shape;241;p15"/>
          <p:cNvPicPr preferRelativeResize="0"/>
          <p:nvPr/>
        </p:nvPicPr>
        <p:blipFill>
          <a:blip r:embed="rId3">
            <a:alphaModFix/>
          </a:blip>
          <a:stretch>
            <a:fillRect/>
          </a:stretch>
        </p:blipFill>
        <p:spPr>
          <a:xfrm>
            <a:off x="457200" y="892575"/>
            <a:ext cx="4752342" cy="4055825"/>
          </a:xfrm>
          <a:prstGeom prst="rect">
            <a:avLst/>
          </a:prstGeom>
          <a:noFill/>
          <a:ln>
            <a:noFill/>
          </a:ln>
        </p:spPr>
      </p:pic>
      <p:sp>
        <p:nvSpPr>
          <p:cNvPr id="242" name="Google Shape;242;p15"/>
          <p:cNvSpPr txBox="1"/>
          <p:nvPr/>
        </p:nvSpPr>
        <p:spPr>
          <a:xfrm>
            <a:off x="5410275" y="2440788"/>
            <a:ext cx="3662400" cy="95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Genres: Fiction &amp; Non Fiction</a:t>
            </a:r>
            <a:endParaRPr/>
          </a:p>
          <a:p>
            <a:pPr indent="0" lvl="0" marL="0" rtl="0" algn="l">
              <a:lnSpc>
                <a:spcPct val="100000"/>
              </a:lnSpc>
              <a:spcBef>
                <a:spcPts val="1000"/>
              </a:spcBef>
              <a:spcAft>
                <a:spcPts val="1000"/>
              </a:spcAft>
              <a:buNone/>
            </a:pPr>
            <a:r>
              <a:rPr lang="en"/>
              <a:t>It seems that a shift towards Non-Fiction may be beneficial for writers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Authors</a:t>
            </a:r>
            <a:endParaRPr/>
          </a:p>
        </p:txBody>
      </p:sp>
      <p:pic>
        <p:nvPicPr>
          <p:cNvPr id="248" name="Google Shape;248;p16"/>
          <p:cNvPicPr preferRelativeResize="0"/>
          <p:nvPr/>
        </p:nvPicPr>
        <p:blipFill rotWithShape="1">
          <a:blip r:embed="rId3">
            <a:alphaModFix/>
          </a:blip>
          <a:srcRect b="0" l="0" r="0" t="0"/>
          <a:stretch/>
        </p:blipFill>
        <p:spPr>
          <a:xfrm>
            <a:off x="152400" y="1116175"/>
            <a:ext cx="8839200" cy="3263277"/>
          </a:xfrm>
          <a:prstGeom prst="rect">
            <a:avLst/>
          </a:prstGeom>
          <a:noFill/>
          <a:ln>
            <a:noFill/>
          </a:ln>
        </p:spPr>
      </p:pic>
      <p:sp>
        <p:nvSpPr>
          <p:cNvPr id="249" name="Google Shape;249;p16"/>
          <p:cNvSpPr txBox="1"/>
          <p:nvPr/>
        </p:nvSpPr>
        <p:spPr>
          <a:xfrm>
            <a:off x="461000" y="4379450"/>
            <a:ext cx="8376900" cy="4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Jeff Kinney and Gary Chapman are respectively the most present artist in the two Genres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Reviews</a:t>
            </a:r>
            <a:endParaRPr/>
          </a:p>
        </p:txBody>
      </p:sp>
      <p:pic>
        <p:nvPicPr>
          <p:cNvPr id="255" name="Google Shape;255;p17"/>
          <p:cNvPicPr preferRelativeResize="0"/>
          <p:nvPr/>
        </p:nvPicPr>
        <p:blipFill rotWithShape="1">
          <a:blip r:embed="rId3">
            <a:alphaModFix/>
          </a:blip>
          <a:srcRect b="0" l="2524" r="0" t="0"/>
          <a:stretch/>
        </p:blipFill>
        <p:spPr>
          <a:xfrm>
            <a:off x="3822450" y="1388375"/>
            <a:ext cx="5114799" cy="3130224"/>
          </a:xfrm>
          <a:prstGeom prst="rect">
            <a:avLst/>
          </a:prstGeom>
          <a:noFill/>
          <a:ln>
            <a:noFill/>
          </a:ln>
        </p:spPr>
      </p:pic>
      <p:sp>
        <p:nvSpPr>
          <p:cNvPr id="256" name="Google Shape;256;p17"/>
          <p:cNvSpPr txBox="1"/>
          <p:nvPr/>
        </p:nvSpPr>
        <p:spPr>
          <a:xfrm>
            <a:off x="160050" y="1742675"/>
            <a:ext cx="3662400" cy="242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Noticeable Increase in User Reviews for Bestsellers Over the Years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
              <a:t>2020 Shows a Significant Spike in User Reviews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1000"/>
              </a:spcAft>
              <a:buNone/>
            </a:pPr>
            <a:r>
              <a:rPr lang="en"/>
              <a:t>Possibly Linked to the COVID-19 Pandemic Encouraging Reading Habits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Analysis - Reviews by Genre over the Years</a:t>
            </a:r>
            <a:endParaRPr/>
          </a:p>
          <a:p>
            <a:pPr indent="0" lvl="0" marL="0" rtl="0" algn="ctr">
              <a:spcBef>
                <a:spcPts val="0"/>
              </a:spcBef>
              <a:spcAft>
                <a:spcPts val="0"/>
              </a:spcAft>
              <a:buNone/>
            </a:pPr>
            <a:r>
              <a:t/>
            </a:r>
            <a:endParaRPr/>
          </a:p>
        </p:txBody>
      </p:sp>
      <p:pic>
        <p:nvPicPr>
          <p:cNvPr id="262" name="Google Shape;262;p18"/>
          <p:cNvPicPr preferRelativeResize="0"/>
          <p:nvPr/>
        </p:nvPicPr>
        <p:blipFill rotWithShape="1">
          <a:blip r:embed="rId3">
            <a:alphaModFix/>
          </a:blip>
          <a:srcRect b="0" l="0" r="0" t="4306"/>
          <a:stretch/>
        </p:blipFill>
        <p:spPr>
          <a:xfrm>
            <a:off x="864688" y="782875"/>
            <a:ext cx="7414625" cy="411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a:t>
            </a:r>
            <a:r>
              <a:rPr lang="en"/>
              <a:t>User Rating and Reviews Analysis</a:t>
            </a:r>
            <a:endParaRPr/>
          </a:p>
        </p:txBody>
      </p:sp>
      <p:sp>
        <p:nvSpPr>
          <p:cNvPr id="268" name="Google Shape;268;p19"/>
          <p:cNvSpPr txBox="1"/>
          <p:nvPr/>
        </p:nvSpPr>
        <p:spPr>
          <a:xfrm>
            <a:off x="266700" y="1360950"/>
            <a:ext cx="3662400" cy="242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Books with relatively low Ratings have fewer Reviews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
              <a:t>No Observable Correlation Between User Rating and the Number of Reviews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1000"/>
              </a:spcAft>
              <a:buNone/>
            </a:pPr>
            <a:r>
              <a:rPr lang="en"/>
              <a:t>A high User Rating doesn't Necessarily Mean more Reviews, and vice versa. </a:t>
            </a:r>
            <a:endParaRPr/>
          </a:p>
        </p:txBody>
      </p:sp>
      <p:pic>
        <p:nvPicPr>
          <p:cNvPr id="269" name="Google Shape;269;p19"/>
          <p:cNvPicPr preferRelativeResize="0"/>
          <p:nvPr/>
        </p:nvPicPr>
        <p:blipFill>
          <a:blip r:embed="rId3">
            <a:alphaModFix/>
          </a:blip>
          <a:stretch>
            <a:fillRect/>
          </a:stretch>
        </p:blipFill>
        <p:spPr>
          <a:xfrm>
            <a:off x="4309447" y="1360938"/>
            <a:ext cx="4521200" cy="3271625"/>
          </a:xfrm>
          <a:prstGeom prst="rect">
            <a:avLst/>
          </a:prstGeom>
          <a:noFill/>
          <a:ln>
            <a:noFill/>
          </a:ln>
        </p:spPr>
      </p:pic>
      <p:sp>
        <p:nvSpPr>
          <p:cNvPr id="270" name="Google Shape;270;p19"/>
          <p:cNvSpPr txBox="1"/>
          <p:nvPr/>
        </p:nvSpPr>
        <p:spPr>
          <a:xfrm>
            <a:off x="266700" y="3906725"/>
            <a:ext cx="398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a:solidFill>
                  <a:schemeClr val="dk1"/>
                </a:solidFill>
              </a:rPr>
              <a:t>So let's combine normalized reviews and ratings to calculate book popularity.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Popularity</a:t>
            </a:r>
            <a:endParaRPr/>
          </a:p>
        </p:txBody>
      </p:sp>
      <p:sp>
        <p:nvSpPr>
          <p:cNvPr id="276" name="Google Shape;276;p20"/>
          <p:cNvSpPr txBox="1"/>
          <p:nvPr/>
        </p:nvSpPr>
        <p:spPr>
          <a:xfrm>
            <a:off x="526200" y="4083075"/>
            <a:ext cx="8091600" cy="744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a:t>We</a:t>
            </a:r>
            <a:r>
              <a:rPr lang="en"/>
              <a:t> combined normalized reviews and ratings to calculate book popularity. </a:t>
            </a:r>
            <a:endParaRPr/>
          </a:p>
          <a:p>
            <a:pPr indent="0" lvl="0" marL="0" rtl="0" algn="ctr">
              <a:lnSpc>
                <a:spcPct val="100000"/>
              </a:lnSpc>
              <a:spcBef>
                <a:spcPts val="1000"/>
              </a:spcBef>
              <a:spcAft>
                <a:spcPts val="1000"/>
              </a:spcAft>
              <a:buNone/>
            </a:pPr>
            <a:r>
              <a:rPr lang="en"/>
              <a:t>This approach provides a more comprehensive view of book appreciation</a:t>
            </a:r>
            <a:endParaRPr/>
          </a:p>
        </p:txBody>
      </p:sp>
      <p:pic>
        <p:nvPicPr>
          <p:cNvPr id="277" name="Google Shape;277;p20"/>
          <p:cNvPicPr preferRelativeResize="0"/>
          <p:nvPr/>
        </p:nvPicPr>
        <p:blipFill>
          <a:blip r:embed="rId3">
            <a:alphaModFix/>
          </a:blip>
          <a:stretch>
            <a:fillRect/>
          </a:stretch>
        </p:blipFill>
        <p:spPr>
          <a:xfrm>
            <a:off x="595100" y="1177800"/>
            <a:ext cx="7953798" cy="278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 - </a:t>
            </a:r>
            <a:r>
              <a:rPr lang="en"/>
              <a:t>Popularity by Genre Over the Years</a:t>
            </a:r>
            <a:endParaRPr/>
          </a:p>
        </p:txBody>
      </p:sp>
      <p:pic>
        <p:nvPicPr>
          <p:cNvPr id="283" name="Google Shape;283;p21"/>
          <p:cNvPicPr preferRelativeResize="0"/>
          <p:nvPr/>
        </p:nvPicPr>
        <p:blipFill rotWithShape="1">
          <a:blip r:embed="rId3">
            <a:alphaModFix/>
          </a:blip>
          <a:srcRect b="4104" l="0" r="0" t="5496"/>
          <a:stretch/>
        </p:blipFill>
        <p:spPr>
          <a:xfrm>
            <a:off x="791800" y="911325"/>
            <a:ext cx="7414625" cy="399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