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3/27/2013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3460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9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48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93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61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22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00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39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7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D62CEF3B-A037-46D0-B02C-1428F07E9383}" type="datetimeFigureOut">
              <a:rPr lang="en-US" smtClean="0"/>
              <a:t>3/27/2013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2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1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8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7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3/27/2013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9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5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DFF08F-DC6B-4601-B491-B0F83F6DD2DA}" type="datetimeFigureOut">
              <a:rPr lang="en-US" smtClean="0"/>
              <a:pPr/>
              <a:t>3/27/2013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Design &amp; Implementation of Timing and synchronization for an automotive </a:t>
            </a:r>
            <a:r>
              <a:rPr lang="en-US" sz="3200" b="1" dirty="0" smtClean="0"/>
              <a:t>amplifier</a:t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2400" b="1" dirty="0"/>
              <a:t>BITS ZG629T: </a:t>
            </a:r>
            <a:r>
              <a:rPr lang="en-US" sz="2400" b="1" dirty="0" smtClean="0"/>
              <a:t>Dissertation</a:t>
            </a: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By</a:t>
            </a:r>
          </a:p>
          <a:p>
            <a:r>
              <a:rPr lang="en-US" sz="1800" dirty="0" smtClean="0"/>
              <a:t>Mohan Karthik p</a:t>
            </a:r>
          </a:p>
          <a:p>
            <a:r>
              <a:rPr lang="en-US" sz="1800" dirty="0" smtClean="0"/>
              <a:t>id: 2011HZ12013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6412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Proposed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066799"/>
            <a:ext cx="7704667" cy="5393267"/>
          </a:xfrm>
        </p:spPr>
        <p:txBody>
          <a:bodyPr anchor="t">
            <a:normAutofit/>
          </a:bodyPr>
          <a:lstStyle/>
          <a:p>
            <a:pPr marL="271463" indent="-177800">
              <a:buFont typeface="Arial" panose="020B0604020202020204" pitchFamily="34" charset="0"/>
              <a:buChar char="•"/>
            </a:pPr>
            <a:r>
              <a:rPr lang="en-US" dirty="0" smtClean="0"/>
              <a:t>Ptpd component</a:t>
            </a:r>
          </a:p>
          <a:p>
            <a:pPr marL="728663" lvl="1" indent="-177800">
              <a:buFont typeface="Arial" panose="020B0604020202020204" pitchFamily="34" charset="0"/>
              <a:buChar char="•"/>
            </a:pPr>
            <a:r>
              <a:rPr lang="en-US" dirty="0" smtClean="0"/>
              <a:t>Ptpd: Active thread</a:t>
            </a:r>
          </a:p>
          <a:p>
            <a:pPr marL="728663" lvl="1" indent="-177800">
              <a:buFont typeface="Arial" panose="020B0604020202020204" pitchFamily="34" charset="0"/>
              <a:buChar char="•"/>
            </a:pPr>
            <a:r>
              <a:rPr lang="en-US" dirty="0" smtClean="0"/>
              <a:t>Protocol: protocol </a:t>
            </a:r>
            <a:br>
              <a:rPr lang="en-US" dirty="0" smtClean="0"/>
            </a:br>
            <a:r>
              <a:rPr lang="en-US" dirty="0" smtClean="0"/>
              <a:t>implementation</a:t>
            </a:r>
          </a:p>
          <a:p>
            <a:pPr marL="728663" lvl="1" indent="-177800">
              <a:buFont typeface="Arial" panose="020B0604020202020204" pitchFamily="34" charset="0"/>
              <a:buChar char="•"/>
            </a:pPr>
            <a:r>
              <a:rPr lang="en-US" dirty="0" smtClean="0"/>
              <a:t>Sys: init, shutdown &amp; utility</a:t>
            </a:r>
          </a:p>
          <a:p>
            <a:pPr marL="728663" lvl="1" indent="-177800">
              <a:buFont typeface="Arial" panose="020B0604020202020204" pitchFamily="34" charset="0"/>
              <a:buChar char="•"/>
            </a:pPr>
            <a:r>
              <a:rPr lang="en-US" dirty="0" err="1" smtClean="0"/>
              <a:t>Bmc</a:t>
            </a:r>
            <a:r>
              <a:rPr lang="en-US" dirty="0" smtClean="0"/>
              <a:t>: Best master clock </a:t>
            </a:r>
            <a:br>
              <a:rPr lang="en-US" dirty="0" smtClean="0"/>
            </a:br>
            <a:r>
              <a:rPr lang="en-US" dirty="0" smtClean="0"/>
              <a:t>algorithm</a:t>
            </a:r>
          </a:p>
          <a:p>
            <a:pPr marL="728663" lvl="1" indent="-177800">
              <a:buFont typeface="Arial" panose="020B0604020202020204" pitchFamily="34" charset="0"/>
              <a:buChar char="•"/>
            </a:pPr>
            <a:r>
              <a:rPr lang="en-US" dirty="0" smtClean="0"/>
              <a:t>Servo: clock syntonization </a:t>
            </a:r>
            <a:br>
              <a:rPr lang="en-US" dirty="0" smtClean="0"/>
            </a:br>
            <a:r>
              <a:rPr lang="en-US" dirty="0" smtClean="0"/>
              <a:t>functionalities</a:t>
            </a:r>
          </a:p>
          <a:p>
            <a:pPr marL="728663" lvl="1" indent="-177800">
              <a:buFont typeface="Arial" panose="020B0604020202020204" pitchFamily="34" charset="0"/>
              <a:buChar char="•"/>
            </a:pPr>
            <a:r>
              <a:rPr lang="en-US" dirty="0" smtClean="0"/>
              <a:t>Net: net services, sending </a:t>
            </a:r>
            <a:br>
              <a:rPr lang="en-US" dirty="0" smtClean="0"/>
            </a:br>
            <a:r>
              <a:rPr lang="en-US" dirty="0" smtClean="0"/>
              <a:t>receiving messages</a:t>
            </a:r>
          </a:p>
          <a:p>
            <a:pPr marL="728663" lvl="1" indent="-177800">
              <a:buFont typeface="Arial" panose="020B0604020202020204" pitchFamily="34" charset="0"/>
              <a:buChar char="•"/>
            </a:pPr>
            <a:r>
              <a:rPr lang="en-US" dirty="0" err="1" smtClean="0"/>
              <a:t>Msg</a:t>
            </a:r>
            <a:r>
              <a:rPr lang="en-US" dirty="0" smtClean="0"/>
              <a:t>: message packing, unpacking</a:t>
            </a:r>
          </a:p>
          <a:p>
            <a:pPr marL="728663" lvl="1" indent="-177800">
              <a:buFont typeface="Arial" panose="020B0604020202020204" pitchFamily="34" charset="0"/>
              <a:buChar char="•"/>
            </a:pPr>
            <a:r>
              <a:rPr lang="en-US" dirty="0" smtClean="0"/>
              <a:t>Timer: timer functionalities</a:t>
            </a:r>
          </a:p>
          <a:p>
            <a:pPr marL="271463" indent="-1778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1394883"/>
            <a:ext cx="4076700" cy="384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121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Testing and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066799"/>
            <a:ext cx="7704667" cy="5393267"/>
          </a:xfrm>
        </p:spPr>
        <p:txBody>
          <a:bodyPr anchor="t">
            <a:normAutofit fontScale="92500" lnSpcReduction="20000"/>
          </a:bodyPr>
          <a:lstStyle/>
          <a:p>
            <a:pPr marL="271463" indent="-177800">
              <a:buFont typeface="Arial" panose="020B0604020202020204" pitchFamily="34" charset="0"/>
              <a:buChar char="•"/>
            </a:pPr>
            <a:r>
              <a:rPr lang="en-US" dirty="0" smtClean="0"/>
              <a:t>Test Setup</a:t>
            </a:r>
          </a:p>
          <a:p>
            <a:pPr marL="271463" indent="-1778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2" indent="0">
              <a:buNone/>
            </a:pPr>
            <a:endParaRPr lang="en-IN" dirty="0" smtClean="0"/>
          </a:p>
          <a:p>
            <a:pPr lvl="2"/>
            <a:endParaRPr lang="en-IN" dirty="0"/>
          </a:p>
          <a:p>
            <a:r>
              <a:rPr lang="en-US" dirty="0" smtClean="0"/>
              <a:t>Test Sequence</a:t>
            </a:r>
            <a:endParaRPr lang="en-IN" dirty="0" smtClean="0"/>
          </a:p>
          <a:p>
            <a:pPr lvl="2"/>
            <a:r>
              <a:rPr lang="en-IN" dirty="0" smtClean="0"/>
              <a:t>Power </a:t>
            </a:r>
            <a:r>
              <a:rPr lang="en-IN" dirty="0"/>
              <a:t>on the PC</a:t>
            </a:r>
          </a:p>
          <a:p>
            <a:pPr lvl="2"/>
            <a:r>
              <a:rPr lang="en-IN" dirty="0"/>
              <a:t>Connect the PC to the ADSP_BF518 via a direct 10/100BaseTx Ethernet cable</a:t>
            </a:r>
          </a:p>
          <a:p>
            <a:pPr lvl="2"/>
            <a:r>
              <a:rPr lang="en-IN" dirty="0"/>
              <a:t>Configure the PC to static IP (169.254.0.1)</a:t>
            </a:r>
          </a:p>
          <a:p>
            <a:pPr lvl="2"/>
            <a:r>
              <a:rPr lang="en-IN" dirty="0"/>
              <a:t>Start the wireshark application on the PC and set it to capture mode.</a:t>
            </a:r>
          </a:p>
          <a:p>
            <a:pPr lvl="2"/>
            <a:r>
              <a:rPr lang="en-IN" dirty="0"/>
              <a:t>Start the UART terminal emulator on the PC to capture the BF518 logs</a:t>
            </a:r>
          </a:p>
          <a:p>
            <a:pPr lvl="2"/>
            <a:r>
              <a:rPr lang="en-IN" dirty="0"/>
              <a:t>Start the ptpd application on the PC.</a:t>
            </a:r>
          </a:p>
          <a:p>
            <a:pPr lvl="2"/>
            <a:r>
              <a:rPr lang="en-IN" dirty="0"/>
              <a:t>Configure BF518 to static IP (169.254.0.2)</a:t>
            </a:r>
          </a:p>
          <a:p>
            <a:pPr lvl="2"/>
            <a:r>
              <a:rPr lang="en-IN" dirty="0"/>
              <a:t>Start the BF518 application.</a:t>
            </a:r>
          </a:p>
          <a:p>
            <a:pPr lvl="2"/>
            <a:r>
              <a:rPr lang="en-IN" dirty="0"/>
              <a:t>Capture the logs from PC, BF518 and wireshark.</a:t>
            </a:r>
            <a:endParaRPr lang="en-US" dirty="0" smtClean="0"/>
          </a:p>
          <a:p>
            <a:pPr marL="271463" indent="-1778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83" y="1066798"/>
            <a:ext cx="2762251" cy="123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Testing and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066799"/>
            <a:ext cx="7704667" cy="5393267"/>
          </a:xfrm>
        </p:spPr>
        <p:txBody>
          <a:bodyPr anchor="t">
            <a:normAutofit/>
          </a:bodyPr>
          <a:lstStyle/>
          <a:p>
            <a:pPr marL="271463" indent="-177800">
              <a:buFont typeface="Arial" panose="020B0604020202020204" pitchFamily="34" charset="0"/>
              <a:buChar char="•"/>
            </a:pPr>
            <a:r>
              <a:rPr lang="en-US" dirty="0" smtClean="0"/>
              <a:t>Ethernet Packet flow</a:t>
            </a:r>
          </a:p>
          <a:p>
            <a:pPr marL="93663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671637"/>
            <a:ext cx="59245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Testing and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066799"/>
            <a:ext cx="7704667" cy="5393267"/>
          </a:xfrm>
        </p:spPr>
        <p:txBody>
          <a:bodyPr anchor="t">
            <a:normAutofit/>
          </a:bodyPr>
          <a:lstStyle/>
          <a:p>
            <a:pPr marL="271463" indent="-177800">
              <a:buFont typeface="Arial" panose="020B0604020202020204" pitchFamily="34" charset="0"/>
              <a:buChar char="•"/>
            </a:pPr>
            <a:r>
              <a:rPr lang="en-US" dirty="0" smtClean="0"/>
              <a:t>ADSP-BF518 log</a:t>
            </a:r>
          </a:p>
          <a:p>
            <a:pPr marL="93663" indent="0">
              <a:buNone/>
            </a:pPr>
            <a:endParaRPr lang="en-US" dirty="0" smtClean="0"/>
          </a:p>
          <a:p>
            <a:pPr marL="93663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3" y="1628775"/>
            <a:ext cx="8020050" cy="247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945" y="1876425"/>
            <a:ext cx="79724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73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Testing and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066799"/>
            <a:ext cx="7704667" cy="5393267"/>
          </a:xfrm>
        </p:spPr>
        <p:txBody>
          <a:bodyPr anchor="t">
            <a:normAutofit/>
          </a:bodyPr>
          <a:lstStyle/>
          <a:p>
            <a:pPr marL="271463" indent="-177800">
              <a:buFont typeface="Arial" panose="020B0604020202020204" pitchFamily="34" charset="0"/>
              <a:buChar char="•"/>
            </a:pPr>
            <a:r>
              <a:rPr lang="en-US" dirty="0" smtClean="0"/>
              <a:t>PC log</a:t>
            </a:r>
          </a:p>
          <a:p>
            <a:pPr marL="93663" indent="0">
              <a:buNone/>
            </a:pPr>
            <a:endParaRPr lang="en-US" dirty="0" smtClean="0"/>
          </a:p>
          <a:p>
            <a:pPr marL="93663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03" y="1534583"/>
            <a:ext cx="8010525" cy="266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203" y="1801283"/>
            <a:ext cx="7972425" cy="142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203" y="1944158"/>
            <a:ext cx="7991475" cy="542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203" y="2487083"/>
            <a:ext cx="7934325" cy="295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440" y="2782358"/>
            <a:ext cx="7981950" cy="295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3678" y="3077633"/>
            <a:ext cx="7981950" cy="266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3677" y="3330045"/>
            <a:ext cx="7991475" cy="2762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677" y="3591982"/>
            <a:ext cx="80105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16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066799"/>
            <a:ext cx="7704667" cy="5393267"/>
          </a:xfrm>
        </p:spPr>
        <p:txBody>
          <a:bodyPr anchor="t">
            <a:normAutofit/>
          </a:bodyPr>
          <a:lstStyle/>
          <a:p>
            <a:pPr marL="271463" indent="-177800">
              <a:buFont typeface="Arial" panose="020B0604020202020204" pitchFamily="34" charset="0"/>
              <a:buChar char="•"/>
            </a:pPr>
            <a:r>
              <a:rPr lang="en-US" dirty="0" smtClean="0"/>
              <a:t>Founding base for a complete Ethernet based audio amplifier</a:t>
            </a:r>
          </a:p>
          <a:p>
            <a:pPr marL="728663" lvl="1" indent="-177800">
              <a:buFont typeface="Arial" panose="020B0604020202020204" pitchFamily="34" charset="0"/>
              <a:buChar char="•"/>
            </a:pPr>
            <a:r>
              <a:rPr lang="en-US" dirty="0" smtClean="0"/>
              <a:t>Establishes a common precise time reference across multiple nodes.</a:t>
            </a:r>
          </a:p>
          <a:p>
            <a:pPr marL="728663" lvl="1" indent="-177800">
              <a:buFont typeface="Arial" panose="020B0604020202020204" pitchFamily="34" charset="0"/>
              <a:buChar char="•"/>
            </a:pPr>
            <a:r>
              <a:rPr lang="en-US" dirty="0" smtClean="0"/>
              <a:t>Media streaming protocols such as IEEE Std 1722 can harness the common time reference to implement schemes for media clock.</a:t>
            </a:r>
          </a:p>
          <a:p>
            <a:pPr marL="728663" lvl="1" indent="-177800">
              <a:buFont typeface="Arial" panose="020B0604020202020204" pitchFamily="34" charset="0"/>
              <a:buChar char="•"/>
            </a:pPr>
            <a:r>
              <a:rPr lang="en-US" dirty="0" smtClean="0"/>
              <a:t>IEEE Std 802.1 </a:t>
            </a:r>
            <a:r>
              <a:rPr lang="en-US" dirty="0" err="1" smtClean="0"/>
              <a:t>Qat</a:t>
            </a:r>
            <a:r>
              <a:rPr lang="en-US" dirty="0" smtClean="0"/>
              <a:t> and IEEE Std 802.1 Qav complete the system.</a:t>
            </a:r>
          </a:p>
          <a:p>
            <a:pPr marL="271463" indent="-177800">
              <a:buFont typeface="Arial" panose="020B0604020202020204" pitchFamily="34" charset="0"/>
              <a:buChar char="•"/>
            </a:pPr>
            <a:r>
              <a:rPr lang="en-US" dirty="0" smtClean="0"/>
              <a:t>Proves the capability of Analog Devices Blackfin processor in the Ethernet AVB space.</a:t>
            </a:r>
          </a:p>
          <a:p>
            <a:pPr marL="728663" lvl="1" indent="-177800">
              <a:buFont typeface="Arial" panose="020B0604020202020204" pitchFamily="34" charset="0"/>
              <a:buChar char="•"/>
            </a:pPr>
            <a:r>
              <a:rPr lang="en-US" dirty="0" smtClean="0"/>
              <a:t>Currently supported processors include ADSP-BF51x, ADSP-BF60x and ADSP-CM408.</a:t>
            </a:r>
          </a:p>
          <a:p>
            <a:pPr marL="93663" indent="0">
              <a:buNone/>
            </a:pPr>
            <a:endParaRPr lang="en-US" dirty="0" smtClean="0"/>
          </a:p>
          <a:p>
            <a:pPr marL="93663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758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Acknowledgements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066799"/>
            <a:ext cx="7704667" cy="5393267"/>
          </a:xfrm>
        </p:spPr>
        <p:txBody>
          <a:bodyPr anchor="t">
            <a:normAutofit/>
          </a:bodyPr>
          <a:lstStyle/>
          <a:p>
            <a:pPr marL="271463" indent="-177800">
              <a:buFont typeface="Arial" panose="020B0604020202020204" pitchFamily="34" charset="0"/>
              <a:buChar char="•"/>
            </a:pPr>
            <a:r>
              <a:rPr lang="en-US" dirty="0" smtClean="0"/>
              <a:t>Faculty at Birla Institute of Technology, Pilani.</a:t>
            </a:r>
          </a:p>
          <a:p>
            <a:pPr marL="271463" indent="-177800">
              <a:buFont typeface="Arial" panose="020B0604020202020204" pitchFamily="34" charset="0"/>
              <a:buChar char="•"/>
            </a:pPr>
            <a:r>
              <a:rPr lang="en-US" dirty="0" smtClean="0"/>
              <a:t>Vijaykumar N – Supervisor and mentor.</a:t>
            </a:r>
          </a:p>
          <a:p>
            <a:pPr marL="271463" indent="-177800">
              <a:buFont typeface="Arial" panose="020B0604020202020204" pitchFamily="34" charset="0"/>
              <a:buChar char="•"/>
            </a:pPr>
            <a:r>
              <a:rPr lang="en-US" dirty="0" smtClean="0"/>
              <a:t>Sivaramakrishnan S – Additional examiner and mentor.</a:t>
            </a:r>
          </a:p>
          <a:p>
            <a:pPr marL="271463" indent="-177800">
              <a:buFont typeface="Arial" panose="020B0604020202020204" pitchFamily="34" charset="0"/>
              <a:buChar char="•"/>
            </a:pPr>
            <a:r>
              <a:rPr lang="en-US" dirty="0" smtClean="0"/>
              <a:t>Colleagues at Analog Devices India Pvt. Ltd.</a:t>
            </a:r>
          </a:p>
          <a:p>
            <a:pPr marL="271463" indent="-177800">
              <a:buFont typeface="Arial" panose="020B0604020202020204" pitchFamily="34" charset="0"/>
              <a:buChar char="•"/>
            </a:pPr>
            <a:r>
              <a:rPr lang="en-IN" dirty="0"/>
              <a:t>Steven Kreuzer and George Neville-Neil </a:t>
            </a:r>
            <a:r>
              <a:rPr lang="en-IN" dirty="0" smtClean="0"/>
              <a:t>for the open source ptpd implementation.</a:t>
            </a:r>
          </a:p>
          <a:p>
            <a:pPr marL="271463" indent="-177800">
              <a:buFont typeface="Arial" panose="020B0604020202020204" pitchFamily="34" charset="0"/>
              <a:buChar char="•"/>
            </a:pPr>
            <a:r>
              <a:rPr lang="en-US" dirty="0" smtClean="0"/>
              <a:t>Parents who have always been there to support me.</a:t>
            </a:r>
          </a:p>
          <a:p>
            <a:pPr marL="271463" indent="-1778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3663" indent="0">
              <a:buNone/>
            </a:pPr>
            <a:endParaRPr lang="en-US" dirty="0" smtClean="0"/>
          </a:p>
          <a:p>
            <a:pPr marL="93663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483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thanks </a:t>
            </a:r>
          </a:p>
          <a:p>
            <a:r>
              <a:rPr lang="en-US" dirty="0" smtClean="0"/>
              <a:t>Mohan Karthik P (2011HZ12013)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83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066800"/>
            <a:ext cx="7704667" cy="4933016"/>
          </a:xfrm>
        </p:spPr>
        <p:txBody>
          <a:bodyPr/>
          <a:lstStyle/>
          <a:p>
            <a:pPr marL="271463" indent="-177800">
              <a:buFont typeface="Arial" panose="020B0604020202020204" pitchFamily="34" charset="0"/>
              <a:buChar char="•"/>
            </a:pPr>
            <a:r>
              <a:rPr lang="en-US" dirty="0" smtClean="0"/>
              <a:t>Problem Statement</a:t>
            </a:r>
          </a:p>
          <a:p>
            <a:pPr marL="271463" indent="-177800">
              <a:buFont typeface="Arial" panose="020B0604020202020204" pitchFamily="34" charset="0"/>
              <a:buChar char="•"/>
            </a:pPr>
            <a:r>
              <a:rPr lang="en-US" dirty="0" smtClean="0"/>
              <a:t>Introduction to the problem space</a:t>
            </a:r>
          </a:p>
          <a:p>
            <a:pPr marL="271463" indent="-177800">
              <a:buFont typeface="Arial" panose="020B0604020202020204" pitchFamily="34" charset="0"/>
              <a:buChar char="•"/>
            </a:pPr>
            <a:r>
              <a:rPr lang="en-US" dirty="0" smtClean="0"/>
              <a:t>Proposed solution (Designs)</a:t>
            </a:r>
          </a:p>
          <a:p>
            <a:pPr marL="271463" indent="-177800">
              <a:buFont typeface="Arial" panose="020B0604020202020204" pitchFamily="34" charset="0"/>
              <a:buChar char="•"/>
            </a:pPr>
            <a:r>
              <a:rPr lang="en-US" dirty="0" smtClean="0"/>
              <a:t>Testing and Results</a:t>
            </a:r>
          </a:p>
          <a:p>
            <a:pPr marL="271463" indent="-177800">
              <a:buFont typeface="Arial" panose="020B0604020202020204" pitchFamily="34" charset="0"/>
              <a:buChar char="•"/>
            </a:pPr>
            <a:r>
              <a:rPr lang="en-US" dirty="0" smtClean="0"/>
              <a:t>Conclusions</a:t>
            </a:r>
          </a:p>
          <a:p>
            <a:pPr marL="271463" indent="-177800">
              <a:buFont typeface="Arial" panose="020B0604020202020204" pitchFamily="34" charset="0"/>
              <a:buChar char="•"/>
            </a:pPr>
            <a:r>
              <a:rPr lang="en-US" dirty="0" smtClean="0"/>
              <a:t>Q &amp; 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55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066800"/>
            <a:ext cx="7704667" cy="4933016"/>
          </a:xfrm>
        </p:spPr>
        <p:txBody>
          <a:bodyPr/>
          <a:lstStyle/>
          <a:p>
            <a:pPr marL="271463" indent="-177800">
              <a:buFont typeface="Arial" panose="020B0604020202020204" pitchFamily="34" charset="0"/>
              <a:buChar char="•"/>
            </a:pPr>
            <a:r>
              <a:rPr lang="en-US" dirty="0" smtClean="0"/>
              <a:t>Design and Implement a precise time synchronization protocol as a foundation for an automotive audio amplifier.</a:t>
            </a:r>
          </a:p>
          <a:p>
            <a:pPr marL="728663" lvl="1" indent="-177800">
              <a:buFont typeface="Arial" panose="020B0604020202020204" pitchFamily="34" charset="0"/>
              <a:buChar char="•"/>
            </a:pPr>
            <a:r>
              <a:rPr lang="en-US" dirty="0" smtClean="0"/>
              <a:t>Design a software architecture for implementation of time synchronization on Analog Devices® ADSP-BF518 Blackfin processor.</a:t>
            </a:r>
          </a:p>
          <a:p>
            <a:pPr marL="728663" lvl="1" indent="-177800">
              <a:buFont typeface="Arial" panose="020B0604020202020204" pitchFamily="34" charset="0"/>
              <a:buChar char="•"/>
            </a:pPr>
            <a:r>
              <a:rPr lang="en-US" dirty="0" smtClean="0"/>
              <a:t>Utilize the open source ptpd implementation as the base source code. </a:t>
            </a:r>
          </a:p>
          <a:p>
            <a:pPr marL="728663" lvl="1" indent="-177800">
              <a:buFont typeface="Arial" panose="020B0604020202020204" pitchFamily="34" charset="0"/>
              <a:buChar char="•"/>
            </a:pPr>
            <a:r>
              <a:rPr lang="en-US" dirty="0" smtClean="0"/>
              <a:t>Modify the open source implementation to utilize Blackfin’s hardware time stamping features for precise accuracy.</a:t>
            </a:r>
          </a:p>
          <a:p>
            <a:pPr marL="728663" lvl="1" indent="-177800">
              <a:buFont typeface="Arial" panose="020B0604020202020204" pitchFamily="34" charset="0"/>
              <a:buChar char="•"/>
            </a:pPr>
            <a:r>
              <a:rPr lang="en-US" dirty="0" smtClean="0"/>
              <a:t>Demonstrate the precise time synchronization features of the ADSP-BF518 with respect to another node (PC) executing the open source implementation to prove compatibility.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92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the problem space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066800"/>
            <a:ext cx="7704667" cy="4933016"/>
          </a:xfrm>
        </p:spPr>
        <p:txBody>
          <a:bodyPr/>
          <a:lstStyle/>
          <a:p>
            <a:pPr marL="271463" indent="-177800">
              <a:buFont typeface="Arial" panose="020B0604020202020204" pitchFamily="34" charset="0"/>
              <a:buChar char="•"/>
            </a:pPr>
            <a:r>
              <a:rPr lang="en-US" dirty="0" smtClean="0"/>
              <a:t>Overview of traditional media streaming</a:t>
            </a:r>
          </a:p>
          <a:p>
            <a:pPr marL="728663" lvl="1" indent="-177800">
              <a:buFont typeface="Arial" panose="020B0604020202020204" pitchFamily="34" charset="0"/>
              <a:buChar char="•"/>
            </a:pPr>
            <a:r>
              <a:rPr lang="en-US" dirty="0"/>
              <a:t>Why point to point connections don’t work anymore</a:t>
            </a:r>
            <a:r>
              <a:rPr lang="en-US" dirty="0" smtClean="0"/>
              <a:t>.</a:t>
            </a:r>
          </a:p>
          <a:p>
            <a:pPr marL="728663" lvl="1" indent="-177800">
              <a:buFont typeface="Arial" panose="020B0604020202020204" pitchFamily="34" charset="0"/>
              <a:buChar char="•"/>
            </a:pPr>
            <a:r>
              <a:rPr lang="en-US" dirty="0" smtClean="0"/>
              <a:t>Requirements for A/V streaming</a:t>
            </a:r>
          </a:p>
          <a:p>
            <a:pPr marL="1185863" lvl="2" indent="-177800">
              <a:buFont typeface="Arial" panose="020B0604020202020204" pitchFamily="34" charset="0"/>
              <a:buChar char="•"/>
            </a:pPr>
            <a:r>
              <a:rPr lang="en-US" dirty="0" smtClean="0"/>
              <a:t>Synchronized media streams.</a:t>
            </a:r>
          </a:p>
          <a:p>
            <a:pPr marL="1185863" lvl="2" indent="-177800">
              <a:buFont typeface="Arial" panose="020B0604020202020204" pitchFamily="34" charset="0"/>
              <a:buChar char="•"/>
            </a:pPr>
            <a:r>
              <a:rPr lang="en-US" dirty="0" smtClean="0"/>
              <a:t>Worst case delays in the order of 2ms.</a:t>
            </a:r>
          </a:p>
          <a:p>
            <a:pPr marL="1185863" lvl="2" indent="-177800">
              <a:buFont typeface="Arial" panose="020B0604020202020204" pitchFamily="34" charset="0"/>
              <a:buChar char="•"/>
            </a:pPr>
            <a:r>
              <a:rPr lang="en-US" dirty="0" smtClean="0"/>
              <a:t>Assurance of network resources.</a:t>
            </a:r>
          </a:p>
          <a:p>
            <a:pPr marL="728663" lvl="1" indent="-177800">
              <a:buFont typeface="Arial" panose="020B0604020202020204" pitchFamily="34" charset="0"/>
              <a:buChar char="•"/>
            </a:pPr>
            <a:r>
              <a:rPr lang="en-US" dirty="0" smtClean="0"/>
              <a:t>Problems with traditional IT networks</a:t>
            </a:r>
          </a:p>
          <a:p>
            <a:pPr marL="1185863" lvl="2" indent="-177800">
              <a:buFont typeface="Arial" panose="020B0604020202020204" pitchFamily="34" charset="0"/>
              <a:buChar char="•"/>
            </a:pPr>
            <a:r>
              <a:rPr lang="en-US" dirty="0" smtClean="0"/>
              <a:t>No inherent notion of time.</a:t>
            </a:r>
          </a:p>
          <a:p>
            <a:pPr marL="1185863" lvl="2" indent="-177800">
              <a:buFont typeface="Arial" panose="020B0604020202020204" pitchFamily="34" charset="0"/>
              <a:buChar char="•"/>
            </a:pPr>
            <a:r>
              <a:rPr lang="en-US" dirty="0" smtClean="0"/>
              <a:t>Delays and jitter.</a:t>
            </a:r>
          </a:p>
          <a:p>
            <a:pPr marL="1185863" lvl="2" indent="-177800">
              <a:buFont typeface="Arial" panose="020B0604020202020204" pitchFamily="34" charset="0"/>
              <a:buChar char="•"/>
            </a:pPr>
            <a:r>
              <a:rPr lang="en-US" dirty="0" smtClean="0"/>
              <a:t>Network congestion</a:t>
            </a:r>
          </a:p>
          <a:p>
            <a:pPr marL="1185863" lvl="2" indent="-1778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94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the problem space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066800"/>
            <a:ext cx="7704667" cy="4933016"/>
          </a:xfrm>
        </p:spPr>
        <p:txBody>
          <a:bodyPr/>
          <a:lstStyle/>
          <a:p>
            <a:pPr marL="271463" indent="-177800">
              <a:buFont typeface="Arial" panose="020B0604020202020204" pitchFamily="34" charset="0"/>
              <a:buChar char="•"/>
            </a:pPr>
            <a:r>
              <a:rPr lang="en-US" dirty="0" smtClean="0"/>
              <a:t>The Audio and Video Bridging Standard (IEEE Std 802.1BA)</a:t>
            </a:r>
          </a:p>
          <a:p>
            <a:pPr lvl="1"/>
            <a:r>
              <a:rPr lang="en-IN" dirty="0"/>
              <a:t>Precise </a:t>
            </a:r>
            <a:r>
              <a:rPr lang="en-IN" dirty="0" smtClean="0"/>
              <a:t>synchronization (IEEE Std 802.1 AS),</a:t>
            </a:r>
          </a:p>
          <a:p>
            <a:pPr lvl="2"/>
            <a:r>
              <a:rPr lang="en-US" dirty="0" smtClean="0"/>
              <a:t>Best Master Clock algorithm</a:t>
            </a:r>
          </a:p>
          <a:p>
            <a:pPr lvl="2"/>
            <a:r>
              <a:rPr lang="en-US" dirty="0" smtClean="0"/>
              <a:t>Precise clock synchronization</a:t>
            </a:r>
          </a:p>
          <a:p>
            <a:pPr lvl="2"/>
            <a:r>
              <a:rPr lang="en-US" dirty="0" smtClean="0"/>
              <a:t>Clock syntonization</a:t>
            </a:r>
            <a:endParaRPr lang="en-IN" dirty="0"/>
          </a:p>
          <a:p>
            <a:pPr lvl="1"/>
            <a:r>
              <a:rPr lang="en-IN" dirty="0" smtClean="0"/>
              <a:t>Traffic </a:t>
            </a:r>
            <a:r>
              <a:rPr lang="en-IN" dirty="0"/>
              <a:t>shaping for media </a:t>
            </a:r>
            <a:r>
              <a:rPr lang="en-IN" dirty="0" smtClean="0"/>
              <a:t>streams (IEEE Std 802.1 Qav),</a:t>
            </a:r>
            <a:endParaRPr lang="en-IN" dirty="0"/>
          </a:p>
          <a:p>
            <a:pPr lvl="1"/>
            <a:r>
              <a:rPr lang="en-IN" dirty="0" smtClean="0"/>
              <a:t>Admission </a:t>
            </a:r>
            <a:r>
              <a:rPr lang="en-IN" dirty="0"/>
              <a:t>controls (or stream reservation</a:t>
            </a:r>
            <a:r>
              <a:rPr lang="en-IN" dirty="0" smtClean="0"/>
              <a:t>) (IEEE Std 802.1 </a:t>
            </a:r>
            <a:r>
              <a:rPr lang="en-IN" dirty="0" err="1" smtClean="0"/>
              <a:t>Qat</a:t>
            </a:r>
            <a:r>
              <a:rPr lang="en-IN" dirty="0" smtClean="0"/>
              <a:t>), </a:t>
            </a:r>
            <a:r>
              <a:rPr lang="en-IN" dirty="0"/>
              <a:t>and</a:t>
            </a:r>
          </a:p>
          <a:p>
            <a:pPr lvl="1"/>
            <a:r>
              <a:rPr lang="en-IN" dirty="0" smtClean="0"/>
              <a:t>Identification </a:t>
            </a:r>
            <a:r>
              <a:rPr lang="en-IN" dirty="0"/>
              <a:t>of non-participating </a:t>
            </a:r>
            <a:r>
              <a:rPr lang="en-IN" dirty="0" smtClean="0"/>
              <a:t>devices (IEEE Std 802.1 BA).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07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the problem space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066800"/>
            <a:ext cx="7704667" cy="4933016"/>
          </a:xfrm>
        </p:spPr>
        <p:txBody>
          <a:bodyPr>
            <a:normAutofit lnSpcReduction="10000"/>
          </a:bodyPr>
          <a:lstStyle/>
          <a:p>
            <a:pPr marL="271463" indent="-177800">
              <a:buFont typeface="Arial" panose="020B0604020202020204" pitchFamily="34" charset="0"/>
              <a:buChar char="•"/>
            </a:pPr>
            <a:r>
              <a:rPr lang="en-US" dirty="0" smtClean="0"/>
              <a:t>Precise Time Synchronization (IEEE Std 1588)</a:t>
            </a:r>
          </a:p>
          <a:p>
            <a:pPr marL="271463" indent="-1778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71463" indent="-177800">
              <a:buFont typeface="Arial" panose="020B0604020202020204" pitchFamily="34" charset="0"/>
              <a:buChar char="•"/>
            </a:pPr>
            <a:endParaRPr lang="en-US" dirty="0"/>
          </a:p>
          <a:p>
            <a:pPr marL="271463" indent="-1778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71463" indent="-177800">
              <a:buFont typeface="Arial" panose="020B0604020202020204" pitchFamily="34" charset="0"/>
              <a:buChar char="•"/>
            </a:pPr>
            <a:endParaRPr lang="en-US" dirty="0"/>
          </a:p>
          <a:p>
            <a:pPr marL="728663" lvl="1" indent="-1778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28663" lvl="1" indent="-177800">
              <a:buFont typeface="Arial" panose="020B0604020202020204" pitchFamily="34" charset="0"/>
              <a:buChar char="•"/>
            </a:pPr>
            <a:r>
              <a:rPr lang="en-US" dirty="0" smtClean="0"/>
              <a:t>Single Grand Master clock on the system.</a:t>
            </a:r>
          </a:p>
          <a:p>
            <a:pPr marL="1185863" lvl="2" indent="-177800">
              <a:buFont typeface="Arial" panose="020B0604020202020204" pitchFamily="34" charset="0"/>
              <a:buChar char="•"/>
            </a:pPr>
            <a:r>
              <a:rPr lang="en-US" dirty="0" smtClean="0"/>
              <a:t>Grand master clock is chosen dynamically by a distributed protocol.</a:t>
            </a:r>
          </a:p>
          <a:p>
            <a:pPr marL="728663" lvl="1" indent="-177800">
              <a:buFont typeface="Arial" panose="020B0604020202020204" pitchFamily="34" charset="0"/>
              <a:buChar char="•"/>
            </a:pPr>
            <a:r>
              <a:rPr lang="en-US" dirty="0" smtClean="0"/>
              <a:t>Ordinary clocks participate and attempt to synchronize to the grand master precisely.</a:t>
            </a:r>
          </a:p>
          <a:p>
            <a:pPr marL="728663" lvl="1" indent="-177800">
              <a:buFont typeface="Arial" panose="020B0604020202020204" pitchFamily="34" charset="0"/>
              <a:buChar char="•"/>
            </a:pPr>
            <a:r>
              <a:rPr lang="en-US" dirty="0" smtClean="0"/>
              <a:t>Boundary clocks transport the time sensitive data reliably.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653" y="1607078"/>
            <a:ext cx="53816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8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the problem space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066799"/>
            <a:ext cx="7704667" cy="5393267"/>
          </a:xfrm>
        </p:spPr>
        <p:txBody>
          <a:bodyPr anchor="t">
            <a:normAutofit lnSpcReduction="10000"/>
          </a:bodyPr>
          <a:lstStyle/>
          <a:p>
            <a:pPr marL="271463" indent="-177800">
              <a:buFont typeface="Arial" panose="020B0604020202020204" pitchFamily="34" charset="0"/>
              <a:buChar char="•"/>
            </a:pPr>
            <a:r>
              <a:rPr lang="en-US" dirty="0" smtClean="0"/>
              <a:t>Precise Time Synchronization (IEEE Std 1588)</a:t>
            </a:r>
          </a:p>
          <a:p>
            <a:pPr marL="271463" indent="-177800">
              <a:buFont typeface="Arial" panose="020B0604020202020204" pitchFamily="34" charset="0"/>
              <a:buChar char="•"/>
            </a:pPr>
            <a:endParaRPr lang="en-US" dirty="0"/>
          </a:p>
          <a:p>
            <a:pPr marL="271463" indent="-1778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71463" indent="-177800">
              <a:buFont typeface="Arial" panose="020B0604020202020204" pitchFamily="34" charset="0"/>
              <a:buChar char="•"/>
            </a:pPr>
            <a:endParaRPr lang="en-US" dirty="0"/>
          </a:p>
          <a:p>
            <a:pPr marL="271463" indent="-1778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71463" indent="-177800">
              <a:buFont typeface="Arial" panose="020B0604020202020204" pitchFamily="34" charset="0"/>
              <a:buChar char="•"/>
            </a:pPr>
            <a:endParaRPr lang="en-US" dirty="0"/>
          </a:p>
          <a:p>
            <a:pPr marL="271463" indent="-1778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71463" indent="-177800">
              <a:buFont typeface="Arial" panose="020B0604020202020204" pitchFamily="34" charset="0"/>
              <a:buChar char="•"/>
            </a:pPr>
            <a:endParaRPr lang="en-US" dirty="0"/>
          </a:p>
          <a:p>
            <a:pPr marL="271463" indent="-1778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28663" lvl="1" indent="-177800">
              <a:buFont typeface="Arial" panose="020B0604020202020204" pitchFamily="34" charset="0"/>
              <a:buChar char="•"/>
            </a:pPr>
            <a:r>
              <a:rPr lang="en-US" dirty="0" smtClean="0"/>
              <a:t>Message sequence followed by the IEEE Std 1588 in order to establish time synchronization across master and slave.</a:t>
            </a:r>
          </a:p>
          <a:p>
            <a:pPr marL="271463" indent="-177800">
              <a:buFont typeface="Arial" panose="020B0604020202020204" pitchFamily="34" charset="0"/>
              <a:buChar char="•"/>
            </a:pPr>
            <a:endParaRPr lang="en-US" dirty="0"/>
          </a:p>
          <a:p>
            <a:pPr marL="271463" indent="-1778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71463" indent="-177800">
              <a:buFont typeface="Arial" panose="020B0604020202020204" pitchFamily="34" charset="0"/>
              <a:buChar char="•"/>
            </a:pPr>
            <a:endParaRPr lang="en-US" dirty="0"/>
          </a:p>
          <a:p>
            <a:pPr marL="271463" indent="-1778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71463" indent="-177800">
              <a:buFont typeface="Arial" panose="020B0604020202020204" pitchFamily="34" charset="0"/>
              <a:buChar char="•"/>
            </a:pPr>
            <a:endParaRPr lang="en-US" dirty="0"/>
          </a:p>
          <a:p>
            <a:pPr marL="271463" indent="-1778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71463" indent="-1778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28663" lvl="1" indent="-1778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185863" lvl="2" indent="-1778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928" y="1404470"/>
            <a:ext cx="47910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09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Proposed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066799"/>
            <a:ext cx="7704667" cy="5393267"/>
          </a:xfrm>
        </p:spPr>
        <p:txBody>
          <a:bodyPr anchor="t">
            <a:normAutofit/>
          </a:bodyPr>
          <a:lstStyle/>
          <a:p>
            <a:pPr marL="271463" indent="-177800">
              <a:buFont typeface="Arial" panose="020B0604020202020204" pitchFamily="34" charset="0"/>
              <a:buChar char="•"/>
            </a:pPr>
            <a:r>
              <a:rPr lang="en-US" dirty="0" smtClean="0"/>
              <a:t>Architectural Design</a:t>
            </a:r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01" y="1439861"/>
            <a:ext cx="6120130" cy="4130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7400" y="1549400"/>
            <a:ext cx="17347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(Protocol Implementation)</a:t>
            </a:r>
            <a:endParaRPr lang="en-IN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6475757" y="1811010"/>
            <a:ext cx="1452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(System initialization)</a:t>
            </a:r>
            <a:endParaRPr lang="en-IN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204932" y="2327478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(TCP/IP stack)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96464" y="3161181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(EMAC driver)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3204" y="3169646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(PTPD driver)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61613" y="3169644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(DD&amp;SS)</a:t>
            </a:r>
          </a:p>
        </p:txBody>
      </p:sp>
    </p:spTree>
    <p:extLst>
      <p:ext uri="{BB962C8B-B14F-4D97-AF65-F5344CB8AC3E}">
        <p14:creationId xmlns:p14="http://schemas.microsoft.com/office/powerpoint/2010/main" val="237201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Proposed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066799"/>
            <a:ext cx="7704667" cy="5393267"/>
          </a:xfrm>
        </p:spPr>
        <p:txBody>
          <a:bodyPr anchor="t">
            <a:normAutofit/>
          </a:bodyPr>
          <a:lstStyle/>
          <a:p>
            <a:pPr marL="271463" indent="-177800">
              <a:buFont typeface="Arial" panose="020B0604020202020204" pitchFamily="34" charset="0"/>
              <a:buChar char="•"/>
            </a:pPr>
            <a:r>
              <a:rPr lang="en-US" dirty="0" smtClean="0"/>
              <a:t>System initialization</a:t>
            </a:r>
          </a:p>
          <a:p>
            <a:pPr marL="271463" indent="-1778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778" y="1486957"/>
            <a:ext cx="41433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09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85</TotalTime>
  <Words>632</Words>
  <Application>Microsoft Office PowerPoint</Application>
  <PresentationFormat>On-screen Show (4:3)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Parallax</vt:lpstr>
      <vt:lpstr>Design &amp; Implementation of Timing and synchronization for an automotive amplifier  BITS ZG629T: Dissertation</vt:lpstr>
      <vt:lpstr>Agenda</vt:lpstr>
      <vt:lpstr>Problem Statement</vt:lpstr>
      <vt:lpstr>Introduction to the problem space</vt:lpstr>
      <vt:lpstr>Introduction to the problem space</vt:lpstr>
      <vt:lpstr>Introduction to the problem space</vt:lpstr>
      <vt:lpstr>Introduction to the problem space</vt:lpstr>
      <vt:lpstr>Proposed Solution</vt:lpstr>
      <vt:lpstr>Proposed Solution</vt:lpstr>
      <vt:lpstr>Proposed Solution</vt:lpstr>
      <vt:lpstr>Testing and Results</vt:lpstr>
      <vt:lpstr>Testing and Results</vt:lpstr>
      <vt:lpstr>Testing and Results</vt:lpstr>
      <vt:lpstr>Testing and Results</vt:lpstr>
      <vt:lpstr>Conclusions</vt:lpstr>
      <vt:lpstr>Acknowledgements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&amp; Implementation of Timing and synchronization for an automotive amplifier  BITS ZG629T: Dissertation</dc:title>
  <dc:creator>Mohan Karthik</dc:creator>
  <cp:lastModifiedBy>Mohan Karthik</cp:lastModifiedBy>
  <cp:revision>20</cp:revision>
  <dcterms:created xsi:type="dcterms:W3CDTF">2013-03-27T02:08:28Z</dcterms:created>
  <dcterms:modified xsi:type="dcterms:W3CDTF">2013-03-27T03:33:40Z</dcterms:modified>
</cp:coreProperties>
</file>