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regnear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regnear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regnear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regnear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83B9AA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99C7CE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C3C892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solidFill>
                <a:srgbClr val="CEB8CB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bubble3D val="0"/>
            <c:spPr>
              <a:solidFill>
                <a:srgbClr val="BB997B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spPr>
              <a:solidFill>
                <a:srgbClr val="4E5755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 b="0" i="0" u="none" strike="noStrike">
                    <a:solidFill>
                      <a:srgbClr val="FFFFFF"/>
                    </a:solidFill>
                    <a:latin typeface="Helvetica Light"/>
                  </a:defRPr>
                </a:pPr>
                <a:endParaRPr lang="da-DK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</c:v>
                </c:pt>
                <c:pt idx="1">
                  <c:v>76</c:v>
                </c:pt>
                <c:pt idx="2">
                  <c:v>28</c:v>
                </c:pt>
                <c:pt idx="3">
                  <c:v>26</c:v>
                </c:pt>
                <c:pt idx="4">
                  <c:v>21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2118"/>
          <c:y val="6.07375E-2"/>
          <c:w val="0.87382000000000004"/>
          <c:h val="0.844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3C89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83B9AA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818088256"/>
        <c:axId val="818089344"/>
      </c:barChart>
      <c:catAx>
        <c:axId val="8180882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sz="2300" b="0" i="0" u="none" strike="noStrike">
                <a:solidFill>
                  <a:srgbClr val="4E5755"/>
                </a:solidFill>
                <a:latin typeface="Helvetica Light"/>
              </a:defRPr>
            </a:pPr>
            <a:endParaRPr lang="da-DK"/>
          </a:p>
        </c:txPr>
        <c:crossAx val="818089344"/>
        <c:crosses val="autoZero"/>
        <c:auto val="1"/>
        <c:lblAlgn val="ctr"/>
        <c:lblOffset val="100"/>
        <c:noMultiLvlLbl val="1"/>
      </c:catAx>
      <c:valAx>
        <c:axId val="81808934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3E3E3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300" b="0" i="0" u="none" strike="noStrike">
                <a:solidFill>
                  <a:srgbClr val="4E5755"/>
                </a:solidFill>
                <a:latin typeface="Helvetica Light"/>
              </a:defRPr>
            </a:pPr>
            <a:endParaRPr lang="da-DK"/>
          </a:p>
        </c:txPr>
        <c:crossAx val="818088256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83B9AA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99C7CE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C3C892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solidFill>
                <a:srgbClr val="CEB8CB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bubble3D val="0"/>
            <c:spPr>
              <a:solidFill>
                <a:srgbClr val="BB997B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spPr>
              <a:solidFill>
                <a:srgbClr val="DBE3E2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 b="0" i="0" u="none" strike="noStrike">
                    <a:solidFill>
                      <a:srgbClr val="FFFFFF"/>
                    </a:solidFill>
                    <a:latin typeface="Helvetica Light"/>
                  </a:defRPr>
                </a:pPr>
                <a:endParaRPr lang="da-DK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</c:v>
                </c:pt>
                <c:pt idx="1">
                  <c:v>76</c:v>
                </c:pt>
                <c:pt idx="2">
                  <c:v>28</c:v>
                </c:pt>
                <c:pt idx="3">
                  <c:v>26</c:v>
                </c:pt>
                <c:pt idx="4">
                  <c:v>21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2118"/>
          <c:y val="6.07375E-2"/>
          <c:w val="0.87382000000000004"/>
          <c:h val="0.844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3C89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BB997B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818099136"/>
        <c:axId val="818094784"/>
      </c:barChart>
      <c:catAx>
        <c:axId val="8180991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sz="2300" b="0" i="0" u="none" strike="noStrike">
                <a:solidFill>
                  <a:srgbClr val="DBE3E2"/>
                </a:solidFill>
                <a:latin typeface="Helvetica Light"/>
              </a:defRPr>
            </a:pPr>
            <a:endParaRPr lang="da-DK"/>
          </a:p>
        </c:txPr>
        <c:crossAx val="818094784"/>
        <c:crosses val="autoZero"/>
        <c:auto val="1"/>
        <c:lblAlgn val="ctr"/>
        <c:lblOffset val="100"/>
        <c:noMultiLvlLbl val="1"/>
      </c:catAx>
      <c:valAx>
        <c:axId val="81809478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3E3E3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300" b="0" i="0" u="none" strike="noStrike">
                <a:solidFill>
                  <a:srgbClr val="DBE3E2"/>
                </a:solidFill>
                <a:latin typeface="Helvetica Light"/>
              </a:defRPr>
            </a:pPr>
            <a:endParaRPr lang="da-DK"/>
          </a:p>
        </c:txPr>
        <c:crossAx val="818099136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4" name="Shape 3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52447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aa.dk" TargetMode="External"/><Relationship Id="rId2" Type="http://schemas.openxmlformats.org/officeDocument/2006/relationships/hyperlink" Target="mailto:jwb@eaaa.dk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aa.dk" TargetMode="External"/><Relationship Id="rId2" Type="http://schemas.openxmlformats.org/officeDocument/2006/relationships/hyperlink" Target="mailto:jwb@eaaa.dk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mailto:jwb@eaaa.dk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baaa.dk" TargetMode="Externa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aa.dk" TargetMode="External"/><Relationship Id="rId2" Type="http://schemas.openxmlformats.org/officeDocument/2006/relationships/hyperlink" Target="mailto:jwb@eaaa.dk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body" sz="half" idx="13"/>
          </p:nvPr>
        </p:nvSpPr>
        <p:spPr>
          <a:xfrm>
            <a:off x="699869" y="2016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/>
            </a:lvl1pPr>
          </a:lstStyle>
          <a:p>
            <a:r>
              <a:t>Topic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4"/>
          </p:nvPr>
        </p:nvSpPr>
        <p:spPr>
          <a:xfrm>
            <a:off x="4605096" y="4481645"/>
            <a:ext cx="3794608" cy="7620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SzTx/>
              <a:buNone/>
              <a:defRPr>
                <a:solidFill>
                  <a:srgbClr val="E6EEEE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r>
              <a:t>Short description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5"/>
          </p:nvPr>
        </p:nvSpPr>
        <p:spPr>
          <a:xfrm>
            <a:off x="246662" y="8250866"/>
            <a:ext cx="4572713" cy="1219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SzTx/>
              <a:buNone/>
              <a:defRPr sz="1600"/>
            </a:pPr>
            <a:r>
              <a:t>Author: Jarne W. Beutnagel (</a:t>
            </a:r>
            <a:r>
              <a:rPr u="sng">
                <a:hlinkClick r:id="rId2"/>
              </a:rPr>
              <a:t>jwb@eaaa.dk</a:t>
            </a:r>
            <a:r>
              <a:t>)</a:t>
            </a:r>
          </a:p>
          <a:p>
            <a:pPr marL="0" indent="0">
              <a:buSzTx/>
              <a:buNone/>
              <a:defRPr sz="1600"/>
            </a:pPr>
            <a:r>
              <a:t>Subject: Interaction Design</a:t>
            </a:r>
          </a:p>
          <a:p>
            <a:pPr marL="0" indent="0">
              <a:buSzTx/>
              <a:buNone/>
              <a:defRPr sz="1600"/>
            </a:pPr>
            <a:r>
              <a:t>Course: Multimedia Design &amp; Communication</a:t>
            </a:r>
          </a:p>
          <a:p>
            <a:pPr marL="0" indent="0">
              <a:buSzTx/>
              <a:buNone/>
              <a:defRPr sz="1600"/>
            </a:pPr>
            <a:r>
              <a:t>© 2015 Business Academy Aarhus (</a:t>
            </a:r>
            <a:r>
              <a:rPr u="sng">
                <a:hlinkClick r:id="rId3"/>
              </a:rPr>
              <a:t>www.baaa.dk</a:t>
            </a:r>
            <a:r>
              <a:t>)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Light Grey">
    <p:bg>
      <p:bgPr>
        <a:solidFill>
          <a:srgbClr val="4E5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Green">
    <p:bg>
      <p:bgPr>
        <a:solidFill>
          <a:srgbClr val="83B9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Brown">
    <p:bg>
      <p:bgPr>
        <a:solidFill>
          <a:srgbClr val="BB9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Blue">
    <p:bg>
      <p:bgPr>
        <a:solidFill>
          <a:srgbClr val="99C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Pink">
    <p:bg>
      <p:bgPr>
        <a:solidFill>
          <a:srgbClr val="CEB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White">
    <p:bg>
      <p:bgPr>
        <a:solidFill>
          <a:srgbClr val="DB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hapes">
    <p:bg>
      <p:bgPr>
        <a:solidFill>
          <a:srgbClr val="DB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>
            <a:spLocks noGrp="1"/>
          </p:cNvSpPr>
          <p:nvPr>
            <p:ph type="body" sz="quarter" idx="13"/>
          </p:nvPr>
        </p:nvSpPr>
        <p:spPr>
          <a:xfrm>
            <a:off x="2296796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4"/>
          </p:nvPr>
        </p:nvSpPr>
        <p:spPr>
          <a:xfrm>
            <a:off x="3725037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5"/>
          </p:nvPr>
        </p:nvSpPr>
        <p:spPr>
          <a:xfrm>
            <a:off x="5153279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6"/>
          </p:nvPr>
        </p:nvSpPr>
        <p:spPr>
          <a:xfrm>
            <a:off x="6581520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7"/>
          </p:nvPr>
        </p:nvSpPr>
        <p:spPr>
          <a:xfrm>
            <a:off x="8009762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8"/>
          </p:nvPr>
        </p:nvSpPr>
        <p:spPr>
          <a:xfrm>
            <a:off x="9438003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9"/>
          </p:nvPr>
        </p:nvSpPr>
        <p:spPr>
          <a:xfrm>
            <a:off x="2296796" y="2930864"/>
            <a:ext cx="1270001" cy="1270001"/>
          </a:xfrm>
          <a:prstGeom prst="ellipse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20"/>
          </p:nvPr>
        </p:nvSpPr>
        <p:spPr>
          <a:xfrm>
            <a:off x="3725037" y="2930864"/>
            <a:ext cx="1270001" cy="1270001"/>
          </a:xfrm>
          <a:prstGeom prst="ellipse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21"/>
          </p:nvPr>
        </p:nvSpPr>
        <p:spPr>
          <a:xfrm>
            <a:off x="5153279" y="2930864"/>
            <a:ext cx="1270001" cy="1270001"/>
          </a:xfrm>
          <a:prstGeom prst="ellipse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22"/>
          </p:nvPr>
        </p:nvSpPr>
        <p:spPr>
          <a:xfrm>
            <a:off x="6581520" y="2930864"/>
            <a:ext cx="1270001" cy="1270001"/>
          </a:xfrm>
          <a:prstGeom prst="ellipse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23"/>
          </p:nvPr>
        </p:nvSpPr>
        <p:spPr>
          <a:xfrm>
            <a:off x="8009762" y="2930864"/>
            <a:ext cx="1270001" cy="1270001"/>
          </a:xfrm>
          <a:prstGeom prst="ellipse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24"/>
          </p:nvPr>
        </p:nvSpPr>
        <p:spPr>
          <a:xfrm>
            <a:off x="9438003" y="2930864"/>
            <a:ext cx="1270001" cy="1270001"/>
          </a:xfrm>
          <a:prstGeom prst="ellipse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25"/>
          </p:nvPr>
        </p:nvSpPr>
        <p:spPr>
          <a:xfrm>
            <a:off x="2297091" y="5007806"/>
            <a:ext cx="1270001" cy="1270001"/>
          </a:xfrm>
          <a:prstGeom prst="rect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26"/>
          </p:nvPr>
        </p:nvSpPr>
        <p:spPr>
          <a:xfrm>
            <a:off x="3569749" y="5007806"/>
            <a:ext cx="1270001" cy="1270001"/>
          </a:xfrm>
          <a:prstGeom prst="rect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27"/>
          </p:nvPr>
        </p:nvSpPr>
        <p:spPr>
          <a:xfrm>
            <a:off x="2296796" y="6267765"/>
            <a:ext cx="1270001" cy="1270001"/>
          </a:xfrm>
          <a:prstGeom prst="rect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28"/>
          </p:nvPr>
        </p:nvSpPr>
        <p:spPr>
          <a:xfrm>
            <a:off x="3569454" y="6267765"/>
            <a:ext cx="1270001" cy="1270001"/>
          </a:xfrm>
          <a:prstGeom prst="rect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29"/>
          </p:nvPr>
        </p:nvSpPr>
        <p:spPr>
          <a:xfrm>
            <a:off x="2296796" y="7537764"/>
            <a:ext cx="1270001" cy="1270001"/>
          </a:xfrm>
          <a:prstGeom prst="rect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30"/>
          </p:nvPr>
        </p:nvSpPr>
        <p:spPr>
          <a:xfrm>
            <a:off x="3569454" y="7537764"/>
            <a:ext cx="1270001" cy="1270001"/>
          </a:xfrm>
          <a:prstGeom prst="rect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31"/>
          </p:nvPr>
        </p:nvSpPr>
        <p:spPr>
          <a:xfrm>
            <a:off x="5218478" y="5020981"/>
            <a:ext cx="254001" cy="1016001"/>
          </a:xfrm>
          <a:prstGeom prst="rect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32"/>
          </p:nvPr>
        </p:nvSpPr>
        <p:spPr>
          <a:xfrm>
            <a:off x="5602136" y="5020981"/>
            <a:ext cx="254001" cy="1016001"/>
          </a:xfrm>
          <a:prstGeom prst="rect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33"/>
          </p:nvPr>
        </p:nvSpPr>
        <p:spPr>
          <a:xfrm>
            <a:off x="5218182" y="6039639"/>
            <a:ext cx="254001" cy="1016001"/>
          </a:xfrm>
          <a:prstGeom prst="rect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34"/>
          </p:nvPr>
        </p:nvSpPr>
        <p:spPr>
          <a:xfrm>
            <a:off x="5601841" y="6039639"/>
            <a:ext cx="254001" cy="1016001"/>
          </a:xfrm>
          <a:prstGeom prst="rect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35"/>
          </p:nvPr>
        </p:nvSpPr>
        <p:spPr>
          <a:xfrm>
            <a:off x="5218183" y="7055639"/>
            <a:ext cx="254001" cy="1016001"/>
          </a:xfrm>
          <a:prstGeom prst="rect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36"/>
          </p:nvPr>
        </p:nvSpPr>
        <p:spPr>
          <a:xfrm>
            <a:off x="5601841" y="7055639"/>
            <a:ext cx="254001" cy="1016001"/>
          </a:xfrm>
          <a:prstGeom prst="rect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37"/>
          </p:nvPr>
        </p:nvSpPr>
        <p:spPr>
          <a:xfrm>
            <a:off x="6208553" y="5020981"/>
            <a:ext cx="508001" cy="508001"/>
          </a:xfrm>
          <a:prstGeom prst="rect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38"/>
          </p:nvPr>
        </p:nvSpPr>
        <p:spPr>
          <a:xfrm>
            <a:off x="6719210" y="5020981"/>
            <a:ext cx="508001" cy="508001"/>
          </a:xfrm>
          <a:prstGeom prst="rect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39"/>
          </p:nvPr>
        </p:nvSpPr>
        <p:spPr>
          <a:xfrm>
            <a:off x="6208257" y="5531639"/>
            <a:ext cx="508001" cy="508001"/>
          </a:xfrm>
          <a:prstGeom prst="rect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body" sz="quarter" idx="40"/>
          </p:nvPr>
        </p:nvSpPr>
        <p:spPr>
          <a:xfrm>
            <a:off x="6718915" y="5531639"/>
            <a:ext cx="508001" cy="508001"/>
          </a:xfrm>
          <a:prstGeom prst="rect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41"/>
          </p:nvPr>
        </p:nvSpPr>
        <p:spPr>
          <a:xfrm>
            <a:off x="6208257" y="6039639"/>
            <a:ext cx="508001" cy="508001"/>
          </a:xfrm>
          <a:prstGeom prst="rect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body" sz="quarter" idx="42"/>
          </p:nvPr>
        </p:nvSpPr>
        <p:spPr>
          <a:xfrm>
            <a:off x="6718915" y="6039639"/>
            <a:ext cx="508001" cy="508001"/>
          </a:xfrm>
          <a:prstGeom prst="rect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hapes">
    <p:bg>
      <p:bgPr>
        <a:solidFill>
          <a:srgbClr val="4E5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>
            <a:spLocks noGrp="1"/>
          </p:cNvSpPr>
          <p:nvPr>
            <p:ph type="body" sz="quarter" idx="13"/>
          </p:nvPr>
        </p:nvSpPr>
        <p:spPr>
          <a:xfrm>
            <a:off x="2296796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4"/>
          </p:nvPr>
        </p:nvSpPr>
        <p:spPr>
          <a:xfrm>
            <a:off x="3725037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5153279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581520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8009762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9438003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2296796" y="2930864"/>
            <a:ext cx="1270001" cy="1270001"/>
          </a:xfrm>
          <a:prstGeom prst="ellipse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3725037" y="2930864"/>
            <a:ext cx="1270001" cy="1270001"/>
          </a:xfrm>
          <a:prstGeom prst="ellipse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5153279" y="2930864"/>
            <a:ext cx="1270001" cy="1270001"/>
          </a:xfrm>
          <a:prstGeom prst="ellipse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6581520" y="2930864"/>
            <a:ext cx="1270001" cy="1270001"/>
          </a:xfrm>
          <a:prstGeom prst="ellipse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8009762" y="2930864"/>
            <a:ext cx="1270001" cy="1270001"/>
          </a:xfrm>
          <a:prstGeom prst="ellipse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9438003" y="2930864"/>
            <a:ext cx="1270001" cy="1270001"/>
          </a:xfrm>
          <a:prstGeom prst="ellipse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2297091" y="5007806"/>
            <a:ext cx="1270001" cy="1270001"/>
          </a:xfrm>
          <a:prstGeom prst="rect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3569749" y="5007806"/>
            <a:ext cx="1270001" cy="1270001"/>
          </a:xfrm>
          <a:prstGeom prst="rect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2296796" y="6267765"/>
            <a:ext cx="1270001" cy="1270001"/>
          </a:xfrm>
          <a:prstGeom prst="rect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569454" y="6267765"/>
            <a:ext cx="1270001" cy="1270001"/>
          </a:xfrm>
          <a:prstGeom prst="rect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2296796" y="7537764"/>
            <a:ext cx="1270001" cy="1270001"/>
          </a:xfrm>
          <a:prstGeom prst="rect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3569454" y="7537764"/>
            <a:ext cx="1270001" cy="1270001"/>
          </a:xfrm>
          <a:prstGeom prst="rect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5218478" y="5020981"/>
            <a:ext cx="254001" cy="1016001"/>
          </a:xfrm>
          <a:prstGeom prst="rect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5602136" y="5020981"/>
            <a:ext cx="254001" cy="1016001"/>
          </a:xfrm>
          <a:prstGeom prst="rect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5218182" y="6039639"/>
            <a:ext cx="254001" cy="1016001"/>
          </a:xfrm>
          <a:prstGeom prst="rect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601841" y="6039639"/>
            <a:ext cx="254001" cy="1016001"/>
          </a:xfrm>
          <a:prstGeom prst="rect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5218183" y="7055639"/>
            <a:ext cx="254001" cy="1016001"/>
          </a:xfrm>
          <a:prstGeom prst="rect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5601841" y="7055639"/>
            <a:ext cx="254001" cy="1016001"/>
          </a:xfrm>
          <a:prstGeom prst="rect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208553" y="5020981"/>
            <a:ext cx="508001" cy="508001"/>
          </a:xfrm>
          <a:prstGeom prst="rect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6719210" y="5020981"/>
            <a:ext cx="508001" cy="508001"/>
          </a:xfrm>
          <a:prstGeom prst="rect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6208257" y="5531639"/>
            <a:ext cx="508001" cy="508001"/>
          </a:xfrm>
          <a:prstGeom prst="rect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718915" y="5531639"/>
            <a:ext cx="508001" cy="508001"/>
          </a:xfrm>
          <a:prstGeom prst="rect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208257" y="6039639"/>
            <a:ext cx="508001" cy="508001"/>
          </a:xfrm>
          <a:prstGeom prst="rect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6718915" y="6039639"/>
            <a:ext cx="508001" cy="508001"/>
          </a:xfrm>
          <a:prstGeom prst="rect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aphs">
    <p:bg>
      <p:bgPr>
        <a:solidFill>
          <a:srgbClr val="DB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45" name="Chart 245"/>
          <p:cNvGraphicFramePr/>
          <p:nvPr/>
        </p:nvGraphicFramePr>
        <p:xfrm>
          <a:off x="406108" y="1814776"/>
          <a:ext cx="5854701" cy="585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6" name="Chart 246"/>
          <p:cNvGraphicFramePr/>
          <p:nvPr/>
        </p:nvGraphicFramePr>
        <p:xfrm>
          <a:off x="6816354" y="1814776"/>
          <a:ext cx="5854701" cy="585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rst Page copy">
    <p:bg>
      <p:bgPr>
        <a:solidFill>
          <a:srgbClr val="31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sz="half" idx="13"/>
          </p:nvPr>
        </p:nvSpPr>
        <p:spPr>
          <a:xfrm>
            <a:off x="699869" y="2016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>
                <a:solidFill>
                  <a:srgbClr val="83B9AA"/>
                </a:solidFill>
              </a:defRPr>
            </a:lvl1pPr>
          </a:lstStyle>
          <a:p>
            <a:r>
              <a:t>Topic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605096" y="4481645"/>
            <a:ext cx="3794608" cy="7620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SzTx/>
              <a:buNone/>
              <a:defRPr>
                <a:solidFill>
                  <a:srgbClr val="DBE3E2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r>
              <a:t>Short description</a:t>
            </a:r>
          </a:p>
        </p:txBody>
      </p:sp>
      <p:sp>
        <p:nvSpPr>
          <p:cNvPr id="25" name="Shape 25"/>
          <p:cNvSpPr/>
          <p:nvPr/>
        </p:nvSpPr>
        <p:spPr>
          <a:xfrm>
            <a:off x="246662" y="8250866"/>
            <a:ext cx="4572713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7D8181"/>
                </a:solidFill>
              </a:defRPr>
            </a:pPr>
            <a:r>
              <a:t>Author: Jarne W. Beutnagel (</a:t>
            </a:r>
            <a:r>
              <a:rPr u="sng">
                <a:hlinkClick r:id="rId2"/>
              </a:rPr>
              <a:t>jwb@eaaa.dk</a:t>
            </a:r>
            <a:r>
              <a:t>)</a:t>
            </a:r>
          </a:p>
          <a:p>
            <a:pPr>
              <a:defRPr sz="1600">
                <a:solidFill>
                  <a:srgbClr val="7D8181"/>
                </a:solidFill>
              </a:defRPr>
            </a:pPr>
            <a:r>
              <a:t>Subject: Interaction Design</a:t>
            </a:r>
          </a:p>
          <a:p>
            <a:pPr>
              <a:defRPr sz="1600">
                <a:solidFill>
                  <a:srgbClr val="7D8181"/>
                </a:solidFill>
              </a:defRPr>
            </a:pPr>
            <a:r>
              <a:t>Course: Multimedia Design &amp; Communication</a:t>
            </a:r>
          </a:p>
          <a:p>
            <a:pPr>
              <a:defRPr sz="1600">
                <a:solidFill>
                  <a:srgbClr val="7D8181"/>
                </a:solidFill>
              </a:defRPr>
            </a:pPr>
            <a:r>
              <a:t>© 2015 Business Academy Aarhus (</a:t>
            </a:r>
            <a:r>
              <a:rPr u="sng">
                <a:hlinkClick r:id="rId3"/>
              </a:rPr>
              <a:t>www.baaa.dk</a:t>
            </a:r>
            <a:r>
              <a:t>)</a:t>
            </a:r>
          </a:p>
        </p:txBody>
      </p:sp>
      <p:sp>
        <p:nvSpPr>
          <p:cNvPr id="26" name="Shape 26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54565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  <a:endParaRPr/>
          </a:p>
        </p:txBody>
      </p:sp>
      <p:pic>
        <p:nvPicPr>
          <p:cNvPr id="27" name="BAA_RG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aphs">
    <p:bg>
      <p:bgPr>
        <a:solidFill>
          <a:srgbClr val="4E5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Chart 254"/>
          <p:cNvGraphicFramePr/>
          <p:nvPr/>
        </p:nvGraphicFramePr>
        <p:xfrm>
          <a:off x="406108" y="1814776"/>
          <a:ext cx="5854701" cy="585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5" name="Chart 255"/>
          <p:cNvGraphicFramePr/>
          <p:nvPr/>
        </p:nvGraphicFramePr>
        <p:xfrm>
          <a:off x="6816354" y="1814776"/>
          <a:ext cx="5854701" cy="585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56" name="BAA_RG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yles">
    <p:bg>
      <p:bgPr>
        <a:solidFill>
          <a:srgbClr val="DB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>
            <a:spLocks noGrp="1"/>
          </p:cNvSpPr>
          <p:nvPr>
            <p:ph type="body" sz="quarter" idx="13"/>
          </p:nvPr>
        </p:nvSpPr>
        <p:spPr>
          <a:xfrm>
            <a:off x="3184056" y="1674540"/>
            <a:ext cx="2810351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4"/>
          </p:nvPr>
        </p:nvSpPr>
        <p:spPr>
          <a:xfrm>
            <a:off x="3184056" y="2515360"/>
            <a:ext cx="2810351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5"/>
          </p:nvPr>
        </p:nvSpPr>
        <p:spPr>
          <a:xfrm>
            <a:off x="3184056" y="3356181"/>
            <a:ext cx="2810351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sz="quarter" idx="16"/>
          </p:nvPr>
        </p:nvSpPr>
        <p:spPr>
          <a:xfrm>
            <a:off x="3184056" y="4197003"/>
            <a:ext cx="2810351" cy="762001"/>
          </a:xfrm>
          <a:prstGeom prst="rect">
            <a:avLst/>
          </a:prstGeom>
          <a:solidFill>
            <a:srgbClr val="4E5755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sz="quarter" idx="17"/>
          </p:nvPr>
        </p:nvSpPr>
        <p:spPr>
          <a:xfrm>
            <a:off x="3184056" y="5037823"/>
            <a:ext cx="2810351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sz="quarter" idx="18"/>
          </p:nvPr>
        </p:nvSpPr>
        <p:spPr>
          <a:xfrm>
            <a:off x="3184056" y="5878645"/>
            <a:ext cx="2810351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sz="quarter" idx="19"/>
          </p:nvPr>
        </p:nvSpPr>
        <p:spPr>
          <a:xfrm>
            <a:off x="7024685" y="1674540"/>
            <a:ext cx="2796059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2" name="Shape 272"/>
          <p:cNvSpPr>
            <a:spLocks noGrp="1"/>
          </p:cNvSpPr>
          <p:nvPr>
            <p:ph type="body" sz="quarter" idx="20"/>
          </p:nvPr>
        </p:nvSpPr>
        <p:spPr>
          <a:xfrm>
            <a:off x="7024685" y="2515360"/>
            <a:ext cx="2796059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sz="quarter" idx="21"/>
          </p:nvPr>
        </p:nvSpPr>
        <p:spPr>
          <a:xfrm>
            <a:off x="7024685" y="3356181"/>
            <a:ext cx="2796059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4" name="Shape 274"/>
          <p:cNvSpPr>
            <a:spLocks noGrp="1"/>
          </p:cNvSpPr>
          <p:nvPr>
            <p:ph type="body" sz="quarter" idx="22"/>
          </p:nvPr>
        </p:nvSpPr>
        <p:spPr>
          <a:xfrm>
            <a:off x="7024685" y="4197003"/>
            <a:ext cx="2796059" cy="762001"/>
          </a:xfrm>
          <a:prstGeom prst="rect">
            <a:avLst/>
          </a:prstGeom>
          <a:solidFill>
            <a:srgbClr val="4E5755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sz="quarter" idx="23"/>
          </p:nvPr>
        </p:nvSpPr>
        <p:spPr>
          <a:xfrm>
            <a:off x="7024685" y="5037823"/>
            <a:ext cx="2796059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6" name="Shape 276"/>
          <p:cNvSpPr>
            <a:spLocks noGrp="1"/>
          </p:cNvSpPr>
          <p:nvPr>
            <p:ph type="body" sz="quarter" idx="24"/>
          </p:nvPr>
        </p:nvSpPr>
        <p:spPr>
          <a:xfrm>
            <a:off x="7024685" y="5878645"/>
            <a:ext cx="2796059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7" name="Shape 27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aphs copy">
    <p:bg>
      <p:bgPr>
        <a:solidFill>
          <a:srgbClr val="4E5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Shape 285"/>
          <p:cNvSpPr>
            <a:spLocks noGrp="1"/>
          </p:cNvSpPr>
          <p:nvPr>
            <p:ph type="body" sz="quarter" idx="13"/>
          </p:nvPr>
        </p:nvSpPr>
        <p:spPr>
          <a:xfrm>
            <a:off x="3184056" y="1674540"/>
            <a:ext cx="2810351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86" name="Shape 286"/>
          <p:cNvSpPr>
            <a:spLocks noGrp="1"/>
          </p:cNvSpPr>
          <p:nvPr>
            <p:ph type="body" sz="quarter" idx="14"/>
          </p:nvPr>
        </p:nvSpPr>
        <p:spPr>
          <a:xfrm>
            <a:off x="3184056" y="2515360"/>
            <a:ext cx="2810351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5"/>
          </p:nvPr>
        </p:nvSpPr>
        <p:spPr>
          <a:xfrm>
            <a:off x="3184056" y="3356181"/>
            <a:ext cx="2810351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88" name="Shape 288"/>
          <p:cNvSpPr>
            <a:spLocks noGrp="1"/>
          </p:cNvSpPr>
          <p:nvPr>
            <p:ph type="body" sz="quarter" idx="16"/>
          </p:nvPr>
        </p:nvSpPr>
        <p:spPr>
          <a:xfrm>
            <a:off x="3184056" y="4197003"/>
            <a:ext cx="2810351" cy="762001"/>
          </a:xfrm>
          <a:prstGeom prst="rect">
            <a:avLst/>
          </a:prstGeom>
          <a:solidFill>
            <a:srgbClr val="DBE3E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7"/>
          </p:nvPr>
        </p:nvSpPr>
        <p:spPr>
          <a:xfrm>
            <a:off x="3184056" y="5037823"/>
            <a:ext cx="2810351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sz="quarter" idx="18"/>
          </p:nvPr>
        </p:nvSpPr>
        <p:spPr>
          <a:xfrm>
            <a:off x="3184056" y="5878645"/>
            <a:ext cx="2810351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91" name="Shape 291"/>
          <p:cNvSpPr>
            <a:spLocks noGrp="1"/>
          </p:cNvSpPr>
          <p:nvPr>
            <p:ph type="body" sz="quarter" idx="19"/>
          </p:nvPr>
        </p:nvSpPr>
        <p:spPr>
          <a:xfrm>
            <a:off x="7024685" y="1674540"/>
            <a:ext cx="2796059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2" name="Shape 292"/>
          <p:cNvSpPr>
            <a:spLocks noGrp="1"/>
          </p:cNvSpPr>
          <p:nvPr>
            <p:ph type="body" sz="quarter" idx="20"/>
          </p:nvPr>
        </p:nvSpPr>
        <p:spPr>
          <a:xfrm>
            <a:off x="7024685" y="2515360"/>
            <a:ext cx="2796059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3" name="Shape 293"/>
          <p:cNvSpPr>
            <a:spLocks noGrp="1"/>
          </p:cNvSpPr>
          <p:nvPr>
            <p:ph type="body" sz="quarter" idx="21"/>
          </p:nvPr>
        </p:nvSpPr>
        <p:spPr>
          <a:xfrm>
            <a:off x="7024685" y="3356181"/>
            <a:ext cx="2796059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4" name="Shape 294"/>
          <p:cNvSpPr>
            <a:spLocks noGrp="1"/>
          </p:cNvSpPr>
          <p:nvPr>
            <p:ph type="body" sz="quarter" idx="22"/>
          </p:nvPr>
        </p:nvSpPr>
        <p:spPr>
          <a:xfrm>
            <a:off x="7024685" y="4197003"/>
            <a:ext cx="2796059" cy="762001"/>
          </a:xfrm>
          <a:prstGeom prst="rect">
            <a:avLst/>
          </a:prstGeom>
          <a:solidFill>
            <a:srgbClr val="DBE3E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5" name="Shape 295"/>
          <p:cNvSpPr>
            <a:spLocks noGrp="1"/>
          </p:cNvSpPr>
          <p:nvPr>
            <p:ph type="body" sz="quarter" idx="23"/>
          </p:nvPr>
        </p:nvSpPr>
        <p:spPr>
          <a:xfrm>
            <a:off x="7024685" y="5037823"/>
            <a:ext cx="2796059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6" name="Shape 296"/>
          <p:cNvSpPr>
            <a:spLocks noGrp="1"/>
          </p:cNvSpPr>
          <p:nvPr>
            <p:ph type="body" sz="quarter" idx="24"/>
          </p:nvPr>
        </p:nvSpPr>
        <p:spPr>
          <a:xfrm>
            <a:off x="7024685" y="5878645"/>
            <a:ext cx="2796059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7" name="Shape 29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 Page">
    <p:bg>
      <p:bgPr>
        <a:solidFill>
          <a:srgbClr val="DB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9834" y="8164351"/>
            <a:ext cx="3913132" cy="1409954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Shape 305"/>
          <p:cNvSpPr>
            <a:spLocks noGrp="1"/>
          </p:cNvSpPr>
          <p:nvPr>
            <p:ph type="body" sz="quarter" idx="13"/>
          </p:nvPr>
        </p:nvSpPr>
        <p:spPr>
          <a:xfrm>
            <a:off x="246662" y="8250866"/>
            <a:ext cx="4572713" cy="1219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SzTx/>
              <a:buNone/>
              <a:defRPr sz="1600"/>
            </a:pPr>
            <a:r>
              <a:t>Author: Jarne W. Beutnagel (</a:t>
            </a:r>
            <a:r>
              <a:rPr u="sng">
                <a:hlinkClick r:id="rId3"/>
              </a:rPr>
              <a:t>jwb@eaaa.dk</a:t>
            </a:r>
            <a:r>
              <a:t>)</a:t>
            </a:r>
          </a:p>
          <a:p>
            <a:pPr marL="0" indent="0">
              <a:buSzTx/>
              <a:buNone/>
              <a:defRPr sz="1600"/>
            </a:pPr>
            <a:r>
              <a:t>Subject: Interaction Design</a:t>
            </a:r>
          </a:p>
          <a:p>
            <a:pPr marL="0" indent="0">
              <a:buSzTx/>
              <a:buNone/>
              <a:defRPr sz="1600"/>
            </a:pPr>
            <a:r>
              <a:t>Course: Multimedia Design &amp; Communication</a:t>
            </a:r>
          </a:p>
          <a:p>
            <a:pPr marL="0" indent="0">
              <a:buSzTx/>
              <a:buNone/>
              <a:defRPr sz="1600"/>
            </a:pPr>
            <a:r>
              <a:t>© 2015 Business Academy Aarhus (</a:t>
            </a:r>
            <a:r>
              <a:rPr u="sng">
                <a:hlinkClick r:id="rId4"/>
              </a:rPr>
              <a:t>www.baaa.dk</a:t>
            </a:r>
            <a:r>
              <a:t>)</a:t>
            </a:r>
          </a:p>
        </p:txBody>
      </p:sp>
      <p:sp>
        <p:nvSpPr>
          <p:cNvPr id="306" name="Shape 306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A6AAA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  <a:endParaRPr/>
          </a:p>
        </p:txBody>
      </p:sp>
      <p:sp>
        <p:nvSpPr>
          <p:cNvPr id="307" name="Shape 3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 Page">
    <p:bg>
      <p:bgPr>
        <a:solidFill>
          <a:srgbClr val="31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sz="quarter" idx="13"/>
          </p:nvPr>
        </p:nvSpPr>
        <p:spPr>
          <a:xfrm>
            <a:off x="246662" y="8250866"/>
            <a:ext cx="4572713" cy="1219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Author: Jarne W. Beutnagel (</a:t>
            </a:r>
            <a:r>
              <a:rPr u="sng">
                <a:hlinkClick r:id="rId2"/>
              </a:rPr>
              <a:t>jwb@eaaa.dk</a:t>
            </a:r>
            <a:r>
              <a:t>)</a:t>
            </a:r>
          </a:p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Subject: Interaction Design</a:t>
            </a:r>
          </a:p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Course: Multimedia Design &amp; Communication</a:t>
            </a:r>
          </a:p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© 2015 Business Academy Aarhus (</a:t>
            </a:r>
            <a:r>
              <a:rPr u="sng">
                <a:hlinkClick r:id="rId3"/>
              </a:rPr>
              <a:t>www.baaa.dk</a:t>
            </a:r>
            <a:r>
              <a:t>)</a:t>
            </a:r>
          </a:p>
        </p:txBody>
      </p:sp>
      <p:sp>
        <p:nvSpPr>
          <p:cNvPr id="315" name="Shape 315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54565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  <a:endParaRPr/>
          </a:p>
        </p:txBody>
      </p:sp>
      <p:pic>
        <p:nvPicPr>
          <p:cNvPr id="316" name="BAA_RG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89834" y="8164351"/>
            <a:ext cx="3913131" cy="1409954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Shape 3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vel 1">
    <p:bg>
      <p:bgPr>
        <a:solidFill>
          <a:srgbClr val="DB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>
            <a:spLocks noGrp="1"/>
          </p:cNvSpPr>
          <p:nvPr>
            <p:ph type="body" sz="half" idx="13"/>
          </p:nvPr>
        </p:nvSpPr>
        <p:spPr>
          <a:xfrm>
            <a:off x="699869" y="2778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>
                <a:solidFill>
                  <a:srgbClr val="313636"/>
                </a:solidFill>
              </a:defRPr>
            </a:lvl1pPr>
          </a:lstStyle>
          <a:p>
            <a:r>
              <a:t>Headline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vel 1">
    <p:bg>
      <p:bgPr>
        <a:solidFill>
          <a:srgbClr val="31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>
            <a:spLocks noGrp="1"/>
          </p:cNvSpPr>
          <p:nvPr>
            <p:ph type="body" sz="half" idx="13"/>
          </p:nvPr>
        </p:nvSpPr>
        <p:spPr>
          <a:xfrm>
            <a:off x="699869" y="2778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>
                <a:solidFill>
                  <a:srgbClr val="DCE3E2"/>
                </a:solidFill>
              </a:defRPr>
            </a:lvl1pPr>
          </a:lstStyle>
          <a:p>
            <a:r>
              <a:t>Headline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vel 2">
    <p:bg>
      <p:bgPr>
        <a:solidFill>
          <a:srgbClr val="DB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699869" y="3210457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/>
            </a:lvl1pPr>
          </a:lstStyle>
          <a:p>
            <a:r>
              <a:t>Level 2</a:t>
            </a:r>
          </a:p>
        </p:txBody>
      </p:sp>
      <p:pic>
        <p:nvPicPr>
          <p:cNvPr id="5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vel 2">
    <p:bg>
      <p:bgPr>
        <a:solidFill>
          <a:srgbClr val="31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>
            <a:spLocks noGrp="1"/>
          </p:cNvSpPr>
          <p:nvPr>
            <p:ph type="body" sz="quarter" idx="13"/>
          </p:nvPr>
        </p:nvSpPr>
        <p:spPr>
          <a:xfrm>
            <a:off x="699869" y="3210457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>
                <a:solidFill>
                  <a:srgbClr val="DCE3E2"/>
                </a:solidFill>
              </a:defRPr>
            </a:lvl1pPr>
          </a:lstStyle>
          <a:p>
            <a:r>
              <a:t>Level 2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">
    <p:bg>
      <p:bgPr>
        <a:solidFill>
          <a:srgbClr val="DB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10036849"/>
            <a:ext cx="2013652" cy="725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8692" y="11493674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>
            <a:spLocks noGrp="1"/>
          </p:cNvSpPr>
          <p:nvPr>
            <p:ph type="body" sz="quarter" idx="13"/>
          </p:nvPr>
        </p:nvSpPr>
        <p:spPr>
          <a:xfrm>
            <a:off x="1293582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</a:lvl1pPr>
          </a:lstStyle>
          <a:p>
            <a:r>
              <a:t>Paragraph text that spans across several lines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4"/>
          </p:nvPr>
        </p:nvSpPr>
        <p:spPr>
          <a:xfrm>
            <a:off x="1293582" y="3886200"/>
            <a:ext cx="8475227" cy="1422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</a:lvl1pPr>
          </a:lstStyle>
          <a:p>
            <a:r>
              <a:t>Wide paragraph text spans across several lines on the slide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quarter" idx="15"/>
          </p:nvPr>
        </p:nvSpPr>
        <p:spPr>
          <a:xfrm>
            <a:off x="7021579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467894" indent="-467894"/>
          </a:lstStyle>
          <a:p>
            <a:r>
              <a:t>Bullet item that spans across several lines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sz="quarter" idx="16"/>
          </p:nvPr>
        </p:nvSpPr>
        <p:spPr>
          <a:xfrm>
            <a:off x="1293582" y="2743134"/>
            <a:ext cx="8475227" cy="1066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5600"/>
            </a:lvl1pPr>
          </a:lstStyle>
          <a:p>
            <a:r>
              <a:t>Level 3 heading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7"/>
          </p:nvPr>
        </p:nvSpPr>
        <p:spPr>
          <a:xfrm>
            <a:off x="699869" y="735270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/>
            </a:lvl1pPr>
          </a:lstStyle>
          <a:p>
            <a:r>
              <a:t>Level 2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quarter" idx="18"/>
          </p:nvPr>
        </p:nvSpPr>
        <p:spPr>
          <a:xfrm>
            <a:off x="1293582" y="5684776"/>
            <a:ext cx="8475227" cy="939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4800"/>
            </a:lvl1pPr>
          </a:lstStyle>
          <a:p>
            <a:r>
              <a:t>Level 4 heading</a:t>
            </a:r>
          </a:p>
        </p:txBody>
      </p:sp>
      <p:sp>
        <p:nvSpPr>
          <p:cNvPr id="79" name="Shape 79"/>
          <p:cNvSpPr/>
          <p:nvPr/>
        </p:nvSpPr>
        <p:spPr>
          <a:xfrm>
            <a:off x="1293582" y="8824728"/>
            <a:ext cx="847522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000"/>
            </a:lvl1pPr>
          </a:lstStyle>
          <a:p>
            <a:r>
              <a:t>Level 4 heading</a:t>
            </a:r>
          </a:p>
        </p:txBody>
      </p:sp>
      <p:pic>
        <p:nvPicPr>
          <p:cNvPr id="80" name="BAA_RGB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">
    <p:bg>
      <p:bgPr>
        <a:solidFill>
          <a:srgbClr val="31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10036849"/>
            <a:ext cx="2013652" cy="725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8692" y="11493674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>
            <a:spLocks noGrp="1"/>
          </p:cNvSpPr>
          <p:nvPr>
            <p:ph type="body" sz="quarter" idx="13"/>
          </p:nvPr>
        </p:nvSpPr>
        <p:spPr>
          <a:xfrm>
            <a:off x="1293582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>
                <a:solidFill>
                  <a:srgbClr val="DCE3E2"/>
                </a:solidFill>
              </a:defRPr>
            </a:lvl1pPr>
          </a:lstStyle>
          <a:p>
            <a:r>
              <a:t>Paragraph text that spans across several lines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quarter" idx="14"/>
          </p:nvPr>
        </p:nvSpPr>
        <p:spPr>
          <a:xfrm>
            <a:off x="1293582" y="3898900"/>
            <a:ext cx="8475227" cy="1422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>
                <a:solidFill>
                  <a:srgbClr val="DCE3E2"/>
                </a:solidFill>
              </a:defRPr>
            </a:lvl1pPr>
          </a:lstStyle>
          <a:p>
            <a:r>
              <a:t>Wide paragraph text spans across several lines on the slide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sz="quarter" idx="15"/>
          </p:nvPr>
        </p:nvSpPr>
        <p:spPr>
          <a:xfrm>
            <a:off x="7021579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467894" indent="-467894">
              <a:defRPr>
                <a:solidFill>
                  <a:srgbClr val="DCE3E2"/>
                </a:solidFill>
              </a:defRPr>
            </a:lvl1pPr>
          </a:lstStyle>
          <a:p>
            <a:r>
              <a:t>Bullet item that spans across several lines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6"/>
          </p:nvPr>
        </p:nvSpPr>
        <p:spPr>
          <a:xfrm>
            <a:off x="1293582" y="2743134"/>
            <a:ext cx="8475227" cy="1066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5600">
                <a:solidFill>
                  <a:srgbClr val="DCE3E2"/>
                </a:solidFill>
              </a:defRPr>
            </a:lvl1pPr>
          </a:lstStyle>
          <a:p>
            <a:r>
              <a:t>Level 3 heading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7"/>
          </p:nvPr>
        </p:nvSpPr>
        <p:spPr>
          <a:xfrm>
            <a:off x="699869" y="735270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>
                <a:solidFill>
                  <a:srgbClr val="DCE3E2"/>
                </a:solidFill>
              </a:defRPr>
            </a:lvl1pPr>
          </a:lstStyle>
          <a:p>
            <a:r>
              <a:t>Level 2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8"/>
          </p:nvPr>
        </p:nvSpPr>
        <p:spPr>
          <a:xfrm>
            <a:off x="1293582" y="5684776"/>
            <a:ext cx="8475227" cy="939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4800">
                <a:solidFill>
                  <a:srgbClr val="DCE3E2"/>
                </a:solidFill>
              </a:defRPr>
            </a:lvl1pPr>
          </a:lstStyle>
          <a:p>
            <a:r>
              <a:t>Level 4 heading</a:t>
            </a:r>
          </a:p>
        </p:txBody>
      </p:sp>
      <p:pic>
        <p:nvPicPr>
          <p:cNvPr id="96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Grey">
    <p:bg>
      <p:bgPr>
        <a:solidFill>
          <a:srgbClr val="31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8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A_RGB-filtered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7D807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46393" y="9314875"/>
            <a:ext cx="312014" cy="317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400">
                <a:solidFill>
                  <a:srgbClr val="313636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1pPr>
      <a:lvl2pPr marL="889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2pPr>
      <a:lvl3pPr marL="1333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3pPr>
      <a:lvl4pPr marL="1778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4pPr>
      <a:lvl5pPr marL="2222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5pPr>
      <a:lvl6pPr marL="2667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6pPr>
      <a:lvl7pPr marL="3111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7pPr>
      <a:lvl8pPr marL="3556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8pPr>
      <a:lvl9pPr marL="4000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vleminckxdesausmeester.nl/en/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4160"/>
            <a:ext cx="7879582" cy="6702898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1120391" y="8276441"/>
            <a:ext cx="5638800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800" b="0" i="0" u="none" strike="noStrike" cap="none" spc="0" normalizeH="0" baseline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sym typeface="Avenir Book"/>
              </a:rPr>
              <a:t>Slogan:</a:t>
            </a:r>
            <a:r>
              <a:rPr kumimoji="0" lang="da-DK" sz="3800" b="0" i="0" u="none" strike="noStrike" cap="none" spc="0" normalizeH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sym typeface="Avenir Book"/>
              </a:rPr>
              <a:t> </a:t>
            </a:r>
            <a:r>
              <a:rPr kumimoji="0" lang="da-DK" sz="3800" b="0" i="0" u="none" strike="noStrike" cap="none" spc="0" normalizeH="0" baseline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sym typeface="Avenir Book"/>
              </a:rPr>
              <a:t>Money well spent</a:t>
            </a:r>
            <a:endParaRPr kumimoji="0" lang="da-DK" sz="3800" b="0" i="0" u="none" strike="noStrike" cap="none" spc="0" normalizeH="0" baseline="0" dirty="0">
              <a:ln>
                <a:noFill/>
              </a:ln>
              <a:solidFill>
                <a:srgbClr val="4E5755"/>
              </a:solidFill>
              <a:effectLst/>
              <a:uFillTx/>
              <a:sym typeface="Avenir Book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8318500" y="1564802"/>
            <a:ext cx="4686300" cy="23493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800" b="0" i="0" u="none" strike="noStrike" cap="none" spc="0" normalizeH="0" baseline="0" dirty="0" err="1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Who</a:t>
            </a:r>
            <a:r>
              <a:rPr kumimoji="0" lang="da-DK" sz="3800" b="0" i="0" u="none" strike="noStrike" cap="none" spc="0" normalizeH="0" baseline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  <a:r>
              <a:rPr kumimoji="0" lang="da-DK" sz="3800" b="0" i="0" u="none" strike="noStrike" cap="none" spc="0" normalizeH="0" baseline="0" dirty="0" err="1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we</a:t>
            </a:r>
            <a:r>
              <a:rPr kumimoji="0" lang="da-DK" sz="3800" b="0" i="0" u="none" strike="noStrike" cap="none" spc="0" normalizeH="0" baseline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  <a:r>
              <a:rPr kumimoji="0" lang="da-DK" sz="3800" b="0" i="0" u="none" strike="noStrike" cap="none" spc="0" normalizeH="0" baseline="0" dirty="0" err="1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are</a:t>
            </a:r>
            <a:r>
              <a:rPr kumimoji="0" lang="da-DK" sz="3800" b="0" i="0" u="none" strike="noStrike" cap="none" spc="0" normalizeH="0" baseline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600" b="0" i="0" u="none" strike="noStrike" cap="none" spc="0" normalizeH="0" baseline="0" dirty="0" err="1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We</a:t>
            </a:r>
            <a:r>
              <a:rPr kumimoji="0" lang="da-DK" sz="3600" b="0" i="0" u="none" strike="noStrike" cap="none" spc="0" normalizeH="0" baseline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  <a:r>
              <a:rPr kumimoji="0" lang="da-DK" sz="3600" b="0" i="0" u="none" strike="noStrike" cap="none" spc="0" normalizeH="0" baseline="0" dirty="0" err="1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take</a:t>
            </a:r>
            <a:r>
              <a:rPr kumimoji="0" lang="da-DK" sz="3600" b="0" i="0" u="none" strike="noStrike" cap="none" spc="0" normalizeH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  <a:r>
              <a:rPr kumimoji="0" lang="da-DK" sz="3600" b="0" i="0" u="none" strike="noStrike" cap="none" spc="0" normalizeH="0" dirty="0" err="1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care</a:t>
            </a:r>
            <a:r>
              <a:rPr kumimoji="0" lang="da-DK" sz="3600" b="0" i="0" u="none" strike="noStrike" cap="none" spc="0" normalizeH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of </a:t>
            </a:r>
            <a:r>
              <a:rPr kumimoji="0" lang="da-DK" sz="3600" b="0" i="0" u="none" strike="noStrike" cap="none" spc="0" normalizeH="0" dirty="0" err="1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your</a:t>
            </a:r>
            <a:r>
              <a:rPr kumimoji="0" lang="da-DK" sz="3600" b="0" i="0" u="none" strike="noStrike" cap="none" spc="0" normalizeH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  <a:r>
              <a:rPr kumimoji="0" lang="da-DK" sz="3600" b="0" i="0" u="none" strike="noStrike" cap="none" spc="0" normalizeH="0" dirty="0" err="1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needs</a:t>
            </a:r>
            <a:r>
              <a:rPr kumimoji="0" lang="da-DK" sz="3600" b="0" i="0" u="none" strike="noStrike" cap="none" spc="0" normalizeH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– No problem is </a:t>
            </a:r>
            <a:r>
              <a:rPr kumimoji="0" lang="da-DK" sz="3600" b="0" i="0" u="none" strike="noStrike" cap="none" spc="0" normalizeH="0" dirty="0" err="1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too</a:t>
            </a:r>
            <a:r>
              <a:rPr kumimoji="0" lang="da-DK" sz="3600" b="0" i="0" u="none" strike="noStrike" cap="none" spc="0" normalizeH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big.</a:t>
            </a:r>
            <a:endParaRPr kumimoji="0" lang="da-DK" sz="3600" b="0" i="0" u="none" strike="noStrike" cap="none" spc="0" normalizeH="0" baseline="0" dirty="0">
              <a:ln>
                <a:noFill/>
              </a:ln>
              <a:solidFill>
                <a:srgbClr val="4E5755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2991522" y="1737965"/>
            <a:ext cx="7056419" cy="3026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i="1" dirty="0"/>
              <a:t>What our client wanted us to </a:t>
            </a:r>
            <a:r>
              <a:rPr i="1" dirty="0" smtClean="0"/>
              <a:t>do</a:t>
            </a:r>
            <a:r>
              <a:rPr lang="da-DK" i="1" dirty="0" smtClean="0"/>
              <a:t>:</a:t>
            </a:r>
          </a:p>
          <a:p>
            <a:endParaRPr lang="da-DK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a-DK" dirty="0" smtClean="0"/>
              <a:t>Make the site </a:t>
            </a:r>
            <a:r>
              <a:rPr lang="da-DK" dirty="0" err="1" smtClean="0"/>
              <a:t>responsive</a:t>
            </a:r>
            <a:endParaRPr lang="da-DK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a-DK" dirty="0" smtClean="0"/>
              <a:t>One page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a-DK" dirty="0" smtClean="0"/>
              <a:t>Menu on site </a:t>
            </a:r>
            <a:r>
              <a:rPr lang="da-DK" dirty="0" err="1" smtClean="0"/>
              <a:t>instead</a:t>
            </a:r>
            <a:r>
              <a:rPr lang="da-DK" dirty="0" smtClean="0"/>
              <a:t> of pdf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5034597" y="1301749"/>
            <a:ext cx="2973706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dirty="0"/>
              <a:t>What we did</a:t>
            </a:r>
          </a:p>
          <a:p>
            <a:pPr algn="ctr"/>
            <a:r>
              <a:rPr dirty="0"/>
              <a:t>and how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1619250" y="3229354"/>
            <a:ext cx="10896600" cy="47807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Started by viewing our objectives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Setting up a template for the site (&lt;header&gt;,&lt;</a:t>
            </a:r>
            <a:r>
              <a:rPr lang="en-US" dirty="0" err="1" smtClean="0"/>
              <a:t>nav</a:t>
            </a:r>
            <a:r>
              <a:rPr lang="en-US" dirty="0" smtClean="0"/>
              <a:t>&gt;,&lt;section&gt;, etc.)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>
                <a:sym typeface="Wingdings" panose="05000000000000000000" pitchFamily="2" charset="2"/>
              </a:rPr>
              <a:t> Filling in content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>
                <a:sym typeface="Wingdings" panose="05000000000000000000" pitchFamily="2" charset="2"/>
              </a:rPr>
              <a:t> Styling content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>
                <a:sym typeface="Wingdings" panose="05000000000000000000" pitchFamily="2" charset="2"/>
              </a:rPr>
              <a:t>Used GitHub throughout the process for easy collaboration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 smtClean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5914955" y="986640"/>
            <a:ext cx="1402627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smtClean="0"/>
              <a:t>Demo</a:t>
            </a:r>
            <a:endParaRPr dirty="0"/>
          </a:p>
        </p:txBody>
      </p:sp>
      <p:sp>
        <p:nvSpPr>
          <p:cNvPr id="2" name="Tekstfelt 1"/>
          <p:cNvSpPr txBox="1"/>
          <p:nvPr/>
        </p:nvSpPr>
        <p:spPr>
          <a:xfrm>
            <a:off x="400050" y="2764354"/>
            <a:ext cx="4152900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da-DK" dirty="0"/>
              <a:t>How it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before</a:t>
            </a:r>
            <a:endParaRPr lang="da-DK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3800" b="0" i="0" u="none" strike="noStrike" cap="none" spc="0" normalizeH="0" baseline="0" dirty="0">
              <a:ln>
                <a:noFill/>
              </a:ln>
              <a:solidFill>
                <a:srgbClr val="4E5755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7943850" y="2764354"/>
            <a:ext cx="5308600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da-DK" dirty="0"/>
              <a:t>How it is </a:t>
            </a:r>
            <a:r>
              <a:rPr lang="da-DK" dirty="0" err="1"/>
              <a:t>now</a:t>
            </a:r>
            <a:endParaRPr lang="da-DK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3800" b="0" i="0" u="none" strike="noStrike" cap="none" spc="0" normalizeH="0" baseline="0" dirty="0">
              <a:ln>
                <a:noFill/>
              </a:ln>
              <a:solidFill>
                <a:srgbClr val="4E5755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pic>
        <p:nvPicPr>
          <p:cNvPr id="4" name="Billed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4275"/>
            <a:ext cx="6285335" cy="353377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77" y="3712255"/>
            <a:ext cx="6306715" cy="35457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4E5755"/>
      </a:dk1>
      <a:lt1>
        <a:srgbClr val="000000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C7CE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Heavy"/>
            <a:ea typeface="Avenir Heavy"/>
            <a:cs typeface="Avenir Heavy"/>
            <a:sym typeface="Avenir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4E5755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C7CE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Heavy"/>
            <a:ea typeface="Avenir Heavy"/>
            <a:cs typeface="Avenir Heavy"/>
            <a:sym typeface="Avenir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4E5755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93</Words>
  <Application>Microsoft Office PowerPoint</Application>
  <PresentationFormat>Brugerdefineret</PresentationFormat>
  <Paragraphs>18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8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13" baseType="lpstr">
      <vt:lpstr>Arial</vt:lpstr>
      <vt:lpstr>Avenir Book</vt:lpstr>
      <vt:lpstr>Avenir Book Oblique</vt:lpstr>
      <vt:lpstr>Avenir Heavy</vt:lpstr>
      <vt:lpstr>Avenir Light</vt:lpstr>
      <vt:lpstr>Helvetica Light</vt:lpstr>
      <vt:lpstr>Helvetica Neue</vt:lpstr>
      <vt:lpstr>Wingdings</vt:lpstr>
      <vt:lpstr>Black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cp:lastModifiedBy>Emanuel Kweku Asem Nielsen</cp:lastModifiedBy>
  <cp:revision>4</cp:revision>
  <dcterms:modified xsi:type="dcterms:W3CDTF">2017-01-31T11:59:59Z</dcterms:modified>
</cp:coreProperties>
</file>