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4E5755"/>
        </a:solidFill>
        <a:effectLst/>
        <a:uFillTx/>
        <a:latin typeface="+mn-lt"/>
        <a:ea typeface="+mn-ea"/>
        <a:cs typeface="+mn-cs"/>
        <a:sym typeface="Avenir Book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4E5755"/>
        </a:solidFill>
        <a:effectLst/>
        <a:uFillTx/>
        <a:latin typeface="+mn-lt"/>
        <a:ea typeface="+mn-ea"/>
        <a:cs typeface="+mn-cs"/>
        <a:sym typeface="Avenir Book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4E5755"/>
        </a:solidFill>
        <a:effectLst/>
        <a:uFillTx/>
        <a:latin typeface="+mn-lt"/>
        <a:ea typeface="+mn-ea"/>
        <a:cs typeface="+mn-cs"/>
        <a:sym typeface="Avenir Book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4E5755"/>
        </a:solidFill>
        <a:effectLst/>
        <a:uFillTx/>
        <a:latin typeface="+mn-lt"/>
        <a:ea typeface="+mn-ea"/>
        <a:cs typeface="+mn-cs"/>
        <a:sym typeface="Avenir Book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4E5755"/>
        </a:solidFill>
        <a:effectLst/>
        <a:uFillTx/>
        <a:latin typeface="+mn-lt"/>
        <a:ea typeface="+mn-ea"/>
        <a:cs typeface="+mn-cs"/>
        <a:sym typeface="Avenir Book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4E5755"/>
        </a:solidFill>
        <a:effectLst/>
        <a:uFillTx/>
        <a:latin typeface="+mn-lt"/>
        <a:ea typeface="+mn-ea"/>
        <a:cs typeface="+mn-cs"/>
        <a:sym typeface="Avenir Book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4E5755"/>
        </a:solidFill>
        <a:effectLst/>
        <a:uFillTx/>
        <a:latin typeface="+mn-lt"/>
        <a:ea typeface="+mn-ea"/>
        <a:cs typeface="+mn-cs"/>
        <a:sym typeface="Avenir Book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4E5755"/>
        </a:solidFill>
        <a:effectLst/>
        <a:uFillTx/>
        <a:latin typeface="+mn-lt"/>
        <a:ea typeface="+mn-ea"/>
        <a:cs typeface="+mn-cs"/>
        <a:sym typeface="Avenir Book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4E5755"/>
        </a:solidFill>
        <a:effectLst/>
        <a:uFillTx/>
        <a:latin typeface="+mn-lt"/>
        <a:ea typeface="+mn-ea"/>
        <a:cs typeface="+mn-cs"/>
        <a:sym typeface="Avenir 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da-DK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83B9AA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3592-4474-BF53-30EB4C2F4D76}"/>
              </c:ext>
            </c:extLst>
          </c:dPt>
          <c:dPt>
            <c:idx val="1"/>
            <c:bubble3D val="0"/>
            <c:spPr>
              <a:solidFill>
                <a:srgbClr val="99C7CE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2-3592-4474-BF53-30EB4C2F4D76}"/>
              </c:ext>
            </c:extLst>
          </c:dPt>
          <c:dPt>
            <c:idx val="2"/>
            <c:bubble3D val="0"/>
            <c:spPr>
              <a:solidFill>
                <a:srgbClr val="C3C892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4-3592-4474-BF53-30EB4C2F4D76}"/>
              </c:ext>
            </c:extLst>
          </c:dPt>
          <c:dPt>
            <c:idx val="3"/>
            <c:bubble3D val="0"/>
            <c:spPr>
              <a:solidFill>
                <a:srgbClr val="CEB8CB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6-3592-4474-BF53-30EB4C2F4D76}"/>
              </c:ext>
            </c:extLst>
          </c:dPt>
          <c:dPt>
            <c:idx val="4"/>
            <c:bubble3D val="0"/>
            <c:spPr>
              <a:solidFill>
                <a:srgbClr val="BB997B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8-3592-4474-BF53-30EB4C2F4D76}"/>
              </c:ext>
            </c:extLst>
          </c:dPt>
          <c:dPt>
            <c:idx val="5"/>
            <c:bubble3D val="0"/>
            <c:spPr>
              <a:solidFill>
                <a:srgbClr val="4E5755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A-3592-4474-BF53-30EB4C2F4D76}"/>
              </c:ext>
            </c:extLst>
          </c:dPt>
          <c:dLbls>
            <c:dLbl>
              <c:idx val="0"/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da-DK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0-3592-4474-BF53-30EB4C2F4D76}"/>
                </c:ext>
              </c:extLst>
            </c:dLbl>
            <c:dLbl>
              <c:idx val="1"/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da-DK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3592-4474-BF53-30EB4C2F4D76}"/>
                </c:ext>
              </c:extLst>
            </c:dLbl>
            <c:dLbl>
              <c:idx val="2"/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da-DK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3592-4474-BF53-30EB4C2F4D76}"/>
                </c:ext>
              </c:extLst>
            </c:dLbl>
            <c:dLbl>
              <c:idx val="3"/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da-DK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6-3592-4474-BF53-30EB4C2F4D76}"/>
                </c:ext>
              </c:extLst>
            </c:dLbl>
            <c:dLbl>
              <c:idx val="4"/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da-DK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8-3592-4474-BF53-30EB4C2F4D76}"/>
                </c:ext>
              </c:extLst>
            </c:dLbl>
            <c:dLbl>
              <c:idx val="5"/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da-DK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A-3592-4474-BF53-30EB4C2F4D76}"/>
                </c:ext>
              </c:extLst>
            </c:dLbl>
            <c:numFmt formatCode="#,##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800" b="0" i="0" u="none" strike="noStrike">
                    <a:solidFill>
                      <a:srgbClr val="FFFFFF"/>
                    </a:solidFill>
                    <a:latin typeface="Helvetica Light"/>
                  </a:defRPr>
                </a:pPr>
                <a:endParaRPr lang="da-DK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Sheet1!$B$1:$G$1</c:f>
              <c:strCache>
                <c:ptCount val="6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91</c:v>
                </c:pt>
                <c:pt idx="1">
                  <c:v>76</c:v>
                </c:pt>
                <c:pt idx="2">
                  <c:v>28</c:v>
                </c:pt>
                <c:pt idx="3">
                  <c:v>26</c:v>
                </c:pt>
                <c:pt idx="4">
                  <c:v>21</c:v>
                </c:pt>
                <c:pt idx="5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3592-4474-BF53-30EB4C2F4D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da-DK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2118"/>
          <c:y val="6.07375E-2"/>
          <c:w val="0.87382000000000004"/>
          <c:h val="0.8443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C3C892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43-47A6-A477-F9C5EEB34C88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rgbClr val="83B9AA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55</c:v>
                </c:pt>
                <c:pt idx="1">
                  <c:v>43</c:v>
                </c:pt>
                <c:pt idx="2">
                  <c:v>70</c:v>
                </c:pt>
                <c:pt idx="3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43-47A6-A477-F9C5EEB34C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236288"/>
        <c:axId val="235200"/>
      </c:barChart>
      <c:catAx>
        <c:axId val="2362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FFFFFF"/>
            </a:solidFill>
            <a:prstDash val="solid"/>
            <a:miter lim="400000"/>
          </a:ln>
        </c:spPr>
        <c:txPr>
          <a:bodyPr rot="0"/>
          <a:lstStyle/>
          <a:p>
            <a:pPr>
              <a:defRPr sz="2300" b="0" i="0" u="none" strike="noStrike">
                <a:solidFill>
                  <a:srgbClr val="4E5755"/>
                </a:solidFill>
                <a:latin typeface="Helvetica Light"/>
              </a:defRPr>
            </a:pPr>
            <a:endParaRPr lang="da-DK"/>
          </a:p>
        </c:txPr>
        <c:crossAx val="235200"/>
        <c:crosses val="autoZero"/>
        <c:auto val="1"/>
        <c:lblAlgn val="ctr"/>
        <c:lblOffset val="100"/>
        <c:noMultiLvlLbl val="1"/>
      </c:catAx>
      <c:valAx>
        <c:axId val="235200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E3E3E3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2300" b="0" i="0" u="none" strike="noStrike">
                <a:solidFill>
                  <a:srgbClr val="4E5755"/>
                </a:solidFill>
                <a:latin typeface="Helvetica Light"/>
              </a:defRPr>
            </a:pPr>
            <a:endParaRPr lang="da-DK"/>
          </a:p>
        </c:txPr>
        <c:crossAx val="236288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da-DK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83B9AA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2B3A-4E1C-BB3B-24C873456E99}"/>
              </c:ext>
            </c:extLst>
          </c:dPt>
          <c:dPt>
            <c:idx val="1"/>
            <c:bubble3D val="0"/>
            <c:spPr>
              <a:solidFill>
                <a:srgbClr val="99C7CE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2-2B3A-4E1C-BB3B-24C873456E99}"/>
              </c:ext>
            </c:extLst>
          </c:dPt>
          <c:dPt>
            <c:idx val="2"/>
            <c:bubble3D val="0"/>
            <c:spPr>
              <a:solidFill>
                <a:srgbClr val="C3C892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4-2B3A-4E1C-BB3B-24C873456E99}"/>
              </c:ext>
            </c:extLst>
          </c:dPt>
          <c:dPt>
            <c:idx val="3"/>
            <c:bubble3D val="0"/>
            <c:spPr>
              <a:solidFill>
                <a:srgbClr val="CEB8CB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6-2B3A-4E1C-BB3B-24C873456E99}"/>
              </c:ext>
            </c:extLst>
          </c:dPt>
          <c:dPt>
            <c:idx val="4"/>
            <c:bubble3D val="0"/>
            <c:spPr>
              <a:solidFill>
                <a:srgbClr val="BB997B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8-2B3A-4E1C-BB3B-24C873456E99}"/>
              </c:ext>
            </c:extLst>
          </c:dPt>
          <c:dPt>
            <c:idx val="5"/>
            <c:bubble3D val="0"/>
            <c:spPr>
              <a:solidFill>
                <a:srgbClr val="DBE3E2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A-2B3A-4E1C-BB3B-24C873456E99}"/>
              </c:ext>
            </c:extLst>
          </c:dPt>
          <c:dLbls>
            <c:dLbl>
              <c:idx val="0"/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da-DK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0-2B3A-4E1C-BB3B-24C873456E99}"/>
                </c:ext>
              </c:extLst>
            </c:dLbl>
            <c:dLbl>
              <c:idx val="1"/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da-DK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2B3A-4E1C-BB3B-24C873456E99}"/>
                </c:ext>
              </c:extLst>
            </c:dLbl>
            <c:dLbl>
              <c:idx val="2"/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da-DK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2B3A-4E1C-BB3B-24C873456E99}"/>
                </c:ext>
              </c:extLst>
            </c:dLbl>
            <c:dLbl>
              <c:idx val="3"/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da-DK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6-2B3A-4E1C-BB3B-24C873456E99}"/>
                </c:ext>
              </c:extLst>
            </c:dLbl>
            <c:dLbl>
              <c:idx val="4"/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da-DK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8-2B3A-4E1C-BB3B-24C873456E99}"/>
                </c:ext>
              </c:extLst>
            </c:dLbl>
            <c:dLbl>
              <c:idx val="5"/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da-DK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A-2B3A-4E1C-BB3B-24C873456E99}"/>
                </c:ext>
              </c:extLst>
            </c:dLbl>
            <c:numFmt formatCode="#,##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800" b="0" i="0" u="none" strike="noStrike">
                    <a:solidFill>
                      <a:srgbClr val="FFFFFF"/>
                    </a:solidFill>
                    <a:latin typeface="Helvetica Light"/>
                  </a:defRPr>
                </a:pPr>
                <a:endParaRPr lang="da-DK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Sheet1!$B$1:$G$1</c:f>
              <c:strCache>
                <c:ptCount val="6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91</c:v>
                </c:pt>
                <c:pt idx="1">
                  <c:v>76</c:v>
                </c:pt>
                <c:pt idx="2">
                  <c:v>28</c:v>
                </c:pt>
                <c:pt idx="3">
                  <c:v>26</c:v>
                </c:pt>
                <c:pt idx="4">
                  <c:v>21</c:v>
                </c:pt>
                <c:pt idx="5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B3A-4E1C-BB3B-24C873456E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da-DK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2118"/>
          <c:y val="6.07375E-2"/>
          <c:w val="0.87382000000000004"/>
          <c:h val="0.8443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C3C892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B1-48D3-84E0-9715396FF4E6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rgbClr val="BB997B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55</c:v>
                </c:pt>
                <c:pt idx="1">
                  <c:v>43</c:v>
                </c:pt>
                <c:pt idx="2">
                  <c:v>70</c:v>
                </c:pt>
                <c:pt idx="3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B1-48D3-84E0-9715396FF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241728"/>
        <c:axId val="233568"/>
      </c:barChart>
      <c:catAx>
        <c:axId val="24172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FFFFFF"/>
            </a:solidFill>
            <a:prstDash val="solid"/>
            <a:miter lim="400000"/>
          </a:ln>
        </c:spPr>
        <c:txPr>
          <a:bodyPr rot="0"/>
          <a:lstStyle/>
          <a:p>
            <a:pPr>
              <a:defRPr sz="2300" b="0" i="0" u="none" strike="noStrike">
                <a:solidFill>
                  <a:srgbClr val="DBE3E2"/>
                </a:solidFill>
                <a:latin typeface="Helvetica Light"/>
              </a:defRPr>
            </a:pPr>
            <a:endParaRPr lang="da-DK"/>
          </a:p>
        </c:txPr>
        <c:crossAx val="233568"/>
        <c:crosses val="autoZero"/>
        <c:auto val="1"/>
        <c:lblAlgn val="ctr"/>
        <c:lblOffset val="100"/>
        <c:noMultiLvlLbl val="1"/>
      </c:catAx>
      <c:valAx>
        <c:axId val="233568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E3E3E3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2300" b="0" i="0" u="none" strike="noStrike">
                <a:solidFill>
                  <a:srgbClr val="DBE3E2"/>
                </a:solidFill>
                <a:latin typeface="Helvetica Light"/>
              </a:defRPr>
            </a:pPr>
            <a:endParaRPr lang="da-DK"/>
          </a:p>
        </c:txPr>
        <c:crossAx val="241728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4" name="Shape 3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524477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aa.dk" TargetMode="External"/><Relationship Id="rId2" Type="http://schemas.openxmlformats.org/officeDocument/2006/relationships/hyperlink" Target="mailto:jwb@eaaa.dk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chart" Target="../charts/chart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aa.dk" TargetMode="External"/><Relationship Id="rId2" Type="http://schemas.openxmlformats.org/officeDocument/2006/relationships/hyperlink" Target="mailto:jwb@eaaa.dk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mailto:jwb@eaaa.dk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baaa.dk" TargetMode="Externa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aa.dk" TargetMode="External"/><Relationship Id="rId2" Type="http://schemas.openxmlformats.org/officeDocument/2006/relationships/hyperlink" Target="mailto:jwb@eaaa.dk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ir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body" sz="half" idx="13"/>
          </p:nvPr>
        </p:nvSpPr>
        <p:spPr>
          <a:xfrm>
            <a:off x="699869" y="2016658"/>
            <a:ext cx="11605062" cy="25273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14000"/>
            </a:lvl1pPr>
          </a:lstStyle>
          <a:p>
            <a:r>
              <a:t>Topic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4"/>
          </p:nvPr>
        </p:nvSpPr>
        <p:spPr>
          <a:xfrm>
            <a:off x="4605096" y="4481645"/>
            <a:ext cx="3794608" cy="7620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SzTx/>
              <a:buNone/>
              <a:defRPr>
                <a:solidFill>
                  <a:srgbClr val="E6EEEE"/>
                </a:solidFill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r>
              <a:t>Short description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sz="quarter" idx="15"/>
          </p:nvPr>
        </p:nvSpPr>
        <p:spPr>
          <a:xfrm>
            <a:off x="246662" y="8250866"/>
            <a:ext cx="4572713" cy="12192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SzTx/>
              <a:buNone/>
              <a:defRPr sz="1600"/>
            </a:pPr>
            <a:r>
              <a:t>Author: Jarne W. Beutnagel (</a:t>
            </a:r>
            <a:r>
              <a:rPr u="sng">
                <a:hlinkClick r:id="rId2"/>
              </a:rPr>
              <a:t>jwb@eaaa.dk</a:t>
            </a:r>
            <a:r>
              <a:t>)</a:t>
            </a:r>
          </a:p>
          <a:p>
            <a:pPr marL="0" indent="0">
              <a:buSzTx/>
              <a:buNone/>
              <a:defRPr sz="1600"/>
            </a:pPr>
            <a:r>
              <a:t>Subject: Interaction Design</a:t>
            </a:r>
          </a:p>
          <a:p>
            <a:pPr marL="0" indent="0">
              <a:buSzTx/>
              <a:buNone/>
              <a:defRPr sz="1600"/>
            </a:pPr>
            <a:r>
              <a:t>Course: Multimedia Design &amp; Communication</a:t>
            </a:r>
          </a:p>
          <a:p>
            <a:pPr marL="0" indent="0">
              <a:buSzTx/>
              <a:buNone/>
              <a:defRPr sz="1600"/>
            </a:pPr>
            <a:r>
              <a:t>© 2015 Business Academy Aarhus (</a:t>
            </a:r>
            <a:r>
              <a:rPr u="sng">
                <a:hlinkClick r:id="rId3"/>
              </a:rPr>
              <a:t>www.baaa.dk</a:t>
            </a:r>
            <a:r>
              <a:t>)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-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113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37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Shape 161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>
            <a:spLocks noGrp="1"/>
          </p:cNvSpPr>
          <p:nvPr>
            <p:ph type="body" sz="quarter" idx="13"/>
          </p:nvPr>
        </p:nvSpPr>
        <p:spPr>
          <a:xfrm>
            <a:off x="2296796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3B9AA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4"/>
          </p:nvPr>
        </p:nvSpPr>
        <p:spPr>
          <a:xfrm>
            <a:off x="3725037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9C7CE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body" sz="quarter" idx="15"/>
          </p:nvPr>
        </p:nvSpPr>
        <p:spPr>
          <a:xfrm>
            <a:off x="5153279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3C892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body" sz="quarter" idx="16"/>
          </p:nvPr>
        </p:nvSpPr>
        <p:spPr>
          <a:xfrm>
            <a:off x="6581520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EB8C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body" sz="quarter" idx="17"/>
          </p:nvPr>
        </p:nvSpPr>
        <p:spPr>
          <a:xfrm>
            <a:off x="8009762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B997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body" sz="quarter" idx="18"/>
          </p:nvPr>
        </p:nvSpPr>
        <p:spPr>
          <a:xfrm>
            <a:off x="9438003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E5755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75" name="Shape 175"/>
          <p:cNvSpPr>
            <a:spLocks noGrp="1"/>
          </p:cNvSpPr>
          <p:nvPr>
            <p:ph type="body" sz="quarter" idx="19"/>
          </p:nvPr>
        </p:nvSpPr>
        <p:spPr>
          <a:xfrm>
            <a:off x="2296796" y="2930864"/>
            <a:ext cx="1270001" cy="1270001"/>
          </a:xfrm>
          <a:prstGeom prst="ellipse">
            <a:avLst/>
          </a:prstGeom>
          <a:solidFill>
            <a:srgbClr val="83B9AA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20"/>
          </p:nvPr>
        </p:nvSpPr>
        <p:spPr>
          <a:xfrm>
            <a:off x="3725037" y="2930864"/>
            <a:ext cx="1270001" cy="1270001"/>
          </a:xfrm>
          <a:prstGeom prst="ellipse">
            <a:avLst/>
          </a:prstGeom>
          <a:solidFill>
            <a:srgbClr val="99C7CE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body" sz="quarter" idx="21"/>
          </p:nvPr>
        </p:nvSpPr>
        <p:spPr>
          <a:xfrm>
            <a:off x="5153279" y="2930864"/>
            <a:ext cx="1270001" cy="1270001"/>
          </a:xfrm>
          <a:prstGeom prst="ellipse">
            <a:avLst/>
          </a:prstGeom>
          <a:solidFill>
            <a:srgbClr val="C3C892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sz="quarter" idx="22"/>
          </p:nvPr>
        </p:nvSpPr>
        <p:spPr>
          <a:xfrm>
            <a:off x="6581520" y="2930864"/>
            <a:ext cx="1270001" cy="1270001"/>
          </a:xfrm>
          <a:prstGeom prst="ellipse">
            <a:avLst/>
          </a:prstGeom>
          <a:solidFill>
            <a:srgbClr val="CEB8C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23"/>
          </p:nvPr>
        </p:nvSpPr>
        <p:spPr>
          <a:xfrm>
            <a:off x="8009762" y="2930864"/>
            <a:ext cx="1270001" cy="1270001"/>
          </a:xfrm>
          <a:prstGeom prst="ellipse">
            <a:avLst/>
          </a:prstGeom>
          <a:solidFill>
            <a:srgbClr val="BB997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body" sz="quarter" idx="24"/>
          </p:nvPr>
        </p:nvSpPr>
        <p:spPr>
          <a:xfrm>
            <a:off x="9438003" y="2930864"/>
            <a:ext cx="1270001" cy="1270001"/>
          </a:xfrm>
          <a:prstGeom prst="ellipse">
            <a:avLst/>
          </a:prstGeom>
          <a:solidFill>
            <a:srgbClr val="4E5755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body" sz="quarter" idx="25"/>
          </p:nvPr>
        </p:nvSpPr>
        <p:spPr>
          <a:xfrm>
            <a:off x="2297091" y="5007806"/>
            <a:ext cx="1270001" cy="1270001"/>
          </a:xfrm>
          <a:prstGeom prst="rect">
            <a:avLst/>
          </a:prstGeom>
          <a:solidFill>
            <a:srgbClr val="83B9AA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body" sz="quarter" idx="26"/>
          </p:nvPr>
        </p:nvSpPr>
        <p:spPr>
          <a:xfrm>
            <a:off x="3569749" y="5007806"/>
            <a:ext cx="1270001" cy="1270001"/>
          </a:xfrm>
          <a:prstGeom prst="rect">
            <a:avLst/>
          </a:prstGeom>
          <a:solidFill>
            <a:srgbClr val="99C7CE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body" sz="quarter" idx="27"/>
          </p:nvPr>
        </p:nvSpPr>
        <p:spPr>
          <a:xfrm>
            <a:off x="2296796" y="6267765"/>
            <a:ext cx="1270001" cy="1270001"/>
          </a:xfrm>
          <a:prstGeom prst="rect">
            <a:avLst/>
          </a:prstGeom>
          <a:solidFill>
            <a:srgbClr val="C3C892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84" name="Shape 184"/>
          <p:cNvSpPr>
            <a:spLocks noGrp="1"/>
          </p:cNvSpPr>
          <p:nvPr>
            <p:ph type="body" sz="quarter" idx="28"/>
          </p:nvPr>
        </p:nvSpPr>
        <p:spPr>
          <a:xfrm>
            <a:off x="3569454" y="6267765"/>
            <a:ext cx="1270001" cy="1270001"/>
          </a:xfrm>
          <a:prstGeom prst="rect">
            <a:avLst/>
          </a:prstGeom>
          <a:solidFill>
            <a:srgbClr val="CEB8C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85" name="Shape 185"/>
          <p:cNvSpPr>
            <a:spLocks noGrp="1"/>
          </p:cNvSpPr>
          <p:nvPr>
            <p:ph type="body" sz="quarter" idx="29"/>
          </p:nvPr>
        </p:nvSpPr>
        <p:spPr>
          <a:xfrm>
            <a:off x="2296796" y="7537764"/>
            <a:ext cx="1270001" cy="1270001"/>
          </a:xfrm>
          <a:prstGeom prst="rect">
            <a:avLst/>
          </a:prstGeom>
          <a:solidFill>
            <a:srgbClr val="BB997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sz="quarter" idx="30"/>
          </p:nvPr>
        </p:nvSpPr>
        <p:spPr>
          <a:xfrm>
            <a:off x="3569454" y="7537764"/>
            <a:ext cx="1270001" cy="1270001"/>
          </a:xfrm>
          <a:prstGeom prst="rect">
            <a:avLst/>
          </a:prstGeom>
          <a:solidFill>
            <a:srgbClr val="4E5755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body" sz="quarter" idx="31"/>
          </p:nvPr>
        </p:nvSpPr>
        <p:spPr>
          <a:xfrm>
            <a:off x="5218478" y="5020981"/>
            <a:ext cx="254001" cy="1016001"/>
          </a:xfrm>
          <a:prstGeom prst="rect">
            <a:avLst/>
          </a:prstGeom>
          <a:solidFill>
            <a:srgbClr val="83B9AA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88" name="Shape 188"/>
          <p:cNvSpPr>
            <a:spLocks noGrp="1"/>
          </p:cNvSpPr>
          <p:nvPr>
            <p:ph type="body" sz="quarter" idx="32"/>
          </p:nvPr>
        </p:nvSpPr>
        <p:spPr>
          <a:xfrm>
            <a:off x="5602136" y="5020981"/>
            <a:ext cx="254001" cy="1016001"/>
          </a:xfrm>
          <a:prstGeom prst="rect">
            <a:avLst/>
          </a:prstGeom>
          <a:solidFill>
            <a:srgbClr val="99C7CE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body" sz="quarter" idx="33"/>
          </p:nvPr>
        </p:nvSpPr>
        <p:spPr>
          <a:xfrm>
            <a:off x="5218182" y="6039639"/>
            <a:ext cx="254001" cy="1016001"/>
          </a:xfrm>
          <a:prstGeom prst="rect">
            <a:avLst/>
          </a:prstGeom>
          <a:solidFill>
            <a:srgbClr val="C3C892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body" sz="quarter" idx="34"/>
          </p:nvPr>
        </p:nvSpPr>
        <p:spPr>
          <a:xfrm>
            <a:off x="5601841" y="6039639"/>
            <a:ext cx="254001" cy="1016001"/>
          </a:xfrm>
          <a:prstGeom prst="rect">
            <a:avLst/>
          </a:prstGeom>
          <a:solidFill>
            <a:srgbClr val="CEB8C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body" sz="quarter" idx="35"/>
          </p:nvPr>
        </p:nvSpPr>
        <p:spPr>
          <a:xfrm>
            <a:off x="5218183" y="7055639"/>
            <a:ext cx="254001" cy="1016001"/>
          </a:xfrm>
          <a:prstGeom prst="rect">
            <a:avLst/>
          </a:prstGeom>
          <a:solidFill>
            <a:srgbClr val="BB997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92" name="Shape 192"/>
          <p:cNvSpPr>
            <a:spLocks noGrp="1"/>
          </p:cNvSpPr>
          <p:nvPr>
            <p:ph type="body" sz="quarter" idx="36"/>
          </p:nvPr>
        </p:nvSpPr>
        <p:spPr>
          <a:xfrm>
            <a:off x="5601841" y="7055639"/>
            <a:ext cx="254001" cy="1016001"/>
          </a:xfrm>
          <a:prstGeom prst="rect">
            <a:avLst/>
          </a:prstGeom>
          <a:solidFill>
            <a:srgbClr val="4E5755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93" name="Shape 193"/>
          <p:cNvSpPr>
            <a:spLocks noGrp="1"/>
          </p:cNvSpPr>
          <p:nvPr>
            <p:ph type="body" sz="quarter" idx="37"/>
          </p:nvPr>
        </p:nvSpPr>
        <p:spPr>
          <a:xfrm>
            <a:off x="6208553" y="5020981"/>
            <a:ext cx="508001" cy="508001"/>
          </a:xfrm>
          <a:prstGeom prst="rect">
            <a:avLst/>
          </a:prstGeom>
          <a:solidFill>
            <a:srgbClr val="83B9AA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body" sz="quarter" idx="38"/>
          </p:nvPr>
        </p:nvSpPr>
        <p:spPr>
          <a:xfrm>
            <a:off x="6719210" y="5020981"/>
            <a:ext cx="508001" cy="508001"/>
          </a:xfrm>
          <a:prstGeom prst="rect">
            <a:avLst/>
          </a:prstGeom>
          <a:solidFill>
            <a:srgbClr val="99C7CE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39"/>
          </p:nvPr>
        </p:nvSpPr>
        <p:spPr>
          <a:xfrm>
            <a:off x="6208257" y="5531639"/>
            <a:ext cx="508001" cy="508001"/>
          </a:xfrm>
          <a:prstGeom prst="rect">
            <a:avLst/>
          </a:prstGeom>
          <a:solidFill>
            <a:srgbClr val="C3C892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96" name="Shape 196"/>
          <p:cNvSpPr>
            <a:spLocks noGrp="1"/>
          </p:cNvSpPr>
          <p:nvPr>
            <p:ph type="body" sz="quarter" idx="40"/>
          </p:nvPr>
        </p:nvSpPr>
        <p:spPr>
          <a:xfrm>
            <a:off x="6718915" y="5531639"/>
            <a:ext cx="508001" cy="508001"/>
          </a:xfrm>
          <a:prstGeom prst="rect">
            <a:avLst/>
          </a:prstGeom>
          <a:solidFill>
            <a:srgbClr val="CEB8C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97" name="Shape 197"/>
          <p:cNvSpPr>
            <a:spLocks noGrp="1"/>
          </p:cNvSpPr>
          <p:nvPr>
            <p:ph type="body" sz="quarter" idx="41"/>
          </p:nvPr>
        </p:nvSpPr>
        <p:spPr>
          <a:xfrm>
            <a:off x="6208257" y="6039639"/>
            <a:ext cx="508001" cy="508001"/>
          </a:xfrm>
          <a:prstGeom prst="rect">
            <a:avLst/>
          </a:prstGeom>
          <a:solidFill>
            <a:srgbClr val="BB997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98" name="Shape 198"/>
          <p:cNvSpPr>
            <a:spLocks noGrp="1"/>
          </p:cNvSpPr>
          <p:nvPr>
            <p:ph type="body" sz="quarter" idx="42"/>
          </p:nvPr>
        </p:nvSpPr>
        <p:spPr>
          <a:xfrm>
            <a:off x="6718915" y="6039639"/>
            <a:ext cx="508001" cy="508001"/>
          </a:xfrm>
          <a:prstGeom prst="rect">
            <a:avLst/>
          </a:prstGeom>
          <a:solidFill>
            <a:srgbClr val="4E5755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99" name="Shape 199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Shape 207"/>
          <p:cNvSpPr>
            <a:spLocks noGrp="1"/>
          </p:cNvSpPr>
          <p:nvPr>
            <p:ph type="body" sz="quarter" idx="13"/>
          </p:nvPr>
        </p:nvSpPr>
        <p:spPr>
          <a:xfrm>
            <a:off x="2296796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3B9AA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208" name="Shape 208"/>
          <p:cNvSpPr>
            <a:spLocks noGrp="1"/>
          </p:cNvSpPr>
          <p:nvPr>
            <p:ph type="body" sz="quarter" idx="14"/>
          </p:nvPr>
        </p:nvSpPr>
        <p:spPr>
          <a:xfrm>
            <a:off x="3725037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9C7CE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5153279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3C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6581520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EB8C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8009762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B99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9438003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DBE3E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2296796" y="2930864"/>
            <a:ext cx="1270001" cy="1270001"/>
          </a:xfrm>
          <a:prstGeom prst="ellipse">
            <a:avLst/>
          </a:prstGeom>
          <a:solidFill>
            <a:srgbClr val="83B9A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3725037" y="2930864"/>
            <a:ext cx="1270001" cy="1270001"/>
          </a:xfrm>
          <a:prstGeom prst="ellipse">
            <a:avLst/>
          </a:prstGeom>
          <a:solidFill>
            <a:srgbClr val="99C7C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5153279" y="2930864"/>
            <a:ext cx="1270001" cy="1270001"/>
          </a:xfrm>
          <a:prstGeom prst="ellipse">
            <a:avLst/>
          </a:prstGeom>
          <a:solidFill>
            <a:srgbClr val="C3C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6581520" y="2930864"/>
            <a:ext cx="1270001" cy="1270001"/>
          </a:xfrm>
          <a:prstGeom prst="ellipse">
            <a:avLst/>
          </a:prstGeom>
          <a:solidFill>
            <a:srgbClr val="CEB8C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8009762" y="2930864"/>
            <a:ext cx="1270001" cy="1270001"/>
          </a:xfrm>
          <a:prstGeom prst="ellipse">
            <a:avLst/>
          </a:prstGeom>
          <a:solidFill>
            <a:srgbClr val="BB99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9438003" y="2930864"/>
            <a:ext cx="1270001" cy="1270001"/>
          </a:xfrm>
          <a:prstGeom prst="ellipse">
            <a:avLst/>
          </a:prstGeom>
          <a:solidFill>
            <a:srgbClr val="DBE3E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2297091" y="5007806"/>
            <a:ext cx="1270001" cy="1270001"/>
          </a:xfrm>
          <a:prstGeom prst="rect">
            <a:avLst/>
          </a:prstGeom>
          <a:solidFill>
            <a:srgbClr val="83B9A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3569749" y="5007806"/>
            <a:ext cx="1270001" cy="1270001"/>
          </a:xfrm>
          <a:prstGeom prst="rect">
            <a:avLst/>
          </a:prstGeom>
          <a:solidFill>
            <a:srgbClr val="99C7C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2296796" y="6267765"/>
            <a:ext cx="1270001" cy="1270001"/>
          </a:xfrm>
          <a:prstGeom prst="rect">
            <a:avLst/>
          </a:prstGeom>
          <a:solidFill>
            <a:srgbClr val="C3C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3569454" y="6267765"/>
            <a:ext cx="1270001" cy="1270001"/>
          </a:xfrm>
          <a:prstGeom prst="rect">
            <a:avLst/>
          </a:prstGeom>
          <a:solidFill>
            <a:srgbClr val="CEB8C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2296796" y="7537764"/>
            <a:ext cx="1270001" cy="1270001"/>
          </a:xfrm>
          <a:prstGeom prst="rect">
            <a:avLst/>
          </a:prstGeom>
          <a:solidFill>
            <a:srgbClr val="BB99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3569454" y="7537764"/>
            <a:ext cx="1270001" cy="1270001"/>
          </a:xfrm>
          <a:prstGeom prst="rect">
            <a:avLst/>
          </a:prstGeom>
          <a:solidFill>
            <a:srgbClr val="DBE3E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5218478" y="5020981"/>
            <a:ext cx="254001" cy="1016001"/>
          </a:xfrm>
          <a:prstGeom prst="rect">
            <a:avLst/>
          </a:prstGeom>
          <a:solidFill>
            <a:srgbClr val="83B9A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5602136" y="5020981"/>
            <a:ext cx="254001" cy="1016001"/>
          </a:xfrm>
          <a:prstGeom prst="rect">
            <a:avLst/>
          </a:prstGeom>
          <a:solidFill>
            <a:srgbClr val="99C7C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5218182" y="6039639"/>
            <a:ext cx="254001" cy="1016001"/>
          </a:xfrm>
          <a:prstGeom prst="rect">
            <a:avLst/>
          </a:prstGeom>
          <a:solidFill>
            <a:srgbClr val="C3C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5601841" y="6039639"/>
            <a:ext cx="254001" cy="1016001"/>
          </a:xfrm>
          <a:prstGeom prst="rect">
            <a:avLst/>
          </a:prstGeom>
          <a:solidFill>
            <a:srgbClr val="CEB8C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5218183" y="7055639"/>
            <a:ext cx="254001" cy="1016001"/>
          </a:xfrm>
          <a:prstGeom prst="rect">
            <a:avLst/>
          </a:prstGeom>
          <a:solidFill>
            <a:srgbClr val="BB99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5601841" y="7055639"/>
            <a:ext cx="254001" cy="1016001"/>
          </a:xfrm>
          <a:prstGeom prst="rect">
            <a:avLst/>
          </a:prstGeom>
          <a:solidFill>
            <a:srgbClr val="DBE3E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6208553" y="5020981"/>
            <a:ext cx="508001" cy="508001"/>
          </a:xfrm>
          <a:prstGeom prst="rect">
            <a:avLst/>
          </a:prstGeom>
          <a:solidFill>
            <a:srgbClr val="83B9A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6719210" y="5020981"/>
            <a:ext cx="508001" cy="508001"/>
          </a:xfrm>
          <a:prstGeom prst="rect">
            <a:avLst/>
          </a:prstGeom>
          <a:solidFill>
            <a:srgbClr val="99C7C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6208257" y="5531639"/>
            <a:ext cx="508001" cy="508001"/>
          </a:xfrm>
          <a:prstGeom prst="rect">
            <a:avLst/>
          </a:prstGeom>
          <a:solidFill>
            <a:srgbClr val="C3C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6718915" y="5531639"/>
            <a:ext cx="508001" cy="508001"/>
          </a:xfrm>
          <a:prstGeom prst="rect">
            <a:avLst/>
          </a:prstGeom>
          <a:solidFill>
            <a:srgbClr val="CEB8C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6208257" y="6039639"/>
            <a:ext cx="508001" cy="508001"/>
          </a:xfrm>
          <a:prstGeom prst="rect">
            <a:avLst/>
          </a:prstGeom>
          <a:solidFill>
            <a:srgbClr val="BB99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6718915" y="6039639"/>
            <a:ext cx="508001" cy="508001"/>
          </a:xfrm>
          <a:prstGeom prst="rect">
            <a:avLst/>
          </a:prstGeom>
          <a:solidFill>
            <a:srgbClr val="DBE3E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37" name="Shape 237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45" name="Chart 245"/>
          <p:cNvGraphicFramePr/>
          <p:nvPr/>
        </p:nvGraphicFramePr>
        <p:xfrm>
          <a:off x="406108" y="1814776"/>
          <a:ext cx="5854701" cy="5854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6" name="Chart 246"/>
          <p:cNvGraphicFramePr/>
          <p:nvPr/>
        </p:nvGraphicFramePr>
        <p:xfrm>
          <a:off x="6816354" y="1814776"/>
          <a:ext cx="5854701" cy="5854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47" name="Shape 247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irst Pag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body" sz="half" idx="13"/>
          </p:nvPr>
        </p:nvSpPr>
        <p:spPr>
          <a:xfrm>
            <a:off x="699869" y="2016658"/>
            <a:ext cx="11605062" cy="25273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14000">
                <a:solidFill>
                  <a:srgbClr val="83B9AA"/>
                </a:solidFill>
              </a:defRPr>
            </a:lvl1pPr>
          </a:lstStyle>
          <a:p>
            <a:r>
              <a:t>Topic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4"/>
          </p:nvPr>
        </p:nvSpPr>
        <p:spPr>
          <a:xfrm>
            <a:off x="4605096" y="4481645"/>
            <a:ext cx="3794608" cy="7620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SzTx/>
              <a:buNone/>
              <a:defRPr>
                <a:solidFill>
                  <a:srgbClr val="DBE3E2"/>
                </a:solidFill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r>
              <a:t>Short description</a:t>
            </a:r>
          </a:p>
        </p:txBody>
      </p:sp>
      <p:sp>
        <p:nvSpPr>
          <p:cNvPr id="25" name="Shape 25"/>
          <p:cNvSpPr/>
          <p:nvPr/>
        </p:nvSpPr>
        <p:spPr>
          <a:xfrm>
            <a:off x="246662" y="8250866"/>
            <a:ext cx="4572713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>
                <a:solidFill>
                  <a:srgbClr val="7D8181"/>
                </a:solidFill>
              </a:defRPr>
            </a:pPr>
            <a:r>
              <a:t>Author: Jarne W. Beutnagel (</a:t>
            </a:r>
            <a:r>
              <a:rPr u="sng">
                <a:hlinkClick r:id="rId2"/>
              </a:rPr>
              <a:t>jwb@eaaa.dk</a:t>
            </a:r>
            <a:r>
              <a:t>)</a:t>
            </a:r>
          </a:p>
          <a:p>
            <a:pPr>
              <a:defRPr sz="1600">
                <a:solidFill>
                  <a:srgbClr val="7D8181"/>
                </a:solidFill>
              </a:defRPr>
            </a:pPr>
            <a:r>
              <a:t>Subject: Interaction Design</a:t>
            </a:r>
          </a:p>
          <a:p>
            <a:pPr>
              <a:defRPr sz="1600">
                <a:solidFill>
                  <a:srgbClr val="7D8181"/>
                </a:solidFill>
              </a:defRPr>
            </a:pPr>
            <a:r>
              <a:t>Course: Multimedia Design &amp; Communication</a:t>
            </a:r>
          </a:p>
          <a:p>
            <a:pPr>
              <a:defRPr sz="1600">
                <a:solidFill>
                  <a:srgbClr val="7D8181"/>
                </a:solidFill>
              </a:defRPr>
            </a:pPr>
            <a:r>
              <a:t>© 2015 Business Academy Aarhus (</a:t>
            </a:r>
            <a:r>
              <a:rPr u="sng">
                <a:hlinkClick r:id="rId3"/>
              </a:rPr>
              <a:t>www.baaa.dk</a:t>
            </a:r>
            <a:r>
              <a:t>)</a:t>
            </a:r>
          </a:p>
        </p:txBody>
      </p:sp>
      <p:sp>
        <p:nvSpPr>
          <p:cNvPr id="26" name="Shape 26"/>
          <p:cNvSpPr/>
          <p:nvPr/>
        </p:nvSpPr>
        <p:spPr>
          <a:xfrm>
            <a:off x="304517" y="7924800"/>
            <a:ext cx="12395765" cy="0"/>
          </a:xfrm>
          <a:prstGeom prst="line">
            <a:avLst/>
          </a:prstGeom>
          <a:ln w="25400">
            <a:solidFill>
              <a:srgbClr val="54565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/>
            </a:pPr>
            <a:endParaRPr/>
          </a:p>
        </p:txBody>
      </p:sp>
      <p:pic>
        <p:nvPicPr>
          <p:cNvPr id="27" name="BAA_RGB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4" name="Chart 254"/>
          <p:cNvGraphicFramePr/>
          <p:nvPr/>
        </p:nvGraphicFramePr>
        <p:xfrm>
          <a:off x="406108" y="1814776"/>
          <a:ext cx="5854701" cy="5854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55" name="Chart 255"/>
          <p:cNvGraphicFramePr/>
          <p:nvPr/>
        </p:nvGraphicFramePr>
        <p:xfrm>
          <a:off x="6816354" y="1814776"/>
          <a:ext cx="5854701" cy="5854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56" name="BAA_RGB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Shape 257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y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Shape 265"/>
          <p:cNvSpPr>
            <a:spLocks noGrp="1"/>
          </p:cNvSpPr>
          <p:nvPr>
            <p:ph type="body" sz="quarter" idx="13"/>
          </p:nvPr>
        </p:nvSpPr>
        <p:spPr>
          <a:xfrm>
            <a:off x="3184056" y="1674540"/>
            <a:ext cx="2810351" cy="762001"/>
          </a:xfrm>
          <a:prstGeom prst="rect">
            <a:avLst/>
          </a:prstGeom>
          <a:solidFill>
            <a:srgbClr val="99C7CE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Label</a:t>
            </a:r>
          </a:p>
        </p:txBody>
      </p:sp>
      <p:sp>
        <p:nvSpPr>
          <p:cNvPr id="266" name="Shape 266"/>
          <p:cNvSpPr>
            <a:spLocks noGrp="1"/>
          </p:cNvSpPr>
          <p:nvPr>
            <p:ph type="body" sz="quarter" idx="14"/>
          </p:nvPr>
        </p:nvSpPr>
        <p:spPr>
          <a:xfrm>
            <a:off x="3184056" y="2515360"/>
            <a:ext cx="2810351" cy="762001"/>
          </a:xfrm>
          <a:prstGeom prst="rect">
            <a:avLst/>
          </a:prstGeom>
          <a:solidFill>
            <a:srgbClr val="BB997B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Label</a:t>
            </a:r>
          </a:p>
        </p:txBody>
      </p:sp>
      <p:sp>
        <p:nvSpPr>
          <p:cNvPr id="267" name="Shape 267"/>
          <p:cNvSpPr>
            <a:spLocks noGrp="1"/>
          </p:cNvSpPr>
          <p:nvPr>
            <p:ph type="body" sz="quarter" idx="15"/>
          </p:nvPr>
        </p:nvSpPr>
        <p:spPr>
          <a:xfrm>
            <a:off x="3184056" y="3356181"/>
            <a:ext cx="2810351" cy="762001"/>
          </a:xfrm>
          <a:prstGeom prst="rect">
            <a:avLst/>
          </a:prstGeom>
          <a:solidFill>
            <a:srgbClr val="C3C892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Label</a:t>
            </a:r>
          </a:p>
        </p:txBody>
      </p:sp>
      <p:sp>
        <p:nvSpPr>
          <p:cNvPr id="268" name="Shape 268"/>
          <p:cNvSpPr>
            <a:spLocks noGrp="1"/>
          </p:cNvSpPr>
          <p:nvPr>
            <p:ph type="body" sz="quarter" idx="16"/>
          </p:nvPr>
        </p:nvSpPr>
        <p:spPr>
          <a:xfrm>
            <a:off x="3184056" y="4197003"/>
            <a:ext cx="2810351" cy="762001"/>
          </a:xfrm>
          <a:prstGeom prst="rect">
            <a:avLst/>
          </a:prstGeom>
          <a:solidFill>
            <a:srgbClr val="4E5755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Label</a:t>
            </a:r>
          </a:p>
        </p:txBody>
      </p:sp>
      <p:sp>
        <p:nvSpPr>
          <p:cNvPr id="269" name="Shape 269"/>
          <p:cNvSpPr>
            <a:spLocks noGrp="1"/>
          </p:cNvSpPr>
          <p:nvPr>
            <p:ph type="body" sz="quarter" idx="17"/>
          </p:nvPr>
        </p:nvSpPr>
        <p:spPr>
          <a:xfrm>
            <a:off x="3184056" y="5037823"/>
            <a:ext cx="2810351" cy="762001"/>
          </a:xfrm>
          <a:prstGeom prst="rect">
            <a:avLst/>
          </a:prstGeom>
          <a:solidFill>
            <a:srgbClr val="83B9AA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Label</a:t>
            </a:r>
          </a:p>
        </p:txBody>
      </p:sp>
      <p:sp>
        <p:nvSpPr>
          <p:cNvPr id="270" name="Shape 270"/>
          <p:cNvSpPr>
            <a:spLocks noGrp="1"/>
          </p:cNvSpPr>
          <p:nvPr>
            <p:ph type="body" sz="quarter" idx="18"/>
          </p:nvPr>
        </p:nvSpPr>
        <p:spPr>
          <a:xfrm>
            <a:off x="3184056" y="5878645"/>
            <a:ext cx="2810351" cy="762001"/>
          </a:xfrm>
          <a:prstGeom prst="rect">
            <a:avLst/>
          </a:prstGeom>
          <a:solidFill>
            <a:srgbClr val="CEB8CB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Label</a:t>
            </a:r>
          </a:p>
        </p:txBody>
      </p:sp>
      <p:sp>
        <p:nvSpPr>
          <p:cNvPr id="271" name="Shape 271"/>
          <p:cNvSpPr>
            <a:spLocks noGrp="1"/>
          </p:cNvSpPr>
          <p:nvPr>
            <p:ph type="body" sz="quarter" idx="19"/>
          </p:nvPr>
        </p:nvSpPr>
        <p:spPr>
          <a:xfrm>
            <a:off x="7024685" y="1674540"/>
            <a:ext cx="2796059" cy="762001"/>
          </a:xfrm>
          <a:prstGeom prst="rect">
            <a:avLst/>
          </a:prstGeom>
          <a:solidFill>
            <a:srgbClr val="99C7CE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Label</a:t>
            </a:r>
          </a:p>
        </p:txBody>
      </p:sp>
      <p:sp>
        <p:nvSpPr>
          <p:cNvPr id="272" name="Shape 272"/>
          <p:cNvSpPr>
            <a:spLocks noGrp="1"/>
          </p:cNvSpPr>
          <p:nvPr>
            <p:ph type="body" sz="quarter" idx="20"/>
          </p:nvPr>
        </p:nvSpPr>
        <p:spPr>
          <a:xfrm>
            <a:off x="7024685" y="2515360"/>
            <a:ext cx="2796059" cy="762001"/>
          </a:xfrm>
          <a:prstGeom prst="rect">
            <a:avLst/>
          </a:prstGeom>
          <a:solidFill>
            <a:srgbClr val="BB997B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Label</a:t>
            </a:r>
          </a:p>
        </p:txBody>
      </p:sp>
      <p:sp>
        <p:nvSpPr>
          <p:cNvPr id="273" name="Shape 273"/>
          <p:cNvSpPr>
            <a:spLocks noGrp="1"/>
          </p:cNvSpPr>
          <p:nvPr>
            <p:ph type="body" sz="quarter" idx="21"/>
          </p:nvPr>
        </p:nvSpPr>
        <p:spPr>
          <a:xfrm>
            <a:off x="7024685" y="3356181"/>
            <a:ext cx="2796059" cy="762001"/>
          </a:xfrm>
          <a:prstGeom prst="rect">
            <a:avLst/>
          </a:prstGeom>
          <a:solidFill>
            <a:srgbClr val="C3C892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Label</a:t>
            </a:r>
          </a:p>
        </p:txBody>
      </p:sp>
      <p:sp>
        <p:nvSpPr>
          <p:cNvPr id="274" name="Shape 274"/>
          <p:cNvSpPr>
            <a:spLocks noGrp="1"/>
          </p:cNvSpPr>
          <p:nvPr>
            <p:ph type="body" sz="quarter" idx="22"/>
          </p:nvPr>
        </p:nvSpPr>
        <p:spPr>
          <a:xfrm>
            <a:off x="7024685" y="4197003"/>
            <a:ext cx="2796059" cy="762001"/>
          </a:xfrm>
          <a:prstGeom prst="rect">
            <a:avLst/>
          </a:prstGeom>
          <a:solidFill>
            <a:srgbClr val="4E5755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Label</a:t>
            </a:r>
          </a:p>
        </p:txBody>
      </p:sp>
      <p:sp>
        <p:nvSpPr>
          <p:cNvPr id="275" name="Shape 275"/>
          <p:cNvSpPr>
            <a:spLocks noGrp="1"/>
          </p:cNvSpPr>
          <p:nvPr>
            <p:ph type="body" sz="quarter" idx="23"/>
          </p:nvPr>
        </p:nvSpPr>
        <p:spPr>
          <a:xfrm>
            <a:off x="7024685" y="5037823"/>
            <a:ext cx="2796059" cy="762001"/>
          </a:xfrm>
          <a:prstGeom prst="rect">
            <a:avLst/>
          </a:prstGeom>
          <a:solidFill>
            <a:srgbClr val="83B9AA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Label</a:t>
            </a:r>
          </a:p>
        </p:txBody>
      </p:sp>
      <p:sp>
        <p:nvSpPr>
          <p:cNvPr id="276" name="Shape 276"/>
          <p:cNvSpPr>
            <a:spLocks noGrp="1"/>
          </p:cNvSpPr>
          <p:nvPr>
            <p:ph type="body" sz="quarter" idx="24"/>
          </p:nvPr>
        </p:nvSpPr>
        <p:spPr>
          <a:xfrm>
            <a:off x="7024685" y="5878645"/>
            <a:ext cx="2796059" cy="762001"/>
          </a:xfrm>
          <a:prstGeom prst="rect">
            <a:avLst/>
          </a:prstGeom>
          <a:solidFill>
            <a:srgbClr val="CEB8CB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Label</a:t>
            </a:r>
          </a:p>
        </p:txBody>
      </p:sp>
      <p:sp>
        <p:nvSpPr>
          <p:cNvPr id="277" name="Shape 277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aph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Shape 285"/>
          <p:cNvSpPr>
            <a:spLocks noGrp="1"/>
          </p:cNvSpPr>
          <p:nvPr>
            <p:ph type="body" sz="quarter" idx="13"/>
          </p:nvPr>
        </p:nvSpPr>
        <p:spPr>
          <a:xfrm>
            <a:off x="3184056" y="1674540"/>
            <a:ext cx="2810351" cy="762001"/>
          </a:xfrm>
          <a:prstGeom prst="rect">
            <a:avLst/>
          </a:prstGeom>
          <a:solidFill>
            <a:srgbClr val="99C7CE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Label</a:t>
            </a:r>
          </a:p>
        </p:txBody>
      </p:sp>
      <p:sp>
        <p:nvSpPr>
          <p:cNvPr id="286" name="Shape 286"/>
          <p:cNvSpPr>
            <a:spLocks noGrp="1"/>
          </p:cNvSpPr>
          <p:nvPr>
            <p:ph type="body" sz="quarter" idx="14"/>
          </p:nvPr>
        </p:nvSpPr>
        <p:spPr>
          <a:xfrm>
            <a:off x="3184056" y="2515360"/>
            <a:ext cx="2810351" cy="762001"/>
          </a:xfrm>
          <a:prstGeom prst="rect">
            <a:avLst/>
          </a:prstGeom>
          <a:solidFill>
            <a:srgbClr val="BB997B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Label</a:t>
            </a:r>
          </a:p>
        </p:txBody>
      </p:sp>
      <p:sp>
        <p:nvSpPr>
          <p:cNvPr id="287" name="Shape 287"/>
          <p:cNvSpPr>
            <a:spLocks noGrp="1"/>
          </p:cNvSpPr>
          <p:nvPr>
            <p:ph type="body" sz="quarter" idx="15"/>
          </p:nvPr>
        </p:nvSpPr>
        <p:spPr>
          <a:xfrm>
            <a:off x="3184056" y="3356181"/>
            <a:ext cx="2810351" cy="762001"/>
          </a:xfrm>
          <a:prstGeom prst="rect">
            <a:avLst/>
          </a:prstGeom>
          <a:solidFill>
            <a:srgbClr val="C3C892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Label</a:t>
            </a:r>
          </a:p>
        </p:txBody>
      </p:sp>
      <p:sp>
        <p:nvSpPr>
          <p:cNvPr id="288" name="Shape 288"/>
          <p:cNvSpPr>
            <a:spLocks noGrp="1"/>
          </p:cNvSpPr>
          <p:nvPr>
            <p:ph type="body" sz="quarter" idx="16"/>
          </p:nvPr>
        </p:nvSpPr>
        <p:spPr>
          <a:xfrm>
            <a:off x="3184056" y="4197003"/>
            <a:ext cx="2810351" cy="762001"/>
          </a:xfrm>
          <a:prstGeom prst="rect">
            <a:avLst/>
          </a:prstGeom>
          <a:solidFill>
            <a:srgbClr val="DBE3E2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Label</a:t>
            </a:r>
          </a:p>
        </p:txBody>
      </p:sp>
      <p:sp>
        <p:nvSpPr>
          <p:cNvPr id="289" name="Shape 289"/>
          <p:cNvSpPr>
            <a:spLocks noGrp="1"/>
          </p:cNvSpPr>
          <p:nvPr>
            <p:ph type="body" sz="quarter" idx="17"/>
          </p:nvPr>
        </p:nvSpPr>
        <p:spPr>
          <a:xfrm>
            <a:off x="3184056" y="5037823"/>
            <a:ext cx="2810351" cy="762001"/>
          </a:xfrm>
          <a:prstGeom prst="rect">
            <a:avLst/>
          </a:prstGeom>
          <a:solidFill>
            <a:srgbClr val="83B9AA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Label</a:t>
            </a:r>
          </a:p>
        </p:txBody>
      </p:sp>
      <p:sp>
        <p:nvSpPr>
          <p:cNvPr id="290" name="Shape 290"/>
          <p:cNvSpPr>
            <a:spLocks noGrp="1"/>
          </p:cNvSpPr>
          <p:nvPr>
            <p:ph type="body" sz="quarter" idx="18"/>
          </p:nvPr>
        </p:nvSpPr>
        <p:spPr>
          <a:xfrm>
            <a:off x="3184056" y="5878645"/>
            <a:ext cx="2810351" cy="762001"/>
          </a:xfrm>
          <a:prstGeom prst="rect">
            <a:avLst/>
          </a:prstGeom>
          <a:solidFill>
            <a:srgbClr val="CEB8CB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Label</a:t>
            </a:r>
          </a:p>
        </p:txBody>
      </p:sp>
      <p:sp>
        <p:nvSpPr>
          <p:cNvPr id="291" name="Shape 291"/>
          <p:cNvSpPr>
            <a:spLocks noGrp="1"/>
          </p:cNvSpPr>
          <p:nvPr>
            <p:ph type="body" sz="quarter" idx="19"/>
          </p:nvPr>
        </p:nvSpPr>
        <p:spPr>
          <a:xfrm>
            <a:off x="7024685" y="1674540"/>
            <a:ext cx="2796059" cy="762001"/>
          </a:xfrm>
          <a:prstGeom prst="rect">
            <a:avLst/>
          </a:prstGeom>
          <a:solidFill>
            <a:srgbClr val="99C7CE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Label</a:t>
            </a:r>
          </a:p>
        </p:txBody>
      </p:sp>
      <p:sp>
        <p:nvSpPr>
          <p:cNvPr id="292" name="Shape 292"/>
          <p:cNvSpPr>
            <a:spLocks noGrp="1"/>
          </p:cNvSpPr>
          <p:nvPr>
            <p:ph type="body" sz="quarter" idx="20"/>
          </p:nvPr>
        </p:nvSpPr>
        <p:spPr>
          <a:xfrm>
            <a:off x="7024685" y="2515360"/>
            <a:ext cx="2796059" cy="762001"/>
          </a:xfrm>
          <a:prstGeom prst="rect">
            <a:avLst/>
          </a:prstGeom>
          <a:solidFill>
            <a:srgbClr val="BB997B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Label</a:t>
            </a:r>
          </a:p>
        </p:txBody>
      </p:sp>
      <p:sp>
        <p:nvSpPr>
          <p:cNvPr id="293" name="Shape 293"/>
          <p:cNvSpPr>
            <a:spLocks noGrp="1"/>
          </p:cNvSpPr>
          <p:nvPr>
            <p:ph type="body" sz="quarter" idx="21"/>
          </p:nvPr>
        </p:nvSpPr>
        <p:spPr>
          <a:xfrm>
            <a:off x="7024685" y="3356181"/>
            <a:ext cx="2796059" cy="762001"/>
          </a:xfrm>
          <a:prstGeom prst="rect">
            <a:avLst/>
          </a:prstGeom>
          <a:solidFill>
            <a:srgbClr val="C3C892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Label</a:t>
            </a:r>
          </a:p>
        </p:txBody>
      </p:sp>
      <p:sp>
        <p:nvSpPr>
          <p:cNvPr id="294" name="Shape 294"/>
          <p:cNvSpPr>
            <a:spLocks noGrp="1"/>
          </p:cNvSpPr>
          <p:nvPr>
            <p:ph type="body" sz="quarter" idx="22"/>
          </p:nvPr>
        </p:nvSpPr>
        <p:spPr>
          <a:xfrm>
            <a:off x="7024685" y="4197003"/>
            <a:ext cx="2796059" cy="762001"/>
          </a:xfrm>
          <a:prstGeom prst="rect">
            <a:avLst/>
          </a:prstGeom>
          <a:solidFill>
            <a:srgbClr val="DBE3E2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Label</a:t>
            </a:r>
          </a:p>
        </p:txBody>
      </p:sp>
      <p:sp>
        <p:nvSpPr>
          <p:cNvPr id="295" name="Shape 295"/>
          <p:cNvSpPr>
            <a:spLocks noGrp="1"/>
          </p:cNvSpPr>
          <p:nvPr>
            <p:ph type="body" sz="quarter" idx="23"/>
          </p:nvPr>
        </p:nvSpPr>
        <p:spPr>
          <a:xfrm>
            <a:off x="7024685" y="5037823"/>
            <a:ext cx="2796059" cy="762001"/>
          </a:xfrm>
          <a:prstGeom prst="rect">
            <a:avLst/>
          </a:prstGeom>
          <a:solidFill>
            <a:srgbClr val="83B9AA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Label</a:t>
            </a:r>
          </a:p>
        </p:txBody>
      </p:sp>
      <p:sp>
        <p:nvSpPr>
          <p:cNvPr id="296" name="Shape 296"/>
          <p:cNvSpPr>
            <a:spLocks noGrp="1"/>
          </p:cNvSpPr>
          <p:nvPr>
            <p:ph type="body" sz="quarter" idx="24"/>
          </p:nvPr>
        </p:nvSpPr>
        <p:spPr>
          <a:xfrm>
            <a:off x="7024685" y="5878645"/>
            <a:ext cx="2796059" cy="762001"/>
          </a:xfrm>
          <a:prstGeom prst="rect">
            <a:avLst/>
          </a:prstGeom>
          <a:solidFill>
            <a:srgbClr val="CEB8CB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Label</a:t>
            </a:r>
          </a:p>
        </p:txBody>
      </p:sp>
      <p:sp>
        <p:nvSpPr>
          <p:cNvPr id="297" name="Shape 297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89834" y="8164351"/>
            <a:ext cx="3913132" cy="1409954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Shape 305"/>
          <p:cNvSpPr>
            <a:spLocks noGrp="1"/>
          </p:cNvSpPr>
          <p:nvPr>
            <p:ph type="body" sz="quarter" idx="13"/>
          </p:nvPr>
        </p:nvSpPr>
        <p:spPr>
          <a:xfrm>
            <a:off x="246662" y="8250866"/>
            <a:ext cx="4572713" cy="12192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SzTx/>
              <a:buNone/>
              <a:defRPr sz="1600"/>
            </a:pPr>
            <a:r>
              <a:t>Author: Jarne W. Beutnagel (</a:t>
            </a:r>
            <a:r>
              <a:rPr u="sng">
                <a:hlinkClick r:id="rId3"/>
              </a:rPr>
              <a:t>jwb@eaaa.dk</a:t>
            </a:r>
            <a:r>
              <a:t>)</a:t>
            </a:r>
          </a:p>
          <a:p>
            <a:pPr marL="0" indent="0">
              <a:buSzTx/>
              <a:buNone/>
              <a:defRPr sz="1600"/>
            </a:pPr>
            <a:r>
              <a:t>Subject: Interaction Design</a:t>
            </a:r>
          </a:p>
          <a:p>
            <a:pPr marL="0" indent="0">
              <a:buSzTx/>
              <a:buNone/>
              <a:defRPr sz="1600"/>
            </a:pPr>
            <a:r>
              <a:t>Course: Multimedia Design &amp; Communication</a:t>
            </a:r>
          </a:p>
          <a:p>
            <a:pPr marL="0" indent="0">
              <a:buSzTx/>
              <a:buNone/>
              <a:defRPr sz="1600"/>
            </a:pPr>
            <a:r>
              <a:t>© 2015 Business Academy Aarhus (</a:t>
            </a:r>
            <a:r>
              <a:rPr u="sng">
                <a:hlinkClick r:id="rId4"/>
              </a:rPr>
              <a:t>www.baaa.dk</a:t>
            </a:r>
            <a:r>
              <a:t>)</a:t>
            </a:r>
          </a:p>
        </p:txBody>
      </p:sp>
      <p:sp>
        <p:nvSpPr>
          <p:cNvPr id="306" name="Shape 306"/>
          <p:cNvSpPr/>
          <p:nvPr/>
        </p:nvSpPr>
        <p:spPr>
          <a:xfrm>
            <a:off x="304517" y="7924800"/>
            <a:ext cx="12395765" cy="0"/>
          </a:xfrm>
          <a:prstGeom prst="line">
            <a:avLst/>
          </a:prstGeom>
          <a:ln w="25400">
            <a:solidFill>
              <a:srgbClr val="A6AAA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/>
            </a:pPr>
            <a:endParaRPr/>
          </a:p>
        </p:txBody>
      </p:sp>
      <p:sp>
        <p:nvSpPr>
          <p:cNvPr id="307" name="Shape 3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sz="quarter" idx="13"/>
          </p:nvPr>
        </p:nvSpPr>
        <p:spPr>
          <a:xfrm>
            <a:off x="246662" y="8250866"/>
            <a:ext cx="4572713" cy="12192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SzTx/>
              <a:buNone/>
              <a:defRPr sz="1600">
                <a:solidFill>
                  <a:srgbClr val="7D8181"/>
                </a:solidFill>
              </a:defRPr>
            </a:pPr>
            <a:r>
              <a:t>Author: Jarne W. Beutnagel (</a:t>
            </a:r>
            <a:r>
              <a:rPr u="sng">
                <a:hlinkClick r:id="rId2"/>
              </a:rPr>
              <a:t>jwb@eaaa.dk</a:t>
            </a:r>
            <a:r>
              <a:t>)</a:t>
            </a:r>
          </a:p>
          <a:p>
            <a:pPr marL="0" indent="0">
              <a:buSzTx/>
              <a:buNone/>
              <a:defRPr sz="1600">
                <a:solidFill>
                  <a:srgbClr val="7D8181"/>
                </a:solidFill>
              </a:defRPr>
            </a:pPr>
            <a:r>
              <a:t>Subject: Interaction Design</a:t>
            </a:r>
          </a:p>
          <a:p>
            <a:pPr marL="0" indent="0">
              <a:buSzTx/>
              <a:buNone/>
              <a:defRPr sz="1600">
                <a:solidFill>
                  <a:srgbClr val="7D8181"/>
                </a:solidFill>
              </a:defRPr>
            </a:pPr>
            <a:r>
              <a:t>Course: Multimedia Design &amp; Communication</a:t>
            </a:r>
          </a:p>
          <a:p>
            <a:pPr marL="0" indent="0">
              <a:buSzTx/>
              <a:buNone/>
              <a:defRPr sz="1600">
                <a:solidFill>
                  <a:srgbClr val="7D8181"/>
                </a:solidFill>
              </a:defRPr>
            </a:pPr>
            <a:r>
              <a:t>© 2015 Business Academy Aarhus (</a:t>
            </a:r>
            <a:r>
              <a:rPr u="sng">
                <a:hlinkClick r:id="rId3"/>
              </a:rPr>
              <a:t>www.baaa.dk</a:t>
            </a:r>
            <a:r>
              <a:t>)</a:t>
            </a:r>
          </a:p>
        </p:txBody>
      </p:sp>
      <p:sp>
        <p:nvSpPr>
          <p:cNvPr id="315" name="Shape 315"/>
          <p:cNvSpPr/>
          <p:nvPr/>
        </p:nvSpPr>
        <p:spPr>
          <a:xfrm>
            <a:off x="304517" y="7924800"/>
            <a:ext cx="12395765" cy="0"/>
          </a:xfrm>
          <a:prstGeom prst="line">
            <a:avLst/>
          </a:prstGeom>
          <a:ln w="25400">
            <a:solidFill>
              <a:srgbClr val="54565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/>
            </a:pPr>
            <a:endParaRPr/>
          </a:p>
        </p:txBody>
      </p:sp>
      <p:pic>
        <p:nvPicPr>
          <p:cNvPr id="316" name="BAA_RGB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89834" y="8164351"/>
            <a:ext cx="3913131" cy="1409954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Shape 3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v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Shape 36"/>
          <p:cNvSpPr>
            <a:spLocks noGrp="1"/>
          </p:cNvSpPr>
          <p:nvPr>
            <p:ph type="body" sz="half" idx="13"/>
          </p:nvPr>
        </p:nvSpPr>
        <p:spPr>
          <a:xfrm>
            <a:off x="699869" y="2778658"/>
            <a:ext cx="11605062" cy="25273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14000">
                <a:solidFill>
                  <a:srgbClr val="313636"/>
                </a:solidFill>
              </a:defRPr>
            </a:lvl1pPr>
          </a:lstStyle>
          <a:p>
            <a:r>
              <a:t>Headline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v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hape 45"/>
          <p:cNvSpPr>
            <a:spLocks noGrp="1"/>
          </p:cNvSpPr>
          <p:nvPr>
            <p:ph type="body" sz="half" idx="13"/>
          </p:nvPr>
        </p:nvSpPr>
        <p:spPr>
          <a:xfrm>
            <a:off x="699869" y="2778658"/>
            <a:ext cx="11605062" cy="25273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14000">
                <a:solidFill>
                  <a:srgbClr val="DCE3E2"/>
                </a:solidFill>
              </a:defRPr>
            </a:lvl1pPr>
          </a:lstStyle>
          <a:p>
            <a:r>
              <a:t>Headline</a:t>
            </a:r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v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body" sz="quarter" idx="13"/>
          </p:nvPr>
        </p:nvSpPr>
        <p:spPr>
          <a:xfrm>
            <a:off x="699869" y="3210457"/>
            <a:ext cx="11605062" cy="1663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9000"/>
            </a:lvl1pPr>
          </a:lstStyle>
          <a:p>
            <a:r>
              <a:t>Level 2</a:t>
            </a:r>
          </a:p>
        </p:txBody>
      </p:sp>
      <p:pic>
        <p:nvPicPr>
          <p:cNvPr id="54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v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Shape 63"/>
          <p:cNvSpPr>
            <a:spLocks noGrp="1"/>
          </p:cNvSpPr>
          <p:nvPr>
            <p:ph type="body" sz="quarter" idx="13"/>
          </p:nvPr>
        </p:nvSpPr>
        <p:spPr>
          <a:xfrm>
            <a:off x="699869" y="3210457"/>
            <a:ext cx="11605062" cy="1663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9000">
                <a:solidFill>
                  <a:srgbClr val="DCE3E2"/>
                </a:solidFill>
              </a:defRPr>
            </a:lvl1pPr>
          </a:lstStyle>
          <a:p>
            <a:r>
              <a:t>Level 2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10036849"/>
            <a:ext cx="2013652" cy="72554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8692" y="11493674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hape 73"/>
          <p:cNvSpPr>
            <a:spLocks noGrp="1"/>
          </p:cNvSpPr>
          <p:nvPr>
            <p:ph type="body" sz="quarter" idx="13"/>
          </p:nvPr>
        </p:nvSpPr>
        <p:spPr>
          <a:xfrm>
            <a:off x="1293582" y="6551608"/>
            <a:ext cx="4590004" cy="2082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buSzTx/>
              <a:buNone/>
            </a:lvl1pPr>
          </a:lstStyle>
          <a:p>
            <a:r>
              <a:t>Paragraph text that spans across several lines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quarter" idx="14"/>
          </p:nvPr>
        </p:nvSpPr>
        <p:spPr>
          <a:xfrm>
            <a:off x="1293582" y="3886200"/>
            <a:ext cx="8475227" cy="1422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buSzTx/>
              <a:buNone/>
            </a:lvl1pPr>
          </a:lstStyle>
          <a:p>
            <a:r>
              <a:t>Wide paragraph text spans across several lines on the slide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sz="quarter" idx="15"/>
          </p:nvPr>
        </p:nvSpPr>
        <p:spPr>
          <a:xfrm>
            <a:off x="7021579" y="6551608"/>
            <a:ext cx="4590004" cy="2082801"/>
          </a:xfrm>
          <a:prstGeom prst="rect">
            <a:avLst/>
          </a:prstGeom>
        </p:spPr>
        <p:txBody>
          <a:bodyPr anchor="t">
            <a:spAutoFit/>
          </a:bodyPr>
          <a:lstStyle>
            <a:lvl1pPr marL="467894" indent="-467894"/>
          </a:lstStyle>
          <a:p>
            <a:r>
              <a:t>Bullet item that spans across several lines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sz="quarter" idx="16"/>
          </p:nvPr>
        </p:nvSpPr>
        <p:spPr>
          <a:xfrm>
            <a:off x="1293582" y="2743134"/>
            <a:ext cx="8475227" cy="1066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buSzTx/>
              <a:buNone/>
              <a:defRPr sz="5600"/>
            </a:lvl1pPr>
          </a:lstStyle>
          <a:p>
            <a:r>
              <a:t>Level 3 heading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sz="quarter" idx="17"/>
          </p:nvPr>
        </p:nvSpPr>
        <p:spPr>
          <a:xfrm>
            <a:off x="699869" y="735270"/>
            <a:ext cx="11605062" cy="1663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9000"/>
            </a:lvl1pPr>
          </a:lstStyle>
          <a:p>
            <a:r>
              <a:t>Level 2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sz="quarter" idx="18"/>
          </p:nvPr>
        </p:nvSpPr>
        <p:spPr>
          <a:xfrm>
            <a:off x="1293582" y="5684776"/>
            <a:ext cx="8475227" cy="939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buSzTx/>
              <a:buNone/>
              <a:defRPr sz="4800"/>
            </a:lvl1pPr>
          </a:lstStyle>
          <a:p>
            <a:r>
              <a:t>Level 4 heading</a:t>
            </a:r>
          </a:p>
        </p:txBody>
      </p:sp>
      <p:sp>
        <p:nvSpPr>
          <p:cNvPr id="79" name="Shape 79"/>
          <p:cNvSpPr/>
          <p:nvPr/>
        </p:nvSpPr>
        <p:spPr>
          <a:xfrm>
            <a:off x="1293582" y="8824728"/>
            <a:ext cx="847522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000"/>
            </a:lvl1pPr>
          </a:lstStyle>
          <a:p>
            <a:r>
              <a:t>Level 4 heading</a:t>
            </a:r>
          </a:p>
        </p:txBody>
      </p:sp>
      <p:pic>
        <p:nvPicPr>
          <p:cNvPr id="80" name="BAA_RGB-filter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10036849"/>
            <a:ext cx="2013652" cy="725546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8692" y="11493674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hape 90"/>
          <p:cNvSpPr>
            <a:spLocks noGrp="1"/>
          </p:cNvSpPr>
          <p:nvPr>
            <p:ph type="body" sz="quarter" idx="13"/>
          </p:nvPr>
        </p:nvSpPr>
        <p:spPr>
          <a:xfrm>
            <a:off x="1293582" y="6551608"/>
            <a:ext cx="4590004" cy="2082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buSzTx/>
              <a:buNone/>
              <a:defRPr>
                <a:solidFill>
                  <a:srgbClr val="DCE3E2"/>
                </a:solidFill>
              </a:defRPr>
            </a:lvl1pPr>
          </a:lstStyle>
          <a:p>
            <a:r>
              <a:t>Paragraph text that spans across several lines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sz="quarter" idx="14"/>
          </p:nvPr>
        </p:nvSpPr>
        <p:spPr>
          <a:xfrm>
            <a:off x="1293582" y="3898900"/>
            <a:ext cx="8475227" cy="1422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buSzTx/>
              <a:buNone/>
              <a:defRPr>
                <a:solidFill>
                  <a:srgbClr val="DCE3E2"/>
                </a:solidFill>
              </a:defRPr>
            </a:lvl1pPr>
          </a:lstStyle>
          <a:p>
            <a:r>
              <a:t>Wide paragraph text spans across several lines on the slide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sz="quarter" idx="15"/>
          </p:nvPr>
        </p:nvSpPr>
        <p:spPr>
          <a:xfrm>
            <a:off x="7021579" y="6551608"/>
            <a:ext cx="4590004" cy="2082801"/>
          </a:xfrm>
          <a:prstGeom prst="rect">
            <a:avLst/>
          </a:prstGeom>
        </p:spPr>
        <p:txBody>
          <a:bodyPr anchor="t">
            <a:spAutoFit/>
          </a:bodyPr>
          <a:lstStyle>
            <a:lvl1pPr marL="467894" indent="-467894">
              <a:defRPr>
                <a:solidFill>
                  <a:srgbClr val="DCE3E2"/>
                </a:solidFill>
              </a:defRPr>
            </a:lvl1pPr>
          </a:lstStyle>
          <a:p>
            <a:r>
              <a:t>Bullet item that spans across several lines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sz="quarter" idx="16"/>
          </p:nvPr>
        </p:nvSpPr>
        <p:spPr>
          <a:xfrm>
            <a:off x="1293582" y="2743134"/>
            <a:ext cx="8475227" cy="1066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buSzTx/>
              <a:buNone/>
              <a:defRPr sz="5600">
                <a:solidFill>
                  <a:srgbClr val="DCE3E2"/>
                </a:solidFill>
              </a:defRPr>
            </a:lvl1pPr>
          </a:lstStyle>
          <a:p>
            <a:r>
              <a:t>Level 3 heading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7"/>
          </p:nvPr>
        </p:nvSpPr>
        <p:spPr>
          <a:xfrm>
            <a:off x="699869" y="735270"/>
            <a:ext cx="11605062" cy="1663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9000">
                <a:solidFill>
                  <a:srgbClr val="DCE3E2"/>
                </a:solidFill>
              </a:defRPr>
            </a:lvl1pPr>
          </a:lstStyle>
          <a:p>
            <a:r>
              <a:t>Level 2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quarter" idx="18"/>
          </p:nvPr>
        </p:nvSpPr>
        <p:spPr>
          <a:xfrm>
            <a:off x="1293582" y="5684776"/>
            <a:ext cx="8475227" cy="939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buSzTx/>
              <a:buNone/>
              <a:defRPr sz="4800">
                <a:solidFill>
                  <a:srgbClr val="DCE3E2"/>
                </a:solidFill>
              </a:defRPr>
            </a:lvl1pPr>
          </a:lstStyle>
          <a:p>
            <a:r>
              <a:t>Level 4 heading</a:t>
            </a:r>
          </a:p>
        </p:txBody>
      </p:sp>
      <p:pic>
        <p:nvPicPr>
          <p:cNvPr id="96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Shape 97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6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A_RGB-filtered.png"/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304517" y="7924800"/>
            <a:ext cx="12395765" cy="0"/>
          </a:xfrm>
          <a:prstGeom prst="line">
            <a:avLst/>
          </a:prstGeom>
          <a:ln w="25400">
            <a:solidFill>
              <a:srgbClr val="7D807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/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46393" y="9314875"/>
            <a:ext cx="312014" cy="317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400">
                <a:solidFill>
                  <a:srgbClr val="313636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313636"/>
          </a:solidFill>
          <a:uFillTx/>
          <a:latin typeface="+mn-lt"/>
          <a:ea typeface="+mn-ea"/>
          <a:cs typeface="+mn-cs"/>
          <a:sym typeface="Avenir Book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313636"/>
          </a:solidFill>
          <a:uFillTx/>
          <a:latin typeface="+mn-lt"/>
          <a:ea typeface="+mn-ea"/>
          <a:cs typeface="+mn-cs"/>
          <a:sym typeface="Avenir Book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313636"/>
          </a:solidFill>
          <a:uFillTx/>
          <a:latin typeface="+mn-lt"/>
          <a:ea typeface="+mn-ea"/>
          <a:cs typeface="+mn-cs"/>
          <a:sym typeface="Avenir Book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313636"/>
          </a:solidFill>
          <a:uFillTx/>
          <a:latin typeface="+mn-lt"/>
          <a:ea typeface="+mn-ea"/>
          <a:cs typeface="+mn-cs"/>
          <a:sym typeface="Avenir Book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313636"/>
          </a:solidFill>
          <a:uFillTx/>
          <a:latin typeface="+mn-lt"/>
          <a:ea typeface="+mn-ea"/>
          <a:cs typeface="+mn-cs"/>
          <a:sym typeface="Avenir Book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313636"/>
          </a:solidFill>
          <a:uFillTx/>
          <a:latin typeface="+mn-lt"/>
          <a:ea typeface="+mn-ea"/>
          <a:cs typeface="+mn-cs"/>
          <a:sym typeface="Avenir Book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313636"/>
          </a:solidFill>
          <a:uFillTx/>
          <a:latin typeface="+mn-lt"/>
          <a:ea typeface="+mn-ea"/>
          <a:cs typeface="+mn-cs"/>
          <a:sym typeface="Avenir Book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313636"/>
          </a:solidFill>
          <a:uFillTx/>
          <a:latin typeface="+mn-lt"/>
          <a:ea typeface="+mn-ea"/>
          <a:cs typeface="+mn-cs"/>
          <a:sym typeface="Avenir Book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313636"/>
          </a:solidFill>
          <a:uFillTx/>
          <a:latin typeface="+mn-lt"/>
          <a:ea typeface="+mn-ea"/>
          <a:cs typeface="+mn-cs"/>
          <a:sym typeface="Avenir Book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4E5755"/>
          </a:solidFill>
          <a:uFillTx/>
          <a:latin typeface="+mn-lt"/>
          <a:ea typeface="+mn-ea"/>
          <a:cs typeface="+mn-cs"/>
          <a:sym typeface="Avenir Book"/>
        </a:defRPr>
      </a:lvl1pPr>
      <a:lvl2pPr marL="889000" marR="0" indent="-444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4E5755"/>
          </a:solidFill>
          <a:uFillTx/>
          <a:latin typeface="+mn-lt"/>
          <a:ea typeface="+mn-ea"/>
          <a:cs typeface="+mn-cs"/>
          <a:sym typeface="Avenir Book"/>
        </a:defRPr>
      </a:lvl2pPr>
      <a:lvl3pPr marL="1333500" marR="0" indent="-444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4E5755"/>
          </a:solidFill>
          <a:uFillTx/>
          <a:latin typeface="+mn-lt"/>
          <a:ea typeface="+mn-ea"/>
          <a:cs typeface="+mn-cs"/>
          <a:sym typeface="Avenir Book"/>
        </a:defRPr>
      </a:lvl3pPr>
      <a:lvl4pPr marL="1778000" marR="0" indent="-444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4E5755"/>
          </a:solidFill>
          <a:uFillTx/>
          <a:latin typeface="+mn-lt"/>
          <a:ea typeface="+mn-ea"/>
          <a:cs typeface="+mn-cs"/>
          <a:sym typeface="Avenir Book"/>
        </a:defRPr>
      </a:lvl4pPr>
      <a:lvl5pPr marL="2222500" marR="0" indent="-444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4E5755"/>
          </a:solidFill>
          <a:uFillTx/>
          <a:latin typeface="+mn-lt"/>
          <a:ea typeface="+mn-ea"/>
          <a:cs typeface="+mn-cs"/>
          <a:sym typeface="Avenir Book"/>
        </a:defRPr>
      </a:lvl5pPr>
      <a:lvl6pPr marL="2667000" marR="0" indent="-444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4E5755"/>
          </a:solidFill>
          <a:uFillTx/>
          <a:latin typeface="+mn-lt"/>
          <a:ea typeface="+mn-ea"/>
          <a:cs typeface="+mn-cs"/>
          <a:sym typeface="Avenir Book"/>
        </a:defRPr>
      </a:lvl6pPr>
      <a:lvl7pPr marL="3111500" marR="0" indent="-444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4E5755"/>
          </a:solidFill>
          <a:uFillTx/>
          <a:latin typeface="+mn-lt"/>
          <a:ea typeface="+mn-ea"/>
          <a:cs typeface="+mn-cs"/>
          <a:sym typeface="Avenir Book"/>
        </a:defRPr>
      </a:lvl7pPr>
      <a:lvl8pPr marL="3556000" marR="0" indent="-444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4E5755"/>
          </a:solidFill>
          <a:uFillTx/>
          <a:latin typeface="+mn-lt"/>
          <a:ea typeface="+mn-ea"/>
          <a:cs typeface="+mn-cs"/>
          <a:sym typeface="Avenir Book"/>
        </a:defRPr>
      </a:lvl8pPr>
      <a:lvl9pPr marL="4000500" marR="0" indent="-444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4E5755"/>
          </a:solidFill>
          <a:uFillTx/>
          <a:latin typeface="+mn-lt"/>
          <a:ea typeface="+mn-ea"/>
          <a:cs typeface="+mn-cs"/>
          <a:sym typeface="Avenir Book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vleminckxdesausmeester.nl/en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120391" y="8276441"/>
            <a:ext cx="5638800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3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Avenir Book"/>
              </a:rPr>
              <a:t>Slogan:</a:t>
            </a:r>
            <a:r>
              <a:rPr kumimoji="0" lang="da-DK" sz="38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Avenir Book"/>
              </a:rPr>
              <a:t> </a:t>
            </a:r>
            <a:r>
              <a:rPr kumimoji="0" lang="da-DK" sz="3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Avenir Book"/>
              </a:rPr>
              <a:t>Money well spent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8318500" y="964160"/>
            <a:ext cx="4686300" cy="23493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Who we are: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We take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 care of your needs – No problem is too big.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  <p:sp>
        <p:nvSpPr>
          <p:cNvPr id="5" name="Tekstfelt 4"/>
          <p:cNvSpPr txBox="1"/>
          <p:nvPr/>
        </p:nvSpPr>
        <p:spPr>
          <a:xfrm>
            <a:off x="247650" y="553791"/>
            <a:ext cx="321945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spc="0" normalizeH="0" baseline="0" dirty="0">
                <a:ln>
                  <a:noFill/>
                </a:ln>
                <a:solidFill>
                  <a:srgbClr val="4E575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Emanuel</a:t>
            </a:r>
            <a:r>
              <a:rPr kumimoji="0" lang="da-DK" sz="2000" b="0" i="0" u="none" strike="noStrike" cap="none" spc="0" normalizeH="0" dirty="0">
                <a:ln>
                  <a:noFill/>
                </a:ln>
                <a:solidFill>
                  <a:srgbClr val="4E575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 &amp; Peter</a:t>
            </a:r>
            <a:endParaRPr kumimoji="0" lang="da-DK" sz="2000" b="0" i="0" u="none" strike="noStrike" cap="none" spc="0" normalizeH="0" baseline="0" dirty="0">
              <a:ln>
                <a:noFill/>
              </a:ln>
              <a:solidFill>
                <a:srgbClr val="4E5755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2697181" y="1072078"/>
            <a:ext cx="7056419" cy="1272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i="1" dirty="0">
                <a:solidFill>
                  <a:schemeClr val="bg1"/>
                </a:solidFill>
              </a:rPr>
              <a:t>What our client wanted us to do</a:t>
            </a:r>
            <a:r>
              <a:rPr lang="da-DK" i="1" dirty="0">
                <a:solidFill>
                  <a:schemeClr val="bg1"/>
                </a:solidFill>
              </a:rPr>
              <a:t>:</a:t>
            </a:r>
          </a:p>
          <a:p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2" name="Rektangel 1"/>
          <p:cNvSpPr/>
          <p:nvPr/>
        </p:nvSpPr>
        <p:spPr>
          <a:xfrm>
            <a:off x="7975600" y="2022783"/>
            <a:ext cx="476885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Make the site responsive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One page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Menu on site instead of pdf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/>
        </p:nvSpPr>
        <p:spPr>
          <a:xfrm>
            <a:off x="5168143" y="633928"/>
            <a:ext cx="2782813" cy="1272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rPr dirty="0">
                <a:solidFill>
                  <a:srgbClr val="FFFFFF"/>
                </a:solidFill>
              </a:rPr>
              <a:t>What we did</a:t>
            </a:r>
          </a:p>
          <a:p>
            <a:pPr algn="ctr"/>
            <a:r>
              <a:rPr dirty="0">
                <a:solidFill>
                  <a:srgbClr val="FFFFFF"/>
                </a:solidFill>
              </a:rPr>
              <a:t>and how</a:t>
            </a:r>
          </a:p>
        </p:txBody>
      </p:sp>
      <p:sp>
        <p:nvSpPr>
          <p:cNvPr id="2" name="Tekstfelt 1"/>
          <p:cNvSpPr txBox="1"/>
          <p:nvPr/>
        </p:nvSpPr>
        <p:spPr>
          <a:xfrm>
            <a:off x="1733550" y="2295904"/>
            <a:ext cx="10896600" cy="47807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rgbClr val="FFFFFF"/>
                </a:solidFill>
              </a:rPr>
              <a:t>Started by viewing our objectives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FFFFFF"/>
                </a:solidFill>
              </a:rPr>
              <a:t> Setting up a template for the site (&lt;header&gt;,&lt;</a:t>
            </a:r>
            <a:r>
              <a:rPr lang="en-US" dirty="0" err="1">
                <a:solidFill>
                  <a:srgbClr val="FFFFFF"/>
                </a:solidFill>
              </a:rPr>
              <a:t>nav</a:t>
            </a:r>
            <a:r>
              <a:rPr lang="en-US" dirty="0">
                <a:solidFill>
                  <a:srgbClr val="FFFFFF"/>
                </a:solidFill>
              </a:rPr>
              <a:t>&gt;,&lt;section&gt;, etc.)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rgbClr val="FFFFFF"/>
                </a:solidFill>
                <a:sym typeface="Wingdings" panose="05000000000000000000" pitchFamily="2" charset="2"/>
              </a:rPr>
              <a:t> Filling in content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rgbClr val="FFFFFF"/>
                </a:solidFill>
                <a:sym typeface="Wingdings" panose="05000000000000000000" pitchFamily="2" charset="2"/>
              </a:rPr>
              <a:t> Styling content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rgbClr val="FFFFFF"/>
                </a:solidFill>
                <a:sym typeface="Wingdings" panose="05000000000000000000" pitchFamily="2" charset="2"/>
              </a:rPr>
              <a:t>Used GitHub throughout the process for easy collaboration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/>
        </p:nvSpPr>
        <p:spPr>
          <a:xfrm>
            <a:off x="5914955" y="986640"/>
            <a:ext cx="1402627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2" name="Tekstfelt 1"/>
          <p:cNvSpPr txBox="1"/>
          <p:nvPr/>
        </p:nvSpPr>
        <p:spPr>
          <a:xfrm>
            <a:off x="400050" y="2764354"/>
            <a:ext cx="4152900" cy="12721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da-DK" dirty="0">
                <a:solidFill>
                  <a:srgbClr val="FFFFFF"/>
                </a:solidFill>
              </a:rPr>
              <a:t>How it </a:t>
            </a:r>
            <a:r>
              <a:rPr lang="da-DK" dirty="0" err="1">
                <a:solidFill>
                  <a:srgbClr val="FFFFFF"/>
                </a:solidFill>
              </a:rPr>
              <a:t>was</a:t>
            </a:r>
            <a:r>
              <a:rPr lang="da-DK" dirty="0">
                <a:solidFill>
                  <a:srgbClr val="FFFFFF"/>
                </a:solidFill>
              </a:rPr>
              <a:t> </a:t>
            </a:r>
            <a:r>
              <a:rPr lang="da-DK" dirty="0" err="1">
                <a:solidFill>
                  <a:srgbClr val="FFFFFF"/>
                </a:solidFill>
              </a:rPr>
              <a:t>before</a:t>
            </a:r>
            <a:endParaRPr lang="da-DK" dirty="0">
              <a:solidFill>
                <a:srgbClr val="FFFFFF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3800" b="0" i="0" u="none" strike="noStrike" cap="none" spc="0" normalizeH="0" baseline="0" dirty="0">
              <a:ln>
                <a:noFill/>
              </a:ln>
              <a:solidFill>
                <a:srgbClr val="4E5755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  <p:sp>
        <p:nvSpPr>
          <p:cNvPr id="3" name="Tekstfelt 2"/>
          <p:cNvSpPr txBox="1"/>
          <p:nvPr/>
        </p:nvSpPr>
        <p:spPr>
          <a:xfrm>
            <a:off x="7943850" y="2764354"/>
            <a:ext cx="5308600" cy="12721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da-DK" dirty="0">
                <a:solidFill>
                  <a:srgbClr val="FFFFFF"/>
                </a:solidFill>
              </a:rPr>
              <a:t>How it is </a:t>
            </a:r>
            <a:r>
              <a:rPr lang="da-DK" dirty="0" err="1">
                <a:solidFill>
                  <a:srgbClr val="FFFFFF"/>
                </a:solidFill>
              </a:rPr>
              <a:t>now</a:t>
            </a:r>
            <a:endParaRPr lang="da-DK" dirty="0">
              <a:solidFill>
                <a:srgbClr val="FFFFFF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3800" b="0" i="0" u="none" strike="noStrike" cap="none" spc="0" normalizeH="0" baseline="0" dirty="0">
              <a:ln>
                <a:noFill/>
              </a:ln>
              <a:solidFill>
                <a:srgbClr val="4E5755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  <p:pic>
        <p:nvPicPr>
          <p:cNvPr id="4" name="Billede 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4275"/>
            <a:ext cx="6285335" cy="3533775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77" y="3712255"/>
            <a:ext cx="6306715" cy="3545795"/>
          </a:xfrm>
          <a:prstGeom prst="rect">
            <a:avLst/>
          </a:prstGeom>
        </p:spPr>
      </p:pic>
      <p:sp>
        <p:nvSpPr>
          <p:cNvPr id="7" name="Tekstfelt 6"/>
          <p:cNvSpPr txBox="1"/>
          <p:nvPr/>
        </p:nvSpPr>
        <p:spPr>
          <a:xfrm>
            <a:off x="247650" y="553791"/>
            <a:ext cx="321945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spc="0" normalizeH="0" baseline="0" dirty="0">
                <a:ln>
                  <a:noFill/>
                </a:ln>
                <a:solidFill>
                  <a:srgbClr val="4E575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Emanuel</a:t>
            </a:r>
            <a:r>
              <a:rPr kumimoji="0" lang="da-DK" sz="2000" b="0" i="0" u="none" strike="noStrike" cap="none" spc="0" normalizeH="0" dirty="0">
                <a:ln>
                  <a:noFill/>
                </a:ln>
                <a:solidFill>
                  <a:srgbClr val="4E575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 &amp; Peter</a:t>
            </a:r>
            <a:endParaRPr kumimoji="0" lang="da-DK" sz="2000" b="0" i="0" u="none" strike="noStrike" cap="none" spc="0" normalizeH="0" baseline="0" dirty="0">
              <a:ln>
                <a:noFill/>
              </a:ln>
              <a:solidFill>
                <a:srgbClr val="4E5755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  <p:sp>
        <p:nvSpPr>
          <p:cNvPr id="8" name="Tekstfelt 7"/>
          <p:cNvSpPr txBox="1"/>
          <p:nvPr/>
        </p:nvSpPr>
        <p:spPr>
          <a:xfrm>
            <a:off x="2580362" y="8510358"/>
            <a:ext cx="8017788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da-DK" dirty="0">
                <a:solidFill>
                  <a:srgbClr val="FFFFFF"/>
                </a:solidFill>
              </a:rPr>
              <a:t>https://github.com/Pederytter/vleminck</a:t>
            </a:r>
            <a:endParaRPr kumimoji="0" lang="da-DK" sz="3800" b="0" i="0" u="none" strike="noStrike" cap="none" spc="0" normalizeH="0" baseline="0" dirty="0">
              <a:ln>
                <a:noFill/>
              </a:ln>
              <a:solidFill>
                <a:srgbClr val="4E5755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4E5755"/>
      </a:dk1>
      <a:lt1>
        <a:srgbClr val="000000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Avenir Book"/>
        <a:ea typeface="Avenir Book"/>
        <a:cs typeface="Avenir Book"/>
      </a:majorFont>
      <a:minorFont>
        <a:latin typeface="Avenir Book"/>
        <a:ea typeface="Avenir Book"/>
        <a:cs typeface="Avenir Book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C7CE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Heavy"/>
            <a:ea typeface="Avenir Heavy"/>
            <a:cs typeface="Avenir Heavy"/>
            <a:sym typeface="Avenir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4E5755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Avenir Book"/>
        <a:ea typeface="Avenir Book"/>
        <a:cs typeface="Avenir Book"/>
      </a:majorFont>
      <a:minorFont>
        <a:latin typeface="Avenir Book"/>
        <a:ea typeface="Avenir Book"/>
        <a:cs typeface="Avenir Book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C7CE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Heavy"/>
            <a:ea typeface="Avenir Heavy"/>
            <a:cs typeface="Avenir Heavy"/>
            <a:sym typeface="Avenir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4E5755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108</Words>
  <Application>Microsoft Office PowerPoint</Application>
  <PresentationFormat>Brugerdefineret</PresentationFormat>
  <Paragraphs>20</Paragraphs>
  <Slides>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8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13" baseType="lpstr">
      <vt:lpstr>Arial</vt:lpstr>
      <vt:lpstr>Avenir Book</vt:lpstr>
      <vt:lpstr>Avenir Book Oblique</vt:lpstr>
      <vt:lpstr>Avenir Heavy</vt:lpstr>
      <vt:lpstr>Avenir Light</vt:lpstr>
      <vt:lpstr>Helvetica Light</vt:lpstr>
      <vt:lpstr>Helvetica Neue</vt:lpstr>
      <vt:lpstr>Wingdings</vt:lpstr>
      <vt:lpstr>Black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cp:lastModifiedBy>Rytter</cp:lastModifiedBy>
  <cp:revision>7</cp:revision>
  <dcterms:modified xsi:type="dcterms:W3CDTF">2017-02-01T07:20:13Z</dcterms:modified>
</cp:coreProperties>
</file>