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2EBFA-8068-0723-E27A-8A510645297E}" v="639" dt="2024-05-16T21:21:39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presProps" Target="pres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tableStyles" Target="tableStyles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theme" Target="theme/theme1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microsoft.com/office/2015/10/relationships/revisionInfo" Target="revisionInfo.xml" Id="rId31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viewProps" Target="viewProps.xml" Id="rId27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06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7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1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3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3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1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0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3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7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66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Apache_Cassandr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5E0698C-AF51-4B72-4E18-A9012FA6D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7" t="742" r="-1" b="15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95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66076" y="1335314"/>
            <a:ext cx="4513792" cy="2819398"/>
          </a:xfrm>
        </p:spPr>
        <p:txBody>
          <a:bodyPr>
            <a:normAutofit/>
          </a:bodyPr>
          <a:lstStyle/>
          <a:p>
            <a:pPr algn="ctr"/>
            <a:r>
              <a:rPr lang="de-DE" sz="4400" b="1" err="1"/>
              <a:t>Trabalho</a:t>
            </a:r>
            <a:r>
              <a:rPr lang="de-DE" sz="4400" b="1" dirty="0"/>
              <a:t> de </a:t>
            </a:r>
            <a:r>
              <a:rPr lang="de-DE" sz="4400" b="1" err="1"/>
              <a:t>Tópicos</a:t>
            </a:r>
            <a:r>
              <a:rPr lang="de-DE" sz="4400" b="1" dirty="0"/>
              <a:t> </a:t>
            </a:r>
            <a:r>
              <a:rPr lang="de-DE" sz="4400" b="1" err="1"/>
              <a:t>Especiais</a:t>
            </a:r>
            <a:r>
              <a:rPr lang="de-DE" sz="4400" b="1" dirty="0"/>
              <a:t> </a:t>
            </a:r>
            <a:r>
              <a:rPr lang="de-DE" sz="4400" b="1" err="1"/>
              <a:t>em</a:t>
            </a:r>
            <a:r>
              <a:rPr lang="de-DE" sz="4400" b="1" dirty="0"/>
              <a:t> </a:t>
            </a:r>
            <a:r>
              <a:rPr lang="de-DE" sz="4400" b="1" err="1"/>
              <a:t>Ciências</a:t>
            </a:r>
            <a:r>
              <a:rPr lang="de-DE" sz="4400" b="1" dirty="0"/>
              <a:t> de </a:t>
            </a:r>
            <a:r>
              <a:rPr lang="de-DE" sz="4400" b="1" err="1"/>
              <a:t>Dados</a:t>
            </a:r>
            <a:endParaRPr lang="pt-BR" sz="44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 fontScale="62500" lnSpcReduction="20000"/>
          </a:bodyPr>
          <a:lstStyle/>
          <a:p>
            <a:endParaRPr lang="de-DE" dirty="0">
              <a:ea typeface="Calibri"/>
              <a:cs typeface="Calibri"/>
            </a:endParaRPr>
          </a:p>
          <a:p>
            <a:r>
              <a:rPr lang="de-DE" b="1" dirty="0">
                <a:ea typeface="+mn-lt"/>
                <a:cs typeface="+mn-lt"/>
              </a:rPr>
              <a:t>Nesta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apresentação</a:t>
            </a:r>
            <a:r>
              <a:rPr lang="de-DE" b="1" dirty="0">
                <a:ea typeface="+mn-lt"/>
                <a:cs typeface="+mn-lt"/>
              </a:rPr>
              <a:t>, </a:t>
            </a:r>
            <a:r>
              <a:rPr lang="de-DE" b="1" err="1">
                <a:ea typeface="+mn-lt"/>
                <a:cs typeface="+mn-lt"/>
              </a:rPr>
              <a:t>exploraremos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os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principais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passos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para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criar</a:t>
            </a:r>
            <a:r>
              <a:rPr lang="de-DE" b="1" dirty="0">
                <a:ea typeface="+mn-lt"/>
                <a:cs typeface="+mn-lt"/>
              </a:rPr>
              <a:t> e </a:t>
            </a:r>
            <a:r>
              <a:rPr lang="de-DE" b="1" err="1">
                <a:ea typeface="+mn-lt"/>
                <a:cs typeface="+mn-lt"/>
              </a:rPr>
              <a:t>manipular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dados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em</a:t>
            </a:r>
            <a:r>
              <a:rPr lang="de-DE" b="1" dirty="0">
                <a:ea typeface="+mn-lt"/>
                <a:cs typeface="+mn-lt"/>
              </a:rPr>
              <a:t> um </a:t>
            </a:r>
            <a:r>
              <a:rPr lang="de-DE" b="1" err="1">
                <a:ea typeface="+mn-lt"/>
                <a:cs typeface="+mn-lt"/>
              </a:rPr>
              <a:t>banco</a:t>
            </a:r>
            <a:r>
              <a:rPr lang="de-DE" b="1" dirty="0">
                <a:ea typeface="+mn-lt"/>
                <a:cs typeface="+mn-lt"/>
              </a:rPr>
              <a:t> de </a:t>
            </a:r>
            <a:r>
              <a:rPr lang="de-DE" b="1" err="1">
                <a:ea typeface="+mn-lt"/>
                <a:cs typeface="+mn-lt"/>
              </a:rPr>
              <a:t>dados</a:t>
            </a:r>
            <a:r>
              <a:rPr lang="de-DE" b="1" dirty="0">
                <a:ea typeface="+mn-lt"/>
                <a:cs typeface="+mn-lt"/>
              </a:rPr>
              <a:t> Cassandra, </a:t>
            </a:r>
            <a:r>
              <a:rPr lang="de-DE" b="1" err="1">
                <a:ea typeface="+mn-lt"/>
                <a:cs typeface="+mn-lt"/>
              </a:rPr>
              <a:t>com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foco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no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keyspace</a:t>
            </a:r>
            <a:r>
              <a:rPr lang="de-DE" b="1" dirty="0">
                <a:ea typeface="+mn-lt"/>
                <a:cs typeface="+mn-lt"/>
              </a:rPr>
              <a:t> '</a:t>
            </a:r>
            <a:r>
              <a:rPr lang="de-DE" b="1" err="1">
                <a:ea typeface="+mn-lt"/>
                <a:cs typeface="+mn-lt"/>
              </a:rPr>
              <a:t>unipe</a:t>
            </a:r>
            <a:r>
              <a:rPr lang="de-DE" b="1" dirty="0">
                <a:ea typeface="+mn-lt"/>
                <a:cs typeface="+mn-lt"/>
              </a:rPr>
              <a:t>' e sua </a:t>
            </a:r>
            <a:r>
              <a:rPr lang="de-DE" b="1" err="1">
                <a:ea typeface="+mn-lt"/>
                <a:cs typeface="+mn-lt"/>
              </a:rPr>
              <a:t>tabela</a:t>
            </a:r>
            <a:r>
              <a:rPr lang="de-DE" b="1" dirty="0">
                <a:ea typeface="+mn-lt"/>
                <a:cs typeface="+mn-lt"/>
              </a:rPr>
              <a:t> '</a:t>
            </a:r>
            <a:r>
              <a:rPr lang="de-DE" b="1" err="1">
                <a:ea typeface="+mn-lt"/>
                <a:cs typeface="+mn-lt"/>
              </a:rPr>
              <a:t>cadastro</a:t>
            </a:r>
            <a:r>
              <a:rPr lang="de-DE" b="1" dirty="0">
                <a:ea typeface="+mn-lt"/>
                <a:cs typeface="+mn-lt"/>
              </a:rPr>
              <a:t>'.</a:t>
            </a:r>
            <a:endParaRPr lang="de-DE" b="1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95F768-3EAE-1B1F-F47C-D66D1D4D106F}"/>
              </a:ext>
            </a:extLst>
          </p:cNvPr>
          <p:cNvSpPr txBox="1"/>
          <p:nvPr/>
        </p:nvSpPr>
        <p:spPr>
          <a:xfrm>
            <a:off x="9716643" y="6657945"/>
            <a:ext cx="247535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</a:t>
            </a:r>
            <a:r>
              <a:rPr lang="en-US" sz="700" err="1">
                <a:solidFill>
                  <a:srgbClr val="FFFFFF"/>
                </a:solidFill>
              </a:rPr>
              <a:t>desconhecido</a:t>
            </a:r>
            <a:r>
              <a:rPr lang="en-US" sz="700">
                <a:solidFill>
                  <a:srgbClr val="FFFFFF"/>
                </a:solidFill>
              </a:rPr>
              <a:t> </a:t>
            </a:r>
            <a:r>
              <a:rPr lang="en-US" sz="700" err="1">
                <a:solidFill>
                  <a:srgbClr val="FFFFFF"/>
                </a:solidFill>
              </a:rPr>
              <a:t>está</a:t>
            </a:r>
            <a:r>
              <a:rPr lang="en-US" sz="700">
                <a:solidFill>
                  <a:srgbClr val="FFFFFF"/>
                </a:solidFill>
              </a:rPr>
              <a:t> </a:t>
            </a:r>
            <a:r>
              <a:rPr lang="en-US" sz="700" err="1">
                <a:solidFill>
                  <a:srgbClr val="FFFFFF"/>
                </a:solidFill>
              </a:rPr>
              <a:t>licenciada</a:t>
            </a:r>
            <a:r>
              <a:rPr lang="en-US" sz="700">
                <a:solidFill>
                  <a:srgbClr val="FFFFFF"/>
                </a:solidFill>
              </a:rPr>
              <a:t> sob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0" name="Subtítulo 2">
            <a:extLst>
              <a:ext uri="{FF2B5EF4-FFF2-40B4-BE49-F238E27FC236}">
                <a16:creationId xmlns:a16="http://schemas.microsoft.com/office/drawing/2014/main" id="{C96E5571-616F-4F7B-D94B-C072A7A85B0E}"/>
              </a:ext>
            </a:extLst>
          </p:cNvPr>
          <p:cNvSpPr txBox="1">
            <a:spLocks/>
          </p:cNvSpPr>
          <p:nvPr/>
        </p:nvSpPr>
        <p:spPr>
          <a:xfrm>
            <a:off x="661544" y="3768123"/>
            <a:ext cx="1929171" cy="1995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+mn-lt"/>
                <a:cs typeface="+mn-lt"/>
              </a:rPr>
              <a:t>GRUPO:  </a:t>
            </a:r>
            <a:r>
              <a:rPr lang="de-DE" dirty="0" err="1">
                <a:ea typeface="+mn-lt"/>
                <a:cs typeface="+mn-lt"/>
              </a:rPr>
              <a:t>emersoN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b="1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 LENILDO    </a:t>
            </a:r>
          </a:p>
          <a:p>
            <a:r>
              <a:rPr lang="de-DE" dirty="0">
                <a:ea typeface="Calibri"/>
                <a:cs typeface="Calibri"/>
              </a:rPr>
              <a:t>PEDRO       </a:t>
            </a:r>
          </a:p>
          <a:p>
            <a:r>
              <a:rPr lang="de-DE" dirty="0" err="1">
                <a:ea typeface="Calibri"/>
                <a:cs typeface="Calibri"/>
              </a:rPr>
              <a:t>vIKGLEIDSON</a:t>
            </a:r>
            <a:r>
              <a:rPr lang="de-DE" dirty="0">
                <a:ea typeface="Calibri"/>
                <a:cs typeface="Calibri"/>
              </a:rPr>
              <a:t>   </a:t>
            </a:r>
          </a:p>
          <a:p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br>
              <a:rPr lang="en-US" sz="1700"/>
            </a:br>
            <a:br>
              <a:rPr lang="en-US" sz="1700"/>
            </a:br>
            <a:endParaRPr lang="en-US" sz="17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FC090A-4917-EAC3-A2FA-7A76FBFFE60A}"/>
              </a:ext>
            </a:extLst>
          </p:cNvPr>
          <p:cNvSpPr txBox="1"/>
          <p:nvPr/>
        </p:nvSpPr>
        <p:spPr>
          <a:xfrm>
            <a:off x="685801" y="2449727"/>
            <a:ext cx="3771899" cy="2781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br>
              <a:rPr lang="en-US" sz="1600" dirty="0"/>
            </a:br>
            <a:r>
              <a:rPr lang="en-US" sz="1600" dirty="0"/>
              <a:t>Agora </a:t>
            </a:r>
            <a:r>
              <a:rPr lang="en-US" sz="1600" dirty="0" err="1"/>
              <a:t>simulando</a:t>
            </a:r>
            <a:r>
              <a:rPr lang="en-US" sz="1600" dirty="0"/>
              <a:t> um </a:t>
            </a:r>
            <a:r>
              <a:rPr lang="en-US" sz="1600" dirty="0" err="1"/>
              <a:t>sistema</a:t>
            </a:r>
            <a:r>
              <a:rPr lang="en-US" sz="1600" dirty="0"/>
              <a:t> de </a:t>
            </a:r>
            <a:r>
              <a:rPr lang="en-US" sz="1600" dirty="0" err="1"/>
              <a:t>faculdade</a:t>
            </a:r>
            <a:r>
              <a:rPr lang="en-US" sz="1600" dirty="0"/>
              <a:t>, </a:t>
            </a:r>
            <a:r>
              <a:rPr lang="en-US" sz="1600" dirty="0" err="1"/>
              <a:t>vamos</a:t>
            </a:r>
            <a:r>
              <a:rPr lang="en-US" sz="1600" dirty="0"/>
              <a:t> </a:t>
            </a:r>
            <a:r>
              <a:rPr lang="en-US" sz="1600" dirty="0" err="1"/>
              <a:t>começar</a:t>
            </a:r>
            <a:r>
              <a:rPr lang="en-US" sz="1600" dirty="0"/>
              <a:t> </a:t>
            </a:r>
            <a:r>
              <a:rPr lang="en-US" sz="1600" dirty="0" err="1"/>
              <a:t>criando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nós</a:t>
            </a:r>
            <a:r>
              <a:rPr lang="en-US" sz="1600" dirty="0"/>
              <a:t>: </a:t>
            </a:r>
            <a:r>
              <a:rPr lang="en-US" sz="1600" dirty="0" err="1"/>
              <a:t>alunos</a:t>
            </a:r>
            <a:r>
              <a:rPr lang="en-US" sz="1600" dirty="0"/>
              <a:t>, </a:t>
            </a:r>
            <a:r>
              <a:rPr lang="en-US" sz="1600" dirty="0" err="1"/>
              <a:t>professores</a:t>
            </a:r>
            <a:r>
              <a:rPr lang="en-US" sz="1600" dirty="0"/>
              <a:t>, </a:t>
            </a:r>
            <a:r>
              <a:rPr lang="en-US" sz="1600" dirty="0" err="1"/>
              <a:t>matérias</a:t>
            </a:r>
            <a:r>
              <a:rPr lang="en-US" sz="1600" dirty="0"/>
              <a:t> e etc.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br>
              <a:rPr lang="en-US" sz="1600" dirty="0"/>
            </a:b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8AF38B0-6D4C-C235-A77D-DAA54CD4A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2634762"/>
            <a:ext cx="5978527" cy="12106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14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904882-E08F-26F4-850D-20CFC6C9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61" y="1957151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Agora </a:t>
            </a:r>
            <a:r>
              <a:rPr lang="en-US" sz="3700" err="1">
                <a:solidFill>
                  <a:srgbClr val="FFFFFF"/>
                </a:solidFill>
              </a:rPr>
              <a:t>criaremos</a:t>
            </a:r>
            <a:r>
              <a:rPr lang="en-US" sz="3700">
                <a:solidFill>
                  <a:srgbClr val="FFFFFF"/>
                </a:solidFill>
              </a:rPr>
              <a:t> o </a:t>
            </a:r>
            <a:r>
              <a:rPr lang="en-US" sz="3700" err="1">
                <a:solidFill>
                  <a:srgbClr val="FFFFFF"/>
                </a:solidFill>
              </a:rPr>
              <a:t>relacionamento</a:t>
            </a:r>
            <a:r>
              <a:rPr lang="en-US" sz="3700">
                <a:solidFill>
                  <a:srgbClr val="FFFFFF"/>
                </a:solidFill>
              </a:rPr>
              <a:t> entre </a:t>
            </a:r>
            <a:r>
              <a:rPr lang="en-US" sz="3700" err="1">
                <a:solidFill>
                  <a:srgbClr val="FFFFFF"/>
                </a:solidFill>
              </a:rPr>
              <a:t>alunos</a:t>
            </a:r>
            <a:r>
              <a:rPr lang="en-US" sz="3700">
                <a:solidFill>
                  <a:srgbClr val="FFFFFF"/>
                </a:solidFill>
              </a:rPr>
              <a:t> e as </a:t>
            </a:r>
            <a:r>
              <a:rPr lang="en-US" sz="3700" err="1">
                <a:solidFill>
                  <a:srgbClr val="FFFFFF"/>
                </a:solidFill>
              </a:rPr>
              <a:t>matérias</a:t>
            </a:r>
            <a:r>
              <a:rPr lang="en-US" sz="3700">
                <a:solidFill>
                  <a:srgbClr val="FFFFFF"/>
                </a:solidFill>
              </a:rPr>
              <a:t> que </a:t>
            </a:r>
            <a:r>
              <a:rPr lang="en-US" sz="3700" err="1">
                <a:solidFill>
                  <a:srgbClr val="FFFFFF"/>
                </a:solidFill>
              </a:rPr>
              <a:t>eles</a:t>
            </a:r>
            <a:r>
              <a:rPr lang="en-US" sz="3700">
                <a:solidFill>
                  <a:srgbClr val="FFFFFF"/>
                </a:solidFill>
              </a:rPr>
              <a:t> </a:t>
            </a:r>
            <a:r>
              <a:rPr lang="en-US" sz="3700" err="1">
                <a:solidFill>
                  <a:srgbClr val="FFFFFF"/>
                </a:solidFill>
              </a:rPr>
              <a:t>participam</a:t>
            </a:r>
            <a:endParaRPr lang="pt-BR" err="1">
              <a:ea typeface="Calibri Light" panose="020F0302020204030204"/>
              <a:cs typeface="Calibri Light" panose="020F0302020204030204"/>
            </a:endParaRPr>
          </a:p>
          <a:p>
            <a:pPr>
              <a:lnSpc>
                <a:spcPct val="90000"/>
              </a:lnSpc>
            </a:pPr>
            <a:br>
              <a:rPr lang="en-US" sz="3700" dirty="0"/>
            </a:br>
            <a:endParaRPr lang="en-US" sz="37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 useBgFill="1">
        <p:nvSpPr>
          <p:cNvPr id="16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366B15F-613D-EF3B-B375-E2DEF65B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3008313"/>
            <a:ext cx="4173253" cy="8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4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Agora iremos relacionar o curso com as turmas criadas</a:t>
            </a:r>
          </a:p>
          <a:p>
            <a:pPr algn="r">
              <a:lnSpc>
                <a:spcPct val="90000"/>
              </a:lnSpc>
            </a:pPr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Gráfico, Gráfico de bolhas&#10;&#10;Descrição gerada automaticamente">
            <a:extLst>
              <a:ext uri="{FF2B5EF4-FFF2-40B4-BE49-F238E27FC236}">
                <a16:creationId xmlns:a16="http://schemas.microsoft.com/office/drawing/2014/main" id="{CDCF3C07-CAA1-2461-C5A0-4FCCD12F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444552"/>
            <a:ext cx="5124328" cy="31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5" y="957240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Agora iremos relacionar a turma com professores</a:t>
            </a:r>
          </a:p>
          <a:p>
            <a:pPr algn="ctr">
              <a:lnSpc>
                <a:spcPct val="90000"/>
              </a:lnSpc>
            </a:pPr>
            <a:br>
              <a:rPr lang="en-US" sz="3400"/>
            </a:br>
            <a:endParaRPr lang="en-US" sz="340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30F1B0F-C2A8-C29C-0D7C-7F348BDC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59" y="2462349"/>
            <a:ext cx="8896435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3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1240541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Como fazer consultas?: Vamos fazer consultas chamadas de Cypher para exploração dos dados</a:t>
            </a:r>
          </a:p>
          <a:p>
            <a:pPr>
              <a:lnSpc>
                <a:spcPct val="90000"/>
              </a:lnSpc>
            </a:pPr>
            <a:br>
              <a:rPr lang="en-US" sz="1700"/>
            </a:br>
            <a:endParaRPr lang="en-US" sz="17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5D2B43-1910-0A55-9275-7C1A45A8CC69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dirty="0" err="1"/>
              <a:t>Listar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alunos</a:t>
            </a:r>
            <a:r>
              <a:rPr lang="en-US" b="1" dirty="0"/>
              <a:t> </a:t>
            </a:r>
            <a:r>
              <a:rPr lang="en-US" b="1" dirty="0" err="1"/>
              <a:t>matriculados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cursos</a:t>
            </a:r>
            <a:r>
              <a:rPr lang="en-US" b="1" dirty="0"/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br>
              <a:rPr lang="en-US" dirty="0"/>
            </a:b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5854DDE-0C1D-920E-BE07-EAA2C4DE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563" y="2699425"/>
            <a:ext cx="6095593" cy="19353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7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b="1">
                <a:solidFill>
                  <a:srgbClr val="FFFFFF"/>
                </a:solidFill>
              </a:rPr>
              <a:t>Encontrar todos os cursos oferecidos em uma turma específica</a:t>
            </a:r>
            <a:endParaRPr lang="en-US" sz="3700">
              <a:solidFill>
                <a:srgbClr val="FFFFFF"/>
              </a:solidFill>
            </a:endParaRP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46B0E8C-D2A4-10B1-1E02-551AC2B0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3193985"/>
            <a:ext cx="5124328" cy="16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b="1" err="1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Descobrir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todos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os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alunos matriculados em cursos ministrados por um professor específico:</a:t>
            </a:r>
            <a:endParaRPr lang="pt-BR" sz="2800" b="1">
              <a:solidFill>
                <a:schemeClr val="bg1"/>
              </a:solidFill>
              <a:latin typeface="Calibri"/>
              <a:ea typeface="Calibri Light"/>
              <a:cs typeface="Calibri Light"/>
            </a:endParaRPr>
          </a:p>
          <a:p>
            <a:pPr algn="r">
              <a:lnSpc>
                <a:spcPct val="90000"/>
              </a:lnSpc>
            </a:pPr>
            <a:br>
              <a:rPr lang="en-US" dirty="0"/>
            </a:br>
            <a:endParaRPr lang="en-US" dirty="0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8E56DD9-26A7-36A0-FC24-FD86DB44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19" y="3439205"/>
            <a:ext cx="5400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6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b="1">
                <a:solidFill>
                  <a:srgbClr val="FFFFFF"/>
                </a:solidFill>
              </a:rPr>
              <a:t>Descobrir todos os alunos matriculados em cursos ministrados por um professor específico:</a:t>
            </a:r>
            <a:endParaRPr lang="en-US" sz="34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 useBgFill="1">
        <p:nvSpPr>
          <p:cNvPr id="16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0DC831-D8A4-4059-7813-104D8991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3029179"/>
            <a:ext cx="4173253" cy="7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7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Simulando que estamos criando um sistema de detecção de fraudes em cartões de crédito, os requisitos do cliente foram especificados no blackboard, vamos começar criando alguns nós de usuário, transação e endereço IP</a:t>
            </a:r>
          </a:p>
          <a:p>
            <a:pPr algn="r">
              <a:lnSpc>
                <a:spcPct val="90000"/>
              </a:lnSpc>
            </a:pPr>
            <a:br>
              <a:rPr lang="en-US" sz="2300">
                <a:solidFill>
                  <a:srgbClr val="FFFFFF"/>
                </a:solidFill>
              </a:rPr>
            </a:br>
            <a:endParaRPr lang="en-US" sz="2300">
              <a:solidFill>
                <a:srgbClr val="FFFFFF"/>
              </a:solidFill>
            </a:endParaRPr>
          </a:p>
        </p:txBody>
      </p:sp>
      <p:sp useBgFill="1">
        <p:nvSpPr>
          <p:cNvPr id="14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DF5C81F-7029-4842-7F48-30382DDB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2747485"/>
            <a:ext cx="4173253" cy="1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/>
              <a:t>No resultado final foram gerados os valores que especificamos, e adicionado em labels e nós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6C8F0D1-FD10-899E-89C1-84B1D87A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2831744"/>
            <a:ext cx="5471927" cy="119014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4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7D169D-4738-6712-7EC3-903AC8AD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68" y="1342081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solidFill>
                  <a:srgbClr val="FFFFFF"/>
                </a:solidFill>
              </a:rPr>
              <a:t>ETAPA 1: </a:t>
            </a:r>
            <a:r>
              <a:rPr lang="en-US" sz="3000" b="1" err="1">
                <a:solidFill>
                  <a:srgbClr val="FFFFFF"/>
                </a:solidFill>
              </a:rPr>
              <a:t>Crie</a:t>
            </a:r>
            <a:r>
              <a:rPr lang="en-US" sz="3000" b="1" dirty="0">
                <a:solidFill>
                  <a:srgbClr val="FFFFFF"/>
                </a:solidFill>
              </a:rPr>
              <a:t> um </a:t>
            </a:r>
            <a:r>
              <a:rPr lang="en-US" sz="3000" b="1" err="1">
                <a:solidFill>
                  <a:srgbClr val="FFFFFF"/>
                </a:solidFill>
              </a:rPr>
              <a:t>keyspace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chamado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unipÊ</a:t>
            </a:r>
            <a:r>
              <a:rPr lang="en-US" sz="3000" b="1" dirty="0">
                <a:solidFill>
                  <a:srgbClr val="FFFFFF"/>
                </a:solidFill>
              </a:rPr>
              <a:t>. </a:t>
            </a:r>
            <a:br>
              <a:rPr lang="en-US" sz="3000" b="1" dirty="0"/>
            </a:br>
            <a:r>
              <a:rPr lang="en-US" sz="3000" b="1" dirty="0">
                <a:solidFill>
                  <a:srgbClr val="FFFFFF"/>
                </a:solidFill>
              </a:rPr>
              <a:t>Nela, </a:t>
            </a:r>
            <a:r>
              <a:rPr lang="en-US" sz="3000" b="1" err="1">
                <a:solidFill>
                  <a:srgbClr val="FFFFFF"/>
                </a:solidFill>
              </a:rPr>
              <a:t>crie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uma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tabela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chamada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cadastro</a:t>
            </a:r>
            <a:r>
              <a:rPr lang="en-US" sz="3000" b="1" dirty="0">
                <a:solidFill>
                  <a:srgbClr val="FFFFFF"/>
                </a:solidFill>
              </a:rPr>
              <a:t> e </a:t>
            </a:r>
            <a:r>
              <a:rPr lang="en-US" sz="3000" b="1" err="1">
                <a:solidFill>
                  <a:srgbClr val="FFFFFF"/>
                </a:solidFill>
              </a:rPr>
              <a:t>insira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os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seguintes</a:t>
            </a:r>
            <a:r>
              <a:rPr lang="en-US" sz="3000" b="1" dirty="0">
                <a:solidFill>
                  <a:srgbClr val="FFFFFF"/>
                </a:solidFill>
              </a:rPr>
              <a:t> </a:t>
            </a:r>
            <a:r>
              <a:rPr lang="en-US" sz="3000" b="1" err="1">
                <a:solidFill>
                  <a:srgbClr val="FFFFFF"/>
                </a:solidFill>
              </a:rPr>
              <a:t>valores</a:t>
            </a:r>
            <a:r>
              <a:rPr lang="en-US" sz="3000" b="1" dirty="0">
                <a:solidFill>
                  <a:srgbClr val="FFFFFF"/>
                </a:solidFill>
              </a:rPr>
              <a:t>:</a:t>
            </a:r>
            <a:endParaRPr lang="pt-BR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3F48A49-72D8-1063-8FAA-CD33B244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71" y="2388696"/>
            <a:ext cx="5548870" cy="30341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4AECC8-669F-A224-455B-37396B855164}"/>
              </a:ext>
            </a:extLst>
          </p:cNvPr>
          <p:cNvSpPr txBox="1"/>
          <p:nvPr/>
        </p:nvSpPr>
        <p:spPr>
          <a:xfrm>
            <a:off x="522587" y="4906662"/>
            <a:ext cx="50456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>
                <a:solidFill>
                  <a:srgbClr val="FF0000"/>
                </a:solidFill>
                <a:latin typeface="ILFTP+Aptos"/>
                <a:ea typeface="ILFTP+Aptos"/>
                <a:cs typeface="ILFTP+Aptos"/>
              </a:rPr>
              <a:t>O comando “INSERT INTO” funciona da mesma forma que um banco de dados SQL, que insere os valores passados ao banco de dados, após execução do “SELECT *” (Selecione todos) o Cassandra nos retorna de forma visual os valores, em linhas e colunas.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8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900"/>
              <a:t>Agora vamos criar alguns relacionamentos entre usuários, transações e endereço IP</a:t>
            </a:r>
          </a:p>
          <a:p>
            <a:pPr algn="r">
              <a:lnSpc>
                <a:spcPct val="90000"/>
              </a:lnSpc>
            </a:pPr>
            <a:br>
              <a:rPr lang="en-US" sz="1900"/>
            </a:br>
            <a:endParaRPr lang="en-US" sz="190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7F5E72C-D53C-FF36-1B0E-3230D2AA4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67" y="1566001"/>
            <a:ext cx="3328416" cy="189719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2F6321B-E751-9F19-F4D8-46B1BA1B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83" y="2123511"/>
            <a:ext cx="3328416" cy="78217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27D4CB28-5577-BC15-046B-8E486E1D3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3" r="47155"/>
          <a:stretch/>
        </p:blipFill>
        <p:spPr>
          <a:xfrm>
            <a:off x="7935299" y="1913313"/>
            <a:ext cx="3328416" cy="12025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16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099" y="636104"/>
            <a:ext cx="5372468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1AECF59-ADB8-BC99-A76D-FAE2FDDE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04" y="2906920"/>
            <a:ext cx="4396460" cy="104415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1B7213-0CDE-44D8-9FC1-9995E8AD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636104"/>
            <a:ext cx="5372468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2076836-24A0-933A-6F6A-9D26EFF1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51" y="2926810"/>
            <a:ext cx="4414845" cy="10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Agora iremos fazer algumas buscar cypher dos nós e relacionamEntos criados acima:</a:t>
            </a:r>
          </a:p>
          <a:p>
            <a:pPr algn="r">
              <a:lnSpc>
                <a:spcPct val="90000"/>
              </a:lnSpc>
            </a:pP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 useBgFill="1">
        <p:nvSpPr>
          <p:cNvPr id="14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F5DF8B-D19E-D8B6-D235-16B69D28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2064114"/>
            <a:ext cx="4173253" cy="27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Esta consulta busca por transações com valores acima de 1000, mas que não foram precedidas por uma transação de exatamente 1000 para o mesmo usuário.</a:t>
            </a:r>
          </a:p>
        </p:txBody>
      </p:sp>
      <p:sp useBgFill="1">
        <p:nvSpPr>
          <p:cNvPr id="109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6F14AD2-76E9-7D56-AC35-806AD1CB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2731835"/>
            <a:ext cx="4173253" cy="13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4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7E4157-E673-0609-EB02-445EA1F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Isso pode indicar uma atividade fraudulenta.</a:t>
            </a:r>
          </a:p>
          <a:p>
            <a:pPr algn="r"/>
            <a:br>
              <a:rPr lang="en-US" sz="4400"/>
            </a:br>
            <a:endParaRPr lang="en-US" sz="4400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EFBFCA8-0761-43E4-CA2A-CB655901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2708626"/>
            <a:ext cx="5471927" cy="143638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36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9B07BA-D275-1162-9570-F8AF7C6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7" y="3321304"/>
            <a:ext cx="4529422" cy="26010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Etapa 2:</a:t>
            </a:r>
            <a:endParaRPr lang="en-US" sz="3200" dirty="0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sz="3200" dirty="0"/>
              <a:t>- </a:t>
            </a:r>
            <a:r>
              <a:rPr lang="en-US" sz="3200" err="1"/>
              <a:t>Altere</a:t>
            </a:r>
            <a:r>
              <a:rPr lang="en-US" sz="3200" dirty="0"/>
              <a:t> o cargo de Theo para </a:t>
            </a:r>
            <a:r>
              <a:rPr lang="en-US" sz="3200" err="1"/>
              <a:t>funcionario</a:t>
            </a:r>
            <a:r>
              <a:rPr lang="en-US" sz="3200" dirty="0"/>
              <a:t>; - </a:t>
            </a:r>
            <a:r>
              <a:rPr lang="en-US" sz="3200" err="1"/>
              <a:t>Exclua</a:t>
            </a:r>
            <a:r>
              <a:rPr lang="en-US" sz="3200" dirty="0"/>
              <a:t> Afonso;</a:t>
            </a:r>
            <a:endParaRPr lang="en-US" sz="3200" dirty="0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sz="3200" dirty="0"/>
              <a:t>- Busque </a:t>
            </a:r>
            <a:r>
              <a:rPr lang="en-US" sz="3200" err="1"/>
              <a:t>por</a:t>
            </a:r>
            <a:r>
              <a:rPr lang="en-US" sz="3200" dirty="0"/>
              <a:t> </a:t>
            </a:r>
            <a:r>
              <a:rPr lang="en-US" sz="3200" err="1"/>
              <a:t>todos</a:t>
            </a:r>
            <a:r>
              <a:rPr lang="en-US" sz="3200" dirty="0"/>
              <a:t> </a:t>
            </a:r>
            <a:r>
              <a:rPr lang="en-US" sz="3200" err="1"/>
              <a:t>os</a:t>
            </a:r>
            <a:r>
              <a:rPr lang="en-US" sz="3200" dirty="0"/>
              <a:t> </a:t>
            </a:r>
            <a:r>
              <a:rPr lang="en-US" sz="3200" err="1"/>
              <a:t>professores</a:t>
            </a:r>
            <a:r>
              <a:rPr lang="en-US" sz="3200" dirty="0"/>
              <a:t> </a:t>
            </a:r>
            <a:r>
              <a:rPr lang="en-US" sz="3200" err="1"/>
              <a:t>cadastrados</a:t>
            </a:r>
            <a:r>
              <a:rPr lang="en-US" sz="3200" dirty="0"/>
              <a:t>; - Busque </a:t>
            </a:r>
            <a:r>
              <a:rPr lang="en-US" sz="3200" err="1"/>
              <a:t>por</a:t>
            </a:r>
            <a:r>
              <a:rPr lang="en-US" sz="3200" dirty="0"/>
              <a:t> </a:t>
            </a:r>
            <a:r>
              <a:rPr lang="en-US" sz="3200" err="1"/>
              <a:t>todos</a:t>
            </a:r>
            <a:r>
              <a:rPr lang="en-US" sz="3200" dirty="0"/>
              <a:t> </a:t>
            </a:r>
            <a:r>
              <a:rPr lang="en-US" sz="3200" err="1"/>
              <a:t>os</a:t>
            </a:r>
            <a:r>
              <a:rPr lang="en-US" sz="3200" dirty="0"/>
              <a:t> </a:t>
            </a:r>
            <a:r>
              <a:rPr lang="en-US" sz="3200" err="1"/>
              <a:t>alunos</a:t>
            </a:r>
            <a:r>
              <a:rPr lang="en-US" sz="3200" dirty="0"/>
              <a:t> </a:t>
            </a:r>
            <a:r>
              <a:rPr lang="en-US" sz="3200" err="1"/>
              <a:t>cadastrados</a:t>
            </a:r>
            <a:r>
              <a:rPr lang="en-US" sz="3200" dirty="0"/>
              <a:t>;</a:t>
            </a:r>
            <a:endParaRPr lang="en-US" sz="3200" dirty="0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br>
              <a:rPr lang="en-US" sz="1600" dirty="0"/>
            </a:br>
            <a:endParaRPr lang="en-US" sz="1600"/>
          </a:p>
          <a:p>
            <a:pPr>
              <a:lnSpc>
                <a:spcPct val="90000"/>
              </a:lnSpc>
            </a:pPr>
            <a:br>
              <a:rPr lang="en-US" sz="1600" dirty="0"/>
            </a:br>
            <a:endParaRPr lang="en-US" sz="160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83ABEA8-C940-4E63-9425-2636E3E96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94E1F0CE-2445-403C-A97B-5F9410D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930BEC-23C3-4943-BF3E-1489DF19F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E21198-6B2F-44DD-8ED1-08DBFDAC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33853C-FCDB-4072-A38A-F528AAFB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F60640-56C1-4C2D-957C-A789DDD0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BC8BAD-82DB-43C8-93D0-4CC4E2E95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FCEA8D-83B8-4970-9BC8-EDA33C5EB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345168-CE91-4C7A-BA9B-2AFCC817B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9779D-5807-497E-BDDA-12ECD503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B09AA2-4E46-45A7-88C3-B77EBA9C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ED08BD-C105-46BF-B6B0-9F80A5B3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4D9F2C-627F-4C7A-B40A-78BCA3BC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48C129-86EE-4990-94FD-5931AD919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B33CEB-3A03-483A-8E91-8E1943D84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0F4D10-7D5F-4765-A1AE-2F8CB7A39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BE66C8F-A0F6-46E9-B972-C7D4A8FFB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614F2D-DA48-4D64-8BFE-4117C2E1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F83623-F07F-4A93-999E-67D5E4862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81F61E-B3F1-4730-A58B-C55D10BC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BF85AD-1922-4E38-87C6-287DC9439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3152-1BCA-4B09-BF43-597B5ABFE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16FA10F-4820-4210-BD18-A541FFD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83EE3B-D583-44FD-8551-97D34E80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834B5-319F-4E49-B39F-751A8792E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845535-477D-4E7B-B4F8-2CE3E5AF7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747927-13DA-4A4F-87AA-86E8D3D29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899985-4FD6-485D-9006-4708F48C5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1CB23D-807B-454C-B639-82CE0670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53295B9-732A-4D6D-91F1-03B91EB4F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B9D0F5-242C-4D55-93CB-9A32D2FC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9AD0A8-54D7-406A-81E4-B0B4257DA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4846DC-ACE3-449F-8465-4385A9CEC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768A72-A55A-4170-BD6F-F5E044A4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7196028-3C6E-4164-9319-995F2D2C2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037486-DA11-4DB7-A63F-7B3F5331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50956A-3D95-44EA-BB7D-340891BBC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8EA563-057B-4962-BD55-A9B16A3D0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DEBB62-6CF4-4666-BBC6-45BE4E6F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E7B7F07-D687-4AA4-9EC8-6D12373A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3C7D5A-9C54-4EAD-B5AC-9EA3C62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845C49-1615-49DC-9137-9BB1FD331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5A45E8-D654-4F65-ADFA-C534AA86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E5F5EA-83DF-432D-B01C-EE510FBB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B43556-FBEB-4AFE-ABE6-C5DDB6F1D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EDFA0A-B41D-474D-9560-852C0B0C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C1FE481-1269-41D6-898E-7F3BCA9F1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B1618C-0A00-47BD-B77A-F72DFAC6D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FF1B51-61EA-4306-B86A-2CEB48F1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DF9854-1522-4F7F-8477-0F838601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78EA2C-1DB6-493B-8DBB-5D11A9D07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19DC58-4A07-4F18-82F5-851C513C5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A9A2687-5092-4705-B775-C09E61CF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A8E5C5-1A42-46BE-90D6-E2AFB292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CAECC0B-1C7F-4349-9BC6-66A68F917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D50278-8916-4102-8C76-2EA2E1CCF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3209FF-E334-4CCE-86D6-B17F3C85B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853839-0FD3-4E16-AE08-1698F5B71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8790F0-552C-41DD-AE6C-257B378A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F97A08-46BA-4ACC-873F-27DF9CD9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0347AC-CBEE-4D99-93E2-8B060D6C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445D16-8C32-44AD-B8E2-B5716A3B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454F76-C337-406E-9892-CE67FCA73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DF4D40-BED2-4EE1-97FC-8456FD24E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BD62B4-CD5B-4B82-9C4D-4B7C517A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3B09B44-3747-41F4-AF15-849F94BD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B87D5F-111A-458C-AF49-5B168BED4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98E8FA5-EF63-49AF-B78B-50D036473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22AB1B-D532-46BC-B1F8-E0E8BE80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0F7F324-7A69-4D1E-A4B4-F8BE4CFD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EED720-808A-4918-A4E5-43475B20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E6C9635-DF11-42EF-B7D0-F4B04218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4375B25-5409-44CC-A33D-AC60D8DD0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8CA0C31-A1A1-4BE5-BF95-7AE8ECF8E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4BE7C7-D6AC-4F1C-BD18-9DABDB3C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D9C4C0-AE48-4A10-887A-6228903F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D20CE6-88F8-4E3E-87A4-717246F8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39F24A-EF5C-4195-B834-1BEAAEAC2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08B35F9-6E28-4A86-B329-B0AEC19F1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B420921-5C06-44E1-938C-02BCE255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70DE2DB-6FAF-4ECD-943E-D556B7DF3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0C8196D-B3CA-31B5-FDB9-02D17E2B6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145" y="1731777"/>
            <a:ext cx="4090622" cy="2219162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0FFB8EA-627E-3B75-4209-966E72C1F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617" y="4123994"/>
            <a:ext cx="3999677" cy="22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C9398C-144D-FE5F-075C-02CA6EA8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7" y="2528444"/>
            <a:ext cx="5076230" cy="26010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- O </a:t>
            </a:r>
            <a:r>
              <a:rPr lang="en-US" sz="2000" b="1" err="1"/>
              <a:t>comando</a:t>
            </a:r>
            <a:r>
              <a:rPr lang="en-US" sz="2000" b="1" dirty="0"/>
              <a:t> ”update” </a:t>
            </a:r>
            <a:r>
              <a:rPr lang="en-US" sz="2000" b="1" err="1"/>
              <a:t>realizará</a:t>
            </a:r>
            <a:r>
              <a:rPr lang="en-US" sz="2000" b="1" dirty="0"/>
              <a:t> a </a:t>
            </a:r>
            <a:r>
              <a:rPr lang="en-US" sz="2000" b="1" err="1"/>
              <a:t>atulaização</a:t>
            </a:r>
            <a:r>
              <a:rPr lang="en-US" sz="2000" b="1" dirty="0"/>
              <a:t> do ”SET cargo” que </a:t>
            </a:r>
            <a:r>
              <a:rPr lang="en-US" sz="2000" b="1" err="1"/>
              <a:t>seja</a:t>
            </a:r>
            <a:r>
              <a:rPr lang="en-US" sz="2000" b="1" dirty="0"/>
              <a:t> </a:t>
            </a:r>
            <a:r>
              <a:rPr lang="en-US" sz="2000" b="1" err="1"/>
              <a:t>igual</a:t>
            </a:r>
            <a:r>
              <a:rPr lang="en-US" sz="2000" b="1" dirty="0"/>
              <a:t> </a:t>
            </a:r>
            <a:r>
              <a:rPr lang="en-US" sz="2000" b="1" err="1"/>
              <a:t>aos</a:t>
            </a:r>
            <a:r>
              <a:rPr lang="en-US" sz="2000" b="1" dirty="0"/>
              <a:t> </a:t>
            </a:r>
            <a:r>
              <a:rPr lang="en-US" sz="2000" b="1" err="1"/>
              <a:t>valores</a:t>
            </a:r>
            <a:r>
              <a:rPr lang="en-US" sz="2000" b="1" dirty="0"/>
              <a:t> passados, </a:t>
            </a:r>
            <a:r>
              <a:rPr lang="en-US" sz="2000" b="1" err="1"/>
              <a:t>utilizamos</a:t>
            </a:r>
            <a:r>
              <a:rPr lang="en-US" sz="2000" b="1" dirty="0"/>
              <a:t> o update para </a:t>
            </a:r>
            <a:r>
              <a:rPr lang="en-US" sz="2000" b="1" err="1"/>
              <a:t>fazer</a:t>
            </a:r>
            <a:r>
              <a:rPr lang="en-US" sz="2000" b="1" dirty="0"/>
              <a:t> </a:t>
            </a:r>
            <a:r>
              <a:rPr lang="en-US" sz="2000" b="1" err="1"/>
              <a:t>qualquer</a:t>
            </a:r>
            <a:r>
              <a:rPr lang="en-US" sz="2000" b="1" dirty="0"/>
              <a:t> </a:t>
            </a:r>
            <a:r>
              <a:rPr lang="en-US" sz="2000" b="1" err="1"/>
              <a:t>tipo</a:t>
            </a:r>
            <a:r>
              <a:rPr lang="en-US" sz="2000" b="1" dirty="0"/>
              <a:t> de </a:t>
            </a:r>
            <a:r>
              <a:rPr lang="en-US" sz="2000" b="1" err="1"/>
              <a:t>atualização</a:t>
            </a:r>
            <a:r>
              <a:rPr lang="en-US" sz="2000" b="1" dirty="0"/>
              <a:t> </a:t>
            </a:r>
            <a:r>
              <a:rPr lang="en-US" sz="2000" b="1" err="1"/>
              <a:t>sem</a:t>
            </a:r>
            <a:r>
              <a:rPr lang="en-US" sz="2000" b="1" dirty="0"/>
              <a:t> </a:t>
            </a:r>
            <a:r>
              <a:rPr lang="en-US" sz="2000" b="1" err="1"/>
              <a:t>precisar</a:t>
            </a:r>
            <a:r>
              <a:rPr lang="en-US" sz="2000" b="1" dirty="0"/>
              <a:t> da </a:t>
            </a:r>
            <a:r>
              <a:rPr lang="en-US" sz="2000" b="1" err="1"/>
              <a:t>exclusão</a:t>
            </a:r>
            <a:r>
              <a:rPr lang="en-US" sz="2000" b="1" dirty="0"/>
              <a:t> de dados do BD.</a:t>
            </a:r>
            <a:endParaRPr lang="en-US" sz="2000" b="1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- O </a:t>
            </a:r>
            <a:r>
              <a:rPr lang="en-US" sz="2000" b="1" err="1"/>
              <a:t>comando</a:t>
            </a:r>
            <a:r>
              <a:rPr lang="en-US" sz="2000" b="1" dirty="0"/>
              <a:t> “delete” é </a:t>
            </a:r>
            <a:r>
              <a:rPr lang="en-US" sz="2000" b="1" err="1"/>
              <a:t>utilizado</a:t>
            </a:r>
            <a:r>
              <a:rPr lang="en-US" sz="2000" b="1" dirty="0"/>
              <a:t> </a:t>
            </a:r>
            <a:r>
              <a:rPr lang="en-US" sz="2000" b="1" err="1"/>
              <a:t>unicamente</a:t>
            </a:r>
            <a:r>
              <a:rPr lang="en-US" sz="2000" b="1" dirty="0"/>
              <a:t> para a </a:t>
            </a:r>
            <a:r>
              <a:rPr lang="en-US" sz="2000" b="1" err="1"/>
              <a:t>exclusão</a:t>
            </a:r>
            <a:r>
              <a:rPr lang="en-US" sz="2000" b="1" dirty="0"/>
              <a:t> de dados no DB, </a:t>
            </a:r>
            <a:r>
              <a:rPr lang="en-US" sz="2000" b="1" err="1"/>
              <a:t>após</a:t>
            </a:r>
            <a:r>
              <a:rPr lang="en-US" sz="2000" b="1" dirty="0"/>
              <a:t> </a:t>
            </a:r>
            <a:r>
              <a:rPr lang="en-US" sz="2000" b="1" err="1"/>
              <a:t>execução</a:t>
            </a:r>
            <a:r>
              <a:rPr lang="en-US" sz="2000" b="1" dirty="0"/>
              <a:t> do delete a </a:t>
            </a:r>
            <a:r>
              <a:rPr lang="en-US" sz="2000" b="1" err="1"/>
              <a:t>ação</a:t>
            </a:r>
            <a:r>
              <a:rPr lang="en-US" sz="2000" b="1" dirty="0"/>
              <a:t> </a:t>
            </a:r>
            <a:r>
              <a:rPr lang="en-US" sz="2000" b="1" err="1"/>
              <a:t>não</a:t>
            </a:r>
            <a:r>
              <a:rPr lang="en-US" sz="2000" b="1" dirty="0"/>
              <a:t> se </a:t>
            </a:r>
            <a:r>
              <a:rPr lang="en-US" sz="2000" b="1" err="1"/>
              <a:t>faz</a:t>
            </a:r>
            <a:r>
              <a:rPr lang="en-US" sz="2000" b="1" dirty="0"/>
              <a:t> </a:t>
            </a:r>
            <a:r>
              <a:rPr lang="en-US" sz="2000" b="1" err="1"/>
              <a:t>reversível</a:t>
            </a:r>
            <a:r>
              <a:rPr lang="en-US" sz="2000" b="1" dirty="0"/>
              <a:t>.</a:t>
            </a:r>
            <a:endParaRPr lang="en-US" sz="2000" b="1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- Para </a:t>
            </a:r>
            <a:r>
              <a:rPr lang="en-US" sz="2000" b="1" err="1"/>
              <a:t>visualização</a:t>
            </a:r>
            <a:r>
              <a:rPr lang="en-US" sz="2000" b="1" dirty="0"/>
              <a:t> X, </a:t>
            </a:r>
            <a:r>
              <a:rPr lang="en-US" sz="2000" b="1" err="1"/>
              <a:t>primeiramente</a:t>
            </a:r>
            <a:r>
              <a:rPr lang="en-US" sz="2000" b="1" dirty="0"/>
              <a:t> </a:t>
            </a:r>
            <a:r>
              <a:rPr lang="en-US" sz="2000" b="1" err="1"/>
              <a:t>criamos</a:t>
            </a:r>
            <a:r>
              <a:rPr lang="en-US" sz="2000" b="1" dirty="0"/>
              <a:t> um index e </a:t>
            </a:r>
            <a:r>
              <a:rPr lang="en-US" sz="2000" b="1" err="1"/>
              <a:t>depois</a:t>
            </a:r>
            <a:r>
              <a:rPr lang="en-US" sz="2000" b="1" dirty="0"/>
              <a:t> </a:t>
            </a:r>
            <a:r>
              <a:rPr lang="en-US" sz="2000" b="1" err="1"/>
              <a:t>selecionamos</a:t>
            </a:r>
            <a:r>
              <a:rPr lang="en-US" sz="2000" b="1" dirty="0"/>
              <a:t> o index </a:t>
            </a:r>
            <a:r>
              <a:rPr lang="en-US" sz="2000" b="1" err="1"/>
              <a:t>pelo</a:t>
            </a:r>
            <a:r>
              <a:rPr lang="en-US" sz="2000" b="1" dirty="0"/>
              <a:t> </a:t>
            </a:r>
            <a:r>
              <a:rPr lang="en-US" sz="2000" b="1" err="1"/>
              <a:t>próximo</a:t>
            </a:r>
            <a:r>
              <a:rPr lang="en-US" sz="2000" b="1" dirty="0"/>
              <a:t> </a:t>
            </a:r>
            <a:r>
              <a:rPr lang="en-US" sz="2000" b="1" err="1"/>
              <a:t>parâmetro</a:t>
            </a:r>
            <a:r>
              <a:rPr lang="en-US" sz="2000" b="1" dirty="0"/>
              <a:t> que </a:t>
            </a:r>
            <a:r>
              <a:rPr lang="en-US" sz="2000" b="1" err="1"/>
              <a:t>desejarmos</a:t>
            </a:r>
            <a:r>
              <a:rPr lang="en-US" sz="2000" b="1" dirty="0"/>
              <a:t>.</a:t>
            </a:r>
            <a:endParaRPr lang="en-US" sz="2000" b="1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br>
              <a:rPr lang="en-US" sz="1200" dirty="0"/>
            </a:br>
            <a:endParaRPr lang="en-US" sz="12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34A918FF-5290-4B4B-83A9-D73C8CA8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9B9D9CD-3B6F-71AF-C862-E8E52825B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90" y="728133"/>
            <a:ext cx="4180195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35BB87D9-C656-40D9-982C-E5C527908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999DFAC-BE4A-2FB1-BDF1-D465CD04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828" y="3617588"/>
            <a:ext cx="4460119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5813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46" y="1256829"/>
            <a:ext cx="4252347" cy="14927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Neste </a:t>
            </a:r>
            <a:r>
              <a:rPr lang="en-US" sz="2500" b="1" dirty="0" err="1"/>
              <a:t>momentos</a:t>
            </a:r>
            <a:r>
              <a:rPr lang="en-US" sz="2500" b="1" dirty="0"/>
              <a:t> </a:t>
            </a:r>
            <a:r>
              <a:rPr lang="en-US" sz="2500" b="1" dirty="0" err="1"/>
              <a:t>estamos</a:t>
            </a:r>
            <a:r>
              <a:rPr lang="en-US" sz="2500" b="1" dirty="0"/>
              <a:t> </a:t>
            </a:r>
            <a:r>
              <a:rPr lang="en-US" sz="2500" b="1" dirty="0" err="1"/>
              <a:t>criando</a:t>
            </a:r>
            <a:r>
              <a:rPr lang="en-US" sz="2500" b="1" dirty="0"/>
              <a:t> </a:t>
            </a:r>
            <a:r>
              <a:rPr lang="en-US" sz="2500" b="1" dirty="0" err="1"/>
              <a:t>usuários</a:t>
            </a:r>
            <a:r>
              <a:rPr lang="en-US" sz="2500" b="1" dirty="0"/>
              <a:t>: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602AE4-2568-9CC4-63DF-ADA8ADF3EE30}"/>
              </a:ext>
            </a:extLst>
          </p:cNvPr>
          <p:cNvSpPr txBox="1"/>
          <p:nvPr/>
        </p:nvSpPr>
        <p:spPr>
          <a:xfrm>
            <a:off x="1206728" y="3048229"/>
            <a:ext cx="4099947" cy="36491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/>
              <a:t>O </a:t>
            </a:r>
            <a:r>
              <a:rPr lang="en-US" b="1" dirty="0" err="1"/>
              <a:t>retorno</a:t>
            </a:r>
            <a:r>
              <a:rPr lang="en-US" b="1" dirty="0"/>
              <a:t> do </a:t>
            </a:r>
            <a:r>
              <a:rPr lang="en-US" b="1" dirty="0" err="1"/>
              <a:t>comando</a:t>
            </a:r>
            <a:r>
              <a:rPr lang="en-US" b="1" dirty="0"/>
              <a:t> </a:t>
            </a:r>
            <a:r>
              <a:rPr lang="en-US" b="1" dirty="0" err="1"/>
              <a:t>mostra</a:t>
            </a:r>
            <a:r>
              <a:rPr lang="en-US" b="1" dirty="0"/>
              <a:t> que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usuários</a:t>
            </a:r>
            <a:r>
              <a:rPr lang="en-US" b="1" dirty="0"/>
              <a:t>(</a:t>
            </a:r>
            <a:r>
              <a:rPr lang="en-US" b="1" dirty="0" err="1"/>
              <a:t>nós</a:t>
            </a:r>
            <a:r>
              <a:rPr lang="en-US" b="1" dirty="0"/>
              <a:t>) </a:t>
            </a:r>
            <a:r>
              <a:rPr lang="en-US" b="1" dirty="0" err="1"/>
              <a:t>foram</a:t>
            </a:r>
            <a:r>
              <a:rPr lang="en-US" b="1" dirty="0"/>
              <a:t> </a:t>
            </a:r>
            <a:r>
              <a:rPr lang="en-US" b="1" dirty="0" err="1"/>
              <a:t>criados</a:t>
            </a:r>
            <a:r>
              <a:rPr lang="en-US" b="1" dirty="0"/>
              <a:t> com </a:t>
            </a:r>
            <a:r>
              <a:rPr lang="en-US" b="1" dirty="0" err="1"/>
              <a:t>sucesso</a:t>
            </a:r>
            <a:r>
              <a:rPr lang="en-US" b="1" dirty="0"/>
              <a:t> e </a:t>
            </a:r>
            <a:r>
              <a:rPr lang="en-US" b="1" dirty="0" err="1"/>
              <a:t>estão</a:t>
            </a:r>
            <a:r>
              <a:rPr lang="en-US" b="1" dirty="0"/>
              <a:t> </a:t>
            </a:r>
            <a:r>
              <a:rPr lang="en-US" b="1" dirty="0" err="1"/>
              <a:t>prontos</a:t>
            </a:r>
            <a:r>
              <a:rPr lang="en-US" b="1" dirty="0"/>
              <a:t> para 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seguintes</a:t>
            </a:r>
            <a:r>
              <a:rPr lang="en-US" b="1" dirty="0"/>
              <a:t> </a:t>
            </a:r>
            <a:r>
              <a:rPr lang="en-US" b="1" dirty="0" err="1"/>
              <a:t>passos</a:t>
            </a:r>
            <a:r>
              <a:rPr lang="en-US" b="1" dirty="0"/>
              <a:t>.</a:t>
            </a:r>
            <a:br>
              <a:rPr lang="en-US" dirty="0"/>
            </a:br>
            <a:endParaRPr lang="en-US"/>
          </a:p>
        </p:txBody>
      </p:sp>
      <p:sp>
        <p:nvSpPr>
          <p:cNvPr id="112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B0E314B-E272-0986-A1E8-9AA35C43F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1202818"/>
            <a:ext cx="5204358" cy="154829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14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ED1076C-DB2F-8947-0824-5CC9FF28D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4326470"/>
            <a:ext cx="5204358" cy="107990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7178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536" y="1252910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300"/>
              <a:t>Agora iremos criar um relacionamento entre os nós “Alice” e “bob”</a:t>
            </a:r>
          </a:p>
          <a:p>
            <a:pPr algn="r">
              <a:lnSpc>
                <a:spcPct val="90000"/>
              </a:lnSpc>
            </a:pPr>
            <a:br>
              <a:rPr lang="en-US" sz="2300"/>
            </a:br>
            <a:endParaRPr lang="en-US" sz="230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CDF97DC-07DB-BD3E-F10F-08594B0E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2731777"/>
            <a:ext cx="10909440" cy="20182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3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1" y="2507850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err="1"/>
              <a:t>Iremos</a:t>
            </a:r>
            <a:r>
              <a:rPr lang="en-US" sz="3400" b="1" dirty="0"/>
              <a:t> </a:t>
            </a:r>
            <a:r>
              <a:rPr lang="en-US" sz="3400" b="1" err="1"/>
              <a:t>criar</a:t>
            </a:r>
            <a:r>
              <a:rPr lang="en-US" sz="3400" b="1" dirty="0"/>
              <a:t> </a:t>
            </a:r>
            <a:r>
              <a:rPr lang="en-US" sz="3400" b="1" err="1"/>
              <a:t>mais</a:t>
            </a:r>
            <a:r>
              <a:rPr lang="en-US" sz="3400" b="1" dirty="0"/>
              <a:t> </a:t>
            </a:r>
            <a:r>
              <a:rPr lang="en-US" sz="3400" b="1" err="1"/>
              <a:t>conexões</a:t>
            </a:r>
            <a:r>
              <a:rPr lang="en-US" sz="3400" b="1" dirty="0"/>
              <a:t>, </a:t>
            </a:r>
            <a:r>
              <a:rPr lang="en-US" sz="3400" b="1" err="1"/>
              <a:t>iremos</a:t>
            </a:r>
            <a:r>
              <a:rPr lang="en-US" sz="3400" b="1" dirty="0"/>
              <a:t> </a:t>
            </a:r>
            <a:r>
              <a:rPr lang="en-US" sz="3400" b="1" err="1"/>
              <a:t>criar</a:t>
            </a:r>
            <a:r>
              <a:rPr lang="en-US" sz="3400" b="1" dirty="0"/>
              <a:t> entre “Alice” e “Charlie”</a:t>
            </a:r>
            <a:endParaRPr lang="pt-BR"/>
          </a:p>
          <a:p>
            <a:pPr algn="r">
              <a:lnSpc>
                <a:spcPct val="90000"/>
              </a:lnSpc>
            </a:pPr>
            <a:br>
              <a:rPr lang="en-US" sz="3400" dirty="0"/>
            </a:br>
            <a:endParaRPr lang="en-US" sz="3400"/>
          </a:p>
        </p:txBody>
      </p:sp>
      <p:sp>
        <p:nvSpPr>
          <p:cNvPr id="115" name="Rounded Rectangle 34">
            <a:extLst>
              <a:ext uri="{FF2B5EF4-FFF2-40B4-BE49-F238E27FC236}">
                <a16:creationId xmlns:a16="http://schemas.microsoft.com/office/drawing/2014/main" id="{34A918FF-5290-4B4B-83A9-D73C8CA8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4C14734-C178-A7C4-02EB-467407E3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96" y="738430"/>
            <a:ext cx="4897386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17" name="Rounded Rectangle 37">
            <a:extLst>
              <a:ext uri="{FF2B5EF4-FFF2-40B4-BE49-F238E27FC236}">
                <a16:creationId xmlns:a16="http://schemas.microsoft.com/office/drawing/2014/main" id="{35BB87D9-C656-40D9-982C-E5C527908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D2661AA-82AB-789E-9FE1-763F42937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4465762"/>
            <a:ext cx="5204358" cy="102786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487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" y="1551532"/>
            <a:ext cx="10905069" cy="11503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2800" b="1" dirty="0">
                <a:latin typeface="Calibri"/>
                <a:ea typeface="Calibri"/>
                <a:cs typeface="Calibri"/>
              </a:rPr>
              <a:t>Agora </a:t>
            </a:r>
            <a:r>
              <a:rPr lang="en-US" sz="2800" b="1" err="1">
                <a:latin typeface="Calibri"/>
                <a:ea typeface="Calibri"/>
                <a:cs typeface="Calibri"/>
              </a:rPr>
              <a:t>Iremos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800" b="1" err="1">
                <a:latin typeface="Calibri"/>
                <a:ea typeface="Calibri"/>
                <a:cs typeface="Calibri"/>
              </a:rPr>
              <a:t>relacionar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a </a:t>
            </a:r>
            <a:r>
              <a:rPr lang="en-US" sz="2800" b="1" err="1">
                <a:latin typeface="Calibri"/>
                <a:ea typeface="Calibri"/>
                <a:cs typeface="Calibri"/>
              </a:rPr>
              <a:t>postagem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800" b="1" err="1">
                <a:latin typeface="Calibri"/>
                <a:ea typeface="Calibri"/>
                <a:cs typeface="Calibri"/>
              </a:rPr>
              <a:t>ao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800" b="1" err="1">
                <a:latin typeface="Calibri"/>
                <a:ea typeface="Calibri"/>
                <a:cs typeface="Calibri"/>
              </a:rPr>
              <a:t>usuário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que fez a </a:t>
            </a:r>
            <a:r>
              <a:rPr lang="en-US" sz="2800" b="1" err="1">
                <a:latin typeface="Calibri"/>
                <a:ea typeface="Calibri"/>
                <a:cs typeface="Calibri"/>
              </a:rPr>
              <a:t>postagem</a:t>
            </a:r>
            <a:endParaRPr lang="pt-BR" sz="2800" b="1">
              <a:latin typeface="Calibri"/>
              <a:ea typeface="Calibri"/>
              <a:cs typeface="Calibri"/>
            </a:endParaRPr>
          </a:p>
          <a:p>
            <a:pPr algn="r">
              <a:lnSpc>
                <a:spcPct val="90000"/>
              </a:lnSpc>
            </a:pPr>
            <a:endParaRPr lang="en-US" sz="2300">
              <a:ea typeface="Calibri Light" panose="020F0302020204030204"/>
              <a:cs typeface="Calibri Light" panose="020F0302020204030204"/>
            </a:endParaRPr>
          </a:p>
          <a:p>
            <a:pPr algn="r">
              <a:lnSpc>
                <a:spcPct val="90000"/>
              </a:lnSpc>
            </a:pPr>
            <a:br>
              <a:rPr lang="en-US" sz="2300" dirty="0"/>
            </a:br>
            <a:endParaRPr lang="en-US" sz="23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BD446F-5956-422C-51A3-D74BCC19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675" y="3173498"/>
            <a:ext cx="8222651" cy="8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17E68-CD44-7687-420A-BD74ABEA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endParaRPr lang="en-US" sz="1200" b="1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dirty="0"/>
              <a:t>Como </a:t>
            </a:r>
            <a:r>
              <a:rPr lang="en-US" err="1"/>
              <a:t>nossa</a:t>
            </a:r>
            <a:r>
              <a:rPr lang="en-US" dirty="0"/>
              <a:t> </a:t>
            </a:r>
            <a:r>
              <a:rPr lang="en-US" err="1"/>
              <a:t>prática</a:t>
            </a:r>
            <a:r>
              <a:rPr lang="en-US" dirty="0"/>
              <a:t> </a:t>
            </a:r>
            <a:r>
              <a:rPr lang="en-US" err="1"/>
              <a:t>fala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redes </a:t>
            </a:r>
            <a:r>
              <a:rPr lang="en-US" err="1"/>
              <a:t>sociais</a:t>
            </a:r>
            <a:r>
              <a:rPr lang="en-US" dirty="0"/>
              <a:t>, </a:t>
            </a:r>
            <a:r>
              <a:rPr lang="en-US" err="1"/>
              <a:t>vamos</a:t>
            </a:r>
            <a:r>
              <a:rPr lang="en-US" dirty="0"/>
              <a:t> </a:t>
            </a:r>
            <a:r>
              <a:rPr lang="en-US" err="1"/>
              <a:t>criar</a:t>
            </a:r>
            <a:r>
              <a:rPr lang="en-US" dirty="0"/>
              <a:t> </a:t>
            </a:r>
            <a:r>
              <a:rPr lang="en-US" err="1"/>
              <a:t>alguns</a:t>
            </a:r>
            <a:r>
              <a:rPr lang="en-US" dirty="0"/>
              <a:t> </a:t>
            </a:r>
            <a:r>
              <a:rPr lang="en-US" err="1"/>
              <a:t>textos</a:t>
            </a:r>
            <a:r>
              <a:rPr lang="en-US" dirty="0"/>
              <a:t> que </a:t>
            </a:r>
            <a:r>
              <a:rPr lang="en-US" err="1"/>
              <a:t>simulam</a:t>
            </a:r>
            <a:r>
              <a:rPr lang="en-US" dirty="0"/>
              <a:t> “posts” </a:t>
            </a:r>
            <a:r>
              <a:rPr lang="en-US" err="1"/>
              <a:t>nas</a:t>
            </a:r>
            <a:r>
              <a:rPr lang="en-US" dirty="0"/>
              <a:t> redes </a:t>
            </a:r>
            <a:r>
              <a:rPr lang="en-US" err="1"/>
              <a:t>sociais</a:t>
            </a:r>
            <a:endParaRPr lang="en-US" err="1">
              <a:ea typeface="Calibri Light"/>
              <a:cs typeface="Calibri Light"/>
            </a:endParaRPr>
          </a:p>
          <a:p>
            <a:pPr>
              <a:lnSpc>
                <a:spcPct val="90000"/>
              </a:lnSpc>
            </a:pPr>
            <a:br>
              <a:rPr lang="en-US" sz="1200" dirty="0"/>
            </a:br>
            <a:br>
              <a:rPr lang="en-US" sz="1200" dirty="0"/>
            </a:br>
            <a:endParaRPr lang="en-US" sz="1200"/>
          </a:p>
        </p:txBody>
      </p:sp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EE6E9212-991C-1DCD-50E4-D02EDA50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2795588"/>
            <a:ext cx="6897878" cy="12761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FC090A-4917-EAC3-A2FA-7A76FBFFE60A}"/>
              </a:ext>
            </a:extLst>
          </p:cNvPr>
          <p:cNvSpPr txBox="1"/>
          <p:nvPr/>
        </p:nvSpPr>
        <p:spPr>
          <a:xfrm>
            <a:off x="7865806" y="2550209"/>
            <a:ext cx="3706762" cy="39722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CONSIDERAÇÕES FINAIS: Nos criamos um simulador de rede social, onde houveram criação de posts, relacionamento entre pessoas da nossa rede social e criação de usuários. Um caso rotineiro que poderia facilmente ser aplicado a redes sociais já consolidadas no mercado.</a:t>
            </a: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Celestial</vt:lpstr>
      <vt:lpstr>Trabalho de Tópicos Especiais em Ciências de Dados</vt:lpstr>
      <vt:lpstr>ETAPA 1: Crie um keyspace chamado unipÊ.  Nela, crie uma tabela chamada cadastro e insira os seguintes valores:</vt:lpstr>
      <vt:lpstr>Etapa 2: - Altere o cargo de Theo para funcionario; - Exclua Afonso; - Busque por todos os professores cadastrados; - Busque por todos os alunos cadastrados;    </vt:lpstr>
      <vt:lpstr>- O comando ”update” realizará a atulaização do ”SET cargo” que seja igual aos valores passados, utilizamos o update para fazer qualquer tipo de atualização sem precisar da exclusão de dados do BD. - O comando “delete” é utilizado unicamente para a exclusão de dados no DB, após execução do delete a ação não se faz reversível. - Para visualização X, primeiramente criamos um index e depois selecionamos o index pelo próximo parâmetro que desejarmos.  </vt:lpstr>
      <vt:lpstr>Neste momentos estamos criando usuários:</vt:lpstr>
      <vt:lpstr>Agora iremos criar um relacionamento entre os nós “Alice” e “bob”  </vt:lpstr>
      <vt:lpstr>Iremos criar mais conexões, iremos criar entre “Alice” e “Charlie”  </vt:lpstr>
      <vt:lpstr>Agora Iremos relacionar a postagem ao usuário que fez a postagem   </vt:lpstr>
      <vt:lpstr>  Como nossa prática fala sobre redes sociais, vamos criar alguns textos que simulam “posts” nas redes sociais   </vt:lpstr>
      <vt:lpstr>     </vt:lpstr>
      <vt:lpstr>Agora criaremos o relacionamento entre alunos e as matérias que eles participam  </vt:lpstr>
      <vt:lpstr>Agora iremos relacionar o curso com as turmas criadas  </vt:lpstr>
      <vt:lpstr>Agora iremos relacionar a turma com professores  </vt:lpstr>
      <vt:lpstr>Como fazer consultas?: Vamos fazer consultas chamadas de Cypher para exploração dos dados  </vt:lpstr>
      <vt:lpstr>Encontrar todos os cursos oferecidos em uma turma específica</vt:lpstr>
      <vt:lpstr>Descobrir todos os alunos matriculados em cursos ministrados por um professor específico:  </vt:lpstr>
      <vt:lpstr>Descobrir todos os alunos matriculados em cursos ministrados por um professor específico:  </vt:lpstr>
      <vt:lpstr>Simulando que estamos criando um sistema de detecção de fraudes em cartões de crédito, os requisitos do cliente foram especificados no blackboard, vamos começar criando alguns nós de usuário, transação e endereço IP  </vt:lpstr>
      <vt:lpstr>No resultado final foram gerados os valores que especificamos, e adicionado em labels e nós</vt:lpstr>
      <vt:lpstr>Agora vamos criar alguns relacionamentos entre usuários, transações e endereço IP  </vt:lpstr>
      <vt:lpstr>Apresentação do PowerPoint</vt:lpstr>
      <vt:lpstr>Agora iremos fazer algumas buscar cypher dos nós e relacionamEntos criados acima:  </vt:lpstr>
      <vt:lpstr>Esta consulta busca por transações com valores acima de 1000, mas que não foram precedidas por uma transação de exatamente 1000 para o mesmo usuário.</vt:lpstr>
      <vt:lpstr>Isso pode indicar uma atividade fraudulenta.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388</cp:revision>
  <dcterms:created xsi:type="dcterms:W3CDTF">2024-05-16T18:46:42Z</dcterms:created>
  <dcterms:modified xsi:type="dcterms:W3CDTF">2024-05-16T21:21:41Z</dcterms:modified>
</cp:coreProperties>
</file>