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2"/>
  </p:notesMasterIdLst>
  <p:handoutMasterIdLst>
    <p:handoutMasterId r:id="rId33"/>
  </p:handoutMasterIdLst>
  <p:sldIdLst>
    <p:sldId id="4475" r:id="rId5"/>
    <p:sldId id="4555" r:id="rId6"/>
    <p:sldId id="4512" r:id="rId7"/>
    <p:sldId id="4562" r:id="rId8"/>
    <p:sldId id="289" r:id="rId9"/>
    <p:sldId id="4563" r:id="rId10"/>
    <p:sldId id="4564" r:id="rId11"/>
    <p:sldId id="4556" r:id="rId12"/>
    <p:sldId id="4557" r:id="rId13"/>
    <p:sldId id="4565" r:id="rId14"/>
    <p:sldId id="4566" r:id="rId15"/>
    <p:sldId id="4488" r:id="rId16"/>
    <p:sldId id="4567" r:id="rId17"/>
    <p:sldId id="4484" r:id="rId18"/>
    <p:sldId id="4558" r:id="rId19"/>
    <p:sldId id="4561" r:id="rId20"/>
    <p:sldId id="4559" r:id="rId21"/>
    <p:sldId id="4560" r:id="rId22"/>
    <p:sldId id="4515" r:id="rId23"/>
    <p:sldId id="290" r:id="rId24"/>
    <p:sldId id="294" r:id="rId25"/>
    <p:sldId id="4506" r:id="rId26"/>
    <p:sldId id="4501" r:id="rId27"/>
    <p:sldId id="310" r:id="rId28"/>
    <p:sldId id="4554" r:id="rId29"/>
    <p:sldId id="4519" r:id="rId30"/>
    <p:sldId id="4520" r:id="rId3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CC"/>
    <a:srgbClr val="009999"/>
    <a:srgbClr val="920000"/>
    <a:srgbClr val="F2C80F"/>
    <a:srgbClr val="00CC99"/>
    <a:srgbClr val="FF9933"/>
    <a:srgbClr val="700000"/>
    <a:srgbClr val="CDDEFF"/>
    <a:srgbClr val="5F5F5F"/>
    <a:srgbClr val="FFD96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502" autoAdjust="0"/>
  </p:normalViewPr>
  <p:slideViewPr>
    <p:cSldViewPr snapToGrid="0">
      <p:cViewPr varScale="1">
        <p:scale>
          <a:sx n="67" d="100"/>
          <a:sy n="67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12/21/2022 7:19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Building Multi-language Power BI </a:t>
            </a:r>
            <a:r>
              <a:rPr lang="en-US" sz="3800">
                <a:solidFill>
                  <a:srgbClr val="000000"/>
                </a:solidFill>
              </a:rPr>
              <a:t>Reports in 2023</a:t>
            </a:r>
            <a:endParaRPr lang="en-US" sz="3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3460746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69770"/>
          </a:xfrm>
        </p:spPr>
        <p:txBody>
          <a:bodyPr/>
          <a:lstStyle/>
          <a:p>
            <a:r>
              <a:rPr lang="en-US" sz="2400" dirty="0"/>
              <a:t>Power BI Desktop provides support for integrating external tools</a:t>
            </a:r>
          </a:p>
          <a:p>
            <a:pPr lvl="1"/>
            <a:r>
              <a:rPr lang="en-US" sz="2000" dirty="0"/>
              <a:t>External tool can be launched from Power BI Desktop</a:t>
            </a:r>
          </a:p>
          <a:p>
            <a:pPr lvl="1"/>
            <a:r>
              <a:rPr lang="en-US" sz="2000" dirty="0"/>
              <a:t>External tool can connect to dataset inside a PBIX project file</a:t>
            </a:r>
          </a:p>
          <a:p>
            <a:pPr lvl="1"/>
            <a:r>
              <a:rPr lang="en-US" sz="2000" dirty="0"/>
              <a:t>External tool can be designed to add and manage metadata translations </a:t>
            </a:r>
          </a:p>
          <a:p>
            <a:pPr lvl="1"/>
            <a:r>
              <a:rPr lang="en-US" sz="2000" dirty="0"/>
              <a:t>External tool must be programmed to use Tabular Object Model (TOM)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F6B19-1999-812F-44BE-6D776137A7BF}"/>
              </a:ext>
            </a:extLst>
          </p:cNvPr>
          <p:cNvSpPr/>
          <p:nvPr/>
        </p:nvSpPr>
        <p:spPr bwMode="auto">
          <a:xfrm>
            <a:off x="1348740" y="3348990"/>
            <a:ext cx="8709660" cy="3257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Local Desktop Setup on a Windows 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F7E2A-1E0D-1D79-BCA3-222BD6B5F668}"/>
              </a:ext>
            </a:extLst>
          </p:cNvPr>
          <p:cNvSpPr/>
          <p:nvPr/>
        </p:nvSpPr>
        <p:spPr bwMode="auto">
          <a:xfrm>
            <a:off x="1543050" y="3577590"/>
            <a:ext cx="3531870" cy="253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Translations Builder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9BFFE1-2AB6-1D74-9003-7A49B368F88B}"/>
              </a:ext>
            </a:extLst>
          </p:cNvPr>
          <p:cNvGrpSpPr/>
          <p:nvPr/>
        </p:nvGrpSpPr>
        <p:grpSpPr>
          <a:xfrm>
            <a:off x="1783080" y="4091937"/>
            <a:ext cx="2987642" cy="1600197"/>
            <a:chOff x="3382678" y="4613712"/>
            <a:chExt cx="2508184" cy="9943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DB8E87-8FC0-21D8-EE9B-0570151755E6}"/>
                </a:ext>
              </a:extLst>
            </p:cNvPr>
            <p:cNvSpPr/>
            <p:nvPr/>
          </p:nvSpPr>
          <p:spPr bwMode="auto">
            <a:xfrm>
              <a:off x="3382678" y="4613712"/>
              <a:ext cx="2506980" cy="3276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Custom C#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562830-3704-B7A1-F070-55460BCE4972}"/>
                </a:ext>
              </a:extLst>
            </p:cNvPr>
            <p:cNvSpPr/>
            <p:nvPr/>
          </p:nvSpPr>
          <p:spPr bwMode="auto">
            <a:xfrm>
              <a:off x="3383280" y="4949707"/>
              <a:ext cx="2506980" cy="327660"/>
            </a:xfrm>
            <a:prstGeom prst="rect">
              <a:avLst/>
            </a:prstGeom>
            <a:solidFill>
              <a:srgbClr val="F2C80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Tabular Object Model (TOM)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5B8C3B-D223-FFFB-B7E2-55698F64DB3C}"/>
                </a:ext>
              </a:extLst>
            </p:cNvPr>
            <p:cNvSpPr/>
            <p:nvPr/>
          </p:nvSpPr>
          <p:spPr bwMode="auto">
            <a:xfrm>
              <a:off x="3383882" y="5280408"/>
              <a:ext cx="2506980" cy="327660"/>
            </a:xfrm>
            <a:prstGeom prst="rect">
              <a:avLst/>
            </a:prstGeom>
            <a:solidFill>
              <a:srgbClr val="00D1CC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.NET 6 Runtime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495F7-0DDC-88B3-D5F5-5F495F28FADE}"/>
              </a:ext>
            </a:extLst>
          </p:cNvPr>
          <p:cNvSpPr/>
          <p:nvPr/>
        </p:nvSpPr>
        <p:spPr bwMode="auto">
          <a:xfrm>
            <a:off x="6560820" y="3566160"/>
            <a:ext cx="3291839" cy="2555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Power BI 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DDF86-A327-280C-C5A7-19A6656FE9A3}"/>
              </a:ext>
            </a:extLst>
          </p:cNvPr>
          <p:cNvSpPr/>
          <p:nvPr/>
        </p:nvSpPr>
        <p:spPr bwMode="auto">
          <a:xfrm>
            <a:off x="6744353" y="4044914"/>
            <a:ext cx="2913997" cy="1811056"/>
          </a:xfrm>
          <a:prstGeom prst="rect">
            <a:avLst/>
          </a:prstGeom>
          <a:solidFill>
            <a:srgbClr val="00D1CC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Local Analysis Services Engine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EECA69-D375-CC80-E02D-79870604E1D0}"/>
              </a:ext>
            </a:extLst>
          </p:cNvPr>
          <p:cNvGrpSpPr/>
          <p:nvPr/>
        </p:nvGrpSpPr>
        <p:grpSpPr>
          <a:xfrm>
            <a:off x="6934462" y="4180210"/>
            <a:ext cx="2380334" cy="1348645"/>
            <a:chOff x="6888742" y="3928750"/>
            <a:chExt cx="2380334" cy="13486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832F0E-F240-F92E-E6B7-F4432931F1E6}"/>
                </a:ext>
              </a:extLst>
            </p:cNvPr>
            <p:cNvSpPr/>
            <p:nvPr/>
          </p:nvSpPr>
          <p:spPr bwMode="auto">
            <a:xfrm>
              <a:off x="7169766" y="3928750"/>
              <a:ext cx="2099310" cy="1348645"/>
            </a:xfrm>
            <a:prstGeom prst="rect">
              <a:avLst/>
            </a:prstGeom>
            <a:solidFill>
              <a:srgbClr val="F2C80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Dataset</a:t>
              </a:r>
            </a:p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4A2DA3-520E-C968-282C-2CA93822020A}"/>
                </a:ext>
              </a:extLst>
            </p:cNvPr>
            <p:cNvSpPr/>
            <p:nvPr/>
          </p:nvSpPr>
          <p:spPr bwMode="auto">
            <a:xfrm rot="5400000">
              <a:off x="6357389" y="4460663"/>
              <a:ext cx="1348084" cy="2853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XMLA Endpoint</a:t>
              </a: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F91A98-655C-A743-270A-C3B93A3BC912}"/>
              </a:ext>
            </a:extLst>
          </p:cNvPr>
          <p:cNvSpPr/>
          <p:nvPr/>
        </p:nvSpPr>
        <p:spPr bwMode="auto">
          <a:xfrm>
            <a:off x="4674870" y="4640580"/>
            <a:ext cx="2205990" cy="548640"/>
          </a:xfrm>
          <a:prstGeom prst="rightArrow">
            <a:avLst>
              <a:gd name="adj1" fmla="val 67284"/>
              <a:gd name="adj2" fmla="val 85605"/>
            </a:avLst>
          </a:prstGeom>
          <a:solidFill>
            <a:srgbClr val="92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localhost:52686</a:t>
            </a:r>
          </a:p>
        </p:txBody>
      </p:sp>
    </p:spTree>
    <p:extLst>
      <p:ext uri="{BB962C8B-B14F-4D97-AF65-F5344CB8AC3E}">
        <p14:creationId xmlns:p14="http://schemas.microsoft.com/office/powerpoint/2010/main" val="10558581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468-0420-4CCF-A4B2-7FC63EB6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Tool Developer Sample:</a:t>
            </a:r>
            <a:r>
              <a:rPr lang="en-US" dirty="0"/>
              <a:t> TranslationsBuilder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0C83-FB17-46A5-BE98-CD176E99F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.NET application using C# which programs TOM to automate localization tasks</a:t>
            </a:r>
          </a:p>
          <a:p>
            <a:pPr lvl="1"/>
            <a:r>
              <a:rPr lang="en-US" dirty="0"/>
              <a:t>Provides code to populate translations of default culture</a:t>
            </a:r>
          </a:p>
          <a:p>
            <a:pPr lvl="1"/>
            <a:r>
              <a:rPr lang="en-US" dirty="0"/>
              <a:t>Provides code to add secondary cultures and populate their translations</a:t>
            </a:r>
          </a:p>
          <a:p>
            <a:pPr lvl="1"/>
            <a:r>
              <a:rPr lang="en-US" dirty="0"/>
              <a:t>Calls to Microsoft Translator Service to create starting set of translations for each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5EDB-1A68-4D8E-B870-84111546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0" y="2950638"/>
            <a:ext cx="7120589" cy="26298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53BB8-6878-4AE6-8F28-627F92A6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1" y="2957446"/>
            <a:ext cx="2607587" cy="3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8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65E-7AA2-486D-8E7A-21CBA75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External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BC8-77FE-42EF-BD04-0B180BC88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Deployment requires creating JSON file with </a:t>
            </a:r>
            <a:r>
              <a:rPr lang="en-US" sz="1800" b="1" dirty="0">
                <a:solidFill>
                  <a:srgbClr val="700000"/>
                </a:solidFill>
                <a:latin typeface="Lucida Console" panose="020B0609040504020204" pitchFamily="49" charset="0"/>
              </a:rPr>
              <a:t>*.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pbitool.json</a:t>
            </a:r>
            <a:r>
              <a:rPr lang="en-US" dirty="0"/>
              <a:t> extension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Deployment file (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translationsbuilder.pbitool.json</a:t>
            </a:r>
            <a:r>
              <a:rPr lang="en-US" dirty="0"/>
              <a:t>) must be copied to this folder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C:\Program Files (x86)\Common Files\Microsoft Shared\Power BI Desktop\External Tools</a:t>
            </a:r>
          </a:p>
          <a:p>
            <a:pPr lvl="1"/>
            <a:endParaRPr lang="en-US" sz="1050" dirty="0"/>
          </a:p>
          <a:p>
            <a:r>
              <a:rPr lang="en-US" dirty="0"/>
              <a:t>After a restart, Power BI Desktop should display tile on </a:t>
            </a:r>
            <a:r>
              <a:rPr lang="en-US" b="1" dirty="0">
                <a:solidFill>
                  <a:srgbClr val="700000"/>
                </a:solidFill>
              </a:rPr>
              <a:t>External Tools</a:t>
            </a:r>
            <a:r>
              <a:rPr lang="en-US" dirty="0"/>
              <a:t> tab of ribbon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078-98BC-4542-9D7D-2D23CB8D3A4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624" y="5456364"/>
            <a:ext cx="6599944" cy="13251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30477-BC03-4F96-9750-64A3A498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1723000"/>
            <a:ext cx="9848850" cy="185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2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6621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TOM supports programming against Power BI datasets using XMLA protocol</a:t>
            </a:r>
          </a:p>
          <a:p>
            <a:pPr lvl="1"/>
            <a:r>
              <a:rPr lang="en-US" dirty="0"/>
              <a:t>Power BI dataset represented in TOM with a </a:t>
            </a:r>
            <a:r>
              <a:rPr lang="en-US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  <a:p>
            <a:r>
              <a:rPr lang="en-US" dirty="0"/>
              <a:t>TOM provides support for adding/managing metadata translations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Model object contains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property and </a:t>
            </a:r>
            <a:r>
              <a:rPr lang="en-US" b="1" dirty="0">
                <a:solidFill>
                  <a:srgbClr val="700000"/>
                </a:solidFill>
              </a:rPr>
              <a:t>Cultures</a:t>
            </a:r>
            <a:r>
              <a:rPr lang="en-US" dirty="0"/>
              <a:t>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91358A-E108-4DC5-A702-D897F9C96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00" y="4843685"/>
            <a:ext cx="2272079" cy="11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2" y="4851365"/>
            <a:ext cx="2822740" cy="16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39" y="4854548"/>
            <a:ext cx="2604671" cy="200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40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448432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7313122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962774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9425258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Package Reports and Datasets for Distribution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dirty="0"/>
              <a:t>Use simplest approach based on single PBIX file</a:t>
            </a:r>
          </a:p>
          <a:p>
            <a:r>
              <a:rPr lang="en-US" dirty="0"/>
              <a:t>Use a shared dataset approach with multiple PBIX files</a:t>
            </a:r>
          </a:p>
          <a:p>
            <a:r>
              <a:rPr lang="en-US" dirty="0"/>
              <a:t>Use advanced tools to create and maintain dataset definition in .BIM file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820000"/>
                </a:solidFill>
              </a:rPr>
              <a:t>Guidance for localizing Power BI datasets and reports will be the same in all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07B8C8-FAA0-455A-B271-1E1645A916B2}"/>
              </a:ext>
            </a:extLst>
          </p:cNvPr>
          <p:cNvGrpSpPr/>
          <p:nvPr/>
        </p:nvGrpSpPr>
        <p:grpSpPr>
          <a:xfrm>
            <a:off x="2425534" y="2798131"/>
            <a:ext cx="4660893" cy="2406725"/>
            <a:chOff x="768184" y="1412240"/>
            <a:chExt cx="7949096" cy="4104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Dataset Scenario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A37B7D-2DC1-441E-ABA1-C716800CC56C}"/>
                </a:ext>
              </a:extLst>
            </p:cNvPr>
            <p:cNvGrpSpPr/>
            <p:nvPr/>
          </p:nvGrpSpPr>
          <p:grpSpPr>
            <a:xfrm>
              <a:off x="5486401" y="2016760"/>
              <a:ext cx="2798415" cy="2623930"/>
              <a:chOff x="5761973" y="2057400"/>
              <a:chExt cx="2726042" cy="26239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10BA2B-44F7-42DD-8FEB-5D3E3D6D2F38}"/>
                  </a:ext>
                </a:extLst>
              </p:cNvPr>
              <p:cNvSpPr/>
              <p:nvPr/>
            </p:nvSpPr>
            <p:spPr>
              <a:xfrm>
                <a:off x="5764694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BD91B-998D-400E-9CE5-FE5B02833524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ProductSalesDataset.pbix</a:t>
                </a:r>
              </a:p>
            </p:txBody>
          </p:sp>
        </p:grp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153DC3-B898-406A-A344-528515535015}"/>
                </a:ext>
              </a:extLst>
            </p:cNvPr>
            <p:cNvSpPr/>
            <p:nvPr/>
          </p:nvSpPr>
          <p:spPr>
            <a:xfrm>
              <a:off x="5800033" y="225419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  <a:p>
              <a:pPr algn="ct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(not used)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D44494-7C62-4EF5-A13E-55CD78C00008}"/>
              </a:ext>
            </a:extLst>
          </p:cNvPr>
          <p:cNvGrpSpPr/>
          <p:nvPr/>
        </p:nvGrpSpPr>
        <p:grpSpPr>
          <a:xfrm>
            <a:off x="7411871" y="2826706"/>
            <a:ext cx="4619225" cy="2385209"/>
            <a:chOff x="768184" y="1412240"/>
            <a:chExt cx="7949096" cy="41046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E4D3FD-A6F1-49A9-887C-D7666DBC4506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Data Modeling Scenario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E5419-BBAE-4D00-B6A0-1276DA79346C}"/>
                </a:ext>
              </a:extLst>
            </p:cNvPr>
            <p:cNvSpPr/>
            <p:nvPr/>
          </p:nvSpPr>
          <p:spPr>
            <a:xfrm>
              <a:off x="5489194" y="2875280"/>
              <a:ext cx="2795622" cy="1328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C7B15-FCDE-4B12-962B-B0E90CC98081}"/>
                </a:ext>
              </a:extLst>
            </p:cNvPr>
            <p:cNvSpPr/>
            <p:nvPr/>
          </p:nvSpPr>
          <p:spPr>
            <a:xfrm>
              <a:off x="5486401" y="4218209"/>
              <a:ext cx="279674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productsales.model.bim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B928E4E8-94F4-44EC-BE15-B3C428F32D5A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545199-BE55-4854-88FF-57F9E816ABD8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387355-D971-4D60-A53D-44C97FA546CC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3A42C4-17D0-403F-B733-08AE5B63BAB4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BBF57A-237F-429C-8D7C-14ABC440BC04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DCC359-9EB8-4375-BAD2-105BDE958D65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A9AC4-3982-433D-8689-BCB3A278CD90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90BE1A-0721-4211-842B-24EAF47DEDE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F829D1-72E8-47C6-97DF-ABAC21440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193714" y="2784621"/>
            <a:ext cx="1976809" cy="1964563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ProductSales.pbix</a:t>
                </a:r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Building Multi-language Reports for Power BI</a:t>
            </a:r>
          </a:p>
          <a:p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Power BI Report for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47426"/>
          </a:xfrm>
        </p:spPr>
        <p:txBody>
          <a:bodyPr/>
          <a:lstStyle/>
          <a:p>
            <a:r>
              <a:rPr lang="en-US" dirty="0"/>
              <a:t>Plan localization from the start </a:t>
            </a:r>
          </a:p>
          <a:p>
            <a:pPr lvl="1"/>
            <a:r>
              <a:rPr lang="en-US" dirty="0"/>
              <a:t>Much harder to work with pre-existing PBIX created without localization in mind</a:t>
            </a:r>
          </a:p>
          <a:p>
            <a:pPr lvl="1"/>
            <a:endParaRPr lang="en-US" dirty="0"/>
          </a:p>
          <a:p>
            <a:r>
              <a:rPr lang="en-US" dirty="0"/>
              <a:t>Plan for content growth</a:t>
            </a:r>
          </a:p>
          <a:p>
            <a:pPr lvl="1"/>
            <a:r>
              <a:rPr lang="en-US" dirty="0"/>
              <a:t>Some languages have content wider than English </a:t>
            </a:r>
          </a:p>
          <a:p>
            <a:pPr lvl="1"/>
            <a:r>
              <a:rPr lang="en-US" dirty="0"/>
              <a:t>Include padding for translated content</a:t>
            </a:r>
          </a:p>
          <a:p>
            <a:pPr lvl="1"/>
            <a:endParaRPr lang="en-US" dirty="0"/>
          </a:p>
          <a:p>
            <a:r>
              <a:rPr lang="en-US" dirty="0"/>
              <a:t>Avoid report design techniques that do not support localization</a:t>
            </a:r>
          </a:p>
          <a:p>
            <a:pPr lvl="1"/>
            <a:r>
              <a:rPr lang="en-US" dirty="0"/>
              <a:t>Don’t add literal text in visuals, textboxes or buttons</a:t>
            </a:r>
          </a:p>
          <a:p>
            <a:pPr lvl="1"/>
            <a:r>
              <a:rPr lang="en-US" dirty="0"/>
              <a:t>Don’t display page tabs  - their display names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Measures to the 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Create a new table in data model named </a:t>
            </a:r>
            <a:r>
              <a:rPr lang="en-US" b="1" dirty="0">
                <a:solidFill>
                  <a:srgbClr val="700000"/>
                </a:solidFill>
              </a:rPr>
              <a:t>Localized Labels</a:t>
            </a:r>
          </a:p>
          <a:p>
            <a:pPr lvl="1"/>
            <a:r>
              <a:rPr lang="en-US" dirty="0"/>
              <a:t>Add a new measure for any string content that needs to be localized</a:t>
            </a:r>
          </a:p>
          <a:p>
            <a:pPr lvl="1"/>
            <a:r>
              <a:rPr lang="en-US" dirty="0"/>
              <a:t>Set measure expressions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34BE1-CEB4-47B3-8886-636FA91C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8"/>
          <a:stretch/>
        </p:blipFill>
        <p:spPr>
          <a:xfrm>
            <a:off x="7173520" y="2435672"/>
            <a:ext cx="3984549" cy="432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C8D31-0830-45AD-8B5B-D928C385E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96" b="81234"/>
          <a:stretch/>
        </p:blipFill>
        <p:spPr>
          <a:xfrm>
            <a:off x="1208108" y="2856266"/>
            <a:ext cx="5118444" cy="52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32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FE-CA75-41DD-A4AC-1C992A6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Navigation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4F9F-0401-4E7E-A77E-B30B2A366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7738"/>
          </a:xfrm>
        </p:spPr>
        <p:txBody>
          <a:bodyPr/>
          <a:lstStyle/>
          <a:p>
            <a:r>
              <a:rPr lang="en-US" dirty="0"/>
              <a:t>Page tabs do not support localization – they should be hidden from user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Page-to-page navigation can be designed with shapes and bookmarks</a:t>
            </a:r>
          </a:p>
          <a:p>
            <a:pPr lvl="1"/>
            <a:r>
              <a:rPr lang="en-US" dirty="0"/>
              <a:t>Shape should be configured as transparent and with action to apply bookmark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1D7A5-1D24-44CF-8D91-7872DD2D7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7" y="1804866"/>
            <a:ext cx="10123083" cy="94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AECFD-15D4-4B6B-A627-9CE75DE8EA9D}"/>
              </a:ext>
            </a:extLst>
          </p:cNvPr>
          <p:cNvGrpSpPr/>
          <p:nvPr/>
        </p:nvGrpSpPr>
        <p:grpSpPr>
          <a:xfrm>
            <a:off x="1004275" y="4019456"/>
            <a:ext cx="10982739" cy="2715457"/>
            <a:chOff x="1023731" y="3623946"/>
            <a:chExt cx="10982739" cy="27154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FC93B1-FA2D-400F-98F8-D1A16965D1A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240" y="3623946"/>
              <a:ext cx="2203230" cy="27154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732DC3-AACE-4AB1-BEC9-A559A8D0382A}"/>
                </a:ext>
              </a:extLst>
            </p:cNvPr>
            <p:cNvGrpSpPr/>
            <p:nvPr/>
          </p:nvGrpSpPr>
          <p:grpSpPr>
            <a:xfrm>
              <a:off x="1023731" y="3687416"/>
              <a:ext cx="8418443" cy="1590262"/>
              <a:chOff x="1023731" y="3687416"/>
              <a:chExt cx="8418443" cy="15902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B6AEB-B3E6-4959-843F-548F30F05DDB}"/>
                  </a:ext>
                </a:extLst>
              </p:cNvPr>
              <p:cNvSpPr/>
              <p:nvPr/>
            </p:nvSpPr>
            <p:spPr>
              <a:xfrm>
                <a:off x="1023731" y="3687416"/>
                <a:ext cx="8418443" cy="1590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C6AA907-6110-4115-B12C-6E464E38F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165" y="3781768"/>
                <a:ext cx="1701454" cy="128718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0565B2-F203-43ED-8173-8B8890AE59D2}"/>
                  </a:ext>
                </a:extLst>
              </p:cNvPr>
              <p:cNvGrpSpPr/>
              <p:nvPr/>
            </p:nvGrpSpPr>
            <p:grpSpPr>
              <a:xfrm>
                <a:off x="4114799" y="3998844"/>
                <a:ext cx="2599218" cy="1040296"/>
                <a:chOff x="4104860" y="3303105"/>
                <a:chExt cx="2657060" cy="72224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62A76A-FBCF-409C-B33A-21E0A965D7BC}"/>
                    </a:ext>
                  </a:extLst>
                </p:cNvPr>
                <p:cNvSpPr/>
                <p:nvPr/>
              </p:nvSpPr>
              <p:spPr>
                <a:xfrm>
                  <a:off x="4104860" y="3707296"/>
                  <a:ext cx="2653748" cy="3180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Localized Label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52CC28-DA39-4B76-A4B4-4FD79C3EC9C1}"/>
                    </a:ext>
                  </a:extLst>
                </p:cNvPr>
                <p:cNvSpPr/>
                <p:nvPr/>
              </p:nvSpPr>
              <p:spPr>
                <a:xfrm>
                  <a:off x="4108172" y="3303105"/>
                  <a:ext cx="2653748" cy="31805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3BD75A-FCA8-4E01-A80C-88C94EF31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073" y="3909113"/>
                <a:ext cx="2819223" cy="1219478"/>
              </a:xfrm>
              <a:prstGeom prst="rect">
                <a:avLst/>
              </a:prstGeom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06AB95B-77E3-46EF-9B44-A051F9475732}"/>
                  </a:ext>
                </a:extLst>
              </p:cNvPr>
              <p:cNvSpPr/>
              <p:nvPr/>
            </p:nvSpPr>
            <p:spPr>
              <a:xfrm>
                <a:off x="6767914" y="4094921"/>
                <a:ext cx="556592" cy="29817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15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is external tool integrated with Power BI Desktop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https://github.com/otykier/TabularEditor/</a:t>
            </a:r>
            <a:endParaRPr lang="en-US" dirty="0"/>
          </a:p>
          <a:p>
            <a:pPr lvl="1"/>
            <a:r>
              <a:rPr lang="en-US" dirty="0"/>
              <a:t>Provides control over advanced data modeling features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rgbClr val="700000"/>
                </a:solidFill>
              </a:rPr>
              <a:t>Advanced Scripting</a:t>
            </a:r>
            <a:r>
              <a:rPr lang="en-US" dirty="0"/>
              <a:t> features to automate development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2132-F9FB-4ACE-AB75-A46726B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30" y="2910643"/>
            <a:ext cx="8075370" cy="379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78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896-5705-413B-B2E0-B8AA8FE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Cultures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7AB-BE2B-4EE6-8D33-AD4C3EDB9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Every dataset has a collection of one or more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culture object based on a specific language and a specific user locale</a:t>
            </a:r>
          </a:p>
          <a:p>
            <a:pPr lvl="1"/>
            <a:r>
              <a:rPr lang="en-US" dirty="0"/>
              <a:t>Each new dataset is created with a single culture – this is the default culture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ProductSales.pbix</a:t>
            </a:r>
            <a:r>
              <a:rPr lang="en-US" dirty="0"/>
              <a:t> has default culture of </a:t>
            </a:r>
            <a:r>
              <a:rPr lang="en-US" b="1" dirty="0">
                <a:solidFill>
                  <a:srgbClr val="700000"/>
                </a:solidFill>
              </a:rPr>
              <a:t>en-US</a:t>
            </a:r>
            <a:r>
              <a:rPr lang="en-US" dirty="0"/>
              <a:t> for English in the United States</a:t>
            </a:r>
          </a:p>
          <a:p>
            <a:pPr lvl="1"/>
            <a:r>
              <a:rPr lang="en-US" dirty="0"/>
              <a:t>Every metadata translation must be added within scope of a 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14A0-C16F-4CBA-BE35-D29ADA78B0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6" y="3220043"/>
            <a:ext cx="2322835" cy="226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68A27-F8B9-4221-9490-A042AEF90D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8" y="3255889"/>
            <a:ext cx="8416102" cy="246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40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3628EE-9420-47B8-9D2C-C836FF4E8C89}"/>
              </a:ext>
            </a:extLst>
          </p:cNvPr>
          <p:cNvGrpSpPr/>
          <p:nvPr/>
        </p:nvGrpSpPr>
        <p:grpSpPr>
          <a:xfrm>
            <a:off x="1332417" y="2728618"/>
            <a:ext cx="9037955" cy="3335866"/>
            <a:chOff x="984250" y="2754727"/>
            <a:chExt cx="9043091" cy="33377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20A47B-C0B2-431D-BFE3-373A5F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0" y="2754727"/>
              <a:ext cx="9043091" cy="3337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8BFBE2-3B03-404C-97E7-D1A6F75A20D4}"/>
                </a:ext>
              </a:extLst>
            </p:cNvPr>
            <p:cNvSpPr/>
            <p:nvPr/>
          </p:nvSpPr>
          <p:spPr>
            <a:xfrm>
              <a:off x="5636724" y="4932356"/>
              <a:ext cx="616226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48E220-DECA-4DD8-A9CD-F710216F9FDF}"/>
                </a:ext>
              </a:extLst>
            </p:cNvPr>
            <p:cNvSpPr/>
            <p:nvPr/>
          </p:nvSpPr>
          <p:spPr>
            <a:xfrm>
              <a:off x="5591175" y="4640452"/>
              <a:ext cx="648294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3E59D2-6F41-4C1A-8EE1-36CCA5BECE04}"/>
                </a:ext>
              </a:extLst>
            </p:cNvPr>
            <p:cNvSpPr/>
            <p:nvPr/>
          </p:nvSpPr>
          <p:spPr>
            <a:xfrm>
              <a:off x="6274141" y="5865569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49DF5E-C37C-46FE-85D1-70177B166D82}"/>
                </a:ext>
              </a:extLst>
            </p:cNvPr>
            <p:cNvSpPr/>
            <p:nvPr/>
          </p:nvSpPr>
          <p:spPr>
            <a:xfrm>
              <a:off x="6277071" y="5565165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5D927A-DFFF-44CD-9468-4DB7CB9C8461}"/>
                </a:ext>
              </a:extLst>
            </p:cNvPr>
            <p:cNvSpPr/>
            <p:nvPr/>
          </p:nvSpPr>
          <p:spPr>
            <a:xfrm>
              <a:off x="6272677" y="4844191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5A6009-A6F3-4022-ACAB-69DA58AD8D35}"/>
                </a:ext>
              </a:extLst>
            </p:cNvPr>
            <p:cNvSpPr/>
            <p:nvPr/>
          </p:nvSpPr>
          <p:spPr>
            <a:xfrm>
              <a:off x="6275607" y="4543787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A2CD645-D3CD-4049-A012-95CAA3C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Translations in the Default 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98E5-F90C-47FA-88AE-B7C184B1B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323439"/>
          </a:xfrm>
        </p:spPr>
        <p:txBody>
          <a:bodyPr/>
          <a:lstStyle/>
          <a:p>
            <a:r>
              <a:rPr lang="en-US" dirty="0"/>
              <a:t>You start by adding metadata translations to the default culture</a:t>
            </a:r>
          </a:p>
          <a:p>
            <a:pPr lvl="1"/>
            <a:r>
              <a:rPr lang="en-US" dirty="0"/>
              <a:t>In a new dataset, default culture contains no metadata translations</a:t>
            </a:r>
          </a:p>
          <a:p>
            <a:pPr lvl="1"/>
            <a:r>
              <a:rPr lang="en-US" dirty="0"/>
              <a:t>You can add metadata translations by hand or by using Advanced Scripting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376837-159D-400E-93EF-DF65F3A520E5}"/>
              </a:ext>
            </a:extLst>
          </p:cNvPr>
          <p:cNvSpPr/>
          <p:nvPr/>
        </p:nvSpPr>
        <p:spPr bwMode="auto">
          <a:xfrm>
            <a:off x="1516829" y="6250193"/>
            <a:ext cx="5841402" cy="527125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Remember to return to Power BI Desktop and execute Save command so your changes to the dataset definition are persisted into PBIX file</a:t>
            </a:r>
          </a:p>
        </p:txBody>
      </p:sp>
    </p:spTree>
    <p:extLst>
      <p:ext uri="{BB962C8B-B14F-4D97-AF65-F5344CB8AC3E}">
        <p14:creationId xmlns:p14="http://schemas.microsoft.com/office/powerpoint/2010/main" val="1186966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C4E2E-DCE0-4BE1-8CF5-3AFC0EBAFE43}"/>
              </a:ext>
            </a:extLst>
          </p:cNvPr>
          <p:cNvGrpSpPr/>
          <p:nvPr/>
        </p:nvGrpSpPr>
        <p:grpSpPr>
          <a:xfrm>
            <a:off x="1321302" y="2987838"/>
            <a:ext cx="7728362" cy="3784437"/>
            <a:chOff x="899490" y="1991667"/>
            <a:chExt cx="9472015" cy="46382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9EE33D-6464-407E-AF82-907A7E061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4"/>
            <a:stretch/>
          </p:blipFill>
          <p:spPr>
            <a:xfrm>
              <a:off x="899490" y="1991667"/>
              <a:ext cx="9472015" cy="4638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5D726D2-D3A6-4198-882D-6813560BB382}"/>
                </a:ext>
              </a:extLst>
            </p:cNvPr>
            <p:cNvSpPr/>
            <p:nvPr/>
          </p:nvSpPr>
          <p:spPr>
            <a:xfrm>
              <a:off x="5274549" y="4784505"/>
              <a:ext cx="616226" cy="136118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BA3760-A395-4B4A-8592-6DFCA65BA723}"/>
                </a:ext>
              </a:extLst>
            </p:cNvPr>
            <p:cNvSpPr/>
            <p:nvPr/>
          </p:nvSpPr>
          <p:spPr>
            <a:xfrm>
              <a:off x="5260000" y="4613713"/>
              <a:ext cx="648294" cy="1260228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C669FA-FCF2-4590-AB94-026F45A53D1F}"/>
                </a:ext>
              </a:extLst>
            </p:cNvPr>
            <p:cNvSpPr/>
            <p:nvPr/>
          </p:nvSpPr>
          <p:spPr>
            <a:xfrm>
              <a:off x="5908696" y="5118209"/>
              <a:ext cx="2329041" cy="14405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C747BF-21B1-4DDE-848D-9073E5FE4AAC}"/>
                </a:ext>
              </a:extLst>
            </p:cNvPr>
            <p:cNvSpPr/>
            <p:nvPr/>
          </p:nvSpPr>
          <p:spPr>
            <a:xfrm>
              <a:off x="5901202" y="4710934"/>
              <a:ext cx="2336535" cy="126124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6D84A6-9174-4077-BE6E-777C04AB1C9B}"/>
                </a:ext>
              </a:extLst>
            </p:cNvPr>
            <p:cNvSpPr/>
            <p:nvPr/>
          </p:nvSpPr>
          <p:spPr>
            <a:xfrm>
              <a:off x="5913431" y="4540141"/>
              <a:ext cx="2327405" cy="14451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4481B7-1D12-4FB3-A2F2-DB877DAC0FA0}"/>
                </a:ext>
              </a:extLst>
            </p:cNvPr>
            <p:cNvSpPr/>
            <p:nvPr/>
          </p:nvSpPr>
          <p:spPr>
            <a:xfrm>
              <a:off x="5278508" y="5173389"/>
              <a:ext cx="616226" cy="1295463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FED06A-6F23-457B-99F4-2A83F5A05C49}"/>
                </a:ext>
              </a:extLst>
            </p:cNvPr>
            <p:cNvSpPr/>
            <p:nvPr/>
          </p:nvSpPr>
          <p:spPr>
            <a:xfrm>
              <a:off x="5951767" y="6398529"/>
              <a:ext cx="2329041" cy="15061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A9C973-895C-4A06-8164-2C24B680045B}"/>
                </a:ext>
              </a:extLst>
            </p:cNvPr>
            <p:cNvSpPr/>
            <p:nvPr/>
          </p:nvSpPr>
          <p:spPr>
            <a:xfrm>
              <a:off x="5944273" y="6093106"/>
              <a:ext cx="2336535" cy="158083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91B403-888A-4E09-927A-1C1BE187F4D7}"/>
                </a:ext>
              </a:extLst>
            </p:cNvPr>
            <p:cNvSpPr/>
            <p:nvPr/>
          </p:nvSpPr>
          <p:spPr>
            <a:xfrm>
              <a:off x="5956502" y="5816681"/>
              <a:ext cx="2327405" cy="14789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CBAEDAA-9BBA-4121-BA3F-5422527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 using Tabular Editor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CB9C31-23AA-48EF-8A71-003C4F9D9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Tabular Editor provides collection properties to add translations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Names</a:t>
            </a:r>
            <a:r>
              <a:rPr lang="en-US" dirty="0"/>
              <a:t>: used to add metadata translations for dataset object names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Descriptions</a:t>
            </a:r>
            <a:r>
              <a:rPr lang="en-US" dirty="0"/>
              <a:t>: used to add metadata translations for dataset object descriptions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Display Folders</a:t>
            </a:r>
            <a:r>
              <a:rPr lang="en-US" dirty="0"/>
              <a:t>: used to add translations for dataset object display folder names</a:t>
            </a:r>
          </a:p>
        </p:txBody>
      </p:sp>
    </p:spTree>
    <p:extLst>
      <p:ext uri="{BB962C8B-B14F-4D97-AF65-F5344CB8AC3E}">
        <p14:creationId xmlns:p14="http://schemas.microsoft.com/office/powerpoint/2010/main" val="3418886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They make it possible to build multi-language reports</a:t>
            </a:r>
          </a:p>
          <a:p>
            <a:pPr lvl="1"/>
            <a:r>
              <a:rPr lang="en-US" dirty="0"/>
              <a:t>You can design report that render in English, Spanish, French, German or Dutch 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Important considerations for multi-language report development</a:t>
            </a:r>
          </a:p>
          <a:p>
            <a:pPr lvl="1"/>
            <a:r>
              <a:rPr lang="en-US" dirty="0"/>
              <a:t>Building multi-language reports is tricky</a:t>
            </a:r>
          </a:p>
          <a:p>
            <a:pPr lvl="1"/>
            <a:r>
              <a:rPr lang="en-US" dirty="0"/>
              <a:t>The deployment of multi-language reports/datasets requires 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47426"/>
          </a:xfrm>
        </p:spPr>
        <p:txBody>
          <a:bodyPr/>
          <a:lstStyle/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Report label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70728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innovative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Label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Localization in Power BI only supported at level of dataset definition</a:t>
            </a:r>
          </a:p>
          <a:p>
            <a:pPr lvl="1"/>
            <a:r>
              <a:rPr lang="en-US" dirty="0"/>
              <a:t>Report layout provides no support for localization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maintain report label translations for Power BI report?</a:t>
            </a:r>
          </a:p>
          <a:p>
            <a:pPr lvl="1"/>
            <a:r>
              <a:rPr lang="en-US" dirty="0"/>
              <a:t>Technique #1 – Add lookup table to data model with measure to access them</a:t>
            </a:r>
          </a:p>
          <a:p>
            <a:pPr lvl="1"/>
            <a:r>
              <a:rPr lang="en-US" dirty="0"/>
              <a:t>Technique #2 – Use the Localized Label Strategy (explained in later section)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1FBC-FDD9-167D-A712-09D5D8AB941C}"/>
              </a:ext>
            </a:extLst>
          </p:cNvPr>
          <p:cNvSpPr/>
          <p:nvPr/>
        </p:nvSpPr>
        <p:spPr>
          <a:xfrm>
            <a:off x="1366973" y="240304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82148-28A3-08A7-0FF3-003DFE29F409}"/>
              </a:ext>
            </a:extLst>
          </p:cNvPr>
          <p:cNvSpPr/>
          <p:nvPr/>
        </p:nvSpPr>
        <p:spPr>
          <a:xfrm>
            <a:off x="1386679" y="357757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B27550-B4E9-7F0B-9B3F-16512CCE3955}"/>
              </a:ext>
            </a:extLst>
          </p:cNvPr>
          <p:cNvSpPr/>
          <p:nvPr/>
        </p:nvSpPr>
        <p:spPr>
          <a:xfrm>
            <a:off x="3740220" y="255945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4427-49B7-38A5-046D-D70B85B49623}"/>
              </a:ext>
            </a:extLst>
          </p:cNvPr>
          <p:cNvSpPr/>
          <p:nvPr/>
        </p:nvSpPr>
        <p:spPr>
          <a:xfrm>
            <a:off x="1620719" y="262378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BD83C-3EB2-DF6E-D04D-AE6C40646142}"/>
              </a:ext>
            </a:extLst>
          </p:cNvPr>
          <p:cNvGrpSpPr/>
          <p:nvPr/>
        </p:nvGrpSpPr>
        <p:grpSpPr>
          <a:xfrm>
            <a:off x="683262" y="2057399"/>
            <a:ext cx="1951952" cy="4742169"/>
            <a:chOff x="340361" y="1491209"/>
            <a:chExt cx="2208529" cy="5365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B272F4-D49A-30EB-507C-C237A208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361" y="1491209"/>
              <a:ext cx="2128519" cy="1706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7E1280-FE1A-B1EC-4EBD-261F550C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41" y="3304858"/>
              <a:ext cx="2132329" cy="1713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81C73F-56FD-9695-2BD0-7F3D7631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87" y="5124133"/>
              <a:ext cx="2140903" cy="17325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B2A3036-5E5D-193A-EE0B-706C22417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74" r="6616"/>
          <a:stretch/>
        </p:blipFill>
        <p:spPr>
          <a:xfrm>
            <a:off x="3099485" y="3118747"/>
            <a:ext cx="8227645" cy="80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1F925-C104-94BA-67F0-4B39A2A97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7" t="88577" r="3438"/>
          <a:stretch/>
        </p:blipFill>
        <p:spPr>
          <a:xfrm>
            <a:off x="3143251" y="4127947"/>
            <a:ext cx="8206740" cy="867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EB8C2-C52A-0CEF-F637-59C6A0EC5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" t="88348" r="2481"/>
          <a:stretch/>
        </p:blipFill>
        <p:spPr>
          <a:xfrm>
            <a:off x="3143250" y="5291323"/>
            <a:ext cx="8229600" cy="880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11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231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11016</TotalTime>
  <Words>1562</Words>
  <Application>Microsoft Office PowerPoint</Application>
  <PresentationFormat>Custom</PresentationFormat>
  <Paragraphs>277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Building Multi-language Power BI Reports in 2023</vt:lpstr>
      <vt:lpstr>Agenda</vt:lpstr>
      <vt:lpstr>Building Multi-language Reports in Power BI</vt:lpstr>
      <vt:lpstr>Fundamental Types of Translations</vt:lpstr>
      <vt:lpstr>Metadata Translations</vt:lpstr>
      <vt:lpstr>Report Label Translations</vt:lpstr>
      <vt:lpstr>Data Translations</vt:lpstr>
      <vt:lpstr>Agenda</vt:lpstr>
      <vt:lpstr>Agenda</vt:lpstr>
      <vt:lpstr>Adding Metadata Translations</vt:lpstr>
      <vt:lpstr>Developing an External Tool for Power BI Desktop</vt:lpstr>
      <vt:lpstr>External Tool Developer Sample: TranslationsBuilder</vt:lpstr>
      <vt:lpstr>Deploying an External Tool</vt:lpstr>
      <vt:lpstr>Tabular Object Model (TOM)</vt:lpstr>
      <vt:lpstr>Agenda</vt:lpstr>
      <vt:lpstr>Agenda</vt:lpstr>
      <vt:lpstr>Agenda</vt:lpstr>
      <vt:lpstr>Summary</vt:lpstr>
      <vt:lpstr>How to Package Reports and Datasets for Distribution</vt:lpstr>
      <vt:lpstr>Preparing a Power BI Report for Localization</vt:lpstr>
      <vt:lpstr>Adding Measures to the Localized Labels Table</vt:lpstr>
      <vt:lpstr>Designing Navigation</vt:lpstr>
      <vt:lpstr>Adding Metadata Translations</vt:lpstr>
      <vt:lpstr>Working with Tabular Editor</vt:lpstr>
      <vt:lpstr>Understanding Cultures</vt:lpstr>
      <vt:lpstr>Populating Translations in the Default Culture</vt:lpstr>
      <vt:lpstr>Adding Metadata Translations using Tabular Editor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230</cp:revision>
  <cp:lastPrinted>2019-05-02T20:11:39Z</cp:lastPrinted>
  <dcterms:created xsi:type="dcterms:W3CDTF">2018-09-21T01:16:59Z</dcterms:created>
  <dcterms:modified xsi:type="dcterms:W3CDTF">2022-12-21T22:56:08Z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