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  <p:sldId id="4568" r:id="rId32"/>
    <p:sldId id="4569" r:id="rId33"/>
    <p:sldId id="4570" r:id="rId3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F2FAFF"/>
    <a:srgbClr val="8BB7F0"/>
    <a:srgbClr val="00D1CC"/>
    <a:srgbClr val="009999"/>
    <a:srgbClr val="920000"/>
    <a:srgbClr val="F2C80F"/>
    <a:srgbClr val="00CC99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63" d="100"/>
          <a:sy n="63" d="100"/>
        </p:scale>
        <p:origin x="74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522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12/29/2022 7:26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69770"/>
          </a:xfrm>
        </p:spPr>
        <p:txBody>
          <a:bodyPr/>
          <a:lstStyle/>
          <a:p>
            <a:r>
              <a:rPr lang="en-US" sz="2400" dirty="0"/>
              <a:t>Power BI Desktop provides support for integrating external tools</a:t>
            </a:r>
          </a:p>
          <a:p>
            <a:pPr lvl="1"/>
            <a:r>
              <a:rPr lang="en-US" sz="2000" dirty="0"/>
              <a:t>External tool can be launched from Power BI Desktop</a:t>
            </a:r>
          </a:p>
          <a:p>
            <a:pPr lvl="1"/>
            <a:r>
              <a:rPr lang="en-US" sz="2000" dirty="0"/>
              <a:t>External tool can connect to dataset inside a PBIX project file</a:t>
            </a:r>
          </a:p>
          <a:p>
            <a:pPr lvl="1"/>
            <a:r>
              <a:rPr lang="en-US" sz="2000" dirty="0"/>
              <a:t>External tool can be designed to add and manage metadata translations </a:t>
            </a:r>
          </a:p>
          <a:p>
            <a:pPr lvl="1"/>
            <a:r>
              <a:rPr lang="en-US" sz="2000" dirty="0"/>
              <a:t>External tool must be programmed to use Tabular Object Model (TOM)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B19-1999-812F-44BE-6D776137A7BF}"/>
              </a:ext>
            </a:extLst>
          </p:cNvPr>
          <p:cNvSpPr/>
          <p:nvPr/>
        </p:nvSpPr>
        <p:spPr bwMode="auto">
          <a:xfrm>
            <a:off x="1348740" y="3348990"/>
            <a:ext cx="8709660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Desktop Setup on a Windows 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F7E2A-1E0D-1D79-BCA3-222BD6B5F668}"/>
              </a:ext>
            </a:extLst>
          </p:cNvPr>
          <p:cNvSpPr/>
          <p:nvPr/>
        </p:nvSpPr>
        <p:spPr bwMode="auto">
          <a:xfrm>
            <a:off x="1543050" y="3577590"/>
            <a:ext cx="3531870" cy="2537460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Translations Builder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BFFE1-2AB6-1D74-9003-7A49B368F88B}"/>
              </a:ext>
            </a:extLst>
          </p:cNvPr>
          <p:cNvGrpSpPr/>
          <p:nvPr/>
        </p:nvGrpSpPr>
        <p:grpSpPr>
          <a:xfrm>
            <a:off x="1783080" y="4091937"/>
            <a:ext cx="2987642" cy="1600197"/>
            <a:chOff x="3382678" y="4613712"/>
            <a:chExt cx="2508184" cy="9943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DB8E87-8FC0-21D8-EE9B-0570151755E6}"/>
                </a:ext>
              </a:extLst>
            </p:cNvPr>
            <p:cNvSpPr/>
            <p:nvPr/>
          </p:nvSpPr>
          <p:spPr bwMode="auto">
            <a:xfrm>
              <a:off x="3382678" y="4613712"/>
              <a:ext cx="2506980" cy="327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 C#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62830-3704-B7A1-F070-55460BCE4972}"/>
                </a:ext>
              </a:extLst>
            </p:cNvPr>
            <p:cNvSpPr/>
            <p:nvPr/>
          </p:nvSpPr>
          <p:spPr bwMode="auto">
            <a:xfrm>
              <a:off x="3383280" y="4949707"/>
              <a:ext cx="2506980" cy="327660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Tabular Object Model (TOM)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B8C3B-D223-FFFB-B7E2-55698F64DB3C}"/>
                </a:ext>
              </a:extLst>
            </p:cNvPr>
            <p:cNvSpPr/>
            <p:nvPr/>
          </p:nvSpPr>
          <p:spPr bwMode="auto">
            <a:xfrm>
              <a:off x="3383882" y="5280408"/>
              <a:ext cx="2506980" cy="327660"/>
            </a:xfrm>
            <a:prstGeom prst="rect">
              <a:avLst/>
            </a:prstGeom>
            <a:solidFill>
              <a:srgbClr val="8BB7F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.NET 6 Runtime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495F7-0DDC-88B3-D5F5-5F495F28FADE}"/>
              </a:ext>
            </a:extLst>
          </p:cNvPr>
          <p:cNvSpPr/>
          <p:nvPr/>
        </p:nvSpPr>
        <p:spPr bwMode="auto">
          <a:xfrm>
            <a:off x="6485756" y="3566160"/>
            <a:ext cx="3291839" cy="2555096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Power BI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DDF86-A327-280C-C5A7-19A6656FE9A3}"/>
              </a:ext>
            </a:extLst>
          </p:cNvPr>
          <p:cNvSpPr/>
          <p:nvPr/>
        </p:nvSpPr>
        <p:spPr bwMode="auto">
          <a:xfrm>
            <a:off x="6669289" y="4044914"/>
            <a:ext cx="2913997" cy="1811056"/>
          </a:xfrm>
          <a:prstGeom prst="rect">
            <a:avLst/>
          </a:prstGeom>
          <a:solidFill>
            <a:srgbClr val="8BB7F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Analysis Services Engine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ECA69-D375-CC80-E02D-79870604E1D0}"/>
              </a:ext>
            </a:extLst>
          </p:cNvPr>
          <p:cNvGrpSpPr/>
          <p:nvPr/>
        </p:nvGrpSpPr>
        <p:grpSpPr>
          <a:xfrm>
            <a:off x="6859398" y="4180210"/>
            <a:ext cx="2380334" cy="1348645"/>
            <a:chOff x="6888742" y="3928750"/>
            <a:chExt cx="2380334" cy="1348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32F0E-F240-F92E-E6B7-F4432931F1E6}"/>
                </a:ext>
              </a:extLst>
            </p:cNvPr>
            <p:cNvSpPr/>
            <p:nvPr/>
          </p:nvSpPr>
          <p:spPr bwMode="auto">
            <a:xfrm>
              <a:off x="7169766" y="3928750"/>
              <a:ext cx="2099310" cy="1348645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4A2DA3-520E-C968-282C-2CA93822020A}"/>
                </a:ext>
              </a:extLst>
            </p:cNvPr>
            <p:cNvSpPr/>
            <p:nvPr/>
          </p:nvSpPr>
          <p:spPr bwMode="auto">
            <a:xfrm rot="5400000">
              <a:off x="6357389" y="4460663"/>
              <a:ext cx="1348084" cy="285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XMLA Endpoint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F91A98-655C-A743-270A-C3B93A3BC912}"/>
              </a:ext>
            </a:extLst>
          </p:cNvPr>
          <p:cNvSpPr/>
          <p:nvPr/>
        </p:nvSpPr>
        <p:spPr bwMode="auto">
          <a:xfrm>
            <a:off x="4620279" y="4701995"/>
            <a:ext cx="2205990" cy="422739"/>
          </a:xfrm>
          <a:prstGeom prst="rightArrow">
            <a:avLst>
              <a:gd name="adj1" fmla="val 67284"/>
              <a:gd name="adj2" fmla="val 85605"/>
            </a:avLst>
          </a:prstGeom>
          <a:solidFill>
            <a:srgbClr val="92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localhost:52686</a:t>
            </a:r>
          </a:p>
        </p:txBody>
      </p:sp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0" y="2623645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12CE82A-03B1-4A8E-B13C-70484E85504C}"/>
              </a:ext>
            </a:extLst>
          </p:cNvPr>
          <p:cNvGrpSpPr/>
          <p:nvPr/>
        </p:nvGrpSpPr>
        <p:grpSpPr>
          <a:xfrm>
            <a:off x="6293057" y="2624224"/>
            <a:ext cx="3287062" cy="2551092"/>
            <a:chOff x="6530432" y="1832373"/>
            <a:chExt cx="2235272" cy="1734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530432" y="1832373"/>
              <a:ext cx="2235272" cy="23421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536509" y="2066591"/>
              <a:ext cx="2224333" cy="150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632643" y="2156914"/>
              <a:ext cx="1994497" cy="610676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630719" y="2853300"/>
              <a:ext cx="2008576" cy="629944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>
            <a:off x="4564996" y="3444946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C126B6-17AF-24D1-C56B-63DBA8C4B38E}"/>
              </a:ext>
            </a:extLst>
          </p:cNvPr>
          <p:cNvSpPr/>
          <p:nvPr/>
        </p:nvSpPr>
        <p:spPr bwMode="auto">
          <a:xfrm>
            <a:off x="4566567" y="4426904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12877455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" y="3707727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 rot="20773602">
            <a:off x="4754338" y="3835559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 rot="21175372">
            <a:off x="4811798" y="4340491"/>
            <a:ext cx="1833687" cy="283127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 rot="921986" flipH="1">
            <a:off x="4716695" y="5726903"/>
            <a:ext cx="1985496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400AEF-4C04-DA0A-F51E-8F221CEAA53B}"/>
              </a:ext>
            </a:extLst>
          </p:cNvPr>
          <p:cNvSpPr/>
          <p:nvPr/>
        </p:nvSpPr>
        <p:spPr bwMode="auto">
          <a:xfrm rot="415314" flipH="1">
            <a:off x="4779801" y="5132301"/>
            <a:ext cx="1866965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488837" y="4180787"/>
            <a:ext cx="2436827" cy="1456441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31" y="3224371"/>
            <a:ext cx="2034018" cy="1889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814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521728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>
            <a:off x="4547209" y="2480942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>
            <a:off x="6939632" y="2024777"/>
            <a:ext cx="2381186" cy="45616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35903638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1627</Words>
  <Application>Microsoft Office PowerPoint</Application>
  <PresentationFormat>Custom</PresentationFormat>
  <Paragraphs>302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  <vt:lpstr>Human Workflow</vt:lpstr>
      <vt:lpstr>Human Workflow</vt:lpstr>
      <vt:lpstr>Enterprise Level Management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233</cp:revision>
  <cp:lastPrinted>2019-05-02T20:11:39Z</cp:lastPrinted>
  <dcterms:created xsi:type="dcterms:W3CDTF">2018-09-21T01:16:59Z</dcterms:created>
  <dcterms:modified xsi:type="dcterms:W3CDTF">2022-12-29T21:27:03Z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