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2"/>
  </p:notesMasterIdLst>
  <p:handoutMasterIdLst>
    <p:handoutMasterId r:id="rId33"/>
  </p:handoutMasterIdLst>
  <p:sldIdLst>
    <p:sldId id="4475" r:id="rId5"/>
    <p:sldId id="4555" r:id="rId6"/>
    <p:sldId id="4512" r:id="rId7"/>
    <p:sldId id="4562" r:id="rId8"/>
    <p:sldId id="289" r:id="rId9"/>
    <p:sldId id="4563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9933"/>
    <a:srgbClr val="700000"/>
    <a:srgbClr val="CDDEFF"/>
    <a:srgbClr val="5F5F5F"/>
    <a:srgbClr val="FFD961"/>
    <a:srgbClr val="920000"/>
    <a:srgbClr val="F2C80F"/>
    <a:srgbClr val="000000"/>
    <a:srgbClr val="5050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502" autoAdjust="0"/>
  </p:normalViewPr>
  <p:slideViewPr>
    <p:cSldViewPr snapToGrid="0">
      <p:cViewPr varScale="1">
        <p:scale>
          <a:sx n="67" d="100"/>
          <a:sy n="6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12/20/2022 9:03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Getting Started with Translations Builder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69770"/>
          </a:xfrm>
        </p:spPr>
        <p:txBody>
          <a:bodyPr/>
          <a:lstStyle/>
          <a:p>
            <a:r>
              <a:rPr lang="en-US" sz="2400" dirty="0"/>
              <a:t>Power BI Desktop provides support for integrating external tools</a:t>
            </a:r>
          </a:p>
          <a:p>
            <a:pPr lvl="1"/>
            <a:r>
              <a:rPr lang="en-US" sz="2000" dirty="0"/>
              <a:t>External tool can be launched from Power BI Desktop</a:t>
            </a:r>
          </a:p>
          <a:p>
            <a:pPr lvl="1"/>
            <a:r>
              <a:rPr lang="en-US" sz="2000" dirty="0"/>
              <a:t>External tool can connect to dataset inside a PBIX project file</a:t>
            </a:r>
          </a:p>
          <a:p>
            <a:pPr lvl="1"/>
            <a:r>
              <a:rPr lang="en-US" sz="2000" dirty="0"/>
              <a:t>External tool can be designed to add and manage metadata translations </a:t>
            </a:r>
          </a:p>
          <a:p>
            <a:pPr lvl="1"/>
            <a:r>
              <a:rPr lang="en-US" sz="2000" dirty="0"/>
              <a:t>External tool must be programmed to use Tabular Object Model (TOM)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F6B19-1999-812F-44BE-6D776137A7BF}"/>
              </a:ext>
            </a:extLst>
          </p:cNvPr>
          <p:cNvSpPr/>
          <p:nvPr/>
        </p:nvSpPr>
        <p:spPr bwMode="auto">
          <a:xfrm>
            <a:off x="1348740" y="3348990"/>
            <a:ext cx="8709660" cy="325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Desktop Setup on a Windows 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F7E2A-1E0D-1D79-BCA3-222BD6B5F668}"/>
              </a:ext>
            </a:extLst>
          </p:cNvPr>
          <p:cNvSpPr/>
          <p:nvPr/>
        </p:nvSpPr>
        <p:spPr bwMode="auto">
          <a:xfrm>
            <a:off x="1543050" y="3577590"/>
            <a:ext cx="3531870" cy="253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Translations Builder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BFFE1-2AB6-1D74-9003-7A49B368F88B}"/>
              </a:ext>
            </a:extLst>
          </p:cNvPr>
          <p:cNvGrpSpPr/>
          <p:nvPr/>
        </p:nvGrpSpPr>
        <p:grpSpPr>
          <a:xfrm>
            <a:off x="1783080" y="4091937"/>
            <a:ext cx="2987642" cy="1600197"/>
            <a:chOff x="3382678" y="4613712"/>
            <a:chExt cx="2508184" cy="9943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DB8E87-8FC0-21D8-EE9B-0570151755E6}"/>
                </a:ext>
              </a:extLst>
            </p:cNvPr>
            <p:cNvSpPr/>
            <p:nvPr/>
          </p:nvSpPr>
          <p:spPr bwMode="auto">
            <a:xfrm>
              <a:off x="3382678" y="4613712"/>
              <a:ext cx="2506980" cy="327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 C#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62830-3704-B7A1-F070-55460BCE4972}"/>
                </a:ext>
              </a:extLst>
            </p:cNvPr>
            <p:cNvSpPr/>
            <p:nvPr/>
          </p:nvSpPr>
          <p:spPr bwMode="auto">
            <a:xfrm>
              <a:off x="3383280" y="4949707"/>
              <a:ext cx="2506980" cy="327660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Tabular Object Model (TOM)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5B8C3B-D223-FFFB-B7E2-55698F64DB3C}"/>
                </a:ext>
              </a:extLst>
            </p:cNvPr>
            <p:cNvSpPr/>
            <p:nvPr/>
          </p:nvSpPr>
          <p:spPr bwMode="auto">
            <a:xfrm>
              <a:off x="3383882" y="5280408"/>
              <a:ext cx="2506980" cy="327660"/>
            </a:xfrm>
            <a:prstGeom prst="rect">
              <a:avLst/>
            </a:prstGeom>
            <a:solidFill>
              <a:srgbClr val="00CC99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.NET 6 Runtime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495F7-0DDC-88B3-D5F5-5F495F28FADE}"/>
              </a:ext>
            </a:extLst>
          </p:cNvPr>
          <p:cNvSpPr/>
          <p:nvPr/>
        </p:nvSpPr>
        <p:spPr bwMode="auto">
          <a:xfrm>
            <a:off x="6560820" y="3566160"/>
            <a:ext cx="3291839" cy="2555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Power BI 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DDF86-A327-280C-C5A7-19A6656FE9A3}"/>
              </a:ext>
            </a:extLst>
          </p:cNvPr>
          <p:cNvSpPr/>
          <p:nvPr/>
        </p:nvSpPr>
        <p:spPr bwMode="auto">
          <a:xfrm>
            <a:off x="6744353" y="4044914"/>
            <a:ext cx="2913997" cy="1811056"/>
          </a:xfrm>
          <a:prstGeom prst="rect">
            <a:avLst/>
          </a:prstGeom>
          <a:solidFill>
            <a:srgbClr val="00CC99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Analytics Service Engine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EECA69-D375-CC80-E02D-79870604E1D0}"/>
              </a:ext>
            </a:extLst>
          </p:cNvPr>
          <p:cNvGrpSpPr/>
          <p:nvPr/>
        </p:nvGrpSpPr>
        <p:grpSpPr>
          <a:xfrm>
            <a:off x="6934462" y="4180210"/>
            <a:ext cx="2380334" cy="1348645"/>
            <a:chOff x="6888742" y="3928750"/>
            <a:chExt cx="2380334" cy="1348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832F0E-F240-F92E-E6B7-F4432931F1E6}"/>
                </a:ext>
              </a:extLst>
            </p:cNvPr>
            <p:cNvSpPr/>
            <p:nvPr/>
          </p:nvSpPr>
          <p:spPr bwMode="auto">
            <a:xfrm>
              <a:off x="7169766" y="3928750"/>
              <a:ext cx="2099310" cy="1348645"/>
            </a:xfrm>
            <a:prstGeom prst="rect">
              <a:avLst/>
            </a:prstGeom>
            <a:solidFill>
              <a:srgbClr val="FF993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Dataset</a:t>
              </a:r>
            </a:p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4A2DA3-520E-C968-282C-2CA93822020A}"/>
                </a:ext>
              </a:extLst>
            </p:cNvPr>
            <p:cNvSpPr/>
            <p:nvPr/>
          </p:nvSpPr>
          <p:spPr bwMode="auto">
            <a:xfrm rot="5400000">
              <a:off x="6357389" y="4460663"/>
              <a:ext cx="1348084" cy="285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XMLA Endpoint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F91A98-655C-A743-270A-C3B93A3BC912}"/>
              </a:ext>
            </a:extLst>
          </p:cNvPr>
          <p:cNvSpPr/>
          <p:nvPr/>
        </p:nvSpPr>
        <p:spPr bwMode="auto">
          <a:xfrm>
            <a:off x="4674870" y="4640580"/>
            <a:ext cx="2205990" cy="548640"/>
          </a:xfrm>
          <a:prstGeom prst="rightArrow">
            <a:avLst>
              <a:gd name="adj1" fmla="val 67284"/>
              <a:gd name="adj2" fmla="val 85605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localhost:52686</a:t>
            </a:r>
          </a:p>
        </p:txBody>
      </p:sp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BD83C-3EB2-DF6E-D04D-AE6C40646142}"/>
              </a:ext>
            </a:extLst>
          </p:cNvPr>
          <p:cNvGrpSpPr/>
          <p:nvPr/>
        </p:nvGrpSpPr>
        <p:grpSpPr>
          <a:xfrm>
            <a:off x="683262" y="2057399"/>
            <a:ext cx="1951952" cy="4742169"/>
            <a:chOff x="340361" y="1491209"/>
            <a:chExt cx="2208529" cy="536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B272F4-D49A-30EB-507C-C237A208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61" y="1491209"/>
              <a:ext cx="2128519" cy="1706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E1280-FE1A-B1EC-4EBD-261F550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1" y="3304858"/>
              <a:ext cx="2132329" cy="171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81C73F-56FD-9695-2BD0-7F3D7631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87" y="5124133"/>
              <a:ext cx="2140903" cy="1732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36-5E5D-193A-EE0B-706C2241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74" r="6616"/>
          <a:stretch/>
        </p:blipFill>
        <p:spPr>
          <a:xfrm>
            <a:off x="3099485" y="3118747"/>
            <a:ext cx="8227645" cy="80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1F925-C104-94BA-67F0-4B39A2A9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7" t="88577" r="3438"/>
          <a:stretch/>
        </p:blipFill>
        <p:spPr>
          <a:xfrm>
            <a:off x="3143251" y="4127947"/>
            <a:ext cx="8206740" cy="8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EB8C2-C52A-0CEF-F637-59C6A0EC5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" t="88348" r="2481"/>
          <a:stretch/>
        </p:blipFill>
        <p:spPr>
          <a:xfrm>
            <a:off x="3143250" y="5291323"/>
            <a:ext cx="8229600" cy="880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10380</TotalTime>
  <Words>1560</Words>
  <Application>Microsoft Office PowerPoint</Application>
  <PresentationFormat>Custom</PresentationFormat>
  <Paragraphs>277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Getting Started with Translations Builder</vt:lpstr>
      <vt:lpstr>Agenda</vt:lpstr>
      <vt:lpstr>Building Multi-language Reports in Power BI</vt:lpstr>
      <vt:lpstr>Fundamental Types of Translations</vt:lpstr>
      <vt:lpstr>Metadata Translations</vt:lpstr>
      <vt:lpstr>Report Label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229</cp:revision>
  <cp:lastPrinted>2019-05-02T20:11:39Z</cp:lastPrinted>
  <dcterms:created xsi:type="dcterms:W3CDTF">2018-09-21T01:16:59Z</dcterms:created>
  <dcterms:modified xsi:type="dcterms:W3CDTF">2022-12-21T02:57:02Z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