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8"/>
  </p:notesMasterIdLst>
  <p:handoutMasterIdLst>
    <p:handoutMasterId r:id="rId29"/>
  </p:handoutMasterIdLst>
  <p:sldIdLst>
    <p:sldId id="4475" r:id="rId5"/>
    <p:sldId id="4555" r:id="rId6"/>
    <p:sldId id="4512" r:id="rId7"/>
    <p:sldId id="4579" r:id="rId8"/>
    <p:sldId id="289" r:id="rId9"/>
    <p:sldId id="4580" r:id="rId10"/>
    <p:sldId id="4581" r:id="rId11"/>
    <p:sldId id="4562" r:id="rId12"/>
    <p:sldId id="4582" r:id="rId13"/>
    <p:sldId id="4563" r:id="rId14"/>
    <p:sldId id="4564" r:id="rId15"/>
    <p:sldId id="4583" r:id="rId16"/>
    <p:sldId id="4574" r:id="rId17"/>
    <p:sldId id="4575" r:id="rId18"/>
    <p:sldId id="4576" r:id="rId19"/>
    <p:sldId id="4568" r:id="rId20"/>
    <p:sldId id="4569" r:id="rId21"/>
    <p:sldId id="4570" r:id="rId22"/>
    <p:sldId id="4571" r:id="rId23"/>
    <p:sldId id="4577" r:id="rId24"/>
    <p:sldId id="4572" r:id="rId25"/>
    <p:sldId id="4573" r:id="rId26"/>
    <p:sldId id="4578" r:id="rId2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F2FAFF"/>
    <a:srgbClr val="8BB7F0"/>
    <a:srgbClr val="00D1CC"/>
    <a:srgbClr val="009999"/>
    <a:srgbClr val="920000"/>
    <a:srgbClr val="F2C80F"/>
    <a:srgbClr val="00CC99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81" d="100"/>
          <a:sy n="8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1/5/2023 6:30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ultilanguagereportdemo.azurewebsites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1F054-7B99-D4AB-B890-6252B04E2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9" y="2244031"/>
            <a:ext cx="10244629" cy="163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D6D37-B664-0377-6214-002B05EC8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5" y="1690625"/>
            <a:ext cx="5380960" cy="241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CE0E4-C104-186A-2821-A26170D39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96" y="4383538"/>
            <a:ext cx="8972785" cy="2139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2410-1E70-AC52-7F69-557E033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Dataset and Report in PBIX Project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82BE-0F1C-8EEC-6058-EE9187175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45D7B-9DB4-96B2-9DF4-03F0951F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58" y="2186547"/>
            <a:ext cx="3284576" cy="14267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956C7-9AE5-6115-B025-9B418FD1B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66" y="4457336"/>
            <a:ext cx="3818959" cy="2060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46392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How Translations Builder Works</a:t>
            </a:r>
          </a:p>
          <a:p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0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61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83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0" y="2623645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12CE82A-03B1-4A8E-B13C-70484E85504C}"/>
              </a:ext>
            </a:extLst>
          </p:cNvPr>
          <p:cNvGrpSpPr/>
          <p:nvPr/>
        </p:nvGrpSpPr>
        <p:grpSpPr>
          <a:xfrm>
            <a:off x="6293057" y="2624224"/>
            <a:ext cx="3287062" cy="2551092"/>
            <a:chOff x="6530432" y="1832373"/>
            <a:chExt cx="2235272" cy="1734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530432" y="1832373"/>
              <a:ext cx="2235272" cy="23421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536509" y="2066591"/>
              <a:ext cx="2224333" cy="150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632643" y="2156914"/>
              <a:ext cx="1994497" cy="610676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630719" y="2853300"/>
              <a:ext cx="2008576" cy="629944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>
            <a:off x="4564996" y="3444946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C126B6-17AF-24D1-C56B-63DBA8C4B38E}"/>
              </a:ext>
            </a:extLst>
          </p:cNvPr>
          <p:cNvSpPr/>
          <p:nvPr/>
        </p:nvSpPr>
        <p:spPr bwMode="auto">
          <a:xfrm>
            <a:off x="4566567" y="4426904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24077456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" y="3707727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 rot="20773602">
            <a:off x="4754338" y="3835559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 rot="21175372">
            <a:off x="4811798" y="4340491"/>
            <a:ext cx="1833687" cy="283127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 rot="921986" flipH="1">
            <a:off x="4716695" y="5726903"/>
            <a:ext cx="1985496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400AEF-4C04-DA0A-F51E-8F221CEAA53B}"/>
              </a:ext>
            </a:extLst>
          </p:cNvPr>
          <p:cNvSpPr/>
          <p:nvPr/>
        </p:nvSpPr>
        <p:spPr bwMode="auto">
          <a:xfrm rot="415314" flipH="1">
            <a:off x="4779801" y="5132301"/>
            <a:ext cx="1866965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488837" y="4180787"/>
            <a:ext cx="2436827" cy="1456441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31" y="3224371"/>
            <a:ext cx="2034018" cy="1889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225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>
            <a:off x="3312297" y="3885536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Export Operation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933252" y="3676452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E3D7-919B-FFE7-AC1C-4D53E4008B41}"/>
              </a:ext>
            </a:extLst>
          </p:cNvPr>
          <p:cNvSpPr/>
          <p:nvPr/>
        </p:nvSpPr>
        <p:spPr bwMode="auto">
          <a:xfrm>
            <a:off x="8052058" y="3678024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6537833" y="3905961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4809239" y="3678023"/>
            <a:ext cx="1572706" cy="11406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Master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3384223"/>
            <a:ext cx="10020693" cy="176281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9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5062192" y="2526383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2290713"/>
            <a:ext cx="6627043" cy="327110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C1AAB8-3157-D2D0-EB3D-1FB2008B3463}"/>
              </a:ext>
            </a:extLst>
          </p:cNvPr>
          <p:cNvSpPr/>
          <p:nvPr/>
        </p:nvSpPr>
        <p:spPr bwMode="auto">
          <a:xfrm rot="837310">
            <a:off x="2595951" y="4264434"/>
            <a:ext cx="240911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E50130-156D-70C3-B481-42EDD46DC89A}"/>
              </a:ext>
            </a:extLst>
          </p:cNvPr>
          <p:cNvSpPr/>
          <p:nvPr/>
        </p:nvSpPr>
        <p:spPr bwMode="auto">
          <a:xfrm rot="20862832">
            <a:off x="2402509" y="3048664"/>
            <a:ext cx="2586378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6AE04-389E-B2F4-3C1B-6B5EAE743825}"/>
              </a:ext>
            </a:extLst>
          </p:cNvPr>
          <p:cNvSpPr/>
          <p:nvPr/>
        </p:nvSpPr>
        <p:spPr bwMode="auto">
          <a:xfrm>
            <a:off x="5054337" y="3546049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03234-D005-F704-2E0F-157F9C21034B}"/>
              </a:ext>
            </a:extLst>
          </p:cNvPr>
          <p:cNvSpPr/>
          <p:nvPr/>
        </p:nvSpPr>
        <p:spPr bwMode="auto">
          <a:xfrm>
            <a:off x="5055908" y="4556288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2469823" y="3642011"/>
            <a:ext cx="253738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857838" y="3026005"/>
            <a:ext cx="1932493" cy="186650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Enterprise Master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7471154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Multi-language Reports in Power BI</a:t>
            </a:r>
          </a:p>
          <a:p>
            <a:r>
              <a:rPr lang="en-US" dirty="0"/>
              <a:t>Understanding How Translations Builder Works</a:t>
            </a:r>
          </a:p>
          <a:p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Human Workflows for Translation using Export &amp; Import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978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BD9-6ED0-178E-214C-7D7848F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FF5CC-D15E-EE51-30AA-6D08A0C5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55" y="1977259"/>
            <a:ext cx="233362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47855-991E-6C6A-FE4C-4A2AEE08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55" y="2193958"/>
            <a:ext cx="2950138" cy="194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6515FDFC-21A5-AFF6-1328-8DE663475F4A}"/>
              </a:ext>
            </a:extLst>
          </p:cNvPr>
          <p:cNvSpPr/>
          <p:nvPr/>
        </p:nvSpPr>
        <p:spPr bwMode="auto">
          <a:xfrm flipH="1">
            <a:off x="5125355" y="2797242"/>
            <a:ext cx="1102937" cy="1282045"/>
          </a:xfrm>
          <a:prstGeom prst="flowChartDelay">
            <a:avLst/>
          </a:prstGeom>
          <a:solidFill>
            <a:schemeClr val="accent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column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selector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3914F-BAE2-7B9D-6AF2-C8C7C3BC1448}"/>
              </a:ext>
            </a:extLst>
          </p:cNvPr>
          <p:cNvCxnSpPr>
            <a:cxnSpLocks/>
          </p:cNvCxnSpPr>
          <p:nvPr/>
        </p:nvCxnSpPr>
        <p:spPr>
          <a:xfrm flipH="1">
            <a:off x="4069080" y="3420322"/>
            <a:ext cx="104066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53C744-AAE5-E7A1-5D47-EF2B54033FFB}"/>
              </a:ext>
            </a:extLst>
          </p:cNvPr>
          <p:cNvCxnSpPr>
            <a:cxnSpLocks/>
          </p:cNvCxnSpPr>
          <p:nvPr/>
        </p:nvCxnSpPr>
        <p:spPr>
          <a:xfrm flipH="1">
            <a:off x="6278681" y="3910773"/>
            <a:ext cx="4884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A37E6F-64AE-FB8F-C115-526456925466}"/>
              </a:ext>
            </a:extLst>
          </p:cNvPr>
          <p:cNvSpPr/>
          <p:nvPr/>
        </p:nvSpPr>
        <p:spPr bwMode="auto">
          <a:xfrm>
            <a:off x="2340430" y="1709057"/>
            <a:ext cx="7445828" cy="2732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063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A636BA75-FE84-4AB7-96EB-7087E6A7E44A}"/>
              </a:ext>
            </a:extLst>
          </p:cNvPr>
          <p:cNvSpPr/>
          <p:nvPr/>
        </p:nvSpPr>
        <p:spPr bwMode="auto">
          <a:xfrm rot="1241205">
            <a:off x="5005355" y="2411694"/>
            <a:ext cx="825910" cy="155568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81A8A-9795-6C0C-B2FE-570791A4FE81}"/>
              </a:ext>
            </a:extLst>
          </p:cNvPr>
          <p:cNvSpPr/>
          <p:nvPr/>
        </p:nvSpPr>
        <p:spPr bwMode="auto">
          <a:xfrm rot="20623542">
            <a:off x="6746450" y="2156409"/>
            <a:ext cx="825910" cy="184215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89672-3B00-D668-8981-A79B0A367835}"/>
              </a:ext>
            </a:extLst>
          </p:cNvPr>
          <p:cNvSpPr/>
          <p:nvPr/>
        </p:nvSpPr>
        <p:spPr bwMode="auto">
          <a:xfrm>
            <a:off x="4513004" y="2625215"/>
            <a:ext cx="3559277" cy="56043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Query Transforms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B2297-2A46-1628-D132-8907C834F8CF}"/>
              </a:ext>
            </a:extLst>
          </p:cNvPr>
          <p:cNvSpPr/>
          <p:nvPr/>
        </p:nvSpPr>
        <p:spPr bwMode="auto">
          <a:xfrm>
            <a:off x="265467" y="4006647"/>
            <a:ext cx="5909187" cy="19615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Month Names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4C109-0434-3227-7935-F5ECB80D3BF0}"/>
              </a:ext>
            </a:extLst>
          </p:cNvPr>
          <p:cNvSpPr/>
          <p:nvPr/>
        </p:nvSpPr>
        <p:spPr bwMode="auto">
          <a:xfrm>
            <a:off x="6458457" y="4021396"/>
            <a:ext cx="5645049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Day Names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D8DA5-56F6-79AE-08CB-891996456F3C}"/>
              </a:ext>
            </a:extLst>
          </p:cNvPr>
          <p:cNvSpPr/>
          <p:nvPr/>
        </p:nvSpPr>
        <p:spPr bwMode="auto">
          <a:xfrm>
            <a:off x="3529777" y="1278193"/>
            <a:ext cx="5633886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BA9-A992-B1CB-197B-D751B73D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7" y="278991"/>
            <a:ext cx="11801475" cy="49859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3F92B-A28F-F656-305A-7A984D68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84" y="1582132"/>
            <a:ext cx="5449464" cy="9349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A352C-4891-5C21-C9D0-4E92093D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4" y="4313096"/>
            <a:ext cx="5602129" cy="15216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6D580-1846-C2D5-7E7F-4A77083D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60" y="4311175"/>
            <a:ext cx="5362099" cy="9901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87297E-626A-2C35-643F-AEFE2FA15586}"/>
              </a:ext>
            </a:extLst>
          </p:cNvPr>
          <p:cNvSpPr/>
          <p:nvPr/>
        </p:nvSpPr>
        <p:spPr bwMode="auto">
          <a:xfrm>
            <a:off x="117987" y="1160207"/>
            <a:ext cx="12103510" cy="501445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38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Human Workflows for Translation using Export &amp; Import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74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4B57-B097-237F-A629-0BF047A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Report 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6A2-56A7-CA1C-5B44-AD03CFB67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https://multilanguagereportdemo.azurewebsites.net</a:t>
            </a:r>
            <a:r>
              <a:rPr lang="en-US" b="1" dirty="0"/>
              <a:t> 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56008A-F5A1-92B9-91B5-B77174BBF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" y="1877828"/>
            <a:ext cx="9953988" cy="489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043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EFC8-2672-30F2-5CDF-F9EEB83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Translations with USERCULTURE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D86B-BF0F-BEFC-E5DA-3CA4416DD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 err="1"/>
              <a:t>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91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7033-6BC0-B008-71ED-4B33BB0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Formatting Dates and Numbers with Current User Locale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51FC-034B-99A9-D2DF-13C0C7FDE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122-E694-3872-3C66-4D26CAD8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87CD-DA02-AA16-AB3A-6D223AD22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BA1C0-E536-5E7D-6923-4E7B43499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" y="2421936"/>
            <a:ext cx="10081413" cy="72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DE23B-C462-7BF7-048C-85B8E4750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1" y="3534378"/>
            <a:ext cx="10246848" cy="184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4257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13224</TotalTime>
  <Words>622</Words>
  <Application>Microsoft Office PowerPoint</Application>
  <PresentationFormat>Custom</PresentationFormat>
  <Paragraphs>137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Multi-language Report Live Demo</vt:lpstr>
      <vt:lpstr>Metadata Translations</vt:lpstr>
      <vt:lpstr>Implementing Dynamic Translations with USERCULTURE</vt:lpstr>
      <vt:lpstr>Formatting Dates and Numbers with Current User Locale</vt:lpstr>
      <vt:lpstr>Fundamental Types of Translations</vt:lpstr>
      <vt:lpstr>Metadata Translations</vt:lpstr>
      <vt:lpstr>Report Label Translations</vt:lpstr>
      <vt:lpstr>Data Translations</vt:lpstr>
      <vt:lpstr>Packaging Dataset and Report in PBIX Project Files</vt:lpstr>
      <vt:lpstr>Agenda</vt:lpstr>
      <vt:lpstr>Agenda</vt:lpstr>
      <vt:lpstr>Agenda</vt:lpstr>
      <vt:lpstr>Human Workflow</vt:lpstr>
      <vt:lpstr>Human Workflow</vt:lpstr>
      <vt:lpstr>Enterprise Level Management</vt:lpstr>
      <vt:lpstr>Enterprise Level Management</vt:lpstr>
      <vt:lpstr>Agenda</vt:lpstr>
      <vt:lpstr>Field Parameters</vt:lpstr>
      <vt:lpstr>PowerPoint Presentation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237</cp:revision>
  <cp:lastPrinted>2019-05-02T20:11:39Z</cp:lastPrinted>
  <dcterms:created xsi:type="dcterms:W3CDTF">2018-09-21T01:16:59Z</dcterms:created>
  <dcterms:modified xsi:type="dcterms:W3CDTF">2023-01-06T01:43:16Z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