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8"/>
  </p:notesMasterIdLst>
  <p:handoutMasterIdLst>
    <p:handoutMasterId r:id="rId39"/>
  </p:handoutMasterIdLst>
  <p:sldIdLst>
    <p:sldId id="4475" r:id="rId5"/>
    <p:sldId id="4555" r:id="rId6"/>
    <p:sldId id="4512" r:id="rId7"/>
    <p:sldId id="4562" r:id="rId8"/>
    <p:sldId id="289" r:id="rId9"/>
    <p:sldId id="4563" r:id="rId10"/>
    <p:sldId id="4564" r:id="rId11"/>
    <p:sldId id="4556" r:id="rId12"/>
    <p:sldId id="4557" r:id="rId13"/>
    <p:sldId id="4565" r:id="rId14"/>
    <p:sldId id="4566" r:id="rId15"/>
    <p:sldId id="4488" r:id="rId16"/>
    <p:sldId id="4567" r:id="rId17"/>
    <p:sldId id="4484" r:id="rId18"/>
    <p:sldId id="4558" r:id="rId19"/>
    <p:sldId id="4561" r:id="rId20"/>
    <p:sldId id="4559" r:id="rId21"/>
    <p:sldId id="4560" r:id="rId22"/>
    <p:sldId id="4515" r:id="rId23"/>
    <p:sldId id="290" r:id="rId24"/>
    <p:sldId id="294" r:id="rId25"/>
    <p:sldId id="4506" r:id="rId26"/>
    <p:sldId id="4501" r:id="rId27"/>
    <p:sldId id="310" r:id="rId28"/>
    <p:sldId id="4554" r:id="rId29"/>
    <p:sldId id="4519" r:id="rId30"/>
    <p:sldId id="4520" r:id="rId31"/>
    <p:sldId id="4568" r:id="rId32"/>
    <p:sldId id="4569" r:id="rId33"/>
    <p:sldId id="4570" r:id="rId34"/>
    <p:sldId id="4571" r:id="rId35"/>
    <p:sldId id="4572" r:id="rId36"/>
    <p:sldId id="4573" r:id="rId37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00"/>
    <a:srgbClr val="F2FAFF"/>
    <a:srgbClr val="8BB7F0"/>
    <a:srgbClr val="00D1CC"/>
    <a:srgbClr val="009999"/>
    <a:srgbClr val="920000"/>
    <a:srgbClr val="F2C80F"/>
    <a:srgbClr val="00CC99"/>
    <a:srgbClr val="FF993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502" autoAdjust="0"/>
  </p:normalViewPr>
  <p:slideViewPr>
    <p:cSldViewPr snapToGrid="0">
      <p:cViewPr varScale="1">
        <p:scale>
          <a:sx n="78" d="100"/>
          <a:sy n="78" d="100"/>
        </p:scale>
        <p:origin x="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762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1/5/2023 3:16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33328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1" r:id="rId3"/>
    <p:sldLayoutId id="2147484572" r:id="rId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otykier/TabularEditor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127577"/>
            <a:ext cx="11053773" cy="7694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>
                <a:solidFill>
                  <a:srgbClr val="000000"/>
                </a:solidFill>
              </a:rPr>
              <a:t>Building Multi-language Power BI </a:t>
            </a:r>
            <a:r>
              <a:rPr lang="en-US" sz="3800">
                <a:solidFill>
                  <a:srgbClr val="000000"/>
                </a:solidFill>
              </a:rPr>
              <a:t>Reports in 2023</a:t>
            </a:r>
            <a:endParaRPr lang="en-US" sz="3800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77793"/>
          </a:xfrm>
        </p:spPr>
        <p:txBody>
          <a:bodyPr/>
          <a:lstStyle/>
          <a:p>
            <a:r>
              <a:rPr lang="en-US" dirty="0"/>
              <a:t>You can add dataset translations into PBIX project file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add/manage dataset translations with datasets running in Power BI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B28630-7559-429D-964D-4D184931214A}"/>
              </a:ext>
            </a:extLst>
          </p:cNvPr>
          <p:cNvGrpSpPr/>
          <p:nvPr/>
        </p:nvGrpSpPr>
        <p:grpSpPr>
          <a:xfrm>
            <a:off x="1038374" y="1842548"/>
            <a:ext cx="4598632" cy="1844839"/>
            <a:chOff x="1070648" y="1778000"/>
            <a:chExt cx="4598632" cy="1844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441348" y="1951910"/>
              <a:ext cx="1978812" cy="15362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696515" y="2241328"/>
              <a:ext cx="1514922" cy="1029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006919" y="2530948"/>
              <a:ext cx="888067" cy="5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1461849" y="1965377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448383" y="2854131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572106" y="2265569"/>
              <a:ext cx="1286001" cy="374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708" y="2888944"/>
              <a:ext cx="1339865" cy="2451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070648" y="1778000"/>
              <a:ext cx="4598632" cy="1844839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74BD5-89B8-44E0-B44B-8FA763E6A453}"/>
              </a:ext>
            </a:extLst>
          </p:cNvPr>
          <p:cNvGrpSpPr/>
          <p:nvPr/>
        </p:nvGrpSpPr>
        <p:grpSpPr>
          <a:xfrm>
            <a:off x="972371" y="4489558"/>
            <a:ext cx="5913120" cy="2045700"/>
            <a:chOff x="1026160" y="4317436"/>
            <a:chExt cx="5913120" cy="204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4468776" y="4510280"/>
              <a:ext cx="2194260" cy="17035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4751725" y="4831209"/>
              <a:ext cx="1679863" cy="114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5095925" y="5152362"/>
              <a:ext cx="984758" cy="622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1370361" y="4525214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55428" y="5510733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601499" y="4858089"/>
              <a:ext cx="1590271" cy="51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586567" y="5541869"/>
              <a:ext cx="1597737" cy="301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1026160" y="4317436"/>
              <a:ext cx="5913120" cy="20457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4199998" y="5227023"/>
              <a:ext cx="857835" cy="4716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</a:t>
            </a:r>
          </a:p>
        </p:txBody>
      </p:sp>
    </p:spTree>
    <p:extLst>
      <p:ext uri="{BB962C8B-B14F-4D97-AF65-F5344CB8AC3E}">
        <p14:creationId xmlns:p14="http://schemas.microsoft.com/office/powerpoint/2010/main" val="3460746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E43A-DAED-4EE6-BA10-387D387C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External Tool for Power BI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8418-0057-4A10-B28E-63FB19591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69770"/>
          </a:xfrm>
        </p:spPr>
        <p:txBody>
          <a:bodyPr/>
          <a:lstStyle/>
          <a:p>
            <a:r>
              <a:rPr lang="en-US" sz="2400" dirty="0"/>
              <a:t>Power BI Desktop provides support for integrating external tools</a:t>
            </a:r>
          </a:p>
          <a:p>
            <a:pPr lvl="1"/>
            <a:r>
              <a:rPr lang="en-US" sz="2000" dirty="0"/>
              <a:t>External tool can be launched from Power BI Desktop</a:t>
            </a:r>
          </a:p>
          <a:p>
            <a:pPr lvl="1"/>
            <a:r>
              <a:rPr lang="en-US" sz="2000" dirty="0"/>
              <a:t>External tool can connect to dataset inside a PBIX project file</a:t>
            </a:r>
          </a:p>
          <a:p>
            <a:pPr lvl="1"/>
            <a:r>
              <a:rPr lang="en-US" sz="2000" dirty="0"/>
              <a:t>External tool can be designed to add and manage metadata translations </a:t>
            </a:r>
          </a:p>
          <a:p>
            <a:pPr lvl="1"/>
            <a:r>
              <a:rPr lang="en-US" sz="2000" dirty="0"/>
              <a:t>External tool must be programmed to use Tabular Object Model (TOM)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BF6B19-1999-812F-44BE-6D776137A7BF}"/>
              </a:ext>
            </a:extLst>
          </p:cNvPr>
          <p:cNvSpPr/>
          <p:nvPr/>
        </p:nvSpPr>
        <p:spPr bwMode="auto">
          <a:xfrm>
            <a:off x="1348740" y="3348990"/>
            <a:ext cx="8709660" cy="3257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Local Desktop Setup on a Windows 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EF7E2A-1E0D-1D79-BCA3-222BD6B5F668}"/>
              </a:ext>
            </a:extLst>
          </p:cNvPr>
          <p:cNvSpPr/>
          <p:nvPr/>
        </p:nvSpPr>
        <p:spPr bwMode="auto">
          <a:xfrm>
            <a:off x="1543050" y="3577590"/>
            <a:ext cx="3531870" cy="2537460"/>
          </a:xfrm>
          <a:prstGeom prst="rect">
            <a:avLst/>
          </a:prstGeom>
          <a:solidFill>
            <a:srgbClr val="F2FAF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Translations Builder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9BFFE1-2AB6-1D74-9003-7A49B368F88B}"/>
              </a:ext>
            </a:extLst>
          </p:cNvPr>
          <p:cNvGrpSpPr/>
          <p:nvPr/>
        </p:nvGrpSpPr>
        <p:grpSpPr>
          <a:xfrm>
            <a:off x="1783080" y="4091937"/>
            <a:ext cx="2987642" cy="1600197"/>
            <a:chOff x="3382678" y="4613712"/>
            <a:chExt cx="2508184" cy="9943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DB8E87-8FC0-21D8-EE9B-0570151755E6}"/>
                </a:ext>
              </a:extLst>
            </p:cNvPr>
            <p:cNvSpPr/>
            <p:nvPr/>
          </p:nvSpPr>
          <p:spPr bwMode="auto">
            <a:xfrm>
              <a:off x="3382678" y="4613712"/>
              <a:ext cx="2506980" cy="3276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Custom C# 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562830-3704-B7A1-F070-55460BCE4972}"/>
                </a:ext>
              </a:extLst>
            </p:cNvPr>
            <p:cNvSpPr/>
            <p:nvPr/>
          </p:nvSpPr>
          <p:spPr bwMode="auto">
            <a:xfrm>
              <a:off x="3383280" y="4949707"/>
              <a:ext cx="2506980" cy="327660"/>
            </a:xfrm>
            <a:prstGeom prst="rect">
              <a:avLst/>
            </a:prstGeom>
            <a:solidFill>
              <a:srgbClr val="F2C80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Tabular Object Model (TOM)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5B8C3B-D223-FFFB-B7E2-55698F64DB3C}"/>
                </a:ext>
              </a:extLst>
            </p:cNvPr>
            <p:cNvSpPr/>
            <p:nvPr/>
          </p:nvSpPr>
          <p:spPr bwMode="auto">
            <a:xfrm>
              <a:off x="3383882" y="5280408"/>
              <a:ext cx="2506980" cy="327660"/>
            </a:xfrm>
            <a:prstGeom prst="rect">
              <a:avLst/>
            </a:prstGeom>
            <a:solidFill>
              <a:srgbClr val="8BB7F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.NET 6 Runtime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2C495F7-0DDC-88B3-D5F5-5F495F28FADE}"/>
              </a:ext>
            </a:extLst>
          </p:cNvPr>
          <p:cNvSpPr/>
          <p:nvPr/>
        </p:nvSpPr>
        <p:spPr bwMode="auto">
          <a:xfrm>
            <a:off x="6485756" y="3566160"/>
            <a:ext cx="3291839" cy="2555096"/>
          </a:xfrm>
          <a:prstGeom prst="rect">
            <a:avLst/>
          </a:prstGeom>
          <a:solidFill>
            <a:srgbClr val="F2FAF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Power BI 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0DDF86-A327-280C-C5A7-19A6656FE9A3}"/>
              </a:ext>
            </a:extLst>
          </p:cNvPr>
          <p:cNvSpPr/>
          <p:nvPr/>
        </p:nvSpPr>
        <p:spPr bwMode="auto">
          <a:xfrm>
            <a:off x="6669289" y="4044914"/>
            <a:ext cx="2913997" cy="1811056"/>
          </a:xfrm>
          <a:prstGeom prst="rect">
            <a:avLst/>
          </a:prstGeom>
          <a:solidFill>
            <a:srgbClr val="8BB7F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Aft>
                <a:spcPts val="20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Local Analysis Services Engine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EECA69-D375-CC80-E02D-79870604E1D0}"/>
              </a:ext>
            </a:extLst>
          </p:cNvPr>
          <p:cNvGrpSpPr/>
          <p:nvPr/>
        </p:nvGrpSpPr>
        <p:grpSpPr>
          <a:xfrm>
            <a:off x="6859398" y="4180210"/>
            <a:ext cx="2380334" cy="1348645"/>
            <a:chOff x="6888742" y="3928750"/>
            <a:chExt cx="2380334" cy="13486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832F0E-F240-F92E-E6B7-F4432931F1E6}"/>
                </a:ext>
              </a:extLst>
            </p:cNvPr>
            <p:cNvSpPr/>
            <p:nvPr/>
          </p:nvSpPr>
          <p:spPr bwMode="auto">
            <a:xfrm>
              <a:off x="7169766" y="3928750"/>
              <a:ext cx="2099310" cy="1348645"/>
            </a:xfrm>
            <a:prstGeom prst="rect">
              <a:avLst/>
            </a:prstGeom>
            <a:solidFill>
              <a:srgbClr val="F2C80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4A2DA3-520E-C968-282C-2CA93822020A}"/>
                </a:ext>
              </a:extLst>
            </p:cNvPr>
            <p:cNvSpPr/>
            <p:nvPr/>
          </p:nvSpPr>
          <p:spPr bwMode="auto">
            <a:xfrm rot="5400000">
              <a:off x="6357389" y="4460663"/>
              <a:ext cx="1348084" cy="2853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Aft>
                  <a:spcPts val="200"/>
                </a:spcAft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XMLA Endpoint</a:t>
              </a:r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F91A98-655C-A743-270A-C3B93A3BC912}"/>
              </a:ext>
            </a:extLst>
          </p:cNvPr>
          <p:cNvSpPr/>
          <p:nvPr/>
        </p:nvSpPr>
        <p:spPr bwMode="auto">
          <a:xfrm>
            <a:off x="4620279" y="4701995"/>
            <a:ext cx="2205990" cy="422739"/>
          </a:xfrm>
          <a:prstGeom prst="rightArrow">
            <a:avLst>
              <a:gd name="adj1" fmla="val 67284"/>
              <a:gd name="adj2" fmla="val 85605"/>
            </a:avLst>
          </a:prstGeom>
          <a:solidFill>
            <a:srgbClr val="92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localhost:52686</a:t>
            </a:r>
          </a:p>
        </p:txBody>
      </p:sp>
    </p:spTree>
    <p:extLst>
      <p:ext uri="{BB962C8B-B14F-4D97-AF65-F5344CB8AC3E}">
        <p14:creationId xmlns:p14="http://schemas.microsoft.com/office/powerpoint/2010/main" val="10558581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D468-0420-4CCF-A4B2-7FC63EB6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External Tool Developer Sample:</a:t>
            </a:r>
            <a:r>
              <a:rPr lang="en-US" dirty="0"/>
              <a:t> TranslationsBuilder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B0C83-FB17-46A5-BE98-CD176E99F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.NET application using C# which programs TOM to automate localization tasks</a:t>
            </a:r>
          </a:p>
          <a:p>
            <a:pPr lvl="1"/>
            <a:r>
              <a:rPr lang="en-US" dirty="0"/>
              <a:t>Provides code to populate translations of default culture</a:t>
            </a:r>
          </a:p>
          <a:p>
            <a:pPr lvl="1"/>
            <a:r>
              <a:rPr lang="en-US" dirty="0"/>
              <a:t>Provides code to add secondary cultures and populate their translations</a:t>
            </a:r>
          </a:p>
          <a:p>
            <a:pPr lvl="1"/>
            <a:r>
              <a:rPr lang="en-US" dirty="0"/>
              <a:t>Calls to Microsoft Translator Service to create starting set of translations for each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F5EDB-1A68-4D8E-B870-84111546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80" y="2950638"/>
            <a:ext cx="7120589" cy="26298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053BB8-6878-4AE6-8F28-627F92A6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31" y="2957446"/>
            <a:ext cx="2607587" cy="37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587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465E-7AA2-486D-8E7A-21CBA758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External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51BC8-77FE-42EF-BD04-0B180BC88F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24315"/>
          </a:xfrm>
        </p:spPr>
        <p:txBody>
          <a:bodyPr/>
          <a:lstStyle/>
          <a:p>
            <a:r>
              <a:rPr lang="en-US" dirty="0"/>
              <a:t>Deployment requires creating JSON file with </a:t>
            </a:r>
            <a:r>
              <a:rPr lang="en-US" sz="1800" b="1" dirty="0">
                <a:solidFill>
                  <a:srgbClr val="700000"/>
                </a:solidFill>
                <a:latin typeface="Lucida Console" panose="020B0609040504020204" pitchFamily="49" charset="0"/>
              </a:rPr>
              <a:t>*.</a:t>
            </a:r>
            <a:r>
              <a:rPr lang="en-US" sz="1800" b="1" dirty="0" err="1">
                <a:solidFill>
                  <a:srgbClr val="700000"/>
                </a:solidFill>
                <a:latin typeface="Lucida Console" panose="020B0609040504020204" pitchFamily="49" charset="0"/>
              </a:rPr>
              <a:t>pbitool.json</a:t>
            </a:r>
            <a:r>
              <a:rPr lang="en-US" dirty="0"/>
              <a:t> extension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Deployment file (</a:t>
            </a:r>
            <a:r>
              <a:rPr lang="en-US" sz="1800" b="1" dirty="0" err="1">
                <a:solidFill>
                  <a:srgbClr val="700000"/>
                </a:solidFill>
                <a:latin typeface="Lucida Console" panose="020B0609040504020204" pitchFamily="49" charset="0"/>
              </a:rPr>
              <a:t>translationsbuilder.pbitool.json</a:t>
            </a:r>
            <a:r>
              <a:rPr lang="en-US" dirty="0"/>
              <a:t>) must be copied to this folder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C:\Program Files (x86)\Common Files\Microsoft Shared\Power BI Desktop\External Tools</a:t>
            </a:r>
          </a:p>
          <a:p>
            <a:pPr lvl="1"/>
            <a:endParaRPr lang="en-US" sz="1050" dirty="0"/>
          </a:p>
          <a:p>
            <a:r>
              <a:rPr lang="en-US" dirty="0"/>
              <a:t>After a restart, Power BI Desktop should display tile on </a:t>
            </a:r>
            <a:r>
              <a:rPr lang="en-US" b="1" dirty="0">
                <a:solidFill>
                  <a:srgbClr val="700000"/>
                </a:solidFill>
              </a:rPr>
              <a:t>External Tools</a:t>
            </a:r>
            <a:r>
              <a:rPr lang="en-US" dirty="0"/>
              <a:t> tab of ribbon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4F078-98BC-4542-9D7D-2D23CB8D3A4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1624" y="5456364"/>
            <a:ext cx="6599944" cy="13251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30477-BC03-4F96-9750-64A3A498C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1" y="1723000"/>
            <a:ext cx="9848850" cy="1859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0425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7FE911-4C9E-4503-85D3-6D92DFF0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Object Model (TOM)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A79D4-DF1C-4E35-973E-E0113582C7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16621"/>
          </a:xfrm>
        </p:spPr>
        <p:txBody>
          <a:bodyPr/>
          <a:lstStyle/>
          <a:p>
            <a:r>
              <a:rPr lang="en-US" dirty="0"/>
              <a:t>TOM is extension of Analysis Management Object (AMO) client library</a:t>
            </a:r>
          </a:p>
          <a:p>
            <a:pPr lvl="1"/>
            <a:r>
              <a:rPr lang="en-US" dirty="0"/>
              <a:t>TOM supports programming against Power BI datasets using XMLA protocol</a:t>
            </a:r>
          </a:p>
          <a:p>
            <a:pPr lvl="1"/>
            <a:r>
              <a:rPr lang="en-US" dirty="0"/>
              <a:t>Power BI dataset represented in TOM with a </a:t>
            </a:r>
            <a:r>
              <a:rPr lang="en-US" b="1" dirty="0">
                <a:solidFill>
                  <a:srgbClr val="700000"/>
                </a:solidFill>
              </a:rPr>
              <a:t>Database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Data model inside dataset represented in TOM with </a:t>
            </a:r>
            <a:r>
              <a:rPr lang="en-US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</a:t>
            </a:r>
          </a:p>
          <a:p>
            <a:pPr lvl="1"/>
            <a:r>
              <a:rPr lang="en-US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 provides access to dataset objects</a:t>
            </a:r>
          </a:p>
          <a:p>
            <a:r>
              <a:rPr lang="en-US" dirty="0"/>
              <a:t>TOM provides support for adding/managing metadata translations</a:t>
            </a:r>
          </a:p>
          <a:p>
            <a:pPr lvl="1"/>
            <a:r>
              <a:rPr lang="en-US" dirty="0"/>
              <a:t>Dataset object types supporting localization include </a:t>
            </a:r>
            <a:r>
              <a:rPr lang="en-US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 and </a:t>
            </a:r>
            <a:r>
              <a:rPr lang="en-US" b="1" dirty="0">
                <a:solidFill>
                  <a:srgbClr val="700000"/>
                </a:solidFill>
              </a:rPr>
              <a:t>Hierarchy</a:t>
            </a:r>
          </a:p>
          <a:p>
            <a:pPr lvl="1"/>
            <a:r>
              <a:rPr lang="en-US" dirty="0"/>
              <a:t>Dataset object translation properties include </a:t>
            </a:r>
            <a:r>
              <a:rPr lang="en-US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Model object contains </a:t>
            </a:r>
            <a:r>
              <a:rPr lang="en-US" b="1" dirty="0">
                <a:solidFill>
                  <a:srgbClr val="700000"/>
                </a:solidFill>
              </a:rPr>
              <a:t>Culture</a:t>
            </a:r>
            <a:r>
              <a:rPr lang="en-US" dirty="0"/>
              <a:t> property and </a:t>
            </a:r>
            <a:r>
              <a:rPr lang="en-US" b="1" dirty="0">
                <a:solidFill>
                  <a:srgbClr val="700000"/>
                </a:solidFill>
              </a:rPr>
              <a:t>Cultures</a:t>
            </a:r>
            <a:r>
              <a:rPr lang="en-US" dirty="0"/>
              <a:t> collection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691358A-E108-4DC5-A702-D897F9C963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800" y="4843685"/>
            <a:ext cx="2272079" cy="116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067A4E-DE0F-43ED-97F2-087CC72DE5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92" y="4851365"/>
            <a:ext cx="2822740" cy="16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8193A41-F7E4-41C5-9906-594289C0F8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539" y="4854548"/>
            <a:ext cx="2604671" cy="2003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040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4484326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173131224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the Localized Labels Strategy To Translate Report Labels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9627741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the Localized Labels Strategy To Translate Report Labels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39425258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Package Reports and Datasets for Distribution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732065"/>
          </a:xfrm>
        </p:spPr>
        <p:txBody>
          <a:bodyPr/>
          <a:lstStyle/>
          <a:p>
            <a:r>
              <a:rPr lang="en-US" dirty="0"/>
              <a:t>Use simplest approach based on single PBIX file</a:t>
            </a:r>
          </a:p>
          <a:p>
            <a:r>
              <a:rPr lang="en-US" dirty="0"/>
              <a:t>Use a shared dataset approach with multiple PBIX files</a:t>
            </a:r>
          </a:p>
          <a:p>
            <a:r>
              <a:rPr lang="en-US" dirty="0"/>
              <a:t>Use advanced tools to create and maintain dataset definition in .BIM file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dirty="0">
                <a:solidFill>
                  <a:srgbClr val="820000"/>
                </a:solidFill>
              </a:rPr>
              <a:t>Guidance for localizing Power BI datasets and reports will be the same in all cases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07B8C8-FAA0-455A-B271-1E1645A916B2}"/>
              </a:ext>
            </a:extLst>
          </p:cNvPr>
          <p:cNvGrpSpPr/>
          <p:nvPr/>
        </p:nvGrpSpPr>
        <p:grpSpPr>
          <a:xfrm>
            <a:off x="2425534" y="2798131"/>
            <a:ext cx="4660893" cy="2406725"/>
            <a:chOff x="768184" y="1412240"/>
            <a:chExt cx="7949096" cy="41046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00777A-2457-4B3B-80BE-5E13FE56E5AC}"/>
                </a:ext>
              </a:extLst>
            </p:cNvPr>
            <p:cNvSpPr/>
            <p:nvPr/>
          </p:nvSpPr>
          <p:spPr>
            <a:xfrm>
              <a:off x="768184" y="1412240"/>
              <a:ext cx="7949096" cy="4104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Shared Dataset Scenario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A37B7D-2DC1-441E-ABA1-C716800CC56C}"/>
                </a:ext>
              </a:extLst>
            </p:cNvPr>
            <p:cNvGrpSpPr/>
            <p:nvPr/>
          </p:nvGrpSpPr>
          <p:grpSpPr>
            <a:xfrm>
              <a:off x="5486401" y="2016760"/>
              <a:ext cx="2798415" cy="2623930"/>
              <a:chOff x="5761973" y="2057400"/>
              <a:chExt cx="2726042" cy="262393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710BA2B-44F7-42DD-8FEB-5D3E3D6D2F38}"/>
                  </a:ext>
                </a:extLst>
              </p:cNvPr>
              <p:cNvSpPr/>
              <p:nvPr/>
            </p:nvSpPr>
            <p:spPr>
              <a:xfrm>
                <a:off x="5764694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8BD91B-998D-400E-9CE5-FE5B02833524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/>
                  <a:t>ProductSalesDataset.pbix</a:t>
                </a:r>
              </a:p>
            </p:txBody>
          </p:sp>
        </p:grp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ACD83DB5-E338-4470-BFE5-961AFE8E1978}"/>
                </a:ext>
              </a:extLst>
            </p:cNvPr>
            <p:cNvSpPr/>
            <p:nvPr/>
          </p:nvSpPr>
          <p:spPr>
            <a:xfrm>
              <a:off x="5789874" y="315026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153DC3-B898-406A-A344-528515535015}"/>
                </a:ext>
              </a:extLst>
            </p:cNvPr>
            <p:cNvSpPr/>
            <p:nvPr/>
          </p:nvSpPr>
          <p:spPr>
            <a:xfrm>
              <a:off x="5800033" y="225419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  <a:p>
              <a:pPr algn="ctr"/>
              <a:r>
                <a:rPr 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(not used)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56281D-67B6-4E23-95F8-59159A25D243}"/>
                </a:ext>
              </a:extLst>
            </p:cNvPr>
            <p:cNvSpPr/>
            <p:nvPr/>
          </p:nvSpPr>
          <p:spPr>
            <a:xfrm>
              <a:off x="1111705" y="198120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39C17D-D9F1-4B3F-8E7A-89CA7266C755}"/>
                </a:ext>
              </a:extLst>
            </p:cNvPr>
            <p:cNvSpPr/>
            <p:nvPr/>
          </p:nvSpPr>
          <p:spPr>
            <a:xfrm>
              <a:off x="1108693" y="307012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ProductSalesReport01.pbix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F3DE1A-A2EA-4D0D-BB3C-57F59FFB5E47}"/>
                </a:ext>
              </a:extLst>
            </p:cNvPr>
            <p:cNvSpPr/>
            <p:nvPr/>
          </p:nvSpPr>
          <p:spPr>
            <a:xfrm>
              <a:off x="1288993" y="222503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F8064D-71EC-4580-BC97-C8117CDAD932}"/>
                </a:ext>
              </a:extLst>
            </p:cNvPr>
            <p:cNvSpPr/>
            <p:nvPr/>
          </p:nvSpPr>
          <p:spPr>
            <a:xfrm>
              <a:off x="1111705" y="379984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A487E4-DA01-42C3-BBBB-2C55012C09AA}"/>
                </a:ext>
              </a:extLst>
            </p:cNvPr>
            <p:cNvSpPr/>
            <p:nvPr/>
          </p:nvSpPr>
          <p:spPr>
            <a:xfrm>
              <a:off x="1108693" y="488876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ProductSalesReport02.pbix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5811F-7186-4082-9C10-0459648E5FA9}"/>
                </a:ext>
              </a:extLst>
            </p:cNvPr>
            <p:cNvSpPr/>
            <p:nvPr/>
          </p:nvSpPr>
          <p:spPr>
            <a:xfrm>
              <a:off x="1288993" y="404367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EF2667-6578-45CB-825D-0A30CA4DEB4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952240" y="2546957"/>
              <a:ext cx="1778000" cy="9480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3B6582-93DE-455B-B392-758ED933F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789680"/>
              <a:ext cx="1747520" cy="5689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D44494-7C62-4EF5-A13E-55CD78C00008}"/>
              </a:ext>
            </a:extLst>
          </p:cNvPr>
          <p:cNvGrpSpPr/>
          <p:nvPr/>
        </p:nvGrpSpPr>
        <p:grpSpPr>
          <a:xfrm>
            <a:off x="7411871" y="2826706"/>
            <a:ext cx="4619225" cy="2385209"/>
            <a:chOff x="768184" y="1412240"/>
            <a:chExt cx="7949096" cy="41046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E4D3FD-A6F1-49A9-887C-D7666DBC4506}"/>
                </a:ext>
              </a:extLst>
            </p:cNvPr>
            <p:cNvSpPr/>
            <p:nvPr/>
          </p:nvSpPr>
          <p:spPr>
            <a:xfrm>
              <a:off x="768184" y="1412240"/>
              <a:ext cx="7949096" cy="4104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 Data Modeling Scenario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DE5419-BBAE-4D00-B6A0-1276DA79346C}"/>
                </a:ext>
              </a:extLst>
            </p:cNvPr>
            <p:cNvSpPr/>
            <p:nvPr/>
          </p:nvSpPr>
          <p:spPr>
            <a:xfrm>
              <a:off x="5489194" y="2875280"/>
              <a:ext cx="2795622" cy="1328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4C7B15-FCDE-4B12-962B-B0E90CC98081}"/>
                </a:ext>
              </a:extLst>
            </p:cNvPr>
            <p:cNvSpPr/>
            <p:nvPr/>
          </p:nvSpPr>
          <p:spPr>
            <a:xfrm>
              <a:off x="5486401" y="4218209"/>
              <a:ext cx="279674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productsales.model.bim</a:t>
              </a:r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B928E4E8-94F4-44EC-BE15-B3C428F32D5A}"/>
                </a:ext>
              </a:extLst>
            </p:cNvPr>
            <p:cNvSpPr/>
            <p:nvPr/>
          </p:nvSpPr>
          <p:spPr>
            <a:xfrm>
              <a:off x="5789874" y="315026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545199-BE55-4854-88FF-57F9E816ABD8}"/>
                </a:ext>
              </a:extLst>
            </p:cNvPr>
            <p:cNvSpPr/>
            <p:nvPr/>
          </p:nvSpPr>
          <p:spPr>
            <a:xfrm>
              <a:off x="1111705" y="198120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387355-D971-4D60-A53D-44C97FA546CC}"/>
                </a:ext>
              </a:extLst>
            </p:cNvPr>
            <p:cNvSpPr/>
            <p:nvPr/>
          </p:nvSpPr>
          <p:spPr>
            <a:xfrm>
              <a:off x="1108693" y="307012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ProductSalesReport01.pbix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3A42C4-17D0-403F-B733-08AE5B63BAB4}"/>
                </a:ext>
              </a:extLst>
            </p:cNvPr>
            <p:cNvSpPr/>
            <p:nvPr/>
          </p:nvSpPr>
          <p:spPr>
            <a:xfrm>
              <a:off x="1288993" y="222503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BBF57A-237F-429C-8D7C-14ABC440BC04}"/>
                </a:ext>
              </a:extLst>
            </p:cNvPr>
            <p:cNvSpPr/>
            <p:nvPr/>
          </p:nvSpPr>
          <p:spPr>
            <a:xfrm>
              <a:off x="1111705" y="379984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2DCC359-9EB8-4375-BAD2-105BDE958D65}"/>
                </a:ext>
              </a:extLst>
            </p:cNvPr>
            <p:cNvSpPr/>
            <p:nvPr/>
          </p:nvSpPr>
          <p:spPr>
            <a:xfrm>
              <a:off x="1108693" y="488876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ProductSalesReport02.pbix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AA9AC4-3982-433D-8689-BCB3A278CD90}"/>
                </a:ext>
              </a:extLst>
            </p:cNvPr>
            <p:cNvSpPr/>
            <p:nvPr/>
          </p:nvSpPr>
          <p:spPr>
            <a:xfrm>
              <a:off x="1288993" y="404367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190BE1A-0721-4211-842B-24EAF47DEDE3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3952240" y="2546957"/>
              <a:ext cx="1778000" cy="9480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FF829D1-72E8-47C6-97DF-ABAC21440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789680"/>
              <a:ext cx="1747520" cy="5689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9BA264-F870-418E-A0DF-916B87406BFB}"/>
              </a:ext>
            </a:extLst>
          </p:cNvPr>
          <p:cNvGrpSpPr/>
          <p:nvPr/>
        </p:nvGrpSpPr>
        <p:grpSpPr>
          <a:xfrm>
            <a:off x="193714" y="2784621"/>
            <a:ext cx="1976809" cy="1964563"/>
            <a:chOff x="432904" y="1073647"/>
            <a:chExt cx="3387256" cy="336627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F8FF62-C684-4B91-9D6A-8AFB5515D807}"/>
                </a:ext>
              </a:extLst>
            </p:cNvPr>
            <p:cNvSpPr/>
            <p:nvPr/>
          </p:nvSpPr>
          <p:spPr>
            <a:xfrm>
              <a:off x="432904" y="1073647"/>
              <a:ext cx="3387256" cy="336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PBIX Scenario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FD78119-27FD-4A7C-9C95-93ADEFBDD3B0}"/>
                </a:ext>
              </a:extLst>
            </p:cNvPr>
            <p:cNvGrpSpPr/>
            <p:nvPr/>
          </p:nvGrpSpPr>
          <p:grpSpPr>
            <a:xfrm>
              <a:off x="753093" y="1549400"/>
              <a:ext cx="2726043" cy="2623930"/>
              <a:chOff x="5761973" y="2057400"/>
              <a:chExt cx="2726043" cy="262393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C07623-097C-46DB-9032-738647D4AE0C}"/>
                  </a:ext>
                </a:extLst>
              </p:cNvPr>
              <p:cNvSpPr/>
              <p:nvPr/>
            </p:nvSpPr>
            <p:spPr>
              <a:xfrm>
                <a:off x="5764695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57F6EA4-3B46-44D7-B893-16CEF2187F81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ProductSales.pbix</a:t>
                </a:r>
              </a:p>
            </p:txBody>
          </p:sp>
        </p:grp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6DA58ADF-9B05-4C3B-B245-9C5596A1C192}"/>
                </a:ext>
              </a:extLst>
            </p:cNvPr>
            <p:cNvSpPr/>
            <p:nvPr/>
          </p:nvSpPr>
          <p:spPr>
            <a:xfrm>
              <a:off x="984194" y="268290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CD0E68-A903-46B8-AC1D-4315FD3CE5CC}"/>
                </a:ext>
              </a:extLst>
            </p:cNvPr>
            <p:cNvSpPr/>
            <p:nvPr/>
          </p:nvSpPr>
          <p:spPr>
            <a:xfrm>
              <a:off x="994353" y="178683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Report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367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to Building Multi-language Reports for Power BI</a:t>
            </a:r>
          </a:p>
          <a:p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30838970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 Power BI Report for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647426"/>
          </a:xfrm>
        </p:spPr>
        <p:txBody>
          <a:bodyPr/>
          <a:lstStyle/>
          <a:p>
            <a:r>
              <a:rPr lang="en-US" dirty="0"/>
              <a:t>Plan localization from the start </a:t>
            </a:r>
          </a:p>
          <a:p>
            <a:pPr lvl="1"/>
            <a:r>
              <a:rPr lang="en-US" dirty="0"/>
              <a:t>Much harder to work with pre-existing PBIX created without localization in mind</a:t>
            </a:r>
          </a:p>
          <a:p>
            <a:pPr lvl="1"/>
            <a:endParaRPr lang="en-US" dirty="0"/>
          </a:p>
          <a:p>
            <a:r>
              <a:rPr lang="en-US" dirty="0"/>
              <a:t>Plan for content growth</a:t>
            </a:r>
          </a:p>
          <a:p>
            <a:pPr lvl="1"/>
            <a:r>
              <a:rPr lang="en-US" dirty="0"/>
              <a:t>Some languages have content wider than English </a:t>
            </a:r>
          </a:p>
          <a:p>
            <a:pPr lvl="1"/>
            <a:r>
              <a:rPr lang="en-US" dirty="0"/>
              <a:t>Include padding for translated content</a:t>
            </a:r>
          </a:p>
          <a:p>
            <a:pPr lvl="1"/>
            <a:endParaRPr lang="en-US" dirty="0"/>
          </a:p>
          <a:p>
            <a:r>
              <a:rPr lang="en-US" dirty="0"/>
              <a:t>Avoid report design techniques that do not support localization</a:t>
            </a:r>
          </a:p>
          <a:p>
            <a:pPr lvl="1"/>
            <a:r>
              <a:rPr lang="en-US" dirty="0"/>
              <a:t>Don’t add literal text in visuals, textboxes or buttons</a:t>
            </a:r>
          </a:p>
          <a:p>
            <a:pPr lvl="1"/>
            <a:r>
              <a:rPr lang="en-US" dirty="0"/>
              <a:t>Don’t display page tabs  - their display names cannot be localized</a:t>
            </a:r>
          </a:p>
        </p:txBody>
      </p:sp>
    </p:spTree>
    <p:extLst>
      <p:ext uri="{BB962C8B-B14F-4D97-AF65-F5344CB8AC3E}">
        <p14:creationId xmlns:p14="http://schemas.microsoft.com/office/powerpoint/2010/main" val="3257300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DB4F-FC50-4381-82A4-1C3B4639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Measures to the Localized Labels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767D-BE6C-486A-9469-9F7158ABB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Create a new table in data model named </a:t>
            </a:r>
            <a:r>
              <a:rPr lang="en-US" b="1" dirty="0">
                <a:solidFill>
                  <a:srgbClr val="700000"/>
                </a:solidFill>
              </a:rPr>
              <a:t>Localized Labels</a:t>
            </a:r>
          </a:p>
          <a:p>
            <a:pPr lvl="1"/>
            <a:r>
              <a:rPr lang="en-US" dirty="0"/>
              <a:t>Add a new measure for any string content that needs to be localized</a:t>
            </a:r>
          </a:p>
          <a:p>
            <a:pPr lvl="1"/>
            <a:r>
              <a:rPr lang="en-US" dirty="0"/>
              <a:t>Set measure expressions to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34BE1-CEB4-47B3-8886-636FA91C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08"/>
          <a:stretch/>
        </p:blipFill>
        <p:spPr>
          <a:xfrm>
            <a:off x="7173520" y="2435672"/>
            <a:ext cx="3984549" cy="4324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C8D31-0830-45AD-8B5B-D928C385E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96" b="81234"/>
          <a:stretch/>
        </p:blipFill>
        <p:spPr>
          <a:xfrm>
            <a:off x="1208108" y="2856266"/>
            <a:ext cx="5118444" cy="521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1232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D4FE-CA75-41DD-A4AC-1C992A62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Navigation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F4F9F-0401-4E7E-A77E-B30B2A366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77738"/>
          </a:xfrm>
        </p:spPr>
        <p:txBody>
          <a:bodyPr/>
          <a:lstStyle/>
          <a:p>
            <a:r>
              <a:rPr lang="en-US" dirty="0"/>
              <a:t>Page tabs do not support localization – they should be hidden from user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Page-to-page navigation can be designed with shapes and bookmarks</a:t>
            </a:r>
          </a:p>
          <a:p>
            <a:pPr lvl="1"/>
            <a:r>
              <a:rPr lang="en-US" dirty="0"/>
              <a:t>Shape should be configured as transparent and with action to apply bookmark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1D7A5-1D24-44CF-8D91-7872DD2D7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87" y="1804866"/>
            <a:ext cx="10123083" cy="948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29AECFD-15D4-4B6B-A627-9CE75DE8EA9D}"/>
              </a:ext>
            </a:extLst>
          </p:cNvPr>
          <p:cNvGrpSpPr/>
          <p:nvPr/>
        </p:nvGrpSpPr>
        <p:grpSpPr>
          <a:xfrm>
            <a:off x="1004275" y="4019456"/>
            <a:ext cx="10982739" cy="2715457"/>
            <a:chOff x="1023731" y="3623946"/>
            <a:chExt cx="10982739" cy="27154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FC93B1-FA2D-400F-98F8-D1A16965D1A8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3240" y="3623946"/>
              <a:ext cx="2203230" cy="27154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732DC3-AACE-4AB1-BEC9-A559A8D0382A}"/>
                </a:ext>
              </a:extLst>
            </p:cNvPr>
            <p:cNvGrpSpPr/>
            <p:nvPr/>
          </p:nvGrpSpPr>
          <p:grpSpPr>
            <a:xfrm>
              <a:off x="1023731" y="3687416"/>
              <a:ext cx="8418443" cy="1590262"/>
              <a:chOff x="1023731" y="3687416"/>
              <a:chExt cx="8418443" cy="159026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0B6AEB-B3E6-4959-843F-548F30F05DDB}"/>
                  </a:ext>
                </a:extLst>
              </p:cNvPr>
              <p:cNvSpPr/>
              <p:nvPr/>
            </p:nvSpPr>
            <p:spPr>
              <a:xfrm>
                <a:off x="1023731" y="3687416"/>
                <a:ext cx="8418443" cy="15902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C6AA907-6110-4115-B12C-6E464E38F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9165" y="3781768"/>
                <a:ext cx="1701454" cy="128718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E0565B2-F203-43ED-8173-8B8890AE59D2}"/>
                  </a:ext>
                </a:extLst>
              </p:cNvPr>
              <p:cNvGrpSpPr/>
              <p:nvPr/>
            </p:nvGrpSpPr>
            <p:grpSpPr>
              <a:xfrm>
                <a:off x="4114799" y="3998844"/>
                <a:ext cx="2599218" cy="1040296"/>
                <a:chOff x="4104860" y="3303105"/>
                <a:chExt cx="2657060" cy="722243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362A76A-FBCF-409C-B33A-21E0A965D7BC}"/>
                    </a:ext>
                  </a:extLst>
                </p:cNvPr>
                <p:cNvSpPr/>
                <p:nvPr/>
              </p:nvSpPr>
              <p:spPr>
                <a:xfrm>
                  <a:off x="4104860" y="3707296"/>
                  <a:ext cx="2653748" cy="3180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Localized Label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052CC28-DA39-4B76-A4B4-4FD79C3EC9C1}"/>
                    </a:ext>
                  </a:extLst>
                </p:cNvPr>
                <p:cNvSpPr/>
                <p:nvPr/>
              </p:nvSpPr>
              <p:spPr>
                <a:xfrm>
                  <a:off x="4108172" y="3303105"/>
                  <a:ext cx="2653748" cy="31805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Shape</a:t>
                  </a:r>
                </a:p>
              </p:txBody>
            </p:sp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B3BD75A-FCA8-4E01-A80C-88C94EF31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9073" y="3909113"/>
                <a:ext cx="2819223" cy="1219478"/>
              </a:xfrm>
              <a:prstGeom prst="rect">
                <a:avLst/>
              </a:prstGeom>
            </p:spPr>
          </p:pic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C06AB95B-77E3-46EF-9B44-A051F9475732}"/>
                  </a:ext>
                </a:extLst>
              </p:cNvPr>
              <p:cNvSpPr/>
              <p:nvPr/>
            </p:nvSpPr>
            <p:spPr>
              <a:xfrm>
                <a:off x="6767914" y="4094921"/>
                <a:ext cx="556592" cy="298174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153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77793"/>
          </a:xfrm>
        </p:spPr>
        <p:txBody>
          <a:bodyPr/>
          <a:lstStyle/>
          <a:p>
            <a:r>
              <a:rPr lang="en-US" dirty="0"/>
              <a:t>You can add dataset translations into PBIX project file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add/manage dataset translations with datasets running in Power BI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B28630-7559-429D-964D-4D184931214A}"/>
              </a:ext>
            </a:extLst>
          </p:cNvPr>
          <p:cNvGrpSpPr/>
          <p:nvPr/>
        </p:nvGrpSpPr>
        <p:grpSpPr>
          <a:xfrm>
            <a:off x="1038374" y="1842548"/>
            <a:ext cx="4598632" cy="1844839"/>
            <a:chOff x="1070648" y="1778000"/>
            <a:chExt cx="4598632" cy="1844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441348" y="1951910"/>
              <a:ext cx="1978812" cy="15362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696515" y="2241328"/>
              <a:ext cx="1514922" cy="1029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006919" y="2530948"/>
              <a:ext cx="888067" cy="5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1461849" y="1965377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448383" y="2854131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572106" y="2265569"/>
              <a:ext cx="1286001" cy="374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708" y="2888944"/>
              <a:ext cx="1339865" cy="2451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070648" y="1778000"/>
              <a:ext cx="4598632" cy="1844839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74BD5-89B8-44E0-B44B-8FA763E6A453}"/>
              </a:ext>
            </a:extLst>
          </p:cNvPr>
          <p:cNvGrpSpPr/>
          <p:nvPr/>
        </p:nvGrpSpPr>
        <p:grpSpPr>
          <a:xfrm>
            <a:off x="972371" y="4489558"/>
            <a:ext cx="5913120" cy="2045700"/>
            <a:chOff x="1026160" y="4317436"/>
            <a:chExt cx="5913120" cy="204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4468776" y="4510280"/>
              <a:ext cx="2194260" cy="17035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4751725" y="4831209"/>
              <a:ext cx="1679863" cy="114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5095925" y="5152362"/>
              <a:ext cx="984758" cy="622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1370361" y="4525214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55428" y="5510733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601499" y="4858089"/>
              <a:ext cx="1590271" cy="51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586567" y="5541869"/>
              <a:ext cx="1597737" cy="301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1026160" y="4317436"/>
              <a:ext cx="5913120" cy="20457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4199998" y="5227023"/>
              <a:ext cx="857835" cy="4716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</a:t>
            </a:r>
          </a:p>
        </p:txBody>
      </p:sp>
    </p:spTree>
    <p:extLst>
      <p:ext uri="{BB962C8B-B14F-4D97-AF65-F5344CB8AC3E}">
        <p14:creationId xmlns:p14="http://schemas.microsoft.com/office/powerpoint/2010/main" val="280862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4D5C-2292-409D-93AF-B2BD59E8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Tabular Editor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81FC-D6CC-4A9B-9D4E-D0FD18E34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Tabular Editor is external tool integrated with Power BI Desktop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https://github.com/otykier/TabularEditor/</a:t>
            </a:r>
            <a:endParaRPr lang="en-US" dirty="0"/>
          </a:p>
          <a:p>
            <a:pPr lvl="1"/>
            <a:r>
              <a:rPr lang="en-US" dirty="0"/>
              <a:t>Provides control over advanced data modeling features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rgbClr val="700000"/>
                </a:solidFill>
              </a:rPr>
              <a:t>Advanced Scripting</a:t>
            </a:r>
            <a:r>
              <a:rPr lang="en-US" dirty="0"/>
              <a:t> features to automate development tasks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B2132-F9FB-4ACE-AB75-A46726B8C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30" y="2910643"/>
            <a:ext cx="8075370" cy="3796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557818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C896-5705-413B-B2E0-B8AA8FEA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Understanding Cultures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237AB-BE2B-4EE6-8D33-AD4C3EDB9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Every dataset has a collection of one or more </a:t>
            </a:r>
            <a:r>
              <a:rPr lang="en-US" b="1" dirty="0">
                <a:solidFill>
                  <a:srgbClr val="700000"/>
                </a:solidFill>
              </a:rPr>
              <a:t>Culture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Each culture object based on a specific language and a specific user locale</a:t>
            </a:r>
          </a:p>
          <a:p>
            <a:pPr lvl="1"/>
            <a:r>
              <a:rPr lang="en-US" dirty="0"/>
              <a:t>Each new dataset is created with a single culture – this is the default culture</a:t>
            </a:r>
          </a:p>
          <a:p>
            <a:pPr lvl="1"/>
            <a:r>
              <a:rPr lang="en-US" b="1" dirty="0">
                <a:solidFill>
                  <a:srgbClr val="700000"/>
                </a:solidFill>
              </a:rPr>
              <a:t>ProductSales.pbix</a:t>
            </a:r>
            <a:r>
              <a:rPr lang="en-US" dirty="0"/>
              <a:t> has default culture of </a:t>
            </a:r>
            <a:r>
              <a:rPr lang="en-US" b="1" dirty="0">
                <a:solidFill>
                  <a:srgbClr val="700000"/>
                </a:solidFill>
              </a:rPr>
              <a:t>en-US</a:t>
            </a:r>
            <a:r>
              <a:rPr lang="en-US" dirty="0"/>
              <a:t> for English in the United States</a:t>
            </a:r>
          </a:p>
          <a:p>
            <a:pPr lvl="1"/>
            <a:r>
              <a:rPr lang="en-US" dirty="0"/>
              <a:t>Every metadata translation must be added within scope of a culture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C14A0-C16F-4CBA-BE35-D29ADA78B0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56" y="3220043"/>
            <a:ext cx="2322835" cy="226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268A27-F8B9-4221-9490-A042AEF90DD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48" y="3255889"/>
            <a:ext cx="8416102" cy="2466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2403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C3628EE-9420-47B8-9D2C-C836FF4E8C89}"/>
              </a:ext>
            </a:extLst>
          </p:cNvPr>
          <p:cNvGrpSpPr/>
          <p:nvPr/>
        </p:nvGrpSpPr>
        <p:grpSpPr>
          <a:xfrm>
            <a:off x="1332417" y="2728618"/>
            <a:ext cx="9037955" cy="3335866"/>
            <a:chOff x="984250" y="2754727"/>
            <a:chExt cx="9043091" cy="333776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E20A47B-C0B2-431D-BFE3-373A5FB3E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250" y="2754727"/>
              <a:ext cx="9043091" cy="33377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98BFBE2-3B03-404C-97E7-D1A6F75A20D4}"/>
                </a:ext>
              </a:extLst>
            </p:cNvPr>
            <p:cNvSpPr/>
            <p:nvPr/>
          </p:nvSpPr>
          <p:spPr>
            <a:xfrm>
              <a:off x="5636724" y="4932356"/>
              <a:ext cx="616226" cy="99192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B48E220-DECA-4DD8-A9CD-F710216F9FDF}"/>
                </a:ext>
              </a:extLst>
            </p:cNvPr>
            <p:cNvSpPr/>
            <p:nvPr/>
          </p:nvSpPr>
          <p:spPr>
            <a:xfrm>
              <a:off x="5591175" y="4640452"/>
              <a:ext cx="648294" cy="99192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B3E59D2-6F41-4C1A-8EE1-36CCA5BECE04}"/>
                </a:ext>
              </a:extLst>
            </p:cNvPr>
            <p:cNvSpPr/>
            <p:nvPr/>
          </p:nvSpPr>
          <p:spPr>
            <a:xfrm>
              <a:off x="6274141" y="5865569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F49DF5E-C37C-46FE-85D1-70177B166D82}"/>
                </a:ext>
              </a:extLst>
            </p:cNvPr>
            <p:cNvSpPr/>
            <p:nvPr/>
          </p:nvSpPr>
          <p:spPr>
            <a:xfrm>
              <a:off x="6277071" y="5565165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05D927A-DFFF-44CD-9468-4DB7CB9C8461}"/>
                </a:ext>
              </a:extLst>
            </p:cNvPr>
            <p:cNvSpPr/>
            <p:nvPr/>
          </p:nvSpPr>
          <p:spPr>
            <a:xfrm>
              <a:off x="6272677" y="4844191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45A6009-A6F3-4022-ACAB-69DA58AD8D35}"/>
                </a:ext>
              </a:extLst>
            </p:cNvPr>
            <p:cNvSpPr/>
            <p:nvPr/>
          </p:nvSpPr>
          <p:spPr>
            <a:xfrm>
              <a:off x="6275607" y="4543787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A2CD645-D3CD-4049-A012-95CAA3C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Translations in the Default Culture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298E5-F90C-47FA-88AE-B7C184B1B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1323439"/>
          </a:xfrm>
        </p:spPr>
        <p:txBody>
          <a:bodyPr/>
          <a:lstStyle/>
          <a:p>
            <a:r>
              <a:rPr lang="en-US" dirty="0"/>
              <a:t>You start by adding metadata translations to the default culture</a:t>
            </a:r>
          </a:p>
          <a:p>
            <a:pPr lvl="1"/>
            <a:r>
              <a:rPr lang="en-US" dirty="0"/>
              <a:t>In a new dataset, default culture contains no metadata translations</a:t>
            </a:r>
          </a:p>
          <a:p>
            <a:pPr lvl="1"/>
            <a:r>
              <a:rPr lang="en-US" dirty="0"/>
              <a:t>You can add metadata translations by hand or by using Advanced Scripting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4376837-159D-400E-93EF-DF65F3A520E5}"/>
              </a:ext>
            </a:extLst>
          </p:cNvPr>
          <p:cNvSpPr/>
          <p:nvPr/>
        </p:nvSpPr>
        <p:spPr bwMode="auto">
          <a:xfrm>
            <a:off x="1516829" y="6250193"/>
            <a:ext cx="5841402" cy="527125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Remember to return to Power BI Desktop and execute Save command so your changes to the dataset definition are persisted into PBIX file</a:t>
            </a:r>
          </a:p>
        </p:txBody>
      </p:sp>
    </p:spTree>
    <p:extLst>
      <p:ext uri="{BB962C8B-B14F-4D97-AF65-F5344CB8AC3E}">
        <p14:creationId xmlns:p14="http://schemas.microsoft.com/office/powerpoint/2010/main" val="1186966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42C4E2E-DCE0-4BE1-8CF5-3AFC0EBAFE43}"/>
              </a:ext>
            </a:extLst>
          </p:cNvPr>
          <p:cNvGrpSpPr/>
          <p:nvPr/>
        </p:nvGrpSpPr>
        <p:grpSpPr>
          <a:xfrm>
            <a:off x="1321302" y="2987838"/>
            <a:ext cx="7728362" cy="3784437"/>
            <a:chOff x="899490" y="1991667"/>
            <a:chExt cx="9472015" cy="46382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9EE33D-6464-407E-AF82-907A7E0612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4"/>
            <a:stretch/>
          </p:blipFill>
          <p:spPr>
            <a:xfrm>
              <a:off x="899490" y="1991667"/>
              <a:ext cx="9472015" cy="46382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5D726D2-D3A6-4198-882D-6813560BB382}"/>
                </a:ext>
              </a:extLst>
            </p:cNvPr>
            <p:cNvSpPr/>
            <p:nvPr/>
          </p:nvSpPr>
          <p:spPr>
            <a:xfrm>
              <a:off x="5274549" y="4784505"/>
              <a:ext cx="616226" cy="136118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9BA3760-A395-4B4A-8592-6DFCA65BA723}"/>
                </a:ext>
              </a:extLst>
            </p:cNvPr>
            <p:cNvSpPr/>
            <p:nvPr/>
          </p:nvSpPr>
          <p:spPr>
            <a:xfrm>
              <a:off x="5260000" y="4613713"/>
              <a:ext cx="648294" cy="1260228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CC669FA-FCF2-4590-AB94-026F45A53D1F}"/>
                </a:ext>
              </a:extLst>
            </p:cNvPr>
            <p:cNvSpPr/>
            <p:nvPr/>
          </p:nvSpPr>
          <p:spPr>
            <a:xfrm>
              <a:off x="5908696" y="5118209"/>
              <a:ext cx="2329041" cy="14405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CC747BF-21B1-4DDE-848D-9073E5FE4AAC}"/>
                </a:ext>
              </a:extLst>
            </p:cNvPr>
            <p:cNvSpPr/>
            <p:nvPr/>
          </p:nvSpPr>
          <p:spPr>
            <a:xfrm>
              <a:off x="5901202" y="4710934"/>
              <a:ext cx="2336535" cy="126124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B6D84A6-9174-4077-BE6E-777C04AB1C9B}"/>
                </a:ext>
              </a:extLst>
            </p:cNvPr>
            <p:cNvSpPr/>
            <p:nvPr/>
          </p:nvSpPr>
          <p:spPr>
            <a:xfrm>
              <a:off x="5913431" y="4540141"/>
              <a:ext cx="2327405" cy="14451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4481B7-1D12-4FB3-A2F2-DB877DAC0FA0}"/>
                </a:ext>
              </a:extLst>
            </p:cNvPr>
            <p:cNvSpPr/>
            <p:nvPr/>
          </p:nvSpPr>
          <p:spPr>
            <a:xfrm>
              <a:off x="5278508" y="5173389"/>
              <a:ext cx="616226" cy="1295463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FED06A-6F23-457B-99F4-2A83F5A05C49}"/>
                </a:ext>
              </a:extLst>
            </p:cNvPr>
            <p:cNvSpPr/>
            <p:nvPr/>
          </p:nvSpPr>
          <p:spPr>
            <a:xfrm>
              <a:off x="5951767" y="6398529"/>
              <a:ext cx="2329041" cy="15061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A9C973-895C-4A06-8164-2C24B680045B}"/>
                </a:ext>
              </a:extLst>
            </p:cNvPr>
            <p:cNvSpPr/>
            <p:nvPr/>
          </p:nvSpPr>
          <p:spPr>
            <a:xfrm>
              <a:off x="5944273" y="6093106"/>
              <a:ext cx="2336535" cy="158083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291B403-888A-4E09-927A-1C1BE187F4D7}"/>
                </a:ext>
              </a:extLst>
            </p:cNvPr>
            <p:cNvSpPr/>
            <p:nvPr/>
          </p:nvSpPr>
          <p:spPr>
            <a:xfrm>
              <a:off x="5956502" y="5816681"/>
              <a:ext cx="2327405" cy="147895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CBAEDAA-9BBA-4121-BA3F-54225270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 using Tabular Editor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CB9C31-23AA-48EF-8A71-003C4F9D9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00438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/>
              <a:t>Tabular Editor provides collection properties to add translations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Names</a:t>
            </a:r>
            <a:r>
              <a:rPr lang="en-US" dirty="0"/>
              <a:t>: used to add metadata translations for dataset object names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Descriptions</a:t>
            </a:r>
            <a:r>
              <a:rPr lang="en-US" dirty="0"/>
              <a:t>: used to add metadata translations for dataset object descriptions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Display Folders</a:t>
            </a:r>
            <a:r>
              <a:rPr lang="en-US" dirty="0"/>
              <a:t>: used to add translations for dataset object display folder names</a:t>
            </a:r>
          </a:p>
        </p:txBody>
      </p:sp>
    </p:spTree>
    <p:extLst>
      <p:ext uri="{BB962C8B-B14F-4D97-AF65-F5344CB8AC3E}">
        <p14:creationId xmlns:p14="http://schemas.microsoft.com/office/powerpoint/2010/main" val="341888656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67E-E946-2855-5909-AE690655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Workflow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26A5B7-5714-5391-7446-0E371D70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30" y="2623645"/>
            <a:ext cx="4065029" cy="25009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12CE82A-03B1-4A8E-B13C-70484E85504C}"/>
              </a:ext>
            </a:extLst>
          </p:cNvPr>
          <p:cNvGrpSpPr/>
          <p:nvPr/>
        </p:nvGrpSpPr>
        <p:grpSpPr>
          <a:xfrm>
            <a:off x="6293057" y="2624224"/>
            <a:ext cx="3287062" cy="2551092"/>
            <a:chOff x="6530432" y="1832373"/>
            <a:chExt cx="2235272" cy="17347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57F589-8002-1CAC-27D7-E76333803EFF}"/>
                </a:ext>
              </a:extLst>
            </p:cNvPr>
            <p:cNvSpPr/>
            <p:nvPr/>
          </p:nvSpPr>
          <p:spPr bwMode="auto">
            <a:xfrm>
              <a:off x="6530432" y="1832373"/>
              <a:ext cx="2235272" cy="234218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Outbox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359CBA-99EB-6217-87CF-2DCB88A3FE40}"/>
                </a:ext>
              </a:extLst>
            </p:cNvPr>
            <p:cNvSpPr/>
            <p:nvPr/>
          </p:nvSpPr>
          <p:spPr bwMode="auto">
            <a:xfrm>
              <a:off x="6536509" y="2066591"/>
              <a:ext cx="2224333" cy="1500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C8FB5A-4309-DD7F-B90D-CEAD383B1C13}"/>
                </a:ext>
              </a:extLst>
            </p:cNvPr>
            <p:cNvGrpSpPr/>
            <p:nvPr/>
          </p:nvGrpSpPr>
          <p:grpSpPr>
            <a:xfrm>
              <a:off x="6632643" y="2156914"/>
              <a:ext cx="1994497" cy="610676"/>
              <a:chOff x="5249612" y="1802485"/>
              <a:chExt cx="2503053" cy="76638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89C5E62-099B-4BA3-C8D6-EF4C29596270}"/>
                  </a:ext>
                </a:extLst>
              </p:cNvPr>
              <p:cNvSpPr/>
              <p:nvPr/>
            </p:nvSpPr>
            <p:spPr bwMode="auto">
              <a:xfrm>
                <a:off x="5249612" y="1802485"/>
                <a:ext cx="2503053" cy="766387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Project1-Translations-Spanish.csv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5EF8C1-9114-9BF1-DAD1-3A5ACC5E2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059" y="1951694"/>
                <a:ext cx="2391331" cy="572480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69CAF7-C9AC-5776-ADFF-EF2A17A57E6F}"/>
                </a:ext>
              </a:extLst>
            </p:cNvPr>
            <p:cNvGrpSpPr/>
            <p:nvPr/>
          </p:nvGrpSpPr>
          <p:grpSpPr>
            <a:xfrm>
              <a:off x="6630719" y="2853300"/>
              <a:ext cx="2008576" cy="629944"/>
              <a:chOff x="5247420" y="2668643"/>
              <a:chExt cx="2503053" cy="785026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D85C795-0E5D-0294-BC27-605D70A1B6D7}"/>
                  </a:ext>
                </a:extLst>
              </p:cNvPr>
              <p:cNvSpPr/>
              <p:nvPr/>
            </p:nvSpPr>
            <p:spPr bwMode="auto">
              <a:xfrm>
                <a:off x="5247420" y="2668643"/>
                <a:ext cx="2503053" cy="78502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Project1-Translations-German.csv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2E752C2-878F-6869-D65A-7AE459BAE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337" y="2798317"/>
                <a:ext cx="2410990" cy="61740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</p:pic>
        </p:grp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E9BA66A-07E3-84CC-A08A-33B6685E13BD}"/>
              </a:ext>
            </a:extLst>
          </p:cNvPr>
          <p:cNvSpPr/>
          <p:nvPr/>
        </p:nvSpPr>
        <p:spPr bwMode="auto">
          <a:xfrm>
            <a:off x="4564996" y="3444946"/>
            <a:ext cx="1833687" cy="283127"/>
          </a:xfrm>
          <a:prstGeom prst="rightArrow">
            <a:avLst>
              <a:gd name="adj1" fmla="val 59227"/>
              <a:gd name="adj2" fmla="val 79966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Export Translation Sheet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8C126B6-17AF-24D1-C56B-63DBA8C4B38E}"/>
              </a:ext>
            </a:extLst>
          </p:cNvPr>
          <p:cNvSpPr/>
          <p:nvPr/>
        </p:nvSpPr>
        <p:spPr bwMode="auto">
          <a:xfrm>
            <a:off x="4566567" y="4426904"/>
            <a:ext cx="1833687" cy="283127"/>
          </a:xfrm>
          <a:prstGeom prst="rightArrow">
            <a:avLst>
              <a:gd name="adj1" fmla="val 59227"/>
              <a:gd name="adj2" fmla="val 79966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Export Translation Sheet</a:t>
            </a:r>
          </a:p>
        </p:txBody>
      </p:sp>
    </p:spTree>
    <p:extLst>
      <p:ext uri="{BB962C8B-B14F-4D97-AF65-F5344CB8AC3E}">
        <p14:creationId xmlns:p14="http://schemas.microsoft.com/office/powerpoint/2010/main" val="128774559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67E-E946-2855-5909-AE690655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Workflow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26A5B7-5714-5391-7446-0E371D70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46" y="3707727"/>
            <a:ext cx="4065029" cy="25009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A623010-ADF2-7141-C88B-5CFB2AC64442}"/>
              </a:ext>
            </a:extLst>
          </p:cNvPr>
          <p:cNvGrpSpPr/>
          <p:nvPr/>
        </p:nvGrpSpPr>
        <p:grpSpPr>
          <a:xfrm>
            <a:off x="6747248" y="2916455"/>
            <a:ext cx="2248212" cy="3748295"/>
            <a:chOff x="6219346" y="2002056"/>
            <a:chExt cx="2562600" cy="42724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57F589-8002-1CAC-27D7-E76333803EFF}"/>
                </a:ext>
              </a:extLst>
            </p:cNvPr>
            <p:cNvSpPr/>
            <p:nvPr/>
          </p:nvSpPr>
          <p:spPr bwMode="auto">
            <a:xfrm>
              <a:off x="6219346" y="2002056"/>
              <a:ext cx="2547851" cy="266971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Outbox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359CBA-99EB-6217-87CF-2DCB88A3FE40}"/>
                </a:ext>
              </a:extLst>
            </p:cNvPr>
            <p:cNvSpPr/>
            <p:nvPr/>
          </p:nvSpPr>
          <p:spPr bwMode="auto">
            <a:xfrm>
              <a:off x="6226273" y="2269027"/>
              <a:ext cx="2535382" cy="1710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C8FB5A-4309-DD7F-B90D-CEAD383B1C13}"/>
                </a:ext>
              </a:extLst>
            </p:cNvPr>
            <p:cNvGrpSpPr/>
            <p:nvPr/>
          </p:nvGrpSpPr>
          <p:grpSpPr>
            <a:xfrm>
              <a:off x="6335850" y="2371981"/>
              <a:ext cx="2273406" cy="696073"/>
              <a:chOff x="5249612" y="1802485"/>
              <a:chExt cx="2503053" cy="76638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89C5E62-099B-4BA3-C8D6-EF4C29596270}"/>
                  </a:ext>
                </a:extLst>
              </p:cNvPr>
              <p:cNvSpPr/>
              <p:nvPr/>
            </p:nvSpPr>
            <p:spPr bwMode="auto">
              <a:xfrm>
                <a:off x="5249612" y="1802485"/>
                <a:ext cx="2503053" cy="766387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Project1-Translations-Spanish.csv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5EF8C1-9114-9BF1-DAD1-3A5ACC5E2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059" y="1951694"/>
                <a:ext cx="2391331" cy="572480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69CAF7-C9AC-5776-ADFF-EF2A17A57E6F}"/>
                </a:ext>
              </a:extLst>
            </p:cNvPr>
            <p:cNvGrpSpPr/>
            <p:nvPr/>
          </p:nvGrpSpPr>
          <p:grpSpPr>
            <a:xfrm>
              <a:off x="6333657" y="3165749"/>
              <a:ext cx="2289453" cy="718035"/>
              <a:chOff x="5247420" y="2668643"/>
              <a:chExt cx="2503053" cy="785026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D85C795-0E5D-0294-BC27-605D70A1B6D7}"/>
                  </a:ext>
                </a:extLst>
              </p:cNvPr>
              <p:cNvSpPr/>
              <p:nvPr/>
            </p:nvSpPr>
            <p:spPr bwMode="auto">
              <a:xfrm>
                <a:off x="5247420" y="2668643"/>
                <a:ext cx="2503053" cy="78502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Project1-Translations-German.csv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2E752C2-878F-6869-D65A-7AE459BAE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337" y="2798317"/>
                <a:ext cx="2410990" cy="61740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E2B6F3-F595-1893-57DA-C23814BC486A}"/>
                </a:ext>
              </a:extLst>
            </p:cNvPr>
            <p:cNvSpPr/>
            <p:nvPr/>
          </p:nvSpPr>
          <p:spPr bwMode="auto">
            <a:xfrm>
              <a:off x="6234095" y="4288056"/>
              <a:ext cx="2547851" cy="266971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Inbox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5BE9D0-4CC4-51F0-9B6A-618B77E1A0C3}"/>
                </a:ext>
              </a:extLst>
            </p:cNvPr>
            <p:cNvSpPr/>
            <p:nvPr/>
          </p:nvSpPr>
          <p:spPr bwMode="auto">
            <a:xfrm>
              <a:off x="6244648" y="4564091"/>
              <a:ext cx="2535382" cy="1710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73F3FDA-BCAF-29CF-B6C8-C56C0CE51925}"/>
                </a:ext>
              </a:extLst>
            </p:cNvPr>
            <p:cNvGrpSpPr/>
            <p:nvPr/>
          </p:nvGrpSpPr>
          <p:grpSpPr>
            <a:xfrm>
              <a:off x="6354225" y="4667045"/>
              <a:ext cx="2273406" cy="696073"/>
              <a:chOff x="5249612" y="1802485"/>
              <a:chExt cx="2503053" cy="766387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17569D8-8DBF-296F-DBBF-A084BB8FCA99}"/>
                  </a:ext>
                </a:extLst>
              </p:cNvPr>
              <p:cNvSpPr/>
              <p:nvPr/>
            </p:nvSpPr>
            <p:spPr bwMode="auto">
              <a:xfrm>
                <a:off x="5249612" y="1802485"/>
                <a:ext cx="2503053" cy="766387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Project1-Translations-Spanish.csv</a:t>
                </a: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67C6A94-9F11-1FD5-6FE0-A81EA3E12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8059" y="1951694"/>
                <a:ext cx="2391331" cy="572480"/>
              </a:xfrm>
              <a:prstGeom prst="rect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9BB4E30-8E51-8A0B-A0FB-9F5B023AF937}"/>
                </a:ext>
              </a:extLst>
            </p:cNvPr>
            <p:cNvGrpSpPr/>
            <p:nvPr/>
          </p:nvGrpSpPr>
          <p:grpSpPr>
            <a:xfrm>
              <a:off x="6352032" y="5460813"/>
              <a:ext cx="2289453" cy="718035"/>
              <a:chOff x="5247420" y="2668643"/>
              <a:chExt cx="2503053" cy="785026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1F1F5E3-34F1-5A5E-2F50-6CD13AD174C4}"/>
                  </a:ext>
                </a:extLst>
              </p:cNvPr>
              <p:cNvSpPr/>
              <p:nvPr/>
            </p:nvSpPr>
            <p:spPr bwMode="auto">
              <a:xfrm>
                <a:off x="5247420" y="2668643"/>
                <a:ext cx="2503053" cy="78502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18288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 Black" panose="020B0A04020102020204" pitchFamily="34" charset="0"/>
                    <a:ea typeface="Segoe UI" pitchFamily="34" charset="0"/>
                    <a:cs typeface="Segoe UI" pitchFamily="34" charset="0"/>
                  </a:rPr>
                  <a:t>Project1-Translations-German.csv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CAD160C-4ABF-E6D9-5334-B6BDB022C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337" y="2798317"/>
                <a:ext cx="2410990" cy="61740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</p:pic>
        </p:grp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E119AD2-E587-4A74-8815-1F450D50F510}"/>
              </a:ext>
            </a:extLst>
          </p:cNvPr>
          <p:cNvSpPr/>
          <p:nvPr/>
        </p:nvSpPr>
        <p:spPr bwMode="auto">
          <a:xfrm rot="20773602">
            <a:off x="4754338" y="3835559"/>
            <a:ext cx="1886949" cy="299305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Export Translation Sheet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E9BA66A-07E3-84CC-A08A-33B6685E13BD}"/>
              </a:ext>
            </a:extLst>
          </p:cNvPr>
          <p:cNvSpPr/>
          <p:nvPr/>
        </p:nvSpPr>
        <p:spPr bwMode="auto">
          <a:xfrm rot="21175372">
            <a:off x="4811798" y="4340491"/>
            <a:ext cx="1833687" cy="283127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Export Translation Sheet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A8B5776-D845-22F1-216D-457C2E876D00}"/>
              </a:ext>
            </a:extLst>
          </p:cNvPr>
          <p:cNvSpPr/>
          <p:nvPr/>
        </p:nvSpPr>
        <p:spPr bwMode="auto">
          <a:xfrm rot="921986" flipH="1">
            <a:off x="4716695" y="5726903"/>
            <a:ext cx="1985496" cy="347432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Import Translation Sheet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B400AEF-4C04-DA0A-F51E-8F221CEAA53B}"/>
              </a:ext>
            </a:extLst>
          </p:cNvPr>
          <p:cNvSpPr/>
          <p:nvPr/>
        </p:nvSpPr>
        <p:spPr bwMode="auto">
          <a:xfrm rot="415314" flipH="1">
            <a:off x="4779801" y="5132301"/>
            <a:ext cx="1866965" cy="347432"/>
          </a:xfrm>
          <a:prstGeom prst="rightArrow">
            <a:avLst>
              <a:gd name="adj1" fmla="val 5922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chemeClr val="tx2">
                    <a:lumMod val="90000"/>
                    <a:lumOff val="10000"/>
                  </a:schemeClr>
                </a:solidFill>
                <a:latin typeface="OCR A Extended" panose="02010509020102010303" pitchFamily="50" charset="0"/>
                <a:ea typeface="Segoe UI" pitchFamily="34" charset="0"/>
                <a:cs typeface="Segoe UI" pitchFamily="34" charset="0"/>
              </a:rPr>
              <a:t>Import Translation Sheet</a:t>
            </a:r>
          </a:p>
        </p:txBody>
      </p:sp>
      <p:sp>
        <p:nvSpPr>
          <p:cNvPr id="38" name="Arrow: U-Turn 37">
            <a:extLst>
              <a:ext uri="{FF2B5EF4-FFF2-40B4-BE49-F238E27FC236}">
                <a16:creationId xmlns:a16="http://schemas.microsoft.com/office/drawing/2014/main" id="{88D35C36-F7F1-2A13-B81B-CF0CCBFA2E8A}"/>
              </a:ext>
            </a:extLst>
          </p:cNvPr>
          <p:cNvSpPr/>
          <p:nvPr/>
        </p:nvSpPr>
        <p:spPr bwMode="auto">
          <a:xfrm rot="5400000">
            <a:off x="8488837" y="4180787"/>
            <a:ext cx="2436827" cy="1456441"/>
          </a:xfrm>
          <a:prstGeom prst="uturnArrow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3590E-1306-00AB-5997-96F8282AC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9231" y="3224371"/>
            <a:ext cx="2034018" cy="18897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38145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9D2-F627-4B53-88A1-453124A7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Multi-language Reports in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F8AE5-7181-47F1-8C58-C87721BAD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47125"/>
          </a:xfrm>
        </p:spPr>
        <p:txBody>
          <a:bodyPr/>
          <a:lstStyle/>
          <a:p>
            <a:r>
              <a:rPr lang="en-US" dirty="0"/>
              <a:t>Power BI provides Internationalization and localization features </a:t>
            </a:r>
          </a:p>
          <a:p>
            <a:pPr lvl="1"/>
            <a:r>
              <a:rPr lang="en-US" dirty="0"/>
              <a:t>They make it possible to build multi-language reports</a:t>
            </a:r>
          </a:p>
          <a:p>
            <a:pPr lvl="1"/>
            <a:r>
              <a:rPr lang="en-US" dirty="0"/>
              <a:t>You can design report that render in English, Spanish, French, German or Dutch </a:t>
            </a:r>
          </a:p>
          <a:p>
            <a:pPr lvl="1"/>
            <a:r>
              <a:rPr lang="en-US" dirty="0"/>
              <a:t>It's no longer necessary to copy/maintain a separate PBIX file per language</a:t>
            </a:r>
          </a:p>
          <a:p>
            <a:pPr lvl="1"/>
            <a:r>
              <a:rPr lang="en-US" dirty="0"/>
              <a:t>Building multi-language reports will decrease maintenance and overhead</a:t>
            </a:r>
          </a:p>
          <a:p>
            <a:pPr lvl="1"/>
            <a:endParaRPr lang="en-US" dirty="0"/>
          </a:p>
          <a:p>
            <a:r>
              <a:rPr lang="en-US" dirty="0"/>
              <a:t>Important considerations for multi-language report development</a:t>
            </a:r>
          </a:p>
          <a:p>
            <a:pPr lvl="1"/>
            <a:r>
              <a:rPr lang="en-US" dirty="0"/>
              <a:t>Building multi-language reports is tricky</a:t>
            </a:r>
          </a:p>
          <a:p>
            <a:pPr lvl="1"/>
            <a:r>
              <a:rPr lang="en-US" dirty="0"/>
              <a:t>The deployment of multi-language reports/datasets requires Power BI Premium</a:t>
            </a:r>
          </a:p>
        </p:txBody>
      </p:sp>
    </p:spTree>
    <p:extLst>
      <p:ext uri="{BB962C8B-B14F-4D97-AF65-F5344CB8AC3E}">
        <p14:creationId xmlns:p14="http://schemas.microsoft.com/office/powerpoint/2010/main" val="1952355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67E-E946-2855-5909-AE690655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Level Management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E119AD2-E587-4A74-8815-1F450D50F510}"/>
              </a:ext>
            </a:extLst>
          </p:cNvPr>
          <p:cNvSpPr/>
          <p:nvPr/>
        </p:nvSpPr>
        <p:spPr bwMode="auto">
          <a:xfrm>
            <a:off x="3312297" y="3885536"/>
            <a:ext cx="1363397" cy="724171"/>
          </a:xfrm>
          <a:prstGeom prst="rightArrow">
            <a:avLst>
              <a:gd name="adj1" fmla="val 5922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Export Operation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D3621-6891-58D5-4262-2D8B3D2516BF}"/>
              </a:ext>
            </a:extLst>
          </p:cNvPr>
          <p:cNvSpPr/>
          <p:nvPr/>
        </p:nvSpPr>
        <p:spPr bwMode="auto">
          <a:xfrm>
            <a:off x="933252" y="3676452"/>
            <a:ext cx="2215299" cy="1140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PBIX Project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7E3D7-919B-FFE7-AC1C-4D53E4008B41}"/>
              </a:ext>
            </a:extLst>
          </p:cNvPr>
          <p:cNvSpPr/>
          <p:nvPr/>
        </p:nvSpPr>
        <p:spPr bwMode="auto">
          <a:xfrm>
            <a:off x="8052058" y="3678024"/>
            <a:ext cx="2215299" cy="1140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PBIX Project 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2B3B9A-EA20-73EF-C2E7-359BBF462616}"/>
              </a:ext>
            </a:extLst>
          </p:cNvPr>
          <p:cNvSpPr/>
          <p:nvPr/>
        </p:nvSpPr>
        <p:spPr bwMode="auto">
          <a:xfrm>
            <a:off x="6537833" y="3905961"/>
            <a:ext cx="1363397" cy="724171"/>
          </a:xfrm>
          <a:prstGeom prst="rightArrow">
            <a:avLst>
              <a:gd name="adj1" fmla="val 5922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Import Operation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CD944-34C2-800F-D927-40D4D6C56399}"/>
              </a:ext>
            </a:extLst>
          </p:cNvPr>
          <p:cNvSpPr/>
          <p:nvPr/>
        </p:nvSpPr>
        <p:spPr bwMode="auto">
          <a:xfrm>
            <a:off x="4809239" y="3678023"/>
            <a:ext cx="1572706" cy="114064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Master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Translation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Sheet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B94A2D-F4F8-EAC4-7E12-1A7E37148362}"/>
              </a:ext>
            </a:extLst>
          </p:cNvPr>
          <p:cNvSpPr/>
          <p:nvPr/>
        </p:nvSpPr>
        <p:spPr bwMode="auto">
          <a:xfrm>
            <a:off x="622169" y="3384223"/>
            <a:ext cx="10020693" cy="1762812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6385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67E-E946-2855-5909-AE690655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Level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D3621-6891-58D5-4262-2D8B3D2516BF}"/>
              </a:ext>
            </a:extLst>
          </p:cNvPr>
          <p:cNvSpPr/>
          <p:nvPr/>
        </p:nvSpPr>
        <p:spPr bwMode="auto">
          <a:xfrm>
            <a:off x="5062192" y="2526383"/>
            <a:ext cx="1941923" cy="848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New PBIX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Project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B94A2D-F4F8-EAC4-7E12-1A7E37148362}"/>
              </a:ext>
            </a:extLst>
          </p:cNvPr>
          <p:cNvSpPr/>
          <p:nvPr/>
        </p:nvSpPr>
        <p:spPr bwMode="auto">
          <a:xfrm>
            <a:off x="622169" y="2290713"/>
            <a:ext cx="6627043" cy="3271101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5C1AAB8-3157-D2D0-EB3D-1FB2008B3463}"/>
              </a:ext>
            </a:extLst>
          </p:cNvPr>
          <p:cNvSpPr/>
          <p:nvPr/>
        </p:nvSpPr>
        <p:spPr bwMode="auto">
          <a:xfrm rot="837310">
            <a:off x="2595951" y="4264434"/>
            <a:ext cx="2409110" cy="724171"/>
          </a:xfrm>
          <a:prstGeom prst="rightArrow">
            <a:avLst>
              <a:gd name="adj1" fmla="val 5922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Import Operation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6E50130-156D-70C3-B481-42EDD46DC89A}"/>
              </a:ext>
            </a:extLst>
          </p:cNvPr>
          <p:cNvSpPr/>
          <p:nvPr/>
        </p:nvSpPr>
        <p:spPr bwMode="auto">
          <a:xfrm rot="20862832">
            <a:off x="2402509" y="3048664"/>
            <a:ext cx="2586378" cy="724171"/>
          </a:xfrm>
          <a:prstGeom prst="rightArrow">
            <a:avLst>
              <a:gd name="adj1" fmla="val 5922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Import Operation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36AE04-389E-B2F4-3C1B-6B5EAE743825}"/>
              </a:ext>
            </a:extLst>
          </p:cNvPr>
          <p:cNvSpPr/>
          <p:nvPr/>
        </p:nvSpPr>
        <p:spPr bwMode="auto">
          <a:xfrm>
            <a:off x="5054337" y="3546049"/>
            <a:ext cx="1941923" cy="848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New PBIX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Project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703234-D005-F704-2E0F-157F9C21034B}"/>
              </a:ext>
            </a:extLst>
          </p:cNvPr>
          <p:cNvSpPr/>
          <p:nvPr/>
        </p:nvSpPr>
        <p:spPr bwMode="auto">
          <a:xfrm>
            <a:off x="5055908" y="4556288"/>
            <a:ext cx="1941923" cy="848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New PBIX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Project 3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2B3B9A-EA20-73EF-C2E7-359BBF462616}"/>
              </a:ext>
            </a:extLst>
          </p:cNvPr>
          <p:cNvSpPr/>
          <p:nvPr/>
        </p:nvSpPr>
        <p:spPr bwMode="auto">
          <a:xfrm>
            <a:off x="2469823" y="3642011"/>
            <a:ext cx="2537380" cy="724171"/>
          </a:xfrm>
          <a:prstGeom prst="rightArrow">
            <a:avLst>
              <a:gd name="adj1" fmla="val 5922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Import Operation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CD944-34C2-800F-D927-40D4D6C56399}"/>
              </a:ext>
            </a:extLst>
          </p:cNvPr>
          <p:cNvSpPr/>
          <p:nvPr/>
        </p:nvSpPr>
        <p:spPr bwMode="auto">
          <a:xfrm>
            <a:off x="857838" y="3026005"/>
            <a:ext cx="1932493" cy="186650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Enterprise Master 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Translation Sheet</a:t>
            </a:r>
          </a:p>
        </p:txBody>
      </p:sp>
    </p:spTree>
    <p:extLst>
      <p:ext uri="{BB962C8B-B14F-4D97-AF65-F5344CB8AC3E}">
        <p14:creationId xmlns:p14="http://schemas.microsoft.com/office/powerpoint/2010/main" val="277978179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9BD9-6ED0-178E-214C-7D7848F3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FF5CC-D15E-EE51-30AA-6D08A0C5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155" y="1977259"/>
            <a:ext cx="2333625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247855-991E-6C6A-FE4C-4A2AEE083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955" y="2193958"/>
            <a:ext cx="2950138" cy="19444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6515FDFC-21A5-AFF6-1328-8DE663475F4A}"/>
              </a:ext>
            </a:extLst>
          </p:cNvPr>
          <p:cNvSpPr/>
          <p:nvPr/>
        </p:nvSpPr>
        <p:spPr bwMode="auto">
          <a:xfrm flipH="1">
            <a:off x="5125355" y="2797242"/>
            <a:ext cx="1102937" cy="1282045"/>
          </a:xfrm>
          <a:prstGeom prst="flowChartDelay">
            <a:avLst/>
          </a:prstGeom>
          <a:solidFill>
            <a:schemeClr val="accent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column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selector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D3914F-BAE2-7B9D-6AF2-C8C7C3BC1448}"/>
              </a:ext>
            </a:extLst>
          </p:cNvPr>
          <p:cNvCxnSpPr>
            <a:cxnSpLocks/>
          </p:cNvCxnSpPr>
          <p:nvPr/>
        </p:nvCxnSpPr>
        <p:spPr>
          <a:xfrm flipH="1">
            <a:off x="4069080" y="3420322"/>
            <a:ext cx="104066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53C744-AAE5-E7A1-5D47-EF2B54033FFB}"/>
              </a:ext>
            </a:extLst>
          </p:cNvPr>
          <p:cNvCxnSpPr>
            <a:cxnSpLocks/>
          </p:cNvCxnSpPr>
          <p:nvPr/>
        </p:nvCxnSpPr>
        <p:spPr>
          <a:xfrm flipH="1">
            <a:off x="6278681" y="3910773"/>
            <a:ext cx="48847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2A37E6F-64AE-FB8F-C115-526456925466}"/>
              </a:ext>
            </a:extLst>
          </p:cNvPr>
          <p:cNvSpPr/>
          <p:nvPr/>
        </p:nvSpPr>
        <p:spPr bwMode="auto">
          <a:xfrm>
            <a:off x="2340430" y="1709057"/>
            <a:ext cx="7445828" cy="2732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40639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A636BA75-FE84-4AB7-96EB-7087E6A7E44A}"/>
              </a:ext>
            </a:extLst>
          </p:cNvPr>
          <p:cNvSpPr/>
          <p:nvPr/>
        </p:nvSpPr>
        <p:spPr bwMode="auto">
          <a:xfrm rot="1241205">
            <a:off x="5005355" y="2411694"/>
            <a:ext cx="825910" cy="1555681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C381A8A-9795-6C0C-B2FE-570791A4FE81}"/>
              </a:ext>
            </a:extLst>
          </p:cNvPr>
          <p:cNvSpPr/>
          <p:nvPr/>
        </p:nvSpPr>
        <p:spPr bwMode="auto">
          <a:xfrm rot="20623542">
            <a:off x="6746450" y="2156409"/>
            <a:ext cx="825910" cy="1842158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889672-3B00-D668-8981-A79B0A367835}"/>
              </a:ext>
            </a:extLst>
          </p:cNvPr>
          <p:cNvSpPr/>
          <p:nvPr/>
        </p:nvSpPr>
        <p:spPr bwMode="auto">
          <a:xfrm>
            <a:off x="4513004" y="2625215"/>
            <a:ext cx="3559277" cy="560439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Query Transforms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3B2297-2A46-1628-D132-8907C834F8CF}"/>
              </a:ext>
            </a:extLst>
          </p:cNvPr>
          <p:cNvSpPr/>
          <p:nvPr/>
        </p:nvSpPr>
        <p:spPr bwMode="auto">
          <a:xfrm>
            <a:off x="265467" y="4006647"/>
            <a:ext cx="5909187" cy="196153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Translated Month Names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74C109-0434-3227-7935-F5ECB80D3BF0}"/>
              </a:ext>
            </a:extLst>
          </p:cNvPr>
          <p:cNvSpPr/>
          <p:nvPr/>
        </p:nvSpPr>
        <p:spPr bwMode="auto">
          <a:xfrm>
            <a:off x="6458457" y="4021396"/>
            <a:ext cx="5645049" cy="1396181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bg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Translated Day Names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D8DA5-56F6-79AE-08CB-891996456F3C}"/>
              </a:ext>
            </a:extLst>
          </p:cNvPr>
          <p:cNvSpPr/>
          <p:nvPr/>
        </p:nvSpPr>
        <p:spPr bwMode="auto">
          <a:xfrm>
            <a:off x="3529777" y="1278193"/>
            <a:ext cx="5633886" cy="1396181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Languages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BA9-A992-B1CB-197B-D751B73D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77" y="278991"/>
            <a:ext cx="11801475" cy="49859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3F92B-A28F-F656-305A-7A984D68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284" y="1582132"/>
            <a:ext cx="5449464" cy="9349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6A352C-4891-5C21-C9D0-4E92093DE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4" y="4313096"/>
            <a:ext cx="5602129" cy="15216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6D580-1846-C2D5-7E7F-4A77083D3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860" y="4311175"/>
            <a:ext cx="5362099" cy="99012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87297E-626A-2C35-643F-AEFE2FA15586}"/>
              </a:ext>
            </a:extLst>
          </p:cNvPr>
          <p:cNvSpPr/>
          <p:nvPr/>
        </p:nvSpPr>
        <p:spPr bwMode="auto">
          <a:xfrm>
            <a:off x="117987" y="1160207"/>
            <a:ext cx="12103510" cy="5014451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538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E8BA-E312-D5F1-D42F-69CB4FCA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Fundamental Types of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05C0-8DD2-9111-DB48-1ADC627FA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647426"/>
          </a:xfrm>
        </p:spPr>
        <p:txBody>
          <a:bodyPr/>
          <a:lstStyle/>
          <a:p>
            <a:r>
              <a:rPr lang="en-US" dirty="0"/>
              <a:t>Metadata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/>
          </a:p>
          <a:p>
            <a:pPr lvl="1"/>
            <a:r>
              <a:rPr lang="en-US" dirty="0"/>
              <a:t>Translations for dataset object names including tables, columns and measures</a:t>
            </a:r>
          </a:p>
          <a:p>
            <a:pPr lvl="1"/>
            <a:endParaRPr lang="en-US" dirty="0"/>
          </a:p>
          <a:p>
            <a:r>
              <a:rPr lang="en-US" dirty="0"/>
              <a:t>Report label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/>
              <a:t>Translations for literal string values used in report</a:t>
            </a:r>
          </a:p>
          <a:p>
            <a:pPr lvl="1"/>
            <a:r>
              <a:rPr lang="en-US" dirty="0"/>
              <a:t>Text strings used for report titles, section headings, button captions, etc.</a:t>
            </a:r>
          </a:p>
          <a:p>
            <a:pPr lvl="1"/>
            <a:endParaRPr lang="en-US" dirty="0"/>
          </a:p>
          <a:p>
            <a:r>
              <a:rPr lang="en-US" dirty="0"/>
              <a:t>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(sometimes required)</a:t>
            </a:r>
            <a:endParaRPr lang="en-US" dirty="0"/>
          </a:p>
          <a:p>
            <a:pPr lvl="1"/>
            <a:r>
              <a:rPr lang="en-US" dirty="0"/>
              <a:t>Translations of string values in the rows of data being analyzed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619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70728"/>
          </a:xfrm>
        </p:spPr>
        <p:txBody>
          <a:bodyPr/>
          <a:lstStyle/>
          <a:p>
            <a:r>
              <a:rPr lang="en-US" dirty="0"/>
              <a:t>Metadata translations supported for the localization of dataset object properties</a:t>
            </a:r>
          </a:p>
          <a:p>
            <a:pPr lvl="1"/>
            <a:r>
              <a:rPr lang="en-US" dirty="0"/>
              <a:t>Dataset object types supporting localization include </a:t>
            </a:r>
            <a:r>
              <a:rPr lang="en-US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 and </a:t>
            </a:r>
            <a:r>
              <a:rPr lang="en-US" b="1" dirty="0">
                <a:solidFill>
                  <a:srgbClr val="700000"/>
                </a:solidFill>
              </a:rPr>
              <a:t>Hierarchy</a:t>
            </a:r>
          </a:p>
          <a:p>
            <a:pPr lvl="1"/>
            <a:r>
              <a:rPr lang="en-US" dirty="0"/>
              <a:t>Dataset object translation properties include </a:t>
            </a:r>
            <a:r>
              <a:rPr lang="en-US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Report labels can be localized with metadata translations using innovative approach</a:t>
            </a:r>
          </a:p>
          <a:p>
            <a:pPr lvl="1"/>
            <a:r>
              <a:rPr lang="en-US" dirty="0"/>
              <a:t>Metadata translations cannot be used to localize row-based content (e.g. product names)</a:t>
            </a:r>
          </a:p>
          <a:p>
            <a:pPr lvl="1"/>
            <a:r>
              <a:rPr lang="en-US" dirty="0"/>
              <a:t>Metadata translations </a:t>
            </a:r>
            <a:r>
              <a:rPr lang="en-US" b="1" i="1" dirty="0">
                <a:solidFill>
                  <a:srgbClr val="700000"/>
                </a:solidFill>
              </a:rPr>
              <a:t>currently require Power BI Premium</a:t>
            </a:r>
            <a:r>
              <a:rPr lang="en-US" dirty="0"/>
              <a:t> – not supported in shared capacity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Metadata translations can also be used to localize report labels</a:t>
            </a:r>
          </a:p>
          <a:p>
            <a:pPr lvl="1"/>
            <a:r>
              <a:rPr lang="en-US" dirty="0"/>
              <a:t>Requires adoption of the localized label strategy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D17A2A-BA24-47E2-89A4-91601F77384C}"/>
              </a:ext>
            </a:extLst>
          </p:cNvPr>
          <p:cNvSpPr/>
          <p:nvPr/>
        </p:nvSpPr>
        <p:spPr>
          <a:xfrm>
            <a:off x="1287460" y="3993303"/>
            <a:ext cx="4493173" cy="1526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35363F-0454-478A-B6C6-49D692786106}"/>
              </a:ext>
            </a:extLst>
          </p:cNvPr>
          <p:cNvSpPr/>
          <p:nvPr/>
        </p:nvSpPr>
        <p:spPr>
          <a:xfrm>
            <a:off x="1307166" y="5167833"/>
            <a:ext cx="4445877" cy="33895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PBIX File (ProductSales.pbix)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63809CD3-DC39-49B0-9C16-CF79DB8EE8B4}"/>
              </a:ext>
            </a:extLst>
          </p:cNvPr>
          <p:cNvSpPr/>
          <p:nvPr/>
        </p:nvSpPr>
        <p:spPr>
          <a:xfrm>
            <a:off x="3660707" y="4149717"/>
            <a:ext cx="1888793" cy="88202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Dataset Definition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supports localization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BEC361-38D2-4755-A6C6-3A5B8DE543FF}"/>
              </a:ext>
            </a:extLst>
          </p:cNvPr>
          <p:cNvSpPr/>
          <p:nvPr/>
        </p:nvSpPr>
        <p:spPr>
          <a:xfrm>
            <a:off x="1541206" y="4214040"/>
            <a:ext cx="1822520" cy="760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Layout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does not support localization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AE734D8-29D0-1B41-B5DF-8CFBAC6A346F}"/>
              </a:ext>
            </a:extLst>
          </p:cNvPr>
          <p:cNvSpPr/>
          <p:nvPr/>
        </p:nvSpPr>
        <p:spPr bwMode="auto">
          <a:xfrm>
            <a:off x="5416827" y="4383156"/>
            <a:ext cx="6092686" cy="546652"/>
          </a:xfrm>
          <a:prstGeom prst="leftArrow">
            <a:avLst>
              <a:gd name="adj1" fmla="val 70370"/>
              <a:gd name="adj2" fmla="val 11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Metadata translations stored inside context of dataset definition</a:t>
            </a:r>
          </a:p>
        </p:txBody>
      </p:sp>
    </p:spTree>
    <p:extLst>
      <p:ext uri="{BB962C8B-B14F-4D97-AF65-F5344CB8AC3E}">
        <p14:creationId xmlns:p14="http://schemas.microsoft.com/office/powerpoint/2010/main" val="3811446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7290-B7E3-0ED9-7882-8F176880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Label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81CC-C054-C8F8-9D94-16331134F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93702"/>
          </a:xfrm>
        </p:spPr>
        <p:txBody>
          <a:bodyPr/>
          <a:lstStyle/>
          <a:p>
            <a:r>
              <a:rPr lang="en-US" dirty="0"/>
              <a:t>Localization in Power BI only supported at level of dataset definition</a:t>
            </a:r>
          </a:p>
          <a:p>
            <a:pPr lvl="1"/>
            <a:r>
              <a:rPr lang="en-US" dirty="0"/>
              <a:t>Report layout provides no support for localization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you maintain report label translations for Power BI report?</a:t>
            </a:r>
          </a:p>
          <a:p>
            <a:pPr lvl="1"/>
            <a:r>
              <a:rPr lang="en-US" dirty="0"/>
              <a:t>Technique #1 – Add lookup table to data model with measure to access them</a:t>
            </a:r>
          </a:p>
          <a:p>
            <a:pPr lvl="1"/>
            <a:r>
              <a:rPr lang="en-US" dirty="0"/>
              <a:t>Technique #2 – Use the Localized Label Strategy (explained in later section)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E1FBC-FDD9-167D-A712-09D5D8AB941C}"/>
              </a:ext>
            </a:extLst>
          </p:cNvPr>
          <p:cNvSpPr/>
          <p:nvPr/>
        </p:nvSpPr>
        <p:spPr>
          <a:xfrm>
            <a:off x="1366973" y="2403043"/>
            <a:ext cx="4493173" cy="1526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82148-28A3-08A7-0FF3-003DFE29F409}"/>
              </a:ext>
            </a:extLst>
          </p:cNvPr>
          <p:cNvSpPr/>
          <p:nvPr/>
        </p:nvSpPr>
        <p:spPr>
          <a:xfrm>
            <a:off x="1386679" y="3577573"/>
            <a:ext cx="4445877" cy="33895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PBIX File (ProductSales.pbix)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AB27550-B4E9-7F0B-9B3F-16512CCE3955}"/>
              </a:ext>
            </a:extLst>
          </p:cNvPr>
          <p:cNvSpPr/>
          <p:nvPr/>
        </p:nvSpPr>
        <p:spPr>
          <a:xfrm>
            <a:off x="3740220" y="2559457"/>
            <a:ext cx="1888793" cy="88202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Dataset Definition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supports localization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F4427-49B7-38A5-046D-D70B85B49623}"/>
              </a:ext>
            </a:extLst>
          </p:cNvPr>
          <p:cNvSpPr/>
          <p:nvPr/>
        </p:nvSpPr>
        <p:spPr>
          <a:xfrm>
            <a:off x="1620719" y="2623780"/>
            <a:ext cx="1822520" cy="760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Layout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does not support localization</a:t>
            </a:r>
            <a:endParaRPr lang="en-US" sz="1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300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79F8-D7A3-CC79-001C-787E5D09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ED5EA-5082-56D4-2ADD-0506C6C6B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0BD83C-3EB2-DF6E-D04D-AE6C40646142}"/>
              </a:ext>
            </a:extLst>
          </p:cNvPr>
          <p:cNvGrpSpPr/>
          <p:nvPr/>
        </p:nvGrpSpPr>
        <p:grpSpPr>
          <a:xfrm>
            <a:off x="683262" y="2057399"/>
            <a:ext cx="1951952" cy="4742169"/>
            <a:chOff x="340361" y="1491209"/>
            <a:chExt cx="2208529" cy="53655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B272F4-D49A-30EB-507C-C237A208F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361" y="1491209"/>
              <a:ext cx="2128519" cy="17061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7E1280-FE1A-B1EC-4EBD-261F550C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41" y="3304858"/>
              <a:ext cx="2132329" cy="17135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81C73F-56FD-9695-2BD0-7F3D7631E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987" y="5124133"/>
              <a:ext cx="2140903" cy="17325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B2A3036-5E5D-193A-EE0B-706C22417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474" r="6616"/>
          <a:stretch/>
        </p:blipFill>
        <p:spPr>
          <a:xfrm>
            <a:off x="3099485" y="3118747"/>
            <a:ext cx="8227645" cy="800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B1F925-C104-94BA-67F0-4B39A2A975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7" t="88577" r="3438"/>
          <a:stretch/>
        </p:blipFill>
        <p:spPr>
          <a:xfrm>
            <a:off x="3143251" y="4127947"/>
            <a:ext cx="8206740" cy="867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BEB8C2-C52A-0CEF-F637-59C6A0EC51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1" t="88348" r="2481"/>
          <a:stretch/>
        </p:blipFill>
        <p:spPr>
          <a:xfrm>
            <a:off x="3143250" y="5291323"/>
            <a:ext cx="8229600" cy="8808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87380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25611117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19142314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ef38329b-e139-4eb4-9d7a-1b84c79a661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13091</TotalTime>
  <Words>1661</Words>
  <Application>Microsoft Office PowerPoint</Application>
  <PresentationFormat>Custom</PresentationFormat>
  <Paragraphs>320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 Black</vt:lpstr>
      <vt:lpstr>Lucida Console</vt:lpstr>
      <vt:lpstr>OCR A Extended</vt:lpstr>
      <vt:lpstr>Segoe UI</vt:lpstr>
      <vt:lpstr>Segoe UI Light</vt:lpstr>
      <vt:lpstr>Segoe UI Semibold</vt:lpstr>
      <vt:lpstr>Wingdings</vt:lpstr>
      <vt:lpstr>Dynamics 365</vt:lpstr>
      <vt:lpstr>Building Multi-language Power BI Reports in 2023</vt:lpstr>
      <vt:lpstr>Agenda</vt:lpstr>
      <vt:lpstr>Building Multi-language Reports in Power BI</vt:lpstr>
      <vt:lpstr>Fundamental Types of Translations</vt:lpstr>
      <vt:lpstr>Metadata Translations</vt:lpstr>
      <vt:lpstr>Report Label Translations</vt:lpstr>
      <vt:lpstr>Data Translations</vt:lpstr>
      <vt:lpstr>Agenda</vt:lpstr>
      <vt:lpstr>Agenda</vt:lpstr>
      <vt:lpstr>Adding Metadata Translations</vt:lpstr>
      <vt:lpstr>Developing an External Tool for Power BI Desktop</vt:lpstr>
      <vt:lpstr>External Tool Developer Sample: TranslationsBuilder</vt:lpstr>
      <vt:lpstr>Deploying an External Tool</vt:lpstr>
      <vt:lpstr>Tabular Object Model (TOM)</vt:lpstr>
      <vt:lpstr>Agenda</vt:lpstr>
      <vt:lpstr>Agenda</vt:lpstr>
      <vt:lpstr>Agenda</vt:lpstr>
      <vt:lpstr>Summary</vt:lpstr>
      <vt:lpstr>How to Package Reports and Datasets for Distribution</vt:lpstr>
      <vt:lpstr>Preparing a Power BI Report for Localization</vt:lpstr>
      <vt:lpstr>Adding Measures to the Localized Labels Table</vt:lpstr>
      <vt:lpstr>Designing Navigation</vt:lpstr>
      <vt:lpstr>Adding Metadata Translations</vt:lpstr>
      <vt:lpstr>Working with Tabular Editor</vt:lpstr>
      <vt:lpstr>Understanding Cultures</vt:lpstr>
      <vt:lpstr>Populating Translations in the Default Culture</vt:lpstr>
      <vt:lpstr>Adding Metadata Translations using Tabular Editor</vt:lpstr>
      <vt:lpstr>Human Workflow</vt:lpstr>
      <vt:lpstr>Human Workflow</vt:lpstr>
      <vt:lpstr>Enterprise Level Management</vt:lpstr>
      <vt:lpstr>Enterprise Level Management</vt:lpstr>
      <vt:lpstr>Field Parameters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236</cp:revision>
  <cp:lastPrinted>2019-05-02T20:11:39Z</cp:lastPrinted>
  <dcterms:created xsi:type="dcterms:W3CDTF">2018-09-21T01:16:59Z</dcterms:created>
  <dcterms:modified xsi:type="dcterms:W3CDTF">2023-01-05T23:15:46Z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