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4C89-683E-40C1-9F2B-BE36D0B7E9E8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453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4C89-683E-40C1-9F2B-BE36D0B7E9E8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4924C89-683E-40C1-9F2B-BE36D0B7E9E8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B7329F-EC44-4A8C-9802-D7CE7CAD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ransition spd="med">
    <p:pull dir="l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3" y="925285"/>
            <a:ext cx="11849493" cy="237080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54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54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trgovine</a:t>
            </a: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Backend</a:t>
            </a:r>
            <a:b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Diplomski</a:t>
            </a:r>
            <a:r>
              <a:rPr lang="en-US" sz="3200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rad-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3" y="3507770"/>
            <a:ext cx="11764651" cy="262908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Predrag Radak, 2019/270487</a:t>
            </a: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Softversko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informaciono</a:t>
            </a:r>
            <a:r>
              <a:rPr lang="en-U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enjerstvo</a:t>
            </a:r>
            <a:endParaRPr lang="en-U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Milan Paro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ški</a:t>
            </a:r>
            <a:endParaRPr lang="sr-Latn-R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sr-Latn-RS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Singidunum, Novi Sad</a:t>
            </a:r>
            <a:endParaRPr lang="en-US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586250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1D0A67-F04A-4C76-9F56-B5E55AC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10B09-9B0D-4B1E-B832-47C6BC92018F}"/>
              </a:ext>
            </a:extLst>
          </p:cNvPr>
          <p:cNvSpPr txBox="1"/>
          <p:nvPr/>
        </p:nvSpPr>
        <p:spPr>
          <a:xfrm>
            <a:off x="-82402" y="1218746"/>
            <a:ext cx="32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Baza podataka-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876E6-8B7D-4BCC-8E52-AF03BFD6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4" y="1999775"/>
            <a:ext cx="3775493" cy="979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0DC6A-BDE2-4A6A-A38A-AA15981971DC}"/>
              </a:ext>
            </a:extLst>
          </p:cNvPr>
          <p:cNvSpPr txBox="1"/>
          <p:nvPr/>
        </p:nvSpPr>
        <p:spPr>
          <a:xfrm>
            <a:off x="215394" y="1630443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r-Latn-R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Knfiguracija</a:t>
            </a:r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zavisnosti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A28FF9-8B7B-454F-9155-2D85A384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3" y="3401136"/>
            <a:ext cx="4788204" cy="979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4E4866-60E9-4208-B215-34F15F067935}"/>
              </a:ext>
            </a:extLst>
          </p:cNvPr>
          <p:cNvSpPr txBox="1"/>
          <p:nvPr/>
        </p:nvSpPr>
        <p:spPr>
          <a:xfrm>
            <a:off x="158684" y="3081772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u datoteci aplikacije (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application.properties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FCD1E0-3EE3-4057-9B91-0BFA5FA60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" y="5332705"/>
            <a:ext cx="4788205" cy="1480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100A1-70C4-4205-AB74-8AF2C63050B0}"/>
              </a:ext>
            </a:extLst>
          </p:cNvPr>
          <p:cNvSpPr txBox="1"/>
          <p:nvPr/>
        </p:nvSpPr>
        <p:spPr>
          <a:xfrm>
            <a:off x="158684" y="4592320"/>
            <a:ext cx="535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Definisanje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entiteta ili modela podataka koji predstavljaju tabele baze podataka u aplikaciji. Označavaju se JPA napomenama kao što su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Entiti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“, „@Table“ i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kako bih ih mapirali 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tabele i kolone baze podataka.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E8CC0-3D03-4078-B800-2B0FBA0026DA}"/>
              </a:ext>
            </a:extLst>
          </p:cNvPr>
          <p:cNvSpPr txBox="1"/>
          <p:nvPr/>
        </p:nvSpPr>
        <p:spPr>
          <a:xfrm>
            <a:off x="7420708" y="1218746"/>
            <a:ext cx="39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Baza podataka-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150B-4DAD-40BD-A3BB-F93E31C0F67C}"/>
              </a:ext>
            </a:extLst>
          </p:cNvPr>
          <p:cNvSpPr txBox="1"/>
          <p:nvPr/>
        </p:nvSpPr>
        <p:spPr>
          <a:xfrm>
            <a:off x="6908599" y="1593907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r-Latn-R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Knfiguracija</a:t>
            </a:r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zavisnosti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91551C-712C-4526-BE64-78879D12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9" y="1904394"/>
            <a:ext cx="5068007" cy="7401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1EBF3-FC9A-43F8-AFEB-010B22205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99" y="3431575"/>
            <a:ext cx="5068007" cy="661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F5BF3E-1EFF-4E75-97C0-FBD0F01B17D3}"/>
              </a:ext>
            </a:extLst>
          </p:cNvPr>
          <p:cNvSpPr txBox="1"/>
          <p:nvPr/>
        </p:nvSpPr>
        <p:spPr>
          <a:xfrm>
            <a:off x="6908599" y="3081771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u datoteci aplikacije (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application.properties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F30F5F-DEB0-4117-A74B-9A06AB867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75" y="5536027"/>
            <a:ext cx="3779080" cy="59480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724EB3-4FE7-4482-8455-433D9C378481}"/>
              </a:ext>
            </a:extLst>
          </p:cNvPr>
          <p:cNvSpPr txBox="1"/>
          <p:nvPr/>
        </p:nvSpPr>
        <p:spPr>
          <a:xfrm>
            <a:off x="6907575" y="4592320"/>
            <a:ext cx="506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Definisanje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entiteta ili modela podataka koji predstavljaju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kolekciju u aplikaciji. Označavaju se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odgovarajućim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napomenama kao što su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“, i „@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zatim se mapiraju u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odgovarajuće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kolekcije i polja.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4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FC96F-8DEF-41F9-A110-6B7108AF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B57269-2307-4172-B51D-89E650A7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" y="4295560"/>
            <a:ext cx="3583624" cy="25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D96EE26A-AC02-4422-A842-58805FDF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83" y="4267060"/>
            <a:ext cx="4530748" cy="25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7AA80-4474-4926-B571-55BB688F9F77}"/>
              </a:ext>
            </a:extLst>
          </p:cNvPr>
          <p:cNvSpPr txBox="1"/>
          <p:nvPr/>
        </p:nvSpPr>
        <p:spPr>
          <a:xfrm>
            <a:off x="146805" y="4004925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kupca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4223D-CE29-40B6-A161-AC7477B7F53D}"/>
              </a:ext>
            </a:extLst>
          </p:cNvPr>
          <p:cNvSpPr txBox="1"/>
          <p:nvPr/>
        </p:nvSpPr>
        <p:spPr>
          <a:xfrm>
            <a:off x="5472582" y="3984276"/>
            <a:ext cx="270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kupca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46E70-387A-4E7F-94DF-FBE3EEA8E776}"/>
              </a:ext>
            </a:extLst>
          </p:cNvPr>
          <p:cNvSpPr txBox="1"/>
          <p:nvPr/>
        </p:nvSpPr>
        <p:spPr>
          <a:xfrm>
            <a:off x="214141" y="1203131"/>
            <a:ext cx="45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C3F8178-EC33-4A2A-9C84-287DBCF8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83" y="1513355"/>
            <a:ext cx="4552188" cy="246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C809C-A21F-4FFD-B5CC-0D385005FDF4}"/>
              </a:ext>
            </a:extLst>
          </p:cNvPr>
          <p:cNvSpPr txBox="1"/>
          <p:nvPr/>
        </p:nvSpPr>
        <p:spPr>
          <a:xfrm>
            <a:off x="5358063" y="1203131"/>
            <a:ext cx="270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Logovanje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0C58D-73FC-4324-B23E-7FAA5B24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" y="1502125"/>
            <a:ext cx="3516288" cy="25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049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D7688-40C7-4C7F-A413-BFC4DA96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589546"/>
            <a:ext cx="11212497" cy="684547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E0EE9A-76A8-4025-8141-A1D24A76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0796"/>
            <a:ext cx="3733705" cy="29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DD701DC7-7BC2-4AD7-853B-86310EF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2" y="1529607"/>
            <a:ext cx="3241830" cy="291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2107D-2D24-4FD4-B2C9-351CD4C8D6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21395"/>
            <a:ext cx="5020055" cy="2136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485DF-6F66-495F-BE14-76D82A6D7A9F}"/>
              </a:ext>
            </a:extLst>
          </p:cNvPr>
          <p:cNvSpPr txBox="1"/>
          <p:nvPr/>
        </p:nvSpPr>
        <p:spPr>
          <a:xfrm>
            <a:off x="0" y="1263797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Dodavanje novog proizvoda 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(POST </a:t>
            </a:r>
            <a:r>
              <a:rPr lang="hr-HR" sz="12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FC27D-9D99-4DDD-BCE5-5339122C97BE}"/>
              </a:ext>
            </a:extLst>
          </p:cNvPr>
          <p:cNvSpPr txBox="1"/>
          <p:nvPr/>
        </p:nvSpPr>
        <p:spPr>
          <a:xfrm>
            <a:off x="4128116" y="123758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0070" marR="0" indent="-28575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Brisanje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</a:t>
            </a:r>
            <a:r>
              <a:rPr lang="en-US" sz="1200" i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(Delete method).</a:t>
            </a:r>
            <a:endParaRPr lang="en-US" sz="1200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DB1ED-9F36-4EB7-BDCC-AB119BC2C62D}"/>
              </a:ext>
            </a:extLst>
          </p:cNvPr>
          <p:cNvSpPr txBox="1"/>
          <p:nvPr/>
        </p:nvSpPr>
        <p:spPr>
          <a:xfrm>
            <a:off x="0" y="4434099"/>
            <a:ext cx="304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Eksportovanje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izveštaja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aktivne porudžbine.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2679C-656F-4EEB-97A1-807BDC540622}"/>
              </a:ext>
            </a:extLst>
          </p:cNvPr>
          <p:cNvSpPr txBox="1"/>
          <p:nvPr/>
        </p:nvSpPr>
        <p:spPr>
          <a:xfrm>
            <a:off x="8846597" y="1237581"/>
            <a:ext cx="314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Izmena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postojećeg proizvoda 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(PUT </a:t>
            </a:r>
            <a:r>
              <a:rPr lang="hr-HR" sz="1200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hr-HR" sz="12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1A063DB1-15B4-494D-A58C-22C81A3A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47" y="1529607"/>
            <a:ext cx="4057650" cy="291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18292FE-CFE9-4DBD-970E-04FB5C31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31" y="4653923"/>
            <a:ext cx="4482521" cy="220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631122-5F21-4E38-87A1-ED4A0A34280C}"/>
              </a:ext>
            </a:extLst>
          </p:cNvPr>
          <p:cNvSpPr txBox="1"/>
          <p:nvPr/>
        </p:nvSpPr>
        <p:spPr>
          <a:xfrm>
            <a:off x="7233471" y="4434098"/>
            <a:ext cx="482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5770" marR="0" indent="-171450" algn="ctr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 prijema Email pošte za novu kreiranu porudžbinu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strane</a:t>
            </a:r>
            <a:r>
              <a:rPr lang="en-US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kupca</a:t>
            </a: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4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74633C-1137-4CA0-9253-D2D3DE84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637673"/>
            <a:ext cx="11212497" cy="671931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hr-HR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Primeri testiranja i rezultati aplikacije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Kupac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AD2E85-B44B-45B3-B809-A85A4DD1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16158"/>
            <a:ext cx="2929633" cy="309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1C1E9-C6E8-4697-A018-5BC30E58C2BD}"/>
              </a:ext>
            </a:extLst>
          </p:cNvPr>
          <p:cNvSpPr txBox="1"/>
          <p:nvPr/>
        </p:nvSpPr>
        <p:spPr>
          <a:xfrm>
            <a:off x="257451" y="1367459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Poručivanje proizvoda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ECD4A-89BC-4D14-9B25-316EA0529F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1644459"/>
            <a:ext cx="4163629" cy="306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09E4-F8A6-4EF2-9411-641556C803B0}"/>
              </a:ext>
            </a:extLst>
          </p:cNvPr>
          <p:cNvSpPr txBox="1"/>
          <p:nvPr/>
        </p:nvSpPr>
        <p:spPr>
          <a:xfrm>
            <a:off x="3107184" y="133853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Pretraga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proizvoda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nazivu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A6D23895-FA1D-4AB3-AD93-81C34886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03" y="1644459"/>
            <a:ext cx="4578496" cy="306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1F685-AF30-4086-A1EF-2F7822C8F7DE}"/>
              </a:ext>
            </a:extLst>
          </p:cNvPr>
          <p:cNvSpPr txBox="1"/>
          <p:nvPr/>
        </p:nvSpPr>
        <p:spPr>
          <a:xfrm>
            <a:off x="7460266" y="1338532"/>
            <a:ext cx="3178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Pregled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svih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dostupnih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3E18F63-17EE-48A2-A7E9-AB620977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563"/>
            <a:ext cx="3635680" cy="20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1A08B388-00DE-4E1E-82DE-BD6B37D5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2" y="4776563"/>
            <a:ext cx="4321158" cy="20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1DC28-2F9F-407B-8F0C-3ADF89314347}"/>
              </a:ext>
            </a:extLst>
          </p:cNvPr>
          <p:cNvSpPr txBox="1"/>
          <p:nvPr/>
        </p:nvSpPr>
        <p:spPr>
          <a:xfrm>
            <a:off x="3843523" y="4982708"/>
            <a:ext cx="36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Slanje </a:t>
            </a:r>
            <a:r>
              <a:rPr lang="en-US" sz="1200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hr-HR" sz="12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ezultat</a:t>
            </a:r>
            <a:r>
              <a:rPr lang="hr-HR" sz="12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prijema </a:t>
            </a:r>
            <a:r>
              <a:rPr lang="hr-HR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 pošte kao pisane recenzije za proizvod.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3E8F8-7C9B-44DB-A748-7B764C30A387}"/>
              </a:ext>
            </a:extLst>
          </p:cNvPr>
          <p:cNvCxnSpPr>
            <a:cxnSpLocks/>
          </p:cNvCxnSpPr>
          <p:nvPr/>
        </p:nvCxnSpPr>
        <p:spPr>
          <a:xfrm>
            <a:off x="4101483" y="6054571"/>
            <a:ext cx="2929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9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2771-D74E-4F6C-9DEF-6860EE3D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7678"/>
            <a:ext cx="10972800" cy="4288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Proširenje sistema plaćanja(Funkcionalnosti, knjiženja, dnevnik blagajne…).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Magacinsko poslovanje - 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Mogućnost </a:t>
            </a:r>
            <a:r>
              <a:rPr lang="hr-H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dodavanja 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zaliha u skladište. Ono što je </a:t>
            </a:r>
            <a:r>
              <a:rPr lang="hr-H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prirotitet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jeste uraditi ažuriranje stanja </a:t>
            </a:r>
            <a:r>
              <a:rPr lang="hr-H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magacina</a:t>
            </a:r>
            <a:r>
              <a:rPr lang="hr-H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nakon svake porudžbine.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Praćenje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porudžbina - Korisnici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će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moći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prate status svojih porudžbina,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uključujući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24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praćenje</a:t>
            </a:r>
            <a:r>
              <a:rPr lang="sr-Latn-RS" sz="24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isporuke i primanje obaveštenja o promenama statusa porudžbine.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4B8E8-BFED-4786-84F4-948B59496B22}"/>
              </a:ext>
            </a:extLst>
          </p:cNvPr>
          <p:cNvSpPr txBox="1"/>
          <p:nvPr/>
        </p:nvSpPr>
        <p:spPr>
          <a:xfrm>
            <a:off x="2512381" y="731836"/>
            <a:ext cx="7481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Predlog</a:t>
            </a:r>
            <a:r>
              <a:rPr lang="en-U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dalje</a:t>
            </a:r>
            <a:r>
              <a:rPr lang="sr-Latn-R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istraživanja i </a:t>
            </a:r>
            <a:r>
              <a:rPr lang="en-US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500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A5D6-589C-4251-AA97-433B7D68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1502547"/>
            <a:ext cx="10972800" cy="4525963"/>
          </a:xfrm>
        </p:spPr>
        <p:txBody>
          <a:bodyPr/>
          <a:lstStyle/>
          <a:p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Ukupno gledano, ova aplikacija pruža praktičan način kupovine pića korisnicima, istovremeno smanjujući negativan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uticaj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okolinu kroz smanjenje fizičke mobilnosti, podršku lokalnim proizvođačima poput moje porodice i digitalizaciju poslovanja. </a:t>
            </a:r>
          </a:p>
          <a:p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Primenio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 svo iskustvo svoje porodice u ovaj rad na koji su oni veoma ponosni. Naime, u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celokupnom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procesu razvoja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želeo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 da sistem bude jednostavan za interakciju kako bi se kupci što lakše snašli. Takav sistem na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hr-HR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 je tražio puno izazova i upoznavanja sa novim strategijama i </a:t>
            </a:r>
            <a:r>
              <a:rPr lang="hr-HR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veštinama</a:t>
            </a:r>
            <a:endParaRPr lang="hr-HR" sz="18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Uspeo sam da napravim web aplikaciju koju svi naši korisnici mogu da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koriste.Da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 sam pokrio sve slučaje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aplikaciji? Nadam se da su sve funkcionalnosti dovoljne za jednostavno poručivanje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proizvoda.Koliko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zaista dobro, to ću prepustiti Vama da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ocenite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 se sve sabere, moram reći da sam zadovoljan urađenim. Jeste,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uvek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može bolje i mora ali smatram da sam pokrio sva gradiva koja sam savladao tokom studija, što i jeste cilj ovog rada. Dobio sam ono što sam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želeo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serverski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aplikacije koji je funkcionalan po svim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zahtevima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su navedeni.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Uspešno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svaki API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testiran, podaci se zapisuju u bazu i iz tog razloga mogu biti samo </a:t>
            </a:r>
            <a:r>
              <a:rPr lang="hr-HR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srećan</a:t>
            </a:r>
            <a:r>
              <a:rPr lang="hr-H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9AB59-C91E-40C7-8C92-30A386631C09}"/>
              </a:ext>
            </a:extLst>
          </p:cNvPr>
          <p:cNvSpPr txBox="1"/>
          <p:nvPr/>
        </p:nvSpPr>
        <p:spPr>
          <a:xfrm>
            <a:off x="1970843" y="731836"/>
            <a:ext cx="7481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2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477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19" y="2467850"/>
            <a:ext cx="3048425" cy="3048425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3954834" y="493368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sr-Latn-R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Izvolite sa pitanjima!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262270"/>
            <a:ext cx="9404723" cy="144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cap="none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cap="none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lang="sr-Latn-R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žnji!</a:t>
            </a:r>
            <a: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cap="none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cap="none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056"/>
            <a:ext cx="10972800" cy="1034145"/>
          </a:xfrm>
        </p:spPr>
        <p:txBody>
          <a:bodyPr/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1785257"/>
            <a:ext cx="10863942" cy="4340907"/>
          </a:xfrm>
        </p:spPr>
        <p:txBody>
          <a:bodyPr/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zasniva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prodavnici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sofisticirane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omogućava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kupovinu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proizvoda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prilagođene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onlajn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prodaju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će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zadovoljiti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doprineti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52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1723"/>
            <a:ext cx="12192000" cy="1143000"/>
          </a:xfrm>
        </p:spPr>
        <p:txBody>
          <a:bodyPr/>
          <a:lstStyle/>
          <a:p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857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Hijerarhija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2" y="2181060"/>
            <a:ext cx="5501293" cy="32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AD689-6A59-4781-8497-19B6E9858AC9}"/>
              </a:ext>
            </a:extLst>
          </p:cNvPr>
          <p:cNvSpPr txBox="1"/>
          <p:nvPr/>
        </p:nvSpPr>
        <p:spPr>
          <a:xfrm>
            <a:off x="6096000" y="1769742"/>
            <a:ext cx="5790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672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dijagramu je predstavljena hijerarhija korisnika koja pristupa aplikaciji. Dakle, imamo korisnika koji je zapravo apstraktnog tipa što znači da njegovu ulogu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nasleđuju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(Kupac koji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podrazumeva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su to novi klijenti kao potencijalni kupci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porizvoda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(Administrator/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Prodavac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Naravno, oba korisnika imaju svoja prava pristupa određenim funkcionalnostima aplikacije o čemu ćemo malo detaljnije u nastavku obrade teme. 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5290" marR="0" indent="-274320">
              <a:spcBef>
                <a:spcPts val="0"/>
              </a:spcBef>
              <a:spcAft>
                <a:spcPts val="0"/>
              </a:spcAft>
            </a:pP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Takođe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imamo i </a:t>
            </a:r>
            <a:r>
              <a:rPr lang="hr-HR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posetioce</a:t>
            </a:r>
            <a:r>
              <a:rPr lang="hr-H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imaju pristup početnoj strani aplikacije.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31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51473"/>
              </p:ext>
            </p:extLst>
          </p:nvPr>
        </p:nvGraphicFramePr>
        <p:xfrm>
          <a:off x="609600" y="1948539"/>
          <a:ext cx="9862457" cy="4648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764">
                  <a:extLst>
                    <a:ext uri="{9D8B030D-6E8A-4147-A177-3AD203B41FA5}">
                      <a16:colId xmlns:a16="http://schemas.microsoft.com/office/drawing/2014/main" val="3628735964"/>
                    </a:ext>
                  </a:extLst>
                </a:gridCol>
                <a:gridCol w="3440621">
                  <a:extLst>
                    <a:ext uri="{9D8B030D-6E8A-4147-A177-3AD203B41FA5}">
                      <a16:colId xmlns:a16="http://schemas.microsoft.com/office/drawing/2014/main" val="2567391383"/>
                    </a:ext>
                  </a:extLst>
                </a:gridCol>
                <a:gridCol w="5519072">
                  <a:extLst>
                    <a:ext uri="{9D8B030D-6E8A-4147-A177-3AD203B41FA5}">
                      <a16:colId xmlns:a16="http://schemas.microsoft.com/office/drawing/2014/main" val="540286353"/>
                    </a:ext>
                  </a:extLst>
                </a:gridCol>
              </a:tblGrid>
              <a:tr h="18511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ID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Naziv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spc="-5">
                          <a:effectLst/>
                        </a:rPr>
                        <a:t>Opis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03515115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Registrovanje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registrovanje korisnika.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0137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Logovanje Na Sistem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logovanje korisnika sa svojim parametrima.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484182341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Organizacija Prava Pristupa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uskladiti dodelu prava pristupa u zavisnosti od kredencijala nakon logovanja.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15693977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0004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Pregled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pregled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438430626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Uređivanje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uređivanje entiteta.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123566833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0005.1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Brisanje Entiteta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brisanje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800220022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0005.2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Izmena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izmenu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932802613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0005.3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Kreiranje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kreiranje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158708251"/>
                  </a:ext>
                </a:extLst>
              </a:tr>
              <a:tr h="1851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0006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Pretraga 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pretragu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376404684"/>
                  </a:ext>
                </a:extLst>
              </a:tr>
              <a:tr h="341073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0007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FiltriranjeEntiteta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omogućiti filtriranje cene entiteta.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358976097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0008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Kreiranje PDF Izveštaja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Sistem treba omoguciti kreiranje izveštaja trenutnog stanja entiteta u vidu tabele.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855816843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0009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>
                          <a:effectLst/>
                        </a:rPr>
                        <a:t>Zapisivanje Log Podataka</a:t>
                      </a:r>
                      <a:endParaRPr lang="en-US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200" kern="0" dirty="0">
                          <a:effectLst/>
                        </a:rPr>
                        <a:t>Sistem treba omogućiti ispis log podataka i korisnika koji je to radio nakon poziva entiteta i taj podatak smestiti u Dokument orijentisanu bazu.</a:t>
                      </a:r>
                      <a:endParaRPr lang="en-US" sz="11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val="22105932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44857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61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1" y="468084"/>
            <a:ext cx="12377056" cy="979716"/>
          </a:xfrm>
        </p:spPr>
        <p:txBody>
          <a:bodyPr/>
          <a:lstStyle/>
          <a:p>
            <a:pPr lvl="0"/>
            <a:r>
              <a:rPr lang="hr-H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ED14-2678-4CD5-8DAF-E96677A4C285}"/>
              </a:ext>
            </a:extLst>
          </p:cNvPr>
          <p:cNvSpPr txBox="1"/>
          <p:nvPr/>
        </p:nvSpPr>
        <p:spPr>
          <a:xfrm>
            <a:off x="3272590" y="1447800"/>
            <a:ext cx="662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Dijagram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čajeva korišćenja (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329-7A71-463C-8D6F-8B6238CC17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6" y="2104008"/>
            <a:ext cx="5841505" cy="428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D09BA-5E36-4BD7-9791-08C2470F5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8" y="2032986"/>
            <a:ext cx="5258539" cy="464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8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5D24E-FE67-4BE3-ADCD-4EEA0AEE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329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7919C-8062-4A76-9A62-A87B557CA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1731146"/>
            <a:ext cx="8886548" cy="50336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686B2-838F-4EE6-863C-840A7E75467B}"/>
              </a:ext>
            </a:extLst>
          </p:cNvPr>
          <p:cNvSpPr txBox="1"/>
          <p:nvPr/>
        </p:nvSpPr>
        <p:spPr>
          <a:xfrm>
            <a:off x="2565194" y="1229990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 aplikacije (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FB6421E-7442-4B01-9915-15496503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8" y="1979851"/>
            <a:ext cx="4084098" cy="279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79181-E1AB-4DA2-B827-E26630BFFA76}"/>
              </a:ext>
            </a:extLst>
          </p:cNvPr>
          <p:cNvSpPr txBox="1"/>
          <p:nvPr/>
        </p:nvSpPr>
        <p:spPr>
          <a:xfrm>
            <a:off x="748684" y="1651503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 korisnika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C1FE9-0EAF-474C-B5C9-3044D192AC40}"/>
              </a:ext>
            </a:extLst>
          </p:cNvPr>
          <p:cNvSpPr txBox="1"/>
          <p:nvPr/>
        </p:nvSpPr>
        <p:spPr>
          <a:xfrm>
            <a:off x="3684234" y="2069930"/>
            <a:ext cx="506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en-US" sz="1200" dirty="0">
                <a:solidFill>
                  <a:srgbClr val="75C1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>
                <a:solidFill>
                  <a:srgbClr val="B595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@Inheritance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strategy </a:t>
            </a:r>
            <a:r>
              <a:rPr lang="en-US" sz="1200" dirty="0">
                <a:solidFill>
                  <a:srgbClr val="75C1F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D9A2E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InheritanceType</a:t>
            </a:r>
            <a:r>
              <a:rPr lang="en-US" sz="12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i="1" dirty="0" err="1">
                <a:solidFill>
                  <a:srgbClr val="76A0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SINGLE_TABLE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61D5C-54F6-4CD4-8575-03FE249C66A7}"/>
              </a:ext>
            </a:extLst>
          </p:cNvPr>
          <p:cNvSpPr txBox="1"/>
          <p:nvPr/>
        </p:nvSpPr>
        <p:spPr>
          <a:xfrm>
            <a:off x="4456591" y="3398764"/>
            <a:ext cx="3675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b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84FD3-06DD-449D-AFF8-8D6B81341D34}"/>
              </a:ext>
            </a:extLst>
          </p:cNvPr>
          <p:cNvSpPr txBox="1"/>
          <p:nvPr/>
        </p:nvSpPr>
        <p:spPr>
          <a:xfrm>
            <a:off x="75461" y="4777619"/>
            <a:ext cx="3848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br>
              <a:rPr lang="en-US" sz="1200" dirty="0">
                <a:solidFill>
                  <a:srgbClr val="BBB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Admin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C783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sz="120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US" sz="1200" dirty="0">
                <a:solidFill>
                  <a:srgbClr val="EDF34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64FCE-BEB1-491C-81BB-C5DC72B9C6C4}"/>
              </a:ext>
            </a:extLst>
          </p:cNvPr>
          <p:cNvSpPr txBox="1"/>
          <p:nvPr/>
        </p:nvSpPr>
        <p:spPr>
          <a:xfrm>
            <a:off x="4811699" y="4679978"/>
            <a:ext cx="5719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 </a:t>
            </a:r>
            <a:r>
              <a:rPr lang="sr-Latn-RS" sz="1800" b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InheritanceType</a:t>
            </a:r>
            <a:r>
              <a:rPr lang="sr-Latn-RS" sz="1800" b="1" i="1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.SINGLE_TABLE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ukazuje da je strategija nasleđivanja zasnovana na principu jedne tabele. U toj tabeli postoji i nešto što nazivamo diskriminatorom koji predstavlja zapravo kolonu koja je ispunjena vrednostima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podklase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 li je tu upisan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ili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To je suština i tako razlikujemo </a:t>
            </a:r>
            <a:r>
              <a:rPr lang="sr-Latn-R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podklase</a:t>
            </a:r>
            <a:r>
              <a:rPr lang="sr-Latn-R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99B862-53E2-4639-85E9-19D3D6BE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F0A10-F742-4AD5-8B8C-00AC96036178}"/>
              </a:ext>
            </a:extLst>
          </p:cNvPr>
          <p:cNvSpPr txBox="1"/>
          <p:nvPr/>
        </p:nvSpPr>
        <p:spPr>
          <a:xfrm>
            <a:off x="3923930" y="117098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-Nasleđivanje korisnika-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BD9F6-2B83-487F-9795-E55C00D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DA3E9-89C6-4CC8-B106-A5F89CC8ECF4}"/>
              </a:ext>
            </a:extLst>
          </p:cNvPr>
          <p:cNvSpPr txBox="1"/>
          <p:nvPr/>
        </p:nvSpPr>
        <p:spPr>
          <a:xfrm>
            <a:off x="2982898" y="1170982"/>
            <a:ext cx="653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Obezbeđenje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sistema(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</a:t>
            </a:r>
            <a:r>
              <a:rPr lang="hr-HR" sz="1800" b="1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hr-HR" sz="18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JWT)-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DE87-84F9-4FB7-8303-DF66B2B32448}"/>
              </a:ext>
            </a:extLst>
          </p:cNvPr>
          <p:cNvSpPr txBox="1"/>
          <p:nvPr/>
        </p:nvSpPr>
        <p:spPr>
          <a:xfrm>
            <a:off x="221941" y="1624612"/>
            <a:ext cx="936594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Registracija korisnika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se korisnik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registruje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aplikaciji, njegovi parametri se čuvaju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obično u bazi podataka.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Autentifikacija korisnika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korisnik pokuša da se prijavi, on daje svoje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kredencijale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mehanizam za autentifikaciju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proverava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 akreditive u odnosu na sačuvane podatke.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Generisanje</a:t>
            </a: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tokena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Kada se korisnik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uspešno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autentifikuje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generiše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JWT token. Ovaj token uključuje informacije o korisniku, kao što su korisničko ime ili ID korisnika, zajedno sa vremenom isteka i digitalnim potpisom.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Izdavanje tokena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generisani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JWT token se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vraća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klijentu kao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autentifikacionog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odgovora, obično kao zaglavlje odgovora ili u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odgovora. Klijent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bezbedno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čuva ovaj token za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sledeće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zahteve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16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Autorizacija zasnovana na tokenu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 narednim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zahtevima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klijent uključuje JVT token u zaglavlja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obično u zaglavlju „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Ovlašćenja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sa prefiksom „Nosilac“. Server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proverava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integritet i autentičnost tokena </a:t>
            </a:r>
            <a:r>
              <a:rPr lang="hr-HR" sz="1600" kern="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proverom</a:t>
            </a:r>
            <a:r>
              <a:rPr lang="hr-HR" sz="16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digitalnog potpisa i osigurava da nije istekao.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9A09B-0557-4E89-A853-180EA0D3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5" y="4934147"/>
            <a:ext cx="4963218" cy="116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2A97A-0765-4EB6-A514-CFFB9F9FE46C}"/>
              </a:ext>
            </a:extLst>
          </p:cNvPr>
          <p:cNvSpPr txBox="1"/>
          <p:nvPr/>
        </p:nvSpPr>
        <p:spPr>
          <a:xfrm>
            <a:off x="5468645" y="4934147"/>
            <a:ext cx="5314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Konfiguracija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Security: Podesio sam potrebne konfiguracije u svom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konfiguracionom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fajlu i klasi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Security da bih </a:t>
            </a:r>
            <a:r>
              <a:rPr lang="hr-HR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omogućio</a:t>
            </a:r>
            <a:r>
              <a:rPr lang="hr-HR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autentifikaciju zasnovanu na JWT-u.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46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AFB08-388E-4BEB-B243-80E21C65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696"/>
            <a:ext cx="12377056" cy="979716"/>
          </a:xfrm>
        </p:spPr>
        <p:txBody>
          <a:bodyPr/>
          <a:lstStyle/>
          <a:p>
            <a:pPr lvl="0"/>
            <a:r>
              <a:rPr lang="hr-H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razvoja softvera sa aspekta modelovanja i implementacije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85266-829B-4275-AE5F-5B1B4F255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7" y="1937109"/>
            <a:ext cx="7217999" cy="7216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FE8EC-EAE0-45B0-B5F6-93D6F33B5CBC}"/>
              </a:ext>
            </a:extLst>
          </p:cNvPr>
          <p:cNvSpPr txBox="1"/>
          <p:nvPr/>
        </p:nvSpPr>
        <p:spPr>
          <a:xfrm>
            <a:off x="265877" y="1374897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Rezultat prijave na sistem u tabeli Korisnik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30FC6F-6405-4787-B49F-30A7A323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24" y="4865969"/>
            <a:ext cx="2729559" cy="103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44FA4-F8EE-4CAA-B106-A1B1ADD42E79}"/>
              </a:ext>
            </a:extLst>
          </p:cNvPr>
          <p:cNvSpPr txBox="1"/>
          <p:nvPr/>
        </p:nvSpPr>
        <p:spPr>
          <a:xfrm>
            <a:off x="5033529" y="4299662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Rezultat dodele prava pristupa korisniku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F20A1-7E70-49DD-8B6F-FAEA0096295C}"/>
              </a:ext>
            </a:extLst>
          </p:cNvPr>
          <p:cNvSpPr txBox="1"/>
          <p:nvPr/>
        </p:nvSpPr>
        <p:spPr>
          <a:xfrm>
            <a:off x="3227215" y="6095750"/>
            <a:ext cx="7536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sr-Latn-R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permission_id</a:t>
            </a:r>
            <a:r>
              <a:rPr lang="sr-Latn-R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strani ključ koji može imati dve uloge: ROLE_ADMIN/ROLE_USER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71B284E-B9FE-4E7E-BD6E-959D3ED2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07" y="1926736"/>
            <a:ext cx="4105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57C2E-A24E-4879-AF61-965998D60E7A}"/>
              </a:ext>
            </a:extLst>
          </p:cNvPr>
          <p:cNvSpPr txBox="1"/>
          <p:nvPr/>
        </p:nvSpPr>
        <p:spPr>
          <a:xfrm>
            <a:off x="8497205" y="1494297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Slučaj korišćenja prilikom prijave na sistem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2B06D51-CABF-40A2-89C9-BA702B84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3802011"/>
            <a:ext cx="4323795" cy="15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4968-5D5A-4205-91F2-86A550C3530F}"/>
              </a:ext>
            </a:extLst>
          </p:cNvPr>
          <p:cNvSpPr txBox="1"/>
          <p:nvPr/>
        </p:nvSpPr>
        <p:spPr>
          <a:xfrm>
            <a:off x="365467" y="3429000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Klasni modela prava pristupa korisnika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3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AEA9ECD-CBC5-4610-8A0E-31C752D7B3AA}" vid="{2BEAAFEE-32C5-4F01-9B5A-4BF15B3C0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360</TotalTime>
  <Words>1171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Theme1</vt:lpstr>
      <vt:lpstr>Web aplikacija online trgovine – Backend  -Diplomski rad-</vt:lpstr>
      <vt:lpstr>Pregled rada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Proces razvoja softvera sa aspekta modelovanja i implementacije</vt:lpstr>
      <vt:lpstr>Primeri testiranja i rezultati aplikacije</vt:lpstr>
      <vt:lpstr>Primeri testiranja i rezultati aplikacije -Admin pristup-</vt:lpstr>
      <vt:lpstr>Primeri testiranja i rezultati aplikacije -Kupac pristup-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online trgovine - Backend</dc:title>
  <dc:creator>Predrag Radak</dc:creator>
  <cp:lastModifiedBy>Predrag Radak</cp:lastModifiedBy>
  <cp:revision>109</cp:revision>
  <dcterms:created xsi:type="dcterms:W3CDTF">2023-08-29T16:09:07Z</dcterms:created>
  <dcterms:modified xsi:type="dcterms:W3CDTF">2023-08-30T16:39:49Z</dcterms:modified>
</cp:coreProperties>
</file>