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1BE6-9B60-43AC-8CFE-503E18492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258E0-753A-491E-8945-B7910C5A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2D29-BE50-4B4D-84EF-D0E0E76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4CCD-4714-4076-B613-8DEF51A2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8A6B-F983-4F35-B1DF-9DEC9226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401C-1ED1-4A84-B2CE-37400BCF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82DFF-A067-4A41-916A-3ED4DC68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235E-85CC-4411-B0D0-3813A116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239A-AD26-482A-BA85-8B5B65F9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5D21-E03B-4110-B779-E97F19B3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D033-8C34-4CC1-AE72-B404787E9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22186-98D7-4516-B4B5-6A234327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4CE21-72F0-4C76-A696-85D63B3D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8D8B-1FE4-4B7D-A4C1-8A982816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C8B4-0F63-4F67-97EB-D6A96027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5ED5-631A-4D0D-BB01-6365D410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F17F-622B-4DAD-962E-28163EA8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95B7-6B12-4E26-AD2A-FF257C4B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B51BB-E3D5-4F5F-91CC-C5D602C7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5155-0F32-49B3-9164-DD3A106D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4FDA-9692-41D3-8655-2320E34D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8EED-B422-4991-8AF2-510B4441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B5B1-5DF3-4FB1-98D0-5868BE2F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7CD2-ECAC-4E86-863A-16385239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03C-6169-4771-912D-8F1FA8BC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2200-443A-4800-92AC-0138A406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01DB-6590-4BA1-A697-6E9FDE008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619E0-8569-4866-B63F-3580FFCC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8EF53-9F75-4820-9D87-5E06554C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5BD3-720B-42C2-A210-8885A9A1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C596-FD25-4253-A8B1-E5DD9006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98A2-E308-44B4-B3A0-3785DA0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92DE0-C96E-4675-9C19-F021F830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FB259-A56A-4DBD-B1F9-0CBCE4378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97F85-489F-40E3-8E00-7E3F9F92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249D7-94EE-4F36-AE73-472DDA57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8B9BC-DD5D-491C-ADE2-BD63D88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6C290-EA76-474A-AF8B-D197DE3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63F2B-C61E-485D-9B1C-D154CE32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984B-399A-4039-816E-923CF7CD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54B5D-16BB-4278-9E9E-1512FEDE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592B5-9694-4E91-AC82-3E474042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2F912-CCB7-4456-BC01-59ED7759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99749-E7A8-42FD-8EB1-FF3827D9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12FDB-48CA-4B39-9950-12CE050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EC8E2-20EE-40C5-B4AF-871FE373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6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D752-06AA-4F61-A9DF-52F0108B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1675-B32E-413D-99C9-8B646204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7E3C1-A7A1-483F-8A59-90C48B75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AD8AF-3B83-4C7B-A111-BBBF79AB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5B7D-58E8-45D9-AB94-CCE32A2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B6F1-5B96-42C5-BDC9-5FF34D94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1478-B641-49AB-86CC-C648BBD5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CA283-FE2F-4926-BB92-B3AECC1C0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5F7C0-0372-46CC-86E4-85BD011B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07E6-209A-4678-8DE7-D3841AAD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651C-0A8D-4269-8508-D7468947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874B-D2AA-44EC-B718-23130CDD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A537-615D-41BA-8E59-DC0C18C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13C0-6AAF-4791-8FB8-9085D50B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E78A-120F-403B-8FE6-B6B0BC2F8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3805-2A36-4D43-8C03-74D68C4B96B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912A-1921-40F9-840B-57750ACE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86E9-E021-4F42-95B0-8A0D3EFE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CE80-7CB0-4B97-9A77-AB1C9B3C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325E-442B-4733-9117-BF53B1253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a-IR" dirty="0">
                <a:latin typeface="Bahnschrift" panose="020B0502040204020203" pitchFamily="34" charset="0"/>
                <a:cs typeface="B Nazanin" panose="00000400000000000000" pitchFamily="2" charset="-78"/>
              </a:rPr>
              <a:t>کاهش نویز اسپکل تصویر به روش تطبیقی </a:t>
            </a:r>
            <a:r>
              <a:rPr lang="fa-IR" dirty="0" err="1">
                <a:latin typeface="Bahnschrift" panose="020B0502040204020203" pitchFamily="34" charset="0"/>
                <a:cs typeface="B Nazanin" panose="00000400000000000000" pitchFamily="2" charset="-78"/>
              </a:rPr>
              <a:t>فازی</a:t>
            </a:r>
            <a:r>
              <a:rPr lang="fa-IR" dirty="0">
                <a:latin typeface="Bahnschrift" panose="020B0502040204020203" pitchFamily="34" charset="0"/>
                <a:cs typeface="B Nazanin" panose="00000400000000000000" pitchFamily="2" charset="-78"/>
              </a:rPr>
              <a:t> با استفاده تغییرات ضرایب</a:t>
            </a:r>
            <a:endParaRPr lang="en-US" dirty="0">
              <a:latin typeface="Bahnschrift" panose="020B050204020402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33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FEE-CC39-4614-BA66-C0BC2EE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الگوریتم</a:t>
            </a:r>
            <a:r>
              <a:rPr lang="fa-IR" dirty="0">
                <a:cs typeface="B Nazanin" panose="00000400000000000000" pitchFamily="2" charset="-78"/>
              </a:rPr>
              <a:t> روش پیشنهادی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F1DA2-3E7D-4A1E-8D12-CE20D1BD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9" y="148701"/>
            <a:ext cx="5657451" cy="6560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00EF8-4FFF-4D23-A2BC-5F2604B2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8" y="1965941"/>
            <a:ext cx="4324673" cy="13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D0043-56CB-41EE-843A-63DAA9788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18" y="3576680"/>
            <a:ext cx="4859923" cy="694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1C1E1-584F-4A34-937D-7D4D9F055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441" y="4951165"/>
            <a:ext cx="2119913" cy="5389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006FA8-F521-40EA-8F3D-23FB02BEB2FF}"/>
              </a:ext>
            </a:extLst>
          </p:cNvPr>
          <p:cNvSpPr/>
          <p:nvPr/>
        </p:nvSpPr>
        <p:spPr>
          <a:xfrm>
            <a:off x="8632904" y="4851313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مقدار </a:t>
            </a:r>
            <a:r>
              <a:rPr lang="en-US" dirty="0">
                <a:cs typeface="B Nazanin" panose="00000400000000000000" pitchFamily="2" charset="-78"/>
              </a:rPr>
              <a:t>C</a:t>
            </a:r>
            <a:r>
              <a:rPr lang="fa-IR" dirty="0">
                <a:cs typeface="B Nazanin" panose="00000400000000000000" pitchFamily="2" charset="-78"/>
              </a:rPr>
              <a:t> بر اساس ضریب: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0F2-ECAC-4B53-A878-B08EE20B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شبیه سازی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11096-AB2D-46D0-8451-3852BE75D007}"/>
              </a:ext>
            </a:extLst>
          </p:cNvPr>
          <p:cNvSpPr/>
          <p:nvPr/>
        </p:nvSpPr>
        <p:spPr>
          <a:xfrm>
            <a:off x="918267" y="5537547"/>
            <a:ext cx="239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Noise variance = 0.01</a:t>
            </a:r>
            <a:endParaRPr lang="fa-IR" dirty="0"/>
          </a:p>
          <a:p>
            <a:r>
              <a:rPr lang="en-US" dirty="0"/>
              <a:t>SSIM value is: 0.063221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B387E-B43D-4C49-B43A-41C76E70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14" y="878890"/>
            <a:ext cx="5334000" cy="400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CA6B8F-5FCD-4365-BF8B-4E721175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9" y="878890"/>
            <a:ext cx="5334000" cy="4000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3B3092-FE97-4812-BA71-CF1D32682AC0}"/>
              </a:ext>
            </a:extLst>
          </p:cNvPr>
          <p:cNvSpPr/>
          <p:nvPr/>
        </p:nvSpPr>
        <p:spPr>
          <a:xfrm>
            <a:off x="6486911" y="5537546"/>
            <a:ext cx="239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Noise variance = 0.05</a:t>
            </a:r>
          </a:p>
          <a:p>
            <a:r>
              <a:rPr lang="en-US" dirty="0"/>
              <a:t>SSIM value is: 0.065992</a:t>
            </a:r>
          </a:p>
        </p:txBody>
      </p:sp>
    </p:spTree>
    <p:extLst>
      <p:ext uri="{BB962C8B-B14F-4D97-AF65-F5344CB8AC3E}">
        <p14:creationId xmlns:p14="http://schemas.microsoft.com/office/powerpoint/2010/main" val="23637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FEE-CC39-4614-BA66-C0BC2EE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نتیجه 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0533-4D11-47FB-A230-10BB5317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1296955"/>
            <a:ext cx="10515600" cy="488000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حذف </a:t>
            </a:r>
            <a:r>
              <a:rPr lang="fa-IR" dirty="0" err="1">
                <a:cs typeface="B Nazanin" panose="00000400000000000000" pitchFamily="2" charset="-78"/>
              </a:rPr>
              <a:t>نویز</a:t>
            </a:r>
            <a:r>
              <a:rPr lang="fa-IR" dirty="0">
                <a:cs typeface="B Nazanin" panose="00000400000000000000" pitchFamily="2" charset="-78"/>
              </a:rPr>
              <a:t> برای </a:t>
            </a:r>
            <a:r>
              <a:rPr lang="fa-IR" dirty="0" err="1">
                <a:cs typeface="B Nazanin" panose="00000400000000000000" pitchFamily="2" charset="-78"/>
              </a:rPr>
              <a:t>نویز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اسپکل</a:t>
            </a:r>
            <a:r>
              <a:rPr lang="fa-IR" dirty="0">
                <a:cs typeface="B Nazanin" panose="00000400000000000000" pitchFamily="2" charset="-78"/>
              </a:rPr>
              <a:t> بر اساس منطق </a:t>
            </a:r>
            <a:r>
              <a:rPr lang="fa-IR" dirty="0" err="1">
                <a:cs typeface="B Nazanin" panose="00000400000000000000" pitchFamily="2" charset="-78"/>
              </a:rPr>
              <a:t>فازی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fa-IR" dirty="0" err="1">
                <a:cs typeface="B Nazanin" panose="00000400000000000000" pitchFamily="2" charset="-78"/>
              </a:rPr>
              <a:t>ضرایب</a:t>
            </a:r>
            <a:r>
              <a:rPr lang="fa-IR" dirty="0">
                <a:cs typeface="B Nazanin" panose="00000400000000000000" pitchFamily="2" charset="-78"/>
              </a:rPr>
              <a:t> تغییرات تصویر خاکستری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تطبیق بر اساس ناحیه تصویر که به 3 نوع یکپارچه، جزییات و لبه تقسیم میشود.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انتخاب فیلتر حذف </a:t>
            </a:r>
            <a:r>
              <a:rPr lang="fa-IR" dirty="0" err="1">
                <a:cs typeface="B Nazanin" panose="00000400000000000000" pitchFamily="2" charset="-78"/>
              </a:rPr>
              <a:t>نویز</a:t>
            </a:r>
            <a:r>
              <a:rPr lang="fa-IR" dirty="0">
                <a:cs typeface="B Nazanin" panose="00000400000000000000" pitchFamily="2" charset="-78"/>
              </a:rPr>
              <a:t> بر اساس کلاس هر </a:t>
            </a:r>
            <a:r>
              <a:rPr lang="fa-IR" dirty="0" err="1">
                <a:cs typeface="B Nazanin" panose="00000400000000000000" pitchFamily="2" charset="-78"/>
              </a:rPr>
              <a:t>پیکسل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از معیار تشابه تصویر </a:t>
            </a:r>
            <a:r>
              <a:rPr lang="en-US" dirty="0">
                <a:cs typeface="B Nazanin" panose="00000400000000000000" pitchFamily="2" charset="-78"/>
              </a:rPr>
              <a:t>SSIM</a:t>
            </a:r>
            <a:r>
              <a:rPr lang="fa-IR" dirty="0">
                <a:cs typeface="B Nazanin" panose="00000400000000000000" pitchFamily="2" charset="-78"/>
              </a:rPr>
              <a:t> برای انتخاب بهینه پارامتر فیلتر برای نواحی لبه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عملکرد مناسب </a:t>
            </a:r>
            <a:r>
              <a:rPr lang="fa-IR" dirty="0" err="1">
                <a:cs typeface="B Nazanin" panose="00000400000000000000" pitchFamily="2" charset="-78"/>
              </a:rPr>
              <a:t>الگوریتم</a:t>
            </a:r>
            <a:r>
              <a:rPr lang="fa-IR" dirty="0">
                <a:cs typeface="B Nazanin" panose="00000400000000000000" pitchFamily="2" charset="-78"/>
              </a:rPr>
              <a:t> در مقایسه با روشهای دیگر به لحاظ معیار تشابه با تصویر اصلی و حفظ لبه های تصویر</a:t>
            </a:r>
          </a:p>
        </p:txBody>
      </p:sp>
    </p:spTree>
    <p:extLst>
      <p:ext uri="{BB962C8B-B14F-4D97-AF65-F5344CB8AC3E}">
        <p14:creationId xmlns:p14="http://schemas.microsoft.com/office/powerpoint/2010/main" val="6008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373-6EB9-427E-89A5-921A63F2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فهرست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7B83-8B17-4700-8658-15306880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روش پیشنهادی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شبیه سازی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نتیجه گیری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33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7B87-C717-4322-BC43-C67F4E2C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9FE3-AB43-4160-8A3B-75139FF7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485201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تصویربرداری سونوگرافی در کنار مزایای خود یک ایراد اساسی دارد و آن نویز اسپکل در اثر بازگشت سیگنال ارسالی از نقاط مختلف هدف است.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کاهش قدرت تشخیص توسط پزشک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دشوار شدن فرآیند استخراج شاخصها برای پردازش بیشتر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حذف نویز اسپکل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یک فرآیند پیش پردازش مهم است.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ارائه روشهای مختلف در حوزه پیکسل و حوزه تبدیل (همچون ویولت).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فیلتر در حوزه پیکسل بر اساس آماره های تصویر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فیلتر هومومورفیک و ضرایب ویولت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آستانه گذاری ضرایب ویولت بر اساس قائده بیزین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حذف نویز بر اساس منطق فازی</a:t>
            </a:r>
          </a:p>
        </p:txBody>
      </p:sp>
    </p:spTree>
    <p:extLst>
      <p:ext uri="{BB962C8B-B14F-4D97-AF65-F5344CB8AC3E}">
        <p14:creationId xmlns:p14="http://schemas.microsoft.com/office/powerpoint/2010/main" val="10542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0F2-ECAC-4B53-A878-B08EE20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پیشنهادی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0DAA-48A0-449F-8CF6-524CDC88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روشی برای حفظ جزییات تصویر و تمایز بین لبه ها و نویز ارائه شده است.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از منطق فازی برای کلاسبندی پیکسلهای تصویر نویزی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نواحی یکپارچه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نواحی شامل جزییات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نواحی لبه ها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اعمال فیلترینگ متناسب با کلاس ناحیه مورد نظر در تصویر نویز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80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2F26-8861-4D6B-872C-8C90E40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56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مدل نویز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898E-E365-431C-BF8F-D798A930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4945322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مدل نویز ضرب شونده و جمع شونده در کنار هم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مدل نویز ضرب شونده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صرفنظر از نویز جمع شونده به دلیل ناچیز بودن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استفاده از ساختار فیلتر هومومورفیک 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0761E-AE3D-40DB-8726-1FFCF60D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98" y="1886048"/>
            <a:ext cx="391477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6B6EC-3726-4035-99DC-D7E4CBC5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98" y="3643653"/>
            <a:ext cx="300037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912-BA6F-4CC9-9E0C-2EF167853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998" y="4943645"/>
            <a:ext cx="42386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8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DD61-9C62-4928-9F16-CBE130DA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مدل منطق فازی تطبیقی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54C4-42D4-4783-BD95-D313A409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تعریف توابع عضویت در سه ناحیه مختلف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ناحیه یکپارچه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ناحیه شامل جزییات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ناحیه لبه 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فیلتر فازی برای اعمال به نواحی مختلف تصویر نویزی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تشخیص: کلاسبندی (استفاده از ضرایب تغییرات یا </a:t>
            </a:r>
            <a:r>
              <a:rPr lang="en-US" dirty="0">
                <a:cs typeface="B Nazanin" panose="00000400000000000000" pitchFamily="2" charset="-78"/>
              </a:rPr>
              <a:t>coefficient of variation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فیلتر کردن: اعمال سه فیلتر مختلف بر اساس کلاس پیکسل برای حذف نویز و ارتقا تصویر نویزی اولیه</a:t>
            </a:r>
          </a:p>
        </p:txBody>
      </p:sp>
    </p:spTree>
    <p:extLst>
      <p:ext uri="{BB962C8B-B14F-4D97-AF65-F5344CB8AC3E}">
        <p14:creationId xmlns:p14="http://schemas.microsoft.com/office/powerpoint/2010/main" val="1493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FEE-CC39-4614-BA66-C0BC2EE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مرحله تشخیص فازی به کمک ضرایب تغییرات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0533-4D11-47FB-A230-10BB5317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1296955"/>
            <a:ext cx="10515600" cy="488000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ضرایب تغییرات: نسبت انحراف معیار به میانگین یک همسایگی از پیکسل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مقادیر بالا: نواحی لبه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مقادیر پایین: نواحی یکپارچه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مقادیر متوسط: نواحی جزییات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تابع عضویت گوسین: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3E989-2F07-4B56-B392-E7C6258D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15" y="4245476"/>
            <a:ext cx="2905125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FA058-21D0-42A3-A0B8-DE263920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8" y="2406811"/>
            <a:ext cx="6943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FEE-CC39-4614-BA66-C0BC2EE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160940"/>
            <a:ext cx="10515600" cy="75346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مرحله کلاسبندی </a:t>
            </a:r>
            <a:r>
              <a:rPr lang="fa-IR" dirty="0" err="1">
                <a:cs typeface="B Nazanin" panose="00000400000000000000" pitchFamily="2" charset="-78"/>
              </a:rPr>
              <a:t>پیکسلها</a:t>
            </a:r>
            <a:r>
              <a:rPr lang="fa-IR" dirty="0">
                <a:cs typeface="B Nazanin" panose="00000400000000000000" pitchFamily="2" charset="-78"/>
              </a:rPr>
              <a:t> به کمک توابع عضویت </a:t>
            </a:r>
            <a:r>
              <a:rPr lang="fa-IR" dirty="0" err="1">
                <a:cs typeface="B Nazanin" panose="00000400000000000000" pitchFamily="2" charset="-78"/>
              </a:rPr>
              <a:t>فازی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0533-4D11-47FB-A230-10BB5317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914400"/>
            <a:ext cx="10515600" cy="553966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قواعد </a:t>
            </a:r>
            <a:r>
              <a:rPr lang="fa-IR" dirty="0" err="1">
                <a:cs typeface="B Nazanin" panose="00000400000000000000" pitchFamily="2" charset="-78"/>
              </a:rPr>
              <a:t>فازی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قاعده اول: 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کلاس یکپارچه 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قاعده دوم: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کلاس جزییات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قاعده سوم: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کلاس لبه 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قاعده چهارم: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کلاس جزییات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قاعده پنجم: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کلاس لبه</a:t>
            </a:r>
          </a:p>
          <a:p>
            <a:pPr lvl="2" algn="r" rtl="1"/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7506F-C5C2-413E-80BA-2ECD3581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80" y="1760043"/>
            <a:ext cx="6562725" cy="39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31C9F-8212-4F7E-9B3A-28839BEB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0" y="2689715"/>
            <a:ext cx="6543675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773B7-7F35-4187-9068-04E6CA590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80" y="3487075"/>
            <a:ext cx="66103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61A34-7700-4F9A-BF5F-1E48B300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80" y="4426272"/>
            <a:ext cx="653415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D20AC-B2C2-45DC-98EB-A8D10CFBC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17" y="5462415"/>
            <a:ext cx="6572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4FEE-CC39-4614-BA66-C0BC2EE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7"/>
            <a:ext cx="10515600" cy="77321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مرحله فیلتر کردن تصویر </a:t>
            </a:r>
            <a:r>
              <a:rPr lang="fa-IR" dirty="0" err="1">
                <a:cs typeface="B Nazanin" panose="00000400000000000000" pitchFamily="2" charset="-78"/>
              </a:rPr>
              <a:t>نویزی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0533-4D11-47FB-A230-10BB5317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118586"/>
            <a:ext cx="10755825" cy="5374287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فیلتر کردن بر اساس کلاس </a:t>
            </a:r>
            <a:r>
              <a:rPr lang="fa-IR" dirty="0" err="1">
                <a:cs typeface="B Nazanin" panose="00000400000000000000" pitchFamily="2" charset="-78"/>
              </a:rPr>
              <a:t>پیکسل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کلاس یکپارچه: فیلتر </a:t>
            </a:r>
            <a:r>
              <a:rPr lang="fa-IR" dirty="0" err="1">
                <a:cs typeface="B Nazanin" panose="00000400000000000000" pitchFamily="2" charset="-78"/>
              </a:rPr>
              <a:t>هموارسازی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کلاس جزییات: فیلتر میانه (حفظ بهتر لبه ها نسبت به فیلتر </a:t>
            </a:r>
            <a:r>
              <a:rPr lang="fa-IR" dirty="0" err="1">
                <a:cs typeface="B Nazanin" panose="00000400000000000000" pitchFamily="2" charset="-78"/>
              </a:rPr>
              <a:t>هموارساز</a:t>
            </a:r>
            <a:r>
              <a:rPr lang="fa-IR" dirty="0">
                <a:cs typeface="B Nazanin" panose="00000400000000000000" pitchFamily="2" charset="-78"/>
              </a:rPr>
              <a:t>)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کلاس لبه: فیلتر تطبیقی میانگین گیر </a:t>
            </a:r>
            <a:r>
              <a:rPr lang="fa-IR" dirty="0" err="1">
                <a:cs typeface="B Nazanin" panose="00000400000000000000" pitchFamily="2" charset="-78"/>
              </a:rPr>
              <a:t>وزندهی</a:t>
            </a:r>
            <a:r>
              <a:rPr lang="fa-IR" dirty="0">
                <a:cs typeface="B Nazanin" panose="00000400000000000000" pitchFamily="2" charset="-78"/>
              </a:rPr>
              <a:t> شده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66DAB-34CF-4ECD-8A4E-942AD34B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1467615"/>
            <a:ext cx="6147297" cy="728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C2D8A-6B69-458B-95DB-24F4501D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5" y="2670723"/>
            <a:ext cx="4923963" cy="660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EA477-2680-46D1-A9D0-C2951049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5" y="4107890"/>
            <a:ext cx="3517565" cy="639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D9910-956A-479E-8F1B-6AB682D37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05" y="4295954"/>
            <a:ext cx="2311589" cy="365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69B05-159E-4DDB-A5AA-31B5F7B82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980055"/>
            <a:ext cx="3879661" cy="12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2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465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 Theme</vt:lpstr>
      <vt:lpstr>کاهش نویز اسپکل تصویر به روش تطبیقی فازی با استفاده تغییرات ضرایب</vt:lpstr>
      <vt:lpstr>فهرست </vt:lpstr>
      <vt:lpstr>مقدمه</vt:lpstr>
      <vt:lpstr>روش پیشنهادی</vt:lpstr>
      <vt:lpstr>مدل نویز</vt:lpstr>
      <vt:lpstr>مدل منطق فازی تطبیقی</vt:lpstr>
      <vt:lpstr>مرحله تشخیص فازی به کمک ضرایب تغییرات</vt:lpstr>
      <vt:lpstr>مرحله کلاسبندی پیکسلها به کمک توابع عضویت فازی</vt:lpstr>
      <vt:lpstr>مرحله فیلتر کردن تصویر نویزی</vt:lpstr>
      <vt:lpstr>الگوریتم روش پیشنهادی</vt:lpstr>
      <vt:lpstr>شبیه سازی</vt:lpstr>
      <vt:lpstr>نتیجه گیری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کاهش نویز اسپکل تصویر به روش تطبیقی فازی بر روی تغییرات ضرایب</dc:title>
  <dc:creator>shiva siavashpouri</dc:creator>
  <cp:lastModifiedBy>Beethoven</cp:lastModifiedBy>
  <cp:revision>19</cp:revision>
  <dcterms:created xsi:type="dcterms:W3CDTF">2021-08-21T11:51:51Z</dcterms:created>
  <dcterms:modified xsi:type="dcterms:W3CDTF">2023-03-22T19:52:28Z</dcterms:modified>
</cp:coreProperties>
</file>