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29" r:id="rId2"/>
    <p:sldMasterId id="2147483832" r:id="rId3"/>
  </p:sldMasterIdLst>
  <p:notesMasterIdLst>
    <p:notesMasterId r:id="rId9"/>
  </p:notesMasterIdLst>
  <p:sldIdLst>
    <p:sldId id="287" r:id="rId4"/>
    <p:sldId id="438" r:id="rId5"/>
    <p:sldId id="439" r:id="rId6"/>
    <p:sldId id="440" r:id="rId7"/>
    <p:sldId id="44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0" autoAdjust="0"/>
    <p:restoredTop sz="91644" autoAdjust="0"/>
  </p:normalViewPr>
  <p:slideViewPr>
    <p:cSldViewPr>
      <p:cViewPr varScale="1">
        <p:scale>
          <a:sx n="104" d="100"/>
          <a:sy n="104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1809-AB5A-4472-942B-F6588ABD768A}" type="datetimeFigureOut">
              <a:rPr lang="de-DE" smtClean="0"/>
              <a:pPr/>
              <a:t>2013-09-12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E39E-2EFD-4C49-B763-A28BF70EF1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90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3F00DB-FCEE-4DBC-BA66-9B97CAB0302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9750"/>
            <a:ext cx="5203825" cy="3857625"/>
          </a:xfrm>
          <a:noFill/>
        </p:spPr>
        <p:txBody>
          <a:bodyPr wrap="square" lIns="87820" tIns="43140" rIns="87820" bIns="43140" numCol="1" anchor="t" anchorCtr="0" compatLnSpc="1">
            <a:prstTxWarp prst="textNoShape">
              <a:avLst/>
            </a:prstTxWarp>
          </a:bodyPr>
          <a:lstStyle/>
          <a:p>
            <a:pPr defTabSz="736600" eaLnBrk="1" hangingPunct="1">
              <a:spcBef>
                <a:spcPct val="0"/>
              </a:spcBef>
            </a:pPr>
            <a:endParaRPr lang="el-GR" dirty="0" smtClean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0638" y="793750"/>
            <a:ext cx="4279900" cy="32099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3F00DB-FCEE-4DBC-BA66-9B97CAB0302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9750"/>
            <a:ext cx="5203825" cy="3857625"/>
          </a:xfrm>
          <a:noFill/>
        </p:spPr>
        <p:txBody>
          <a:bodyPr wrap="square" lIns="87820" tIns="43140" rIns="87820" bIns="43140" numCol="1" anchor="t" anchorCtr="0" compatLnSpc="1">
            <a:prstTxWarp prst="textNoShape">
              <a:avLst/>
            </a:prstTxWarp>
          </a:bodyPr>
          <a:lstStyle/>
          <a:p>
            <a:pPr defTabSz="736600" eaLnBrk="1" hangingPunct="1">
              <a:spcBef>
                <a:spcPct val="0"/>
              </a:spcBef>
            </a:pPr>
            <a:endParaRPr lang="el-GR" dirty="0" smtClean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0638" y="793750"/>
            <a:ext cx="4279900" cy="32099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5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2013-09-12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13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9137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 marL="800100" indent="-342900">
              <a:buFont typeface="Arial" pitchFamily="34" charset="0"/>
              <a:buChar char="•"/>
              <a:defRPr sz="2800"/>
            </a:lvl2pPr>
            <a:lvl3pPr marL="1257300" indent="-342900">
              <a:buFont typeface="Arial" pitchFamily="34" charset="0"/>
              <a:buChar char="•"/>
              <a:defRPr sz="2800"/>
            </a:lvl3pPr>
            <a:lvl4pPr marL="1714500" indent="-342900">
              <a:buFont typeface="Arial" pitchFamily="34" charset="0"/>
              <a:buChar char="•"/>
              <a:defRPr sz="2800"/>
            </a:lvl4pPr>
            <a:lvl5pPr marL="2171700" indent="-342900">
              <a:buFont typeface="Arial" pitchFamily="34" charset="0"/>
              <a:buChar char="•"/>
              <a:defRPr sz="2800"/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9600" y="63219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21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1133" y="63219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48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cap="all">
                <a:latin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68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800">
                <a:latin typeface="Arial"/>
              </a:defRPr>
            </a:lvl1pPr>
            <a:lvl2pPr marL="800100" indent="-342900">
              <a:buFont typeface="Arial" pitchFamily="34" charset="0"/>
              <a:buChar char="•"/>
              <a:defRPr sz="2800">
                <a:latin typeface="Arial"/>
              </a:defRPr>
            </a:lvl2pPr>
            <a:lvl3pPr marL="1257300" indent="-342900">
              <a:buFont typeface="Arial" pitchFamily="34" charset="0"/>
              <a:buChar char="•"/>
              <a:defRPr sz="2800">
                <a:latin typeface="Arial"/>
              </a:defRPr>
            </a:lvl3pPr>
            <a:lvl4pPr marL="1714500" indent="-342900">
              <a:buFont typeface="Arial" pitchFamily="34" charset="0"/>
              <a:buChar char="•"/>
              <a:defRPr sz="2800">
                <a:latin typeface="Arial"/>
              </a:defRPr>
            </a:lvl4pPr>
            <a:lvl5pPr marL="2171700" indent="-342900">
              <a:buFont typeface="Arial" pitchFamily="34" charset="0"/>
              <a:buChar char="•"/>
              <a:defRPr sz="2800">
                <a:latin typeface="Arial"/>
              </a:defRPr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1133" y="632671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5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Web_SwedishICT_red_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219" y="2603212"/>
            <a:ext cx="6291562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6291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498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07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66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12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738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722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197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2013-09-12</a:t>
            </a:fld>
            <a:endParaRPr lang="en-US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" name="Gerade Verbindung 8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lmers_GU.wmf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1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935094" y="1623118"/>
            <a:ext cx="4751705" cy="220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2962" y="3837447"/>
            <a:ext cx="4033837" cy="121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pic>
        <p:nvPicPr>
          <p:cNvPr id="6" name="Bildobjekt 5" descr="ICT VIKTORIA 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13" y="6110709"/>
            <a:ext cx="1601627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4400" kern="1200" cap="all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7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endParaRPr lang="sv-SE" dirty="0" smtClean="0"/>
          </a:p>
        </p:txBody>
      </p:sp>
      <p:pic>
        <p:nvPicPr>
          <p:cNvPr id="8" name="Bildobjekt 7" descr="ICT VIKTORIA logo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13" y="6110709"/>
            <a:ext cx="1601627" cy="464442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1133" y="632671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467750" y="6372540"/>
            <a:ext cx="1245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www.viktoria.se</a:t>
            </a:r>
            <a:endParaRPr lang="sv-SE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93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/>
          <a:p>
            <a:r>
              <a:rPr lang="en-US" sz="3600" noProof="0" dirty="0" err="1" smtClean="0"/>
              <a:t>Carolo</a:t>
            </a:r>
            <a:r>
              <a:rPr lang="en-US" sz="3600" noProof="0" dirty="0" smtClean="0"/>
              <a:t> Cup 2014</a:t>
            </a:r>
            <a:endParaRPr lang="en-US" sz="36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Planned Sensor Layout</a:t>
            </a:r>
          </a:p>
          <a:p>
            <a:r>
              <a:rPr lang="en-US" dirty="0" smtClean="0"/>
              <a:t>Planned Hardware Architecture</a:t>
            </a:r>
          </a:p>
          <a:p>
            <a:r>
              <a:rPr lang="en-US" dirty="0" smtClean="0"/>
              <a:t>Planned Software Architecture</a:t>
            </a:r>
            <a:endParaRPr lang="en-US" dirty="0"/>
          </a:p>
          <a:p>
            <a:r>
              <a:rPr lang="en-US" dirty="0" smtClean="0"/>
              <a:t>Planned Time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506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Planned Sensor Layout</a:t>
            </a:r>
            <a:endParaRPr lang="de-DE" sz="3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51520" y="1900734"/>
            <a:ext cx="8712968" cy="2525522"/>
            <a:chOff x="251520" y="2919702"/>
            <a:chExt cx="8712968" cy="2525522"/>
          </a:xfrm>
        </p:grpSpPr>
        <p:sp>
          <p:nvSpPr>
            <p:cNvPr id="34" name="Rectangle 33"/>
            <p:cNvSpPr/>
            <p:nvPr/>
          </p:nvSpPr>
          <p:spPr>
            <a:xfrm>
              <a:off x="251520" y="2919702"/>
              <a:ext cx="8712968" cy="25255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51520" y="5373216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51520" y="3140968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43808" y="2410032"/>
            <a:ext cx="3168352" cy="1656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2771800" y="3778184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48" name="Isosceles Triangle 47"/>
          <p:cNvSpPr/>
          <p:nvPr/>
        </p:nvSpPr>
        <p:spPr>
          <a:xfrm rot="2700000">
            <a:off x="1592094" y="3526351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2097199" y="2613707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15299" y="2528352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ODO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4067944" y="2986096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A&amp;G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2843808" y="385019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2843808" y="241003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2843808" y="2626056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2843808" y="3634168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843808" y="320212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067944" y="3490152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96136" y="385019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5796136" y="241003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61" name="Isosceles Triangle 60"/>
          <p:cNvSpPr/>
          <p:nvPr/>
        </p:nvSpPr>
        <p:spPr>
          <a:xfrm>
            <a:off x="5671070" y="3778184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62" name="Isosceles Triangle 61"/>
          <p:cNvSpPr/>
          <p:nvPr/>
        </p:nvSpPr>
        <p:spPr>
          <a:xfrm rot="18900000">
            <a:off x="6056589" y="3426570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 rot="16200000">
            <a:off x="6408204" y="2158004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 rot="16200000">
            <a:off x="3031215" y="475443"/>
            <a:ext cx="6033898" cy="55470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59000"/>
                </a:schemeClr>
              </a:gs>
              <a:gs pos="35000">
                <a:schemeClr val="accent1">
                  <a:tint val="37000"/>
                  <a:satMod val="300000"/>
                  <a:alpha val="59000"/>
                </a:schemeClr>
              </a:gs>
              <a:gs pos="100000">
                <a:schemeClr val="accent1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Camera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2160" y="3167054"/>
            <a:ext cx="2680310" cy="35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19800000">
            <a:off x="161838" y="1853987"/>
            <a:ext cx="788601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sensor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layout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952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defTabSz="76200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Planned Hardware Architecture</a:t>
            </a:r>
            <a:endParaRPr lang="de-DE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Connector 6"/>
          <p:cNvCxnSpPr/>
          <p:nvPr/>
        </p:nvCxnSpPr>
        <p:spPr>
          <a:xfrm rot="16200000" flipV="1">
            <a:off x="3901080" y="2925006"/>
            <a:ext cx="497187" cy="124595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"/>
          <p:cNvCxnSpPr/>
          <p:nvPr/>
        </p:nvCxnSpPr>
        <p:spPr>
          <a:xfrm flipV="1">
            <a:off x="2195736" y="3356993"/>
            <a:ext cx="0" cy="504055"/>
          </a:xfrm>
          <a:prstGeom prst="straightConnector1">
            <a:avLst/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hape 29"/>
          <p:cNvCxnSpPr/>
          <p:nvPr/>
        </p:nvCxnSpPr>
        <p:spPr>
          <a:xfrm>
            <a:off x="6134153" y="3286914"/>
            <a:ext cx="0" cy="856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32"/>
          <p:cNvCxnSpPr/>
          <p:nvPr/>
        </p:nvCxnSpPr>
        <p:spPr>
          <a:xfrm>
            <a:off x="3157736" y="3288349"/>
            <a:ext cx="1730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hape 34"/>
          <p:cNvCxnSpPr/>
          <p:nvPr/>
        </p:nvCxnSpPr>
        <p:spPr>
          <a:xfrm>
            <a:off x="3752536" y="3060379"/>
            <a:ext cx="1690560" cy="0"/>
          </a:xfrm>
          <a:prstGeom prst="straightConnector1">
            <a:avLst/>
          </a:prstGeom>
          <a:noFill/>
          <a:ln w="38150" cap="flat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Shape 35"/>
          <p:cNvCxnSpPr/>
          <p:nvPr/>
        </p:nvCxnSpPr>
        <p:spPr>
          <a:xfrm>
            <a:off x="5425936" y="2664199"/>
            <a:ext cx="299" cy="381000"/>
          </a:xfrm>
          <a:prstGeom prst="straightConnector1">
            <a:avLst/>
          </a:prstGeom>
          <a:noFill/>
          <a:ln w="38150" cap="flat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39"/>
          <p:cNvCxnSpPr/>
          <p:nvPr/>
        </p:nvCxnSpPr>
        <p:spPr>
          <a:xfrm rot="10800000">
            <a:off x="7169404" y="1630881"/>
            <a:ext cx="292920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41"/>
          <p:cNvCxnSpPr>
            <a:stCxn id="95" idx="2"/>
          </p:cNvCxnSpPr>
          <p:nvPr/>
        </p:nvCxnSpPr>
        <p:spPr>
          <a:xfrm flipH="1">
            <a:off x="6751337" y="1896112"/>
            <a:ext cx="298" cy="561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hape 43"/>
          <p:cNvCxnSpPr/>
          <p:nvPr/>
        </p:nvCxnSpPr>
        <p:spPr>
          <a:xfrm rot="10800000">
            <a:off x="7449888" y="3919437"/>
            <a:ext cx="627899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hape 44"/>
          <p:cNvCxnSpPr/>
          <p:nvPr/>
        </p:nvCxnSpPr>
        <p:spPr>
          <a:xfrm rot="10800000">
            <a:off x="7449888" y="3198499"/>
            <a:ext cx="627899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45"/>
          <p:cNvCxnSpPr/>
          <p:nvPr/>
        </p:nvCxnSpPr>
        <p:spPr>
          <a:xfrm rot="10800000">
            <a:off x="7449540" y="2403124"/>
            <a:ext cx="627899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46"/>
          <p:cNvCxnSpPr/>
          <p:nvPr/>
        </p:nvCxnSpPr>
        <p:spPr>
          <a:xfrm>
            <a:off x="4880816" y="4152051"/>
            <a:ext cx="0" cy="47720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47"/>
          <p:cNvCxnSpPr/>
          <p:nvPr/>
        </p:nvCxnSpPr>
        <p:spPr>
          <a:xfrm>
            <a:off x="405936" y="1585113"/>
            <a:ext cx="1730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49"/>
          <p:cNvSpPr/>
          <p:nvPr/>
        </p:nvSpPr>
        <p:spPr>
          <a:xfrm>
            <a:off x="2024536" y="3768987"/>
            <a:ext cx="791640" cy="504802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A7A4"/>
              </a:gs>
              <a:gs pos="100000">
                <a:srgbClr val="FFE5E5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Infrared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85" name="Shape 50"/>
          <p:cNvSpPr/>
          <p:nvPr/>
        </p:nvSpPr>
        <p:spPr>
          <a:xfrm>
            <a:off x="3896556" y="3761465"/>
            <a:ext cx="554099" cy="5235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00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Steer</a:t>
            </a:r>
          </a:p>
        </p:txBody>
      </p:sp>
      <p:sp>
        <p:nvSpPr>
          <p:cNvPr id="86" name="Shape 51"/>
          <p:cNvSpPr/>
          <p:nvPr/>
        </p:nvSpPr>
        <p:spPr>
          <a:xfrm>
            <a:off x="5275668" y="3761465"/>
            <a:ext cx="554099" cy="5235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00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Motor</a:t>
            </a:r>
          </a:p>
        </p:txBody>
      </p:sp>
      <p:sp>
        <p:nvSpPr>
          <p:cNvPr id="87" name="Shape 52"/>
          <p:cNvSpPr/>
          <p:nvPr/>
        </p:nvSpPr>
        <p:spPr>
          <a:xfrm>
            <a:off x="7607911" y="2877114"/>
            <a:ext cx="711300" cy="646636"/>
          </a:xfrm>
          <a:prstGeom prst="rect">
            <a:avLst/>
          </a:prstGeom>
          <a:gradFill>
            <a:gsLst>
              <a:gs pos="0">
                <a:srgbClr val="FF9135"/>
              </a:gs>
              <a:gs pos="100000">
                <a:srgbClr val="CC6D20"/>
              </a:gs>
              <a:gs pos="100000">
                <a:srgbClr val="FF9135"/>
              </a:gs>
            </a:gsLst>
            <a:lin ang="16200000" scaled="0"/>
          </a:gradFill>
          <a:ln w="9525" cap="flat">
            <a:solidFill>
              <a:srgbClr val="F592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Flashing </a:t>
            </a:r>
            <a:r>
              <a:rPr lang="de-DE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LEDs </a:t>
            </a:r>
            <a:r>
              <a:rPr lang="en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left</a:t>
            </a:r>
            <a:endParaRPr lang="en" sz="105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88" name="Shape 53"/>
          <p:cNvSpPr/>
          <p:nvPr/>
        </p:nvSpPr>
        <p:spPr>
          <a:xfrm>
            <a:off x="7607911" y="3625197"/>
            <a:ext cx="711360" cy="646691"/>
          </a:xfrm>
          <a:prstGeom prst="rect">
            <a:avLst/>
          </a:prstGeom>
          <a:gradFill>
            <a:gsLst>
              <a:gs pos="0">
                <a:srgbClr val="FF9135"/>
              </a:gs>
              <a:gs pos="100000">
                <a:srgbClr val="CC6D20"/>
              </a:gs>
              <a:gs pos="100000">
                <a:srgbClr val="FF9135"/>
              </a:gs>
            </a:gsLst>
            <a:lin ang="16200000" scaled="0"/>
          </a:gradFill>
          <a:ln w="9525" cap="flat">
            <a:solidFill>
              <a:srgbClr val="F592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Flashing </a:t>
            </a:r>
            <a:r>
              <a:rPr lang="de-DE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LEDs </a:t>
            </a:r>
            <a:r>
              <a:rPr lang="en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right</a:t>
            </a:r>
            <a:endParaRPr lang="en" sz="105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89" name="Shape 54"/>
          <p:cNvSpPr/>
          <p:nvPr/>
        </p:nvSpPr>
        <p:spPr>
          <a:xfrm>
            <a:off x="7607911" y="2125436"/>
            <a:ext cx="711360" cy="646691"/>
          </a:xfrm>
          <a:prstGeom prst="rect">
            <a:avLst/>
          </a:prstGeom>
          <a:gradFill>
            <a:gsLst>
              <a:gs pos="0">
                <a:srgbClr val="CE3A36"/>
              </a:gs>
              <a:gs pos="100000">
                <a:srgbClr val="9C2F2C"/>
              </a:gs>
              <a:gs pos="100000">
                <a:srgbClr val="CE3A36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Braking</a:t>
            </a:r>
            <a:endParaRPr lang="de-DE" sz="1050" b="0" i="0" u="none" strike="noStrike" cap="none" baseline="0" dirty="0" smtClean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de-DE" sz="105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LEDs</a:t>
            </a:r>
            <a:endParaRPr lang="en" sz="105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90" name="Shape 58"/>
          <p:cNvSpPr/>
          <p:nvPr/>
        </p:nvSpPr>
        <p:spPr>
          <a:xfrm>
            <a:off x="1088536" y="3768987"/>
            <a:ext cx="791640" cy="504802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A7A4"/>
              </a:gs>
              <a:gs pos="100000">
                <a:srgbClr val="FFE5E5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Infrared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cxnSp>
        <p:nvCxnSpPr>
          <p:cNvPr id="91" name="Shape 63"/>
          <p:cNvCxnSpPr/>
          <p:nvPr/>
        </p:nvCxnSpPr>
        <p:spPr>
          <a:xfrm>
            <a:off x="5428063" y="1801083"/>
            <a:ext cx="0" cy="629280"/>
          </a:xfrm>
          <a:prstGeom prst="straightConnector1">
            <a:avLst/>
          </a:prstGeom>
          <a:noFill/>
          <a:ln w="38150" cap="flat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64"/>
          <p:cNvCxnSpPr/>
          <p:nvPr/>
        </p:nvCxnSpPr>
        <p:spPr>
          <a:xfrm>
            <a:off x="454992" y="4623279"/>
            <a:ext cx="4425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65"/>
          <p:cNvSpPr/>
          <p:nvPr/>
        </p:nvSpPr>
        <p:spPr>
          <a:xfrm rot="16200000" flipH="1">
            <a:off x="-1104306" y="2880711"/>
            <a:ext cx="3437020" cy="431700"/>
          </a:xfrm>
          <a:prstGeom prst="rect">
            <a:avLst/>
          </a:prstGeom>
          <a:gradFill>
            <a:gsLst>
              <a:gs pos="0">
                <a:srgbClr val="397BCA"/>
              </a:gs>
              <a:gs pos="0">
                <a:srgbClr val="2E5F99"/>
              </a:gs>
              <a:gs pos="100000">
                <a:srgbClr val="397BCA"/>
              </a:gs>
            </a:gsLst>
            <a:lin ang="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de-DE" sz="160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Power Supply </a:t>
            </a:r>
            <a:endParaRPr lang="en" sz="160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94" name="Shape 66"/>
          <p:cNvSpPr/>
          <p:nvPr/>
        </p:nvSpPr>
        <p:spPr>
          <a:xfrm>
            <a:off x="1621748" y="1382644"/>
            <a:ext cx="1597200" cy="431700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200" b="0" i="0" u="none" strike="noStrike" cap="none" baseline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Voltage Converter</a:t>
            </a:r>
          </a:p>
        </p:txBody>
      </p:sp>
      <p:sp>
        <p:nvSpPr>
          <p:cNvPr id="95" name="Shape 42"/>
          <p:cNvSpPr/>
          <p:nvPr/>
        </p:nvSpPr>
        <p:spPr>
          <a:xfrm>
            <a:off x="6218115" y="1369564"/>
            <a:ext cx="1067039" cy="526548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100" b="0" i="0" u="none" strike="noStrike" cap="none" baseline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 Board</a:t>
            </a:r>
          </a:p>
        </p:txBody>
      </p:sp>
      <p:cxnSp>
        <p:nvCxnSpPr>
          <p:cNvPr id="97" name="Shape 69"/>
          <p:cNvCxnSpPr/>
          <p:nvPr/>
        </p:nvCxnSpPr>
        <p:spPr>
          <a:xfrm>
            <a:off x="4071847" y="1588334"/>
            <a:ext cx="0" cy="122764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70"/>
          <p:cNvCxnSpPr>
            <a:stCxn id="94" idx="3"/>
          </p:cNvCxnSpPr>
          <p:nvPr/>
        </p:nvCxnSpPr>
        <p:spPr>
          <a:xfrm>
            <a:off x="3218948" y="1598494"/>
            <a:ext cx="8528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71"/>
          <p:cNvCxnSpPr/>
          <p:nvPr/>
        </p:nvCxnSpPr>
        <p:spPr>
          <a:xfrm>
            <a:off x="7456843" y="1629373"/>
            <a:ext cx="0" cy="229006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73"/>
          <p:cNvCxnSpPr/>
          <p:nvPr/>
        </p:nvCxnSpPr>
        <p:spPr>
          <a:xfrm>
            <a:off x="4411456" y="3288295"/>
            <a:ext cx="1730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70"/>
          <p:cNvCxnSpPr>
            <a:endCxn id="102" idx="1"/>
          </p:cNvCxnSpPr>
          <p:nvPr/>
        </p:nvCxnSpPr>
        <p:spPr>
          <a:xfrm flipV="1">
            <a:off x="4066526" y="2601184"/>
            <a:ext cx="846426" cy="380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55"/>
          <p:cNvSpPr/>
          <p:nvPr/>
        </p:nvSpPr>
        <p:spPr>
          <a:xfrm>
            <a:off x="4912952" y="2403382"/>
            <a:ext cx="2372202" cy="395604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60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PandaBoard</a:t>
            </a:r>
            <a:r>
              <a:rPr lang="de-DE" sz="160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 ES</a:t>
            </a:r>
            <a:endParaRPr lang="en" sz="160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20393" y="5240056"/>
            <a:ext cx="4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USB</a:t>
            </a:r>
            <a:endParaRPr lang="en-US" sz="1200" dirty="0">
              <a:latin typeface="Georgia"/>
              <a:cs typeface="Georgi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42103" y="5033496"/>
            <a:ext cx="40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I</a:t>
            </a:r>
            <a:r>
              <a:rPr lang="en-US" sz="1200" baseline="30000" dirty="0" smtClean="0">
                <a:latin typeface="Georgia"/>
                <a:cs typeface="Georgia"/>
              </a:rPr>
              <a:t>2</a:t>
            </a:r>
            <a:r>
              <a:rPr lang="en-US" sz="1200" dirty="0" smtClean="0">
                <a:latin typeface="Georgia"/>
                <a:cs typeface="Georgia"/>
              </a:rPr>
              <a:t>C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05" name="Straight Connector 6"/>
          <p:cNvCxnSpPr/>
          <p:nvPr/>
        </p:nvCxnSpPr>
        <p:spPr>
          <a:xfrm flipH="1">
            <a:off x="6309330" y="5384264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6"/>
          <p:cNvCxnSpPr/>
          <p:nvPr/>
        </p:nvCxnSpPr>
        <p:spPr>
          <a:xfrm flipH="1">
            <a:off x="6308247" y="5187168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9551" y="5014103"/>
            <a:ext cx="612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Power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09" name="Straight Connector 6"/>
          <p:cNvCxnSpPr/>
          <p:nvPr/>
        </p:nvCxnSpPr>
        <p:spPr>
          <a:xfrm flipH="1">
            <a:off x="7877405" y="5188791"/>
            <a:ext cx="144016" cy="0"/>
          </a:xfrm>
          <a:prstGeom prst="straightConnector1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19884" y="5015355"/>
            <a:ext cx="57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PWM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11" name="Straight Connector 6"/>
          <p:cNvCxnSpPr/>
          <p:nvPr/>
        </p:nvCxnSpPr>
        <p:spPr>
          <a:xfrm flipH="1">
            <a:off x="7007738" y="5190043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119884" y="52266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UART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13" name="Straight Connector 6"/>
          <p:cNvCxnSpPr/>
          <p:nvPr/>
        </p:nvCxnSpPr>
        <p:spPr>
          <a:xfrm flipH="1">
            <a:off x="7018981" y="5381015"/>
            <a:ext cx="144016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984733" y="5225261"/>
            <a:ext cx="50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ADC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15" name="Straight Connector 6"/>
          <p:cNvCxnSpPr/>
          <p:nvPr/>
        </p:nvCxnSpPr>
        <p:spPr>
          <a:xfrm flipH="1">
            <a:off x="7872587" y="5379629"/>
            <a:ext cx="1440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6"/>
          <p:cNvCxnSpPr/>
          <p:nvPr/>
        </p:nvCxnSpPr>
        <p:spPr>
          <a:xfrm rot="16200000" flipV="1">
            <a:off x="1839228" y="2463902"/>
            <a:ext cx="348681" cy="581247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6"/>
          <p:cNvCxnSpPr/>
          <p:nvPr/>
        </p:nvCxnSpPr>
        <p:spPr>
          <a:xfrm rot="5400000" flipH="1" flipV="1">
            <a:off x="1771937" y="3339545"/>
            <a:ext cx="410898" cy="43669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6"/>
          <p:cNvCxnSpPr/>
          <p:nvPr/>
        </p:nvCxnSpPr>
        <p:spPr>
          <a:xfrm rot="5400000" flipH="1" flipV="1">
            <a:off x="2515784" y="2367705"/>
            <a:ext cx="348681" cy="773640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6"/>
          <p:cNvCxnSpPr/>
          <p:nvPr/>
        </p:nvCxnSpPr>
        <p:spPr>
          <a:xfrm flipV="1">
            <a:off x="2303748" y="2557507"/>
            <a:ext cx="0" cy="460843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6"/>
          <p:cNvCxnSpPr/>
          <p:nvPr/>
        </p:nvCxnSpPr>
        <p:spPr>
          <a:xfrm rot="16200000" flipV="1">
            <a:off x="2370806" y="3132392"/>
            <a:ext cx="497187" cy="8510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Shape 59"/>
          <p:cNvSpPr/>
          <p:nvPr/>
        </p:nvSpPr>
        <p:spPr>
          <a:xfrm>
            <a:off x="2960536" y="3768987"/>
            <a:ext cx="791640" cy="504802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A7A4"/>
              </a:gs>
              <a:gs pos="100000">
                <a:srgbClr val="FFE5E5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Infrared 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22" name="Shape 57"/>
          <p:cNvSpPr/>
          <p:nvPr/>
        </p:nvSpPr>
        <p:spPr>
          <a:xfrm>
            <a:off x="1084578" y="2112803"/>
            <a:ext cx="799556" cy="504802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D9FDA6"/>
              </a:gs>
              <a:gs pos="100000">
                <a:srgbClr val="F4FFE6"/>
              </a:gs>
            </a:gsLst>
            <a:lin ang="16200000" scaled="0"/>
          </a:gradFill>
          <a:ln w="9525" cap="flat">
            <a:solidFill>
              <a:srgbClr val="98B8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Ultrasonic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23" name="Shape 60"/>
          <p:cNvSpPr/>
          <p:nvPr/>
        </p:nvSpPr>
        <p:spPr>
          <a:xfrm>
            <a:off x="2020578" y="2112803"/>
            <a:ext cx="799556" cy="504802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D9FDA6"/>
              </a:gs>
              <a:gs pos="100000">
                <a:srgbClr val="F4FFE6"/>
              </a:gs>
            </a:gsLst>
            <a:lin ang="16200000" scaled="0"/>
          </a:gradFill>
          <a:ln w="9525" cap="flat">
            <a:solidFill>
              <a:srgbClr val="98B8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Ultrasonic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24" name="Shape 61"/>
          <p:cNvSpPr/>
          <p:nvPr/>
        </p:nvSpPr>
        <p:spPr>
          <a:xfrm>
            <a:off x="2956578" y="2112803"/>
            <a:ext cx="799556" cy="504802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D9FDA6"/>
              </a:gs>
              <a:gs pos="100000">
                <a:srgbClr val="F4FFE6"/>
              </a:gs>
            </a:gsLst>
            <a:lin ang="16200000" scaled="0"/>
          </a:gradFill>
          <a:ln w="9525" cap="flat">
            <a:solidFill>
              <a:srgbClr val="98B8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Ultrasonic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cxnSp>
        <p:nvCxnSpPr>
          <p:cNvPr id="125" name="Straight Connector 6"/>
          <p:cNvCxnSpPr>
            <a:stCxn id="86" idx="1"/>
          </p:cNvCxnSpPr>
          <p:nvPr/>
        </p:nvCxnSpPr>
        <p:spPr>
          <a:xfrm flipH="1" flipV="1">
            <a:off x="5093520" y="4021040"/>
            <a:ext cx="182148" cy="217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72"/>
          <p:cNvSpPr/>
          <p:nvPr/>
        </p:nvSpPr>
        <p:spPr>
          <a:xfrm>
            <a:off x="4586121" y="3759295"/>
            <a:ext cx="554099" cy="523500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37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100" dirty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ESC</a:t>
            </a:r>
          </a:p>
        </p:txBody>
      </p:sp>
      <p:cxnSp>
        <p:nvCxnSpPr>
          <p:cNvPr id="128" name="Straight Connector 6"/>
          <p:cNvCxnSpPr/>
          <p:nvPr/>
        </p:nvCxnSpPr>
        <p:spPr>
          <a:xfrm flipH="1">
            <a:off x="3454830" y="3181258"/>
            <a:ext cx="2865852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Shape 62"/>
          <p:cNvSpPr/>
          <p:nvPr/>
        </p:nvSpPr>
        <p:spPr>
          <a:xfrm>
            <a:off x="1088536" y="2997365"/>
            <a:ext cx="2664000" cy="359639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00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de-DE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STM32F4 </a:t>
            </a:r>
            <a:r>
              <a:rPr lang="en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Discovery </a:t>
            </a:r>
            <a:r>
              <a:rPr lang="de-DE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B</a:t>
            </a:r>
            <a:r>
              <a:rPr lang="en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oard</a:t>
            </a:r>
            <a:endParaRPr lang="en" sz="160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cxnSp>
        <p:nvCxnSpPr>
          <p:cNvPr id="131" name="Straight Connector 6"/>
          <p:cNvCxnSpPr/>
          <p:nvPr/>
        </p:nvCxnSpPr>
        <p:spPr>
          <a:xfrm flipV="1">
            <a:off x="6300776" y="3160204"/>
            <a:ext cx="0" cy="646284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Shape 74"/>
          <p:cNvSpPr/>
          <p:nvPr/>
        </p:nvSpPr>
        <p:spPr>
          <a:xfrm>
            <a:off x="5965218" y="3759290"/>
            <a:ext cx="554099" cy="5235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37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>
                <a:latin typeface="Georgia"/>
                <a:ea typeface="Calibri"/>
                <a:cs typeface="Georgia"/>
                <a:sym typeface="Calibri"/>
              </a:rPr>
              <a:t>RazorBoard</a:t>
            </a:r>
          </a:p>
        </p:txBody>
      </p:sp>
      <p:sp>
        <p:nvSpPr>
          <p:cNvPr id="134" name="Shape 56"/>
          <p:cNvSpPr/>
          <p:nvPr/>
        </p:nvSpPr>
        <p:spPr>
          <a:xfrm>
            <a:off x="5030478" y="1371710"/>
            <a:ext cx="791640" cy="555282"/>
          </a:xfrm>
          <a:prstGeom prst="rect">
            <a:avLst/>
          </a:prstGeom>
          <a:gradFill>
            <a:gsLst>
              <a:gs pos="0">
                <a:srgbClr val="E5EFFF"/>
              </a:gs>
              <a:gs pos="100000">
                <a:srgbClr val="A4C1FF"/>
              </a:gs>
              <a:gs pos="100000">
                <a:srgbClr val="E5EF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Camera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6228184" y="5013176"/>
            <a:ext cx="2389133" cy="75250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eorgia"/>
              <a:cs typeface="Georgia"/>
            </a:endParaRPr>
          </a:p>
        </p:txBody>
      </p:sp>
      <p:cxnSp>
        <p:nvCxnSpPr>
          <p:cNvPr id="136" name="Straight Connector 6"/>
          <p:cNvCxnSpPr>
            <a:endCxn id="85" idx="0"/>
          </p:cNvCxnSpPr>
          <p:nvPr/>
        </p:nvCxnSpPr>
        <p:spPr>
          <a:xfrm>
            <a:off x="4172627" y="3537987"/>
            <a:ext cx="979" cy="223478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6"/>
          <p:cNvCxnSpPr>
            <a:stCxn id="126" idx="1"/>
            <a:endCxn id="85" idx="3"/>
          </p:cNvCxnSpPr>
          <p:nvPr/>
        </p:nvCxnSpPr>
        <p:spPr>
          <a:xfrm flipH="1">
            <a:off x="4450655" y="4021045"/>
            <a:ext cx="135466" cy="217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70"/>
          <p:cNvCxnSpPr/>
          <p:nvPr/>
        </p:nvCxnSpPr>
        <p:spPr>
          <a:xfrm>
            <a:off x="3553558" y="1600993"/>
            <a:ext cx="0" cy="40541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70"/>
          <p:cNvCxnSpPr/>
          <p:nvPr/>
        </p:nvCxnSpPr>
        <p:spPr>
          <a:xfrm>
            <a:off x="934929" y="1998138"/>
            <a:ext cx="2622767" cy="413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70"/>
          <p:cNvCxnSpPr/>
          <p:nvPr/>
        </p:nvCxnSpPr>
        <p:spPr>
          <a:xfrm>
            <a:off x="930793" y="4434790"/>
            <a:ext cx="242005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traight Connector 6"/>
          <p:cNvCxnSpPr/>
          <p:nvPr/>
        </p:nvCxnSpPr>
        <p:spPr>
          <a:xfrm flipH="1" flipV="1">
            <a:off x="3348082" y="4273789"/>
            <a:ext cx="2770" cy="1651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Straight Connector 6"/>
          <p:cNvCxnSpPr/>
          <p:nvPr/>
        </p:nvCxnSpPr>
        <p:spPr>
          <a:xfrm flipH="1" flipV="1">
            <a:off x="2408353" y="4268986"/>
            <a:ext cx="2770" cy="1651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traight Connector 6"/>
          <p:cNvCxnSpPr/>
          <p:nvPr/>
        </p:nvCxnSpPr>
        <p:spPr>
          <a:xfrm flipH="1" flipV="1">
            <a:off x="1460350" y="4264183"/>
            <a:ext cx="2770" cy="1651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Straight Connector 6"/>
          <p:cNvCxnSpPr/>
          <p:nvPr/>
        </p:nvCxnSpPr>
        <p:spPr>
          <a:xfrm flipV="1">
            <a:off x="924665" y="1994002"/>
            <a:ext cx="18537" cy="244706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Straight Connector 6"/>
          <p:cNvCxnSpPr>
            <a:stCxn id="124" idx="0"/>
          </p:cNvCxnSpPr>
          <p:nvPr/>
        </p:nvCxnSpPr>
        <p:spPr>
          <a:xfrm flipH="1" flipV="1">
            <a:off x="3355976" y="2000251"/>
            <a:ext cx="380" cy="11255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traight Connector 6"/>
          <p:cNvCxnSpPr/>
          <p:nvPr/>
        </p:nvCxnSpPr>
        <p:spPr>
          <a:xfrm flipH="1" flipV="1">
            <a:off x="2376443" y="2003186"/>
            <a:ext cx="381" cy="11255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Straight Connector 6"/>
          <p:cNvCxnSpPr/>
          <p:nvPr/>
        </p:nvCxnSpPr>
        <p:spPr>
          <a:xfrm flipH="1" flipV="1">
            <a:off x="1396911" y="2006122"/>
            <a:ext cx="381" cy="11255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Shape 70"/>
          <p:cNvCxnSpPr/>
          <p:nvPr/>
        </p:nvCxnSpPr>
        <p:spPr>
          <a:xfrm>
            <a:off x="3671002" y="2810801"/>
            <a:ext cx="0" cy="18989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70"/>
          <p:cNvCxnSpPr/>
          <p:nvPr/>
        </p:nvCxnSpPr>
        <p:spPr>
          <a:xfrm>
            <a:off x="3662523" y="2815558"/>
            <a:ext cx="413897" cy="4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0" name="Rectangle 149"/>
          <p:cNvSpPr/>
          <p:nvPr/>
        </p:nvSpPr>
        <p:spPr>
          <a:xfrm>
            <a:off x="6249455" y="3223922"/>
            <a:ext cx="7745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PD8 (TX)</a:t>
            </a:r>
          </a:p>
          <a:p>
            <a:r>
              <a:rPr lang="en-US" sz="1050" dirty="0" smtClean="0">
                <a:latin typeface="Georgia"/>
                <a:cs typeface="Georgia"/>
              </a:rPr>
              <a:t>PD9 (RX)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709928" y="3541883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PC8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107697" y="3544869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PC9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61721" y="271662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PB6 (SCL)  PB9(SDA)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421330" y="3542832"/>
            <a:ext cx="428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PC1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148758" y="3543537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PC4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985554" y="3544242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PC5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423735" y="5458298"/>
            <a:ext cx="169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Georgia"/>
                <a:cs typeface="Georgia"/>
              </a:rPr>
              <a:t>Pxy</a:t>
            </a:r>
            <a:r>
              <a:rPr lang="en-US" sz="1200" dirty="0" smtClean="0">
                <a:latin typeface="Georgia"/>
                <a:cs typeface="Georgia"/>
              </a:rPr>
              <a:t> = Connection PIN</a:t>
            </a:r>
            <a:endParaRPr lang="en-US" sz="1200" dirty="0">
              <a:latin typeface="Georgia"/>
              <a:cs typeface="Georgia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736602" y="1860249"/>
            <a:ext cx="59503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P_039</a:t>
            </a:r>
          </a:p>
          <a:p>
            <a:r>
              <a:rPr lang="en-US" sz="1050" dirty="0" smtClean="0">
                <a:latin typeface="Georgia"/>
                <a:cs typeface="Georgia"/>
              </a:rPr>
              <a:t>P_138</a:t>
            </a:r>
          </a:p>
          <a:p>
            <a:r>
              <a:rPr lang="en-US" sz="1050" dirty="0" smtClean="0">
                <a:latin typeface="Georgia"/>
                <a:cs typeface="Georgia"/>
              </a:rPr>
              <a:t>P_140</a:t>
            </a:r>
          </a:p>
        </p:txBody>
      </p:sp>
      <p:sp>
        <p:nvSpPr>
          <p:cNvPr id="159" name="Rectangle 158"/>
          <p:cNvSpPr/>
          <p:nvPr/>
        </p:nvSpPr>
        <p:spPr>
          <a:xfrm rot="19800000">
            <a:off x="-551434" y="1853987"/>
            <a:ext cx="9312565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542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defTabSz="76200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Planned Software Architecture</a:t>
            </a:r>
            <a:endParaRPr lang="de-DE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504" y="5301208"/>
            <a:ext cx="4392488" cy="7920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1000"/>
                </a:schemeClr>
              </a:gs>
              <a:gs pos="80000">
                <a:schemeClr val="accent1">
                  <a:shade val="93000"/>
                  <a:satMod val="130000"/>
                  <a:alpha val="61000"/>
                </a:schemeClr>
              </a:gs>
              <a:gs pos="100000">
                <a:schemeClr val="accent1">
                  <a:shade val="94000"/>
                  <a:satMod val="135000"/>
                  <a:alpha val="6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ECU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4644008" y="5301208"/>
            <a:ext cx="4392488" cy="7920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1000"/>
                </a:schemeClr>
              </a:gs>
              <a:gs pos="80000">
                <a:schemeClr val="accent1">
                  <a:shade val="93000"/>
                  <a:satMod val="130000"/>
                  <a:alpha val="61000"/>
                </a:schemeClr>
              </a:gs>
              <a:gs pos="100000">
                <a:schemeClr val="accent1">
                  <a:shade val="94000"/>
                  <a:satMod val="135000"/>
                  <a:alpha val="6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System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644008" y="4437112"/>
            <a:ext cx="136815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</a:t>
            </a:r>
          </a:p>
          <a:p>
            <a:pPr algn="ctr"/>
            <a:r>
              <a:rPr lang="en-US" sz="1400" dirty="0"/>
              <a:t>Communication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668344" y="4437112"/>
            <a:ext cx="136815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Actors Access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6156176" y="4437112"/>
            <a:ext cx="136815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Gatherer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4644008" y="3573016"/>
            <a:ext cx="43924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Fusion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339752" y="4437112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Low-Level</a:t>
            </a:r>
          </a:p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107504" y="4437112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Grabber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107504" y="3573016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LaneModelProvider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2339752" y="3573016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3491880" y="2708920"/>
            <a:ext cx="1008112" cy="1656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Actors</a:t>
            </a:r>
          </a:p>
          <a:p>
            <a:pPr algn="ctr"/>
            <a:r>
              <a:rPr lang="en-US" dirty="0" smtClean="0"/>
              <a:t>Access</a:t>
            </a:r>
            <a:endParaRPr lang="en-US" dirty="0"/>
          </a:p>
        </p:txBody>
      </p:sp>
      <p:cxnSp>
        <p:nvCxnSpPr>
          <p:cNvPr id="167" name="Elbow Connector 15"/>
          <p:cNvCxnSpPr>
            <a:endCxn id="163" idx="2"/>
          </p:cNvCxnSpPr>
          <p:nvPr/>
        </p:nvCxnSpPr>
        <p:spPr>
          <a:xfrm flipV="1">
            <a:off x="1187624" y="5229200"/>
            <a:ext cx="0" cy="11521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8" name="Elbow Connector 15"/>
          <p:cNvCxnSpPr>
            <a:stCxn id="130" idx="2"/>
            <a:endCxn id="162" idx="2"/>
          </p:cNvCxnSpPr>
          <p:nvPr/>
        </p:nvCxnSpPr>
        <p:spPr>
          <a:xfrm rot="5400000">
            <a:off x="4373978" y="4275094"/>
            <a:ext cx="12700" cy="1908212"/>
          </a:xfrm>
          <a:prstGeom prst="bentConnector3">
            <a:avLst>
              <a:gd name="adj1" fmla="val 8210764"/>
            </a:avLst>
          </a:prstGeom>
          <a:ln>
            <a:headEnd type="arrow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Elbow Connector 15"/>
          <p:cNvCxnSpPr>
            <a:endCxn id="160" idx="2"/>
          </p:cNvCxnSpPr>
          <p:nvPr/>
        </p:nvCxnSpPr>
        <p:spPr>
          <a:xfrm flipV="1">
            <a:off x="6804248" y="5229200"/>
            <a:ext cx="0" cy="11521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Elbow Connector 15"/>
          <p:cNvCxnSpPr>
            <a:endCxn id="132" idx="2"/>
          </p:cNvCxnSpPr>
          <p:nvPr/>
        </p:nvCxnSpPr>
        <p:spPr>
          <a:xfrm flipH="1" flipV="1">
            <a:off x="8352420" y="5229200"/>
            <a:ext cx="0" cy="1152128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non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07504" y="2708920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LaneModelPredictor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339752" y="2708920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Predictor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107504" y="1844824"/>
            <a:ext cx="43924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Driving Service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7504" y="980728"/>
            <a:ext cx="151216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LaneFollower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3059832" y="980728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Parking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1691680" y="980728"/>
            <a:ext cx="1296144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Overtaking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rot="19800000">
            <a:off x="-427007" y="1853987"/>
            <a:ext cx="9063712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609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Planned Schedule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604448" cy="5562600"/>
          </a:xfrm>
          <a:noFill/>
          <a:ln/>
        </p:spPr>
        <p:txBody>
          <a:bodyPr lIns="90487" tIns="44450" rIns="90487" bIns="44450">
            <a:noAutofit/>
          </a:bodyPr>
          <a:lstStyle/>
          <a:p>
            <a:pPr defTabSz="762000"/>
            <a:r>
              <a:rPr lang="en-US" sz="1800" noProof="0" dirty="0" smtClean="0"/>
              <a:t>September 19, 2013		Concept  Discussion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October 31, 2013			Hardware Freeze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November 16, 2013		Software Feature Freeze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November 25, 2013		Robotics Week &amp; Sponsor </a:t>
            </a:r>
            <a:r>
              <a:rPr lang="en-US" sz="1800" noProof="0" dirty="0" err="1" smtClean="0"/>
              <a:t>Demonst</a:t>
            </a:r>
            <a:r>
              <a:rPr lang="en-US" sz="1800" dirty="0" smtClean="0"/>
              <a:t>ration</a:t>
            </a:r>
            <a:endParaRPr lang="en-US" sz="1800" noProof="0" dirty="0" smtClean="0"/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December 23, 2013		Official Application to Competition</a:t>
            </a:r>
          </a:p>
          <a:p>
            <a:pPr defTabSz="762000"/>
            <a:endParaRPr lang="en-US" sz="1800" noProof="0" dirty="0" smtClean="0"/>
          </a:p>
          <a:p>
            <a:pPr marL="0" indent="0" defTabSz="762000">
              <a:buNone/>
            </a:pPr>
            <a:endParaRPr lang="en-US" sz="1800" noProof="0" dirty="0" smtClean="0"/>
          </a:p>
          <a:p>
            <a:pPr defTabSz="762000"/>
            <a:r>
              <a:rPr lang="en-US" sz="1800" noProof="0" dirty="0" smtClean="0"/>
              <a:t>February </a:t>
            </a:r>
            <a:r>
              <a:rPr lang="en-US" sz="1800" dirty="0" smtClean="0"/>
              <a:t>10</a:t>
            </a:r>
            <a:r>
              <a:rPr lang="en-US" sz="1800" noProof="0" dirty="0" smtClean="0"/>
              <a:t>, 2014			Training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February </a:t>
            </a:r>
            <a:r>
              <a:rPr lang="en-US" sz="1800" dirty="0" smtClean="0"/>
              <a:t>11</a:t>
            </a:r>
            <a:r>
              <a:rPr lang="en-US" sz="1800" noProof="0" dirty="0" smtClean="0"/>
              <a:t>, 2014			Competition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February </a:t>
            </a:r>
            <a:r>
              <a:rPr lang="en-US" sz="1800" dirty="0" smtClean="0"/>
              <a:t>12</a:t>
            </a:r>
            <a:r>
              <a:rPr lang="en-US" sz="1800" noProof="0" dirty="0" smtClean="0"/>
              <a:t>, 2014			Award Ceremony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885416"/>
            <a:ext cx="576064" cy="383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486408"/>
            <a:ext cx="575174" cy="382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84784"/>
            <a:ext cx="576064" cy="383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157192"/>
            <a:ext cx="575174" cy="382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805264"/>
            <a:ext cx="575174" cy="382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132856"/>
            <a:ext cx="576064" cy="383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852936"/>
            <a:ext cx="576064" cy="383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3501008"/>
            <a:ext cx="576064" cy="3833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800000">
            <a:off x="161840" y="1853987"/>
            <a:ext cx="788601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time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line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838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RT PICTURE ALT. 1">
  <a:themeElements>
    <a:clrScheme name="Swedish IC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043"/>
      </a:accent1>
      <a:accent2>
        <a:srgbClr val="D21417"/>
      </a:accent2>
      <a:accent3>
        <a:srgbClr val="FFD700"/>
      </a:accent3>
      <a:accent4>
        <a:srgbClr val="F5A000"/>
      </a:accent4>
      <a:accent5>
        <a:srgbClr val="0082C8"/>
      </a:accent5>
      <a:accent6>
        <a:srgbClr val="8C4696"/>
      </a:accent6>
      <a:hlink>
        <a:srgbClr val="0082C8"/>
      </a:hlink>
      <a:folHlink>
        <a:srgbClr val="8C4696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Swedish IC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043"/>
      </a:accent1>
      <a:accent2>
        <a:srgbClr val="D21417"/>
      </a:accent2>
      <a:accent3>
        <a:srgbClr val="FFD700"/>
      </a:accent3>
      <a:accent4>
        <a:srgbClr val="F5A000"/>
      </a:accent4>
      <a:accent5>
        <a:srgbClr val="0082C8"/>
      </a:accent5>
      <a:accent6>
        <a:srgbClr val="8C4696"/>
      </a:accent6>
      <a:hlink>
        <a:srgbClr val="0082C8"/>
      </a:hlink>
      <a:folHlink>
        <a:srgbClr val="8C4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5911</TotalTime>
  <Words>186</Words>
  <Application>Microsoft Macintosh PowerPoint</Application>
  <PresentationFormat>On-screen Show (4:3)</PresentationFormat>
  <Paragraphs>119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Vorlage</vt:lpstr>
      <vt:lpstr>START PICTURE ALT. 1</vt:lpstr>
      <vt:lpstr>Custom Design</vt:lpstr>
      <vt:lpstr>Carolo Cup 2014</vt:lpstr>
      <vt:lpstr>Planned Sensor Layout</vt:lpstr>
      <vt:lpstr>Planned Hardware Architecture</vt:lpstr>
      <vt:lpstr>Planned Software Architecture</vt:lpstr>
      <vt:lpstr>Planned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Benutzungsmodellen zu Testfällen</dc:title>
  <dc:creator>berger</dc:creator>
  <cp:lastModifiedBy>Christian Berger</cp:lastModifiedBy>
  <cp:revision>248</cp:revision>
  <dcterms:created xsi:type="dcterms:W3CDTF">2011-07-23T16:37:15Z</dcterms:created>
  <dcterms:modified xsi:type="dcterms:W3CDTF">2013-09-12T16:22:23Z</dcterms:modified>
</cp:coreProperties>
</file>