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4"/>
  </p:notesMasterIdLst>
  <p:sldIdLst>
    <p:sldId id="364" r:id="rId2"/>
    <p:sldId id="374" r:id="rId3"/>
    <p:sldId id="362" r:id="rId4"/>
    <p:sldId id="375" r:id="rId5"/>
    <p:sldId id="371" r:id="rId6"/>
    <p:sldId id="363" r:id="rId7"/>
    <p:sldId id="381" r:id="rId8"/>
    <p:sldId id="380" r:id="rId9"/>
    <p:sldId id="376" r:id="rId10"/>
    <p:sldId id="377" r:id="rId11"/>
    <p:sldId id="378" r:id="rId12"/>
    <p:sldId id="382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66FF"/>
    <a:srgbClr val="FF3300"/>
    <a:srgbClr val="FF5050"/>
    <a:srgbClr val="FF3399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573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hsan\Downloads\2013-01-25_equip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hsan\Downloads\2013-01-25_equip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5530647863795306"/>
          <c:y val="0.10362051765900455"/>
          <c:w val="0.64319578872972194"/>
          <c:h val="0.82976744878793163"/>
        </c:manualLayout>
      </c:layout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Vehicle;  406 € 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Sensors (US/IR);  164 € 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err="1">
                        <a:solidFill>
                          <a:schemeClr val="bg1"/>
                        </a:solidFill>
                      </a:rPr>
                      <a:t>PandaBoard;  180 € 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RC hand set;  100 € 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Motor controller board + motor;  221 € 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700">
                    <a:latin typeface="Georgia" pitchFamily="18" charset="0"/>
                  </a:defRPr>
                </a:pPr>
                <a:endParaRPr lang="sv-S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'[2013-01-25_equipment.xlsx]Components_without_tools'!$B$97:$B$102</c:f>
              <c:strCache>
                <c:ptCount val="6"/>
                <c:pt idx="0">
                  <c:v>Vehicle</c:v>
                </c:pt>
                <c:pt idx="1">
                  <c:v>Sensors (US/IR)</c:v>
                </c:pt>
                <c:pt idx="2">
                  <c:v>Camera</c:v>
                </c:pt>
                <c:pt idx="3">
                  <c:v>PandaBoard</c:v>
                </c:pt>
                <c:pt idx="4">
                  <c:v>RC hand set</c:v>
                </c:pt>
                <c:pt idx="5">
                  <c:v>Motor controller board + motor</c:v>
                </c:pt>
              </c:strCache>
            </c:strRef>
          </c:cat>
          <c:val>
            <c:numRef>
              <c:f>'[2013-01-25_equipment.xlsx]Components_without_tools'!$C$97:$C$102</c:f>
              <c:numCache>
                <c:formatCode>_-* #,##0\ [$€-1]_-;\-* #,##0\ [$€-1]_-;_-* "-"??\ [$€-1]_-;_-@_-</c:formatCode>
                <c:ptCount val="6"/>
                <c:pt idx="0">
                  <c:v>406.2692847282139</c:v>
                </c:pt>
                <c:pt idx="1">
                  <c:v>164.04666471095771</c:v>
                </c:pt>
                <c:pt idx="2">
                  <c:v>47.879999999999995</c:v>
                </c:pt>
                <c:pt idx="3">
                  <c:v>179.9599149266609</c:v>
                </c:pt>
                <c:pt idx="4">
                  <c:v>99.594000000000008</c:v>
                </c:pt>
                <c:pt idx="5">
                  <c:v>221.00958377911991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'[2013-01-25_equipment.xlsx]Components_Energy'!$B$97</c:f>
              <c:strCache>
                <c:ptCount val="1"/>
                <c:pt idx="0">
                  <c:v>PandaBoard</c:v>
                </c:pt>
              </c:strCache>
            </c:strRef>
          </c:tx>
          <c:invertIfNegative val="0"/>
          <c:cat>
            <c:strRef>
              <c:f>'[2013-01-25_equipment.xlsx]Components_Energy'!$C$96:$E$96</c:f>
              <c:strCache>
                <c:ptCount val="3"/>
                <c:pt idx="0">
                  <c:v>Lowest</c:v>
                </c:pt>
                <c:pt idx="1">
                  <c:v>Highest</c:v>
                </c:pt>
                <c:pt idx="2">
                  <c:v>Average</c:v>
                </c:pt>
              </c:strCache>
            </c:strRef>
          </c:cat>
          <c:val>
            <c:numRef>
              <c:f>'[2013-01-25_equipment.xlsx]Components_Energy'!$C$97:$E$97</c:f>
              <c:numCache>
                <c:formatCode>_-* #,##0.0\ _k_r_-;\-* #,##0.0\ _k_r_-;_-* "-"??\ _k_r_-;_-@_-</c:formatCode>
                <c:ptCount val="3"/>
                <c:pt idx="0">
                  <c:v>3.125</c:v>
                </c:pt>
                <c:pt idx="1">
                  <c:v>7.25</c:v>
                </c:pt>
                <c:pt idx="2" formatCode="#,##0.0;\-#,##0.0\ [$kr]">
                  <c:v>5.1875</c:v>
                </c:pt>
              </c:numCache>
            </c:numRef>
          </c:val>
        </c:ser>
        <c:ser>
          <c:idx val="1"/>
          <c:order val="1"/>
          <c:tx>
            <c:strRef>
              <c:f>'[2013-01-25_equipment.xlsx]Components_Energy'!$B$98</c:f>
              <c:strCache>
                <c:ptCount val="1"/>
                <c:pt idx="0">
                  <c:v>Motor controller</c:v>
                </c:pt>
              </c:strCache>
            </c:strRef>
          </c:tx>
          <c:invertIfNegative val="0"/>
          <c:cat>
            <c:strRef>
              <c:f>'[2013-01-25_equipment.xlsx]Components_Energy'!$C$96:$E$96</c:f>
              <c:strCache>
                <c:ptCount val="3"/>
                <c:pt idx="0">
                  <c:v>Lowest</c:v>
                </c:pt>
                <c:pt idx="1">
                  <c:v>Highest</c:v>
                </c:pt>
                <c:pt idx="2">
                  <c:v>Average</c:v>
                </c:pt>
              </c:strCache>
            </c:strRef>
          </c:cat>
          <c:val>
            <c:numRef>
              <c:f>'[2013-01-25_equipment.xlsx]Components_Energy'!$C$98:$E$98</c:f>
              <c:numCache>
                <c:formatCode>_-* #,##0.0\ _k_r_-;\-* #,##0.0\ _k_r_-;_-* "-"??\ _k_r_-;_-@_-</c:formatCode>
                <c:ptCount val="3"/>
                <c:pt idx="0">
                  <c:v>1.9</c:v>
                </c:pt>
                <c:pt idx="1">
                  <c:v>12.9</c:v>
                </c:pt>
                <c:pt idx="2" formatCode="#,##0.0;\-#,##0.0\ [$kr]">
                  <c:v>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497344"/>
        <c:axId val="120127488"/>
      </c:barChart>
      <c:catAx>
        <c:axId val="117497344"/>
        <c:scaling>
          <c:orientation val="minMax"/>
        </c:scaling>
        <c:delete val="1"/>
        <c:axPos val="l"/>
        <c:majorTickMark val="out"/>
        <c:minorTickMark val="none"/>
        <c:tickLblPos val="nextTo"/>
        <c:crossAx val="120127488"/>
        <c:crosses val="autoZero"/>
        <c:auto val="1"/>
        <c:lblAlgn val="ctr"/>
        <c:lblOffset val="100"/>
        <c:noMultiLvlLbl val="0"/>
      </c:catAx>
      <c:valAx>
        <c:axId val="120127488"/>
        <c:scaling>
          <c:orientation val="minMax"/>
        </c:scaling>
        <c:delete val="0"/>
        <c:axPos val="b"/>
        <c:majorGridlines/>
        <c:numFmt formatCode="_-* #,##0.0\ _k_r_-;\-* #,##0.0\ _k_r_-;_-* &quot;-&quot;??\ _k_r_-;_-@_-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sv-SE"/>
          </a:p>
        </c:txPr>
        <c:crossAx val="11749734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sv-SE"/>
        </a:p>
      </c:txPr>
    </c:legend>
    <c:plotVisOnly val="1"/>
    <c:dispBlanksAs val="gap"/>
    <c:showDLblsOverMax val="0"/>
  </c:chart>
  <c:txPr>
    <a:bodyPr/>
    <a:lstStyle/>
    <a:p>
      <a:pPr>
        <a:defRPr>
          <a:latin typeface="Georgia" pitchFamily="18" charset="0"/>
        </a:defRPr>
      </a:pPr>
      <a:endParaRPr lang="sv-S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FB5B2-3D49-4F19-BDFB-1A4A9B0B1ED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EE81D48-162E-4812-9BD7-F41B6C2F363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 smtClean="0"/>
            <a:t>Finding features (lane markings &amp; stop line)</a:t>
          </a:r>
          <a:endParaRPr lang="sv-SE" sz="1800" dirty="0"/>
        </a:p>
      </dgm:t>
    </dgm:pt>
    <dgm:pt modelId="{F7479236-B271-4057-B4C2-9C25848C0F1C}" type="parTrans" cxnId="{95288660-F886-4FF8-B915-7E7BD9B4F940}">
      <dgm:prSet/>
      <dgm:spPr/>
      <dgm:t>
        <a:bodyPr/>
        <a:lstStyle/>
        <a:p>
          <a:endParaRPr lang="sv-SE"/>
        </a:p>
      </dgm:t>
    </dgm:pt>
    <dgm:pt modelId="{AB3C36BB-6EEC-4364-8540-E88CA3CCEB0A}" type="sibTrans" cxnId="{95288660-F886-4FF8-B915-7E7BD9B4F940}">
      <dgm:prSet/>
      <dgm:spPr/>
      <dgm:t>
        <a:bodyPr/>
        <a:lstStyle/>
        <a:p>
          <a:endParaRPr lang="sv-SE"/>
        </a:p>
      </dgm:t>
    </dgm:pt>
    <dgm:pt modelId="{6D34DB9E-BF2F-426D-8A62-E6E40D5C7CF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Check feature quality or use previous data</a:t>
          </a:r>
          <a:endParaRPr lang="sv-SE" dirty="0"/>
        </a:p>
      </dgm:t>
    </dgm:pt>
    <dgm:pt modelId="{9A963177-9E2E-4B89-BBCF-6BE8681B2F66}" type="parTrans" cxnId="{446837BA-0EA0-4355-B27A-B2C36F4CFF50}">
      <dgm:prSet/>
      <dgm:spPr/>
      <dgm:t>
        <a:bodyPr/>
        <a:lstStyle/>
        <a:p>
          <a:endParaRPr lang="sv-SE"/>
        </a:p>
      </dgm:t>
    </dgm:pt>
    <dgm:pt modelId="{1B812C74-2AC4-4962-B515-5069E21E3ABB}" type="sibTrans" cxnId="{446837BA-0EA0-4355-B27A-B2C36F4CFF50}">
      <dgm:prSet/>
      <dgm:spPr/>
      <dgm:t>
        <a:bodyPr/>
        <a:lstStyle/>
        <a:p>
          <a:endParaRPr lang="sv-SE"/>
        </a:p>
      </dgm:t>
    </dgm:pt>
    <dgm:pt modelId="{E0B79A1F-F3BD-41EB-84CF-B0FFDBA5D2D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Calculate required steering angle</a:t>
          </a:r>
          <a:endParaRPr lang="sv-SE" dirty="0"/>
        </a:p>
      </dgm:t>
    </dgm:pt>
    <dgm:pt modelId="{5F48E394-DF38-4C47-8965-EE445EC43EDF}" type="parTrans" cxnId="{00324C35-DBAA-454F-B2E7-FD165D06D0DF}">
      <dgm:prSet/>
      <dgm:spPr/>
      <dgm:t>
        <a:bodyPr/>
        <a:lstStyle/>
        <a:p>
          <a:endParaRPr lang="sv-SE"/>
        </a:p>
      </dgm:t>
    </dgm:pt>
    <dgm:pt modelId="{BDD545F9-724B-4BC7-8A17-684F7492C526}" type="sibTrans" cxnId="{00324C35-DBAA-454F-B2E7-FD165D06D0DF}">
      <dgm:prSet/>
      <dgm:spPr/>
      <dgm:t>
        <a:bodyPr/>
        <a:lstStyle/>
        <a:p>
          <a:endParaRPr lang="sv-SE"/>
        </a:p>
      </dgm:t>
    </dgm:pt>
    <dgm:pt modelId="{ACE64C2D-55CD-40AB-AC5B-A6AC7506107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Calculate lane’s skeleton line &amp; derive desired adjustment angle</a:t>
          </a:r>
          <a:endParaRPr lang="sv-SE" dirty="0"/>
        </a:p>
      </dgm:t>
    </dgm:pt>
    <dgm:pt modelId="{65014700-3DB8-43E6-82DA-6666D15C13F2}" type="parTrans" cxnId="{4082A21D-35DE-4B79-AC03-BC90FD0BC933}">
      <dgm:prSet/>
      <dgm:spPr/>
      <dgm:t>
        <a:bodyPr/>
        <a:lstStyle/>
        <a:p>
          <a:endParaRPr lang="sv-SE"/>
        </a:p>
      </dgm:t>
    </dgm:pt>
    <dgm:pt modelId="{4DA36B26-9096-4CF3-8578-99502DCD8BFC}" type="sibTrans" cxnId="{4082A21D-35DE-4B79-AC03-BC90FD0BC933}">
      <dgm:prSet/>
      <dgm:spPr/>
      <dgm:t>
        <a:bodyPr/>
        <a:lstStyle/>
        <a:p>
          <a:endParaRPr lang="sv-SE"/>
        </a:p>
      </dgm:t>
    </dgm:pt>
    <dgm:pt modelId="{718CE73B-7A08-406D-9542-3F2C13B15E6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Calculate desired speed on required steering angle</a:t>
          </a:r>
          <a:endParaRPr lang="sv-SE" dirty="0"/>
        </a:p>
      </dgm:t>
    </dgm:pt>
    <dgm:pt modelId="{9F77B060-D443-4E98-8B41-F63314E6B706}" type="parTrans" cxnId="{00C15F7E-EB7D-4F6F-AB50-1270FFDE5D40}">
      <dgm:prSet/>
      <dgm:spPr/>
      <dgm:t>
        <a:bodyPr/>
        <a:lstStyle/>
        <a:p>
          <a:endParaRPr lang="sv-SE"/>
        </a:p>
      </dgm:t>
    </dgm:pt>
    <dgm:pt modelId="{52334CBB-3B26-4FDF-88FE-8FFA5F9C04E6}" type="sibTrans" cxnId="{00C15F7E-EB7D-4F6F-AB50-1270FFDE5D40}">
      <dgm:prSet/>
      <dgm:spPr/>
      <dgm:t>
        <a:bodyPr/>
        <a:lstStyle/>
        <a:p>
          <a:endParaRPr lang="sv-SE"/>
        </a:p>
      </dgm:t>
    </dgm:pt>
    <dgm:pt modelId="{3188F838-DDC6-4AC7-AE12-0CB40DC1539E}" type="pres">
      <dgm:prSet presAssocID="{BB2FB5B2-3D49-4F19-BDFB-1A4A9B0B1E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68D577E1-6AEC-4285-A54C-73D2B057DB63}" type="pres">
      <dgm:prSet presAssocID="{6EE81D48-162E-4812-9BD7-F41B6C2F36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335B931-1764-4C0B-B8D2-6A96F5F02215}" type="pres">
      <dgm:prSet presAssocID="{6EE81D48-162E-4812-9BD7-F41B6C2F363D}" presName="spNode" presStyleCnt="0"/>
      <dgm:spPr/>
    </dgm:pt>
    <dgm:pt modelId="{5318CF4D-B8BE-44E5-9E1A-DBF7F05C7B2D}" type="pres">
      <dgm:prSet presAssocID="{AB3C36BB-6EEC-4364-8540-E88CA3CCEB0A}" presName="sibTrans" presStyleLbl="sibTrans1D1" presStyleIdx="0" presStyleCnt="5"/>
      <dgm:spPr/>
      <dgm:t>
        <a:bodyPr/>
        <a:lstStyle/>
        <a:p>
          <a:endParaRPr lang="sv-SE"/>
        </a:p>
      </dgm:t>
    </dgm:pt>
    <dgm:pt modelId="{27DAFF90-56D4-4FAE-8351-1F08F99E3F02}" type="pres">
      <dgm:prSet presAssocID="{6D34DB9E-BF2F-426D-8A62-E6E40D5C7CF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BA5E0A0-3616-437C-9E2C-437CDD72C228}" type="pres">
      <dgm:prSet presAssocID="{6D34DB9E-BF2F-426D-8A62-E6E40D5C7CFB}" presName="spNode" presStyleCnt="0"/>
      <dgm:spPr/>
    </dgm:pt>
    <dgm:pt modelId="{0174430A-C6A7-4377-BE68-1CCA255DAB2F}" type="pres">
      <dgm:prSet presAssocID="{1B812C74-2AC4-4962-B515-5069E21E3ABB}" presName="sibTrans" presStyleLbl="sibTrans1D1" presStyleIdx="1" presStyleCnt="5"/>
      <dgm:spPr/>
      <dgm:t>
        <a:bodyPr/>
        <a:lstStyle/>
        <a:p>
          <a:endParaRPr lang="sv-SE"/>
        </a:p>
      </dgm:t>
    </dgm:pt>
    <dgm:pt modelId="{0675F917-303E-47B9-A21A-0E7B396F0A7F}" type="pres">
      <dgm:prSet presAssocID="{ACE64C2D-55CD-40AB-AC5B-A6AC7506107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E43F7FC-A339-4D75-82AE-D34853332E5F}" type="pres">
      <dgm:prSet presAssocID="{ACE64C2D-55CD-40AB-AC5B-A6AC75061072}" presName="spNode" presStyleCnt="0"/>
      <dgm:spPr/>
    </dgm:pt>
    <dgm:pt modelId="{ECFB51A1-57AF-4E7D-9EF4-BE5EBE64A84F}" type="pres">
      <dgm:prSet presAssocID="{4DA36B26-9096-4CF3-8578-99502DCD8BFC}" presName="sibTrans" presStyleLbl="sibTrans1D1" presStyleIdx="2" presStyleCnt="5"/>
      <dgm:spPr/>
      <dgm:t>
        <a:bodyPr/>
        <a:lstStyle/>
        <a:p>
          <a:endParaRPr lang="sv-SE"/>
        </a:p>
      </dgm:t>
    </dgm:pt>
    <dgm:pt modelId="{3CB30A40-94D2-4F53-B2E3-9F4473F13A87}" type="pres">
      <dgm:prSet presAssocID="{E0B79A1F-F3BD-41EB-84CF-B0FFDBA5D2D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65C463E-207F-43F5-89F1-748D0DBAAF8F}" type="pres">
      <dgm:prSet presAssocID="{E0B79A1F-F3BD-41EB-84CF-B0FFDBA5D2D2}" presName="spNode" presStyleCnt="0"/>
      <dgm:spPr/>
    </dgm:pt>
    <dgm:pt modelId="{8B1730B3-214C-418E-BDF0-A426D8C9B4A8}" type="pres">
      <dgm:prSet presAssocID="{BDD545F9-724B-4BC7-8A17-684F7492C526}" presName="sibTrans" presStyleLbl="sibTrans1D1" presStyleIdx="3" presStyleCnt="5"/>
      <dgm:spPr/>
      <dgm:t>
        <a:bodyPr/>
        <a:lstStyle/>
        <a:p>
          <a:endParaRPr lang="sv-SE"/>
        </a:p>
      </dgm:t>
    </dgm:pt>
    <dgm:pt modelId="{4261BCDE-50D2-4C03-A3F0-0D8E7BFDD024}" type="pres">
      <dgm:prSet presAssocID="{718CE73B-7A08-406D-9542-3F2C13B15E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0E6B046-06EE-4F31-9626-FF0BB254FF7B}" type="pres">
      <dgm:prSet presAssocID="{718CE73B-7A08-406D-9542-3F2C13B15E63}" presName="spNode" presStyleCnt="0"/>
      <dgm:spPr/>
    </dgm:pt>
    <dgm:pt modelId="{54C7BAAD-CCD3-4129-9D9B-68D0BFFF4470}" type="pres">
      <dgm:prSet presAssocID="{52334CBB-3B26-4FDF-88FE-8FFA5F9C04E6}" presName="sibTrans" presStyleLbl="sibTrans1D1" presStyleIdx="4" presStyleCnt="5"/>
      <dgm:spPr/>
      <dgm:t>
        <a:bodyPr/>
        <a:lstStyle/>
        <a:p>
          <a:endParaRPr lang="sv-SE"/>
        </a:p>
      </dgm:t>
    </dgm:pt>
  </dgm:ptLst>
  <dgm:cxnLst>
    <dgm:cxn modelId="{95288660-F886-4FF8-B915-7E7BD9B4F940}" srcId="{BB2FB5B2-3D49-4F19-BDFB-1A4A9B0B1ED8}" destId="{6EE81D48-162E-4812-9BD7-F41B6C2F363D}" srcOrd="0" destOrd="0" parTransId="{F7479236-B271-4057-B4C2-9C25848C0F1C}" sibTransId="{AB3C36BB-6EEC-4364-8540-E88CA3CCEB0A}"/>
    <dgm:cxn modelId="{C251CE08-A132-4991-8E5C-A2BC4B25144E}" type="presOf" srcId="{4DA36B26-9096-4CF3-8578-99502DCD8BFC}" destId="{ECFB51A1-57AF-4E7D-9EF4-BE5EBE64A84F}" srcOrd="0" destOrd="0" presId="urn:microsoft.com/office/officeart/2005/8/layout/cycle5"/>
    <dgm:cxn modelId="{019FF7AC-C057-45FB-8514-1A6DA5E10AAD}" type="presOf" srcId="{718CE73B-7A08-406D-9542-3F2C13B15E63}" destId="{4261BCDE-50D2-4C03-A3F0-0D8E7BFDD024}" srcOrd="0" destOrd="0" presId="urn:microsoft.com/office/officeart/2005/8/layout/cycle5"/>
    <dgm:cxn modelId="{314F6C7E-7711-4B0E-8559-FF90952CDA9A}" type="presOf" srcId="{BB2FB5B2-3D49-4F19-BDFB-1A4A9B0B1ED8}" destId="{3188F838-DDC6-4AC7-AE12-0CB40DC1539E}" srcOrd="0" destOrd="0" presId="urn:microsoft.com/office/officeart/2005/8/layout/cycle5"/>
    <dgm:cxn modelId="{FBB87ECA-124B-40D5-8557-C86EE7E5C362}" type="presOf" srcId="{52334CBB-3B26-4FDF-88FE-8FFA5F9C04E6}" destId="{54C7BAAD-CCD3-4129-9D9B-68D0BFFF4470}" srcOrd="0" destOrd="0" presId="urn:microsoft.com/office/officeart/2005/8/layout/cycle5"/>
    <dgm:cxn modelId="{011BE2EB-114C-4419-AB0E-2A5CFD94C66F}" type="presOf" srcId="{BDD545F9-724B-4BC7-8A17-684F7492C526}" destId="{8B1730B3-214C-418E-BDF0-A426D8C9B4A8}" srcOrd="0" destOrd="0" presId="urn:microsoft.com/office/officeart/2005/8/layout/cycle5"/>
    <dgm:cxn modelId="{4082A21D-35DE-4B79-AC03-BC90FD0BC933}" srcId="{BB2FB5B2-3D49-4F19-BDFB-1A4A9B0B1ED8}" destId="{ACE64C2D-55CD-40AB-AC5B-A6AC75061072}" srcOrd="2" destOrd="0" parTransId="{65014700-3DB8-43E6-82DA-6666D15C13F2}" sibTransId="{4DA36B26-9096-4CF3-8578-99502DCD8BFC}"/>
    <dgm:cxn modelId="{00324C35-DBAA-454F-B2E7-FD165D06D0DF}" srcId="{BB2FB5B2-3D49-4F19-BDFB-1A4A9B0B1ED8}" destId="{E0B79A1F-F3BD-41EB-84CF-B0FFDBA5D2D2}" srcOrd="3" destOrd="0" parTransId="{5F48E394-DF38-4C47-8965-EE445EC43EDF}" sibTransId="{BDD545F9-724B-4BC7-8A17-684F7492C526}"/>
    <dgm:cxn modelId="{1EC785C9-5767-499A-8BB7-BFFBFB6AB424}" type="presOf" srcId="{6D34DB9E-BF2F-426D-8A62-E6E40D5C7CFB}" destId="{27DAFF90-56D4-4FAE-8351-1F08F99E3F02}" srcOrd="0" destOrd="0" presId="urn:microsoft.com/office/officeart/2005/8/layout/cycle5"/>
    <dgm:cxn modelId="{00C15F7E-EB7D-4F6F-AB50-1270FFDE5D40}" srcId="{BB2FB5B2-3D49-4F19-BDFB-1A4A9B0B1ED8}" destId="{718CE73B-7A08-406D-9542-3F2C13B15E63}" srcOrd="4" destOrd="0" parTransId="{9F77B060-D443-4E98-8B41-F63314E6B706}" sibTransId="{52334CBB-3B26-4FDF-88FE-8FFA5F9C04E6}"/>
    <dgm:cxn modelId="{89893E32-C8CD-4FBD-A9E5-AE0799C060ED}" type="presOf" srcId="{E0B79A1F-F3BD-41EB-84CF-B0FFDBA5D2D2}" destId="{3CB30A40-94D2-4F53-B2E3-9F4473F13A87}" srcOrd="0" destOrd="0" presId="urn:microsoft.com/office/officeart/2005/8/layout/cycle5"/>
    <dgm:cxn modelId="{89C8ACC0-BB4F-4AB8-99FD-E341E97A2C28}" type="presOf" srcId="{AB3C36BB-6EEC-4364-8540-E88CA3CCEB0A}" destId="{5318CF4D-B8BE-44E5-9E1A-DBF7F05C7B2D}" srcOrd="0" destOrd="0" presId="urn:microsoft.com/office/officeart/2005/8/layout/cycle5"/>
    <dgm:cxn modelId="{A73E7F4F-EA3F-4AED-B9AC-DAA119680D23}" type="presOf" srcId="{6EE81D48-162E-4812-9BD7-F41B6C2F363D}" destId="{68D577E1-6AEC-4285-A54C-73D2B057DB63}" srcOrd="0" destOrd="0" presId="urn:microsoft.com/office/officeart/2005/8/layout/cycle5"/>
    <dgm:cxn modelId="{785FDABA-2B93-4C76-AAFA-609C297144D1}" type="presOf" srcId="{1B812C74-2AC4-4962-B515-5069E21E3ABB}" destId="{0174430A-C6A7-4377-BE68-1CCA255DAB2F}" srcOrd="0" destOrd="0" presId="urn:microsoft.com/office/officeart/2005/8/layout/cycle5"/>
    <dgm:cxn modelId="{2581AFF7-6615-4FA1-9407-2A3AE81F83FA}" type="presOf" srcId="{ACE64C2D-55CD-40AB-AC5B-A6AC75061072}" destId="{0675F917-303E-47B9-A21A-0E7B396F0A7F}" srcOrd="0" destOrd="0" presId="urn:microsoft.com/office/officeart/2005/8/layout/cycle5"/>
    <dgm:cxn modelId="{446837BA-0EA0-4355-B27A-B2C36F4CFF50}" srcId="{BB2FB5B2-3D49-4F19-BDFB-1A4A9B0B1ED8}" destId="{6D34DB9E-BF2F-426D-8A62-E6E40D5C7CFB}" srcOrd="1" destOrd="0" parTransId="{9A963177-9E2E-4B89-BBCF-6BE8681B2F66}" sibTransId="{1B812C74-2AC4-4962-B515-5069E21E3ABB}"/>
    <dgm:cxn modelId="{D846787A-3D8C-4CCE-B24F-1DB2733EAB08}" type="presParOf" srcId="{3188F838-DDC6-4AC7-AE12-0CB40DC1539E}" destId="{68D577E1-6AEC-4285-A54C-73D2B057DB63}" srcOrd="0" destOrd="0" presId="urn:microsoft.com/office/officeart/2005/8/layout/cycle5"/>
    <dgm:cxn modelId="{28B62D1F-8CD0-4407-BF41-2EFA3F9E71B6}" type="presParOf" srcId="{3188F838-DDC6-4AC7-AE12-0CB40DC1539E}" destId="{D335B931-1764-4C0B-B8D2-6A96F5F02215}" srcOrd="1" destOrd="0" presId="urn:microsoft.com/office/officeart/2005/8/layout/cycle5"/>
    <dgm:cxn modelId="{AD1097DC-CCB6-452D-8593-4E0652BB836D}" type="presParOf" srcId="{3188F838-DDC6-4AC7-AE12-0CB40DC1539E}" destId="{5318CF4D-B8BE-44E5-9E1A-DBF7F05C7B2D}" srcOrd="2" destOrd="0" presId="urn:microsoft.com/office/officeart/2005/8/layout/cycle5"/>
    <dgm:cxn modelId="{FBFB844E-695C-40CF-BCAA-9CA4A9CDEE9D}" type="presParOf" srcId="{3188F838-DDC6-4AC7-AE12-0CB40DC1539E}" destId="{27DAFF90-56D4-4FAE-8351-1F08F99E3F02}" srcOrd="3" destOrd="0" presId="urn:microsoft.com/office/officeart/2005/8/layout/cycle5"/>
    <dgm:cxn modelId="{C17BFE17-0110-487C-A23D-FEA03FF84A0C}" type="presParOf" srcId="{3188F838-DDC6-4AC7-AE12-0CB40DC1539E}" destId="{8BA5E0A0-3616-437C-9E2C-437CDD72C228}" srcOrd="4" destOrd="0" presId="urn:microsoft.com/office/officeart/2005/8/layout/cycle5"/>
    <dgm:cxn modelId="{AACCC18B-B297-4539-96BC-6A102390A863}" type="presParOf" srcId="{3188F838-DDC6-4AC7-AE12-0CB40DC1539E}" destId="{0174430A-C6A7-4377-BE68-1CCA255DAB2F}" srcOrd="5" destOrd="0" presId="urn:microsoft.com/office/officeart/2005/8/layout/cycle5"/>
    <dgm:cxn modelId="{383683A6-4391-4CF3-B414-6A030ACAC417}" type="presParOf" srcId="{3188F838-DDC6-4AC7-AE12-0CB40DC1539E}" destId="{0675F917-303E-47B9-A21A-0E7B396F0A7F}" srcOrd="6" destOrd="0" presId="urn:microsoft.com/office/officeart/2005/8/layout/cycle5"/>
    <dgm:cxn modelId="{E0D49095-239E-47E6-ABB7-1160A4871B9A}" type="presParOf" srcId="{3188F838-DDC6-4AC7-AE12-0CB40DC1539E}" destId="{5E43F7FC-A339-4D75-82AE-D34853332E5F}" srcOrd="7" destOrd="0" presId="urn:microsoft.com/office/officeart/2005/8/layout/cycle5"/>
    <dgm:cxn modelId="{33F38C9C-1CD4-4BEE-8511-D6CADCDE9E6C}" type="presParOf" srcId="{3188F838-DDC6-4AC7-AE12-0CB40DC1539E}" destId="{ECFB51A1-57AF-4E7D-9EF4-BE5EBE64A84F}" srcOrd="8" destOrd="0" presId="urn:microsoft.com/office/officeart/2005/8/layout/cycle5"/>
    <dgm:cxn modelId="{84FDCE2F-2CD9-41F1-B86F-7EAB2FA760BA}" type="presParOf" srcId="{3188F838-DDC6-4AC7-AE12-0CB40DC1539E}" destId="{3CB30A40-94D2-4F53-B2E3-9F4473F13A87}" srcOrd="9" destOrd="0" presId="urn:microsoft.com/office/officeart/2005/8/layout/cycle5"/>
    <dgm:cxn modelId="{217CAA0D-1779-4F78-8F5F-A5AEA2DE7851}" type="presParOf" srcId="{3188F838-DDC6-4AC7-AE12-0CB40DC1539E}" destId="{C65C463E-207F-43F5-89F1-748D0DBAAF8F}" srcOrd="10" destOrd="0" presId="urn:microsoft.com/office/officeart/2005/8/layout/cycle5"/>
    <dgm:cxn modelId="{4B2C6DE3-D14C-471A-8321-732BA7D61E50}" type="presParOf" srcId="{3188F838-DDC6-4AC7-AE12-0CB40DC1539E}" destId="{8B1730B3-214C-418E-BDF0-A426D8C9B4A8}" srcOrd="11" destOrd="0" presId="urn:microsoft.com/office/officeart/2005/8/layout/cycle5"/>
    <dgm:cxn modelId="{23C7CE0D-602C-4D94-9845-5D9B0B6DC1B0}" type="presParOf" srcId="{3188F838-DDC6-4AC7-AE12-0CB40DC1539E}" destId="{4261BCDE-50D2-4C03-A3F0-0D8E7BFDD024}" srcOrd="12" destOrd="0" presId="urn:microsoft.com/office/officeart/2005/8/layout/cycle5"/>
    <dgm:cxn modelId="{46F83B6C-8E68-44BE-8947-94C039767E96}" type="presParOf" srcId="{3188F838-DDC6-4AC7-AE12-0CB40DC1539E}" destId="{E0E6B046-06EE-4F31-9626-FF0BB254FF7B}" srcOrd="13" destOrd="0" presId="urn:microsoft.com/office/officeart/2005/8/layout/cycle5"/>
    <dgm:cxn modelId="{87304F72-3FCF-446B-BDDB-213F23F5F0B3}" type="presParOf" srcId="{3188F838-DDC6-4AC7-AE12-0CB40DC1539E}" destId="{54C7BAAD-CCD3-4129-9D9B-68D0BFFF447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577E1-6AEC-4285-A54C-73D2B057DB63}">
      <dsp:nvSpPr>
        <dsp:cNvPr id="0" name=""/>
        <dsp:cNvSpPr/>
      </dsp:nvSpPr>
      <dsp:spPr>
        <a:xfrm>
          <a:off x="3414139" y="3130"/>
          <a:ext cx="1884689" cy="1225048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Finding features (lane markings &amp; stop line)</a:t>
          </a:r>
          <a:endParaRPr lang="sv-SE" sz="1800" kern="1200" dirty="0"/>
        </a:p>
      </dsp:txBody>
      <dsp:txXfrm>
        <a:off x="3473941" y="62932"/>
        <a:ext cx="1765085" cy="1105444"/>
      </dsp:txXfrm>
    </dsp:sp>
    <dsp:sp modelId="{5318CF4D-B8BE-44E5-9E1A-DBF7F05C7B2D}">
      <dsp:nvSpPr>
        <dsp:cNvPr id="0" name=""/>
        <dsp:cNvSpPr/>
      </dsp:nvSpPr>
      <dsp:spPr>
        <a:xfrm>
          <a:off x="1910296" y="615654"/>
          <a:ext cx="4892375" cy="4892375"/>
        </a:xfrm>
        <a:custGeom>
          <a:avLst/>
          <a:gdLst/>
          <a:ahLst/>
          <a:cxnLst/>
          <a:rect l="0" t="0" r="0" b="0"/>
          <a:pathLst>
            <a:path>
              <a:moveTo>
                <a:pt x="3640693" y="311476"/>
              </a:moveTo>
              <a:arcTo wR="2446187" hR="2446187" stAng="17953786" swAng="1210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AFF90-56D4-4FAE-8351-1F08F99E3F02}">
      <dsp:nvSpPr>
        <dsp:cNvPr id="0" name=""/>
        <dsp:cNvSpPr/>
      </dsp:nvSpPr>
      <dsp:spPr>
        <a:xfrm>
          <a:off x="5740601" y="1693404"/>
          <a:ext cx="1884689" cy="1225048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feature quality or use previous data</a:t>
          </a:r>
          <a:endParaRPr lang="sv-SE" sz="1700" kern="1200" dirty="0"/>
        </a:p>
      </dsp:txBody>
      <dsp:txXfrm>
        <a:off x="5800403" y="1753206"/>
        <a:ext cx="1765085" cy="1105444"/>
      </dsp:txXfrm>
    </dsp:sp>
    <dsp:sp modelId="{0174430A-C6A7-4377-BE68-1CCA255DAB2F}">
      <dsp:nvSpPr>
        <dsp:cNvPr id="0" name=""/>
        <dsp:cNvSpPr/>
      </dsp:nvSpPr>
      <dsp:spPr>
        <a:xfrm>
          <a:off x="1910296" y="615654"/>
          <a:ext cx="4892375" cy="4892375"/>
        </a:xfrm>
        <a:custGeom>
          <a:avLst/>
          <a:gdLst/>
          <a:ahLst/>
          <a:cxnLst/>
          <a:rect l="0" t="0" r="0" b="0"/>
          <a:pathLst>
            <a:path>
              <a:moveTo>
                <a:pt x="4886498" y="2615650"/>
              </a:moveTo>
              <a:arcTo wR="2446187" hR="2446187" stAng="21838345" swAng="13592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5F917-303E-47B9-A21A-0E7B396F0A7F}">
      <dsp:nvSpPr>
        <dsp:cNvPr id="0" name=""/>
        <dsp:cNvSpPr/>
      </dsp:nvSpPr>
      <dsp:spPr>
        <a:xfrm>
          <a:off x="4851972" y="4428325"/>
          <a:ext cx="1884689" cy="1225048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Calculate lane’s skeleton line &amp; derive desired adjustment angle</a:t>
          </a:r>
          <a:endParaRPr lang="sv-SE" sz="1700" kern="1200" dirty="0"/>
        </a:p>
      </dsp:txBody>
      <dsp:txXfrm>
        <a:off x="4911774" y="4488127"/>
        <a:ext cx="1765085" cy="1105444"/>
      </dsp:txXfrm>
    </dsp:sp>
    <dsp:sp modelId="{ECFB51A1-57AF-4E7D-9EF4-BE5EBE64A84F}">
      <dsp:nvSpPr>
        <dsp:cNvPr id="0" name=""/>
        <dsp:cNvSpPr/>
      </dsp:nvSpPr>
      <dsp:spPr>
        <a:xfrm>
          <a:off x="1910296" y="615654"/>
          <a:ext cx="4892375" cy="4892375"/>
        </a:xfrm>
        <a:custGeom>
          <a:avLst/>
          <a:gdLst/>
          <a:ahLst/>
          <a:cxnLst/>
          <a:rect l="0" t="0" r="0" b="0"/>
          <a:pathLst>
            <a:path>
              <a:moveTo>
                <a:pt x="2746175" y="4873911"/>
              </a:moveTo>
              <a:arcTo wR="2446187" hR="2446187" stAng="4977348" swAng="8453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30A40-94D2-4F53-B2E3-9F4473F13A87}">
      <dsp:nvSpPr>
        <dsp:cNvPr id="0" name=""/>
        <dsp:cNvSpPr/>
      </dsp:nvSpPr>
      <dsp:spPr>
        <a:xfrm>
          <a:off x="1976306" y="4428325"/>
          <a:ext cx="1884689" cy="1225048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Calculate required steering angle</a:t>
          </a:r>
          <a:endParaRPr lang="sv-SE" sz="1700" kern="1200" dirty="0"/>
        </a:p>
      </dsp:txBody>
      <dsp:txXfrm>
        <a:off x="2036108" y="4488127"/>
        <a:ext cx="1765085" cy="1105444"/>
      </dsp:txXfrm>
    </dsp:sp>
    <dsp:sp modelId="{8B1730B3-214C-418E-BDF0-A426D8C9B4A8}">
      <dsp:nvSpPr>
        <dsp:cNvPr id="0" name=""/>
        <dsp:cNvSpPr/>
      </dsp:nvSpPr>
      <dsp:spPr>
        <a:xfrm>
          <a:off x="1910296" y="615654"/>
          <a:ext cx="4892375" cy="4892375"/>
        </a:xfrm>
        <a:custGeom>
          <a:avLst/>
          <a:gdLst/>
          <a:ahLst/>
          <a:cxnLst/>
          <a:rect l="0" t="0" r="0" b="0"/>
          <a:pathLst>
            <a:path>
              <a:moveTo>
                <a:pt x="259441" y="3542534"/>
              </a:moveTo>
              <a:arcTo wR="2446187" hR="2446187" stAng="9202359" swAng="13592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1BCDE-50D2-4C03-A3F0-0D8E7BFDD024}">
      <dsp:nvSpPr>
        <dsp:cNvPr id="0" name=""/>
        <dsp:cNvSpPr/>
      </dsp:nvSpPr>
      <dsp:spPr>
        <a:xfrm>
          <a:off x="1087676" y="1693404"/>
          <a:ext cx="1884689" cy="1225048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Calculate desired speed on required steering angle</a:t>
          </a:r>
          <a:endParaRPr lang="sv-SE" sz="1700" kern="1200" dirty="0"/>
        </a:p>
      </dsp:txBody>
      <dsp:txXfrm>
        <a:off x="1147478" y="1753206"/>
        <a:ext cx="1765085" cy="1105444"/>
      </dsp:txXfrm>
    </dsp:sp>
    <dsp:sp modelId="{54C7BAAD-CCD3-4129-9D9B-68D0BFFF4470}">
      <dsp:nvSpPr>
        <dsp:cNvPr id="0" name=""/>
        <dsp:cNvSpPr/>
      </dsp:nvSpPr>
      <dsp:spPr>
        <a:xfrm>
          <a:off x="1910296" y="615654"/>
          <a:ext cx="4892375" cy="4892375"/>
        </a:xfrm>
        <a:custGeom>
          <a:avLst/>
          <a:gdLst/>
          <a:ahLst/>
          <a:cxnLst/>
          <a:rect l="0" t="0" r="0" b="0"/>
          <a:pathLst>
            <a:path>
              <a:moveTo>
                <a:pt x="588511" y="854686"/>
              </a:moveTo>
              <a:arcTo wR="2446187" hR="2446187" stAng="13235232" swAng="1210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F144E7-0A9E-40E9-BB7A-2BC7FDBAE286}" type="datetimeFigureOut">
              <a:rPr lang="de-DE"/>
              <a:pPr>
                <a:defRPr/>
              </a:pPr>
              <a:t>05.02.2013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DFEC57-9B76-4F1A-8968-ECBDB14AE4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9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New Picture with Benjamin</a:t>
            </a:r>
          </a:p>
          <a:p>
            <a:r>
              <a:rPr lang="en-US" dirty="0" smtClean="0"/>
              <a:t>Team picture and logo change with effect</a:t>
            </a:r>
            <a:endParaRPr lang="el-G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3F00DB-FCEE-4DBC-BA66-9B97CAB0302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9750"/>
            <a:ext cx="5203825" cy="3857625"/>
          </a:xfrm>
          <a:noFill/>
        </p:spPr>
        <p:txBody>
          <a:bodyPr wrap="square" lIns="87820" tIns="43140" rIns="87820" bIns="43140" numCol="1" anchor="t" anchorCtr="0" compatLnSpc="1">
            <a:prstTxWarp prst="textNoShape">
              <a:avLst/>
            </a:prstTxWarp>
          </a:bodyPr>
          <a:lstStyle/>
          <a:p>
            <a:pPr defTabSz="736600" eaLnBrk="1" hangingPunct="1">
              <a:spcBef>
                <a:spcPct val="0"/>
              </a:spcBef>
            </a:pPr>
            <a:r>
              <a:rPr lang="en-US" smtClean="0"/>
              <a:t>Add Red Focus Circles : Ehsan</a:t>
            </a:r>
          </a:p>
          <a:p>
            <a:pPr defTabSz="736600" eaLnBrk="1" hangingPunct="1">
              <a:spcBef>
                <a:spcPct val="0"/>
              </a:spcBef>
            </a:pPr>
            <a:r>
              <a:rPr lang="en-US" smtClean="0"/>
              <a:t>+Add car picture</a:t>
            </a:r>
            <a:endParaRPr lang="el-GR" smtClean="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0638" y="793750"/>
            <a:ext cx="4279900" cy="32099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Status</a:t>
            </a:r>
            <a:r>
              <a:rPr lang="en-US" baseline="0" dirty="0" smtClean="0"/>
              <a:t> data (battery levels)</a:t>
            </a:r>
            <a:endParaRPr lang="el-G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Anna +Munir : Draft</a:t>
            </a:r>
            <a:endParaRPr lang="el-G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Add absolute figures about the costs (name/total costs, e.g. “Vehicle: 250eur”</a:t>
            </a:r>
            <a:endParaRPr lang="el-G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Lock</a:t>
            </a:r>
            <a:r>
              <a:rPr lang="en-US" baseline="0" dirty="0" smtClean="0"/>
              <a:t> anti-lock </a:t>
            </a:r>
            <a:r>
              <a:rPr lang="en-US" baseline="0" smtClean="0"/>
              <a:t>switching/synchronous switching</a:t>
            </a:r>
            <a:endParaRPr lang="el-G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>
              <a:defRPr/>
            </a:pPr>
            <a:fld id="{1B863F64-2F60-4777-BC74-56854F518462}" type="datetimeFigureOut">
              <a:rPr lang="en-US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>
              <a:defRPr/>
            </a:pPr>
            <a:fld id="{733C18BB-7A99-4E0E-8EDE-E149B36E7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EC5E-140B-4398-9353-C1E9828AAB01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F29C5-D665-4AC7-B88D-C6FF257A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DFD1-CE77-4377-8CCD-C04134F35660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38907-2521-4641-A3C2-7BE671AA1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2A743-71A2-4C58-8520-11EB533348F9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DB0C2-689F-4C67-90AF-0EAB1858F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0C5E-E038-4740-9D3E-33B533ED0DAF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B9139-6050-46D2-BB93-1872D7199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4558-742D-4C37-B4FB-3188150D8E72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80BBF-802A-4350-B20C-464838167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Drag picture to placeholder or click icon to add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2BB0A-9F64-4653-A689-AA85F9A1EEB7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664B-DBB6-4800-8A2B-7018DD26A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4D84C-2BCD-4FE2-957B-BFEBA20B6718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257AF-4B00-4E24-A306-1E9A7ABF6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113" y="6392863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D6897-73A9-44B5-BB81-5EEAB4A1FEB7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40200" y="6392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588" y="6392863"/>
            <a:ext cx="841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ABA1F-8D02-4C0D-8266-E126B0D32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3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4763" y="80962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38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625" y="6434138"/>
            <a:ext cx="1008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  <a:cs typeface="+mn-cs"/>
              </a:defRPr>
            </a:lvl1pPr>
          </a:lstStyle>
          <a:p>
            <a:pPr>
              <a:defRPr/>
            </a:pPr>
            <a:fld id="{0EB1A22F-BC49-44C6-A440-79D5A59E9DDE}" type="datetimeFigureOut">
              <a:rPr lang="en-US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125" y="64341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513" y="6434138"/>
            <a:ext cx="842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  <a:cs typeface="+mn-cs"/>
              </a:defRPr>
            </a:lvl1pPr>
          </a:lstStyle>
          <a:p>
            <a:pPr>
              <a:defRPr/>
            </a:pPr>
            <a:fld id="{60733F36-4DE1-4291-9FBC-A825CF35949C}" type="slidenum">
              <a:rPr lang="en-US"/>
              <a:pPr>
                <a:defRPr/>
              </a:pPr>
              <a:t>‹#›</a:t>
            </a:fld>
            <a:r>
              <a:rPr lang="en-US" dirty="0"/>
              <a:t>/</a:t>
            </a:r>
          </a:p>
        </p:txBody>
      </p:sp>
      <p:cxnSp>
        <p:nvCxnSpPr>
          <p:cNvPr id="20" name="Gerade Verbindung 8"/>
          <p:cNvCxnSpPr/>
          <p:nvPr/>
        </p:nvCxnSpPr>
        <p:spPr>
          <a:xfrm>
            <a:off x="0" y="63817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0" descr="Chalmers_GU.wm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0825" y="6453188"/>
            <a:ext cx="38163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96552" y="548680"/>
            <a:ext cx="97930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100537" cy="529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32656"/>
            <a:ext cx="2059442" cy="23132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43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 for questions …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482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24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Regenerative braking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78" y="1628800"/>
            <a:ext cx="5969963" cy="2958372"/>
          </a:xfrm>
        </p:spPr>
      </p:pic>
      <p:sp>
        <p:nvSpPr>
          <p:cNvPr id="5" name="TextBox 4"/>
          <p:cNvSpPr txBox="1"/>
          <p:nvPr/>
        </p:nvSpPr>
        <p:spPr>
          <a:xfrm>
            <a:off x="447664" y="4974320"/>
            <a:ext cx="82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Georgia" pitchFamily="18" charset="0"/>
              </a:rPr>
              <a:t>Conversion to electric </a:t>
            </a:r>
            <a:r>
              <a:rPr lang="sv-SE" sz="2400" dirty="0" smtClean="0">
                <a:latin typeface="Georgia" pitchFamily="18" charset="0"/>
              </a:rPr>
              <a:t>energy: T</a:t>
            </a:r>
            <a:r>
              <a:rPr lang="en-US" sz="2400" dirty="0" smtClean="0">
                <a:latin typeface="Georgia" pitchFamily="18" charset="0"/>
              </a:rPr>
              <a:t>he </a:t>
            </a:r>
            <a:r>
              <a:rPr lang="en-US" sz="2400" dirty="0">
                <a:latin typeface="Georgia" pitchFamily="18" charset="0"/>
              </a:rPr>
              <a:t>motor as a </a:t>
            </a:r>
            <a:r>
              <a:rPr lang="en-US" sz="2400" dirty="0" smtClean="0">
                <a:latin typeface="Georgia" pitchFamily="18" charset="0"/>
              </a:rPr>
              <a:t>generator</a:t>
            </a:r>
            <a:endParaRPr lang="en-US" sz="2400" dirty="0">
              <a:latin typeface="Georgia" pitchFamily="18" charset="0"/>
            </a:endParaRPr>
          </a:p>
          <a:p>
            <a:endParaRPr lang="sv-SE" sz="2400" dirty="0">
              <a:latin typeface="Georgia" pitchFamily="18" charset="0"/>
            </a:endParaRPr>
          </a:p>
          <a:p>
            <a:endParaRPr lang="sv-SE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32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 smtClean="0"/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0082"/>
            <a:ext cx="8229600" cy="5329238"/>
          </a:xfrm>
        </p:spPr>
        <p:txBody>
          <a:bodyPr/>
          <a:lstStyle/>
          <a:p>
            <a:r>
              <a:rPr lang="en-US" dirty="0" smtClean="0"/>
              <a:t>Hardware architecture </a:t>
            </a:r>
          </a:p>
          <a:p>
            <a:r>
              <a:rPr lang="en-US" dirty="0" smtClean="0"/>
              <a:t>Software architecture</a:t>
            </a:r>
          </a:p>
          <a:p>
            <a:r>
              <a:rPr lang="en-US" dirty="0" smtClean="0"/>
              <a:t>Lane following &amp; control</a:t>
            </a:r>
          </a:p>
          <a:p>
            <a:r>
              <a:rPr lang="en-US" dirty="0" smtClean="0"/>
              <a:t>Parking &amp; control</a:t>
            </a:r>
            <a:endParaRPr lang="en-US" dirty="0"/>
          </a:p>
          <a:p>
            <a:r>
              <a:rPr lang="en-US" dirty="0"/>
              <a:t>Components’ purchasing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Energy efficiency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defTabSz="762000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Hardware Architecture</a:t>
            </a:r>
            <a:endParaRPr lang="de-DE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827213" y="4535487"/>
            <a:ext cx="1150938" cy="792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Infra red rear/right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62996" y="4246562"/>
            <a:ext cx="865188" cy="720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Steer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292851" y="4246562"/>
            <a:ext cx="769938" cy="720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Motor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034338" y="2014537"/>
            <a:ext cx="923925" cy="711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Flashing left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8066088" y="2806700"/>
            <a:ext cx="890588" cy="711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Flashing right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20051" y="1222375"/>
            <a:ext cx="936625" cy="711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Braking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102601" y="3614737"/>
            <a:ext cx="854075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rgbClr val="FFFFFF"/>
                </a:solidFill>
                <a:cs typeface="Arial" charset="0"/>
              </a:rPr>
              <a:t>Emer-gency</a:t>
            </a:r>
            <a:endParaRPr lang="en-US" sz="16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>
            <a:stCxn id="5" idx="2"/>
            <a:endCxn id="195" idx="0"/>
          </p:cNvCxnSpPr>
          <p:nvPr/>
        </p:nvCxnSpPr>
        <p:spPr bwMode="auto">
          <a:xfrm>
            <a:off x="6148388" y="2951162"/>
            <a:ext cx="0" cy="431800"/>
          </a:xfrm>
          <a:prstGeom prst="straightConnector1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67" name="TextBox 7"/>
          <p:cNvSpPr txBox="1">
            <a:spLocks noChangeArrowheads="1"/>
          </p:cNvSpPr>
          <p:nvPr/>
        </p:nvSpPr>
        <p:spPr bwMode="auto">
          <a:xfrm>
            <a:off x="7948613" y="5140325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USB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924426" y="2446337"/>
            <a:ext cx="2447925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Main Board </a:t>
            </a:r>
          </a:p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cs typeface="Arial" charset="0"/>
              </a:rPr>
              <a:t>(</a:t>
            </a:r>
            <a:r>
              <a:rPr lang="el-GR" sz="1400">
                <a:solidFill>
                  <a:schemeClr val="bg1"/>
                </a:solidFill>
                <a:latin typeface="Arial" charset="0"/>
                <a:cs typeface="Arial" charset="0"/>
              </a:rPr>
              <a:t>ARM Cortex™-A9</a:t>
            </a:r>
            <a:r>
              <a:rPr lang="en-US" sz="1400">
                <a:solidFill>
                  <a:schemeClr val="bg1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851401" y="1079500"/>
            <a:ext cx="1081088" cy="955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cs typeface="Arial" charset="0"/>
              </a:rPr>
              <a:t>Camera</a:t>
            </a:r>
          </a:p>
        </p:txBody>
      </p:sp>
      <p:cxnSp>
        <p:nvCxnSpPr>
          <p:cNvPr id="19470" name="Straight Connector 6"/>
          <p:cNvCxnSpPr>
            <a:cxnSpLocks noChangeShapeType="1"/>
          </p:cNvCxnSpPr>
          <p:nvPr/>
        </p:nvCxnSpPr>
        <p:spPr bwMode="auto">
          <a:xfrm rot="10800000">
            <a:off x="1250951" y="1743075"/>
            <a:ext cx="1152525" cy="1079500"/>
          </a:xfrm>
          <a:prstGeom prst="bentConnector3">
            <a:avLst>
              <a:gd name="adj1" fmla="val 100551"/>
            </a:avLst>
          </a:prstGeom>
          <a:noFill/>
          <a:ln w="38100" algn="ctr">
            <a:solidFill>
              <a:srgbClr val="F79646"/>
            </a:solidFill>
            <a:miter lim="800000"/>
            <a:headEnd/>
            <a:tailEnd/>
          </a:ln>
        </p:spPr>
      </p:cxnSp>
      <p:sp>
        <p:nvSpPr>
          <p:cNvPr id="19471" name="TextBox 86"/>
          <p:cNvSpPr txBox="1">
            <a:spLocks noChangeArrowheads="1"/>
          </p:cNvSpPr>
          <p:nvPr/>
        </p:nvSpPr>
        <p:spPr bwMode="auto">
          <a:xfrm>
            <a:off x="7970838" y="4913312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I</a:t>
            </a:r>
            <a:r>
              <a:rPr lang="en-US" baseline="30000">
                <a:latin typeface="Calibri" pitchFamily="34" charset="0"/>
              </a:rPr>
              <a:t>2</a:t>
            </a:r>
            <a:r>
              <a:rPr lang="en-US">
                <a:latin typeface="Calibri" pitchFamily="34" charset="0"/>
              </a:rPr>
              <a:t>C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7713" y="1654175"/>
            <a:ext cx="1079500" cy="882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Ultra sonic rear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47713" y="4535487"/>
            <a:ext cx="1008063" cy="792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Infra red rear</a:t>
            </a:r>
          </a:p>
        </p:txBody>
      </p:sp>
      <p:cxnSp>
        <p:nvCxnSpPr>
          <p:cNvPr id="19474" name="Straight Connector 6"/>
          <p:cNvCxnSpPr>
            <a:cxnSpLocks noChangeShapeType="1"/>
            <a:stCxn id="34" idx="0"/>
            <a:endCxn id="48" idx="2"/>
          </p:cNvCxnSpPr>
          <p:nvPr/>
        </p:nvCxnSpPr>
        <p:spPr bwMode="auto">
          <a:xfrm rot="16200000">
            <a:off x="1412876" y="3582987"/>
            <a:ext cx="792163" cy="1114425"/>
          </a:xfrm>
          <a:prstGeom prst="bentConnector3">
            <a:avLst>
              <a:gd name="adj1" fmla="val 50102"/>
            </a:avLst>
          </a:prstGeom>
          <a:noFill/>
          <a:ln w="38100" algn="ctr">
            <a:solidFill>
              <a:srgbClr val="BFBFBF"/>
            </a:solidFill>
            <a:miter lim="800000"/>
            <a:headEnd/>
            <a:tailEnd/>
          </a:ln>
        </p:spPr>
      </p:cxnSp>
      <p:cxnSp>
        <p:nvCxnSpPr>
          <p:cNvPr id="127" name="Straight Connector 6"/>
          <p:cNvCxnSpPr/>
          <p:nvPr/>
        </p:nvCxnSpPr>
        <p:spPr bwMode="auto">
          <a:xfrm flipH="1">
            <a:off x="7826376" y="5345112"/>
            <a:ext cx="144463" cy="0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6"/>
          <p:cNvCxnSpPr/>
          <p:nvPr/>
        </p:nvCxnSpPr>
        <p:spPr bwMode="auto">
          <a:xfrm flipH="1">
            <a:off x="7826376" y="5106987"/>
            <a:ext cx="144463" cy="0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477" name="TextBox 130"/>
          <p:cNvSpPr txBox="1">
            <a:spLocks noChangeArrowheads="1"/>
          </p:cNvSpPr>
          <p:nvPr/>
        </p:nvSpPr>
        <p:spPr bwMode="auto">
          <a:xfrm>
            <a:off x="7948613" y="4606925"/>
            <a:ext cx="77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Power</a:t>
            </a:r>
          </a:p>
        </p:txBody>
      </p:sp>
      <p:cxnSp>
        <p:nvCxnSpPr>
          <p:cNvPr id="132" name="Straight Connector 6"/>
          <p:cNvCxnSpPr/>
          <p:nvPr/>
        </p:nvCxnSpPr>
        <p:spPr bwMode="auto">
          <a:xfrm flipH="1">
            <a:off x="7826376" y="4811712"/>
            <a:ext cx="144463" cy="0"/>
          </a:xfrm>
          <a:prstGeom prst="straightConnector1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79" name="TextBox 164"/>
          <p:cNvSpPr txBox="1">
            <a:spLocks noChangeArrowheads="1"/>
          </p:cNvSpPr>
          <p:nvPr/>
        </p:nvSpPr>
        <p:spPr bwMode="auto">
          <a:xfrm>
            <a:off x="7948613" y="5376862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PWM</a:t>
            </a:r>
          </a:p>
        </p:txBody>
      </p:sp>
      <p:cxnSp>
        <p:nvCxnSpPr>
          <p:cNvPr id="166" name="Straight Connector 6"/>
          <p:cNvCxnSpPr/>
          <p:nvPr/>
        </p:nvCxnSpPr>
        <p:spPr bwMode="auto">
          <a:xfrm flipH="1">
            <a:off x="7826376" y="5583237"/>
            <a:ext cx="144463" cy="0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3051176" y="4535487"/>
            <a:ext cx="1198563" cy="779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Infra red front/right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900238" y="1654175"/>
            <a:ext cx="935038" cy="882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Ultra sonic front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908301" y="1654175"/>
            <a:ext cx="1296988" cy="882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Ultra sonic front/right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035051" y="3382962"/>
            <a:ext cx="2663825" cy="360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Sensor Board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4924426" y="3382962"/>
            <a:ext cx="2447925" cy="360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Motor Controller</a:t>
            </a:r>
          </a:p>
        </p:txBody>
      </p:sp>
      <p:cxnSp>
        <p:nvCxnSpPr>
          <p:cNvPr id="209" name="Straight Connector 6"/>
          <p:cNvCxnSpPr>
            <a:endCxn id="4" idx="0"/>
          </p:cNvCxnSpPr>
          <p:nvPr/>
        </p:nvCxnSpPr>
        <p:spPr bwMode="auto">
          <a:xfrm>
            <a:off x="5717009" y="3752850"/>
            <a:ext cx="6350" cy="493713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487" name="TextBox 224"/>
          <p:cNvSpPr txBox="1">
            <a:spLocks noChangeArrowheads="1"/>
          </p:cNvSpPr>
          <p:nvPr/>
        </p:nvSpPr>
        <p:spPr bwMode="auto">
          <a:xfrm>
            <a:off x="7948613" y="5599112"/>
            <a:ext cx="696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UART</a:t>
            </a:r>
          </a:p>
        </p:txBody>
      </p:sp>
      <p:cxnSp>
        <p:nvCxnSpPr>
          <p:cNvPr id="226" name="Straight Connector 6"/>
          <p:cNvCxnSpPr/>
          <p:nvPr/>
        </p:nvCxnSpPr>
        <p:spPr bwMode="auto">
          <a:xfrm flipH="1">
            <a:off x="7826376" y="5803900"/>
            <a:ext cx="144463" cy="0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89" name="TextBox 59"/>
          <p:cNvSpPr txBox="1">
            <a:spLocks noChangeArrowheads="1"/>
          </p:cNvSpPr>
          <p:nvPr/>
        </p:nvSpPr>
        <p:spPr bwMode="auto">
          <a:xfrm>
            <a:off x="7948613" y="5802312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A-I/O</a:t>
            </a:r>
          </a:p>
        </p:txBody>
      </p:sp>
      <p:cxnSp>
        <p:nvCxnSpPr>
          <p:cNvPr id="61" name="Straight Connector 6"/>
          <p:cNvCxnSpPr/>
          <p:nvPr/>
        </p:nvCxnSpPr>
        <p:spPr bwMode="auto">
          <a:xfrm flipH="1">
            <a:off x="7826376" y="6007100"/>
            <a:ext cx="14446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91" name="Straight Connector 6"/>
          <p:cNvCxnSpPr>
            <a:cxnSpLocks noChangeShapeType="1"/>
            <a:endCxn id="28" idx="2"/>
          </p:cNvCxnSpPr>
          <p:nvPr/>
        </p:nvCxnSpPr>
        <p:spPr bwMode="auto">
          <a:xfrm flipV="1">
            <a:off x="2355851" y="2536825"/>
            <a:ext cx="1201738" cy="282575"/>
          </a:xfrm>
          <a:prstGeom prst="bentConnector2">
            <a:avLst/>
          </a:prstGeom>
          <a:noFill/>
          <a:ln w="38100" algn="ctr">
            <a:solidFill>
              <a:srgbClr val="F79646"/>
            </a:solidFill>
            <a:miter lim="800000"/>
            <a:headEnd/>
            <a:tailEnd/>
          </a:ln>
        </p:spPr>
      </p:cxnSp>
      <p:cxnSp>
        <p:nvCxnSpPr>
          <p:cNvPr id="71" name="Straight Connector 6"/>
          <p:cNvCxnSpPr>
            <a:stCxn id="48" idx="0"/>
            <a:endCxn id="24" idx="2"/>
          </p:cNvCxnSpPr>
          <p:nvPr/>
        </p:nvCxnSpPr>
        <p:spPr bwMode="auto">
          <a:xfrm flipV="1">
            <a:off x="2366963" y="2536825"/>
            <a:ext cx="1588" cy="846138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93" name="Straight Connector 6"/>
          <p:cNvCxnSpPr>
            <a:cxnSpLocks noChangeShapeType="1"/>
            <a:stCxn id="33" idx="0"/>
            <a:endCxn id="48" idx="2"/>
          </p:cNvCxnSpPr>
          <p:nvPr/>
        </p:nvCxnSpPr>
        <p:spPr bwMode="auto">
          <a:xfrm rot="5400000" flipH="1">
            <a:off x="2613026" y="3497262"/>
            <a:ext cx="792163" cy="1284288"/>
          </a:xfrm>
          <a:prstGeom prst="bentConnector3">
            <a:avLst>
              <a:gd name="adj1" fmla="val 50102"/>
            </a:avLst>
          </a:prstGeom>
          <a:noFill/>
          <a:ln w="38100" algn="ctr">
            <a:solidFill>
              <a:srgbClr val="BFBFBF"/>
            </a:solidFill>
            <a:miter lim="800000"/>
            <a:headEnd/>
            <a:tailEnd/>
          </a:ln>
        </p:spPr>
      </p:cxnSp>
      <p:cxnSp>
        <p:nvCxnSpPr>
          <p:cNvPr id="19494" name="Straight Connector 6"/>
          <p:cNvCxnSpPr>
            <a:cxnSpLocks noChangeShapeType="1"/>
            <a:stCxn id="35" idx="0"/>
          </p:cNvCxnSpPr>
          <p:nvPr/>
        </p:nvCxnSpPr>
        <p:spPr bwMode="auto">
          <a:xfrm flipH="1" flipV="1">
            <a:off x="2365376" y="3786187"/>
            <a:ext cx="36513" cy="749300"/>
          </a:xfrm>
          <a:prstGeom prst="straightConnector1">
            <a:avLst/>
          </a:prstGeom>
          <a:noFill/>
          <a:ln w="38100" algn="ctr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19495" name="Straight Connector 6"/>
          <p:cNvCxnSpPr>
            <a:cxnSpLocks noChangeShapeType="1"/>
            <a:stCxn id="40" idx="1"/>
          </p:cNvCxnSpPr>
          <p:nvPr/>
        </p:nvCxnSpPr>
        <p:spPr bwMode="auto">
          <a:xfrm rot="10800000" flipV="1">
            <a:off x="7732713" y="2370137"/>
            <a:ext cx="301625" cy="4763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496" name="Straight Connector 6"/>
          <p:cNvCxnSpPr>
            <a:cxnSpLocks noChangeShapeType="1"/>
            <a:stCxn id="43" idx="1"/>
          </p:cNvCxnSpPr>
          <p:nvPr/>
        </p:nvCxnSpPr>
        <p:spPr bwMode="auto">
          <a:xfrm rot="10800000">
            <a:off x="7394577" y="3382963"/>
            <a:ext cx="708025" cy="587374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7" name="Straight Connector 6"/>
          <p:cNvCxnSpPr/>
          <p:nvPr/>
        </p:nvCxnSpPr>
        <p:spPr bwMode="auto">
          <a:xfrm>
            <a:off x="5427663" y="2014537"/>
            <a:ext cx="4763" cy="454025"/>
          </a:xfrm>
          <a:prstGeom prst="straightConnector1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98" name="Straight Connector 6"/>
          <p:cNvCxnSpPr>
            <a:cxnSpLocks noChangeShapeType="1"/>
            <a:endCxn id="44" idx="1"/>
          </p:cNvCxnSpPr>
          <p:nvPr/>
        </p:nvCxnSpPr>
        <p:spPr bwMode="auto">
          <a:xfrm rot="10800000" flipV="1">
            <a:off x="457201" y="3670300"/>
            <a:ext cx="4470400" cy="1728788"/>
          </a:xfrm>
          <a:prstGeom prst="bentConnector4">
            <a:avLst>
              <a:gd name="adj1" fmla="val 13032"/>
              <a:gd name="adj2" fmla="val 113222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Rectangle 43"/>
          <p:cNvSpPr/>
          <p:nvPr/>
        </p:nvSpPr>
        <p:spPr bwMode="auto">
          <a:xfrm rot="16200000">
            <a:off x="-1449387" y="3275012"/>
            <a:ext cx="381635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11.1V / 3300 </a:t>
            </a:r>
            <a:r>
              <a:rPr lang="en-US" dirty="0" err="1"/>
              <a:t>mAh</a:t>
            </a:r>
            <a:endParaRPr lang="en-US" dirty="0"/>
          </a:p>
        </p:txBody>
      </p:sp>
      <p:cxnSp>
        <p:nvCxnSpPr>
          <p:cNvPr id="19500" name="Straight Connector 6"/>
          <p:cNvCxnSpPr>
            <a:cxnSpLocks noChangeShapeType="1"/>
            <a:stCxn id="39" idx="3"/>
            <a:endCxn id="195" idx="3"/>
          </p:cNvCxnSpPr>
          <p:nvPr/>
        </p:nvCxnSpPr>
        <p:spPr bwMode="auto">
          <a:xfrm flipV="1">
            <a:off x="7062788" y="3563937"/>
            <a:ext cx="309563" cy="1042988"/>
          </a:xfrm>
          <a:prstGeom prst="bentConnector3">
            <a:avLst>
              <a:gd name="adj1" fmla="val 173847"/>
            </a:avLst>
          </a:prstGeom>
          <a:noFill/>
          <a:ln w="38100" algn="ctr">
            <a:solidFill>
              <a:srgbClr val="95B3D7"/>
            </a:solidFill>
            <a:miter lim="800000"/>
            <a:headEnd/>
            <a:tailEnd/>
          </a:ln>
        </p:spPr>
      </p:cxnSp>
      <p:sp>
        <p:nvSpPr>
          <p:cNvPr id="19501" name="TextBox 58"/>
          <p:cNvSpPr txBox="1">
            <a:spLocks noChangeArrowheads="1"/>
          </p:cNvSpPr>
          <p:nvPr/>
        </p:nvSpPr>
        <p:spPr bwMode="auto">
          <a:xfrm>
            <a:off x="7953376" y="5991225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3bit con.</a:t>
            </a:r>
          </a:p>
        </p:txBody>
      </p:sp>
      <p:cxnSp>
        <p:nvCxnSpPr>
          <p:cNvPr id="62" name="Straight Connector 6"/>
          <p:cNvCxnSpPr/>
          <p:nvPr/>
        </p:nvCxnSpPr>
        <p:spPr bwMode="auto">
          <a:xfrm flipH="1">
            <a:off x="7831138" y="6196012"/>
            <a:ext cx="144463" cy="0"/>
          </a:xfrm>
          <a:prstGeom prst="straightConnector1">
            <a:avLst/>
          </a:prstGeom>
          <a:ln>
            <a:solidFill>
              <a:srgbClr val="95B3D7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03" name="Straight Connector 6"/>
          <p:cNvCxnSpPr>
            <a:cxnSpLocks noChangeShapeType="1"/>
            <a:stCxn id="48" idx="3"/>
            <a:endCxn id="195" idx="1"/>
          </p:cNvCxnSpPr>
          <p:nvPr/>
        </p:nvCxnSpPr>
        <p:spPr bwMode="auto">
          <a:xfrm>
            <a:off x="3698876" y="3563937"/>
            <a:ext cx="1225550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54" name="Rectangle 53"/>
          <p:cNvSpPr/>
          <p:nvPr/>
        </p:nvSpPr>
        <p:spPr bwMode="auto">
          <a:xfrm>
            <a:off x="1108076" y="862012"/>
            <a:ext cx="1957388" cy="360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Voltage Converter</a:t>
            </a:r>
          </a:p>
        </p:txBody>
      </p:sp>
      <p:cxnSp>
        <p:nvCxnSpPr>
          <p:cNvPr id="19505" name="Straight Connector 6"/>
          <p:cNvCxnSpPr>
            <a:cxnSpLocks noChangeShapeType="1"/>
            <a:stCxn id="54" idx="1"/>
            <a:endCxn id="44" idx="3"/>
          </p:cNvCxnSpPr>
          <p:nvPr/>
        </p:nvCxnSpPr>
        <p:spPr bwMode="auto">
          <a:xfrm rot="10800000" flipV="1">
            <a:off x="458788" y="1042987"/>
            <a:ext cx="649288" cy="53975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506" name="Straight Connector 6"/>
          <p:cNvCxnSpPr>
            <a:cxnSpLocks noChangeShapeType="1"/>
          </p:cNvCxnSpPr>
          <p:nvPr/>
        </p:nvCxnSpPr>
        <p:spPr bwMode="auto">
          <a:xfrm rot="10800000">
            <a:off x="3051176" y="1006475"/>
            <a:ext cx="1873250" cy="1620838"/>
          </a:xfrm>
          <a:prstGeom prst="bentConnector3">
            <a:avLst>
              <a:gd name="adj1" fmla="val 30676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6" name="Rectangle 95"/>
          <p:cNvSpPr/>
          <p:nvPr/>
        </p:nvSpPr>
        <p:spPr bwMode="auto">
          <a:xfrm>
            <a:off x="6076951" y="1366837"/>
            <a:ext cx="1317625" cy="3159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LED Board</a:t>
            </a:r>
          </a:p>
        </p:txBody>
      </p:sp>
      <p:cxnSp>
        <p:nvCxnSpPr>
          <p:cNvPr id="19508" name="Straight Connector 6"/>
          <p:cNvCxnSpPr>
            <a:cxnSpLocks noChangeShapeType="1"/>
            <a:endCxn id="96" idx="2"/>
          </p:cNvCxnSpPr>
          <p:nvPr/>
        </p:nvCxnSpPr>
        <p:spPr bwMode="auto">
          <a:xfrm rot="16200000" flipV="1">
            <a:off x="6343255" y="2075259"/>
            <a:ext cx="785812" cy="793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509" name="Straight Connector 6"/>
          <p:cNvCxnSpPr>
            <a:cxnSpLocks noChangeShapeType="1"/>
          </p:cNvCxnSpPr>
          <p:nvPr/>
        </p:nvCxnSpPr>
        <p:spPr bwMode="auto">
          <a:xfrm rot="10800000" flipV="1">
            <a:off x="7732713" y="1511300"/>
            <a:ext cx="287338" cy="4763"/>
          </a:xfrm>
          <a:prstGeom prst="bentConnector3">
            <a:avLst>
              <a:gd name="adj1" fmla="val 49722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74" name="Straight Connector 6"/>
          <p:cNvCxnSpPr/>
          <p:nvPr/>
        </p:nvCxnSpPr>
        <p:spPr bwMode="auto">
          <a:xfrm>
            <a:off x="6653213" y="3743325"/>
            <a:ext cx="0" cy="503238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 bwMode="auto">
          <a:xfrm>
            <a:off x="4621441" y="5312455"/>
            <a:ext cx="865188" cy="720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RC receiver</a:t>
            </a: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64" name="Straight Connector 6"/>
          <p:cNvCxnSpPr>
            <a:endCxn id="63" idx="0"/>
          </p:cNvCxnSpPr>
          <p:nvPr/>
        </p:nvCxnSpPr>
        <p:spPr bwMode="auto">
          <a:xfrm>
            <a:off x="5054035" y="3743324"/>
            <a:ext cx="0" cy="1569131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"/>
          <p:cNvCxnSpPr>
            <a:cxnSpLocks noChangeShapeType="1"/>
          </p:cNvCxnSpPr>
          <p:nvPr/>
        </p:nvCxnSpPr>
        <p:spPr bwMode="auto">
          <a:xfrm rot="16200000" flipV="1">
            <a:off x="5832500" y="3995340"/>
            <a:ext cx="502446" cy="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5" name="Straight Connector 6"/>
          <p:cNvCxnSpPr>
            <a:cxnSpLocks noChangeShapeType="1"/>
          </p:cNvCxnSpPr>
          <p:nvPr/>
        </p:nvCxnSpPr>
        <p:spPr bwMode="auto">
          <a:xfrm rot="16200000" flipV="1">
            <a:off x="6553024" y="3968255"/>
            <a:ext cx="502446" cy="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7" name="Straight Connector 6"/>
          <p:cNvCxnSpPr>
            <a:cxnSpLocks noChangeShapeType="1"/>
          </p:cNvCxnSpPr>
          <p:nvPr/>
        </p:nvCxnSpPr>
        <p:spPr bwMode="auto">
          <a:xfrm flipV="1">
            <a:off x="5213723" y="3752850"/>
            <a:ext cx="0" cy="15659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9" name="Straight Connector 6"/>
          <p:cNvCxnSpPr>
            <a:cxnSpLocks noChangeShapeType="1"/>
            <a:stCxn id="41" idx="1"/>
            <a:endCxn id="96" idx="3"/>
          </p:cNvCxnSpPr>
          <p:nvPr/>
        </p:nvCxnSpPr>
        <p:spPr bwMode="auto">
          <a:xfrm rot="10800000">
            <a:off x="7394576" y="1524794"/>
            <a:ext cx="671512" cy="1637506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6" name="Oval 65"/>
          <p:cNvSpPr/>
          <p:nvPr/>
        </p:nvSpPr>
        <p:spPr>
          <a:xfrm>
            <a:off x="4499993" y="2241549"/>
            <a:ext cx="3136296" cy="936029"/>
          </a:xfrm>
          <a:prstGeom prst="ellipse">
            <a:avLst/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Oval 75"/>
          <p:cNvSpPr/>
          <p:nvPr/>
        </p:nvSpPr>
        <p:spPr>
          <a:xfrm>
            <a:off x="4621441" y="3162299"/>
            <a:ext cx="3014848" cy="837407"/>
          </a:xfrm>
          <a:prstGeom prst="ellipse">
            <a:avLst/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Oval 79"/>
          <p:cNvSpPr/>
          <p:nvPr/>
        </p:nvSpPr>
        <p:spPr>
          <a:xfrm>
            <a:off x="848427" y="1582737"/>
            <a:ext cx="3014848" cy="3794125"/>
          </a:xfrm>
          <a:prstGeom prst="ellipse">
            <a:avLst/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76" grpId="0" animBg="1"/>
      <p:bldP spid="76" grpId="1" animBg="1"/>
      <p:bldP spid="8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l-GR" smtClean="0"/>
          </a:p>
        </p:txBody>
      </p:sp>
      <p:sp>
        <p:nvSpPr>
          <p:cNvPr id="21506" name="Rectangle 52"/>
          <p:cNvSpPr>
            <a:spLocks noChangeArrowheads="1"/>
          </p:cNvSpPr>
          <p:nvPr/>
        </p:nvSpPr>
        <p:spPr bwMode="auto">
          <a:xfrm>
            <a:off x="4139952" y="3717032"/>
            <a:ext cx="205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Sensor </a:t>
            </a:r>
            <a:r>
              <a:rPr lang="en-US" sz="1600" dirty="0" smtClean="0">
                <a:solidFill>
                  <a:srgbClr val="FF3300"/>
                </a:solidFill>
              </a:rPr>
              <a:t>board </a:t>
            </a:r>
            <a:r>
              <a:rPr lang="en-US" sz="1600" dirty="0">
                <a:solidFill>
                  <a:srgbClr val="FF3300"/>
                </a:solidFill>
              </a:rPr>
              <a:t>data</a:t>
            </a:r>
            <a:endParaRPr lang="el-GR" sz="1600" dirty="0">
              <a:solidFill>
                <a:srgbClr val="FF3300"/>
              </a:solidFill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50825" y="1125538"/>
            <a:ext cx="2486026" cy="482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1" y="1196976"/>
            <a:ext cx="5688014" cy="482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116013" y="5445126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HW</a:t>
            </a:r>
            <a:endParaRPr lang="el-GR" sz="2400" b="1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867401" y="5445126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SW</a:t>
            </a:r>
            <a:endParaRPr lang="el-GR" sz="2400" b="1"/>
          </a:p>
        </p:txBody>
      </p:sp>
      <p:grpSp>
        <p:nvGrpSpPr>
          <p:cNvPr id="21512" name="Group 27"/>
          <p:cNvGrpSpPr>
            <a:grpSpLocks/>
          </p:cNvGrpSpPr>
          <p:nvPr/>
        </p:nvGrpSpPr>
        <p:grpSpPr bwMode="auto">
          <a:xfrm>
            <a:off x="3563938" y="2420942"/>
            <a:ext cx="1728788" cy="936626"/>
            <a:chOff x="2426" y="1842"/>
            <a:chExt cx="1089" cy="590"/>
          </a:xfrm>
        </p:grpSpPr>
        <p:sp>
          <p:nvSpPr>
            <p:cNvPr id="21545" name="Rectangle 14"/>
            <p:cNvSpPr>
              <a:spLocks noChangeArrowheads="1"/>
            </p:cNvSpPr>
            <p:nvPr/>
          </p:nvSpPr>
          <p:spPr bwMode="auto">
            <a:xfrm>
              <a:off x="2426" y="1842"/>
              <a:ext cx="1089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1546" name="Text Box 15"/>
            <p:cNvSpPr txBox="1">
              <a:spLocks noChangeArrowheads="1"/>
            </p:cNvSpPr>
            <p:nvPr/>
          </p:nvSpPr>
          <p:spPr bwMode="auto">
            <a:xfrm>
              <a:off x="2745" y="1860"/>
              <a:ext cx="4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Proxy</a:t>
              </a:r>
              <a:endParaRPr lang="el-GR" dirty="0"/>
            </a:p>
          </p:txBody>
        </p:sp>
      </p:grpSp>
      <p:sp>
        <p:nvSpPr>
          <p:cNvPr id="21513" name="Text Box 16"/>
          <p:cNvSpPr txBox="1">
            <a:spLocks noChangeArrowheads="1"/>
          </p:cNvSpPr>
          <p:nvPr/>
        </p:nvSpPr>
        <p:spPr bwMode="auto">
          <a:xfrm>
            <a:off x="6443664" y="1484313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Lane Following</a:t>
            </a:r>
            <a:endParaRPr lang="el-GR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6372226" y="2565401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6877051" y="2636838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Driver</a:t>
            </a:r>
            <a:endParaRPr lang="el-GR"/>
          </a:p>
        </p:txBody>
      </p:sp>
      <p:grpSp>
        <p:nvGrpSpPr>
          <p:cNvPr id="21520" name="Group 40"/>
          <p:cNvGrpSpPr>
            <a:grpSpLocks/>
          </p:cNvGrpSpPr>
          <p:nvPr/>
        </p:nvGrpSpPr>
        <p:grpSpPr bwMode="auto">
          <a:xfrm>
            <a:off x="3563938" y="4437063"/>
            <a:ext cx="1728788" cy="936625"/>
            <a:chOff x="2517" y="2251"/>
            <a:chExt cx="1089" cy="590"/>
          </a:xfrm>
        </p:grpSpPr>
        <p:sp>
          <p:nvSpPr>
            <p:cNvPr id="21539" name="Rectangle 38"/>
            <p:cNvSpPr>
              <a:spLocks noChangeArrowheads="1"/>
            </p:cNvSpPr>
            <p:nvPr/>
          </p:nvSpPr>
          <p:spPr bwMode="auto">
            <a:xfrm>
              <a:off x="2517" y="2251"/>
              <a:ext cx="1089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1540" name="Text Box 39"/>
            <p:cNvSpPr txBox="1">
              <a:spLocks noChangeArrowheads="1"/>
            </p:cNvSpPr>
            <p:nvPr/>
          </p:nvSpPr>
          <p:spPr bwMode="auto">
            <a:xfrm>
              <a:off x="2654" y="2432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UDP Server</a:t>
              </a:r>
              <a:endParaRPr lang="el-GR" dirty="0"/>
            </a:p>
          </p:txBody>
        </p:sp>
      </p:grpSp>
      <p:sp>
        <p:nvSpPr>
          <p:cNvPr id="21521" name="Rectangle 44"/>
          <p:cNvSpPr>
            <a:spLocks noChangeArrowheads="1"/>
          </p:cNvSpPr>
          <p:nvPr/>
        </p:nvSpPr>
        <p:spPr bwMode="auto">
          <a:xfrm>
            <a:off x="6443664" y="1412876"/>
            <a:ext cx="1800225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22" name="Line 6"/>
          <p:cNvSpPr>
            <a:spLocks noChangeShapeType="1"/>
          </p:cNvSpPr>
          <p:nvPr/>
        </p:nvSpPr>
        <p:spPr bwMode="auto">
          <a:xfrm>
            <a:off x="1968500" y="1700213"/>
            <a:ext cx="4475163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23" name="Text Box 29"/>
          <p:cNvSpPr txBox="1">
            <a:spLocks noChangeArrowheads="1"/>
          </p:cNvSpPr>
          <p:nvPr/>
        </p:nvSpPr>
        <p:spPr bwMode="auto">
          <a:xfrm>
            <a:off x="4067176" y="1268413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Image</a:t>
            </a:r>
            <a:endParaRPr lang="el-GR" sz="1600" dirty="0">
              <a:solidFill>
                <a:srgbClr val="3366FF"/>
              </a:solidFill>
            </a:endParaRPr>
          </a:p>
        </p:txBody>
      </p:sp>
      <p:sp>
        <p:nvSpPr>
          <p:cNvPr id="21524" name="Line 7"/>
          <p:cNvSpPr>
            <a:spLocks noChangeShapeType="1"/>
          </p:cNvSpPr>
          <p:nvPr/>
        </p:nvSpPr>
        <p:spPr bwMode="auto">
          <a:xfrm>
            <a:off x="7019926" y="2060576"/>
            <a:ext cx="0" cy="503238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25" name="Text Box 30"/>
          <p:cNvSpPr txBox="1">
            <a:spLocks noChangeArrowheads="1"/>
          </p:cNvSpPr>
          <p:nvPr/>
        </p:nvSpPr>
        <p:spPr bwMode="auto">
          <a:xfrm>
            <a:off x="7162802" y="2133601"/>
            <a:ext cx="708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</a:rPr>
              <a:t>Angle</a:t>
            </a:r>
            <a:endParaRPr lang="el-GR" sz="1600" dirty="0">
              <a:solidFill>
                <a:srgbClr val="009900"/>
              </a:solidFill>
            </a:endParaRPr>
          </a:p>
        </p:txBody>
      </p:sp>
      <p:sp>
        <p:nvSpPr>
          <p:cNvPr id="21527" name="Line 7"/>
          <p:cNvSpPr>
            <a:spLocks noChangeShapeType="1"/>
          </p:cNvSpPr>
          <p:nvPr/>
        </p:nvSpPr>
        <p:spPr bwMode="auto">
          <a:xfrm flipH="1">
            <a:off x="5292726" y="2781301"/>
            <a:ext cx="10795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28" name="Text Box 30"/>
          <p:cNvSpPr txBox="1">
            <a:spLocks noChangeArrowheads="1"/>
          </p:cNvSpPr>
          <p:nvPr/>
        </p:nvSpPr>
        <p:spPr bwMode="auto">
          <a:xfrm>
            <a:off x="5245101" y="2349501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9900"/>
                </a:solidFill>
              </a:rPr>
              <a:t>Force data</a:t>
            </a:r>
            <a:endParaRPr lang="el-GR" sz="1600" dirty="0">
              <a:solidFill>
                <a:srgbClr val="009900"/>
              </a:solidFill>
            </a:endParaRPr>
          </a:p>
        </p:txBody>
      </p:sp>
      <p:sp>
        <p:nvSpPr>
          <p:cNvPr id="21533" name="Line 7"/>
          <p:cNvSpPr>
            <a:spLocks noChangeShapeType="1"/>
          </p:cNvSpPr>
          <p:nvPr/>
        </p:nvSpPr>
        <p:spPr bwMode="auto">
          <a:xfrm>
            <a:off x="3779838" y="3357563"/>
            <a:ext cx="0" cy="10795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34" name="Line 7"/>
          <p:cNvSpPr>
            <a:spLocks noChangeShapeType="1"/>
          </p:cNvSpPr>
          <p:nvPr/>
        </p:nvSpPr>
        <p:spPr bwMode="auto">
          <a:xfrm flipV="1">
            <a:off x="4067176" y="3357563"/>
            <a:ext cx="0" cy="10795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35" name="Line 7"/>
          <p:cNvSpPr>
            <a:spLocks noChangeShapeType="1"/>
          </p:cNvSpPr>
          <p:nvPr/>
        </p:nvSpPr>
        <p:spPr bwMode="auto">
          <a:xfrm flipH="1">
            <a:off x="1968500" y="4797426"/>
            <a:ext cx="1595438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36" name="Line 7"/>
          <p:cNvSpPr>
            <a:spLocks noChangeShapeType="1"/>
          </p:cNvSpPr>
          <p:nvPr/>
        </p:nvSpPr>
        <p:spPr bwMode="auto">
          <a:xfrm>
            <a:off x="1968500" y="5157788"/>
            <a:ext cx="1595438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1968500" y="2924176"/>
            <a:ext cx="1595438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" name="Rectangle 1"/>
          <p:cNvSpPr/>
          <p:nvPr/>
        </p:nvSpPr>
        <p:spPr>
          <a:xfrm>
            <a:off x="971600" y="1413148"/>
            <a:ext cx="9969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Camera</a:t>
            </a:r>
            <a:endParaRPr lang="sv-SE" dirty="0"/>
          </a:p>
        </p:txBody>
      </p:sp>
      <p:sp>
        <p:nvSpPr>
          <p:cNvPr id="3" name="Isosceles Triangle 2"/>
          <p:cNvSpPr/>
          <p:nvPr/>
        </p:nvSpPr>
        <p:spPr>
          <a:xfrm rot="5400000">
            <a:off x="522090" y="1412876"/>
            <a:ext cx="611188" cy="576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971600" y="2709292"/>
            <a:ext cx="9969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</a:t>
            </a:r>
            <a:endParaRPr lang="sv-SE" dirty="0"/>
          </a:p>
        </p:txBody>
      </p:sp>
      <p:sp>
        <p:nvSpPr>
          <p:cNvPr id="49" name="Rectangle 48"/>
          <p:cNvSpPr/>
          <p:nvPr/>
        </p:nvSpPr>
        <p:spPr>
          <a:xfrm>
            <a:off x="971600" y="4581500"/>
            <a:ext cx="9969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</a:t>
            </a:r>
            <a:endParaRPr lang="sv-SE" sz="1400" dirty="0"/>
          </a:p>
        </p:txBody>
      </p:sp>
      <p:sp>
        <p:nvSpPr>
          <p:cNvPr id="43" name="Rectangle 42"/>
          <p:cNvSpPr/>
          <p:nvPr/>
        </p:nvSpPr>
        <p:spPr>
          <a:xfrm>
            <a:off x="966335" y="3623353"/>
            <a:ext cx="9969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board</a:t>
            </a:r>
            <a:endParaRPr lang="sv-SE" dirty="0"/>
          </a:p>
        </p:txBody>
      </p:sp>
      <p:cxnSp>
        <p:nvCxnSpPr>
          <p:cNvPr id="7" name="Straight Arrow Connector 6"/>
          <p:cNvCxnSpPr>
            <a:stCxn id="43" idx="2"/>
            <a:endCxn id="49" idx="0"/>
          </p:cNvCxnSpPr>
          <p:nvPr/>
        </p:nvCxnSpPr>
        <p:spPr>
          <a:xfrm>
            <a:off x="1464810" y="4271053"/>
            <a:ext cx="5265" cy="31044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</p:spPr>
      </p:cxnSp>
      <p:sp>
        <p:nvSpPr>
          <p:cNvPr id="50" name="Line 7"/>
          <p:cNvSpPr>
            <a:spLocks noChangeShapeType="1"/>
          </p:cNvSpPr>
          <p:nvPr/>
        </p:nvSpPr>
        <p:spPr bwMode="auto">
          <a:xfrm flipV="1">
            <a:off x="5295900" y="3033142"/>
            <a:ext cx="1076325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5292080" y="3140968"/>
            <a:ext cx="205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3300"/>
                </a:solidFill>
              </a:rPr>
              <a:t>Status data</a:t>
            </a:r>
            <a:endParaRPr lang="el-GR" sz="16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Hello\Desktop\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552" y="1618356"/>
            <a:ext cx="5411309" cy="418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7000634"/>
              </p:ext>
            </p:extLst>
          </p:nvPr>
        </p:nvGraphicFramePr>
        <p:xfrm>
          <a:off x="1475656" y="750912"/>
          <a:ext cx="8712968" cy="573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529" name="Shape 6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0575"/>
          </a:xfrm>
        </p:spPr>
        <p:txBody>
          <a:bodyPr lIns="91425" tIns="91425" rIns="91425" bIns="91425" anchor="b"/>
          <a:lstStyle/>
          <a:p>
            <a:pPr eaLnBrk="1" hangingPunct="1"/>
            <a:r>
              <a:rPr lang="el-GR" sz="36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Lane Following</a:t>
            </a:r>
            <a:endParaRPr lang="el-GR" sz="3600" i="1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C:\Users\Hello\Desktop\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944" y="2763523"/>
            <a:ext cx="2632527" cy="2033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32" name="Line 69"/>
          <p:cNvSpPr>
            <a:spLocks noChangeShapeType="1"/>
          </p:cNvSpPr>
          <p:nvPr/>
        </p:nvSpPr>
        <p:spPr bwMode="auto">
          <a:xfrm>
            <a:off x="1259335" y="2019199"/>
            <a:ext cx="0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2533" name="Line 71"/>
          <p:cNvSpPr>
            <a:spLocks noChangeShapeType="1"/>
          </p:cNvSpPr>
          <p:nvPr/>
        </p:nvSpPr>
        <p:spPr bwMode="auto">
          <a:xfrm>
            <a:off x="1259335" y="3186403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251272" y="1645720"/>
            <a:ext cx="20891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Threshold</a:t>
            </a:r>
            <a:endParaRPr lang="el-GR" dirty="0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251272" y="2520171"/>
            <a:ext cx="2089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dirty="0"/>
              <a:t>Lane </a:t>
            </a:r>
            <a:r>
              <a:rPr lang="el-GR" dirty="0" smtClean="0"/>
              <a:t>marking</a:t>
            </a:r>
            <a:r>
              <a:rPr lang="en-US" dirty="0" smtClean="0"/>
              <a:t>s</a:t>
            </a:r>
            <a:endParaRPr lang="el-GR" dirty="0"/>
          </a:p>
          <a:p>
            <a:pPr algn="ctr"/>
            <a:r>
              <a:rPr lang="en-US" dirty="0"/>
              <a:t>i</a:t>
            </a:r>
            <a:r>
              <a:rPr lang="el-GR" dirty="0" smtClean="0"/>
              <a:t>dentification</a:t>
            </a:r>
            <a:endParaRPr lang="el-GR" dirty="0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251272" y="3689897"/>
            <a:ext cx="201771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dirty="0"/>
              <a:t>Angle </a:t>
            </a:r>
            <a:r>
              <a:rPr lang="el-GR" dirty="0" smtClean="0"/>
              <a:t>calculation</a:t>
            </a:r>
            <a:r>
              <a:rPr lang="en-US" dirty="0" smtClean="0"/>
              <a:t> &amp; sliding window</a:t>
            </a:r>
            <a:endParaRPr lang="el-GR" dirty="0"/>
          </a:p>
        </p:txBody>
      </p:sp>
      <p:sp>
        <p:nvSpPr>
          <p:cNvPr id="11" name="Line 71"/>
          <p:cNvSpPr>
            <a:spLocks noChangeShapeType="1"/>
          </p:cNvSpPr>
          <p:nvPr/>
        </p:nvSpPr>
        <p:spPr bwMode="auto">
          <a:xfrm>
            <a:off x="1259013" y="4340272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0950" y="4843766"/>
            <a:ext cx="201771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Apply steering based on angle</a:t>
            </a:r>
            <a:endParaRPr lang="el-G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33333"/>
                </a:solidFill>
              </a:rPr>
              <a:t>Parking</a:t>
            </a:r>
            <a:endParaRPr lang="sv-SE" smtClean="0"/>
          </a:p>
        </p:txBody>
      </p:sp>
      <p:sp>
        <p:nvSpPr>
          <p:cNvPr id="5" name="Line 68"/>
          <p:cNvSpPr>
            <a:spLocks noChangeShapeType="1"/>
          </p:cNvSpPr>
          <p:nvPr/>
        </p:nvSpPr>
        <p:spPr bwMode="auto">
          <a:xfrm>
            <a:off x="1546994" y="2208540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6" name="Line 69"/>
          <p:cNvSpPr>
            <a:spLocks noChangeShapeType="1"/>
          </p:cNvSpPr>
          <p:nvPr/>
        </p:nvSpPr>
        <p:spPr bwMode="auto">
          <a:xfrm>
            <a:off x="1763291" y="3720733"/>
            <a:ext cx="0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5228" y="1705303"/>
            <a:ext cx="216058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Measuring gaps</a:t>
            </a:r>
            <a:endParaRPr lang="el-GR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5228" y="2793702"/>
            <a:ext cx="216058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Identifying proper</a:t>
            </a:r>
          </a:p>
          <a:p>
            <a:pPr algn="ctr"/>
            <a:r>
              <a:rPr lang="en-US" dirty="0" smtClean="0"/>
              <a:t>parking spot using dead reckoning</a:t>
            </a:r>
            <a:endParaRPr lang="en-US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55228" y="4366845"/>
            <a:ext cx="208915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Stop car and run parking trajectory</a:t>
            </a:r>
            <a:endParaRPr lang="el-GR" dirty="0"/>
          </a:p>
        </p:txBody>
      </p:sp>
      <p:sp>
        <p:nvSpPr>
          <p:cNvPr id="12" name="Line 68"/>
          <p:cNvSpPr>
            <a:spLocks noChangeShapeType="1"/>
          </p:cNvSpPr>
          <p:nvPr/>
        </p:nvSpPr>
        <p:spPr bwMode="auto">
          <a:xfrm>
            <a:off x="1835026" y="2207796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l-GR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6712"/>
            <a:ext cx="3546485" cy="180762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90943"/>
            <a:ext cx="3546485" cy="180762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32491"/>
            <a:ext cx="3684327" cy="1733662"/>
          </a:xfrm>
          <a:prstGeom prst="rect">
            <a:avLst/>
          </a:prstGeom>
        </p:spPr>
      </p:pic>
      <p:sp>
        <p:nvSpPr>
          <p:cNvPr id="88" name="Left Brace 87"/>
          <p:cNvSpPr/>
          <p:nvPr/>
        </p:nvSpPr>
        <p:spPr>
          <a:xfrm>
            <a:off x="3203848" y="836712"/>
            <a:ext cx="1152128" cy="5112568"/>
          </a:xfrm>
          <a:prstGeom prst="leftBrace">
            <a:avLst>
              <a:gd name="adj1" fmla="val 8333"/>
              <a:gd name="adj2" fmla="val 346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TextBox 88"/>
          <p:cNvSpPr txBox="1"/>
          <p:nvPr/>
        </p:nvSpPr>
        <p:spPr>
          <a:xfrm>
            <a:off x="8256327" y="206842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~0.2m</a:t>
            </a:r>
            <a:endParaRPr lang="sv-SE" dirty="0"/>
          </a:p>
        </p:txBody>
      </p:sp>
      <p:sp>
        <p:nvSpPr>
          <p:cNvPr id="92" name="TextBox 91"/>
          <p:cNvSpPr txBox="1"/>
          <p:nvPr/>
        </p:nvSpPr>
        <p:spPr>
          <a:xfrm>
            <a:off x="8100392" y="399577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r>
              <a:rPr lang="en-US" dirty="0" err="1" smtClean="0"/>
              <a:t>US</a:t>
            </a:r>
            <a:r>
              <a:rPr lang="en-US" sz="1100" dirty="0" err="1" smtClean="0"/>
              <a:t>clamp</a:t>
            </a:r>
            <a:endParaRPr lang="sv-SE" dirty="0"/>
          </a:p>
        </p:txBody>
      </p:sp>
      <p:sp>
        <p:nvSpPr>
          <p:cNvPr id="93" name="TextBox 92"/>
          <p:cNvSpPr txBox="1"/>
          <p:nvPr/>
        </p:nvSpPr>
        <p:spPr>
          <a:xfrm>
            <a:off x="8258922" y="602128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~0.19m</a:t>
            </a:r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23"/>
          <p:cNvSpPr txBox="1">
            <a:spLocks/>
          </p:cNvSpPr>
          <p:nvPr/>
        </p:nvSpPr>
        <p:spPr bwMode="auto">
          <a:xfrm rot="2653">
            <a:off x="663575" y="36513"/>
            <a:ext cx="7772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ctr"/>
            <a:r>
              <a:rPr lang="el-GR" sz="36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Purchasing </a:t>
            </a:r>
            <a:r>
              <a:rPr lang="en-US" sz="36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sz="36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osts</a:t>
            </a:r>
            <a:endParaRPr lang="el-GR" sz="36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624894"/>
              </p:ext>
            </p:extLst>
          </p:nvPr>
        </p:nvGraphicFramePr>
        <p:xfrm>
          <a:off x="827584" y="366929"/>
          <a:ext cx="7968712" cy="617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2" descr="C:\Users\Ehsan\Desktop\535489_479121672151525_1725908605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5464"/>
            <a:ext cx="3384376" cy="273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5974326"/>
            <a:ext cx="20162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Georgia" pitchFamily="18" charset="0"/>
                <a:cs typeface="Adobe Hebrew" pitchFamily="18" charset="-79"/>
              </a:rPr>
              <a:t>Total; </a:t>
            </a:r>
            <a:r>
              <a:rPr lang="en-US" sz="1700" dirty="0" smtClean="0">
                <a:latin typeface="Georgia" pitchFamily="18" charset="0"/>
                <a:cs typeface="Adobe Hebrew" pitchFamily="18" charset="-79"/>
              </a:rPr>
              <a:t>1120 </a:t>
            </a:r>
            <a:r>
              <a:rPr lang="sv-SE" sz="1700" dirty="0" smtClean="0">
                <a:latin typeface="Georgia" pitchFamily="18" charset="0"/>
                <a:cs typeface="Adobe Hebrew" pitchFamily="18" charset="-79"/>
              </a:rPr>
              <a:t>€</a:t>
            </a:r>
            <a:endParaRPr lang="sv-SE" sz="1700" dirty="0">
              <a:latin typeface="Georgia" pitchFamily="18" charset="0"/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1754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30"/>
          <p:cNvSpPr txBox="1">
            <a:spLocks/>
          </p:cNvSpPr>
          <p:nvPr/>
        </p:nvSpPr>
        <p:spPr bwMode="auto">
          <a:xfrm>
            <a:off x="0" y="188913"/>
            <a:ext cx="9144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ctr"/>
            <a:r>
              <a:rPr lang="el-GR" sz="3600">
                <a:latin typeface="Times New Roman" pitchFamily="18" charset="0"/>
                <a:cs typeface="Times New Roman" pitchFamily="18" charset="0"/>
              </a:rPr>
              <a:t>Energy Efficiency</a:t>
            </a:r>
          </a:p>
        </p:txBody>
      </p:sp>
      <p:sp>
        <p:nvSpPr>
          <p:cNvPr id="17410" name="Shape 31"/>
          <p:cNvSpPr txBox="1">
            <a:spLocks/>
          </p:cNvSpPr>
          <p:nvPr/>
        </p:nvSpPr>
        <p:spPr bwMode="auto">
          <a:xfrm>
            <a:off x="395536" y="4941168"/>
            <a:ext cx="77724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Low consumption hardware layout  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Regenerative braking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180739"/>
              </p:ext>
            </p:extLst>
          </p:nvPr>
        </p:nvGraphicFramePr>
        <p:xfrm>
          <a:off x="1295636" y="908720"/>
          <a:ext cx="75968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hape 31"/>
          <p:cNvSpPr txBox="1">
            <a:spLocks/>
          </p:cNvSpPr>
          <p:nvPr/>
        </p:nvSpPr>
        <p:spPr bwMode="auto">
          <a:xfrm>
            <a:off x="8532440" y="4034141"/>
            <a:ext cx="648072" cy="58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  <a:latin typeface="Georgia" pitchFamily="18" charset="0"/>
              </a:rPr>
              <a:t>[W]</a:t>
            </a:r>
            <a:endParaRPr lang="el-GR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8" name="Shape 31"/>
          <p:cNvSpPr txBox="1">
            <a:spLocks/>
          </p:cNvSpPr>
          <p:nvPr/>
        </p:nvSpPr>
        <p:spPr bwMode="auto">
          <a:xfrm>
            <a:off x="755576" y="1052736"/>
            <a:ext cx="1080120" cy="58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  <a:latin typeface="Georgia" pitchFamily="18" charset="0"/>
              </a:rPr>
              <a:t>Load</a:t>
            </a:r>
            <a:endParaRPr lang="el-GR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752" y="168427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Driving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96" y="2564904"/>
            <a:ext cx="154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Accelerating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347617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Idle</a:t>
            </a:r>
            <a:endParaRPr lang="sv-SE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23049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Lesson’s learnt:</a:t>
            </a:r>
          </a:p>
          <a:p>
            <a:r>
              <a:rPr lang="en-US" dirty="0" err="1" smtClean="0"/>
              <a:t>Carolo</a:t>
            </a:r>
            <a:r>
              <a:rPr lang="en-US" dirty="0" smtClean="0"/>
              <a:t> Cup is a nice, motivating competition</a:t>
            </a:r>
          </a:p>
          <a:p>
            <a:r>
              <a:rPr lang="en-US" dirty="0" smtClean="0"/>
              <a:t>Requires several disciplines to succeed</a:t>
            </a:r>
          </a:p>
          <a:p>
            <a:r>
              <a:rPr lang="en-US" dirty="0" smtClean="0"/>
              <a:t>Simulation in the beginning help to understand concepts and problems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12976"/>
            <a:ext cx="4431263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3554432"/>
            <a:ext cx="4032448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latin typeface="Georgia" pitchFamily="18" charset="0"/>
                <a:cs typeface="+mn-cs"/>
              </a:rPr>
              <a:t>Outlook: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Georgia" pitchFamily="18" charset="0"/>
                <a:cs typeface="+mn-cs"/>
              </a:rPr>
              <a:t>Change camera lens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Georgia" pitchFamily="18" charset="0"/>
                <a:cs typeface="+mn-cs"/>
              </a:rPr>
              <a:t>Improve force- </a:t>
            </a:r>
            <a:br>
              <a:rPr lang="en-US" sz="2400" dirty="0">
                <a:latin typeface="Georgia" pitchFamily="18" charset="0"/>
                <a:cs typeface="+mn-cs"/>
              </a:rPr>
            </a:br>
            <a:r>
              <a:rPr lang="en-US" sz="2400" dirty="0">
                <a:latin typeface="Georgia" pitchFamily="18" charset="0"/>
                <a:cs typeface="+mn-cs"/>
              </a:rPr>
              <a:t>transmission system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Georgia" pitchFamily="18" charset="0"/>
                <a:cs typeface="+mn-cs"/>
              </a:rPr>
              <a:t>Improve steering calculation</a:t>
            </a:r>
          </a:p>
        </p:txBody>
      </p:sp>
    </p:spTree>
    <p:extLst>
      <p:ext uri="{BB962C8B-B14F-4D97-AF65-F5344CB8AC3E}">
        <p14:creationId xmlns:p14="http://schemas.microsoft.com/office/powerpoint/2010/main" val="1779385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Vorlage.potx</Template>
  <TotalTime>1701</TotalTime>
  <Words>343</Words>
  <Application>Microsoft Office PowerPoint</Application>
  <PresentationFormat>On-screen Show (4:3)</PresentationFormat>
  <Paragraphs>111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Vorlage</vt:lpstr>
      <vt:lpstr>PowerPoint Presentation</vt:lpstr>
      <vt:lpstr>Outline</vt:lpstr>
      <vt:lpstr>Hardware Architecture</vt:lpstr>
      <vt:lpstr>Software Architecture</vt:lpstr>
      <vt:lpstr>Lane Following</vt:lpstr>
      <vt:lpstr>Parking</vt:lpstr>
      <vt:lpstr>PowerPoint Presentation</vt:lpstr>
      <vt:lpstr>PowerPoint Presentation</vt:lpstr>
      <vt:lpstr>Conclusion</vt:lpstr>
      <vt:lpstr>Thank You</vt:lpstr>
      <vt:lpstr>PowerPoint Presentation</vt:lpstr>
      <vt:lpstr>Regenerative braking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Benutzungsmodellen zu Testfällen</dc:title>
  <dc:creator>berger</dc:creator>
  <cp:lastModifiedBy>Ehsan</cp:lastModifiedBy>
  <cp:revision>207</cp:revision>
  <dcterms:created xsi:type="dcterms:W3CDTF">2011-07-23T12:47:31Z</dcterms:created>
  <dcterms:modified xsi:type="dcterms:W3CDTF">2013-02-05T06:42:13Z</dcterms:modified>
</cp:coreProperties>
</file>