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29" r:id="rId2"/>
    <p:sldMasterId id="2147483839" r:id="rId3"/>
    <p:sldMasterId id="2147483851" r:id="rId4"/>
    <p:sldMasterId id="2147483863" r:id="rId5"/>
    <p:sldMasterId id="2147483875" r:id="rId6"/>
    <p:sldMasterId id="2147483887" r:id="rId7"/>
    <p:sldMasterId id="2147483899" r:id="rId8"/>
  </p:sldMasterIdLst>
  <p:notesMasterIdLst>
    <p:notesMasterId r:id="rId34"/>
  </p:notesMasterIdLst>
  <p:sldIdLst>
    <p:sldId id="287" r:id="rId9"/>
    <p:sldId id="432" r:id="rId10"/>
    <p:sldId id="465" r:id="rId11"/>
    <p:sldId id="455" r:id="rId12"/>
    <p:sldId id="456" r:id="rId13"/>
    <p:sldId id="480" r:id="rId14"/>
    <p:sldId id="462" r:id="rId15"/>
    <p:sldId id="460" r:id="rId16"/>
    <p:sldId id="463" r:id="rId17"/>
    <p:sldId id="461" r:id="rId18"/>
    <p:sldId id="457" r:id="rId19"/>
    <p:sldId id="458" r:id="rId20"/>
    <p:sldId id="466" r:id="rId21"/>
    <p:sldId id="464" r:id="rId22"/>
    <p:sldId id="467" r:id="rId23"/>
    <p:sldId id="435" r:id="rId24"/>
    <p:sldId id="436" r:id="rId25"/>
    <p:sldId id="433" r:id="rId26"/>
    <p:sldId id="434" r:id="rId27"/>
    <p:sldId id="468" r:id="rId28"/>
    <p:sldId id="453" r:id="rId29"/>
    <p:sldId id="470" r:id="rId30"/>
    <p:sldId id="481" r:id="rId31"/>
    <p:sldId id="469" r:id="rId32"/>
    <p:sldId id="397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0" autoAdjust="0"/>
    <p:restoredTop sz="91644" autoAdjust="0"/>
  </p:normalViewPr>
  <p:slideViewPr>
    <p:cSldViewPr>
      <p:cViewPr varScale="1">
        <p:scale>
          <a:sx n="85" d="100"/>
          <a:sy n="85" d="100"/>
        </p:scale>
        <p:origin x="-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1809-AB5A-4472-942B-F6588ABD768A}" type="datetimeFigureOut">
              <a:rPr lang="de-DE" smtClean="0"/>
              <a:pPr/>
              <a:t>09.09.12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39E-2EFD-4C49-B763-A28BF70EF1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90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16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17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18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19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20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21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22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23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24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3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14261-99DC-49D6-8C86-D611C98AE9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>
                <a:solidFill>
                  <a:prstClr val="black"/>
                </a:solidFill>
                <a:latin typeface="Calibri"/>
              </a:rPr>
              <a:pPr/>
              <a:t>9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E2BF6-B2D5-7144-B8F4-FDFEB9369C9D}" type="slidenum">
              <a:rPr lang="en-US"/>
              <a:pPr/>
              <a:t>11</a:t>
            </a:fld>
            <a:endParaRPr 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97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en-US" sz="2000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13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14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15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marL="171450" indent="-171450" defTabSz="737845">
              <a:buFontTx/>
              <a:buChar char="•"/>
            </a:pPr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09.09.12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1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942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943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0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5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7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8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0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9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6291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14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757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061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801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82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205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237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313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784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2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498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>
            <a:noFill/>
          </a:ln>
          <a:effectLst>
            <a:outerShdw blurRad="63500" dist="44450" dir="16200000" algn="ctr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T0" fmla="*/ 3038475 w 1914"/>
              <a:gd name="T1" fmla="*/ 14258 h 4329"/>
              <a:gd name="T2" fmla="*/ 3038475 w 1914"/>
              <a:gd name="T3" fmla="*/ 6858000 h 4329"/>
              <a:gd name="T4" fmla="*/ 323850 w 1914"/>
              <a:gd name="T5" fmla="*/ 6854832 h 4329"/>
              <a:gd name="T6" fmla="*/ 0 w 1914"/>
              <a:gd name="T7" fmla="*/ 0 h 4329"/>
              <a:gd name="T8" fmla="*/ 3038475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>
            <a:noFill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9517B-F65F-EA4A-8923-6944CAF09AC2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5F2B5-71E0-3B47-959F-AA9B338DE402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612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834C95-E7CA-1F46-AE60-6704BB33626C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D1D4A-D942-0745-9EA3-FCDC4B3888C6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0048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>
            <a:noFill/>
          </a:ln>
          <a:effectLst>
            <a:outerShdw blurRad="63500" dist="44450" dir="16200000" algn="ctr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T0" fmla="*/ 3038475 w 1914"/>
              <a:gd name="T1" fmla="*/ 14258 h 4329"/>
              <a:gd name="T2" fmla="*/ 3038475 w 1914"/>
              <a:gd name="T3" fmla="*/ 6858000 h 4329"/>
              <a:gd name="T4" fmla="*/ 323850 w 1914"/>
              <a:gd name="T5" fmla="*/ 6854832 h 4329"/>
              <a:gd name="T6" fmla="*/ 0 w 1914"/>
              <a:gd name="T7" fmla="*/ 0 h 4329"/>
              <a:gd name="T8" fmla="*/ 3038475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>
            <a:noFill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2F028-201C-314F-AAD7-827178A2E4D7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3E65D-E183-F64D-8640-8A2957C4AD50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4577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FD7A1-EE7F-3244-A0AA-3DC08AD0E6A8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D305E-DFE8-9E4E-B0F8-49EF9695B8F2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4525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A794A-19E6-B941-9A88-9F918B6579C1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EBF12-F9A5-844C-B181-9262C1EAB1CC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204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52FF7-F25D-2347-93AB-05B557FC21FB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D78C-8A7E-A140-8C08-95A3867B1374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8254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1C36E-E022-E64F-A25A-E59EBD3646A9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4862F-E497-8242-B7E6-C65AB3327842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6316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58BE1-7693-EC47-9563-DBFFBFE0D663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2564767-266D-1741-8B7B-6F011DE1FF2A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6123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FFF3D6-B8AC-EE4A-A48F-2A592A5C9502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6FDEB-D484-E84E-8AFB-5F2E1A589E0E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7209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9939AF-9F99-9A45-86EA-CDA3DF7F3308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B60B6-E90A-0E49-8BC9-EBAA2466BD86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33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07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568FD-76E3-1649-8699-E227FA35E27C}" type="datetimeFigureOut">
              <a:rPr lang="el-GR"/>
              <a:pPr/>
              <a:t>09.09.12</a:t>
            </a:fld>
            <a:endParaRPr lang="el-G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7AF44-ADEB-9D47-AA36-280CE1CCE0BA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81610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1133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56989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7218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707802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54882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5441640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41885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97525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0566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66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142716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5866268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497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369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4363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8696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401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1822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7824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1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12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5303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3117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71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E9D59-113D-B24A-AAD8-2D44536AC21E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972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D5999-3807-8845-AE7E-DD4ECE5F45CC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09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73654-3E98-B249-A8BE-E78CD421F93C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283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FA145-04C4-8344-99BC-629DD0AD62D7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497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965C9-C5C6-E747-A0C3-14292094430B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69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F929D-E06E-304A-917C-BF0FDA2BE604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2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4E86F-1951-374D-87A4-481C63C5F81B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73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20F57-BB74-744B-8063-0D044FE882A2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868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94392-4935-6D41-AE70-FA271363B586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379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AC84E-B160-C54B-B9BC-521CBB81E868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747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7D991-7021-4342-AB0A-A208A82B0CDB}" type="slidenum">
              <a:rPr lang="el-GR">
                <a:solidFill>
                  <a:srgbClr val="000000"/>
                </a:solidFill>
              </a:rPr>
              <a:pPr/>
              <a:t>‹#›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469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751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71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3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3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6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72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9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8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4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09.09.12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19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theme" Target="../theme/theme8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09.09.12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" name="Gerade Verbindung 8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lmers_GU.wm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1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Gerade Verbindung 8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lmers_GU.wm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95D749C-8E9E-E448-BFBA-12EF45709A5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09.09.12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32FA0EF-AB13-3349-9B8B-065A8080C5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6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>
            <a:noFill/>
          </a:ln>
          <a:effectLst>
            <a:outerShdw blurRad="63500" dist="44450" dir="16200000" algn="ctr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T0" fmla="*/ 1828800 w 1914"/>
              <a:gd name="T1" fmla="*/ 14258 h 4329"/>
              <a:gd name="T2" fmla="*/ 1828800 w 1914"/>
              <a:gd name="T3" fmla="*/ 6858000 h 4329"/>
              <a:gd name="T4" fmla="*/ 194919 w 1914"/>
              <a:gd name="T5" fmla="*/ 6854832 h 4329"/>
              <a:gd name="T6" fmla="*/ 0 w 1914"/>
              <a:gd name="T7" fmla="*/ 0 h 4329"/>
              <a:gd name="T8" fmla="*/ 1828800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>
            <a:noFill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B9A98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EBF0DF-43B6-9247-B516-95AE9B66DA06}" type="datetimeFigureOut">
              <a:rPr lang="el-GR" smtClean="0">
                <a:latin typeface="Arial" charset="0"/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09.09.12</a:t>
            </a:fld>
            <a:endParaRPr lang="el-GR" smtClean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l-GR">
              <a:solidFill>
                <a:srgbClr val="D4D2D0">
                  <a:shade val="5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33D1E-0EDE-2049-8773-5A60377AB587}" type="slidenum">
              <a:rPr lang="el-GR" smtClean="0">
                <a:latin typeface="Arial" charset="0"/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l-GR" smtClean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42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"/>
        <a:defRPr sz="3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61DADA-5081-45BF-8B24-B1F922A061D8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09.09.12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056582-32E6-4207-9E61-714ACB1F044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4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729A-FD7D-4BE8-9CAF-2AD1FFCE36CE}" type="datetimeFigureOut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09.09.12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70A4-D4B5-4FED-92C0-06A2DA18A3FC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Κάντε κλικ για επεξεργασία του τίτλου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6E642B-664C-7945-9741-9C4A988DE38B}" type="slidenum">
              <a:rPr lang="el-GR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l-GR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09.09.12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Gerade Verbindung 8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lmers_GU.wm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/>
          <a:p>
            <a:r>
              <a:rPr lang="en-US" sz="3600" noProof="0" dirty="0" smtClean="0"/>
              <a:t>2012-09-06: 1</a:t>
            </a:r>
            <a:r>
              <a:rPr lang="en-US" sz="3600" baseline="30000" noProof="0" dirty="0" smtClean="0"/>
              <a:t>st</a:t>
            </a:r>
            <a:r>
              <a:rPr lang="en-US" sz="3600" noProof="0" dirty="0" smtClean="0"/>
              <a:t> Team Meeting</a:t>
            </a:r>
            <a:endParaRPr lang="en-US" sz="36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noProof="0" dirty="0" smtClean="0"/>
              <a:t>Agenda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800506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86" y="0"/>
            <a:ext cx="3384376" cy="79208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Seyed</a:t>
            </a:r>
            <a:r>
              <a:rPr lang="en-US" sz="2000" dirty="0" smtClean="0"/>
              <a:t> </a:t>
            </a:r>
            <a:r>
              <a:rPr lang="en-US" sz="2000" dirty="0" err="1" smtClean="0"/>
              <a:t>Ehsan</a:t>
            </a:r>
            <a:r>
              <a:rPr lang="en-US" sz="2000" dirty="0" smtClean="0"/>
              <a:t> </a:t>
            </a:r>
            <a:r>
              <a:rPr lang="en-US" sz="2000" dirty="0" err="1" smtClean="0"/>
              <a:t>Mohajerani</a:t>
            </a:r>
            <a:endParaRPr lang="sv-SE" sz="2000" dirty="0"/>
          </a:p>
        </p:txBody>
      </p:sp>
      <p:pic>
        <p:nvPicPr>
          <p:cNvPr id="1026" name="Picture 2" descr="D:\ar\CHANGE\pic\DSCN048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2880320" cy="20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3284984"/>
            <a:ext cx="856895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Usually I am adaptable with the group and after a while I feel I am in the leading position at the group.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I am familiar with Electronics in Embedded systems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 would like to participate in the motor driving and controlling task.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 think the general risk threating the overall project is to adjust and calibrating the vehicle internally and externally to work properly in desired conditions.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endParaRPr lang="sv-S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52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149225"/>
            <a:ext cx="5667375" cy="6003925"/>
          </a:xfrm>
          <a:ln/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400" b="1" dirty="0"/>
              <a:t>Anna </a:t>
            </a:r>
            <a:r>
              <a:rPr lang="en-US" sz="2400" b="1" dirty="0" err="1"/>
              <a:t>Orazova</a:t>
            </a:r>
            <a:endParaRPr lang="en-US" sz="2400" b="1" dirty="0"/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/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1800" dirty="0"/>
              <a:t>As 50% of my </a:t>
            </a:r>
            <a:r>
              <a:rPr lang="en-US" sz="1800" dirty="0" err="1"/>
              <a:t>programme</a:t>
            </a:r>
            <a:r>
              <a:rPr lang="en-US" sz="1800" dirty="0"/>
              <a:t> is about IT management, I am good in team work and in planning and organizing group work.</a:t>
            </a:r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1800" dirty="0"/>
              <a:t>All last term I've been studying design and development of embedded systems (was working with IRs, sonars and pressure sensors).</a:t>
            </a:r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/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1800" dirty="0"/>
              <a:t>As I was working with sensors before, I could help with those, but I would like to discuss the project more closely and apply myself in those areas I would be able to contribute the most.</a:t>
            </a:r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/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1800" dirty="0"/>
              <a:t>My experience shows, that usually general risk threatening the overall project's success is poor planning.</a:t>
            </a:r>
          </a:p>
          <a:p>
            <a:pPr marL="342900" indent="-3429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224588" y="427038"/>
            <a:ext cx="2649537" cy="3452812"/>
          </a:xfrm>
          <a:prstGeom prst="rect">
            <a:avLst/>
          </a:prstGeo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71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schalis\Desktop\Photos\SWEDEN\bette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575" y="476250"/>
            <a:ext cx="12255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4005263" y="62071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prstClr val="white"/>
                </a:solidFill>
                <a:latin typeface="Calibri" charset="0"/>
              </a:rPr>
              <a:t>Paschalis Tsolakidis</a:t>
            </a:r>
            <a:endParaRPr lang="el-GR" sz="2400" b="1" smtClean="0">
              <a:solidFill>
                <a:prstClr val="white"/>
              </a:solidFill>
              <a:latin typeface="Calibri" charset="0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624138" y="1268413"/>
            <a:ext cx="5403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charset="0"/>
              <a:buChar char="q"/>
            </a:pPr>
            <a:r>
              <a:rPr lang="en-US" smtClean="0">
                <a:solidFill>
                  <a:prstClr val="white"/>
                </a:solidFill>
              </a:rPr>
              <a:t>   Problem solving nature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charset="0"/>
              <a:buChar char="q"/>
            </a:pPr>
            <a:r>
              <a:rPr lang="en-US" smtClean="0">
                <a:solidFill>
                  <a:prstClr val="white"/>
                </a:solidFill>
              </a:rPr>
              <a:t>   Project management methodologies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charset="0"/>
              <a:buChar char="q"/>
            </a:pPr>
            <a:r>
              <a:rPr lang="en-US" smtClean="0">
                <a:solidFill>
                  <a:prstClr val="white"/>
                </a:solidFill>
              </a:rPr>
              <a:t>   Java programming &amp; Model-based engineering</a:t>
            </a:r>
            <a:endParaRPr lang="el-GR" smtClean="0">
              <a:solidFill>
                <a:prstClr val="white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84213" y="2565400"/>
            <a:ext cx="811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u="sng" smtClean="0">
                <a:solidFill>
                  <a:prstClr val="white"/>
                </a:solidFill>
              </a:rPr>
              <a:t>CONTRIBUTION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I would like to contribute to any of the 3 dynamic tasks of the autonomous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vehicle. Mostly by helping with the design and implementation of the software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part.</a:t>
            </a:r>
            <a:endParaRPr lang="el-GR" smtClean="0">
              <a:solidFill>
                <a:prstClr val="white"/>
              </a:solidFill>
            </a:endParaRP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684213" y="3933825"/>
            <a:ext cx="81359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u="sng" smtClean="0">
                <a:solidFill>
                  <a:prstClr val="white"/>
                </a:solidFill>
              </a:rPr>
              <a:t>THREATS &amp; RISKS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charset="0"/>
              <a:buChar char="Ø"/>
            </a:pPr>
            <a:r>
              <a:rPr lang="en-US" smtClean="0">
                <a:solidFill>
                  <a:prstClr val="white"/>
                </a:solidFill>
              </a:rPr>
              <a:t> The integration of the hardware and software components comes late and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introduces changes.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charset="0"/>
              <a:buChar char="Ø"/>
            </a:pPr>
            <a:r>
              <a:rPr lang="en-US" smtClean="0">
                <a:solidFill>
                  <a:prstClr val="white"/>
                </a:solidFill>
              </a:rPr>
              <a:t>People from different areas, gathering together for the first time, need more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effort in the earlier stage of the project(until the group picks up its pace). </a:t>
            </a:r>
            <a:endParaRPr lang="el-GR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7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Administrative Stuff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67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sz="2800" noProof="0" dirty="0" smtClean="0"/>
              <a:t>Team &amp; Vehicle Names</a:t>
            </a:r>
            <a:endParaRPr lang="en-US" sz="2800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Georgia"/>
                <a:cs typeface="Georgia"/>
              </a:rPr>
              <a:t>3C </a:t>
            </a:r>
            <a:r>
              <a:rPr lang="en-US" sz="2000" dirty="0">
                <a:latin typeface="Georgia"/>
                <a:cs typeface="Georgia"/>
              </a:rPr>
              <a:t>Team (Chalmers </a:t>
            </a:r>
            <a:r>
              <a:rPr lang="en-US" sz="2000" dirty="0" err="1">
                <a:latin typeface="Georgia"/>
                <a:cs typeface="Georgia"/>
              </a:rPr>
              <a:t>Carolo</a:t>
            </a:r>
            <a:r>
              <a:rPr lang="en-US" sz="2000" dirty="0">
                <a:latin typeface="Georgia"/>
                <a:cs typeface="Georgia"/>
              </a:rPr>
              <a:t> Cup Team</a:t>
            </a:r>
            <a:r>
              <a:rPr lang="en-US" sz="2000" dirty="0" smtClean="0">
                <a:latin typeface="Georgia"/>
                <a:cs typeface="Georgia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000" dirty="0" err="1" smtClean="0">
                <a:latin typeface="Georgia"/>
                <a:cs typeface="Georgia"/>
              </a:rPr>
              <a:t>go:Carolo</a:t>
            </a:r>
            <a:endParaRPr lang="en-US" sz="2000" dirty="0" smtClean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Georgia"/>
                <a:cs typeface="Georgia"/>
              </a:rPr>
              <a:t>SWETOPIA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>
              <a:solidFill>
                <a:prstClr val="black"/>
              </a:solidFill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000" dirty="0">
                <a:latin typeface="Georgia"/>
                <a:cs typeface="Georgia"/>
              </a:rPr>
              <a:t>FCS </a:t>
            </a:r>
            <a:r>
              <a:rPr lang="en-US" sz="2000" dirty="0" smtClean="0">
                <a:latin typeface="Georgia"/>
                <a:cs typeface="Georgia"/>
              </a:rPr>
              <a:t>= </a:t>
            </a:r>
            <a:r>
              <a:rPr lang="en-US" sz="2000" dirty="0">
                <a:latin typeface="Georgia"/>
                <a:cs typeface="Georgia"/>
              </a:rPr>
              <a:t>F</a:t>
            </a:r>
            <a:r>
              <a:rPr lang="en-US" sz="2000" dirty="0" smtClean="0">
                <a:latin typeface="Georgia"/>
                <a:cs typeface="Georgia"/>
              </a:rPr>
              <a:t>irst </a:t>
            </a:r>
            <a:r>
              <a:rPr lang="en-US" sz="2000" dirty="0" err="1">
                <a:latin typeface="Georgia"/>
                <a:cs typeface="Georgia"/>
              </a:rPr>
              <a:t>Carolo</a:t>
            </a:r>
            <a:r>
              <a:rPr lang="en-US" sz="2000" dirty="0">
                <a:latin typeface="Georgia"/>
                <a:cs typeface="Georgia"/>
              </a:rPr>
              <a:t> Cup </a:t>
            </a:r>
            <a:r>
              <a:rPr lang="en-US" sz="2000" dirty="0" smtClean="0">
                <a:latin typeface="Georgia"/>
                <a:cs typeface="Georgia"/>
              </a:rPr>
              <a:t>Sweden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>
              <a:latin typeface="Georgia"/>
              <a:cs typeface="Georgia"/>
            </a:endParaRPr>
          </a:p>
          <a:p>
            <a:r>
              <a:rPr lang="en-US" sz="2000" dirty="0" smtClean="0">
                <a:latin typeface="Georgia"/>
                <a:cs typeface="Georgia"/>
              </a:rPr>
              <a:t>Vikings</a:t>
            </a:r>
          </a:p>
          <a:p>
            <a:endParaRPr lang="en-US" sz="2000" dirty="0">
              <a:latin typeface="Georgia"/>
              <a:cs typeface="Georgia"/>
            </a:endParaRPr>
          </a:p>
          <a:p>
            <a:r>
              <a:rPr lang="en-US" sz="2000" dirty="0" smtClean="0">
                <a:latin typeface="Georgia"/>
                <a:cs typeface="Georgia"/>
              </a:rPr>
              <a:t>Polar Bears</a:t>
            </a:r>
            <a:endParaRPr lang="en-US" sz="2000" dirty="0">
              <a:latin typeface="Georgia"/>
              <a:cs typeface="Georgia"/>
            </a:endParaRPr>
          </a:p>
          <a:p>
            <a:endParaRPr lang="en-US" sz="2000" dirty="0" smtClean="0">
              <a:latin typeface="Georgia"/>
              <a:cs typeface="Georgia"/>
            </a:endParaRPr>
          </a:p>
          <a:p>
            <a:r>
              <a:rPr lang="en-US" sz="2000" dirty="0" smtClean="0">
                <a:latin typeface="Georgia"/>
                <a:cs typeface="Georgia"/>
              </a:rPr>
              <a:t>Aurora  </a:t>
            </a:r>
            <a:endParaRPr lang="en-US" sz="2000" dirty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 smtClean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de-DE" sz="2000" i="1" dirty="0"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>
              <a:solidFill>
                <a:prstClr val="black"/>
              </a:solidFill>
              <a:latin typeface="Georgia"/>
              <a:cs typeface="Georgia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z="2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580112" y="1728762"/>
            <a:ext cx="3132137" cy="3500438"/>
            <a:chOff x="0" y="2069"/>
            <a:chExt cx="1996" cy="225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894"/>
              <a:ext cx="1995" cy="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CRR-13</a:t>
              </a:r>
            </a:p>
            <a:p>
              <a:pPr marL="342900" indent="-342900"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(Chalmer’s Road Runners 2013)</a:t>
              </a:r>
              <a:endParaRPr lang="el-GR" sz="1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pic>
          <p:nvPicPr>
            <p:cNvPr id="6" name="Picture 6" descr="Καταγραφή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69"/>
              <a:ext cx="1996" cy="1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5857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>
                <a:solidFill>
                  <a:srgbClr val="4F81BD"/>
                </a:solidFill>
              </a:rPr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Administrative Stuff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67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sz="2800" noProof="0" smtClean="0"/>
              <a:t>Rules &amp; Regulations – Selected Requirements</a:t>
            </a:r>
            <a:endParaRPr lang="en-US" sz="2800" noProof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0" indent="0" defTabSz="762000">
              <a:buNone/>
            </a:pPr>
            <a:r>
              <a:rPr lang="en-US" sz="2000" b="1" u="sng" noProof="0" smtClean="0">
                <a:solidFill>
                  <a:srgbClr val="FF0000"/>
                </a:solidFill>
              </a:rPr>
              <a:t>Most important: Don‘t harm anybody!</a:t>
            </a:r>
          </a:p>
          <a:p>
            <a:pPr defTabSz="762000"/>
            <a:endParaRPr lang="en-US" sz="2000" noProof="0" smtClean="0"/>
          </a:p>
          <a:p>
            <a:pPr defTabSz="762000"/>
            <a:r>
              <a:rPr lang="en-US" sz="2000" noProof="0" smtClean="0"/>
              <a:t>Electrical drive</a:t>
            </a:r>
          </a:p>
          <a:p>
            <a:pPr defTabSz="762000"/>
            <a:r>
              <a:rPr lang="en-US" sz="2000" noProof="0" smtClean="0"/>
              <a:t>Battery-based power supply</a:t>
            </a:r>
          </a:p>
          <a:p>
            <a:pPr defTabSz="762000"/>
            <a:r>
              <a:rPr lang="en-US" sz="2000" noProof="0" smtClean="0"/>
              <a:t>Vehicle dimensions:</a:t>
            </a:r>
          </a:p>
          <a:p>
            <a:pPr lvl="1" defTabSz="762000"/>
            <a:r>
              <a:rPr lang="en-US" sz="1600" noProof="0" smtClean="0"/>
              <a:t>1:10 scale, four-wheeled model</a:t>
            </a:r>
          </a:p>
          <a:p>
            <a:pPr lvl="1" defTabSz="762000"/>
            <a:r>
              <a:rPr lang="en-US" sz="1600" noProof="0" smtClean="0"/>
              <a:t>Two axles</a:t>
            </a:r>
          </a:p>
          <a:p>
            <a:pPr lvl="1" defTabSz="762000"/>
            <a:r>
              <a:rPr lang="en-US" sz="1600" noProof="0" smtClean="0"/>
              <a:t>Wheelbase: &gt;= 200mm</a:t>
            </a:r>
          </a:p>
          <a:p>
            <a:pPr lvl="1" defTabSz="762000"/>
            <a:r>
              <a:rPr lang="en-US" sz="1600" noProof="0" smtClean="0"/>
              <a:t>Track width: &gt;= 160mm &amp; &lt; 400mm</a:t>
            </a:r>
          </a:p>
          <a:p>
            <a:pPr lvl="1" defTabSz="762000"/>
            <a:r>
              <a:rPr lang="en-US" sz="1600" noProof="0" smtClean="0"/>
              <a:t>Height (fixed superstructures without antennae): &lt;= 300mm</a:t>
            </a:r>
          </a:p>
          <a:p>
            <a:pPr lvl="1" defTabSz="762000"/>
            <a:r>
              <a:rPr lang="en-US" sz="1600" noProof="0" smtClean="0"/>
              <a:t>Steering on front axle (additional rear axle steering possible)</a:t>
            </a:r>
            <a:endParaRPr lang="en-US" noProof="0" smtClean="0"/>
          </a:p>
          <a:p>
            <a:pPr defTabSz="762000"/>
            <a:endParaRPr lang="en-US" sz="2100" strike="sngStrike" noProof="0" smtClean="0"/>
          </a:p>
          <a:p>
            <a:pPr defTabSz="762000"/>
            <a:r>
              <a:rPr lang="en-US" sz="2100" strike="sngStrike" noProof="0" smtClean="0"/>
              <a:t>No GPS</a:t>
            </a:r>
            <a:r>
              <a:rPr lang="en-US" sz="2100" noProof="0" smtClean="0"/>
              <a:t> (changed for 2013 competition)</a:t>
            </a:r>
          </a:p>
        </p:txBody>
      </p:sp>
    </p:spTree>
    <p:extLst>
      <p:ext uri="{BB962C8B-B14F-4D97-AF65-F5344CB8AC3E}">
        <p14:creationId xmlns:p14="http://schemas.microsoft.com/office/powerpoint/2010/main" val="12502572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sz="2800" noProof="0" smtClean="0"/>
              <a:t>Rules &amp; Regulations – Selected Requirements</a:t>
            </a:r>
            <a:endParaRPr lang="en-US" sz="2800" noProof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pPr marL="0" indent="0" defTabSz="762000">
              <a:buNone/>
            </a:pPr>
            <a:r>
              <a:rPr lang="en-US" sz="2000" i="1" noProof="0" dirty="0" smtClean="0"/>
              <a:t>Continued...</a:t>
            </a:r>
            <a:endParaRPr lang="en-US" sz="2100" i="1" noProof="0" dirty="0" smtClean="0"/>
          </a:p>
          <a:p>
            <a:pPr defTabSz="762000"/>
            <a:endParaRPr lang="en-US" sz="2100" noProof="0" dirty="0" smtClean="0"/>
          </a:p>
          <a:p>
            <a:pPr defTabSz="762000"/>
            <a:r>
              <a:rPr lang="en-US" sz="2100" noProof="0" dirty="0" smtClean="0"/>
              <a:t>No data transfer from/to the vehicle during a competition (except for RC mode)</a:t>
            </a:r>
          </a:p>
          <a:p>
            <a:pPr defTabSz="762000"/>
            <a:endParaRPr lang="en-US" sz="2100" noProof="0" dirty="0" smtClean="0"/>
          </a:p>
          <a:p>
            <a:pPr defTabSz="762000"/>
            <a:r>
              <a:rPr lang="en-US" sz="2100" noProof="0" dirty="0" smtClean="0"/>
              <a:t>Components must ensure protection degree IP 11 (EN 60529):</a:t>
            </a:r>
          </a:p>
          <a:p>
            <a:pPr lvl="1" defTabSz="762000"/>
            <a:r>
              <a:rPr lang="en-US" sz="1600" noProof="0" dirty="0" smtClean="0"/>
              <a:t>Solid particle protection:</a:t>
            </a:r>
          </a:p>
          <a:p>
            <a:pPr lvl="2" defTabSz="762000"/>
            <a:r>
              <a:rPr lang="en-US" sz="1400" noProof="0" dirty="0" smtClean="0"/>
              <a:t>Objects of this size are protected: &gt; 50mm</a:t>
            </a:r>
          </a:p>
          <a:p>
            <a:pPr lvl="2" defTabSz="762000"/>
            <a:r>
              <a:rPr lang="en-US" sz="1400" noProof="0" dirty="0" smtClean="0"/>
              <a:t>Effective against: Any large surface of the body, such as the back of a hand, but no protection against deliberate contact with a body part</a:t>
            </a:r>
          </a:p>
          <a:p>
            <a:pPr lvl="1" defTabSz="762000"/>
            <a:r>
              <a:rPr lang="en-US" sz="1600" noProof="0" dirty="0" smtClean="0"/>
              <a:t>Liquid particle protection:</a:t>
            </a:r>
          </a:p>
          <a:p>
            <a:pPr lvl="2" defTabSz="762000"/>
            <a:r>
              <a:rPr lang="en-US" sz="1400" noProof="0" dirty="0" smtClean="0"/>
              <a:t>Protected against: Dripping water</a:t>
            </a:r>
          </a:p>
          <a:p>
            <a:pPr lvl="2" defTabSz="762000"/>
            <a:r>
              <a:rPr lang="en-US" sz="1400" noProof="0" dirty="0" smtClean="0"/>
              <a:t>Testing for: Dripping water (vertically falling drops) shall have no harmful effect. RC mode must not interfere with 2.4 GHz range</a:t>
            </a:r>
          </a:p>
          <a:p>
            <a:pPr defTabSz="762000"/>
            <a:endParaRPr lang="en-US" sz="2100" noProof="0" dirty="0" smtClean="0"/>
          </a:p>
          <a:p>
            <a:pPr defTabSz="762000"/>
            <a:r>
              <a:rPr lang="en-US" sz="2100" noProof="0" dirty="0" smtClean="0"/>
              <a:t>Lights:</a:t>
            </a:r>
          </a:p>
          <a:p>
            <a:pPr lvl="1" defTabSz="762000"/>
            <a:r>
              <a:rPr lang="en-US" sz="1500" noProof="0" dirty="0" smtClean="0"/>
              <a:t>Three brake lights (red) at the rear side</a:t>
            </a:r>
          </a:p>
          <a:p>
            <a:pPr lvl="1" defTabSz="762000"/>
            <a:r>
              <a:rPr lang="en-US" sz="1500" noProof="0" dirty="0" smtClean="0"/>
              <a:t>Turn signals (yellow/orange)</a:t>
            </a:r>
          </a:p>
          <a:p>
            <a:pPr lvl="1" defTabSz="762000"/>
            <a:r>
              <a:rPr lang="en-US" sz="1500" noProof="0" dirty="0" smtClean="0"/>
              <a:t>Blue RC-mode activation light</a:t>
            </a:r>
          </a:p>
        </p:txBody>
      </p:sp>
    </p:spTree>
    <p:extLst>
      <p:ext uri="{BB962C8B-B14F-4D97-AF65-F5344CB8AC3E}">
        <p14:creationId xmlns:p14="http://schemas.microsoft.com/office/powerpoint/2010/main" val="761079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1520" y="1052736"/>
            <a:ext cx="8712968" cy="4392488"/>
            <a:chOff x="251520" y="1052736"/>
            <a:chExt cx="8712968" cy="4392488"/>
          </a:xfrm>
        </p:grpSpPr>
        <p:sp>
          <p:nvSpPr>
            <p:cNvPr id="15" name="Rectangle 14"/>
            <p:cNvSpPr/>
            <p:nvPr/>
          </p:nvSpPr>
          <p:spPr>
            <a:xfrm>
              <a:off x="251520" y="1052736"/>
              <a:ext cx="8712968" cy="4392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1520" y="5373216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1520" y="3140968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1520" y="1124744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de-DE" dirty="0" smtClean="0"/>
              <a:t>Sensor Setup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2843808" y="3429000"/>
            <a:ext cx="316835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499992" y="3295841"/>
            <a:ext cx="3096344" cy="1944216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59000"/>
                </a:schemeClr>
              </a:gs>
              <a:gs pos="35000">
                <a:schemeClr val="accent1">
                  <a:tint val="37000"/>
                  <a:satMod val="300000"/>
                  <a:alpha val="59000"/>
                </a:schemeClr>
              </a:gs>
              <a:gs pos="100000">
                <a:schemeClr val="accent1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Camera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5671070" y="4797152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27" name="Isosceles Triangle 26"/>
          <p:cNvSpPr/>
          <p:nvPr/>
        </p:nvSpPr>
        <p:spPr>
          <a:xfrm rot="16200000">
            <a:off x="6408204" y="3176972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2771800" y="4797152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30" name="Isosceles Triangle 29"/>
          <p:cNvSpPr/>
          <p:nvPr/>
        </p:nvSpPr>
        <p:spPr>
          <a:xfrm rot="2700000">
            <a:off x="1592094" y="4545319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2097199" y="3632675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1268760"/>
            <a:ext cx="6696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Camera:</a:t>
            </a:r>
            <a:r>
              <a:rPr lang="en-US" dirty="0" smtClean="0"/>
              <a:t> IDS </a:t>
            </a:r>
            <a:r>
              <a:rPr lang="en-US" dirty="0" err="1" smtClean="0"/>
              <a:t>uEye</a:t>
            </a:r>
            <a:r>
              <a:rPr lang="en-US" dirty="0" smtClean="0"/>
              <a:t> UI-1220-LE-M-HQ or Logitech C525 HD </a:t>
            </a:r>
          </a:p>
          <a:p>
            <a:r>
              <a:rPr lang="en-US" u="sng" dirty="0" smtClean="0"/>
              <a:t>Ultra sonic:</a:t>
            </a:r>
            <a:r>
              <a:rPr lang="en-US" dirty="0" smtClean="0"/>
              <a:t> SRF08, 30°, 0.03-6m, 20Hz</a:t>
            </a:r>
            <a:endParaRPr lang="en-US" u="sng" dirty="0"/>
          </a:p>
          <a:p>
            <a:r>
              <a:rPr lang="en-US" u="sng" dirty="0" smtClean="0"/>
              <a:t>Infra red:</a:t>
            </a:r>
            <a:r>
              <a:rPr lang="en-US" dirty="0" smtClean="0"/>
              <a:t> GP2D120, 0.04-0.3m, 20Hz</a:t>
            </a:r>
          </a:p>
          <a:p>
            <a:r>
              <a:rPr lang="en-US" u="sng" dirty="0" smtClean="0"/>
              <a:t>Accelerometer</a:t>
            </a:r>
            <a:r>
              <a:rPr lang="en-US" u="sng" dirty="0"/>
              <a:t> </a:t>
            </a:r>
            <a:r>
              <a:rPr lang="en-US" u="sng" dirty="0" smtClean="0"/>
              <a:t>&amp; Gyro:</a:t>
            </a:r>
            <a:r>
              <a:rPr lang="en-US" dirty="0" smtClean="0"/>
              <a:t> Razor 9DoF</a:t>
            </a:r>
          </a:p>
          <a:p>
            <a:r>
              <a:rPr lang="en-US" u="sng" dirty="0" smtClean="0"/>
              <a:t>Odometer:</a:t>
            </a:r>
            <a:r>
              <a:rPr lang="en-US" dirty="0" smtClean="0"/>
              <a:t> Built</a:t>
            </a:r>
            <a:r>
              <a:rPr lang="en-US" smtClean="0"/>
              <a:t>-in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15299" y="3547320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ODO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4067944" y="4005064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A&amp;G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843808" y="486916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43808" y="342900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796136" y="486916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5796136" y="342900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843808" y="3645024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843808" y="4653136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2843808" y="4221088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067944" y="4509120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28" name="Isosceles Triangle 27"/>
          <p:cNvSpPr/>
          <p:nvPr/>
        </p:nvSpPr>
        <p:spPr>
          <a:xfrm rot="18900000">
            <a:off x="6056589" y="4445538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80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"/>
          <p:cNvCxnSpPr>
            <a:stCxn id="48" idx="0"/>
            <a:endCxn id="38" idx="2"/>
          </p:cNvCxnSpPr>
          <p:nvPr/>
        </p:nvCxnSpPr>
        <p:spPr>
          <a:xfrm rot="5400000" flipH="1" flipV="1">
            <a:off x="3187791" y="1772071"/>
            <a:ext cx="196822" cy="196490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1907704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rear/right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3872612" y="1916832"/>
            <a:ext cx="792088" cy="7392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Acc</a:t>
            </a:r>
            <a:r>
              <a:rPr lang="en-US" sz="1100" dirty="0" smtClean="0"/>
              <a:t> &amp; Gyro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880973" y="4221088"/>
            <a:ext cx="554360" cy="523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Steer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588224" y="4221088"/>
            <a:ext cx="554360" cy="523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Motor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8172400" y="2060848"/>
            <a:ext cx="711696" cy="711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Flashing left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8172400" y="2852936"/>
            <a:ext cx="711696" cy="711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Flashing right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8172400" y="1277144"/>
            <a:ext cx="711696" cy="7116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Braking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8172400" y="3645024"/>
            <a:ext cx="711696" cy="7116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Emer-gency</a:t>
            </a:r>
            <a:endParaRPr lang="en-US" sz="1100" dirty="0"/>
          </a:p>
        </p:txBody>
      </p:sp>
      <p:cxnSp>
        <p:nvCxnSpPr>
          <p:cNvPr id="7" name="Straight Connector 6"/>
          <p:cNvCxnSpPr>
            <a:stCxn id="5" idx="2"/>
            <a:endCxn id="104" idx="0"/>
          </p:cNvCxnSpPr>
          <p:nvPr/>
        </p:nvCxnSpPr>
        <p:spPr>
          <a:xfrm>
            <a:off x="6156176" y="2636912"/>
            <a:ext cx="0" cy="216024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408" y="50240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2040" y="2276872"/>
            <a:ext cx="244827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PandaBoard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62615" y="1052736"/>
            <a:ext cx="792088" cy="739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Camera</a:t>
            </a:r>
            <a:endParaRPr lang="en-US" sz="1100" dirty="0"/>
          </a:p>
        </p:txBody>
      </p:sp>
      <p:cxnSp>
        <p:nvCxnSpPr>
          <p:cNvPr id="83" name="Straight Connector 6"/>
          <p:cNvCxnSpPr>
            <a:stCxn id="48" idx="0"/>
            <a:endCxn id="25" idx="2"/>
          </p:cNvCxnSpPr>
          <p:nvPr/>
        </p:nvCxnSpPr>
        <p:spPr>
          <a:xfrm rot="16200000" flipV="1">
            <a:off x="1737285" y="2286473"/>
            <a:ext cx="196822" cy="93610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266118" y="47971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1600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rear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971600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rear</a:t>
            </a:r>
            <a:endParaRPr lang="en-US" sz="1100" dirty="0"/>
          </a:p>
        </p:txBody>
      </p:sp>
      <p:cxnSp>
        <p:nvCxnSpPr>
          <p:cNvPr id="120" name="Straight Connector 6"/>
          <p:cNvCxnSpPr>
            <a:stCxn id="34" idx="0"/>
            <a:endCxn id="48" idx="2"/>
          </p:cNvCxnSpPr>
          <p:nvPr/>
        </p:nvCxnSpPr>
        <p:spPr>
          <a:xfrm rot="5400000" flipH="1" flipV="1">
            <a:off x="1763688" y="2816932"/>
            <a:ext cx="144016" cy="9361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6"/>
          <p:cNvCxnSpPr/>
          <p:nvPr/>
        </p:nvCxnSpPr>
        <p:spPr>
          <a:xfrm flipH="1">
            <a:off x="8122102" y="5229200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6"/>
          <p:cNvCxnSpPr/>
          <p:nvPr/>
        </p:nvCxnSpPr>
        <p:spPr>
          <a:xfrm flipH="1">
            <a:off x="8122102" y="4991464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44408" y="44371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cxnSp>
        <p:nvCxnSpPr>
          <p:cNvPr id="132" name="Straight Connector 6"/>
          <p:cNvCxnSpPr/>
          <p:nvPr/>
        </p:nvCxnSpPr>
        <p:spPr>
          <a:xfrm flipH="1">
            <a:off x="8122102" y="4642280"/>
            <a:ext cx="144016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244408" y="5261768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cxnSp>
        <p:nvCxnSpPr>
          <p:cNvPr id="166" name="Straight Connector 6"/>
          <p:cNvCxnSpPr/>
          <p:nvPr/>
        </p:nvCxnSpPr>
        <p:spPr>
          <a:xfrm flipH="1">
            <a:off x="8122102" y="5466936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43808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front/right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907704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front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2843808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front/right</a:t>
            </a:r>
            <a:endParaRPr lang="en-US" sz="1100" dirty="0"/>
          </a:p>
        </p:txBody>
      </p:sp>
      <p:sp>
        <p:nvSpPr>
          <p:cNvPr id="104" name="Rectangle 103"/>
          <p:cNvSpPr/>
          <p:nvPr/>
        </p:nvSpPr>
        <p:spPr>
          <a:xfrm>
            <a:off x="4932040" y="2852936"/>
            <a:ext cx="244827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STM32F4-Discovery</a:t>
            </a:r>
            <a:endParaRPr lang="en-US" dirty="0"/>
          </a:p>
        </p:txBody>
      </p:sp>
      <p:cxnSp>
        <p:nvCxnSpPr>
          <p:cNvPr id="172" name="Straight Connector 6"/>
          <p:cNvCxnSpPr>
            <a:stCxn id="48" idx="3"/>
            <a:endCxn id="104" idx="1"/>
          </p:cNvCxnSpPr>
          <p:nvPr/>
        </p:nvCxnSpPr>
        <p:spPr>
          <a:xfrm>
            <a:off x="3635896" y="3032956"/>
            <a:ext cx="1296144" cy="0"/>
          </a:xfrm>
          <a:prstGeom prst="straightConnector1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71600" y="2852936"/>
            <a:ext cx="26642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Board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932040" y="3429000"/>
            <a:ext cx="244827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Controller</a:t>
            </a:r>
            <a:endParaRPr lang="en-US" dirty="0"/>
          </a:p>
        </p:txBody>
      </p:sp>
      <p:cxnSp>
        <p:nvCxnSpPr>
          <p:cNvPr id="209" name="Straight Connector 6"/>
          <p:cNvCxnSpPr>
            <a:stCxn id="195" idx="2"/>
            <a:endCxn id="4" idx="0"/>
          </p:cNvCxnSpPr>
          <p:nvPr/>
        </p:nvCxnSpPr>
        <p:spPr>
          <a:xfrm>
            <a:off x="6156176" y="3789040"/>
            <a:ext cx="1977" cy="43204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4408" y="54832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cxnSp>
        <p:nvCxnSpPr>
          <p:cNvPr id="226" name="Straight Connector 6"/>
          <p:cNvCxnSpPr/>
          <p:nvPr/>
        </p:nvCxnSpPr>
        <p:spPr>
          <a:xfrm flipH="1">
            <a:off x="8122102" y="5688388"/>
            <a:ext cx="144016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44408" y="5686416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A-I/O</a:t>
            </a:r>
            <a:endParaRPr lang="en-US" dirty="0"/>
          </a:p>
        </p:txBody>
      </p:sp>
      <p:cxnSp>
        <p:nvCxnSpPr>
          <p:cNvPr id="61" name="Straight Connector 6"/>
          <p:cNvCxnSpPr/>
          <p:nvPr/>
        </p:nvCxnSpPr>
        <p:spPr>
          <a:xfrm flipH="1">
            <a:off x="8122102" y="5891584"/>
            <a:ext cx="1440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"/>
          <p:cNvCxnSpPr>
            <a:stCxn id="48" idx="0"/>
            <a:endCxn id="28" idx="2"/>
          </p:cNvCxnSpPr>
          <p:nvPr/>
        </p:nvCxnSpPr>
        <p:spPr>
          <a:xfrm rot="5400000" flipH="1" flipV="1">
            <a:off x="2673389" y="2286473"/>
            <a:ext cx="196822" cy="93610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6"/>
          <p:cNvCxnSpPr>
            <a:stCxn id="48" idx="0"/>
            <a:endCxn id="24" idx="2"/>
          </p:cNvCxnSpPr>
          <p:nvPr/>
        </p:nvCxnSpPr>
        <p:spPr>
          <a:xfrm flipV="1">
            <a:off x="2303748" y="2656114"/>
            <a:ext cx="0" cy="196822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6"/>
          <p:cNvCxnSpPr>
            <a:stCxn id="48" idx="1"/>
            <a:endCxn id="44" idx="2"/>
          </p:cNvCxnSpPr>
          <p:nvPr/>
        </p:nvCxnSpPr>
        <p:spPr>
          <a:xfrm flipH="1">
            <a:off x="611560" y="3032956"/>
            <a:ext cx="360040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"/>
          <p:cNvCxnSpPr>
            <a:stCxn id="33" idx="0"/>
            <a:endCxn id="48" idx="2"/>
          </p:cNvCxnSpPr>
          <p:nvPr/>
        </p:nvCxnSpPr>
        <p:spPr>
          <a:xfrm rot="16200000" flipV="1">
            <a:off x="2699792" y="2816932"/>
            <a:ext cx="144016" cy="9361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6"/>
          <p:cNvCxnSpPr>
            <a:stCxn id="35" idx="0"/>
            <a:endCxn id="48" idx="2"/>
          </p:cNvCxnSpPr>
          <p:nvPr/>
        </p:nvCxnSpPr>
        <p:spPr>
          <a:xfrm flipV="1">
            <a:off x="2303748" y="3212976"/>
            <a:ext cx="0" cy="144016"/>
          </a:xfrm>
          <a:prstGeom prst="straightConnector1">
            <a:avLst/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6"/>
          <p:cNvCxnSpPr>
            <a:stCxn id="42" idx="1"/>
            <a:endCxn id="104" idx="3"/>
          </p:cNvCxnSpPr>
          <p:nvPr/>
        </p:nvCxnSpPr>
        <p:spPr>
          <a:xfrm rot="10800000" flipV="1">
            <a:off x="7380312" y="1632992"/>
            <a:ext cx="792088" cy="139996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6"/>
          <p:cNvCxnSpPr>
            <a:stCxn id="40" idx="1"/>
            <a:endCxn id="104" idx="3"/>
          </p:cNvCxnSpPr>
          <p:nvPr/>
        </p:nvCxnSpPr>
        <p:spPr>
          <a:xfrm rot="10800000" flipV="1">
            <a:off x="7380312" y="2416696"/>
            <a:ext cx="792088" cy="616260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6"/>
          <p:cNvCxnSpPr>
            <a:stCxn id="41" idx="1"/>
            <a:endCxn id="104" idx="3"/>
          </p:cNvCxnSpPr>
          <p:nvPr/>
        </p:nvCxnSpPr>
        <p:spPr>
          <a:xfrm rot="10800000">
            <a:off x="7380312" y="3032956"/>
            <a:ext cx="792088" cy="175828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6"/>
          <p:cNvCxnSpPr>
            <a:stCxn id="43" idx="1"/>
            <a:endCxn id="104" idx="3"/>
          </p:cNvCxnSpPr>
          <p:nvPr/>
        </p:nvCxnSpPr>
        <p:spPr>
          <a:xfrm rot="10800000">
            <a:off x="7380312" y="3032956"/>
            <a:ext cx="792088" cy="967916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6"/>
          <p:cNvCxnSpPr>
            <a:stCxn id="2" idx="2"/>
            <a:endCxn id="5" idx="0"/>
          </p:cNvCxnSpPr>
          <p:nvPr/>
        </p:nvCxnSpPr>
        <p:spPr>
          <a:xfrm flipH="1">
            <a:off x="6156176" y="1792018"/>
            <a:ext cx="2483" cy="484854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6"/>
          <p:cNvCxnSpPr>
            <a:stCxn id="5" idx="1"/>
            <a:endCxn id="44" idx="1"/>
          </p:cNvCxnSpPr>
          <p:nvPr/>
        </p:nvCxnSpPr>
        <p:spPr>
          <a:xfrm rot="10800000" flipV="1">
            <a:off x="395536" y="2456892"/>
            <a:ext cx="4536504" cy="2484276"/>
          </a:xfrm>
          <a:prstGeom prst="bentConnector4">
            <a:avLst>
              <a:gd name="adj1" fmla="val 2102"/>
              <a:gd name="adj2" fmla="val -60636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6"/>
          <p:cNvCxnSpPr>
            <a:stCxn id="195" idx="0"/>
            <a:endCxn id="104" idx="2"/>
          </p:cNvCxnSpPr>
          <p:nvPr/>
        </p:nvCxnSpPr>
        <p:spPr>
          <a:xfrm flipV="1">
            <a:off x="6156176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6"/>
          <p:cNvCxnSpPr>
            <a:stCxn id="195" idx="1"/>
            <a:endCxn id="44" idx="3"/>
          </p:cNvCxnSpPr>
          <p:nvPr/>
        </p:nvCxnSpPr>
        <p:spPr>
          <a:xfrm rot="10800000">
            <a:off x="395536" y="1124744"/>
            <a:ext cx="4536504" cy="2484276"/>
          </a:xfrm>
          <a:prstGeom prst="bentConnector4">
            <a:avLst>
              <a:gd name="adj1" fmla="val 2102"/>
              <a:gd name="adj2" fmla="val -63261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-1512676" y="2816932"/>
            <a:ext cx="38164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7.4V / 4,500 </a:t>
            </a:r>
            <a:r>
              <a:rPr lang="en-US" dirty="0" err="1" smtClean="0"/>
              <a:t>mAh</a:t>
            </a:r>
            <a:endParaRPr lang="en-US" dirty="0"/>
          </a:p>
        </p:txBody>
      </p:sp>
      <p:cxnSp>
        <p:nvCxnSpPr>
          <p:cNvPr id="133" name="Straight Connector 6"/>
          <p:cNvCxnSpPr>
            <a:stCxn id="39" idx="0"/>
            <a:endCxn id="195" idx="2"/>
          </p:cNvCxnSpPr>
          <p:nvPr/>
        </p:nvCxnSpPr>
        <p:spPr>
          <a:xfrm rot="16200000" flipV="1">
            <a:off x="6294766" y="3650450"/>
            <a:ext cx="432048" cy="70922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6"/>
          <p:cNvCxnSpPr>
            <a:stCxn id="39" idx="3"/>
            <a:endCxn id="195" idx="3"/>
          </p:cNvCxnSpPr>
          <p:nvPr/>
        </p:nvCxnSpPr>
        <p:spPr>
          <a:xfrm flipV="1">
            <a:off x="7142584" y="3609020"/>
            <a:ext cx="237728" cy="874000"/>
          </a:xfrm>
          <a:prstGeom prst="bentConnector3">
            <a:avLst>
              <a:gd name="adj1" fmla="val 19616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9782" y="5875848"/>
            <a:ext cx="100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3bit con.</a:t>
            </a:r>
            <a:endParaRPr lang="en-US" dirty="0"/>
          </a:p>
        </p:txBody>
      </p:sp>
      <p:cxnSp>
        <p:nvCxnSpPr>
          <p:cNvPr id="62" name="Straight Connector 6"/>
          <p:cNvCxnSpPr/>
          <p:nvPr/>
        </p:nvCxnSpPr>
        <p:spPr>
          <a:xfrm flipH="1">
            <a:off x="8127476" y="6081016"/>
            <a:ext cx="144016" cy="0"/>
          </a:xfrm>
          <a:prstGeom prst="straightConnector1">
            <a:avLst/>
          </a:prstGeom>
          <a:ln>
            <a:solidFill>
              <a:srgbClr val="95B3D7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00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Administrative Stuff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94257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Administrative Stuff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67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Schedule – At Large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604448" cy="5562600"/>
          </a:xfrm>
          <a:noFill/>
          <a:ln/>
        </p:spPr>
        <p:txBody>
          <a:bodyPr lIns="90487" tIns="44450" rIns="90487" bIns="44450">
            <a:normAutofit fontScale="92500" lnSpcReduction="10000"/>
          </a:bodyPr>
          <a:lstStyle/>
          <a:p>
            <a:pPr defTabSz="762000"/>
            <a:r>
              <a:rPr lang="en-US" noProof="0" smtClean="0"/>
              <a:t>August 15, 2012		Kick Off Event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October 31, 2012		Hardware Freeze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November 16, 2012		Software Feature Freeze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December 04, 2012		Local Demonstration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December 23, 2012		Official Application to Competition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February 04, 2013		Training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February 05, 2013		Competition</a:t>
            </a:r>
          </a:p>
          <a:p>
            <a:pPr defTabSz="762000"/>
            <a:endParaRPr lang="en-US" noProof="0" smtClean="0"/>
          </a:p>
          <a:p>
            <a:pPr defTabSz="762000"/>
            <a:r>
              <a:rPr lang="en-US" noProof="0" smtClean="0"/>
              <a:t>February 06, 2013		Award Ceremony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885416"/>
            <a:ext cx="576064" cy="383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558416"/>
            <a:ext cx="575174" cy="38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628800"/>
            <a:ext cx="576064" cy="383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278496"/>
            <a:ext cx="575174" cy="3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998576"/>
            <a:ext cx="575174" cy="382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325576"/>
            <a:ext cx="576064" cy="383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3068960"/>
            <a:ext cx="576064" cy="383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3789040"/>
            <a:ext cx="576064" cy="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Team Member’s Availability Until 02/’13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604448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Mohajerani</a:t>
            </a:r>
            <a:r>
              <a:rPr lang="en-US" dirty="0" smtClean="0"/>
              <a:t>, </a:t>
            </a:r>
            <a:r>
              <a:rPr lang="en-US" dirty="0" err="1" smtClean="0"/>
              <a:t>Ehsan</a:t>
            </a:r>
            <a:endParaRPr lang="en-US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Fetewi</a:t>
            </a:r>
            <a:r>
              <a:rPr lang="en-US" dirty="0" smtClean="0"/>
              <a:t>, </a:t>
            </a:r>
            <a:r>
              <a:rPr lang="en-US" dirty="0" err="1" smtClean="0"/>
              <a:t>Munir</a:t>
            </a:r>
            <a:endParaRPr lang="en-US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Orazova</a:t>
            </a:r>
            <a:r>
              <a:rPr lang="en-US" dirty="0" smtClean="0"/>
              <a:t>, Anna</a:t>
            </a:r>
          </a:p>
          <a:p>
            <a:pPr marL="457200" indent="-457200" defTabSz="762000">
              <a:buFont typeface="+mj-lt"/>
              <a:buAutoNum type="arabicPeriod"/>
            </a:pP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Mirtalebi</a:t>
            </a:r>
            <a:r>
              <a:rPr lang="en-US" dirty="0" smtClean="0"/>
              <a:t>, </a:t>
            </a:r>
            <a:r>
              <a:rPr lang="en-US" dirty="0" err="1" smtClean="0"/>
              <a:t>Mahsa</a:t>
            </a:r>
            <a:endParaRPr lang="en-US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Charalampidou</a:t>
            </a:r>
            <a:r>
              <a:rPr lang="en-US" dirty="0" smtClean="0"/>
              <a:t>, Sofia</a:t>
            </a:r>
          </a:p>
          <a:p>
            <a:pPr marL="457200" indent="-457200" defTabSz="762000">
              <a:buFont typeface="+mj-lt"/>
              <a:buAutoNum type="arabicPeriod"/>
            </a:pP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err="1" smtClean="0"/>
              <a:t>Tsolakidis</a:t>
            </a:r>
            <a:r>
              <a:rPr lang="en-US" dirty="0" smtClean="0"/>
              <a:t>, </a:t>
            </a:r>
            <a:r>
              <a:rPr lang="en-US" dirty="0"/>
              <a:t>Paschalis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329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Work Packages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604448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Integration &amp; Testing</a:t>
            </a:r>
          </a:p>
          <a:p>
            <a:pPr marL="857250" lvl="1" indent="-457200" defTabSz="762000"/>
            <a:r>
              <a:rPr lang="en-US" u="sng" noProof="0" dirty="0" smtClean="0"/>
              <a:t>Anna</a:t>
            </a:r>
            <a:r>
              <a:rPr lang="en-US" noProof="0" dirty="0" smtClean="0"/>
              <a:t> &amp; Paschalis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Lane Following Algorithm</a:t>
            </a:r>
          </a:p>
          <a:p>
            <a:pPr marL="857250" lvl="1" indent="-457200" defTabSz="762000"/>
            <a:r>
              <a:rPr lang="en-US" dirty="0" err="1" smtClean="0"/>
              <a:t>Munir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u="sng" dirty="0" smtClean="0"/>
              <a:t>Sofia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Stationary &amp; Moving Obstacle Passing Algorithm</a:t>
            </a:r>
          </a:p>
          <a:p>
            <a:pPr marL="857250" lvl="1" indent="-457200" defTabSz="762000"/>
            <a:r>
              <a:rPr lang="en-US" noProof="0" dirty="0" smtClean="0"/>
              <a:t>Anna &amp; </a:t>
            </a:r>
            <a:r>
              <a:rPr lang="en-US" u="sng" noProof="0" dirty="0" err="1" smtClean="0"/>
              <a:t>Munir</a:t>
            </a:r>
            <a:endParaRPr lang="en-US" u="sng" noProof="0" dirty="0" smtClean="0"/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Intersection Handling Algorithm</a:t>
            </a:r>
          </a:p>
          <a:p>
            <a:pPr marL="857250" lvl="1" indent="-457200" defTabSz="762000"/>
            <a:r>
              <a:rPr lang="en-US" dirty="0" smtClean="0"/>
              <a:t>Sofia &amp; </a:t>
            </a:r>
            <a:r>
              <a:rPr lang="en-US" u="sng" dirty="0" smtClean="0"/>
              <a:t>Paschalis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Parking Algorithm</a:t>
            </a:r>
          </a:p>
          <a:p>
            <a:pPr marL="857250" lvl="1" indent="-457200" defTabSz="762000"/>
            <a:r>
              <a:rPr lang="en-US" u="sng" dirty="0" err="1" smtClean="0"/>
              <a:t>Mahsa</a:t>
            </a:r>
            <a:r>
              <a:rPr lang="en-US" dirty="0" smtClean="0"/>
              <a:t> &amp; </a:t>
            </a:r>
            <a:r>
              <a:rPr lang="en-US" dirty="0" err="1" smtClean="0"/>
              <a:t>Ehsan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857250" lvl="1" indent="-457200" defTabSz="762000"/>
            <a:r>
              <a:rPr lang="en-US" dirty="0" err="1" smtClean="0"/>
              <a:t>Mahsa</a:t>
            </a:r>
            <a:r>
              <a:rPr lang="en-US" dirty="0" smtClean="0"/>
              <a:t> &amp; </a:t>
            </a:r>
            <a:r>
              <a:rPr lang="en-US" u="sng" dirty="0" err="1" smtClean="0"/>
              <a:t>Ehsan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267793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Administrative Stuff</a:t>
            </a:r>
            <a:endParaRPr lang="en-US" dirty="0">
              <a:solidFill>
                <a:srgbClr val="4F81BD"/>
              </a:solidFill>
            </a:endParaRPr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67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noProof="0" smtClean="0"/>
          </a:p>
          <a:p>
            <a:pPr algn="ctr">
              <a:buNone/>
            </a:pPr>
            <a:endParaRPr lang="en-US" i="1" noProof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endParaRPr lang="en-US" i="1" noProof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endParaRPr lang="en-US" i="1" noProof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endParaRPr lang="en-US" i="1" noProof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endParaRPr lang="en-US" i="1" noProof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r>
              <a:rPr lang="en-US" i="1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541962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>
                <a:solidFill>
                  <a:schemeClr val="accent1"/>
                </a:solidFill>
              </a:rPr>
              <a:t>Introduction Round Robin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Team &amp; Vehicle Name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noProof="0" dirty="0" smtClean="0"/>
              <a:t>CRF’s Proposed Architecture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Work Packages &amp; Schedule</a:t>
            </a:r>
          </a:p>
          <a:p>
            <a:pPr marL="457200" indent="-457200" defTabSz="762000">
              <a:buFont typeface="+mj-lt"/>
              <a:buAutoNum type="arabicPeriod"/>
            </a:pPr>
            <a:r>
              <a:rPr lang="en-US" dirty="0" smtClean="0"/>
              <a:t>Administrative Stuff</a:t>
            </a:r>
            <a:endParaRPr lang="en-US" dirty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  <a:p>
            <a:pPr marL="457200" indent="-457200" defTabSz="762000">
              <a:buFont typeface="+mj-lt"/>
              <a:buAutoNum type="arabicPeriod"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68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defTabSz="762000"/>
            <a:r>
              <a:rPr lang="de-DE" dirty="0" smtClean="0"/>
              <a:t>„Caroline“:</a:t>
            </a:r>
          </a:p>
          <a:p>
            <a:pPr defTabSz="762000"/>
            <a:endParaRPr lang="de-DE" dirty="0" smtClean="0"/>
          </a:p>
          <a:p>
            <a:pPr defTabSz="762000"/>
            <a:endParaRPr lang="de-DE" dirty="0" smtClean="0"/>
          </a:p>
          <a:p>
            <a:pPr defTabSz="762000"/>
            <a:r>
              <a:rPr lang="de-DE" dirty="0" err="1" smtClean="0"/>
              <a:t>AGV@Berkeley</a:t>
            </a:r>
            <a:r>
              <a:rPr lang="de-DE" dirty="0" smtClean="0"/>
              <a:t>:</a:t>
            </a:r>
          </a:p>
          <a:p>
            <a:pPr defTabSz="762000"/>
            <a:endParaRPr lang="de-DE" dirty="0" smtClean="0"/>
          </a:p>
          <a:p>
            <a:pPr defTabSz="762000"/>
            <a:endParaRPr lang="de-DE" dirty="0"/>
          </a:p>
          <a:p>
            <a:pPr defTabSz="762000"/>
            <a:r>
              <a:rPr lang="de-DE" dirty="0" smtClean="0"/>
              <a:t>Juror </a:t>
            </a:r>
            <a:r>
              <a:rPr lang="de-DE" dirty="0" err="1" smtClean="0"/>
              <a:t>of</a:t>
            </a:r>
            <a:r>
              <a:rPr lang="de-DE" dirty="0" smtClean="0"/>
              <a:t> 2011‘s </a:t>
            </a:r>
            <a:r>
              <a:rPr lang="de-DE" dirty="0" err="1" smtClean="0"/>
              <a:t>CaroloCup</a:t>
            </a:r>
            <a:endParaRPr lang="de-DE" dirty="0" smtClean="0"/>
          </a:p>
          <a:p>
            <a:pPr defTabSz="762000"/>
            <a:endParaRPr lang="de-DE" dirty="0"/>
          </a:p>
          <a:p>
            <a:pPr defTabSz="762000"/>
            <a:r>
              <a:rPr lang="de-DE" dirty="0" smtClean="0"/>
              <a:t>General </a:t>
            </a:r>
            <a:r>
              <a:rPr lang="de-DE" dirty="0" err="1" smtClean="0"/>
              <a:t>risk</a:t>
            </a:r>
            <a:r>
              <a:rPr lang="de-DE" dirty="0" smtClean="0"/>
              <a:t>: </a:t>
            </a:r>
            <a:r>
              <a:rPr lang="de-DE" i="1" dirty="0" err="1" smtClean="0"/>
              <a:t>Getting</a:t>
            </a:r>
            <a:r>
              <a:rPr lang="de-DE" i="1" dirty="0" smtClean="0"/>
              <a:t> all </a:t>
            </a:r>
            <a:r>
              <a:rPr lang="de-DE" i="1" dirty="0" err="1" smtClean="0"/>
              <a:t>artifacts</a:t>
            </a:r>
            <a:r>
              <a:rPr lang="de-DE" i="1" dirty="0" smtClean="0"/>
              <a:t> </a:t>
            </a:r>
            <a:r>
              <a:rPr lang="de-DE" i="1" dirty="0" err="1" smtClean="0"/>
              <a:t>working</a:t>
            </a:r>
            <a:r>
              <a:rPr lang="de-DE" i="1" dirty="0" smtClean="0"/>
              <a:t> in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required</a:t>
            </a:r>
            <a:r>
              <a:rPr lang="de-DE" i="1" dirty="0" smtClean="0"/>
              <a:t> </a:t>
            </a:r>
            <a:r>
              <a:rPr lang="de-DE" i="1" dirty="0" err="1" smtClean="0"/>
              <a:t>quality</a:t>
            </a:r>
            <a:r>
              <a:rPr lang="de-DE" i="1" dirty="0" smtClean="0"/>
              <a:t> </a:t>
            </a:r>
            <a:r>
              <a:rPr lang="de-DE" i="1" dirty="0" err="1" smtClean="0"/>
              <a:t>and</a:t>
            </a:r>
            <a:r>
              <a:rPr lang="de-DE" i="1" dirty="0" smtClean="0"/>
              <a:t> in time.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 Berger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2280" y="908720"/>
            <a:ext cx="1947292" cy="3184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Caroline-Sensor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888" y="931586"/>
            <a:ext cx="2304256" cy="1345286"/>
          </a:xfrm>
          <a:prstGeom prst="rect">
            <a:avLst/>
          </a:prstGeom>
        </p:spPr>
      </p:pic>
      <p:pic>
        <p:nvPicPr>
          <p:cNvPr id="9" name="Picture 8" descr="AGV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2343341"/>
            <a:ext cx="1296144" cy="12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6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8251" cy="1143000"/>
          </a:xfrm>
        </p:spPr>
        <p:txBody>
          <a:bodyPr/>
          <a:lstStyle/>
          <a:p>
            <a:pPr algn="l"/>
            <a:r>
              <a:rPr lang="en-US" dirty="0" smtClean="0"/>
              <a:t>Olaf Landsiedel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322"/>
          </a:xfrm>
        </p:spPr>
        <p:txBody>
          <a:bodyPr>
            <a:normAutofit/>
          </a:bodyPr>
          <a:lstStyle/>
          <a:p>
            <a:r>
              <a:rPr lang="en-US" dirty="0" smtClean="0"/>
              <a:t>About: </a:t>
            </a:r>
          </a:p>
          <a:p>
            <a:pPr lvl="1"/>
            <a:r>
              <a:rPr lang="en-US" dirty="0" smtClean="0"/>
              <a:t>Assistant Professor at Chalmers</a:t>
            </a:r>
          </a:p>
          <a:p>
            <a:pPr lvl="1"/>
            <a:r>
              <a:rPr lang="en-US" dirty="0" smtClean="0"/>
              <a:t>Distributed Systems, Computer Networks, Cyber Physical Systems</a:t>
            </a:r>
          </a:p>
          <a:p>
            <a:r>
              <a:rPr lang="en-US" dirty="0" smtClean="0"/>
              <a:t>Skills: </a:t>
            </a:r>
          </a:p>
          <a:p>
            <a:pPr lvl="1"/>
            <a:r>
              <a:rPr lang="en-US" dirty="0" smtClean="0"/>
              <a:t>Build stuff + hack + organize ≈ research</a:t>
            </a:r>
          </a:p>
          <a:p>
            <a:r>
              <a:rPr lang="en-US" dirty="0" smtClean="0"/>
              <a:t>Risk: </a:t>
            </a:r>
          </a:p>
          <a:p>
            <a:pPr lvl="1"/>
            <a:r>
              <a:rPr lang="en-US" dirty="0" smtClean="0"/>
              <a:t>Need a well designed base system</a:t>
            </a:r>
          </a:p>
          <a:p>
            <a:pPr lvl="1"/>
            <a:endParaRPr lang="en-US" dirty="0"/>
          </a:p>
        </p:txBody>
      </p:sp>
      <p:pic>
        <p:nvPicPr>
          <p:cNvPr id="4" name="Picture 3" descr="olafCrop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797" y="274638"/>
            <a:ext cx="2119377" cy="20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28775"/>
            <a:ext cx="4537075" cy="4525963"/>
          </a:xfrm>
        </p:spPr>
        <p:txBody>
          <a:bodyPr/>
          <a:lstStyle/>
          <a:p>
            <a:r>
              <a:rPr lang="en-US" sz="3200"/>
              <a:t>HiQ sponsors Chalmers team</a:t>
            </a:r>
          </a:p>
          <a:p>
            <a:endParaRPr lang="en-US" sz="3200"/>
          </a:p>
          <a:p>
            <a:r>
              <a:rPr lang="en-US" sz="3200"/>
              <a:t>HiQ is built on values</a:t>
            </a:r>
          </a:p>
          <a:p>
            <a:pPr lvl="1"/>
            <a:r>
              <a:rPr lang="en-US"/>
              <a:t>Results</a:t>
            </a:r>
          </a:p>
          <a:p>
            <a:pPr lvl="1"/>
            <a:r>
              <a:rPr lang="en-US"/>
              <a:t>Simplicity</a:t>
            </a:r>
          </a:p>
          <a:p>
            <a:pPr lvl="1"/>
            <a:r>
              <a:rPr lang="en-US"/>
              <a:t>Responsibility</a:t>
            </a:r>
          </a:p>
          <a:p>
            <a:pPr lvl="1"/>
            <a:r>
              <a:rPr lang="en-US"/>
              <a:t>JOY </a:t>
            </a:r>
            <a:r>
              <a:rPr lang="en-US">
                <a:sym typeface="Wingdings" charset="0"/>
              </a:rPr>
              <a:t></a:t>
            </a:r>
            <a:endParaRPr lang="sv-SE" sz="2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321175" cy="4525963"/>
          </a:xfrm>
        </p:spPr>
        <p:txBody>
          <a:bodyPr/>
          <a:lstStyle/>
          <a:p>
            <a:r>
              <a:rPr lang="en-US" sz="3200"/>
              <a:t>HiQ is active in </a:t>
            </a:r>
          </a:p>
          <a:p>
            <a:pPr lvl="1"/>
            <a:r>
              <a:rPr lang="en-US"/>
              <a:t>IT </a:t>
            </a:r>
          </a:p>
          <a:p>
            <a:pPr lvl="1"/>
            <a:r>
              <a:rPr lang="en-US"/>
              <a:t>Automotive</a:t>
            </a:r>
            <a:r>
              <a:rPr lang="en-US" sz="2800"/>
              <a:t> </a:t>
            </a:r>
          </a:p>
          <a:p>
            <a:r>
              <a:rPr lang="en-US" sz="3200"/>
              <a:t>HiQ can provide advisory expertise in</a:t>
            </a:r>
          </a:p>
          <a:p>
            <a:pPr lvl="1"/>
            <a:r>
              <a:rPr lang="en-US"/>
              <a:t>Artificial Intelligence</a:t>
            </a:r>
          </a:p>
          <a:p>
            <a:pPr lvl="1"/>
            <a:r>
              <a:rPr lang="en-US"/>
              <a:t>Control Systems</a:t>
            </a:r>
          </a:p>
          <a:p>
            <a:pPr lvl="1"/>
            <a:r>
              <a:rPr lang="en-US"/>
              <a:t>Embedded systems</a:t>
            </a:r>
          </a:p>
          <a:p>
            <a:pPr lvl="1"/>
            <a:r>
              <a:rPr lang="sv-SE" i="1"/>
              <a:t>Having lots of fun!!</a:t>
            </a:r>
          </a:p>
          <a:p>
            <a:endParaRPr lang="sv-SE" sz="3200"/>
          </a:p>
        </p:txBody>
      </p:sp>
      <p:pic>
        <p:nvPicPr>
          <p:cNvPr id="3" name="Picture 2" descr="hiq_logotype_bigweb_p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336" y="-387424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124075" y="981075"/>
            <a:ext cx="4392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32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ofia </a:t>
            </a:r>
            <a:r>
              <a:rPr lang="en-US" sz="4400" b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sz="32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haralampidou  </a:t>
            </a:r>
            <a:endParaRPr lang="el-GR" sz="3200" smtClean="0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516688" y="0"/>
            <a:ext cx="2627312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b="1" smtClean="0">
                <a:solidFill>
                  <a:srgbClr val="CCCCFF"/>
                </a:solidFill>
                <a:latin typeface="Arial" charset="0"/>
                <a:ea typeface="ＭＳ Ｐゴシック" charset="0"/>
                <a:cs typeface="Arial" charset="0"/>
              </a:rPr>
              <a:t>Communication</a:t>
            </a:r>
            <a:r>
              <a:rPr lang="en-US" sz="2300" b="1" smtClean="0">
                <a:solidFill>
                  <a:srgbClr val="FFCC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&amp;</a:t>
            </a:r>
            <a:r>
              <a:rPr lang="en-US" sz="2300" b="1" smtClean="0">
                <a:solidFill>
                  <a:srgbClr val="FFCC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300" b="1" smtClean="0">
                <a:solidFill>
                  <a:srgbClr val="CCCCFF"/>
                </a:solidFill>
                <a:latin typeface="Arial" charset="0"/>
                <a:ea typeface="ＭＳ Ｐゴシック" charset="0"/>
                <a:cs typeface="Arial" charset="0"/>
              </a:rPr>
              <a:t>Relations</a:t>
            </a:r>
          </a:p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+</a:t>
            </a:r>
          </a:p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Time &amp; task</a:t>
            </a:r>
            <a:r>
              <a:rPr lang="en-US" sz="2300" b="1" smtClean="0">
                <a:solidFill>
                  <a:srgbClr val="FFCC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300" b="1" smtClean="0">
                <a:solidFill>
                  <a:srgbClr val="CCCCFF"/>
                </a:solidFill>
                <a:latin typeface="Arial" charset="0"/>
                <a:ea typeface="ＭＳ Ｐゴシック" charset="0"/>
                <a:cs typeface="Arial" charset="0"/>
              </a:rPr>
              <a:t>organization</a:t>
            </a:r>
            <a:r>
              <a:rPr lang="el-GR" sz="2300" b="1" smtClean="0">
                <a:solidFill>
                  <a:srgbClr val="CCCC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2300" b="1" smtClean="0">
              <a:solidFill>
                <a:srgbClr val="CCCCFF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+</a:t>
            </a:r>
          </a:p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300" b="1" smtClean="0">
                <a:solidFill>
                  <a:srgbClr val="CCCCFF"/>
                </a:solidFill>
                <a:latin typeface="Arial" charset="0"/>
                <a:ea typeface="ＭＳ Ｐゴシック" charset="0"/>
                <a:cs typeface="Arial" charset="0"/>
              </a:rPr>
              <a:t>Creativity</a:t>
            </a:r>
          </a:p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for constructions</a:t>
            </a:r>
            <a:endParaRPr lang="en-US" sz="2000" smtClean="0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72225" y="1052513"/>
            <a:ext cx="504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FF99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</a:t>
            </a:r>
            <a:endParaRPr lang="el-GR" sz="3200" smtClean="0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0" y="3860800"/>
            <a:ext cx="5940425" cy="1368425"/>
            <a:chOff x="0" y="2341"/>
            <a:chExt cx="3742" cy="1225"/>
          </a:xfrm>
        </p:grpSpPr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2341"/>
              <a:ext cx="1565" cy="1225"/>
            </a:xfrm>
            <a:prstGeom prst="rect">
              <a:avLst/>
            </a:prstGeom>
            <a:noFill/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…my </a:t>
              </a:r>
              <a:b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contribution</a:t>
              </a:r>
              <a:endParaRPr lang="el-GR" sz="2400" b="1" u="sng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1610" y="2341"/>
              <a:ext cx="2132" cy="1224"/>
            </a:xfrm>
            <a:prstGeom prst="rect">
              <a:avLst/>
            </a:prstGeom>
            <a:noFill/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Requirements </a:t>
              </a:r>
            </a:p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Information gathering </a:t>
              </a:r>
            </a:p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Software design &amp; development </a:t>
              </a:r>
              <a:endParaRPr lang="el-GR" sz="20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0" y="5373688"/>
            <a:ext cx="5940425" cy="1123950"/>
            <a:chOff x="0" y="3612"/>
            <a:chExt cx="3742" cy="708"/>
          </a:xfrm>
        </p:grpSpPr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0" y="3612"/>
              <a:ext cx="1565" cy="708"/>
            </a:xfrm>
            <a:prstGeom prst="rect">
              <a:avLst/>
            </a:prstGeom>
            <a:noFill/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…threads</a:t>
              </a:r>
              <a:b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2400" b="1" u="sng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of success</a:t>
              </a:r>
              <a:endParaRPr lang="el-GR" sz="2400" b="1" u="sng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1610" y="3612"/>
              <a:ext cx="2132" cy="708"/>
            </a:xfrm>
            <a:prstGeom prst="rect">
              <a:avLst/>
            </a:prstGeom>
            <a:noFill/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Loss of excitement &amp; motivation</a:t>
              </a:r>
            </a:p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Problem management</a:t>
              </a:r>
              <a:endParaRPr lang="el-GR" sz="20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087" name="Picture 15" descr="56ace336863d11e1989612313815112c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9081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9552" y="0"/>
            <a:ext cx="7851648" cy="144016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2656"/>
            <a:ext cx="8388096" cy="6336704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sv-SE" sz="1800" b="1" dirty="0" smtClean="0"/>
              <a:t>Munir Fetewi</a:t>
            </a:r>
          </a:p>
          <a:p>
            <a:pPr lvl="1" algn="l"/>
            <a:r>
              <a:rPr lang="sv-SE" sz="1800" dirty="0" smtClean="0"/>
              <a:t>     Software engineering(Master program)</a:t>
            </a: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1800" dirty="0" smtClean="0"/>
              <a:t>Technical </a:t>
            </a:r>
          </a:p>
          <a:p>
            <a:pPr lvl="1" algn="l"/>
            <a:r>
              <a:rPr lang="en-US" sz="1800" dirty="0" smtClean="0"/>
              <a:t>	Programming, Analysis data and</a:t>
            </a:r>
          </a:p>
          <a:p>
            <a:pPr lvl="1" algn="l"/>
            <a:r>
              <a:rPr lang="en-US" sz="1800" dirty="0" smtClean="0"/>
              <a:t>	System design, …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 smtClean="0"/>
              <a:t>Social</a:t>
            </a:r>
          </a:p>
          <a:p>
            <a:pPr lvl="1" algn="l"/>
            <a:r>
              <a:rPr lang="en-US" sz="1800" dirty="0" smtClean="0"/>
              <a:t>	Team work ,	</a:t>
            </a:r>
          </a:p>
          <a:p>
            <a:pPr lvl="1" algn="l"/>
            <a:r>
              <a:rPr lang="en-US" sz="1800" dirty="0" smtClean="0"/>
              <a:t>	Discussion &amp;</a:t>
            </a:r>
          </a:p>
          <a:p>
            <a:pPr lvl="1" algn="l"/>
            <a:r>
              <a:rPr lang="en-US" sz="1800" dirty="0" smtClean="0"/>
              <a:t>	Communication</a:t>
            </a:r>
          </a:p>
          <a:p>
            <a:pPr lvl="1" algn="l">
              <a:buFont typeface="Arial" pitchFamily="34" charset="0"/>
              <a:buChar char="•"/>
            </a:pPr>
            <a:r>
              <a:rPr lang="sv-SE" sz="1800" dirty="0" smtClean="0"/>
              <a:t>Contribution</a:t>
            </a:r>
          </a:p>
          <a:p>
            <a:pPr lvl="1" algn="l"/>
            <a:r>
              <a:rPr lang="sv-SE" sz="1800" dirty="0" smtClean="0"/>
              <a:t>      generally  in any software parts such as :</a:t>
            </a:r>
          </a:p>
          <a:p>
            <a:pPr lvl="1" algn="l"/>
            <a:r>
              <a:rPr lang="sv-SE" sz="1800" dirty="0" smtClean="0"/>
              <a:t>	Data transimission, </a:t>
            </a:r>
          </a:p>
          <a:p>
            <a:pPr lvl="1" algn="l"/>
            <a:r>
              <a:rPr lang="sv-SE" sz="1800" dirty="0" smtClean="0"/>
              <a:t>	Data processing ,</a:t>
            </a:r>
          </a:p>
          <a:p>
            <a:pPr lvl="1" algn="l"/>
            <a:r>
              <a:rPr lang="sv-SE" sz="1800" dirty="0" smtClean="0"/>
              <a:t>	Coding  if necessary</a:t>
            </a:r>
          </a:p>
          <a:p>
            <a:pPr lvl="1" algn="l"/>
            <a:r>
              <a:rPr lang="sv-SE" sz="1800" dirty="0" smtClean="0"/>
              <a:t>	... </a:t>
            </a:r>
          </a:p>
          <a:p>
            <a:pPr lvl="1" algn="l">
              <a:buFont typeface="Arial" pitchFamily="34" charset="0"/>
              <a:buChar char="•"/>
            </a:pPr>
            <a:r>
              <a:rPr lang="sv-SE" sz="1800" dirty="0" smtClean="0"/>
              <a:t>Challenges</a:t>
            </a:r>
          </a:p>
          <a:p>
            <a:pPr lvl="1" algn="l"/>
            <a:r>
              <a:rPr lang="sv-SE" sz="1800" dirty="0" smtClean="0"/>
              <a:t>	Image processing,  </a:t>
            </a:r>
          </a:p>
          <a:p>
            <a:pPr lvl="1" algn="l"/>
            <a:r>
              <a:rPr lang="sv-SE" sz="1800" dirty="0" smtClean="0"/>
              <a:t>	         This all how to get  precise data from the camera and sensor. </a:t>
            </a:r>
          </a:p>
          <a:p>
            <a:pPr lvl="1" algn="l"/>
            <a:endParaRPr lang="sv-SE" sz="1800" dirty="0" smtClean="0"/>
          </a:p>
          <a:p>
            <a:pPr algn="l"/>
            <a:endParaRPr lang="sv-SE" sz="1800" dirty="0" smtClean="0"/>
          </a:p>
          <a:p>
            <a:pPr algn="l"/>
            <a:endParaRPr lang="sv-SE" dirty="0" smtClean="0"/>
          </a:p>
          <a:p>
            <a:pPr algn="l"/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 algn="l">
              <a:buFont typeface="Arial" pitchFamily="34" charset="0"/>
              <a:buChar char="•"/>
            </a:pPr>
            <a:endParaRPr lang="sv-SE" dirty="0" smtClean="0"/>
          </a:p>
        </p:txBody>
      </p:sp>
      <p:pic>
        <p:nvPicPr>
          <p:cNvPr id="1026" name="Picture 2" descr="C:\Users\Munir\Documents\New folder\mun\DSC0006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8154" y="0"/>
            <a:ext cx="3435846" cy="4581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6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562600"/>
          </a:xfrm>
          <a:noFill/>
          <a:ln/>
        </p:spPr>
        <p:txBody>
          <a:bodyPr lIns="90487" tIns="44450" rIns="90487" bIns="44450"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working, </a:t>
            </a:r>
            <a:r>
              <a:rPr lang="en-US" dirty="0"/>
              <a:t>flexible in group team </a:t>
            </a:r>
            <a:r>
              <a:rPr lang="en-US" dirty="0" smtClean="0"/>
              <a:t>work		     </a:t>
            </a:r>
            <a:r>
              <a:rPr lang="en-US" dirty="0"/>
              <a:t>and motivated to finish everything that start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want to be in part of moving without something in the way just find the right direction </a:t>
            </a:r>
          </a:p>
          <a:p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is always is risky but we can prepare some plan and </a:t>
            </a:r>
            <a:r>
              <a:rPr lang="en-US" dirty="0" smtClean="0"/>
              <a:t>schedule </a:t>
            </a:r>
            <a:r>
              <a:rPr lang="en-US" dirty="0"/>
              <a:t>to overcome lack of time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it is better to do some research before start to make functionality in order to make sure about everything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Mahsa</a:t>
            </a:r>
            <a:r>
              <a:rPr lang="en-US" dirty="0" smtClean="0"/>
              <a:t> </a:t>
            </a:r>
            <a:r>
              <a:rPr lang="en-US" dirty="0" err="1" smtClean="0"/>
              <a:t>Mirtalebi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188640"/>
            <a:ext cx="2399928" cy="2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1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Προεπιλεγμένη σχεδίαση">
  <a:themeElements>
    <a:clrScheme name="Προεπιλεγμένη σχεδίασ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Προεπιλεγμένη σχεδίαση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Προεπιλεγμένη σχεδίασ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6822</TotalTime>
  <Words>1034</Words>
  <Application>Microsoft Macintosh PowerPoint</Application>
  <PresentationFormat>On-screen Show (4:3)</PresentationFormat>
  <Paragraphs>331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Vorlage</vt:lpstr>
      <vt:lpstr>1_Vorlage</vt:lpstr>
      <vt:lpstr>Office Theme</vt:lpstr>
      <vt:lpstr>Technic</vt:lpstr>
      <vt:lpstr>Flow</vt:lpstr>
      <vt:lpstr>1_Office Theme</vt:lpstr>
      <vt:lpstr>Προεπιλεγμένη σχεδίαση</vt:lpstr>
      <vt:lpstr>2_Vorlage</vt:lpstr>
      <vt:lpstr>2012-09-06: 1st Team Meeting</vt:lpstr>
      <vt:lpstr>Agenda</vt:lpstr>
      <vt:lpstr>Agenda</vt:lpstr>
      <vt:lpstr>Christian Berger</vt:lpstr>
      <vt:lpstr>Olaf Landsiedel</vt:lpstr>
      <vt:lpstr>PowerPoint Presentation</vt:lpstr>
      <vt:lpstr>PowerPoint Presentation</vt:lpstr>
      <vt:lpstr>PowerPoint Presentation</vt:lpstr>
      <vt:lpstr>Mahsa Mirtalebi</vt:lpstr>
      <vt:lpstr>Seyed Ehsan Mohajerani</vt:lpstr>
      <vt:lpstr>PowerPoint Presentation</vt:lpstr>
      <vt:lpstr>PowerPoint Presentation</vt:lpstr>
      <vt:lpstr>Agenda</vt:lpstr>
      <vt:lpstr>Team &amp; Vehicle Names</vt:lpstr>
      <vt:lpstr>Agenda</vt:lpstr>
      <vt:lpstr>Rules &amp; Regulations – Selected Requirements</vt:lpstr>
      <vt:lpstr>Rules &amp; Regulations – Selected Requirements</vt:lpstr>
      <vt:lpstr>Sensor Setup</vt:lpstr>
      <vt:lpstr>Hardware Architecture</vt:lpstr>
      <vt:lpstr>Agenda</vt:lpstr>
      <vt:lpstr>Schedule – At Large</vt:lpstr>
      <vt:lpstr>Team Member’s Availability Until 02/’13</vt:lpstr>
      <vt:lpstr>Work Packages</vt:lpstr>
      <vt:lpstr>Agenda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Benutzungsmodellen zu Testfällen</dc:title>
  <dc:creator>berger</dc:creator>
  <cp:lastModifiedBy>Christian Berger</cp:lastModifiedBy>
  <cp:revision>276</cp:revision>
  <cp:lastPrinted>2012-09-06T12:50:10Z</cp:lastPrinted>
  <dcterms:created xsi:type="dcterms:W3CDTF">2011-07-23T16:37:15Z</dcterms:created>
  <dcterms:modified xsi:type="dcterms:W3CDTF">2012-09-09T13:31:13Z</dcterms:modified>
</cp:coreProperties>
</file>