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164FF04-88D4-4E61-B7B5-CAD23C9DAF58}">
  <a:tblStyle styleName="Table_0" styleId="{B164FF04-88D4-4E61-B7B5-CAD23C9DAF5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B5D63F65-9DE7-42E4-B1BD-D817CD1484C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AD2B1FF4-B07F-4A6F-9D58-D41AB07A9AD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4DA0750F-521E-419E-AB66-7A51BB0A67E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AC0D877C-0DCC-45B1-8675-0269BABFA9B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FED7A81A-5CA3-4EDE-A1E6-4F3579E6C65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FC877D05-28C7-404B-9FAE-4637950FF3A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212" x="0"/>
            <a:ext cy="950100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501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28" x="0"/>
            <a:ext cy="9909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0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1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0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1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9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9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1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09.png" Type="http://schemas.openxmlformats.org/officeDocument/2006/relationships/image" Id="rId3"/><Relationship Target="../media/image18.pn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gif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20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jp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jpg" Type="http://schemas.openxmlformats.org/officeDocument/2006/relationships/image" Id="rId4"/><Relationship Target="../media/image24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Tetrix	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501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 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Sensor Concept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Monochrome Camera: 					Lane detection,</a:t>
            </a:r>
            <a:br>
              <a:rPr sz="1800" lang="en">
                <a:solidFill>
                  <a:srgbClr val="000000"/>
                </a:solidFill>
              </a:rPr>
            </a:br>
            <a:r>
              <a:rPr sz="1800" lang="en">
                <a:solidFill>
                  <a:srgbClr val="000000"/>
                </a:solidFill>
              </a:rPr>
              <a:t> 										Stop line detection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Lidar Sensor: 							Object detection</a:t>
            </a:r>
          </a:p>
          <a:p>
            <a:pPr rtl="0" lvl="0" indent="-342900" marL="457200">
              <a:spcBef>
                <a:spcPts val="0"/>
              </a:spcBef>
              <a:buClr>
                <a:srgbClr val="A61C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A61C00"/>
                </a:solidFill>
              </a:rPr>
              <a:t>3 Space Sensor: 							Map Generation, Heading,</a:t>
            </a:r>
            <a:br>
              <a:rPr sz="1800" lang="en">
                <a:solidFill>
                  <a:srgbClr val="A61C00"/>
                </a:solidFill>
              </a:rPr>
            </a:br>
            <a:r>
              <a:rPr sz="1800" lang="en">
                <a:solidFill>
                  <a:srgbClr val="A61C00"/>
                </a:solidFill>
              </a:rPr>
              <a:t>										Current Position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Hall Sensor: 								Current Position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56525" x="2844887"/>
            <a:ext cy="3336775" cx="34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y="2975250" x="3549625"/>
            <a:ext cy="786900" cx="1080000"/>
          </a:xfrm>
          <a:prstGeom prst="ellipse">
            <a:avLst/>
          </a:prstGeom>
          <a:noFill/>
          <a:ln w="38100" cap="flat">
            <a:solidFill>
              <a:srgbClr val="CC4125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Sensor Concept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Monochrome Camera: 					Lane detection,</a:t>
            </a:r>
            <a:br>
              <a:rPr sz="1800" lang="en">
                <a:solidFill>
                  <a:srgbClr val="000000"/>
                </a:solidFill>
              </a:rPr>
            </a:br>
            <a:r>
              <a:rPr sz="1800" lang="en">
                <a:solidFill>
                  <a:srgbClr val="000000"/>
                </a:solidFill>
              </a:rPr>
              <a:t> 										Stop line detection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Lidar Sensor: 							Object detection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3 Space Sensor: 							Map Generation, Heading,</a:t>
            </a:r>
            <a:br>
              <a:rPr sz="1800" lang="en">
                <a:solidFill>
                  <a:srgbClr val="000000"/>
                </a:solidFill>
              </a:rPr>
            </a:br>
            <a:r>
              <a:rPr sz="1800" lang="en">
                <a:solidFill>
                  <a:srgbClr val="000000"/>
                </a:solidFill>
              </a:rPr>
              <a:t>										Current Position</a:t>
            </a:r>
          </a:p>
          <a:p>
            <a:pPr rtl="0" lvl="0" indent="-342900" marL="457200">
              <a:spcBef>
                <a:spcPts val="0"/>
              </a:spcBef>
              <a:buClr>
                <a:srgbClr val="A61C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A61C00"/>
                </a:solidFill>
              </a:rPr>
              <a:t>Hall Sensor: 								Current Position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56525" x="2844887"/>
            <a:ext cy="3336775" cx="34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y="3285400" x="4962575"/>
            <a:ext cy="786900" cx="1080000"/>
          </a:xfrm>
          <a:prstGeom prst="ellipse">
            <a:avLst/>
          </a:prstGeom>
          <a:noFill/>
          <a:ln w="38100" cap="flat">
            <a:solidFill>
              <a:srgbClr val="CC4125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Monochrome Camera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Camera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Resolution: 752 x 480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Max. Frame Rate: 87.2 </a:t>
            </a:r>
            <a:br>
              <a:rPr sz="2400" lang="en"/>
            </a:br>
            <a:r>
              <a:rPr sz="2400" lang="en"/>
              <a:t>fps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Current Frame Rate: 46 </a:t>
            </a:r>
            <a:br>
              <a:rPr sz="2400" lang="en"/>
            </a:br>
            <a:r>
              <a:rPr sz="2400" lang="en"/>
              <a:t>fps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Lenses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Fish eye lense with 185</a:t>
            </a:r>
            <a:r>
              <a:rPr sz="2400" lang="en">
                <a:solidFill>
                  <a:schemeClr val="dk1"/>
                </a:solidFill>
              </a:rPr>
              <a:t>°</a:t>
            </a:r>
            <a:r>
              <a:rPr sz="2400" lang="en"/>
              <a:t> view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Polarization filter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sz="180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03816" x="4695975"/>
            <a:ext cy="3516175" cx="35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Lidar Sensor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360</a:t>
            </a:r>
            <a:r>
              <a:rPr sz="2400" lang="en">
                <a:solidFill>
                  <a:srgbClr val="000000"/>
                </a:solidFill>
              </a:rPr>
              <a:t>°</a:t>
            </a:r>
            <a:r>
              <a:rPr sz="2400" lang="en"/>
              <a:t> scanning, 5x </a:t>
            </a:r>
            <a:br>
              <a:rPr sz="2400" lang="en"/>
            </a:br>
            <a:r>
              <a:rPr sz="2400" lang="en"/>
              <a:t>per second</a:t>
            </a:r>
          </a:p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1 degree accuracy</a:t>
            </a:r>
          </a:p>
          <a:p>
            <a:pPr algn="just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10 Hz refresh rate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32400" x="3992575"/>
            <a:ext cy="3403900" cx="45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 Space Sensor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Attitude Heading Reference </a:t>
            </a:r>
            <a:br>
              <a:rPr sz="2400" lang="en"/>
            </a:br>
            <a:r>
              <a:rPr sz="2400" lang="en"/>
              <a:t>System(AHRS)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Inertial Measurement Unit </a:t>
            </a:r>
            <a:br>
              <a:rPr sz="2400" lang="en"/>
            </a:br>
            <a:r>
              <a:rPr sz="2400" lang="en"/>
              <a:t>(IMU)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Orientation range of 360</a:t>
            </a:r>
            <a:r>
              <a:rPr sz="2400" lang="en">
                <a:solidFill>
                  <a:srgbClr val="000000"/>
                </a:solidFill>
              </a:rPr>
              <a:t>°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Orientation accuracy of </a:t>
            </a:r>
            <a:r>
              <a:rPr sz="2400" lang="en">
                <a:solidFill>
                  <a:srgbClr val="000000"/>
                </a:solidFill>
              </a:rPr>
              <a:t>± </a:t>
            </a:r>
            <a:r>
              <a:rPr sz="2400" lang="en"/>
              <a:t>1</a:t>
            </a:r>
            <a:r>
              <a:rPr sz="2400" lang="en">
                <a:solidFill>
                  <a:srgbClr val="000000"/>
                </a:solidFill>
              </a:rPr>
              <a:t>° </a:t>
            </a:r>
            <a:br>
              <a:rPr sz="2400" lang="en">
                <a:solidFill>
                  <a:srgbClr val="000000"/>
                </a:solidFill>
              </a:rPr>
            </a:br>
            <a:r>
              <a:rPr sz="2400" lang="en">
                <a:solidFill>
                  <a:srgbClr val="000000"/>
                </a:solidFill>
              </a:rPr>
              <a:t>for dynamic conditions and </a:t>
            </a:r>
            <a:br>
              <a:rPr sz="2400" lang="en">
                <a:solidFill>
                  <a:srgbClr val="000000"/>
                </a:solidFill>
              </a:rPr>
            </a:br>
            <a:r>
              <a:rPr sz="2400" lang="en">
                <a:solidFill>
                  <a:srgbClr val="000000"/>
                </a:solidFill>
              </a:rPr>
              <a:t>all orientations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75000"/>
              <a:buFont typeface="Arial"/>
              <a:buChar char="●"/>
            </a:pPr>
            <a:r>
              <a:rPr sz="2400" lang="en"/>
              <a:t>QGRAD AHRS filter updates </a:t>
            </a:r>
            <a:br>
              <a:rPr sz="2400" lang="en"/>
            </a:br>
            <a:r>
              <a:rPr sz="2400" lang="en"/>
              <a:t>at rate of 830 Hz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46000" x="5823650"/>
            <a:ext cy="2863149" cx="28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Hall Sensor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Built-in with </a:t>
            </a:r>
            <a:br>
              <a:rPr sz="2400" lang="en"/>
            </a:br>
            <a:r>
              <a:rPr sz="2400" lang="en"/>
              <a:t>motor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3 Hall Sensors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6 possible </a:t>
            </a:r>
            <a:br>
              <a:rPr sz="2400" lang="en"/>
            </a:br>
            <a:r>
              <a:rPr sz="2400" lang="en"/>
              <a:t>values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5 millimeter </a:t>
            </a:r>
            <a:br>
              <a:rPr sz="2400" lang="en"/>
            </a:br>
            <a:r>
              <a:rPr sz="2400" lang="en"/>
              <a:t>precision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1407766" x="1588575"/>
            <a:ext cy="6095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1800" x="3640975"/>
            <a:ext cy="5045825" cx="50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Different Approaches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y="2577250" x="413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{B164FF04-88D4-4E61-B7B5-CAD23C9DAF58}</a:tableStyleId>
              </a:tblPr>
              <a:tblGrid>
                <a:gridCol w="2079350"/>
                <a:gridCol w="2079350"/>
                <a:gridCol w="2079350"/>
                <a:gridCol w="2079350"/>
              </a:tblGrid>
              <a:tr h="593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b="1" sz="1800" lang="en"/>
                        <a:t>Type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b="1" sz="1800" lang="en"/>
                        <a:t>Lidar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b="1" sz="1800" lang="en"/>
                        <a:t>Infrared Sensor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b="1" sz="1800" lang="en"/>
                        <a:t>Ultrasonic</a:t>
                      </a:r>
                    </a:p>
                  </a:txBody>
                  <a:tcPr marR="91425" marB="91425" marT="91425" marL="91425"/>
                </a:tc>
              </a:tr>
              <a:tr h="593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 Range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 Meters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 Centimeters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 Meters</a:t>
                      </a:r>
                    </a:p>
                  </a:txBody>
                  <a:tcPr marR="91425" marB="91425" marT="91425" marL="91425"/>
                </a:tc>
              </a:tr>
              <a:tr h="593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Minimum Range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 CM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Centimeters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Centimeters</a:t>
                      </a:r>
                    </a:p>
                  </a:txBody>
                  <a:tcPr marR="91425" marB="91425" marT="91425" marL="91425"/>
                </a:tc>
              </a:tr>
              <a:tr h="593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Meters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 Centimeters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 Meters</a:t>
                      </a:r>
                    </a:p>
                  </a:txBody>
                  <a:tcPr marR="91425" marB="91425" marT="91425" marL="91425"/>
                </a:tc>
              </a:tr>
              <a:tr h="593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Update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 Millisec/Cycle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 Millisec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65 Millisec</a:t>
                      </a:r>
                    </a:p>
                  </a:txBody>
                  <a:tcPr marR="91425" marB="91425" marT="91425" marL="91425"/>
                </a:tc>
              </a:tr>
              <a:tr h="593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Communication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Serial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Analog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I2C</a:t>
                      </a:r>
                    </a:p>
                  </a:txBody>
                  <a:tcPr marR="91425" marB="91425" marT="91425" marL="91425"/>
                </a:tc>
              </a:tr>
              <a:tr h="593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Power Consumption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3.3 v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8550" x="2825950"/>
            <a:ext cy="1197075" cx="159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78550" x="4868375"/>
            <a:ext cy="1197075" cx="163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278550" x="7136544"/>
            <a:ext cy="1197075" cx="11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Different Approaches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9650" x="1443800"/>
            <a:ext cy="1673925" cx="16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59637" x="4982825"/>
            <a:ext cy="1483199" cx="1483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Shape 147"/>
          <p:cNvGraphicFramePr/>
          <p:nvPr/>
        </p:nvGraphicFramePr>
        <p:xfrm>
          <a:off y="3269575" x="7676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{B5D63F65-9DE7-42E4-B1BD-D817CD1484CB}</a:tableStyleId>
              </a:tblPr>
              <a:tblGrid>
                <a:gridCol w="3619500"/>
                <a:gridCol w="3619500"/>
              </a:tblGrid>
              <a:tr h="4458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u="sng" b="1" lang="en"/>
                        <a:t>YEI 3Space I.M.U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u="sng" b="1" lang="en"/>
                        <a:t>Razor 9DoF</a:t>
                      </a:r>
                    </a:p>
                  </a:txBody>
                  <a:tcPr marR="91425" marB="91425" marT="91425" marL="91425"/>
                </a:tc>
              </a:tr>
              <a:tr h="445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Gyro, Accelerometer, Magnetometer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Gyro, Accelerometer, Magnetometer</a:t>
                      </a:r>
                    </a:p>
                  </a:txBody>
                  <a:tcPr marR="91425" marB="91425" marT="91425" marL="91425"/>
                </a:tc>
              </a:tr>
              <a:tr h="445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Correction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 Correction</a:t>
                      </a:r>
                    </a:p>
                  </a:txBody>
                  <a:tcPr marR="91425" marB="91425" marT="91425" marL="91425"/>
                </a:tc>
              </a:tr>
              <a:tr h="445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Filtering (Karlman)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 Filter</a:t>
                      </a:r>
                    </a:p>
                  </a:txBody>
                  <a:tcPr marR="91425" marB="91425" marT="91425" marL="91425"/>
                </a:tc>
              </a:tr>
              <a:tr h="445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Protective Shell (For Interference).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 Shell</a:t>
                      </a:r>
                    </a:p>
                  </a:txBody>
                  <a:tcPr marR="91425" marB="91425" marT="91425" marL="91425"/>
                </a:tc>
              </a:tr>
              <a:tr h="445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Serial Reading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Serial Reading</a:t>
                      </a:r>
                    </a:p>
                  </a:txBody>
                  <a:tcPr marR="91425" marB="91425" marT="91425" marL="91425"/>
                </a:tc>
              </a:tr>
              <a:tr h="445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Minimum interference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Extreme interference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Software Concept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/>
              <a:t>Operating System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Debian 7 (Wheezy)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Armel Architecture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Framework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Erlang OTP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Optimized for fault tolerance and concurrency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Code Base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C, C++, Python, Erlang, Bash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OpenCV, Erl Nifs (C to Erlang)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aphicFrame>
        <p:nvGraphicFramePr>
          <p:cNvPr id="160" name="Shape 160"/>
          <p:cNvGraphicFramePr/>
          <p:nvPr/>
        </p:nvGraphicFramePr>
        <p:xfrm>
          <a:off y="209045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{AD2B1FF4-B07F-4A6F-9D58-D41AB07A9ADE}</a:tableStyleId>
              </a:tblPr>
              <a:tblGrid>
                <a:gridCol w="921500"/>
                <a:gridCol w="1169550"/>
              </a:tblGrid>
              <a:tr h="3636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sz="1600" lang="en">
                          <a:solidFill>
                            <a:schemeClr val="lt1"/>
                          </a:solidFill>
                        </a:rPr>
                        <a:t>Car Cost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b="1" sz="1600" lang="en">
                          <a:solidFill>
                            <a:schemeClr val="lt1"/>
                          </a:solidFill>
                        </a:rPr>
                        <a:t>344 EUR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Car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170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Car Shell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34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Motor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72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Servo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68 EUR</a:t>
                      </a:r>
                    </a:p>
                  </a:txBody>
                  <a:tcPr marR="91425" marB="121900" marT="121900" marL="91425"/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y="2090441" x="31431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{4DA0750F-521E-419E-AB66-7A51BB0A67E1}</a:tableStyleId>
              </a:tblPr>
              <a:tblGrid>
                <a:gridCol w="1025050"/>
                <a:gridCol w="1159500"/>
              </a:tblGrid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600" lang="en">
                          <a:solidFill>
                            <a:schemeClr val="lt1"/>
                          </a:solidFill>
                        </a:rPr>
                        <a:t>Boards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600" lang="en">
                          <a:solidFill>
                            <a:schemeClr val="lt1"/>
                          </a:solidFill>
                        </a:rPr>
                        <a:t>554 EUR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Odroid X2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100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Memory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58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PCB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230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PCB Components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60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PCB Heatsink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30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Crimping, Cabling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66 EUR</a:t>
                      </a:r>
                    </a:p>
                  </a:txBody>
                  <a:tcPr marR="91425" marB="121900" marT="121900" marL="91425"/>
                </a:tc>
              </a:tr>
            </a:tbl>
          </a:graphicData>
        </a:graphic>
      </p:graphicFrame>
      <p:graphicFrame>
        <p:nvGraphicFramePr>
          <p:cNvPr id="162" name="Shape 162"/>
          <p:cNvGraphicFramePr/>
          <p:nvPr/>
        </p:nvGraphicFramePr>
        <p:xfrm>
          <a:off y="2090466" x="5922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{AC0D877C-0DCC-45B1-8675-0269BABFA9BD}</a:tableStyleId>
              </a:tblPr>
              <a:tblGrid>
                <a:gridCol w="1168350"/>
                <a:gridCol w="1228175"/>
              </a:tblGrid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600" lang="en">
                          <a:solidFill>
                            <a:schemeClr val="lt1"/>
                          </a:solidFill>
                        </a:rPr>
                        <a:t>Sensors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600" lang="en">
                          <a:solidFill>
                            <a:schemeClr val="lt1"/>
                          </a:solidFill>
                        </a:rPr>
                        <a:t>843 EUR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Camera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323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Camera Lense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317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Lidar (Neato XV-15)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81 EUR</a:t>
                      </a:r>
                    </a:p>
                  </a:txBody>
                  <a:tcPr marR="91425" marB="121900" marT="121900" marL="91425"/>
                </a:tc>
              </a:tr>
              <a:tr h="36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3 Space Sensor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122 EUR</a:t>
                      </a:r>
                    </a:p>
                  </a:txBody>
                  <a:tcPr marR="91425" marB="121900" marT="121900" marL="91425"/>
                </a:tc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y="614940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{FED7A81A-5CA3-4EDE-A1E6-4F3579E6C654}</a:tableStyleId>
              </a:tblPr>
              <a:tblGrid>
                <a:gridCol w="3920375"/>
                <a:gridCol w="3920375"/>
              </a:tblGrid>
              <a:tr h="5223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900" lang="en">
                          <a:solidFill>
                            <a:schemeClr val="lt1"/>
                          </a:solidFill>
                        </a:rPr>
                        <a:t>Total Cost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sz="1900" lang="en">
                          <a:solidFill>
                            <a:schemeClr val="lt1"/>
                          </a:solidFill>
                        </a:rPr>
                        <a:t>1741 EUR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4" name="Shape 164"/>
          <p:cNvSpPr txBox="1"/>
          <p:nvPr/>
        </p:nvSpPr>
        <p:spPr>
          <a:xfrm>
            <a:off y="4876100" x="457200"/>
            <a:ext cy="987599" cx="246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100" lang="en"/>
              <a:t>Side cost:</a:t>
            </a:r>
          </a:p>
          <a:p>
            <a:pPr>
              <a:spcBef>
                <a:spcPts val="0"/>
              </a:spcBef>
              <a:buNone/>
            </a:pPr>
            <a:r>
              <a:rPr sz="1000" lang="en"/>
              <a:t>Digital Remote: 136 EUR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Objectives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600" lang="en"/>
              <a:t>Hardware</a:t>
            </a:r>
          </a:p>
          <a:p>
            <a:pPr rtl="0"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600" lang="en"/>
              <a:t>Lane Following</a:t>
            </a:r>
          </a:p>
          <a:p>
            <a:pPr rtl="0"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600" lang="en"/>
              <a:t>Obstacle Detection (Overtaking)</a:t>
            </a:r>
          </a:p>
          <a:p>
            <a:pPr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600" lang="en"/>
              <a:t>Parking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Largest cost:</a:t>
            </a:r>
            <a:br>
              <a:rPr sz="2400" lang="en"/>
            </a:br>
            <a:r>
              <a:rPr sz="2400" lang="en"/>
              <a:t>Sensors </a:t>
            </a:r>
            <a:br>
              <a:rPr sz="2400" lang="en"/>
            </a:br>
            <a:r>
              <a:rPr sz="2400" lang="en"/>
              <a:t>(56%)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15050" x="3044175"/>
            <a:ext cy="3171049" cx="564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Largest expenses:</a:t>
            </a:r>
            <a:br>
              <a:rPr sz="2400" lang="en"/>
            </a:br>
            <a:r>
              <a:rPr sz="2400" lang="en"/>
              <a:t>Camera, Camera Lense, Self-Made PCB, Car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46475" x="816424"/>
            <a:ext cy="4221150" cx="751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Energy Balance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y="2225066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{FC877D05-28C7-404B-9FAE-4637950FF3A2}</a:tableStyleId>
              </a:tblPr>
              <a:tblGrid>
                <a:gridCol w="1302000"/>
                <a:gridCol w="1015200"/>
              </a:tblGrid>
              <a:tr h="12714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600" lang="en">
                          <a:solidFill>
                            <a:srgbClr val="FFFFFF"/>
                          </a:solidFill>
                        </a:rPr>
                        <a:t>Total Power Usage at 1 m/s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b="1" sz="1600" lang="en">
                          <a:solidFill>
                            <a:srgbClr val="FFFFFF"/>
                          </a:solidFill>
                        </a:rPr>
                        <a:t>66,2 W</a:t>
                      </a:r>
                    </a:p>
                  </a:txBody>
                  <a:tcPr marR="91425" marB="121900" marT="121900" marL="91425">
                    <a:solidFill>
                      <a:srgbClr val="000000"/>
                    </a:solidFill>
                  </a:tcPr>
                </a:tc>
              </a:tr>
              <a:tr h="8156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Odroid X2 + Camera + 3 Space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2.4 W</a:t>
                      </a:r>
                    </a:p>
                  </a:txBody>
                  <a:tcPr marR="91425" marB="121900" marT="121900" marL="91425"/>
                </a:tc>
              </a:tr>
              <a:tr h="546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Lidar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2.4 W</a:t>
                      </a:r>
                    </a:p>
                  </a:txBody>
                  <a:tcPr marR="91425" marB="121900" marT="121900" marL="91425"/>
                </a:tc>
              </a:tr>
              <a:tr h="546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Servo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4.7 W</a:t>
                      </a:r>
                    </a:p>
                  </a:txBody>
                  <a:tcPr marR="91425" marB="121900" marT="121900" marL="91425"/>
                </a:tc>
              </a:tr>
              <a:tr h="6334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Motor at 1 m/s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47 W</a:t>
                      </a:r>
                    </a:p>
                  </a:txBody>
                  <a:tcPr marR="91425" marB="121900" marT="121900" marL="91425"/>
                </a:tc>
              </a:tr>
            </a:tbl>
          </a:graphicData>
        </a:graphic>
      </p:graphicFrame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25075" x="2774400"/>
            <a:ext cy="3322665" cx="59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Main Objectives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lvl="0" indent="-457200" marL="457200">
              <a:spcBef>
                <a:spcPts val="0"/>
              </a:spcBef>
              <a:buClr>
                <a:srgbClr val="B7B7B7"/>
              </a:buClr>
              <a:buSzPct val="100000"/>
              <a:buFont typeface="Arial"/>
              <a:buChar char="●"/>
            </a:pPr>
            <a:r>
              <a:rPr sz="3600" lang="en">
                <a:solidFill>
                  <a:schemeClr val="lt2"/>
                </a:solidFill>
              </a:rPr>
              <a:t>Hardware</a:t>
            </a:r>
          </a:p>
          <a:p>
            <a:pPr rtl="0"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600" lang="en"/>
              <a:t>Lane Following</a:t>
            </a:r>
          </a:p>
          <a:p>
            <a:pPr rtl="0" lvl="0" indent="-457200" marL="457200">
              <a:spcBef>
                <a:spcPts val="0"/>
              </a:spcBef>
              <a:buClr>
                <a:srgbClr val="CCCCCC"/>
              </a:buClr>
              <a:buSzPct val="100000"/>
              <a:buFont typeface="Arial"/>
              <a:buChar char="●"/>
            </a:pPr>
            <a:r>
              <a:rPr sz="3600" lang="en">
                <a:solidFill>
                  <a:srgbClr val="CCCCCC"/>
                </a:solidFill>
              </a:rPr>
              <a:t>Obstacle Detection (Overtaking)</a:t>
            </a:r>
          </a:p>
          <a:p>
            <a:pPr rtl="0" lvl="0" indent="-457200" marL="457200">
              <a:spcBef>
                <a:spcPts val="0"/>
              </a:spcBef>
              <a:buClr>
                <a:srgbClr val="CCCCCC"/>
              </a:buClr>
              <a:buSzPct val="100000"/>
              <a:buFont typeface="Arial"/>
              <a:buChar char="●"/>
            </a:pPr>
            <a:r>
              <a:rPr sz="3600" lang="en">
                <a:solidFill>
                  <a:srgbClr val="CCCCCC"/>
                </a:solidFill>
              </a:rPr>
              <a:t>Parking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Concept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558625" x="457200"/>
            <a:ext cy="529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Erlang Processes Visualized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9087" x="1270935"/>
            <a:ext cy="5518575" cx="64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Lane Detection Algorithms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Detect white lines from image.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Sort lines.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Identify lane markings (right, left, middle, intersection, stop line, etc).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6325" x="1820500"/>
            <a:ext cy="3634624" cx="5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Lane Detection Algorithms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None/>
            </a:pPr>
            <a:r>
              <a:rPr b="1" sz="1800" lang="en"/>
              <a:t>Handling Intersection: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Identify 3 points on the side lane.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Confirm that the points are on the lower half of the image.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Find an angle between 80 and 100 Degrees.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Confirm that the angle within a specific range of the right lane.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Match the first two points against the neighbouring dash line for confirmation.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6325" x="2315350"/>
            <a:ext cy="2893850" cx="46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Lane Detection Algorithms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/>
              <a:t>Handling Stop-Line: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Identify a valid intersection.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Confirm intersection against a neighbouring dash line.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Identify two points that form a horizontal line ahead.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Match intersection points against stop line points.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6325" x="1919175"/>
            <a:ext cy="3215674" cx="50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 Generation 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Map is generated during first lap around the course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Car IO uses the map to guide itself around the environment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Map allows the car to drive at an accelerated speed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Offset Calculation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1500" x="457200"/>
            <a:ext cy="4816660" cx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 Concept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lang="en"/>
              <a:t>Vehicle Body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Plastic Chassis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Aluminium </a:t>
            </a:r>
            <a:br>
              <a:rPr sz="2400" lang="en"/>
            </a:br>
            <a:r>
              <a:rPr sz="2400" lang="en"/>
              <a:t>platforms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All-wheel drive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42062" x="3624675"/>
            <a:ext cy="3571875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Steering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Find Circle from</a:t>
            </a:r>
            <a:br>
              <a:rPr lang="en"/>
            </a:br>
            <a:r>
              <a:rPr lang="en"/>
              <a:t>points in a </a:t>
            </a:r>
            <a:br>
              <a:rPr lang="en"/>
            </a:br>
            <a:r>
              <a:rPr lang="en"/>
              <a:t>dashed line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Perpendicular </a:t>
            </a:r>
            <a:br>
              <a:rPr lang="en"/>
            </a:br>
            <a:r>
              <a:rPr lang="en"/>
              <a:t>Steering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Correcting steering</a:t>
            </a:r>
            <a:br>
              <a:rPr lang="en"/>
            </a:br>
            <a:r>
              <a:rPr lang="en"/>
              <a:t>path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83975" x="4586562"/>
            <a:ext cy="2571750" cx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55725" x="5549851"/>
            <a:ext cy="2798625" cx="24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Main Objectives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lvl="0" indent="-457200" marL="45720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●"/>
            </a:pPr>
            <a:r>
              <a:rPr sz="3600" lang="en">
                <a:solidFill>
                  <a:srgbClr val="D9D9D9"/>
                </a:solidFill>
              </a:rPr>
              <a:t>Lane Following</a:t>
            </a:r>
          </a:p>
          <a:p>
            <a:pPr rtl="0"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600" lang="en"/>
              <a:t>Obstacle Detection (Overtaking)</a:t>
            </a:r>
          </a:p>
          <a:p>
            <a:pPr rtl="0" lvl="0" indent="-457200" marL="45720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●"/>
            </a:pPr>
            <a:r>
              <a:rPr sz="3600" lang="en">
                <a:solidFill>
                  <a:srgbClr val="D9D9D9"/>
                </a:solidFill>
              </a:rPr>
              <a:t>Parking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Obstacle Detection 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1993666" x="5673825"/>
            <a:ext cy="4672800" cx="3012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7698" x="798387"/>
            <a:ext cy="4144750" cx="75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idx="1" type="body"/>
          </p:nvPr>
        </p:nvSpPr>
        <p:spPr>
          <a:xfrm>
            <a:off y="1458799" x="457212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Path finder: Obstacle Avoider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Obstacle Detection 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72200" x="2007524"/>
            <a:ext cy="3258549" cx="488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y="1993666" x="5673825"/>
            <a:ext cy="4672800" cx="3012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1446324" x="457200"/>
            <a:ext cy="1488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Lidar detects objects 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Creating offsetted points used for overtaking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Main Objectives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lvl="0" indent="-457200" marL="45720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●"/>
            </a:pPr>
            <a:r>
              <a:rPr sz="3600" lang="en">
                <a:solidFill>
                  <a:srgbClr val="D9D9D9"/>
                </a:solidFill>
              </a:rPr>
              <a:t>Lane Following</a:t>
            </a:r>
          </a:p>
          <a:p>
            <a:pPr rtl="0" lvl="0" indent="-457200" marL="45720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●"/>
            </a:pPr>
            <a:r>
              <a:rPr sz="3600" lang="en">
                <a:solidFill>
                  <a:srgbClr val="D9D9D9"/>
                </a:solidFill>
              </a:rPr>
              <a:t>Obstacle Detection (Overtaking)</a:t>
            </a:r>
          </a:p>
          <a:p>
            <a:pPr rtl="0" lvl="0" indent="-457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600" lang="en">
                <a:solidFill>
                  <a:srgbClr val="000000"/>
                </a:solidFill>
              </a:rPr>
              <a:t>Parking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Parking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7761" x="398146"/>
            <a:ext cy="3398450" cx="40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57766" x="4649825"/>
            <a:ext cy="3398449" cx="39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 for Listening!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86600" x="588800"/>
            <a:ext cy="4238625" cx="76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y="5725225" x="588800"/>
            <a:ext cy="1070399" cx="80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Follow us at:</a:t>
            </a:r>
            <a:br>
              <a:rPr sz="3000" lang="en"/>
            </a:br>
            <a:r>
              <a:rPr sz="3000" lang="en"/>
              <a:t>tetrix-carolocup.blogspot.se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Hardware Concept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Odroid X2,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Self-</a:t>
            </a:r>
            <a:br>
              <a:rPr sz="2400" lang="en"/>
            </a:br>
            <a:r>
              <a:rPr sz="2400" lang="en"/>
              <a:t>developed </a:t>
            </a:r>
            <a:br>
              <a:rPr sz="2400" lang="en"/>
            </a:br>
            <a:r>
              <a:rPr sz="2400" lang="en"/>
              <a:t>PCB Board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Communication: </a:t>
            </a:r>
            <a:br>
              <a:rPr sz="2400" lang="en"/>
            </a:br>
            <a:r>
              <a:rPr sz="2400" lang="en"/>
              <a:t>I2C, Serial</a:t>
            </a:r>
            <a:br>
              <a:rPr sz="2400" lang="en"/>
            </a:br>
            <a:r>
              <a:rPr sz="2400" lang="en"/>
              <a:t>GPIO, USB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sng" sz="1400"/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350" x="3528375"/>
            <a:ext cy="3446875" cx="51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 Concept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Mainboard:</a:t>
            </a:r>
            <a:r>
              <a:rPr sz="2400" lang="en"/>
              <a:t> Odroid X2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CPU: Arm Cortex-A9 Quad</a:t>
            </a:r>
            <a:br>
              <a:rPr sz="2400" lang="en"/>
            </a:br>
            <a:r>
              <a:rPr sz="2400" lang="en"/>
              <a:t>Core, 1.7 GHz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6x USB 2.0 Ports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50 pin I/0 Expansion port </a:t>
            </a:r>
            <a:br>
              <a:rPr sz="2400" lang="en"/>
            </a:br>
            <a:r>
              <a:rPr sz="2400" lang="en"/>
              <a:t>for LCD/I2C/UART/SPI/ADC/GPIO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sng" sz="14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59575" x="5169350"/>
            <a:ext cy="2563050" cx="36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 Concept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Self-developed PCB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3 x AtMega 328 </a:t>
            </a:r>
            <a:br>
              <a:rPr sz="2400" lang="en"/>
            </a:br>
            <a:r>
              <a:rPr sz="2400" lang="en"/>
              <a:t>microprocessor units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6 High-current</a:t>
            </a:r>
            <a:br>
              <a:rPr sz="2400" lang="en"/>
            </a:br>
            <a:r>
              <a:rPr sz="2400" lang="en"/>
              <a:t>transistors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5 volt regulator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24548" x="4270850"/>
            <a:ext cy="3311999" cx="44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Concept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5974" x="2597925"/>
            <a:ext cy="4319874" cx="44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Sensor Concept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rgbClr val="A61C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A61C00"/>
                </a:solidFill>
              </a:rPr>
              <a:t>Monochrome Camera: 					Lane detection,</a:t>
            </a:r>
            <a:br>
              <a:rPr sz="1800" lang="en">
                <a:solidFill>
                  <a:srgbClr val="A61C00"/>
                </a:solidFill>
              </a:rPr>
            </a:br>
            <a:r>
              <a:rPr sz="1800" lang="en">
                <a:solidFill>
                  <a:srgbClr val="A61C00"/>
                </a:solidFill>
              </a:rPr>
              <a:t> 										Stop line detection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Lidar Sensor: 							Object detection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3 Space Sensor: 							Map Generation, Heading,</a:t>
            </a:r>
            <a:br>
              <a:rPr sz="1800" lang="en"/>
            </a:br>
            <a:r>
              <a:rPr sz="1800" lang="en"/>
              <a:t>										Current Position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Hall Sensor: 								Current Position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56525" x="2844887"/>
            <a:ext cy="3336775" cx="34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y="1369625" x="2844900"/>
            <a:ext cy="1409100" cx="1558799"/>
          </a:xfrm>
          <a:prstGeom prst="ellipse">
            <a:avLst/>
          </a:prstGeom>
          <a:noFill/>
          <a:ln w="38100" cap="flat">
            <a:solidFill>
              <a:srgbClr val="CC4125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25" x="457200"/>
            <a:ext cy="858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Sensor Concept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446324" x="457200"/>
            <a:ext cy="512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Monochrome Camera: 					Lane detection,</a:t>
            </a:r>
            <a:br>
              <a:rPr sz="1800" lang="en">
                <a:solidFill>
                  <a:srgbClr val="000000"/>
                </a:solidFill>
              </a:rPr>
            </a:br>
            <a:r>
              <a:rPr sz="1800" lang="en">
                <a:solidFill>
                  <a:srgbClr val="000000"/>
                </a:solidFill>
              </a:rPr>
              <a:t> 										Stop line detection</a:t>
            </a:r>
          </a:p>
          <a:p>
            <a:pPr rtl="0" lvl="0" indent="-342900" marL="457200">
              <a:spcBef>
                <a:spcPts val="0"/>
              </a:spcBef>
              <a:buClr>
                <a:srgbClr val="A61C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A61C00"/>
                </a:solidFill>
              </a:rPr>
              <a:t>Lidar Sensor: 							Object detection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3 Space Sensor: 							Map Generation, Heading,</a:t>
            </a:r>
            <a:br>
              <a:rPr sz="1800" lang="en"/>
            </a:br>
            <a:r>
              <a:rPr sz="1800" lang="en"/>
              <a:t>										Current Position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Hall Sensor: 								Current Position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56525" x="2844887"/>
            <a:ext cy="3336775" cx="34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y="3296899" x="3720200"/>
            <a:ext cy="987899" cx="1207799"/>
          </a:xfrm>
          <a:prstGeom prst="ellipse">
            <a:avLst/>
          </a:prstGeom>
          <a:noFill/>
          <a:ln w="38100" cap="flat">
            <a:solidFill>
              <a:srgbClr val="CC4125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