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2" d="100"/>
          <a:sy n="32" d="100"/>
        </p:scale>
        <p:origin x="-3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ric%20Knauss\AppData\Local\Opera\Opera\temporary_downloads\Klassifizierung%20Anforderungen%20XP%20mit%20Diagrammen%20v5-MH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ric%20Knauss\AppData\Local\Opera\Opera\temporary_downloads\Klassifizierung%20Anforderungen%20XP%20mit%20Diagrammen%20v5-MH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ric%20Knauss\AppData\Local\Opera\Opera\temporary_downloads\Klassifizierung%20Anforderungen%20XP%20mit%20Diagrammen%20v5-MH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ric%20Knauss\AppData\Local\Opera\Opera\temporary_downloads\Klassifizierung%20Anforderungen%20XP%20mit%20Diagrammen%20v5-MH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ric%20Knauss\AppData\Local\Opera\Opera\temporary_downloads\Klassifizierung%20Anforderungen%20XP%20mit%20Diagrammen%20v5-MH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ric%20Knauss\AppData\Local\Opera\Opera\temporary_downloads\Klassifizierung%20Anforderungen%20XP%20mit%20Diagrammen%20v5-MH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sz="1400"/>
              <a:t>local Team/ Blockwoche: Abstraktionsgrad pro Iteration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abstr/GZ</c:v>
          </c:tx>
          <c:spPr>
            <a:solidFill>
              <a:srgbClr val="376092"/>
            </a:solidFill>
            <a:ln w="25400"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cat>
            <c:strLit>
              <c:ptCount val="4"/>
              <c:pt idx="0">
                <c:v>
Iteration1</c:v>
              </c:pt>
              <c:pt idx="1">
                <c:v>_x000b_Iteration 2</c:v>
              </c:pt>
              <c:pt idx="2">
                <c:v>_x000b_Iteration 3</c:v>
              </c:pt>
              <c:pt idx="3">
                <c:v>
Iteration 1-3</c:v>
              </c:pt>
            </c:strLit>
          </c:cat>
          <c:val>
            <c:numRef>
              <c:f>'Daten ASE10'!$Q$310:$Q$313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2.0</c:v>
                </c:pt>
                <c:pt idx="3">
                  <c:v>5.0</c:v>
                </c:pt>
              </c:numCache>
            </c:numRef>
          </c:val>
        </c:ser>
        <c:ser>
          <c:idx val="1"/>
          <c:order val="1"/>
          <c:tx>
            <c:v>konkr/BZ</c:v>
          </c:tx>
          <c:spPr>
            <a:solidFill>
              <a:srgbClr val="953735"/>
            </a:solidFill>
            <a:ln w="25400"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cat>
            <c:strLit>
              <c:ptCount val="4"/>
              <c:pt idx="0">
                <c:v>
Iteration1</c:v>
              </c:pt>
              <c:pt idx="1">
                <c:v>_x000b_Iteration 2</c:v>
              </c:pt>
              <c:pt idx="2">
                <c:v>_x000b_Iteration 3</c:v>
              </c:pt>
              <c:pt idx="3">
                <c:v>
Iteration 1-3</c:v>
              </c:pt>
            </c:strLit>
          </c:cat>
          <c:val>
            <c:numRef>
              <c:f>'Daten ASE10'!$S$310:$S$313</c:f>
              <c:numCache>
                <c:formatCode>General</c:formatCode>
                <c:ptCount val="4"/>
                <c:pt idx="0">
                  <c:v>3.0</c:v>
                </c:pt>
                <c:pt idx="1">
                  <c:v>17.0</c:v>
                </c:pt>
                <c:pt idx="2">
                  <c:v>20.0</c:v>
                </c:pt>
                <c:pt idx="3">
                  <c:v>40.0</c:v>
                </c:pt>
              </c:numCache>
            </c:numRef>
          </c:val>
        </c:ser>
        <c:ser>
          <c:idx val="2"/>
          <c:order val="2"/>
          <c:tx>
            <c:v>messb/SF</c:v>
          </c:tx>
          <c:spPr>
            <a:solidFill>
              <a:srgbClr val="77933C"/>
            </a:solidFill>
            <a:ln w="25400"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cat>
            <c:strLit>
              <c:ptCount val="4"/>
              <c:pt idx="0">
                <c:v>
Iteration1</c:v>
              </c:pt>
              <c:pt idx="1">
                <c:v>_x000b_Iteration 2</c:v>
              </c:pt>
              <c:pt idx="2">
                <c:v>_x000b_Iteration 3</c:v>
              </c:pt>
              <c:pt idx="3">
                <c:v>
Iteration 1-3</c:v>
              </c:pt>
            </c:strLit>
          </c:cat>
          <c:val>
            <c:numRef>
              <c:f>'Daten ASE10'!$U$310:$U$313</c:f>
              <c:numCache>
                <c:formatCode>General</c:formatCode>
                <c:ptCount val="4"/>
                <c:pt idx="0">
                  <c:v>4.0</c:v>
                </c:pt>
                <c:pt idx="1">
                  <c:v>24.0</c:v>
                </c:pt>
                <c:pt idx="2">
                  <c:v>41.0</c:v>
                </c:pt>
                <c:pt idx="3">
                  <c:v>69.0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2287672"/>
        <c:axId val="-2121424568"/>
      </c:barChart>
      <c:catAx>
        <c:axId val="-21222876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Zeitraum</a:t>
                </a:r>
              </a:p>
            </c:rich>
          </c:tx>
          <c:layout/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crossAx val="-2121424568"/>
        <c:crosses val="autoZero"/>
        <c:auto val="1"/>
        <c:lblAlgn val="ctr"/>
        <c:lblOffset val="100"/>
        <c:noMultiLvlLbl val="0"/>
      </c:catAx>
      <c:valAx>
        <c:axId val="-2121424568"/>
        <c:scaling>
          <c:orientation val="minMax"/>
        </c:scaling>
        <c:delete val="0"/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Anzahl der Anforderungen</a:t>
                </a:r>
              </a:p>
            </c:rich>
          </c:tx>
          <c:layout/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crossAx val="-2122287672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0.877579529682041"/>
          <c:y val="0.30677948307309"/>
          <c:w val="0.10887882976614"/>
          <c:h val="0.461016949152542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80808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de-DE" sz="1400"/>
              <a:t>global Team/ Blockwoche: Abstraktionsgrad pro Iteration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abstr/GZ</c:v>
          </c:tx>
          <c:spPr>
            <a:solidFill>
              <a:srgbClr val="376092"/>
            </a:solidFill>
            <a:ln w="25400"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cat>
            <c:strLit>
              <c:ptCount val="4"/>
              <c:pt idx="0">
                <c:v>_x000b_Iteration 1</c:v>
              </c:pt>
              <c:pt idx="1">
                <c:v>_x000b_Iteration 2</c:v>
              </c:pt>
              <c:pt idx="2">
                <c:v>_x000b_Iteration 3</c:v>
              </c:pt>
              <c:pt idx="3">
                <c:v>
Iteration 1-3</c:v>
              </c:pt>
            </c:strLit>
          </c:cat>
          <c:val>
            <c:numRef>
              <c:f>'Daten ASE10'!$Q$333:$Q$336</c:f>
              <c:numCache>
                <c:formatCode>General</c:formatCode>
                <c:ptCount val="4"/>
                <c:pt idx="0">
                  <c:v>2.0</c:v>
                </c:pt>
                <c:pt idx="1">
                  <c:v>1.0</c:v>
                </c:pt>
                <c:pt idx="2">
                  <c:v>4.0</c:v>
                </c:pt>
                <c:pt idx="3">
                  <c:v>7.0</c:v>
                </c:pt>
              </c:numCache>
            </c:numRef>
          </c:val>
        </c:ser>
        <c:ser>
          <c:idx val="1"/>
          <c:order val="1"/>
          <c:tx>
            <c:v>konkr/BZ</c:v>
          </c:tx>
          <c:spPr>
            <a:solidFill>
              <a:srgbClr val="953735"/>
            </a:solidFill>
            <a:ln w="25400"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cat>
            <c:strLit>
              <c:ptCount val="4"/>
              <c:pt idx="0">
                <c:v>_x000b_Iteration 1</c:v>
              </c:pt>
              <c:pt idx="1">
                <c:v>_x000b_Iteration 2</c:v>
              </c:pt>
              <c:pt idx="2">
                <c:v>_x000b_Iteration 3</c:v>
              </c:pt>
              <c:pt idx="3">
                <c:v>
Iteration 1-3</c:v>
              </c:pt>
            </c:strLit>
          </c:cat>
          <c:val>
            <c:numRef>
              <c:f>'Daten ASE10'!$S$333:$S$336</c:f>
              <c:numCache>
                <c:formatCode>General</c:formatCode>
                <c:ptCount val="4"/>
                <c:pt idx="0">
                  <c:v>11.0</c:v>
                </c:pt>
                <c:pt idx="1">
                  <c:v>9.0</c:v>
                </c:pt>
                <c:pt idx="2">
                  <c:v>33.0</c:v>
                </c:pt>
                <c:pt idx="3">
                  <c:v>53.0</c:v>
                </c:pt>
              </c:numCache>
            </c:numRef>
          </c:val>
        </c:ser>
        <c:ser>
          <c:idx val="2"/>
          <c:order val="2"/>
          <c:tx>
            <c:v>messb/SF</c:v>
          </c:tx>
          <c:spPr>
            <a:solidFill>
              <a:srgbClr val="77933C"/>
            </a:solidFill>
            <a:ln w="25400"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cat>
            <c:strLit>
              <c:ptCount val="4"/>
              <c:pt idx="0">
                <c:v>_x000b_Iteration 1</c:v>
              </c:pt>
              <c:pt idx="1">
                <c:v>_x000b_Iteration 2</c:v>
              </c:pt>
              <c:pt idx="2">
                <c:v>_x000b_Iteration 3</c:v>
              </c:pt>
              <c:pt idx="3">
                <c:v>
Iteration 1-3</c:v>
              </c:pt>
            </c:strLit>
          </c:cat>
          <c:val>
            <c:numRef>
              <c:f>'Daten ASE10'!$U$333:$U$336</c:f>
              <c:numCache>
                <c:formatCode>General</c:formatCode>
                <c:ptCount val="4"/>
                <c:pt idx="0">
                  <c:v>5.0</c:v>
                </c:pt>
                <c:pt idx="1">
                  <c:v>6.0</c:v>
                </c:pt>
                <c:pt idx="2">
                  <c:v>26.0</c:v>
                </c:pt>
                <c:pt idx="3">
                  <c:v>37.0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1471896"/>
        <c:axId val="-2121465928"/>
      </c:barChart>
      <c:catAx>
        <c:axId val="-21214718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Zeitraum</a:t>
                </a:r>
              </a:p>
            </c:rich>
          </c:tx>
          <c:layout/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crossAx val="-2121465928"/>
        <c:crosses val="autoZero"/>
        <c:auto val="1"/>
        <c:lblAlgn val="ctr"/>
        <c:lblOffset val="100"/>
        <c:noMultiLvlLbl val="0"/>
      </c:catAx>
      <c:valAx>
        <c:axId val="-2121465928"/>
        <c:scaling>
          <c:orientation val="minMax"/>
        </c:scaling>
        <c:delete val="0"/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Anzahl der Anforderungen</a:t>
                </a:r>
              </a:p>
            </c:rich>
          </c:tx>
          <c:layout/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crossAx val="-2121471896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0.877581835636496"/>
          <c:y val="0.343981366008907"/>
          <c:w val="0.108876506598982"/>
          <c:h val="0.454409731295723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80808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de-DE" sz="1400"/>
              <a:t>local Team/ Blockwoche: Dokumentation pro Iteration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dok. Anf.</c:v>
          </c:tx>
          <c:spPr>
            <a:solidFill>
              <a:srgbClr val="376092"/>
            </a:solidFill>
            <a:ln w="25400"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cat>
            <c:strLit>
              <c:ptCount val="4"/>
              <c:pt idx="0">
                <c:v>Iteration 1</c:v>
              </c:pt>
              <c:pt idx="1">
                <c:v>Iteration 2</c:v>
              </c:pt>
              <c:pt idx="2">
                <c:v>Iteration 3</c:v>
              </c:pt>
              <c:pt idx="3">
                <c:v>Iteration 1-3</c:v>
              </c:pt>
            </c:strLit>
          </c:cat>
          <c:val>
            <c:numRef>
              <c:f>'Daten ASE10'!$O$328:$O$331</c:f>
              <c:numCache>
                <c:formatCode>General</c:formatCode>
                <c:ptCount val="4"/>
                <c:pt idx="0">
                  <c:v>8.0</c:v>
                </c:pt>
                <c:pt idx="1">
                  <c:v>43.0</c:v>
                </c:pt>
                <c:pt idx="2">
                  <c:v>63.0</c:v>
                </c:pt>
                <c:pt idx="3">
                  <c:v>114.0</c:v>
                </c:pt>
              </c:numCache>
            </c:numRef>
          </c:val>
        </c:ser>
        <c:ser>
          <c:idx val="1"/>
          <c:order val="1"/>
          <c:tx>
            <c:v>gespr. Anf.</c:v>
          </c:tx>
          <c:spPr>
            <a:solidFill>
              <a:srgbClr val="953735"/>
            </a:solidFill>
            <a:ln w="25400"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cat>
            <c:strLit>
              <c:ptCount val="4"/>
              <c:pt idx="0">
                <c:v>Iteration 1</c:v>
              </c:pt>
              <c:pt idx="1">
                <c:v>Iteration 2</c:v>
              </c:pt>
              <c:pt idx="2">
                <c:v>Iteration 3</c:v>
              </c:pt>
              <c:pt idx="3">
                <c:v>Iteration 1-3</c:v>
              </c:pt>
            </c:strLit>
          </c:cat>
          <c:val>
            <c:numRef>
              <c:f>'Daten ASE10'!$Q$328:$Q$331</c:f>
              <c:numCache>
                <c:formatCode>General</c:formatCode>
                <c:ptCount val="4"/>
                <c:pt idx="0">
                  <c:v>8.0</c:v>
                </c:pt>
                <c:pt idx="1">
                  <c:v>25.0</c:v>
                </c:pt>
                <c:pt idx="2">
                  <c:v>33.0</c:v>
                </c:pt>
                <c:pt idx="3">
                  <c:v>66.0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9487960"/>
        <c:axId val="-2121508584"/>
      </c:barChart>
      <c:catAx>
        <c:axId val="-21194879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Zeitraum</a:t>
                </a:r>
              </a:p>
            </c:rich>
          </c:tx>
          <c:layout/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crossAx val="-2121508584"/>
        <c:crosses val="autoZero"/>
        <c:auto val="1"/>
        <c:lblAlgn val="ctr"/>
        <c:lblOffset val="100"/>
        <c:noMultiLvlLbl val="0"/>
      </c:catAx>
      <c:valAx>
        <c:axId val="-2121508584"/>
        <c:scaling>
          <c:orientation val="minMax"/>
        </c:scaling>
        <c:delete val="0"/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Anzahl der Anforderungen</a:t>
                </a:r>
              </a:p>
            </c:rich>
          </c:tx>
          <c:layout/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crossAx val="-2119487960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0.905208333333334"/>
          <c:y val="0.535593220338983"/>
          <c:w val="0.0802083333333334"/>
          <c:h val="0.26752351590564"/>
        </c:manualLayout>
      </c:layout>
      <c:overlay val="0"/>
      <c:spPr>
        <a:noFill/>
        <a:ln w="25400">
          <a:noFill/>
        </a:ln>
      </c:spPr>
    </c:legend>
    <c:plotVisOnly val="1"/>
    <c:dispBlanksAs val="gap"/>
    <c:showDLblsOverMax val="0"/>
  </c:chart>
  <c:spPr>
    <a:solidFill>
      <a:srgbClr val="FFFFFF"/>
    </a:solidFill>
    <a:ln w="3175">
      <a:solidFill>
        <a:srgbClr val="808080"/>
      </a:solidFill>
      <a:prstDash val="solid"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de-DE" sz="1400"/>
              <a:t>global Team/ Blockwoche: Dokumentation pro Iteration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dok. Anf.</c:v>
          </c:tx>
          <c:spPr>
            <a:solidFill>
              <a:srgbClr val="376092"/>
            </a:solidFill>
            <a:ln w="25400"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cat>
            <c:strLit>
              <c:ptCount val="4"/>
              <c:pt idx="0">
                <c:v>Iteration 1</c:v>
              </c:pt>
              <c:pt idx="1">
                <c:v>Iteration 2</c:v>
              </c:pt>
              <c:pt idx="2">
                <c:v>Iteration 3</c:v>
              </c:pt>
              <c:pt idx="3">
                <c:v>Iteration 1-3</c:v>
              </c:pt>
            </c:strLit>
          </c:cat>
          <c:val>
            <c:numRef>
              <c:f>'Daten ASE10'!$O$351:$O$354</c:f>
              <c:numCache>
                <c:formatCode>General</c:formatCode>
                <c:ptCount val="4"/>
                <c:pt idx="0">
                  <c:v>18.0</c:v>
                </c:pt>
                <c:pt idx="1">
                  <c:v>16.0</c:v>
                </c:pt>
                <c:pt idx="2">
                  <c:v>63.0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gespr. Anf.</c:v>
          </c:tx>
          <c:spPr>
            <a:solidFill>
              <a:srgbClr val="953735"/>
            </a:solidFill>
            <a:ln w="25400"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cat>
            <c:strLit>
              <c:ptCount val="4"/>
              <c:pt idx="0">
                <c:v>Iteration 1</c:v>
              </c:pt>
              <c:pt idx="1">
                <c:v>Iteration 2</c:v>
              </c:pt>
              <c:pt idx="2">
                <c:v>Iteration 3</c:v>
              </c:pt>
              <c:pt idx="3">
                <c:v>Iteration 1-3</c:v>
              </c:pt>
            </c:strLit>
          </c:cat>
          <c:val>
            <c:numRef>
              <c:f>'Daten ASE10'!$Q$351:$Q$354</c:f>
              <c:numCache>
                <c:formatCode>General</c:formatCode>
                <c:ptCount val="4"/>
                <c:pt idx="0">
                  <c:v>17.0</c:v>
                </c:pt>
                <c:pt idx="1">
                  <c:v>9.0</c:v>
                </c:pt>
                <c:pt idx="2">
                  <c:v>54.0</c:v>
                </c:pt>
                <c:pt idx="3">
                  <c:v>80.0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5258088"/>
        <c:axId val="-2105530280"/>
      </c:barChart>
      <c:catAx>
        <c:axId val="-21052580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Zeitraum</a:t>
                </a:r>
              </a:p>
            </c:rich>
          </c:tx>
          <c:layout/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crossAx val="-2105530280"/>
        <c:crosses val="autoZero"/>
        <c:auto val="1"/>
        <c:lblAlgn val="ctr"/>
        <c:lblOffset val="100"/>
        <c:noMultiLvlLbl val="0"/>
      </c:catAx>
      <c:valAx>
        <c:axId val="-2105530280"/>
        <c:scaling>
          <c:orientation val="minMax"/>
        </c:scaling>
        <c:delete val="0"/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Anzahl der Anforderungen</a:t>
                </a:r>
              </a:p>
            </c:rich>
          </c:tx>
          <c:layout/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crossAx val="-2105258088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0.905208333333334"/>
          <c:y val="0.535593220338983"/>
          <c:w val="0.0802083333333334"/>
          <c:h val="0.300497250791302"/>
        </c:manualLayout>
      </c:layout>
      <c:overlay val="0"/>
      <c:spPr>
        <a:noFill/>
        <a:ln w="25400">
          <a:noFill/>
        </a:ln>
      </c:spPr>
    </c:legend>
    <c:plotVisOnly val="1"/>
    <c:dispBlanksAs val="gap"/>
    <c:showDLblsOverMax val="0"/>
  </c:chart>
  <c:spPr>
    <a:solidFill>
      <a:srgbClr val="FFFFFF"/>
    </a:solidFill>
    <a:ln w="3175">
      <a:solidFill>
        <a:srgbClr val="808080"/>
      </a:solidFill>
      <a:prstDash val="solid"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de-DE" sz="1400"/>
              <a:t>local Team/ Blockwoche: Verhältnis dokumentierter zu nicht dokumentierter Anforderungen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pieChart>
        <c:varyColors val="1"/>
        <c:ser>
          <c:idx val="0"/>
          <c:order val="0"/>
          <c:spPr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25400">
              <a:noFill/>
            </a:ln>
            <a:effectLst>
              <a:outerShdw dist="35921" dir="2700000" algn="br">
                <a:srgbClr val="000000"/>
              </a:outerShdw>
            </a:effectLst>
          </c:spPr>
          <c:dPt>
            <c:idx val="0"/>
            <c:bubble3D val="0"/>
            <c:spPr>
              <a:solidFill>
                <a:srgbClr val="376092"/>
              </a:solidFill>
              <a:ln w="25400">
                <a:noFill/>
              </a:ln>
              <a:effectLst>
                <a:outerShdw dist="35921" dir="2700000" algn="br">
                  <a:srgbClr val="000000"/>
                </a:outerShdw>
              </a:effectLst>
            </c:spPr>
          </c:dPt>
          <c:dPt>
            <c:idx val="1"/>
            <c:bubble3D val="0"/>
            <c:spPr>
              <a:solidFill>
                <a:srgbClr val="953735"/>
              </a:solidFill>
              <a:ln w="25400">
                <a:noFill/>
              </a:ln>
              <a:effectLst>
                <a:outerShdw dist="35921" dir="2700000" algn="br">
                  <a:srgbClr val="000000"/>
                </a:outerShdw>
              </a:effectLst>
            </c:spPr>
          </c:dPt>
          <c:dLbls>
            <c:spPr>
              <a:noFill/>
              <a:ln w="25400">
                <a:noFill/>
              </a:ln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'Daten ASE10'!$K$294:$K$295</c:f>
              <c:strCache>
                <c:ptCount val="2"/>
                <c:pt idx="0">
                  <c:v>#dok.Anf.</c:v>
                </c:pt>
                <c:pt idx="1">
                  <c:v>#nicht-dok.Anf.</c:v>
                </c:pt>
              </c:strCache>
            </c:strRef>
          </c:cat>
          <c:val>
            <c:numRef>
              <c:f>'Daten ASE10'!$L$294:$L$295</c:f>
              <c:numCache>
                <c:formatCode>General</c:formatCode>
                <c:ptCount val="2"/>
                <c:pt idx="0">
                  <c:v>48.0</c:v>
                </c:pt>
                <c:pt idx="1">
                  <c:v>66.0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93543264520052"/>
          <c:y val="0.506779661016949"/>
          <c:w val="0.192915049862122"/>
          <c:h val="0.262146892655367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rgbClr val="FFFFFF"/>
    </a:solidFill>
    <a:ln w="3175">
      <a:solidFill>
        <a:srgbClr val="80808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sz="1400"/>
              <a:t>global Team/ Blockwoche: Verhältnis dokumentierter zu nicht dokumentierter Anforderungen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pieChart>
        <c:varyColors val="1"/>
        <c:ser>
          <c:idx val="0"/>
          <c:order val="0"/>
          <c:spPr>
            <a:gradFill rotWithShape="0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25400">
              <a:noFill/>
            </a:ln>
            <a:effectLst>
              <a:outerShdw dist="35921" dir="2700000" algn="br">
                <a:srgbClr val="000000"/>
              </a:outerShdw>
            </a:effectLst>
          </c:spPr>
          <c:dPt>
            <c:idx val="0"/>
            <c:bubble3D val="0"/>
            <c:spPr>
              <a:solidFill>
                <a:srgbClr val="376092"/>
              </a:solidFill>
              <a:ln w="25400">
                <a:noFill/>
              </a:ln>
              <a:effectLst>
                <a:outerShdw dist="35921" dir="2700000" algn="br">
                  <a:srgbClr val="000000"/>
                </a:outerShdw>
              </a:effectLst>
            </c:spPr>
          </c:dPt>
          <c:dPt>
            <c:idx val="1"/>
            <c:bubble3D val="0"/>
            <c:spPr>
              <a:solidFill>
                <a:srgbClr val="953735"/>
              </a:solidFill>
              <a:ln w="25400">
                <a:noFill/>
              </a:ln>
              <a:effectLst>
                <a:outerShdw dist="35921" dir="2700000" algn="br">
                  <a:srgbClr val="000000"/>
                </a:outerShdw>
              </a:effectLst>
            </c:spPr>
          </c:dPt>
          <c:dLbls>
            <c:spPr>
              <a:noFill/>
              <a:ln w="25400">
                <a:noFill/>
              </a:ln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'Daten ASE10'!$K$324:$K$325</c:f>
              <c:strCache>
                <c:ptCount val="2"/>
                <c:pt idx="0">
                  <c:v>#dok.Anf.</c:v>
                </c:pt>
                <c:pt idx="1">
                  <c:v>#nicht-dok.Anf.</c:v>
                </c:pt>
              </c:strCache>
            </c:strRef>
          </c:cat>
          <c:val>
            <c:numRef>
              <c:f>'Daten ASE10'!$L$324:$L$325</c:f>
              <c:numCache>
                <c:formatCode>General</c:formatCode>
                <c:ptCount val="2"/>
                <c:pt idx="0">
                  <c:v>17.0</c:v>
                </c:pt>
                <c:pt idx="1">
                  <c:v>80.0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77635495280887"/>
          <c:y val="0.506779661016949"/>
          <c:w val="0.208822889188023"/>
          <c:h val="0.226601047596019"/>
        </c:manualLayout>
      </c:layout>
      <c:overlay val="0"/>
      <c:spPr>
        <a:noFill/>
        <a:ln w="25400">
          <a:noFill/>
        </a:ln>
      </c:spPr>
    </c:legend>
    <c:plotVisOnly val="1"/>
    <c:dispBlanksAs val="zero"/>
    <c:showDLblsOverMax val="0"/>
  </c:chart>
  <c:spPr>
    <a:solidFill>
      <a:srgbClr val="FFFFFF"/>
    </a:solidFill>
    <a:ln w="3175">
      <a:solidFill>
        <a:srgbClr val="808080"/>
      </a:solidFill>
      <a:prstDash val="solid"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7918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7607F3-202A-4B42-AD0D-030A3D61624A}" type="datetimeFigureOut">
              <a:rPr lang="en-US" smtClean="0"/>
              <a:t>05/05/14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7137D3-0D95-5B48-A37A-9D2D068E0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5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838200"/>
            <a:ext cx="85328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3568" y="198884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6" name="Picture 5" descr="ChalmersU_GU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4624"/>
            <a:ext cx="5400601" cy="4680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ＭＳ Ｐゴシック" pitchFamily="96" charset="-128"/>
          <a:cs typeface="Akzidenz-Bd for Chalmer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Black" pitchFamily="68" charset="0"/>
          <a:ea typeface="ＭＳ Ｐゴシック" pitchFamily="96" charset="-128"/>
          <a:cs typeface="ＭＳ Ｐゴシック" pitchFamily="96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Black" pitchFamily="68" charset="0"/>
          <a:ea typeface="ＭＳ Ｐゴシック" pitchFamily="96" charset="-128"/>
          <a:cs typeface="ＭＳ Ｐゴシック" pitchFamily="96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Black" pitchFamily="68" charset="0"/>
          <a:ea typeface="ＭＳ Ｐゴシック" pitchFamily="96" charset="-128"/>
          <a:cs typeface="ＭＳ Ｐゴシック" pitchFamily="96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Black" pitchFamily="68" charset="0"/>
          <a:ea typeface="ＭＳ Ｐゴシック" pitchFamily="96" charset="-128"/>
          <a:cs typeface="ＭＳ Ｐゴシック" pitchFamily="96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Black" pitchFamily="6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Black" pitchFamily="6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Black" pitchFamily="6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Black" pitchFamily="6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50000"/>
        <a:buChar char="•"/>
        <a:defRPr sz="2000">
          <a:solidFill>
            <a:schemeClr val="tx1"/>
          </a:solidFill>
          <a:latin typeface="+mn-lt"/>
          <a:ea typeface="ＭＳ Ｐゴシック" pitchFamily="96" charset="-128"/>
          <a:cs typeface="Akzidenz for Chalmers Regular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50000"/>
        <a:buChar char="–"/>
        <a:defRPr sz="2000">
          <a:solidFill>
            <a:schemeClr val="tx1"/>
          </a:solidFill>
          <a:latin typeface="+mn-lt"/>
          <a:ea typeface="ＭＳ Ｐゴシック" pitchFamily="68" charset="-128"/>
          <a:cs typeface="Akzidenz for Chalmers Regular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50000"/>
        <a:buChar char="•"/>
        <a:defRPr sz="2000">
          <a:solidFill>
            <a:schemeClr val="tx1"/>
          </a:solidFill>
          <a:latin typeface="+mn-lt"/>
          <a:ea typeface="ＭＳ Ｐゴシック" pitchFamily="68" charset="-128"/>
          <a:cs typeface="Akzidenz for Chalmers Regular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50000"/>
        <a:buChar char="–"/>
        <a:defRPr sz="2000">
          <a:solidFill>
            <a:schemeClr val="tx1"/>
          </a:solidFill>
          <a:latin typeface="+mn-lt"/>
          <a:ea typeface="ＭＳ Ｐゴシック" pitchFamily="68" charset="-128"/>
          <a:cs typeface="Akzidenz for Chalmers Regular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50000"/>
        <a:buChar char="»"/>
        <a:defRPr sz="2000">
          <a:solidFill>
            <a:schemeClr val="tx1"/>
          </a:solidFill>
          <a:latin typeface="+mn-lt"/>
          <a:ea typeface="ＭＳ Ｐゴシック" pitchFamily="68" charset="-128"/>
          <a:cs typeface="Akzidenz for Chalmers Regular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50000"/>
        <a:buChar char="»"/>
        <a:defRPr sz="2000">
          <a:solidFill>
            <a:schemeClr val="tx1"/>
          </a:solidFill>
          <a:latin typeface="+mn-lt"/>
          <a:ea typeface="ＭＳ Ｐゴシック" pitchFamily="68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50000"/>
        <a:buChar char="»"/>
        <a:defRPr sz="2000">
          <a:solidFill>
            <a:schemeClr val="tx1"/>
          </a:solidFill>
          <a:latin typeface="+mn-lt"/>
          <a:ea typeface="ＭＳ Ｐゴシック" pitchFamily="68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50000"/>
        <a:buChar char="»"/>
        <a:defRPr sz="2000">
          <a:solidFill>
            <a:schemeClr val="tx1"/>
          </a:solidFill>
          <a:latin typeface="+mn-lt"/>
          <a:ea typeface="ＭＳ Ｐゴシック" pitchFamily="68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50000"/>
        <a:buChar char="»"/>
        <a:defRPr sz="2000">
          <a:solidFill>
            <a:schemeClr val="tx1"/>
          </a:solidFill>
          <a:latin typeface="+mn-lt"/>
          <a:ea typeface="ＭＳ Ｐゴシック" pitchFamily="68" charset="-128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5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Agile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8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Abstraktheit der Anforderungen</a:t>
            </a:r>
            <a:endParaRPr lang="de-DE" dirty="0"/>
          </a:p>
        </p:txBody>
      </p:sp>
      <p:graphicFrame>
        <p:nvGraphicFramePr>
          <p:cNvPr id="4" name="Diagramm 3"/>
          <p:cNvGraphicFramePr>
            <a:graphicFrameLocks noGrp="1"/>
          </p:cNvGraphicFramePr>
          <p:nvPr/>
        </p:nvGraphicFramePr>
        <p:xfrm>
          <a:off x="1061864" y="908720"/>
          <a:ext cx="7020272" cy="2809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/>
          <p:cNvGraphicFramePr>
            <a:graphicFrameLocks noGrp="1"/>
          </p:cNvGraphicFramePr>
          <p:nvPr/>
        </p:nvGraphicFramePr>
        <p:xfrm>
          <a:off x="1061610" y="3789040"/>
          <a:ext cx="7020780" cy="2521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11456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Dokumentationsgrad der Anforderungen</a:t>
            </a:r>
            <a:endParaRPr lang="de-DE" dirty="0"/>
          </a:p>
        </p:txBody>
      </p:sp>
      <p:graphicFrame>
        <p:nvGraphicFramePr>
          <p:cNvPr id="4" name="Diagramm 3"/>
          <p:cNvGraphicFramePr>
            <a:graphicFrameLocks noGrp="1"/>
          </p:cNvGraphicFramePr>
          <p:nvPr/>
        </p:nvGraphicFramePr>
        <p:xfrm>
          <a:off x="665820" y="980728"/>
          <a:ext cx="7812360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/>
          <p:cNvGraphicFramePr>
            <a:graphicFrameLocks noGrp="1"/>
          </p:cNvGraphicFramePr>
          <p:nvPr/>
        </p:nvGraphicFramePr>
        <p:xfrm>
          <a:off x="683568" y="3645024"/>
          <a:ext cx="7776864" cy="2665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Diagramm 5"/>
          <p:cNvGraphicFramePr>
            <a:graphicFrameLocks noGrp="1"/>
          </p:cNvGraphicFramePr>
          <p:nvPr/>
        </p:nvGraphicFramePr>
        <p:xfrm>
          <a:off x="1691680" y="908720"/>
          <a:ext cx="6156176" cy="2809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Diagramm 6"/>
          <p:cNvGraphicFramePr>
            <a:graphicFrameLocks noGrp="1"/>
          </p:cNvGraphicFramePr>
          <p:nvPr/>
        </p:nvGraphicFramePr>
        <p:xfrm>
          <a:off x="1691680" y="3789040"/>
          <a:ext cx="6192688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27968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Truck </a:t>
            </a:r>
            <a:r>
              <a:rPr lang="de-DE" dirty="0" err="1" smtClean="0"/>
              <a:t>Factor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13420"/>
            <a:ext cx="920115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1341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PT-mall eng-Chalmers I GU 2014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6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6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PPT-mall eng-Chalmers I GU 2014.potx</Template>
  <TotalTime>1</TotalTime>
  <Words>80</Words>
  <Application>Microsoft Macintosh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PPT-mall eng-Chalmers I GU 2014</vt:lpstr>
      <vt:lpstr>Distributed Agile</vt:lpstr>
      <vt:lpstr>Abstraktheit der Anforderungen</vt:lpstr>
      <vt:lpstr>Dokumentationsgrad der Anforderungen</vt:lpstr>
      <vt:lpstr>Truck Factor</vt:lpstr>
    </vt:vector>
  </TitlesOfParts>
  <Manager/>
  <Company>Chalmers | University of Gothenburg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Agile</dc:title>
  <dc:subject>Agile Development Processes</dc:subject>
  <dc:creator>Eric Knauss</dc:creator>
  <cp:keywords/>
  <dc:description/>
  <cp:lastModifiedBy>Eric Knauss</cp:lastModifiedBy>
  <cp:revision>1</cp:revision>
  <dcterms:created xsi:type="dcterms:W3CDTF">2014-05-05T10:26:05Z</dcterms:created>
  <dcterms:modified xsi:type="dcterms:W3CDTF">2014-05-05T10:27:21Z</dcterms:modified>
  <cp:category/>
</cp:coreProperties>
</file>