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0" r:id="rId4"/>
    <p:sldId id="279" r:id="rId5"/>
    <p:sldId id="276" r:id="rId6"/>
    <p:sldId id="277" r:id="rId7"/>
    <p:sldId id="278" r:id="rId8"/>
    <p:sldId id="280" r:id="rId9"/>
    <p:sldId id="261" r:id="rId10"/>
    <p:sldId id="270" r:id="rId11"/>
    <p:sldId id="258" r:id="rId12"/>
    <p:sldId id="271" r:id="rId13"/>
    <p:sldId id="272" r:id="rId14"/>
    <p:sldId id="273" r:id="rId15"/>
    <p:sldId id="281" r:id="rId16"/>
    <p:sldId id="274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2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3/21/14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 smtClean="0"/>
              <a:t> Development Processes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Why is version control so important?</a:t>
            </a:r>
          </a:p>
          <a:p>
            <a:r>
              <a:rPr lang="en-US" dirty="0" smtClean="0"/>
              <a:t>Why is configuration management so important?</a:t>
            </a:r>
          </a:p>
          <a:p>
            <a:r>
              <a:rPr lang="en-US" dirty="0" smtClean="0"/>
              <a:t>What is the difference between the two?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version control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Linus</a:t>
            </a:r>
            <a:r>
              <a:rPr lang="en-US" dirty="0" smtClean="0"/>
              <a:t> for Linux Development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Strong support for non-linear development</a:t>
            </a:r>
          </a:p>
          <a:p>
            <a:r>
              <a:rPr lang="en-US" dirty="0" smtClean="0"/>
              <a:t>Efficient for large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/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08720"/>
            <a:ext cx="3825633" cy="510339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/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416050"/>
            <a:ext cx="6350000" cy="4025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909"/>
          <a:stretch/>
        </p:blipFill>
        <p:spPr>
          <a:xfrm>
            <a:off x="1259632" y="980728"/>
            <a:ext cx="5818389" cy="52754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60233" y="5928374"/>
            <a:ext cx="1417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</a:t>
            </a:r>
            <a:r>
              <a:rPr lang="en-US" sz="1000" dirty="0" err="1"/>
              <a:t>jPnPwv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894540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our perspective</a:t>
            </a:r>
          </a:p>
          <a:p>
            <a:pPr lvl="1"/>
            <a:r>
              <a:rPr lang="en-US" dirty="0" smtClean="0"/>
              <a:t>Java-based API</a:t>
            </a:r>
          </a:p>
          <a:p>
            <a:pPr lvl="1"/>
            <a:r>
              <a:rPr lang="en-US" dirty="0" smtClean="0"/>
              <a:t>XML-based layout</a:t>
            </a:r>
          </a:p>
          <a:p>
            <a:pPr lvl="1"/>
            <a:r>
              <a:rPr lang="en-US" dirty="0" smtClean="0"/>
              <a:t>Tools to build/install/simulate</a:t>
            </a:r>
          </a:p>
          <a:p>
            <a:pPr lvl="1"/>
            <a:endParaRPr lang="en-US" dirty="0"/>
          </a:p>
          <a:p>
            <a:r>
              <a:rPr lang="en-US" dirty="0" smtClean="0"/>
              <a:t>Two options for today:</a:t>
            </a:r>
          </a:p>
          <a:p>
            <a:pPr lvl="1"/>
            <a:r>
              <a:rPr lang="en-US" dirty="0" smtClean="0"/>
              <a:t>Let’s get started!!!</a:t>
            </a:r>
          </a:p>
          <a:p>
            <a:pPr lvl="1"/>
            <a:r>
              <a:rPr lang="en-US" dirty="0" smtClean="0"/>
              <a:t>Get some overview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1557094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Android</a:t>
            </a:r>
            <a:r>
              <a:rPr lang="de-DE" dirty="0" err="1"/>
              <a:t>-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11" name="Abgerundetes Rechteck 10"/>
          <p:cNvSpPr/>
          <p:nvPr/>
        </p:nvSpPr>
        <p:spPr>
          <a:xfrm>
            <a:off x="179512" y="1052736"/>
            <a:ext cx="8784976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layer</a:t>
            </a:r>
            <a:endParaRPr lang="de-DE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835696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Android-applications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4499992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Third-party-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7164288" y="1196752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Your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own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79512" y="2060848"/>
            <a:ext cx="878497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835696" y="270892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Resource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1835696" y="213285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Activity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239852" y="2708920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Views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239852" y="2132856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Content Provider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4572000" y="2708920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Connectivity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4572000" y="2132856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Location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120172" y="2708920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Telephony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6120172" y="2132856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Notification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7596336" y="270892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Window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596336" y="213285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Package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6" name="Abgerundetes Rechteck 25"/>
          <p:cNvSpPr/>
          <p:nvPr/>
        </p:nvSpPr>
        <p:spPr>
          <a:xfrm>
            <a:off x="179512" y="3356992"/>
            <a:ext cx="4392488" cy="1800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smtClean="0"/>
              <a:t>Libraries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265171" y="3429000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Grafic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2899200" y="3429000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DB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1265171" y="3861048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Media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899200" y="3861048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SSL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1265171" y="4293096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libc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899200" y="4293096"/>
            <a:ext cx="1578637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WebKit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1259632" y="4725144"/>
            <a:ext cx="3240360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UI-Manager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4716016" y="3356992"/>
            <a:ext cx="4248472" cy="17281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 Environment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5868144" y="3573016"/>
            <a:ext cx="3024336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Android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Runtime</a:t>
            </a:r>
            <a:r>
              <a:rPr lang="de-DE" dirty="0" smtClean="0">
                <a:solidFill>
                  <a:sysClr val="windowText" lastClr="000000"/>
                </a:solidFill>
              </a:rPr>
              <a:t> Library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5868144" y="4293096"/>
            <a:ext cx="3024336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DVM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(</a:t>
            </a:r>
            <a:r>
              <a:rPr lang="de-DE" dirty="0" err="1" smtClean="0">
                <a:solidFill>
                  <a:sysClr val="windowText" lastClr="000000"/>
                </a:solidFill>
              </a:rPr>
              <a:t>Dalvik</a:t>
            </a:r>
            <a:r>
              <a:rPr lang="de-DE" dirty="0" smtClean="0">
                <a:solidFill>
                  <a:sysClr val="windowText" lastClr="000000"/>
                </a:solidFill>
              </a:rPr>
              <a:t> Virtual </a:t>
            </a:r>
            <a:r>
              <a:rPr lang="de-DE" dirty="0" err="1" smtClean="0">
                <a:solidFill>
                  <a:sysClr val="windowText" lastClr="000000"/>
                </a:solidFill>
              </a:rPr>
              <a:t>Machine</a:t>
            </a:r>
            <a:r>
              <a:rPr lang="de-DE" dirty="0" smtClean="0">
                <a:solidFill>
                  <a:sysClr val="windowText" lastClr="000000"/>
                </a:solidFill>
              </a:rPr>
              <a:t>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251520" y="5229200"/>
            <a:ext cx="8712968" cy="100811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Linux</a:t>
            </a:r>
            <a:br>
              <a:rPr lang="de-DE" dirty="0" smtClean="0"/>
            </a:br>
            <a:r>
              <a:rPr lang="de-DE" dirty="0" err="1" smtClean="0"/>
              <a:t>Kernel</a:t>
            </a:r>
            <a:endParaRPr lang="de-DE" dirty="0"/>
          </a:p>
        </p:txBody>
      </p:sp>
      <p:sp>
        <p:nvSpPr>
          <p:cNvPr id="38" name="Abgerundetes Rechteck 37"/>
          <p:cNvSpPr/>
          <p:nvPr/>
        </p:nvSpPr>
        <p:spPr>
          <a:xfrm>
            <a:off x="1547664" y="5301208"/>
            <a:ext cx="3024336" cy="8640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HW Drivers</a:t>
            </a:r>
            <a:br>
              <a:rPr lang="de-DE" dirty="0" smtClean="0">
                <a:solidFill>
                  <a:sysClr val="windowText" lastClr="000000"/>
                </a:solidFill>
              </a:rPr>
            </a:br>
            <a:r>
              <a:rPr lang="de-DE" dirty="0" smtClean="0">
                <a:solidFill>
                  <a:sysClr val="windowText" lastClr="000000"/>
                </a:solidFill>
              </a:rPr>
              <a:t>(Screen, </a:t>
            </a:r>
            <a:r>
              <a:rPr lang="de-DE" dirty="0" err="1" smtClean="0">
                <a:solidFill>
                  <a:sysClr val="windowText" lastClr="000000"/>
                </a:solidFill>
              </a:rPr>
              <a:t>Camera</a:t>
            </a:r>
            <a:r>
              <a:rPr lang="de-DE" dirty="0" smtClean="0">
                <a:solidFill>
                  <a:sysClr val="windowText" lastClr="000000"/>
                </a:solidFill>
              </a:rPr>
              <a:t>, </a:t>
            </a:r>
            <a:r>
              <a:rPr lang="de-DE" dirty="0" err="1" smtClean="0">
                <a:solidFill>
                  <a:sysClr val="windowText" lastClr="000000"/>
                </a:solidFill>
              </a:rPr>
              <a:t>WiFi</a:t>
            </a:r>
            <a:r>
              <a:rPr lang="de-DE" dirty="0" smtClean="0">
                <a:solidFill>
                  <a:sysClr val="windowText" lastClr="000000"/>
                </a:solidFill>
              </a:rPr>
              <a:t>, Keyboard, etc.)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4649547" y="5301208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Energy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1" name="Abgerundetes Rechteck 40"/>
          <p:cNvSpPr/>
          <p:nvPr/>
        </p:nvSpPr>
        <p:spPr>
          <a:xfrm>
            <a:off x="4649547" y="5805264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Memory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809787" y="5301208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Process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mgnt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6804248" y="5805264"/>
            <a:ext cx="2082693" cy="360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IPC-Driver (Binder)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8100392" y="6180750"/>
            <a:ext cx="91440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[BP10]</a:t>
            </a:r>
            <a:endParaRPr lang="de-DE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620911"/>
            <a:ext cx="8229600" cy="4976441"/>
          </a:xfrm>
        </p:spPr>
        <p:txBody>
          <a:bodyPr numCol="2">
            <a:normAutofit fontScale="92500" lnSpcReduction="20000"/>
          </a:bodyPr>
          <a:lstStyle/>
          <a:p>
            <a:pPr lvl="1"/>
            <a:r>
              <a:rPr lang="de-DE" sz="2000" dirty="0" err="1" smtClean="0"/>
              <a:t>Activity</a:t>
            </a:r>
            <a:endParaRPr lang="de-DE" sz="2000" dirty="0" smtClean="0"/>
          </a:p>
          <a:p>
            <a:pPr lvl="2"/>
            <a:r>
              <a:rPr lang="de-DE" sz="2000" dirty="0" smtClean="0"/>
              <a:t>View / </a:t>
            </a:r>
            <a:r>
              <a:rPr lang="de-DE" sz="2000" dirty="0" err="1" smtClean="0"/>
              <a:t>Presentation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Show </a:t>
            </a:r>
            <a:r>
              <a:rPr lang="de-DE" sz="2000" dirty="0" err="1" smtClean="0"/>
              <a:t>and</a:t>
            </a:r>
            <a:r>
              <a:rPr lang="de-DE" sz="2000" dirty="0" smtClean="0"/>
              <a:t> manage UI</a:t>
            </a:r>
          </a:p>
          <a:p>
            <a:pPr lvl="2"/>
            <a:endParaRPr lang="de-DE" sz="2000" dirty="0" smtClean="0"/>
          </a:p>
          <a:p>
            <a:pPr lvl="1"/>
            <a:r>
              <a:rPr lang="de-DE" sz="2000" dirty="0" smtClean="0"/>
              <a:t>Service</a:t>
            </a:r>
          </a:p>
          <a:p>
            <a:pPr lvl="2"/>
            <a:r>
              <a:rPr lang="de-DE" sz="2000" dirty="0" smtClean="0"/>
              <a:t>Controller / </a:t>
            </a:r>
            <a:r>
              <a:rPr lang="de-DE" sz="2000" dirty="0" err="1" smtClean="0"/>
              <a:t>Application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err="1" smtClean="0"/>
              <a:t>Allows</a:t>
            </a:r>
            <a:r>
              <a:rPr lang="de-DE" sz="2000" dirty="0" smtClean="0"/>
              <a:t> </a:t>
            </a:r>
            <a:r>
              <a:rPr lang="de-DE" sz="2000" dirty="0" err="1" smtClean="0"/>
              <a:t>operations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run</a:t>
            </a:r>
            <a:r>
              <a:rPr lang="de-DE" sz="2000" dirty="0" smtClean="0"/>
              <a:t> in </a:t>
            </a:r>
            <a:r>
              <a:rPr lang="de-DE" sz="2000" dirty="0" err="1" smtClean="0"/>
              <a:t>background</a:t>
            </a:r>
            <a:endParaRPr lang="de-DE" sz="2000" dirty="0" smtClean="0"/>
          </a:p>
          <a:p>
            <a:pPr lvl="2"/>
            <a:r>
              <a:rPr lang="de-DE" sz="2000" i="1" dirty="0" err="1" smtClean="0"/>
              <a:t>Example</a:t>
            </a:r>
            <a:r>
              <a:rPr lang="de-DE" sz="2000" i="1" dirty="0" smtClean="0"/>
              <a:t>: </a:t>
            </a:r>
          </a:p>
          <a:p>
            <a:pPr lvl="3"/>
            <a:r>
              <a:rPr lang="de-DE" sz="1900" i="1" dirty="0" err="1" smtClean="0"/>
              <a:t>Musicplayer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controlled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through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Activities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Music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played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as</a:t>
            </a:r>
            <a:r>
              <a:rPr lang="de-DE" sz="1900" i="1" dirty="0" smtClean="0"/>
              <a:t> Service in </a:t>
            </a:r>
            <a:r>
              <a:rPr lang="de-DE" sz="1900" i="1" dirty="0" err="1" smtClean="0"/>
              <a:t>background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Even after </a:t>
            </a:r>
            <a:r>
              <a:rPr lang="de-DE" sz="1900" i="1" dirty="0" err="1" smtClean="0"/>
              <a:t>the</a:t>
            </a:r>
            <a:r>
              <a:rPr lang="de-DE" sz="1900" i="1" dirty="0" smtClean="0"/>
              <a:t> UI </a:t>
            </a:r>
            <a:r>
              <a:rPr lang="de-DE" sz="1900" i="1" dirty="0" err="1" smtClean="0"/>
              <a:t>is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closed</a:t>
            </a:r>
            <a:endParaRPr lang="de-DE" sz="1900" i="1" dirty="0" smtClean="0"/>
          </a:p>
          <a:p>
            <a:pPr lvl="3"/>
            <a:endParaRPr lang="de-DE" sz="1900" i="1" dirty="0" smtClean="0"/>
          </a:p>
          <a:p>
            <a:pPr lvl="1"/>
            <a:r>
              <a:rPr lang="de-DE" sz="2000" dirty="0" smtClean="0"/>
              <a:t>Content Provider</a:t>
            </a:r>
          </a:p>
          <a:p>
            <a:pPr lvl="2"/>
            <a:r>
              <a:rPr lang="de-DE" sz="2000" dirty="0" smtClean="0"/>
              <a:t>Model / </a:t>
            </a:r>
            <a:r>
              <a:rPr lang="de-DE" sz="2000" dirty="0" err="1" smtClean="0"/>
              <a:t>Persistence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Manage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persistence</a:t>
            </a:r>
            <a:r>
              <a:rPr lang="de-DE" sz="2000" dirty="0" smtClean="0"/>
              <a:t> </a:t>
            </a:r>
            <a:r>
              <a:rPr lang="de-DE" sz="2000" dirty="0" err="1" smtClean="0"/>
              <a:t>layer</a:t>
            </a:r>
            <a:endParaRPr lang="de-DE" sz="2000" dirty="0" smtClean="0"/>
          </a:p>
          <a:p>
            <a:pPr lvl="2"/>
            <a:r>
              <a:rPr lang="de-DE" sz="2000" dirty="0" smtClean="0"/>
              <a:t>Can </a:t>
            </a:r>
            <a:r>
              <a:rPr lang="de-DE" sz="2000" dirty="0" err="1" smtClean="0"/>
              <a:t>provide</a:t>
            </a:r>
            <a:r>
              <a:rPr lang="de-DE" sz="2000" dirty="0" smtClean="0"/>
              <a:t> </a:t>
            </a:r>
            <a:r>
              <a:rPr lang="de-DE" sz="2000" dirty="0" err="1" smtClean="0"/>
              <a:t>data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specific</a:t>
            </a:r>
            <a:r>
              <a:rPr lang="de-DE" sz="2000" dirty="0" smtClean="0"/>
              <a:t> </a:t>
            </a:r>
            <a:r>
              <a:rPr lang="de-DE" sz="2000" dirty="0" err="1" smtClean="0"/>
              <a:t>app</a:t>
            </a:r>
            <a:r>
              <a:rPr lang="de-DE" sz="2000" dirty="0" smtClean="0"/>
              <a:t> </a:t>
            </a:r>
            <a:r>
              <a:rPr lang="de-DE" sz="2000" dirty="0" err="1" smtClean="0"/>
              <a:t>or</a:t>
            </a:r>
            <a:r>
              <a:rPr lang="de-DE" sz="2000" dirty="0" smtClean="0"/>
              <a:t> </a:t>
            </a:r>
            <a:r>
              <a:rPr lang="de-DE" sz="2000" dirty="0" err="1" smtClean="0"/>
              <a:t>even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apps</a:t>
            </a:r>
            <a:endParaRPr lang="de-DE" sz="2000" dirty="0" smtClean="0"/>
          </a:p>
          <a:p>
            <a:pPr lvl="2"/>
            <a:endParaRPr lang="de-DE" sz="2000" dirty="0" smtClean="0"/>
          </a:p>
          <a:p>
            <a:pPr lvl="1"/>
            <a:r>
              <a:rPr lang="de-DE" sz="2000" dirty="0" smtClean="0"/>
              <a:t>Broadcast Receiver</a:t>
            </a:r>
          </a:p>
          <a:p>
            <a:pPr lvl="2"/>
            <a:r>
              <a:rPr lang="de-DE" sz="2000" dirty="0" err="1" smtClean="0"/>
              <a:t>Receives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 </a:t>
            </a:r>
            <a:r>
              <a:rPr lang="de-DE" sz="2000" dirty="0" err="1" smtClean="0"/>
              <a:t>messages</a:t>
            </a:r>
            <a:endParaRPr lang="de-DE" sz="2000" dirty="0" smtClean="0"/>
          </a:p>
          <a:p>
            <a:pPr lvl="2"/>
            <a:r>
              <a:rPr lang="de-DE" sz="2000" dirty="0" err="1" smtClean="0"/>
              <a:t>Allows</a:t>
            </a:r>
            <a:r>
              <a:rPr lang="de-DE" sz="2000" dirty="0" smtClean="0"/>
              <a:t> App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react</a:t>
            </a:r>
            <a:r>
              <a:rPr lang="de-DE" sz="2000" dirty="0" smtClean="0"/>
              <a:t> on </a:t>
            </a:r>
            <a:r>
              <a:rPr lang="de-DE" sz="2000" dirty="0" err="1" smtClean="0"/>
              <a:t>changes</a:t>
            </a:r>
            <a:r>
              <a:rPr lang="de-DE" sz="2000" dirty="0" smtClean="0"/>
              <a:t> in </a:t>
            </a:r>
            <a:r>
              <a:rPr lang="de-DE" sz="2000" dirty="0" err="1" smtClean="0"/>
              <a:t>state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endParaRPr lang="de-DE" sz="2000" dirty="0" smtClean="0"/>
          </a:p>
          <a:p>
            <a:pPr lvl="2"/>
            <a:r>
              <a:rPr lang="de-DE" sz="2000" dirty="0" err="1" smtClean="0"/>
              <a:t>Example</a:t>
            </a:r>
            <a:endParaRPr lang="de-DE" sz="2000" dirty="0" smtClean="0"/>
          </a:p>
          <a:p>
            <a:pPr lvl="3"/>
            <a:r>
              <a:rPr lang="de-DE" sz="1900" i="1" dirty="0" smtClean="0"/>
              <a:t>Problems </a:t>
            </a:r>
            <a:r>
              <a:rPr lang="de-DE" sz="1900" i="1" dirty="0" err="1" smtClean="0"/>
              <a:t>with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network</a:t>
            </a:r>
            <a:r>
              <a:rPr lang="de-DE" sz="1900" i="1" dirty="0" smtClean="0"/>
              <a:t> </a:t>
            </a:r>
            <a:r>
              <a:rPr lang="de-DE" sz="1900" i="1" dirty="0" err="1" smtClean="0"/>
              <a:t>connection</a:t>
            </a:r>
            <a:endParaRPr lang="de-DE" sz="1900" i="1" dirty="0" smtClean="0"/>
          </a:p>
          <a:p>
            <a:pPr lvl="3"/>
            <a:r>
              <a:rPr lang="de-DE" sz="1900" i="1" dirty="0" smtClean="0"/>
              <a:t>Empty </a:t>
            </a:r>
            <a:r>
              <a:rPr lang="de-DE" sz="1900" i="1" dirty="0" err="1" smtClean="0"/>
              <a:t>battery</a:t>
            </a:r>
            <a:endParaRPr lang="de-DE" sz="1900" i="1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App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980728"/>
            <a:ext cx="453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Distinguish</a:t>
            </a:r>
            <a:r>
              <a:rPr lang="de-DE" sz="2400" dirty="0" smtClean="0"/>
              <a:t> 4 </a:t>
            </a:r>
            <a:r>
              <a:rPr lang="de-DE" sz="2400" dirty="0" err="1" smtClean="0"/>
              <a:t>Types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endParaRPr lang="de-DE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endParaRPr lang="de-DE" dirty="0" smtClean="0"/>
          </a:p>
          <a:p>
            <a:pPr lvl="1"/>
            <a:r>
              <a:rPr lang="de-DE" dirty="0" err="1" smtClean="0"/>
              <a:t>Establishes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Manager</a:t>
            </a:r>
            <a:r>
              <a:rPr lang="de-DE" dirty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Service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access</a:t>
            </a:r>
            <a:r>
              <a:rPr lang="de-DE" dirty="0" smtClean="0">
                <a:sym typeface="Wingdings" pitchFamily="2" charset="2"/>
              </a:rPr>
              <a:t> via this.*</a:t>
            </a:r>
          </a:p>
          <a:p>
            <a:pPr lvl="1"/>
            <a:r>
              <a:rPr lang="de-DE" dirty="0" smtClean="0"/>
              <a:t>Broadcast Receiver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initialisation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endParaRPr lang="de-DE" dirty="0" smtClean="0"/>
          </a:p>
          <a:p>
            <a:pPr lvl="1"/>
            <a:r>
              <a:rPr lang="de-DE" dirty="0" smtClean="0"/>
              <a:t>Content Provider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via </a:t>
            </a:r>
            <a:r>
              <a:rPr lang="de-DE" dirty="0" err="1" smtClean="0"/>
              <a:t>getContext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b="1" dirty="0" err="1" smtClean="0"/>
              <a:t>Context</a:t>
            </a:r>
            <a:r>
              <a:rPr lang="de-DE" dirty="0" smtClean="0"/>
              <a:t> Class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179512" y="2420888"/>
            <a:ext cx="878497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1835696" y="306896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Resource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835696" y="249289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Activity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239852" y="3068960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Views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239852" y="2492896"/>
            <a:ext cx="1224136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Content Provider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572000" y="3068960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Connectivity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4572000" y="2492896"/>
            <a:ext cx="1440160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Location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120172" y="3068960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Telephony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120172" y="2492896"/>
            <a:ext cx="1368152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Notification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596336" y="3068960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Window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7596336" y="2492896"/>
            <a:ext cx="1296144" cy="5400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Package</a:t>
            </a:r>
            <a:r>
              <a:rPr lang="de-DE" dirty="0" smtClean="0">
                <a:solidFill>
                  <a:sysClr val="windowText" lastClr="000000"/>
                </a:solidFill>
              </a:rPr>
              <a:t> Manager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7380312" y="1700808"/>
            <a:ext cx="1728192" cy="64807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ysClr val="windowText" lastClr="000000"/>
                </a:solidFill>
              </a:rPr>
              <a:t>Your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own</a:t>
            </a:r>
            <a:r>
              <a:rPr lang="de-DE" dirty="0" smtClean="0">
                <a:solidFill>
                  <a:sysClr val="windowText" lastClr="000000"/>
                </a:solidFill>
              </a:rPr>
              <a:t> </a:t>
            </a:r>
            <a:r>
              <a:rPr lang="de-DE" dirty="0" err="1" smtClean="0">
                <a:solidFill>
                  <a:sysClr val="windowText" lastClr="000000"/>
                </a:solidFill>
              </a:rPr>
              <a:t>applications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Gerade Verbindung 18"/>
          <p:cNvCxnSpPr>
            <a:stCxn id="17" idx="1"/>
            <a:endCxn id="6" idx="0"/>
          </p:cNvCxnSpPr>
          <p:nvPr/>
        </p:nvCxnSpPr>
        <p:spPr>
          <a:xfrm flipH="1">
            <a:off x="4572000" y="2024844"/>
            <a:ext cx="2808312" cy="396044"/>
          </a:xfrm>
          <a:prstGeom prst="lin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feld 20"/>
          <p:cNvSpPr txBox="1"/>
          <p:nvPr/>
        </p:nvSpPr>
        <p:spPr>
          <a:xfrm>
            <a:off x="6300192" y="190754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effectLst>
                  <a:glow rad="63500">
                    <a:schemeClr val="bg1">
                      <a:alpha val="40000"/>
                    </a:schemeClr>
                  </a:glow>
                </a:effectLst>
              </a:rPr>
              <a:t>Context</a:t>
            </a:r>
            <a:endParaRPr lang="de-DE" dirty="0">
              <a:effectLst>
                <a:glow rad="63500">
                  <a:schemeClr val="bg1">
                    <a:alpha val="4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72608"/>
          </a:xfrm>
        </p:spPr>
        <p:txBody>
          <a:bodyPr>
            <a:normAutofit fontScale="85000" lnSpcReduction="10000"/>
          </a:bodyPr>
          <a:lstStyle/>
          <a:p>
            <a:r>
              <a:rPr lang="de-DE" dirty="0" smtClean="0"/>
              <a:t>Goal: Connect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different </a:t>
            </a:r>
            <a:r>
              <a:rPr lang="de-DE" dirty="0" err="1" smtClean="0"/>
              <a:t>apps</a:t>
            </a:r>
            <a:endParaRPr lang="de-DE" dirty="0" smtClean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standardized</a:t>
            </a:r>
            <a:r>
              <a:rPr lang="de-DE" dirty="0" smtClean="0"/>
              <a:t> </a:t>
            </a:r>
            <a:r>
              <a:rPr lang="de-DE" dirty="0" err="1" smtClean="0"/>
              <a:t>mechanism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replace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Intents</a:t>
            </a:r>
            <a:endParaRPr lang="de-DE" dirty="0" smtClean="0"/>
          </a:p>
          <a:p>
            <a:pPr lvl="1"/>
            <a:r>
              <a:rPr lang="de-DE" dirty="0" smtClean="0"/>
              <a:t>Explicit </a:t>
            </a:r>
            <a:r>
              <a:rPr lang="de-DE" dirty="0" err="1" smtClean="0"/>
              <a:t>Intent</a:t>
            </a:r>
            <a:r>
              <a:rPr lang="de-DE" dirty="0" smtClean="0"/>
              <a:t>: </a:t>
            </a:r>
            <a:r>
              <a:rPr lang="de-DE" dirty="0" err="1" smtClean="0"/>
              <a:t>Receiving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design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 smtClean="0"/>
              <a:t>Intent</a:t>
            </a:r>
            <a:r>
              <a:rPr lang="de-DE" sz="2600" dirty="0" smtClean="0"/>
              <a:t> </a:t>
            </a:r>
            <a:r>
              <a:rPr lang="de-DE" sz="2600" dirty="0"/>
              <a:t>i = </a:t>
            </a:r>
            <a:r>
              <a:rPr lang="de-DE" sz="2600" dirty="0" err="1"/>
              <a:t>new</a:t>
            </a:r>
            <a:r>
              <a:rPr lang="de-DE" sz="2600" dirty="0"/>
              <a:t> </a:t>
            </a:r>
            <a:r>
              <a:rPr lang="de-DE" sz="2600" dirty="0" err="1"/>
              <a:t>Intent</a:t>
            </a:r>
            <a:r>
              <a:rPr lang="de-DE" sz="2600" dirty="0"/>
              <a:t>(</a:t>
            </a:r>
            <a:r>
              <a:rPr lang="de-DE" sz="2600" dirty="0" err="1"/>
              <a:t>this</a:t>
            </a:r>
            <a:r>
              <a:rPr lang="de-DE" sz="2600" dirty="0"/>
              <a:t>, </a:t>
            </a:r>
            <a:r>
              <a:rPr lang="de-DE" sz="2600" dirty="0" err="1"/>
              <a:t>PositionSender.class</a:t>
            </a:r>
            <a:r>
              <a:rPr lang="de-DE" sz="2600" dirty="0"/>
              <a:t>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startActivity</a:t>
            </a:r>
            <a:r>
              <a:rPr lang="de-DE" sz="2600" dirty="0"/>
              <a:t>(i</a:t>
            </a:r>
            <a:r>
              <a:rPr lang="de-DE" sz="2600" dirty="0" smtClean="0"/>
              <a:t>);</a:t>
            </a:r>
          </a:p>
          <a:p>
            <a:pPr lvl="1"/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: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receiver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,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responsible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Intent</a:t>
            </a:r>
            <a:r>
              <a:rPr lang="de-DE" sz="2600" dirty="0"/>
              <a:t> i = </a:t>
            </a:r>
            <a:r>
              <a:rPr lang="de-DE" sz="2600" dirty="0" err="1"/>
              <a:t>new</a:t>
            </a:r>
            <a:r>
              <a:rPr lang="de-DE" sz="2600" dirty="0"/>
              <a:t> </a:t>
            </a:r>
            <a:r>
              <a:rPr lang="de-DE" sz="2600" dirty="0" err="1"/>
              <a:t>Intent</a:t>
            </a:r>
            <a:r>
              <a:rPr lang="de-DE" sz="2600" dirty="0"/>
              <a:t>(</a:t>
            </a:r>
            <a:r>
              <a:rPr lang="de-DE" sz="2600" dirty="0" err="1"/>
              <a:t>Intent.ACTION_DIAL</a:t>
            </a:r>
            <a:r>
              <a:rPr lang="de-DE" sz="2600" dirty="0"/>
              <a:t>, </a:t>
            </a:r>
            <a:r>
              <a:rPr lang="de-DE" sz="2600" dirty="0" err="1"/>
              <a:t>Uri.parse</a:t>
            </a:r>
            <a:r>
              <a:rPr lang="de-DE" sz="2600" dirty="0"/>
              <a:t>(„</a:t>
            </a:r>
            <a:r>
              <a:rPr lang="de-DE" sz="2600" dirty="0" err="1"/>
              <a:t>tel</a:t>
            </a:r>
            <a:r>
              <a:rPr lang="de-DE" sz="2600" dirty="0"/>
              <a:t>:</a:t>
            </a:r>
            <a:r>
              <a:rPr lang="de-DE" sz="2600" dirty="0" smtClean="0"/>
              <a:t>(031)772 10 80</a:t>
            </a:r>
            <a:r>
              <a:rPr lang="de-DE" sz="2600" dirty="0"/>
              <a:t>“);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DE" sz="2600" dirty="0" err="1"/>
              <a:t>startActivity</a:t>
            </a:r>
            <a:r>
              <a:rPr lang="de-DE" sz="2600" dirty="0"/>
              <a:t>(i</a:t>
            </a:r>
            <a:r>
              <a:rPr lang="de-DE" sz="2600" dirty="0" smtClean="0"/>
              <a:t>);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-Filter in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Connect Components: </a:t>
            </a:r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380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</a:p>
          <a:p>
            <a:endParaRPr lang="en-US" dirty="0" smtClean="0"/>
          </a:p>
          <a:p>
            <a:r>
              <a:rPr lang="en-US" dirty="0" smtClean="0"/>
              <a:t>Version control systems</a:t>
            </a:r>
          </a:p>
          <a:p>
            <a:endParaRPr lang="en-US" dirty="0" smtClean="0"/>
          </a:p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Call a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/>
              <a:t>Intent</a:t>
            </a:r>
            <a:r>
              <a:rPr lang="de-DE" dirty="0"/>
              <a:t> i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Intent.ACTION_CALL</a:t>
            </a:r>
            <a:r>
              <a:rPr lang="de-DE" dirty="0" smtClean="0"/>
              <a:t>, </a:t>
            </a:r>
            <a:r>
              <a:rPr lang="de-DE" dirty="0" err="1"/>
              <a:t>Uri.parse</a:t>
            </a:r>
            <a:r>
              <a:rPr lang="de-DE" dirty="0"/>
              <a:t>(„</a:t>
            </a:r>
            <a:r>
              <a:rPr lang="de-DE" dirty="0" err="1"/>
              <a:t>tel</a:t>
            </a:r>
            <a:r>
              <a:rPr lang="de-DE" dirty="0"/>
              <a:t>:(031)772 10 </a:t>
            </a:r>
            <a:r>
              <a:rPr lang="de-DE" dirty="0" smtClean="0"/>
              <a:t>80“</a:t>
            </a:r>
            <a:r>
              <a:rPr lang="de-DE" dirty="0"/>
              <a:t>);</a:t>
            </a:r>
          </a:p>
          <a:p>
            <a:pPr lvl="1"/>
            <a:r>
              <a:rPr lang="de-DE" dirty="0" err="1"/>
              <a:t>startActivity</a:t>
            </a:r>
            <a:r>
              <a:rPr lang="de-DE" dirty="0"/>
              <a:t>(i</a:t>
            </a:r>
            <a:r>
              <a:rPr lang="de-DE" dirty="0" smtClean="0"/>
              <a:t>);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position</a:t>
            </a:r>
            <a:r>
              <a:rPr lang="de-DE" dirty="0" smtClean="0"/>
              <a:t> on </a:t>
            </a:r>
            <a:r>
              <a:rPr lang="de-DE" dirty="0" err="1" smtClean="0"/>
              <a:t>map</a:t>
            </a:r>
            <a:endParaRPr lang="de-DE" dirty="0" smtClean="0"/>
          </a:p>
          <a:p>
            <a:pPr lvl="1"/>
            <a:r>
              <a:rPr lang="de-DE" dirty="0" smtClean="0"/>
              <a:t>Uri </a:t>
            </a:r>
            <a:r>
              <a:rPr lang="de-DE" dirty="0" err="1" smtClean="0"/>
              <a:t>uri</a:t>
            </a:r>
            <a:r>
              <a:rPr lang="de-DE" dirty="0" smtClean="0"/>
              <a:t> = </a:t>
            </a:r>
            <a:r>
              <a:rPr lang="de-DE" dirty="0" err="1" smtClean="0"/>
              <a:t>Uri.parse</a:t>
            </a:r>
            <a:r>
              <a:rPr lang="de-DE" dirty="0" smtClean="0"/>
              <a:t>(„geo:52.382201,9.717450?z=19“);</a:t>
            </a:r>
          </a:p>
          <a:p>
            <a:pPr lvl="1"/>
            <a:r>
              <a:rPr lang="de-DE" dirty="0" smtClean="0"/>
              <a:t>// </a:t>
            </a:r>
            <a:r>
              <a:rPr lang="de-DE" dirty="0" err="1" smtClean="0"/>
              <a:t>uri</a:t>
            </a:r>
            <a:r>
              <a:rPr lang="de-DE" dirty="0" smtClean="0"/>
              <a:t> = </a:t>
            </a:r>
            <a:r>
              <a:rPr lang="de-DE" dirty="0" err="1"/>
              <a:t>Uri.parse</a:t>
            </a:r>
            <a:r>
              <a:rPr lang="de-DE" dirty="0"/>
              <a:t>(„geo:0.0?q=Welfengarten%201,%20Hannover</a:t>
            </a:r>
            <a:r>
              <a:rPr lang="de-DE" dirty="0" smtClean="0"/>
              <a:t>“);</a:t>
            </a:r>
          </a:p>
          <a:p>
            <a:pPr lvl="1"/>
            <a:r>
              <a:rPr lang="de-DE" dirty="0" err="1" smtClean="0"/>
              <a:t>Intent</a:t>
            </a:r>
            <a:r>
              <a:rPr lang="de-DE" dirty="0" smtClean="0"/>
              <a:t> i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Intent.ACTION_VIEW</a:t>
            </a:r>
            <a:r>
              <a:rPr lang="de-DE" dirty="0" smtClean="0"/>
              <a:t>);</a:t>
            </a:r>
          </a:p>
          <a:p>
            <a:pPr lvl="1"/>
            <a:r>
              <a:rPr lang="de-DE" dirty="0" err="1" smtClean="0"/>
              <a:t>i.setData</a:t>
            </a:r>
            <a:r>
              <a:rPr lang="de-DE" dirty="0" smtClean="0"/>
              <a:t>(</a:t>
            </a:r>
            <a:r>
              <a:rPr lang="de-DE" dirty="0" err="1" smtClean="0"/>
              <a:t>uri</a:t>
            </a:r>
            <a:r>
              <a:rPr lang="de-DE" dirty="0" smtClean="0"/>
              <a:t>);</a:t>
            </a:r>
          </a:p>
          <a:p>
            <a:pPr lvl="1"/>
            <a:r>
              <a:rPr lang="de-DE" dirty="0" err="1" smtClean="0"/>
              <a:t>startActivity</a:t>
            </a:r>
            <a:r>
              <a:rPr lang="de-DE" dirty="0" smtClean="0"/>
              <a:t>(i);</a:t>
            </a:r>
          </a:p>
          <a:p>
            <a:r>
              <a:rPr lang="de-DE" dirty="0" smtClean="0"/>
              <a:t>Google Street View</a:t>
            </a:r>
          </a:p>
          <a:p>
            <a:pPr lvl="1"/>
            <a:r>
              <a:rPr lang="de-DE" dirty="0" err="1" smtClean="0"/>
              <a:t>Intent</a:t>
            </a:r>
            <a:r>
              <a:rPr lang="de-DE" dirty="0" smtClean="0"/>
              <a:t> i =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Intent</a:t>
            </a:r>
            <a:r>
              <a:rPr lang="de-DE" dirty="0" smtClean="0"/>
              <a:t>(</a:t>
            </a:r>
            <a:r>
              <a:rPr lang="de-DE" dirty="0" err="1" smtClean="0"/>
              <a:t>Intent.ACTION_VIEW</a:t>
            </a:r>
            <a:r>
              <a:rPr lang="de-DE" dirty="0" smtClean="0"/>
              <a:t>, </a:t>
            </a:r>
            <a:r>
              <a:rPr lang="de-DE" dirty="0" err="1"/>
              <a:t>Uri.parse</a:t>
            </a:r>
            <a:r>
              <a:rPr lang="de-DE" dirty="0"/>
              <a:t>(„</a:t>
            </a:r>
            <a:r>
              <a:rPr lang="de-DE" dirty="0" smtClean="0"/>
              <a:t>google.streetview:cbll:0.0?52.382201,9.717450“);</a:t>
            </a:r>
            <a:endParaRPr lang="de-DE" dirty="0"/>
          </a:p>
          <a:p>
            <a:pPr lvl="1"/>
            <a:r>
              <a:rPr lang="de-DE" dirty="0" err="1" smtClean="0"/>
              <a:t>startActivity</a:t>
            </a:r>
            <a:r>
              <a:rPr lang="de-DE" dirty="0" smtClean="0"/>
              <a:t>(i);</a:t>
            </a:r>
          </a:p>
          <a:p>
            <a:r>
              <a:rPr lang="de-DE" dirty="0" smtClean="0"/>
              <a:t>Show </a:t>
            </a:r>
            <a:r>
              <a:rPr lang="de-DE" dirty="0" err="1" smtClean="0"/>
              <a:t>webpage</a:t>
            </a:r>
            <a:endParaRPr lang="de-DE" dirty="0" smtClean="0"/>
          </a:p>
          <a:p>
            <a:pPr lvl="1"/>
            <a:r>
              <a:rPr lang="de-DE" dirty="0" err="1"/>
              <a:t>Intent</a:t>
            </a:r>
            <a:r>
              <a:rPr lang="de-DE" dirty="0"/>
              <a:t> i =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(</a:t>
            </a:r>
            <a:r>
              <a:rPr lang="de-DE" dirty="0" err="1"/>
              <a:t>Intent.ACTION_VIEW</a:t>
            </a:r>
            <a:r>
              <a:rPr lang="de-DE" dirty="0"/>
              <a:t>, </a:t>
            </a:r>
            <a:r>
              <a:rPr lang="de-DE" dirty="0" err="1"/>
              <a:t>Uri.parse</a:t>
            </a:r>
            <a:r>
              <a:rPr lang="de-DE" dirty="0" smtClean="0"/>
              <a:t>(</a:t>
            </a:r>
            <a:r>
              <a:rPr lang="de-DE" dirty="0"/>
              <a:t>„http://</a:t>
            </a:r>
            <a:r>
              <a:rPr lang="de-DE" dirty="0" err="1"/>
              <a:t>oerich.github.io</a:t>
            </a:r>
            <a:r>
              <a:rPr lang="de-DE" dirty="0"/>
              <a:t>/EDA397</a:t>
            </a:r>
            <a:r>
              <a:rPr lang="de-DE" dirty="0" smtClean="0"/>
              <a:t>/“);</a:t>
            </a:r>
            <a:endParaRPr lang="de-DE" dirty="0"/>
          </a:p>
          <a:p>
            <a:pPr lvl="1"/>
            <a:r>
              <a:rPr lang="de-DE" dirty="0" err="1"/>
              <a:t>startActivity</a:t>
            </a:r>
            <a:r>
              <a:rPr lang="de-DE" dirty="0"/>
              <a:t>(i</a:t>
            </a:r>
            <a:r>
              <a:rPr lang="de-DE" dirty="0" smtClean="0"/>
              <a:t>);</a:t>
            </a:r>
            <a:endParaRPr lang="de-DE" dirty="0"/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implicit</a:t>
            </a:r>
            <a:r>
              <a:rPr lang="de-DE" dirty="0" smtClean="0"/>
              <a:t> </a:t>
            </a:r>
            <a:r>
              <a:rPr lang="de-DE" dirty="0" err="1" smtClean="0"/>
              <a:t>Intents</a:t>
            </a:r>
            <a:endParaRPr lang="de-DE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6264696" y="1556792"/>
            <a:ext cx="2771800" cy="684656"/>
          </a:xfrm>
          <a:prstGeom prst="wedgeRoundRectCallout">
            <a:avLst>
              <a:gd name="adj1" fmla="val -101020"/>
              <a:gd name="adj2" fmla="val -52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DIAL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580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328592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App </a:t>
            </a:r>
            <a:r>
              <a:rPr lang="de-DE" dirty="0" err="1" smtClean="0"/>
              <a:t>starts</a:t>
            </a:r>
            <a:r>
              <a:rPr lang="de-DE" dirty="0" smtClean="0"/>
              <a:t> in UI-Thread</a:t>
            </a:r>
          </a:p>
          <a:p>
            <a:pPr lvl="1"/>
            <a:r>
              <a:rPr lang="de-DE" dirty="0" err="1" smtClean="0"/>
              <a:t>Various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in UI-Thread </a:t>
            </a:r>
            <a:br>
              <a:rPr lang="de-DE" dirty="0" smtClean="0"/>
            </a:br>
            <a:r>
              <a:rPr lang="de-DE" dirty="0" err="1" smtClean="0"/>
              <a:t>Example</a:t>
            </a:r>
            <a:r>
              <a:rPr lang="de-DE" dirty="0" smtClean="0"/>
              <a:t>: Hook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onClick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long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stopsApps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do not </a:t>
            </a:r>
            <a:r>
              <a:rPr lang="de-DE" dirty="0" err="1" smtClean="0">
                <a:sym typeface="Wingdings" pitchFamily="2" charset="2"/>
              </a:rPr>
              <a:t>react</a:t>
            </a:r>
            <a:endParaRPr lang="de-DE" dirty="0" smtClean="0">
              <a:sym typeface="Wingdings" pitchFamily="2" charset="2"/>
            </a:endParaRP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vs. Thread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In </a:t>
            </a:r>
            <a:r>
              <a:rPr lang="de-DE" dirty="0" err="1" smtClean="0">
                <a:sym typeface="Wingdings" pitchFamily="2" charset="2"/>
              </a:rPr>
              <a:t>one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you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several</a:t>
            </a:r>
            <a:r>
              <a:rPr lang="de-DE" dirty="0" smtClean="0">
                <a:sym typeface="Wingdings" pitchFamily="2" charset="2"/>
              </a:rPr>
              <a:t> Threads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terminates</a:t>
            </a:r>
            <a:r>
              <a:rPr lang="de-DE" dirty="0" smtClean="0">
                <a:sym typeface="Wingdings" pitchFamily="2" charset="2"/>
              </a:rPr>
              <a:t>, all </a:t>
            </a:r>
            <a:r>
              <a:rPr lang="de-DE" dirty="0" err="1" smtClean="0">
                <a:sym typeface="Wingdings" pitchFamily="2" charset="2"/>
              </a:rPr>
              <a:t>its</a:t>
            </a:r>
            <a:r>
              <a:rPr lang="de-DE" dirty="0" smtClean="0">
                <a:sym typeface="Wingdings" pitchFamily="2" charset="2"/>
              </a:rPr>
              <a:t> Threads end </a:t>
            </a:r>
            <a:r>
              <a:rPr lang="de-DE" dirty="0" err="1" smtClean="0">
                <a:sym typeface="Wingdings" pitchFamily="2" charset="2"/>
              </a:rPr>
              <a:t>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well</a:t>
            </a:r>
            <a:endParaRPr lang="de-DE" dirty="0" smtClean="0">
              <a:sym typeface="Wingdings" pitchFamily="2" charset="2"/>
            </a:endParaRPr>
          </a:p>
          <a:p>
            <a:pPr lvl="1"/>
            <a:r>
              <a:rPr lang="de-DE" dirty="0" err="1" smtClean="0">
                <a:sym typeface="Wingdings" pitchFamily="2" charset="2"/>
              </a:rPr>
              <a:t>Processes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are</a:t>
            </a:r>
            <a:r>
              <a:rPr lang="de-DE" dirty="0" smtClean="0">
                <a:sym typeface="Wingdings" pitchFamily="2" charset="2"/>
              </a:rPr>
              <a:t> expensive (</a:t>
            </a:r>
            <a:r>
              <a:rPr lang="de-DE" dirty="0" err="1" smtClean="0">
                <a:sym typeface="Wingdings" pitchFamily="2" charset="2"/>
              </a:rPr>
              <a:t>especially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them</a:t>
            </a:r>
            <a:r>
              <a:rPr lang="de-DE" dirty="0" smtClean="0">
                <a:sym typeface="Wingdings" pitchFamily="2" charset="2"/>
              </a:rPr>
              <a:t>)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1: First </a:t>
            </a:r>
            <a:r>
              <a:rPr lang="de-DE" dirty="0" err="1" smtClean="0">
                <a:sym typeface="Wingdings" pitchFamily="2" charset="2"/>
              </a:rPr>
              <a:t>start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app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takes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long</a:t>
            </a:r>
            <a:r>
              <a:rPr lang="de-DE" dirty="0" smtClean="0">
                <a:sym typeface="Wingdings" pitchFamily="2" charset="2"/>
              </a:rPr>
              <a:t> time</a:t>
            </a:r>
          </a:p>
          <a:p>
            <a:pPr lvl="1"/>
            <a:r>
              <a:rPr lang="de-DE" dirty="0" err="1" smtClean="0">
                <a:sym typeface="Wingdings" pitchFamily="2" charset="2"/>
              </a:rPr>
              <a:t>Consequence</a:t>
            </a:r>
            <a:r>
              <a:rPr lang="de-DE" dirty="0" smtClean="0">
                <a:sym typeface="Wingdings" pitchFamily="2" charset="2"/>
              </a:rPr>
              <a:t> 2: </a:t>
            </a:r>
            <a:r>
              <a:rPr lang="de-DE" dirty="0" err="1" smtClean="0">
                <a:sym typeface="Wingdings" pitchFamily="2" charset="2"/>
              </a:rPr>
              <a:t>Android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does</a:t>
            </a:r>
            <a:r>
              <a:rPr lang="de-DE" dirty="0" smtClean="0">
                <a:sym typeface="Wingdings" pitchFamily="2" charset="2"/>
              </a:rPr>
              <a:t> not </a:t>
            </a:r>
            <a:r>
              <a:rPr lang="de-DE" dirty="0" err="1" smtClean="0">
                <a:sym typeface="Wingdings" pitchFamily="2" charset="2"/>
              </a:rPr>
              <a:t>stop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quits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App  </a:t>
            </a:r>
            <a:r>
              <a:rPr lang="de-DE" dirty="0" err="1" smtClean="0">
                <a:sym typeface="Wingdings" pitchFamily="2" charset="2"/>
              </a:rPr>
              <a:t>only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when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resources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out</a:t>
            </a:r>
          </a:p>
          <a:p>
            <a:pPr lvl="1"/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Service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Can </a:t>
            </a:r>
            <a:r>
              <a:rPr lang="de-DE" dirty="0" err="1" smtClean="0">
                <a:sym typeface="Wingdings" pitchFamily="2" charset="2"/>
              </a:rPr>
              <a:t>be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its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own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(Remote Service)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Can </a:t>
            </a:r>
            <a:r>
              <a:rPr lang="de-DE" dirty="0" err="1" smtClean="0">
                <a:sym typeface="Wingdings" pitchFamily="2" charset="2"/>
              </a:rPr>
              <a:t>run</a:t>
            </a:r>
            <a:r>
              <a:rPr lang="de-DE" dirty="0" smtClean="0">
                <a:sym typeface="Wingdings" pitchFamily="2" charset="2"/>
              </a:rPr>
              <a:t> in same </a:t>
            </a:r>
            <a:r>
              <a:rPr lang="de-DE" dirty="0" err="1" smtClean="0">
                <a:sym typeface="Wingdings" pitchFamily="2" charset="2"/>
              </a:rPr>
              <a:t>process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component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err="1" smtClean="0">
                <a:sym typeface="Wingdings" pitchFamily="2" charset="2"/>
              </a:rPr>
              <a:t>Local</a:t>
            </a:r>
            <a:r>
              <a:rPr lang="de-DE" dirty="0" smtClean="0">
                <a:sym typeface="Wingdings" pitchFamily="2" charset="2"/>
              </a:rPr>
              <a:t> Service)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Processes</a:t>
            </a:r>
            <a:r>
              <a:rPr lang="de-DE" dirty="0" smtClean="0"/>
              <a:t>, Threads, Services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1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24036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Do not </a:t>
            </a:r>
            <a:r>
              <a:rPr lang="de-DE" sz="2400" dirty="0" err="1" smtClean="0"/>
              <a:t>replace</a:t>
            </a:r>
            <a:r>
              <a:rPr lang="de-DE" sz="2400" dirty="0" smtClean="0"/>
              <a:t> Threads</a:t>
            </a:r>
          </a:p>
          <a:p>
            <a:pPr lvl="1"/>
            <a:r>
              <a:rPr lang="de-DE" sz="2400" dirty="0" smtClean="0"/>
              <a:t>Start a </a:t>
            </a:r>
            <a:r>
              <a:rPr lang="de-DE" sz="2400" dirty="0" err="1" smtClean="0"/>
              <a:t>new</a:t>
            </a:r>
            <a:r>
              <a:rPr lang="de-DE" sz="2400" dirty="0" smtClean="0"/>
              <a:t> Thread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long-running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!</a:t>
            </a:r>
          </a:p>
          <a:p>
            <a:pPr lvl="1"/>
            <a:endParaRPr lang="de-DE" sz="2400" dirty="0"/>
          </a:p>
          <a:p>
            <a:r>
              <a:rPr lang="de-DE" sz="2400" dirty="0" err="1" smtClean="0"/>
              <a:t>Communicate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Services</a:t>
            </a:r>
          </a:p>
          <a:p>
            <a:pPr lvl="1"/>
            <a:r>
              <a:rPr lang="de-DE" sz="2400" dirty="0" err="1" smtClean="0"/>
              <a:t>Local</a:t>
            </a:r>
            <a:r>
              <a:rPr lang="de-DE" sz="2400" dirty="0" smtClean="0"/>
              <a:t>: Remote </a:t>
            </a:r>
            <a:r>
              <a:rPr lang="de-DE" sz="2400" dirty="0" err="1" smtClean="0"/>
              <a:t>Procedure</a:t>
            </a:r>
            <a:r>
              <a:rPr lang="de-DE" sz="2400" dirty="0" smtClean="0"/>
              <a:t> </a:t>
            </a:r>
            <a:r>
              <a:rPr lang="de-DE" sz="2400" dirty="0" err="1" smtClean="0"/>
              <a:t>Calls</a:t>
            </a:r>
            <a:r>
              <a:rPr lang="de-DE" sz="2400" dirty="0" smtClean="0"/>
              <a:t> (RPC) </a:t>
            </a:r>
            <a:r>
              <a:rPr lang="de-DE" sz="2400" dirty="0" smtClean="0">
                <a:sym typeface="Wingdings" pitchFamily="2" charset="2"/>
              </a:rPr>
              <a:t> simple</a:t>
            </a:r>
          </a:p>
          <a:p>
            <a:pPr lvl="1"/>
            <a:r>
              <a:rPr lang="de-DE" sz="2400" dirty="0" smtClean="0">
                <a:sym typeface="Wingdings" pitchFamily="2" charset="2"/>
              </a:rPr>
              <a:t>Remote: </a:t>
            </a:r>
            <a:r>
              <a:rPr lang="de-DE" sz="2400" dirty="0" err="1" smtClean="0">
                <a:sym typeface="Wingdings" pitchFamily="2" charset="2"/>
              </a:rPr>
              <a:t>Inter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Process</a:t>
            </a:r>
            <a:r>
              <a:rPr lang="de-DE" sz="2400" dirty="0" smtClean="0">
                <a:sym typeface="Wingdings" pitchFamily="2" charset="2"/>
              </a:rPr>
              <a:t> Communication (IPC)  a </a:t>
            </a:r>
            <a:r>
              <a:rPr lang="de-DE" sz="2400" dirty="0" err="1" smtClean="0">
                <a:sym typeface="Wingdings" pitchFamily="2" charset="2"/>
              </a:rPr>
              <a:t>bit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more</a:t>
            </a:r>
            <a:r>
              <a:rPr lang="de-DE" sz="2400" dirty="0" smtClean="0">
                <a:sym typeface="Wingdings" pitchFamily="2" charset="2"/>
              </a:rPr>
              <a:t> </a:t>
            </a:r>
            <a:r>
              <a:rPr lang="de-DE" sz="2400" dirty="0" err="1" smtClean="0">
                <a:sym typeface="Wingdings" pitchFamily="2" charset="2"/>
              </a:rPr>
              <a:t>complex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71600" y="3995772"/>
            <a:ext cx="403244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smtClean="0"/>
              <a:t>PID = 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15616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Activity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06272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3573232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Local</a:t>
            </a:r>
            <a:r>
              <a:rPr lang="de-DE" dirty="0" smtClean="0"/>
              <a:t> Service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563888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2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7" idx="3"/>
            <a:endCxn id="9" idx="1"/>
          </p:cNvCxnSpPr>
          <p:nvPr/>
        </p:nvCxnSpPr>
        <p:spPr>
          <a:xfrm>
            <a:off x="2195736" y="4643844"/>
            <a:ext cx="13774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hteck 12"/>
          <p:cNvSpPr/>
          <p:nvPr/>
        </p:nvSpPr>
        <p:spPr>
          <a:xfrm>
            <a:off x="5796136" y="3995772"/>
            <a:ext cx="2592288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PID = 2</a:t>
            </a:r>
          </a:p>
        </p:txBody>
      </p:sp>
      <p:sp>
        <p:nvSpPr>
          <p:cNvPr id="15" name="Rechteck 14"/>
          <p:cNvSpPr/>
          <p:nvPr/>
        </p:nvSpPr>
        <p:spPr>
          <a:xfrm>
            <a:off x="7123884" y="4391816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Remote</a:t>
            </a:r>
            <a:br>
              <a:rPr lang="de-DE" dirty="0" smtClean="0"/>
            </a:br>
            <a:r>
              <a:rPr lang="de-DE" dirty="0" smtClean="0"/>
              <a:t>Service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114540" y="5147900"/>
            <a:ext cx="108012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Thread 3</a:t>
            </a:r>
            <a:endParaRPr lang="de-DE" dirty="0"/>
          </a:p>
        </p:txBody>
      </p:sp>
      <p:cxnSp>
        <p:nvCxnSpPr>
          <p:cNvPr id="18" name="Gewinkelte Verbindung 17"/>
          <p:cNvCxnSpPr>
            <a:stCxn id="6" idx="2"/>
            <a:endCxn id="13" idx="2"/>
          </p:cNvCxnSpPr>
          <p:nvPr/>
        </p:nvCxnSpPr>
        <p:spPr>
          <a:xfrm rot="16200000" flipH="1">
            <a:off x="5040052" y="3743744"/>
            <a:ext cx="12700" cy="410445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feld 18"/>
          <p:cNvSpPr txBox="1"/>
          <p:nvPr/>
        </p:nvSpPr>
        <p:spPr>
          <a:xfrm>
            <a:off x="2627784" y="457183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RPC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4991071" y="601199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IPC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7931224" y="6088650"/>
            <a:ext cx="91440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400" dirty="0" smtClean="0"/>
              <a:t>[BP10]</a:t>
            </a:r>
            <a:endParaRPr lang="de-D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082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/>
              <a:t> </a:t>
            </a:r>
            <a:r>
              <a:rPr lang="de-DE" smtClean="0"/>
              <a:t>Service has</a:t>
            </a:r>
            <a:r>
              <a:rPr lang="de-DE" dirty="0" smtClean="0"/>
              <a:t> a Binder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Interface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Service</a:t>
            </a:r>
          </a:p>
          <a:p>
            <a:pPr lvl="1"/>
            <a:endParaRPr lang="de-DE" dirty="0"/>
          </a:p>
          <a:p>
            <a:r>
              <a:rPr lang="de-DE" dirty="0" smtClean="0"/>
              <a:t>A Service </a:t>
            </a:r>
            <a:r>
              <a:rPr lang="de-DE" dirty="0" err="1" smtClean="0"/>
              <a:t>needs</a:t>
            </a:r>
            <a:r>
              <a:rPr lang="de-DE" dirty="0" smtClean="0"/>
              <a:t> a Callback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Message-Queue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Messages (Data </a:t>
            </a:r>
            <a:r>
              <a:rPr lang="de-DE" dirty="0" err="1" smtClean="0"/>
              <a:t>container</a:t>
            </a:r>
            <a:r>
              <a:rPr lang="de-DE" dirty="0" smtClean="0"/>
              <a:t>)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Runnables</a:t>
            </a:r>
            <a:r>
              <a:rPr lang="de-DE" dirty="0" smtClean="0"/>
              <a:t> via a </a:t>
            </a:r>
            <a:r>
              <a:rPr lang="de-DE" i="1" dirty="0" smtClean="0"/>
              <a:t>Handler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Inter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Communication</a:t>
            </a:r>
          </a:p>
          <a:p>
            <a:pPr lvl="1"/>
            <a:r>
              <a:rPr lang="de-DE" dirty="0" smtClean="0"/>
              <a:t>Messages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formulated</a:t>
            </a:r>
            <a:r>
              <a:rPr lang="de-DE" dirty="0" smtClean="0"/>
              <a:t> in </a:t>
            </a:r>
            <a:r>
              <a:rPr lang="de-DE" dirty="0" err="1" smtClean="0"/>
              <a:t>Android</a:t>
            </a:r>
            <a:r>
              <a:rPr lang="de-DE" dirty="0" smtClean="0"/>
              <a:t> Interface Definition Language (AIDL)</a:t>
            </a:r>
          </a:p>
          <a:p>
            <a:pPr lvl="1"/>
            <a:r>
              <a:rPr lang="de-DE" dirty="0" smtClean="0"/>
              <a:t>Operating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interprete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 smtClean="0"/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C-</a:t>
            </a:r>
            <a:r>
              <a:rPr lang="de-DE" dirty="0" err="1" smtClean="0"/>
              <a:t>libraries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6212904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Agile Dev. Processes | Eric Knauss</a:t>
            </a: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Services: Binder </a:t>
            </a:r>
            <a:r>
              <a:rPr lang="de-DE" dirty="0" err="1" smtClean="0"/>
              <a:t>and</a:t>
            </a:r>
            <a:r>
              <a:rPr lang="de-DE" dirty="0" smtClean="0"/>
              <a:t> Handler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260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groups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660" b="1660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2556" y="6004835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</a:t>
            </a:r>
            <a:r>
              <a:rPr lang="en-US" sz="1000" dirty="0" err="1"/>
              <a:t>ffDMHK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51956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First: Thank you for your feedback!</a:t>
            </a:r>
          </a:p>
          <a:p>
            <a:endParaRPr lang="en-US" dirty="0"/>
          </a:p>
          <a:p>
            <a:r>
              <a:rPr lang="en-US" dirty="0" smtClean="0"/>
              <a:t>Should I assign groups or you?</a:t>
            </a:r>
          </a:p>
          <a:p>
            <a:pPr lvl="1"/>
            <a:r>
              <a:rPr lang="en-US" dirty="0" smtClean="0"/>
              <a:t>Pro: self-grouping</a:t>
            </a:r>
          </a:p>
          <a:p>
            <a:pPr lvl="2"/>
            <a:r>
              <a:rPr lang="en-US" dirty="0" smtClean="0"/>
              <a:t>Faster</a:t>
            </a:r>
          </a:p>
          <a:p>
            <a:pPr lvl="2"/>
            <a:r>
              <a:rPr lang="en-US" dirty="0" smtClean="0"/>
              <a:t>Established groups might work better (?)</a:t>
            </a:r>
          </a:p>
          <a:p>
            <a:pPr lvl="1"/>
            <a:r>
              <a:rPr lang="en-US" dirty="0" smtClean="0"/>
              <a:t>Contra: self-grouping</a:t>
            </a:r>
          </a:p>
          <a:p>
            <a:pPr lvl="2"/>
            <a:r>
              <a:rPr lang="en-US" dirty="0" smtClean="0"/>
              <a:t>Unbalanced groups</a:t>
            </a:r>
          </a:p>
          <a:p>
            <a:pPr lvl="2"/>
            <a:r>
              <a:rPr lang="en-US" dirty="0" smtClean="0"/>
              <a:t>Hard to introduce new guys in established groups</a:t>
            </a:r>
          </a:p>
          <a:p>
            <a:pPr lvl="2"/>
            <a:r>
              <a:rPr lang="en-US" dirty="0" smtClean="0"/>
              <a:t>Unfair disadvantage for some (?)</a:t>
            </a:r>
          </a:p>
          <a:p>
            <a:pPr lvl="2"/>
            <a:endParaRPr lang="en-US" dirty="0"/>
          </a:p>
          <a:p>
            <a:r>
              <a:rPr lang="en-US" dirty="0" smtClean="0"/>
              <a:t>Meta-aspect: What supports learning most?</a:t>
            </a:r>
          </a:p>
          <a:p>
            <a:pPr lvl="1"/>
            <a:r>
              <a:rPr lang="en-US" dirty="0" smtClean="0"/>
              <a:t>Realism argument: “You cannot choose your group in industry”</a:t>
            </a:r>
          </a:p>
          <a:p>
            <a:pPr lvl="1"/>
            <a:r>
              <a:rPr lang="en-US" dirty="0" smtClean="0"/>
              <a:t>Social dynamic part of the beauty of agile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901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Groups: Towards a Compromise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Work with new people!</a:t>
            </a:r>
          </a:p>
          <a:p>
            <a:pPr lvl="1"/>
            <a:r>
              <a:rPr lang="en-US" dirty="0" smtClean="0"/>
              <a:t>Expand your network</a:t>
            </a:r>
          </a:p>
          <a:p>
            <a:pPr lvl="1"/>
            <a:r>
              <a:rPr lang="en-US" dirty="0" smtClean="0"/>
              <a:t>Increase the diversity in your team</a:t>
            </a:r>
          </a:p>
          <a:p>
            <a:pPr lvl="1"/>
            <a:r>
              <a:rPr lang="en-US" dirty="0" smtClean="0"/>
              <a:t>A chance to learn </a:t>
            </a:r>
          </a:p>
          <a:p>
            <a:pPr lvl="1"/>
            <a:endParaRPr lang="en-US" dirty="0"/>
          </a:p>
          <a:p>
            <a:pPr>
              <a:buFont typeface="Wingdings" charset="0"/>
              <a:buChar char="à"/>
            </a:pPr>
            <a:r>
              <a:rPr lang="en-US" dirty="0" smtClean="0">
                <a:sym typeface="Wingdings"/>
              </a:rPr>
              <a:t>People are different</a:t>
            </a:r>
          </a:p>
          <a:p>
            <a:pPr>
              <a:buFont typeface="Wingdings" charset="0"/>
              <a:buChar char="à"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“You are all individuals!”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Realism revisited</a:t>
            </a:r>
          </a:p>
          <a:p>
            <a:pPr lvl="1"/>
            <a:r>
              <a:rPr lang="en-US" dirty="0" smtClean="0"/>
              <a:t>Cannot choose your group?</a:t>
            </a:r>
          </a:p>
          <a:p>
            <a:pPr lvl="1"/>
            <a:r>
              <a:rPr lang="en-US" dirty="0" smtClean="0"/>
              <a:t>Different profiles, different careers</a:t>
            </a:r>
          </a:p>
          <a:p>
            <a:pPr lvl="2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3796515"/>
            <a:ext cx="137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SW engineer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3383" y="4470653"/>
            <a:ext cx="137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Senior</a:t>
            </a:r>
            <a:br>
              <a:rPr lang="en-US" dirty="0" smtClean="0"/>
            </a:br>
            <a:r>
              <a:rPr lang="en-US" dirty="0" smtClean="0"/>
              <a:t>SW engineer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4671" y="5421790"/>
            <a:ext cx="91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Project lead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8981" y="5421790"/>
            <a:ext cx="106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Technical </a:t>
            </a:r>
            <a:br>
              <a:rPr lang="en-US" dirty="0" smtClean="0"/>
            </a:br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98499" y="5421790"/>
            <a:ext cx="79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Expert</a:t>
            </a:r>
            <a:endParaRPr lang="en-US" dirty="0"/>
          </a:p>
        </p:txBody>
      </p:sp>
      <p:cxnSp>
        <p:nvCxnSpPr>
          <p:cNvPr id="14" name="Straight Connector 13"/>
          <p:cNvCxnSpPr>
            <a:stCxn id="8" idx="2"/>
          </p:cNvCxnSpPr>
          <p:nvPr/>
        </p:nvCxnSpPr>
        <p:spPr>
          <a:xfrm>
            <a:off x="7060944" y="4165847"/>
            <a:ext cx="0" cy="415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flipV="1">
            <a:off x="5624420" y="5116984"/>
            <a:ext cx="1437707" cy="30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62127" y="5116984"/>
            <a:ext cx="0" cy="30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0"/>
            <a:endCxn id="9" idx="2"/>
          </p:cNvCxnSpPr>
          <p:nvPr/>
        </p:nvCxnSpPr>
        <p:spPr>
          <a:xfrm flipH="1" flipV="1">
            <a:off x="7062127" y="5116984"/>
            <a:ext cx="1532011" cy="304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778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do you want to do in 5 years?</a:t>
            </a:r>
          </a:p>
          <a:p>
            <a:r>
              <a:rPr lang="en-US" dirty="0" smtClean="0"/>
              <a:t>…in 10 years?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are the future Project leaders?</a:t>
            </a:r>
          </a:p>
          <a:p>
            <a:r>
              <a:rPr lang="en-US" dirty="0" smtClean="0"/>
              <a:t>…the future chief architects?</a:t>
            </a:r>
          </a:p>
          <a:p>
            <a:r>
              <a:rPr lang="en-US" dirty="0" smtClean="0"/>
              <a:t>…the future experts (in QA, HCI, UX, KM, …)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5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rcRect t="4853" b="4853"/>
          <a:stretch>
            <a:fillRect/>
          </a:stretch>
        </p:blipFill>
        <p:spPr/>
      </p:pic>
      <p:sp>
        <p:nvSpPr>
          <p:cNvPr id="13" name="Rectangle 12"/>
          <p:cNvSpPr/>
          <p:nvPr/>
        </p:nvSpPr>
        <p:spPr>
          <a:xfrm>
            <a:off x="7206100" y="5989621"/>
            <a:ext cx="14798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flic.kr</a:t>
            </a:r>
            <a:r>
              <a:rPr lang="en-US" sz="1000" dirty="0"/>
              <a:t>/p/eqH7ym</a:t>
            </a:r>
          </a:p>
        </p:txBody>
      </p:sp>
    </p:spTree>
    <p:extLst>
      <p:ext uri="{BB962C8B-B14F-4D97-AF65-F5344CB8AC3E}">
        <p14:creationId xmlns:p14="http://schemas.microsoft.com/office/powerpoint/2010/main" val="37327028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Software Configuration Management</a:t>
            </a:r>
          </a:p>
          <a:p>
            <a:pPr lvl="1"/>
            <a:r>
              <a:rPr lang="en-US" dirty="0" smtClean="0"/>
              <a:t>Used to manage changes to the source code</a:t>
            </a:r>
          </a:p>
          <a:p>
            <a:pPr lvl="1"/>
            <a:r>
              <a:rPr lang="en-US" dirty="0" smtClean="0"/>
              <a:t>tracks revisions, with timestamps and users</a:t>
            </a:r>
          </a:p>
          <a:p>
            <a:pPr lvl="1"/>
            <a:r>
              <a:rPr lang="en-US" dirty="0" smtClean="0"/>
              <a:t>allows control (rollback, branching, etc)</a:t>
            </a:r>
          </a:p>
          <a:p>
            <a:pPr lvl="1"/>
            <a:r>
              <a:rPr lang="en-US" dirty="0" smtClean="0"/>
              <a:t>many allow concurrent work (sane)</a:t>
            </a:r>
          </a:p>
          <a:p>
            <a:pPr lvl="1"/>
            <a:r>
              <a:rPr lang="en-US" dirty="0" smtClean="0"/>
              <a:t>“Essential” for multi-developer projects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/ Working Copy</a:t>
            </a:r>
          </a:p>
          <a:p>
            <a:r>
              <a:rPr lang="en-US" dirty="0" smtClean="0"/>
              <a:t>Change (List)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Trunk / HEAD</a:t>
            </a:r>
          </a:p>
          <a:p>
            <a:r>
              <a:rPr lang="en-US" dirty="0" smtClean="0"/>
              <a:t>Conflict / Merge</a:t>
            </a:r>
          </a:p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1214</Words>
  <Application>Microsoft Macintosh PowerPoint</Application>
  <PresentationFormat>On-screen Show (4:3)</PresentationFormat>
  <Paragraphs>300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Vorlage</vt:lpstr>
      <vt:lpstr>Agile  Development Processes  (DIT191 / EDA397)</vt:lpstr>
      <vt:lpstr>Agenda today</vt:lpstr>
      <vt:lpstr>About groups</vt:lpstr>
      <vt:lpstr>About Groups</vt:lpstr>
      <vt:lpstr>Groups: Towards a Compromise</vt:lpstr>
      <vt:lpstr>PowerPoint Presentation</vt:lpstr>
      <vt:lpstr>Version Control</vt:lpstr>
      <vt:lpstr>Version Control</vt:lpstr>
      <vt:lpstr>Important Concepts</vt:lpstr>
      <vt:lpstr>PowerPoint Presentation</vt:lpstr>
      <vt:lpstr>Git</vt:lpstr>
      <vt:lpstr>Workflow / Concepts</vt:lpstr>
      <vt:lpstr>Workflow / Concepts</vt:lpstr>
      <vt:lpstr>Android</vt:lpstr>
      <vt:lpstr>Android SDK</vt:lpstr>
      <vt:lpstr>Android-Architecture</vt:lpstr>
      <vt:lpstr>Architecture of Android App</vt:lpstr>
      <vt:lpstr>The Context Class</vt:lpstr>
      <vt:lpstr>Connect Components: Intents</vt:lpstr>
      <vt:lpstr>Examples for implicit Intents</vt:lpstr>
      <vt:lpstr>Processes, Threads, Services</vt:lpstr>
      <vt:lpstr>Services</vt:lpstr>
      <vt:lpstr>Services: Binder and Handler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38</cp:revision>
  <dcterms:created xsi:type="dcterms:W3CDTF">2014-03-19T21:57:28Z</dcterms:created>
  <dcterms:modified xsi:type="dcterms:W3CDTF">2014-03-21T15:08:59Z</dcterms:modified>
</cp:coreProperties>
</file>