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2" r:id="rId2"/>
  </p:sldMasterIdLst>
  <p:notesMasterIdLst>
    <p:notesMasterId r:id="rId15"/>
  </p:notes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3" d="100"/>
          <a:sy n="33" d="100"/>
        </p:scale>
        <p:origin x="-1552"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A64A738-51B0-5349-ACB8-3CFFF1505FAE}" type="datetimeFigureOut">
              <a:rPr lang="en-US" smtClean="0"/>
              <a:t>3/25/14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CD1FD2-7C81-6C41-A117-8CA8B9338644}" type="slidenum">
              <a:rPr lang="en-US" smtClean="0"/>
              <a:t>‹#›</a:t>
            </a:fld>
            <a:endParaRPr lang="en-US"/>
          </a:p>
        </p:txBody>
      </p:sp>
    </p:spTree>
    <p:extLst>
      <p:ext uri="{BB962C8B-B14F-4D97-AF65-F5344CB8AC3E}">
        <p14:creationId xmlns:p14="http://schemas.microsoft.com/office/powerpoint/2010/main" val="309132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1CD23-FC64-E741-B6FF-81E360C0F389}" type="datetimeFigureOut">
              <a:rPr lang="en-US" smtClean="0"/>
              <a:t>3/25/14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B66E17-BA74-BC46-BBEC-A15DA27B6511}" type="slidenum">
              <a:rPr lang="en-US" smtClean="0"/>
              <a:t>‹#›</a:t>
            </a:fld>
            <a:endParaRPr lang="en-US"/>
          </a:p>
        </p:txBody>
      </p:sp>
    </p:spTree>
    <p:extLst>
      <p:ext uri="{BB962C8B-B14F-4D97-AF65-F5344CB8AC3E}">
        <p14:creationId xmlns:p14="http://schemas.microsoft.com/office/powerpoint/2010/main" val="15051705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Run Tests: </a:t>
            </a:r>
            <a:r>
              <a:rPr lang="en-US" i="1" dirty="0" smtClean="0"/>
              <a:t>Any story with bugs is incomplete and affects subsequent Load Factor</a:t>
            </a:r>
            <a:r>
              <a:rPr lang="en-US" dirty="0" smtClean="0"/>
              <a:t>. </a:t>
            </a:r>
            <a:endParaRPr lang="en-US" dirty="0" smtClean="0"/>
          </a:p>
          <a:p>
            <a:endParaRPr lang="en-US" dirty="0" smtClean="0"/>
          </a:p>
          <a:p>
            <a:r>
              <a:rPr lang="en-US" dirty="0" smtClean="0"/>
              <a:t>Define engineering tasks: </a:t>
            </a:r>
            <a:r>
              <a:rPr lang="en-US" i="1" dirty="0" smtClean="0"/>
              <a:t>This is to say, the developers talk about things that have to be drawn to enable them to satisfy the user stories. Generally they seemed to plan for about 10 seconds before drawing.</a:t>
            </a:r>
            <a:endParaRPr lang="en-US" dirty="0"/>
          </a:p>
        </p:txBody>
      </p:sp>
      <p:sp>
        <p:nvSpPr>
          <p:cNvPr id="4" name="Slide Number Placeholder 3"/>
          <p:cNvSpPr>
            <a:spLocks noGrp="1"/>
          </p:cNvSpPr>
          <p:nvPr>
            <p:ph type="sldNum" sz="quarter" idx="10"/>
          </p:nvPr>
        </p:nvSpPr>
        <p:spPr/>
        <p:txBody>
          <a:bodyPr/>
          <a:lstStyle/>
          <a:p>
            <a:fld id="{E0B66E17-BA74-BC46-BBEC-A15DA27B6511}" type="slidenum">
              <a:rPr lang="en-US" smtClean="0"/>
              <a:t>9</a:t>
            </a:fld>
            <a:endParaRPr lang="en-US"/>
          </a:p>
        </p:txBody>
      </p:sp>
    </p:spTree>
    <p:extLst>
      <p:ext uri="{BB962C8B-B14F-4D97-AF65-F5344CB8AC3E}">
        <p14:creationId xmlns:p14="http://schemas.microsoft.com/office/powerpoint/2010/main" val="230657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Run Tests: </a:t>
            </a:r>
            <a:r>
              <a:rPr lang="en-US" i="1" dirty="0" smtClean="0"/>
              <a:t>Any story with bugs is incomplete and affects subsequent Load Factor</a:t>
            </a:r>
            <a:r>
              <a:rPr lang="en-US" dirty="0" smtClean="0"/>
              <a:t>. </a:t>
            </a:r>
            <a:endParaRPr lang="en-US" dirty="0" smtClean="0"/>
          </a:p>
          <a:p>
            <a:endParaRPr lang="en-US" dirty="0" smtClean="0"/>
          </a:p>
          <a:p>
            <a:r>
              <a:rPr lang="en-US" dirty="0" smtClean="0"/>
              <a:t>Define engineering tasks: </a:t>
            </a:r>
            <a:r>
              <a:rPr lang="en-US" i="1" dirty="0" smtClean="0"/>
              <a:t>This is to say, the developers talk about things that have to be drawn to enable them to satisfy the user stories. Generally they seemed to plan for about 10 seconds before drawing.</a:t>
            </a:r>
            <a:endParaRPr lang="en-US" dirty="0"/>
          </a:p>
        </p:txBody>
      </p:sp>
      <p:sp>
        <p:nvSpPr>
          <p:cNvPr id="4" name="Slide Number Placeholder 3"/>
          <p:cNvSpPr>
            <a:spLocks noGrp="1"/>
          </p:cNvSpPr>
          <p:nvPr>
            <p:ph type="sldNum" sz="quarter" idx="10"/>
          </p:nvPr>
        </p:nvSpPr>
        <p:spPr/>
        <p:txBody>
          <a:bodyPr/>
          <a:lstStyle/>
          <a:p>
            <a:fld id="{E0B66E17-BA74-BC46-BBEC-A15DA27B6511}" type="slidenum">
              <a:rPr lang="en-US" smtClean="0"/>
              <a:t>11</a:t>
            </a:fld>
            <a:endParaRPr lang="en-US"/>
          </a:p>
        </p:txBody>
      </p:sp>
    </p:spTree>
    <p:extLst>
      <p:ext uri="{BB962C8B-B14F-4D97-AF65-F5344CB8AC3E}">
        <p14:creationId xmlns:p14="http://schemas.microsoft.com/office/powerpoint/2010/main" val="230657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72985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3321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882794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Georgia" pitchFamily="18" charset="0"/>
              </a:defRPr>
            </a:lvl1pPr>
          </a:lstStyle>
          <a:p>
            <a:r>
              <a:rPr lang="en-US" smtClean="0"/>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4" name="Datumsplatzhalter 3"/>
          <p:cNvSpPr>
            <a:spLocks noGrp="1"/>
          </p:cNvSpPr>
          <p:nvPr>
            <p:ph type="dt" sz="half" idx="10"/>
          </p:nvPr>
        </p:nvSpPr>
        <p:spPr/>
        <p:txBody>
          <a:bodyPr/>
          <a:lstStyle>
            <a:lvl1pPr>
              <a:defRPr>
                <a:latin typeface="Georgia" pitchFamily="18" charset="0"/>
              </a:defRPr>
            </a:lvl1pPr>
          </a:lstStyle>
          <a:p>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11"/>
          </p:nvPr>
        </p:nvSpPr>
        <p:spPr/>
        <p:txBody>
          <a:bodyPr/>
          <a:lstStyle>
            <a:lvl1pPr>
              <a:defRPr>
                <a:latin typeface="Georgia" pitchFamily="18" charset="0"/>
              </a:defRPr>
            </a:lvl1pPr>
          </a:lstStyle>
          <a:p>
            <a:r>
              <a:rPr lang="en-US" smtClean="0">
                <a:solidFill>
                  <a:prstClr val="black">
                    <a:tint val="75000"/>
                  </a:prstClr>
                </a:solidFill>
              </a:rPr>
              <a:t>Agile Software Dev. | Eric Knauss</a:t>
            </a:r>
            <a:endParaRPr lang="en-US">
              <a:solidFill>
                <a:prstClr val="black">
                  <a:tint val="75000"/>
                </a:prstClr>
              </a:solidFill>
            </a:endParaRPr>
          </a:p>
        </p:txBody>
      </p:sp>
      <p:sp>
        <p:nvSpPr>
          <p:cNvPr id="6" name="Foliennummernplatzhalter 5"/>
          <p:cNvSpPr>
            <a:spLocks noGrp="1"/>
          </p:cNvSpPr>
          <p:nvPr>
            <p:ph type="sldNum" sz="quarter" idx="12"/>
          </p:nvPr>
        </p:nvSpPr>
        <p:spPr/>
        <p:txBody>
          <a:bodyPr/>
          <a:lstStyle>
            <a:lvl1pPr>
              <a:defRPr>
                <a:latin typeface="Georgia" pitchFamily="18" charset="0"/>
              </a:defRPr>
            </a:lvl1p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3206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8772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Inhaltsplatzhalter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444322"/>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Datumsplatzhalter 2"/>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4" name="Fußzeilenplatzhalt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289904"/>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3" name="Fußzeilenplatzhalter 2"/>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6962888"/>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406398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umsplatzhalter 4"/>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6" name="Fußzeilenplatzhalter 5"/>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Foliennummernplatzhalter 6"/>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326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1555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3141760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umsplatzhalter 3"/>
          <p:cNvSpPr>
            <a:spLocks noGrp="1"/>
          </p:cNvSpPr>
          <p:nvPr>
            <p:ph type="dt" sz="half" idx="10"/>
          </p:nvPr>
        </p:nvSpPr>
        <p:spPr/>
        <p:txBody>
          <a:bodyPr/>
          <a:lstStyle/>
          <a:p>
            <a:r>
              <a:rPr lang="en-US" smtClean="0">
                <a:solidFill>
                  <a:prstClr val="black">
                    <a:tint val="75000"/>
                  </a:prstClr>
                </a:solidFill>
              </a:rPr>
              <a:t>3/17/14</a:t>
            </a:r>
            <a:endParaRPr lang="en-US">
              <a:solidFill>
                <a:prstClr val="black">
                  <a:tint val="75000"/>
                </a:prstClr>
              </a:solidFill>
            </a:endParaRPr>
          </a:p>
        </p:txBody>
      </p:sp>
      <p:sp>
        <p:nvSpPr>
          <p:cNvPr id="5" name="Fußzeilenplatzhalter 4"/>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1974DF9-AD47-4691-BA21-BBFCE3637A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603364"/>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noProof="0" smtClean="0"/>
              <a:t>Click to edit Master title style</a:t>
            </a:r>
            <a:endParaRPr lang="en-US" noProof="0"/>
          </a:p>
        </p:txBody>
      </p:sp>
      <p:sp>
        <p:nvSpPr>
          <p:cNvPr id="3" name="Platshållare för innehåll 2"/>
          <p:cNvSpPr>
            <a:spLocks noGrp="1"/>
          </p:cNvSpPr>
          <p:nvPr>
            <p:ph sz="half" idx="1"/>
          </p:nvPr>
        </p:nvSpPr>
        <p:spPr>
          <a:xfrm>
            <a:off x="6858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Platshållare för innehåll 3"/>
          <p:cNvSpPr>
            <a:spLocks noGrp="1"/>
          </p:cNvSpPr>
          <p:nvPr>
            <p:ph sz="half" idx="2"/>
          </p:nvPr>
        </p:nvSpPr>
        <p:spPr>
          <a:xfrm>
            <a:off x="4648200" y="1371600"/>
            <a:ext cx="3810000" cy="4724400"/>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latshållare för text 5"/>
          <p:cNvSpPr>
            <a:spLocks noGrp="1"/>
          </p:cNvSpPr>
          <p:nvPr>
            <p:ph type="body" idx="10"/>
          </p:nvPr>
        </p:nvSpPr>
        <p:spPr>
          <a:xfrm>
            <a:off x="2590800" y="3124200"/>
            <a:ext cx="914400" cy="9144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3016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3/17/14</a:t>
            </a:r>
            <a:endParaRPr lang="en-US"/>
          </a:p>
        </p:txBody>
      </p:sp>
      <p:sp>
        <p:nvSpPr>
          <p:cNvPr id="5" name="Footer Placeholder 4"/>
          <p:cNvSpPr>
            <a:spLocks noGrp="1"/>
          </p:cNvSpPr>
          <p:nvPr>
            <p:ph type="ftr" sz="quarter" idx="11"/>
          </p:nvPr>
        </p:nvSpPr>
        <p:spPr/>
        <p:txBody>
          <a:bodyPr/>
          <a:lstStyle/>
          <a:p>
            <a:r>
              <a:rPr lang="en-US" smtClean="0"/>
              <a:t>Agile Software Dev. | Eric Knauss</a:t>
            </a:r>
            <a:endParaRPr lang="en-US"/>
          </a:p>
        </p:txBody>
      </p:sp>
      <p:sp>
        <p:nvSpPr>
          <p:cNvPr id="6" name="Slide Number Placeholder 5"/>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628644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46313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3/17/14</a:t>
            </a:r>
            <a:endParaRPr lang="en-US"/>
          </a:p>
        </p:txBody>
      </p:sp>
      <p:sp>
        <p:nvSpPr>
          <p:cNvPr id="8" name="Footer Placeholder 7"/>
          <p:cNvSpPr>
            <a:spLocks noGrp="1"/>
          </p:cNvSpPr>
          <p:nvPr>
            <p:ph type="ftr" sz="quarter" idx="11"/>
          </p:nvPr>
        </p:nvSpPr>
        <p:spPr/>
        <p:txBody>
          <a:bodyPr/>
          <a:lstStyle/>
          <a:p>
            <a:r>
              <a:rPr lang="en-US" smtClean="0"/>
              <a:t>Agile Software Dev. | Eric Knauss</a:t>
            </a:r>
            <a:endParaRPr lang="en-US"/>
          </a:p>
        </p:txBody>
      </p:sp>
      <p:sp>
        <p:nvSpPr>
          <p:cNvPr id="9" name="Slide Number Placeholder 8"/>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29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3/17/14</a:t>
            </a:r>
            <a:endParaRPr lang="en-US"/>
          </a:p>
        </p:txBody>
      </p:sp>
      <p:sp>
        <p:nvSpPr>
          <p:cNvPr id="4" name="Footer Placeholder 3"/>
          <p:cNvSpPr>
            <a:spLocks noGrp="1"/>
          </p:cNvSpPr>
          <p:nvPr>
            <p:ph type="ftr" sz="quarter" idx="11"/>
          </p:nvPr>
        </p:nvSpPr>
        <p:spPr/>
        <p:txBody>
          <a:bodyPr/>
          <a:lstStyle/>
          <a:p>
            <a:r>
              <a:rPr lang="en-US" smtClean="0"/>
              <a:t>Agile Software Dev. | Eric Knauss</a:t>
            </a:r>
            <a:endParaRPr lang="en-US"/>
          </a:p>
        </p:txBody>
      </p:sp>
      <p:sp>
        <p:nvSpPr>
          <p:cNvPr id="5" name="Slide Number Placeholder 4"/>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216318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3/17/14</a:t>
            </a:r>
            <a:endParaRPr lang="en-US"/>
          </a:p>
        </p:txBody>
      </p:sp>
      <p:sp>
        <p:nvSpPr>
          <p:cNvPr id="3" name="Footer Placeholder 2"/>
          <p:cNvSpPr>
            <a:spLocks noGrp="1"/>
          </p:cNvSpPr>
          <p:nvPr>
            <p:ph type="ftr" sz="quarter" idx="11"/>
          </p:nvPr>
        </p:nvSpPr>
        <p:spPr/>
        <p:txBody>
          <a:bodyPr/>
          <a:lstStyle/>
          <a:p>
            <a:r>
              <a:rPr lang="en-US" smtClean="0"/>
              <a:t>Agile Software Dev. | Eric Knauss</a:t>
            </a:r>
            <a:endParaRPr lang="en-US"/>
          </a:p>
        </p:txBody>
      </p:sp>
      <p:sp>
        <p:nvSpPr>
          <p:cNvPr id="4" name="Slide Number Placeholder 3"/>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43805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86395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3/17/14</a:t>
            </a:r>
            <a:endParaRPr lang="en-US"/>
          </a:p>
        </p:txBody>
      </p:sp>
      <p:sp>
        <p:nvSpPr>
          <p:cNvPr id="6" name="Footer Placeholder 5"/>
          <p:cNvSpPr>
            <a:spLocks noGrp="1"/>
          </p:cNvSpPr>
          <p:nvPr>
            <p:ph type="ftr" sz="quarter" idx="11"/>
          </p:nvPr>
        </p:nvSpPr>
        <p:spPr/>
        <p:txBody>
          <a:bodyPr/>
          <a:lstStyle/>
          <a:p>
            <a:r>
              <a:rPr lang="en-US" smtClean="0"/>
              <a:t>Agile Software Dev. | Eric Knauss</a:t>
            </a:r>
            <a:endParaRPr lang="en-US"/>
          </a:p>
        </p:txBody>
      </p:sp>
      <p:sp>
        <p:nvSpPr>
          <p:cNvPr id="7" name="Slide Number Placeholder 6"/>
          <p:cNvSpPr>
            <a:spLocks noGrp="1"/>
          </p:cNvSpPr>
          <p:nvPr>
            <p:ph type="sldNum" sz="quarter" idx="12"/>
          </p:nvPr>
        </p:nvSpPr>
        <p:spPr/>
        <p:txBody>
          <a:bodyPr/>
          <a:lstStyle/>
          <a:p>
            <a:fld id="{21363955-F0E3-BB44-8A7F-5E3BD1388D13}" type="slidenum">
              <a:rPr lang="en-US" smtClean="0"/>
              <a:t>‹#›</a:t>
            </a:fld>
            <a:endParaRPr lang="en-US"/>
          </a:p>
        </p:txBody>
      </p:sp>
    </p:spTree>
    <p:extLst>
      <p:ext uri="{BB962C8B-B14F-4D97-AF65-F5344CB8AC3E}">
        <p14:creationId xmlns:p14="http://schemas.microsoft.com/office/powerpoint/2010/main" val="1036619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wm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3/17/14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Agile Software Dev. | Eric Knauss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63955-F0E3-BB44-8A7F-5E3BD1388D13}" type="slidenum">
              <a:rPr lang="en-US" smtClean="0"/>
              <a:t>‹#›</a:t>
            </a:fld>
            <a:endParaRPr lang="en-US"/>
          </a:p>
        </p:txBody>
      </p:sp>
    </p:spTree>
    <p:extLst>
      <p:ext uri="{BB962C8B-B14F-4D97-AF65-F5344CB8AC3E}">
        <p14:creationId xmlns:p14="http://schemas.microsoft.com/office/powerpoint/2010/main" val="361991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908720"/>
            <a:ext cx="8229600" cy="5328592"/>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238247" y="6434242"/>
            <a:ext cx="1008112" cy="365125"/>
          </a:xfrm>
          <a:prstGeom prst="rect">
            <a:avLst/>
          </a:prstGeom>
        </p:spPr>
        <p:txBody>
          <a:bodyPr vert="horz" lIns="91440" tIns="45720" rIns="91440" bIns="45720" rtlCol="0" anchor="ctr"/>
          <a:lstStyle>
            <a:lvl1pPr algn="l">
              <a:defRPr sz="1200">
                <a:solidFill>
                  <a:schemeClr val="tx1">
                    <a:tint val="75000"/>
                  </a:schemeClr>
                </a:solidFill>
                <a:latin typeface="Georgia" pitchFamily="18" charset="0"/>
              </a:defRPr>
            </a:lvl1pPr>
          </a:lstStyle>
          <a:p>
            <a:pPr defTabSz="914400"/>
            <a:r>
              <a:rPr lang="en-US" smtClean="0">
                <a:solidFill>
                  <a:prstClr val="black">
                    <a:tint val="75000"/>
                  </a:prstClr>
                </a:solidFill>
              </a:rPr>
              <a:t>3/17/14</a:t>
            </a:r>
            <a:endParaRPr lang="en-US" dirty="0">
              <a:solidFill>
                <a:prstClr val="black">
                  <a:tint val="75000"/>
                </a:prstClr>
              </a:solidFill>
            </a:endParaRPr>
          </a:p>
        </p:txBody>
      </p:sp>
      <p:sp>
        <p:nvSpPr>
          <p:cNvPr id="5" name="Fußzeilenplatzhalter 4"/>
          <p:cNvSpPr>
            <a:spLocks noGrp="1"/>
          </p:cNvSpPr>
          <p:nvPr>
            <p:ph type="ftr" sz="quarter" idx="3"/>
          </p:nvPr>
        </p:nvSpPr>
        <p:spPr>
          <a:xfrm>
            <a:off x="5318367" y="643424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eorgia" pitchFamily="18" charset="0"/>
              </a:defRPr>
            </a:lvl1pPr>
          </a:lstStyle>
          <a:p>
            <a:pPr defTabSz="914400"/>
            <a:r>
              <a:rPr lang="de-DE" smtClean="0">
                <a:solidFill>
                  <a:prstClr val="black">
                    <a:tint val="75000"/>
                  </a:prstClr>
                </a:solidFill>
              </a:rPr>
              <a:t>Agile Software Dev. | Eric Knauss</a:t>
            </a:r>
            <a:endParaRPr lang="de-DE" dirty="0">
              <a:solidFill>
                <a:prstClr val="black">
                  <a:tint val="75000"/>
                </a:prstClr>
              </a:solidFill>
            </a:endParaRPr>
          </a:p>
        </p:txBody>
      </p:sp>
      <p:sp>
        <p:nvSpPr>
          <p:cNvPr id="6" name="Foliennummernplatzhalter 5"/>
          <p:cNvSpPr>
            <a:spLocks noGrp="1"/>
          </p:cNvSpPr>
          <p:nvPr>
            <p:ph type="sldNum" sz="quarter" idx="4"/>
          </p:nvPr>
        </p:nvSpPr>
        <p:spPr>
          <a:xfrm>
            <a:off x="8291903" y="6433808"/>
            <a:ext cx="842170" cy="365125"/>
          </a:xfrm>
          <a:prstGeom prst="rect">
            <a:avLst/>
          </a:prstGeom>
        </p:spPr>
        <p:txBody>
          <a:bodyPr vert="horz" lIns="91440" tIns="45720" rIns="91440" bIns="45720" rtlCol="0" anchor="ctr"/>
          <a:lstStyle>
            <a:lvl1pPr algn="r">
              <a:defRPr sz="1200">
                <a:solidFill>
                  <a:schemeClr val="tx1">
                    <a:tint val="75000"/>
                  </a:schemeClr>
                </a:solidFill>
                <a:latin typeface="Georgia" pitchFamily="18" charset="0"/>
              </a:defRPr>
            </a:lvl1pPr>
          </a:lstStyle>
          <a:p>
            <a:pPr defTabSz="914400"/>
            <a:fld id="{91974DF9-AD47-4691-BA21-BBFCE3637A9A}" type="slidenum">
              <a:rPr lang="en-US" smtClean="0">
                <a:solidFill>
                  <a:prstClr val="black">
                    <a:tint val="75000"/>
                  </a:prstClr>
                </a:solidFill>
              </a:rPr>
              <a:pPr defTabSz="914400"/>
              <a:t>‹#›</a:t>
            </a:fld>
            <a:r>
              <a:rPr lang="en-US" dirty="0" smtClean="0">
                <a:solidFill>
                  <a:prstClr val="black">
                    <a:tint val="75000"/>
                  </a:prstClr>
                </a:solidFill>
              </a:rPr>
              <a:t>/</a:t>
            </a:r>
            <a:endParaRPr lang="en-US" dirty="0">
              <a:solidFill>
                <a:prstClr val="black">
                  <a:tint val="75000"/>
                </a:prstClr>
              </a:solidFill>
            </a:endParaRPr>
          </a:p>
        </p:txBody>
      </p:sp>
      <p:sp>
        <p:nvSpPr>
          <p:cNvPr id="7" name="Rechteck 6"/>
          <p:cNvSpPr/>
          <p:nvPr/>
        </p:nvSpPr>
        <p:spPr>
          <a:xfrm>
            <a:off x="0" y="0"/>
            <a:ext cx="9144000" cy="260648"/>
          </a:xfrm>
          <a:prstGeom prst="rect">
            <a:avLst/>
          </a:prstGeom>
          <a:gradFill flip="none" rotWithShape="1">
            <a:gsLst>
              <a:gs pos="0">
                <a:schemeClr val="bg1">
                  <a:lumMod val="75000"/>
                </a:schemeClr>
              </a:gs>
              <a:gs pos="34000">
                <a:schemeClr val="bg1">
                  <a:lumMod val="8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DE">
              <a:solidFill>
                <a:prstClr val="white"/>
              </a:solidFill>
              <a:latin typeface="Calibri"/>
            </a:endParaRPr>
          </a:p>
        </p:txBody>
      </p:sp>
      <p:cxnSp>
        <p:nvCxnSpPr>
          <p:cNvPr id="9" name="Gerade Verbindung 8"/>
          <p:cNvCxnSpPr/>
          <p:nvPr/>
        </p:nvCxnSpPr>
        <p:spPr>
          <a:xfrm>
            <a:off x="0" y="638132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a:off x="4128" y="809898"/>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457200" y="24304"/>
            <a:ext cx="8229600" cy="706090"/>
          </a:xfrm>
          <a:prstGeom prst="rect">
            <a:avLst/>
          </a:prstGeom>
        </p:spPr>
        <p:txBody>
          <a:bodyPr vert="horz" lIns="91440" tIns="45720" rIns="91440" bIns="45720" rtlCol="0" anchor="ctr">
            <a:noAutofit/>
          </a:bodyPr>
          <a:lstStyle/>
          <a:p>
            <a:r>
              <a:rPr lang="de-DE" dirty="0" smtClean="0"/>
              <a:t>Titelmasterformat durch Klicken bearbeiten</a:t>
            </a:r>
            <a:endParaRPr lang="de-DE" dirty="0"/>
          </a:p>
        </p:txBody>
      </p:sp>
      <p:pic>
        <p:nvPicPr>
          <p:cNvPr id="8" name="Picture 7" descr="Chalmers_GU.wm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1520" y="6453336"/>
            <a:ext cx="3816424" cy="335274"/>
          </a:xfrm>
          <a:prstGeom prst="rect">
            <a:avLst/>
          </a:prstGeom>
        </p:spPr>
      </p:pic>
    </p:spTree>
    <p:extLst>
      <p:ext uri="{BB962C8B-B14F-4D97-AF65-F5344CB8AC3E}">
        <p14:creationId xmlns:p14="http://schemas.microsoft.com/office/powerpoint/2010/main" val="115235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xmlns:p14="http://schemas.microsoft.com/office/powerpoint/2010/main">
    <p:fade/>
  </p:transition>
  <p:timing>
    <p:tnLst>
      <p:par>
        <p:cTn xmlns:p14="http://schemas.microsoft.com/office/powerpoint/2010/main" id="1" dur="indefinite" restart="never" nodeType="tmRoot"/>
      </p:par>
    </p:tnLst>
  </p:timing>
  <p:hf hdr="0" dt="0"/>
  <p:txStyles>
    <p:titleStyle>
      <a:lvl1pPr algn="ctr" defTabSz="914400" rtl="0" eaLnBrk="1" latinLnBrk="0" hangingPunct="1">
        <a:spcBef>
          <a:spcPct val="0"/>
        </a:spcBef>
        <a:buNone/>
        <a:defRPr sz="3200" kern="1200">
          <a:solidFill>
            <a:schemeClr val="tx1"/>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eorgia" pitchFamily="18" charset="0"/>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c2.com/xp/UserStory.html" TargetMode="External"/><Relationship Id="rId3" Type="http://schemas.openxmlformats.org/officeDocument/2006/relationships/hyperlink" Target="http://c2.com/xp/FunctionalTes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Software Development</a:t>
            </a:r>
            <a:br>
              <a:rPr lang="en-US" dirty="0" smtClean="0"/>
            </a:br>
            <a:r>
              <a:rPr lang="en-US" dirty="0" smtClean="0"/>
              <a:t>(DIT191 / EDA397)</a:t>
            </a:r>
            <a:endParaRPr lang="en-US" dirty="0"/>
          </a:p>
        </p:txBody>
      </p:sp>
      <p:sp>
        <p:nvSpPr>
          <p:cNvPr id="3" name="Subtitle 2"/>
          <p:cNvSpPr>
            <a:spLocks noGrp="1"/>
          </p:cNvSpPr>
          <p:nvPr>
            <p:ph type="subTitle" idx="1"/>
          </p:nvPr>
        </p:nvSpPr>
        <p:spPr/>
        <p:txBody>
          <a:bodyPr>
            <a:normAutofit lnSpcReduction="10000"/>
          </a:bodyPr>
          <a:lstStyle/>
          <a:p>
            <a:r>
              <a:rPr lang="en-US" dirty="0" smtClean="0"/>
              <a:t>Lecture 3: Agile methods crash course</a:t>
            </a:r>
          </a:p>
          <a:p>
            <a:endParaRPr lang="en-US" dirty="0" smtClean="0"/>
          </a:p>
          <a:p>
            <a:r>
              <a:rPr lang="en-US" dirty="0" smtClean="0"/>
              <a:t>Eric Knauss</a:t>
            </a:r>
          </a:p>
          <a:p>
            <a:r>
              <a:rPr lang="en-US" dirty="0" smtClean="0"/>
              <a:t>&lt;</a:t>
            </a:r>
            <a:r>
              <a:rPr lang="en-US" u="sng" dirty="0" err="1" smtClean="0"/>
              <a:t>eric.knauss@cse.gu.se</a:t>
            </a:r>
            <a:r>
              <a:rPr lang="en-US" dirty="0" smtClean="0"/>
              <a:t>&gt;</a:t>
            </a:r>
            <a:endParaRPr lang="en-US" dirty="0"/>
          </a:p>
        </p:txBody>
      </p:sp>
    </p:spTree>
    <p:extLst>
      <p:ext uri="{BB962C8B-B14F-4D97-AF65-F5344CB8AC3E}">
        <p14:creationId xmlns:p14="http://schemas.microsoft.com/office/powerpoint/2010/main" val="35835668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 Commitment Schedule</a:t>
            </a:r>
            <a:endParaRPr lang="en-US" dirty="0"/>
          </a:p>
        </p:txBody>
      </p:sp>
      <p:sp>
        <p:nvSpPr>
          <p:cNvPr id="3" name="Content Placeholder 2"/>
          <p:cNvSpPr>
            <a:spLocks noGrp="1"/>
          </p:cNvSpPr>
          <p:nvPr>
            <p:ph idx="1"/>
          </p:nvPr>
        </p:nvSpPr>
        <p:spPr/>
        <p:txBody>
          <a:bodyPr/>
          <a:lstStyle/>
          <a:p>
            <a:r>
              <a:rPr lang="en-US" dirty="0"/>
              <a:t>Tracker or coach measures real </a:t>
            </a:r>
            <a:r>
              <a:rPr lang="en-US" dirty="0" smtClean="0"/>
              <a:t>velocity </a:t>
            </a:r>
            <a:r>
              <a:rPr lang="en-US" dirty="0"/>
              <a:t>and modifies ideal minute size of second </a:t>
            </a:r>
            <a:r>
              <a:rPr lang="en-US" dirty="0" smtClean="0"/>
              <a:t>iteration</a:t>
            </a:r>
          </a:p>
          <a:p>
            <a:r>
              <a:rPr lang="en-US" dirty="0"/>
              <a:t>Turn QA bugs into Stories</a:t>
            </a:r>
          </a:p>
          <a:p>
            <a:r>
              <a:rPr lang="en-US" dirty="0"/>
              <a:t>Reveal Stakeholders' new Stories</a:t>
            </a:r>
          </a:p>
          <a:p>
            <a:r>
              <a:rPr lang="en-US" dirty="0"/>
              <a:t>Prioritize &amp; Scope all Stories</a:t>
            </a:r>
          </a:p>
          <a:p>
            <a:r>
              <a:rPr lang="en-US" dirty="0"/>
              <a:t>Fit Stories into Schedule, possibly replacing previous ones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300717054"/>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2</a:t>
            </a:r>
            <a:endParaRPr lang="en-US" dirty="0"/>
          </a:p>
        </p:txBody>
      </p:sp>
      <p:sp>
        <p:nvSpPr>
          <p:cNvPr id="3" name="Content Placeholder 2"/>
          <p:cNvSpPr>
            <a:spLocks noGrp="1"/>
          </p:cNvSpPr>
          <p:nvPr>
            <p:ph idx="1"/>
          </p:nvPr>
        </p:nvSpPr>
        <p:spPr/>
        <p:txBody>
          <a:bodyPr>
            <a:normAutofit lnSpcReduction="10000"/>
          </a:bodyPr>
          <a:lstStyle/>
          <a:p>
            <a:r>
              <a:rPr lang="en-US" dirty="0"/>
              <a:t>QA writes down Functional Tests for each Story</a:t>
            </a:r>
          </a:p>
          <a:p>
            <a:r>
              <a:rPr lang="en-US" dirty="0"/>
              <a:t>QA can't see what developers draw until end of Iteration.</a:t>
            </a:r>
          </a:p>
          <a:p>
            <a:r>
              <a:rPr lang="en-US" dirty="0"/>
              <a:t>Then QA "runs" tests, notes bugs</a:t>
            </a:r>
            <a:r>
              <a:rPr lang="en-US" dirty="0" smtClean="0"/>
              <a:t>.</a:t>
            </a:r>
          </a:p>
          <a:p>
            <a:endParaRPr lang="en-US" dirty="0"/>
          </a:p>
          <a:p>
            <a:r>
              <a:rPr lang="en-US" dirty="0" smtClean="0"/>
              <a:t>Meanwhile </a:t>
            </a:r>
            <a:r>
              <a:rPr lang="en-US" dirty="0"/>
              <a:t>Developers define engineering tasks</a:t>
            </a:r>
            <a:r>
              <a:rPr lang="en-US" dirty="0" smtClean="0"/>
              <a:t>.</a:t>
            </a:r>
            <a:endParaRPr lang="en-US" dirty="0"/>
          </a:p>
          <a:p>
            <a:r>
              <a:rPr lang="en-US" dirty="0"/>
              <a:t>Developers draw solutions</a:t>
            </a:r>
          </a:p>
          <a:p>
            <a:r>
              <a:rPr lang="en-US" dirty="0"/>
              <a:t>If other developers can't understand a drawing, it fails unit test.</a:t>
            </a:r>
          </a:p>
          <a:p>
            <a:r>
              <a:rPr lang="en-US" dirty="0"/>
              <a:t>Developers should refactor where they can</a:t>
            </a:r>
          </a:p>
          <a:p>
            <a:r>
              <a:rPr lang="en-US" dirty="0"/>
              <a:t>Tracker notes any deletions </a:t>
            </a:r>
            <a:endParaRPr lang="en-US" dirty="0" smtClean="0"/>
          </a:p>
          <a:p>
            <a:endParaRPr lang="en-US" dirty="0"/>
          </a:p>
          <a:p>
            <a:r>
              <a:rPr lang="en-US" dirty="0" smtClean="0"/>
              <a:t>Onsite customers secretly </a:t>
            </a:r>
            <a:r>
              <a:rPr lang="en-US" dirty="0"/>
              <a:t>think up new stories, the evil bastards.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34868423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a:t>
            </a:r>
            <a:endParaRPr lang="en-US" dirty="0"/>
          </a:p>
        </p:txBody>
      </p:sp>
      <p:sp>
        <p:nvSpPr>
          <p:cNvPr id="3" name="Content Placeholder 2"/>
          <p:cNvSpPr>
            <a:spLocks noGrp="1"/>
          </p:cNvSpPr>
          <p:nvPr>
            <p:ph idx="1"/>
          </p:nvPr>
        </p:nvSpPr>
        <p:spPr/>
        <p:txBody>
          <a:bodyPr/>
          <a:lstStyle/>
          <a:p>
            <a:r>
              <a:rPr lang="en-US" dirty="0"/>
              <a:t>Stakeholders determine if this is an external release - is it marketable?</a:t>
            </a:r>
          </a:p>
          <a:p>
            <a:r>
              <a:rPr lang="en-US" dirty="0"/>
              <a:t>If you're not exhausted, reschedule stories that didn't make it in this release ..</a:t>
            </a:r>
            <a:r>
              <a:rPr lang="en-US" dirty="0" smtClean="0"/>
              <a:t>. </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369053544"/>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 Agile</a:t>
            </a:r>
            <a:endParaRPr lang="en-US" dirty="0"/>
          </a:p>
        </p:txBody>
      </p:sp>
      <p:sp>
        <p:nvSpPr>
          <p:cNvPr id="3" name="Content Placeholder 2"/>
          <p:cNvSpPr>
            <a:spLocks noGrp="1"/>
          </p:cNvSpPr>
          <p:nvPr>
            <p:ph idx="1"/>
          </p:nvPr>
        </p:nvSpPr>
        <p:spPr/>
        <p:txBody>
          <a:bodyPr/>
          <a:lstStyle/>
          <a:p>
            <a:r>
              <a:rPr lang="en-US" dirty="0" smtClean="0"/>
              <a:t>Cockburn calls this a miniature</a:t>
            </a:r>
          </a:p>
          <a:p>
            <a:pPr lvl="1"/>
            <a:r>
              <a:rPr lang="en-US" dirty="0" smtClean="0"/>
              <a:t>One hour to do two XP iterations</a:t>
            </a:r>
          </a:p>
          <a:p>
            <a:pPr lvl="1"/>
            <a:endParaRPr lang="en-US" dirty="0"/>
          </a:p>
          <a:p>
            <a:r>
              <a:rPr lang="en-US" dirty="0" smtClean="0"/>
              <a:t>Facilitate and discuss concepts</a:t>
            </a:r>
          </a:p>
          <a:p>
            <a:endParaRPr lang="en-US" dirty="0"/>
          </a:p>
          <a:p>
            <a:r>
              <a:rPr lang="en-US" dirty="0" smtClean="0"/>
              <a:t>Help team building</a:t>
            </a:r>
          </a:p>
          <a:p>
            <a:endParaRPr lang="en-US" dirty="0"/>
          </a:p>
          <a:p>
            <a:endParaRPr lang="en-US" dirty="0" smtClean="0"/>
          </a:p>
          <a:p>
            <a:endParaRPr lang="en-US" dirty="0"/>
          </a:p>
          <a:p>
            <a:endParaRPr lang="en-US" dirty="0" smtClean="0"/>
          </a:p>
          <a:p>
            <a:r>
              <a:rPr lang="en-US" dirty="0" smtClean="0"/>
              <a:t>Info </a:t>
            </a:r>
            <a:r>
              <a:rPr lang="en-US" dirty="0"/>
              <a:t>taken from http://c2.com/</a:t>
            </a:r>
            <a:r>
              <a:rPr lang="en-US" dirty="0" err="1"/>
              <a:t>xp</a:t>
            </a:r>
            <a:r>
              <a:rPr lang="en-US" dirty="0"/>
              <a:t>/</a:t>
            </a:r>
            <a:r>
              <a:rPr lang="en-US" dirty="0" err="1"/>
              <a:t>ExtremeHour.html</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391478630"/>
      </p:ext>
    </p:extLst>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your group</a:t>
            </a:r>
            <a:endParaRPr lang="en-US" dirty="0"/>
          </a:p>
        </p:txBody>
      </p:sp>
      <p:sp>
        <p:nvSpPr>
          <p:cNvPr id="3" name="Content Placeholder 2"/>
          <p:cNvSpPr>
            <a:spLocks noGrp="1"/>
          </p:cNvSpPr>
          <p:nvPr>
            <p:ph idx="1"/>
          </p:nvPr>
        </p:nvSpPr>
        <p:spPr/>
        <p:txBody>
          <a:bodyPr>
            <a:normAutofit lnSpcReduction="10000"/>
          </a:bodyPr>
          <a:lstStyle/>
          <a:p>
            <a:r>
              <a:rPr lang="en-US" dirty="0" smtClean="0"/>
              <a:t>Choose a product</a:t>
            </a:r>
          </a:p>
          <a:p>
            <a:pPr lvl="1"/>
            <a:r>
              <a:rPr lang="en-US" dirty="0" smtClean="0"/>
              <a:t>Family spaceship</a:t>
            </a:r>
          </a:p>
          <a:p>
            <a:pPr lvl="1"/>
            <a:r>
              <a:rPr lang="en-US" dirty="0" smtClean="0"/>
              <a:t>Mosquito hunter</a:t>
            </a:r>
          </a:p>
          <a:p>
            <a:pPr lvl="1"/>
            <a:endParaRPr lang="en-US" dirty="0"/>
          </a:p>
          <a:p>
            <a:r>
              <a:rPr lang="en-US" dirty="0"/>
              <a:t>Our new product must dominate the corporate sector of the well established </a:t>
            </a:r>
            <a:r>
              <a:rPr lang="en-US" dirty="0" smtClean="0"/>
              <a:t>spaceship / mosquito market</a:t>
            </a:r>
            <a:endParaRPr lang="en-US" dirty="0"/>
          </a:p>
          <a:p>
            <a:r>
              <a:rPr lang="en-US" dirty="0"/>
              <a:t>Plan, schedule, develop and quality assure our initial </a:t>
            </a:r>
            <a:r>
              <a:rPr lang="en-US" dirty="0" smtClean="0"/>
              <a:t>release</a:t>
            </a:r>
            <a:endParaRPr lang="en-US" dirty="0"/>
          </a:p>
          <a:p>
            <a:r>
              <a:rPr lang="en-US" dirty="0"/>
              <a:t>Project timeframe: One Hour</a:t>
            </a:r>
            <a:r>
              <a:rPr lang="en-US" dirty="0" smtClean="0"/>
              <a:t>!</a:t>
            </a:r>
          </a:p>
          <a:p>
            <a:endParaRPr lang="en-US" dirty="0"/>
          </a:p>
          <a:p>
            <a:r>
              <a:rPr lang="en-US" dirty="0"/>
              <a:t>1-2 Onsite customer</a:t>
            </a:r>
          </a:p>
          <a:p>
            <a:r>
              <a:rPr lang="en-US" dirty="0"/>
              <a:t>4 developer (2 pairs)</a:t>
            </a:r>
          </a:p>
          <a:p>
            <a:r>
              <a:rPr lang="en-US" dirty="0"/>
              <a:t>1 QA</a:t>
            </a:r>
          </a:p>
          <a:p>
            <a:r>
              <a:rPr lang="en-US" dirty="0"/>
              <a:t>1 Tracker</a:t>
            </a:r>
          </a:p>
          <a:p>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496644556"/>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Sixty Minute Project</a:t>
            </a:r>
            <a:endParaRPr lang="en-US" dirty="0"/>
          </a:p>
        </p:txBody>
      </p:sp>
      <p:sp>
        <p:nvSpPr>
          <p:cNvPr id="3" name="Content Placeholder 2"/>
          <p:cNvSpPr>
            <a:spLocks noGrp="1"/>
          </p:cNvSpPr>
          <p:nvPr>
            <p:ph idx="1"/>
          </p:nvPr>
        </p:nvSpPr>
        <p:spPr/>
        <p:txBody>
          <a:bodyPr/>
          <a:lstStyle/>
          <a:p>
            <a:r>
              <a:rPr lang="en-US" dirty="0"/>
              <a:t>10 Minutes User Stories &amp; Arch. Spike</a:t>
            </a:r>
          </a:p>
          <a:p>
            <a:r>
              <a:rPr lang="en-US" dirty="0"/>
              <a:t>10 Minutes estimate Priority &amp; Scope</a:t>
            </a:r>
          </a:p>
          <a:p>
            <a:r>
              <a:rPr lang="en-US" dirty="0"/>
              <a:t>10 Minutes </a:t>
            </a:r>
            <a:r>
              <a:rPr lang="en-US" dirty="0" err="1"/>
              <a:t>init</a:t>
            </a:r>
            <a:r>
              <a:rPr lang="en-US" dirty="0"/>
              <a:t> Commitment Schedule</a:t>
            </a:r>
          </a:p>
          <a:p>
            <a:r>
              <a:rPr lang="en-US" dirty="0"/>
              <a:t>10 Minutes Iteration 1</a:t>
            </a:r>
          </a:p>
          <a:p>
            <a:r>
              <a:rPr lang="en-US" dirty="0"/>
              <a:t>10 Minutes fix Commitment Schedule</a:t>
            </a:r>
          </a:p>
          <a:p>
            <a:r>
              <a:rPr lang="en-US" dirty="0"/>
              <a:t>10 Minutes Iteration 2</a:t>
            </a:r>
          </a:p>
          <a:p>
            <a:r>
              <a:rPr lang="en-US" dirty="0"/>
              <a:t>Release!</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4113255912"/>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normAutofit/>
          </a:bodyPr>
          <a:lstStyle/>
          <a:p>
            <a:r>
              <a:rPr lang="en-US" dirty="0"/>
              <a:t>If It </a:t>
            </a:r>
            <a:r>
              <a:rPr lang="en-US" dirty="0" err="1"/>
              <a:t>Ain't</a:t>
            </a:r>
            <a:r>
              <a:rPr lang="en-US" dirty="0"/>
              <a:t> </a:t>
            </a:r>
            <a:r>
              <a:rPr lang="en-US" dirty="0" smtClean="0"/>
              <a:t>Drawn, </a:t>
            </a:r>
            <a:r>
              <a:rPr lang="en-US" dirty="0"/>
              <a:t>It </a:t>
            </a:r>
            <a:r>
              <a:rPr lang="en-US" dirty="0" err="1"/>
              <a:t>Ain't</a:t>
            </a:r>
            <a:r>
              <a:rPr lang="en-US" dirty="0"/>
              <a:t> Delivered</a:t>
            </a:r>
            <a:r>
              <a:rPr lang="en-US" dirty="0" smtClean="0"/>
              <a:t>.</a:t>
            </a:r>
            <a:endParaRPr lang="en-US" dirty="0"/>
          </a:p>
          <a:p>
            <a:r>
              <a:rPr lang="en-US" dirty="0"/>
              <a:t>If It </a:t>
            </a:r>
            <a:r>
              <a:rPr lang="en-US" dirty="0" err="1"/>
              <a:t>Ain't</a:t>
            </a:r>
            <a:r>
              <a:rPr lang="en-US" dirty="0"/>
              <a:t> Written On A Napkin, It </a:t>
            </a:r>
            <a:r>
              <a:rPr lang="en-US" dirty="0" err="1"/>
              <a:t>Ain't</a:t>
            </a:r>
            <a:r>
              <a:rPr lang="en-US" dirty="0"/>
              <a:t> </a:t>
            </a:r>
            <a:r>
              <a:rPr lang="en-US" u="sng" dirty="0">
                <a:hlinkClick r:id="rId2"/>
              </a:rPr>
              <a:t>UserStory/</a:t>
            </a:r>
            <a:r>
              <a:rPr lang="en-US" u="sng" dirty="0">
                <a:hlinkClick r:id="rId3"/>
              </a:rPr>
              <a:t>FunctionalTest(ed).</a:t>
            </a:r>
          </a:p>
          <a:p>
            <a:r>
              <a:rPr lang="en-US" dirty="0" smtClean="0"/>
              <a:t>Presenter </a:t>
            </a:r>
            <a:r>
              <a:rPr lang="en-US" dirty="0"/>
              <a:t>plays Coach</a:t>
            </a:r>
          </a:p>
          <a:p>
            <a:r>
              <a:rPr lang="en-US" dirty="0" smtClean="0"/>
              <a:t>QA </a:t>
            </a:r>
            <a:r>
              <a:rPr lang="en-US" dirty="0"/>
              <a:t>can't see what developers draw till end of 10 minutes.</a:t>
            </a:r>
          </a:p>
          <a:p>
            <a:r>
              <a:rPr lang="en-US" dirty="0"/>
              <a:t>Developers don't know what QA or Stakeholders write until end of 10 minutes.</a:t>
            </a:r>
          </a:p>
          <a:p>
            <a:r>
              <a:rPr lang="en-US" dirty="0" smtClean="0"/>
              <a:t>Tracker </a:t>
            </a:r>
            <a:r>
              <a:rPr lang="en-US" dirty="0"/>
              <a:t>gives 5 minute and last minute warnings.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041485358"/>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Stories &amp; Arch. Spike</a:t>
            </a:r>
            <a:endParaRPr lang="en-US" dirty="0"/>
          </a:p>
        </p:txBody>
      </p:sp>
      <p:sp>
        <p:nvSpPr>
          <p:cNvPr id="3" name="Content Placeholder 2"/>
          <p:cNvSpPr>
            <a:spLocks noGrp="1"/>
          </p:cNvSpPr>
          <p:nvPr>
            <p:ph idx="1"/>
          </p:nvPr>
        </p:nvSpPr>
        <p:spPr/>
        <p:txBody>
          <a:bodyPr/>
          <a:lstStyle/>
          <a:p>
            <a:r>
              <a:rPr lang="en-US" dirty="0" smtClean="0"/>
              <a:t>Onsite customers write User Stories</a:t>
            </a:r>
          </a:p>
          <a:p>
            <a:r>
              <a:rPr lang="en-US" dirty="0" err="1" smtClean="0"/>
              <a:t>Developres</a:t>
            </a:r>
            <a:r>
              <a:rPr lang="en-US" dirty="0" smtClean="0"/>
              <a:t> draw architectural spike</a:t>
            </a:r>
          </a:p>
          <a:p>
            <a:r>
              <a:rPr lang="en-US" dirty="0" smtClean="0"/>
              <a:t>Everybody else walks around and suggests things </a:t>
            </a:r>
            <a:r>
              <a:rPr lang="en-US" dirty="0" smtClean="0">
                <a:sym typeface="Wingdings"/>
              </a:rPr>
              <a:t> facilitate information flow</a:t>
            </a:r>
          </a:p>
          <a:p>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101322614"/>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Estimate Priority &amp; Scope</a:t>
            </a:r>
            <a:endParaRPr lang="en-US" dirty="0"/>
          </a:p>
        </p:txBody>
      </p:sp>
      <p:sp>
        <p:nvSpPr>
          <p:cNvPr id="3" name="Content Placeholder 2"/>
          <p:cNvSpPr>
            <a:spLocks noGrp="1"/>
          </p:cNvSpPr>
          <p:nvPr>
            <p:ph idx="1"/>
          </p:nvPr>
        </p:nvSpPr>
        <p:spPr/>
        <p:txBody>
          <a:bodyPr/>
          <a:lstStyle/>
          <a:p>
            <a:r>
              <a:rPr lang="en-US" dirty="0"/>
              <a:t>Stakeholders sort Stories into 3 piles:</a:t>
            </a:r>
          </a:p>
          <a:p>
            <a:pPr lvl="1"/>
            <a:r>
              <a:rPr lang="en-US" dirty="0"/>
              <a:t>Must Have</a:t>
            </a:r>
          </a:p>
          <a:p>
            <a:pPr lvl="1"/>
            <a:r>
              <a:rPr lang="en-US" dirty="0"/>
              <a:t>Costly To Lose</a:t>
            </a:r>
          </a:p>
          <a:p>
            <a:pPr lvl="1"/>
            <a:r>
              <a:rPr lang="en-US" dirty="0"/>
              <a:t>Nice To Have</a:t>
            </a:r>
          </a:p>
          <a:p>
            <a:r>
              <a:rPr lang="en-US" dirty="0"/>
              <a:t>Stakeholders rank relative priorities within each pile.</a:t>
            </a:r>
          </a:p>
          <a:p>
            <a:r>
              <a:rPr lang="en-US" dirty="0"/>
              <a:t>Meanwhile 4 Developers assign Ideal Minute costs to Stories based on Spike experience</a:t>
            </a:r>
          </a:p>
          <a:p>
            <a:pPr lvl="1"/>
            <a:r>
              <a:rPr lang="en-US" dirty="0"/>
              <a:t>Use max story size 10 ideal minutes, or else make Stakeholders split/clarify.</a:t>
            </a:r>
          </a:p>
          <a:p>
            <a:pPr lvl="1"/>
            <a:r>
              <a:rPr lang="en-US" dirty="0"/>
              <a:t>Optimism wins. But Note Risks.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513839937"/>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Commitment Schedule</a:t>
            </a:r>
            <a:endParaRPr lang="en-US" dirty="0"/>
          </a:p>
        </p:txBody>
      </p:sp>
      <p:sp>
        <p:nvSpPr>
          <p:cNvPr id="3" name="Content Placeholder 2"/>
          <p:cNvSpPr>
            <a:spLocks noGrp="1"/>
          </p:cNvSpPr>
          <p:nvPr>
            <p:ph idx="1"/>
          </p:nvPr>
        </p:nvSpPr>
        <p:spPr/>
        <p:txBody>
          <a:bodyPr/>
          <a:lstStyle/>
          <a:p>
            <a:r>
              <a:rPr lang="en-US" dirty="0"/>
              <a:t>Schedule stories into 2 Iterations.</a:t>
            </a:r>
          </a:p>
          <a:p>
            <a:r>
              <a:rPr lang="en-US" dirty="0"/>
              <a:t>Schedule priority &amp; risk first.</a:t>
            </a:r>
          </a:p>
          <a:p>
            <a:r>
              <a:rPr lang="en-US" dirty="0"/>
              <a:t>Use Initial Load Factor 3</a:t>
            </a:r>
          </a:p>
          <a:p>
            <a:pPr lvl="1"/>
            <a:r>
              <a:rPr lang="en-US" i="1" dirty="0"/>
              <a:t>This means there are 4 x 10 = 40 Real minutes; 40/3 = 13 Ideal Minutes per Iteration using initial load factor.</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2754808253"/>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a:t>
            </a:r>
            <a:endParaRPr lang="en-US" dirty="0"/>
          </a:p>
        </p:txBody>
      </p:sp>
      <p:sp>
        <p:nvSpPr>
          <p:cNvPr id="3" name="Content Placeholder 2"/>
          <p:cNvSpPr>
            <a:spLocks noGrp="1"/>
          </p:cNvSpPr>
          <p:nvPr>
            <p:ph idx="1"/>
          </p:nvPr>
        </p:nvSpPr>
        <p:spPr/>
        <p:txBody>
          <a:bodyPr>
            <a:normAutofit lnSpcReduction="10000"/>
          </a:bodyPr>
          <a:lstStyle/>
          <a:p>
            <a:r>
              <a:rPr lang="en-US" dirty="0"/>
              <a:t>QA writes down Functional Tests for each Story</a:t>
            </a:r>
          </a:p>
          <a:p>
            <a:r>
              <a:rPr lang="en-US" dirty="0"/>
              <a:t>QA can't see what developers draw until end of Iteration.</a:t>
            </a:r>
          </a:p>
          <a:p>
            <a:r>
              <a:rPr lang="en-US" dirty="0"/>
              <a:t>Then QA "runs" tests, notes bugs</a:t>
            </a:r>
            <a:r>
              <a:rPr lang="en-US" dirty="0" smtClean="0"/>
              <a:t>.</a:t>
            </a:r>
          </a:p>
          <a:p>
            <a:endParaRPr lang="en-US" dirty="0"/>
          </a:p>
          <a:p>
            <a:r>
              <a:rPr lang="en-US" dirty="0" smtClean="0"/>
              <a:t>Meanwhile </a:t>
            </a:r>
            <a:r>
              <a:rPr lang="en-US" dirty="0"/>
              <a:t>Developers define engineering tasks</a:t>
            </a:r>
            <a:r>
              <a:rPr lang="en-US" dirty="0" smtClean="0"/>
              <a:t>.</a:t>
            </a:r>
            <a:endParaRPr lang="en-US" dirty="0"/>
          </a:p>
          <a:p>
            <a:r>
              <a:rPr lang="en-US" dirty="0"/>
              <a:t>Developers draw solutions</a:t>
            </a:r>
          </a:p>
          <a:p>
            <a:r>
              <a:rPr lang="en-US" dirty="0"/>
              <a:t>If other developers can't understand a drawing, it fails unit test.</a:t>
            </a:r>
          </a:p>
          <a:p>
            <a:r>
              <a:rPr lang="en-US" dirty="0"/>
              <a:t>Developers should refactor where they can</a:t>
            </a:r>
          </a:p>
          <a:p>
            <a:r>
              <a:rPr lang="en-US" dirty="0"/>
              <a:t>Tracker notes any deletions </a:t>
            </a:r>
            <a:endParaRPr lang="en-US" dirty="0" smtClean="0"/>
          </a:p>
          <a:p>
            <a:endParaRPr lang="en-US" dirty="0"/>
          </a:p>
          <a:p>
            <a:r>
              <a:rPr lang="en-US" dirty="0" smtClean="0"/>
              <a:t>Onsite customers secretly </a:t>
            </a:r>
            <a:r>
              <a:rPr lang="en-US" dirty="0"/>
              <a:t>think up new stories, the evil bastards.</a:t>
            </a:r>
            <a:endParaRPr lang="en-US" dirty="0"/>
          </a:p>
        </p:txBody>
      </p:sp>
      <p:sp>
        <p:nvSpPr>
          <p:cNvPr id="4" name="Footer Placeholder 3"/>
          <p:cNvSpPr>
            <a:spLocks noGrp="1"/>
          </p:cNvSpPr>
          <p:nvPr>
            <p:ph type="ftr" sz="quarter" idx="11"/>
          </p:nvPr>
        </p:nvSpPr>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91974DF9-AD47-4691-BA21-BBFCE3637A9A}"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255247296"/>
      </p:ext>
    </p:extLst>
  </p:cSld>
  <p:clrMapOvr>
    <a:masterClrMapping/>
  </p:clrMapOvr>
  <p:transition xmlns:p14="http://schemas.microsoft.com/office/powerpoint/2010/main">
    <p:fade/>
  </p:transition>
</p:sld>
</file>

<file path=ppt/theme/theme1.xml><?xml version="1.0" encoding="utf-8"?>
<a:theme xmlns:a="http://schemas.openxmlformats.org/drawingml/2006/main" name="Chalmers-G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Chalmers-Gu.thmx</Template>
  <TotalTime>2388</TotalTime>
  <Words>770</Words>
  <Application>Microsoft Macintosh PowerPoint</Application>
  <PresentationFormat>On-screen Show (4:3)</PresentationFormat>
  <Paragraphs>126</Paragraphs>
  <Slides>12</Slides>
  <Notes>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Chalmers-Gu</vt:lpstr>
      <vt:lpstr>Vorlage</vt:lpstr>
      <vt:lpstr>Agile Software Development (DIT191 / EDA397)</vt:lpstr>
      <vt:lpstr>Experience Agile</vt:lpstr>
      <vt:lpstr>Divide your group</vt:lpstr>
      <vt:lpstr>Sixty Minute Project</vt:lpstr>
      <vt:lpstr>Rules</vt:lpstr>
      <vt:lpstr>User Stories &amp; Arch. Spike</vt:lpstr>
      <vt:lpstr>Estimate Priority &amp; Scope</vt:lpstr>
      <vt:lpstr>Initial Commitment Schedule</vt:lpstr>
      <vt:lpstr>Iteration 1</vt:lpstr>
      <vt:lpstr>Fix Commitment Schedule</vt:lpstr>
      <vt:lpstr>Iteration 2</vt:lpstr>
      <vt:lpstr>Release!</vt:lpstr>
    </vt:vector>
  </TitlesOfParts>
  <Company>Chalmers | University of Gothenburg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 (DIT191 / EDA397)</dc:title>
  <dc:creator>Eric Knauss</dc:creator>
  <cp:lastModifiedBy>Eric Knauss</cp:lastModifiedBy>
  <cp:revision>36</cp:revision>
  <dcterms:created xsi:type="dcterms:W3CDTF">2014-03-17T22:18:24Z</dcterms:created>
  <dcterms:modified xsi:type="dcterms:W3CDTF">2014-03-25T15:04:40Z</dcterms:modified>
</cp:coreProperties>
</file>