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notesSlides/notesSlide4.xml" ContentType="application/vnd.openxmlformats-officedocument.presentationml.notesSlide+xml"/>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5" d="100"/>
          <a:sy n="75" d="100"/>
        </p:scale>
        <p:origin x="-196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71BCA2-3606-4045-A70B-080651324F96}" type="datetimeFigureOut">
              <a:rPr lang="en-US" smtClean="0"/>
              <a:t>05/05/14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11CEE8-436C-C147-A08A-7C3C2C132AED}" type="slidenum">
              <a:rPr lang="en-US" smtClean="0"/>
              <a:t>‹#›</a:t>
            </a:fld>
            <a:endParaRPr lang="en-US"/>
          </a:p>
        </p:txBody>
      </p:sp>
    </p:spTree>
    <p:extLst>
      <p:ext uri="{BB962C8B-B14F-4D97-AF65-F5344CB8AC3E}">
        <p14:creationId xmlns:p14="http://schemas.microsoft.com/office/powerpoint/2010/main" val="11855447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6.xml"/><Relationship Id="rId4" Type="http://schemas.openxmlformats.org/officeDocument/2006/relationships/oleObject" Target="../embeddings/oleObject2.bin"/><Relationship Id="rId5"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171011" name="Rectangle 4"/>
          <p:cNvSpPr>
            <a:spLocks noGrp="1" noChangeArrowheads="1"/>
          </p:cNvSpPr>
          <p:nvPr>
            <p:ph type="ftr" sz="quarter" idx="4"/>
          </p:nvPr>
        </p:nvSpPr>
        <p:spPr>
          <a:noFill/>
        </p:spPr>
        <p:txBody>
          <a:bodyPr/>
          <a:lstStyle/>
          <a:p>
            <a:r>
              <a:rPr lang="de-DE" smtClean="0"/>
              <a:t>Juli 2004</a:t>
            </a:r>
          </a:p>
        </p:txBody>
      </p:sp>
      <p:sp>
        <p:nvSpPr>
          <p:cNvPr id="171012" name="Rectangle 5"/>
          <p:cNvSpPr>
            <a:spLocks noGrp="1" noChangeArrowheads="1"/>
          </p:cNvSpPr>
          <p:nvPr>
            <p:ph type="sldNum" sz="quarter" idx="5"/>
          </p:nvPr>
        </p:nvSpPr>
        <p:spPr>
          <a:noFill/>
        </p:spPr>
        <p:txBody>
          <a:bodyPr/>
          <a:lstStyle/>
          <a:p>
            <a:fld id="{9E563365-FE2A-430B-84AF-2D6A905519A4}" type="slidenum">
              <a:rPr lang="de-DE" smtClean="0"/>
              <a:pPr/>
              <a:t>2</a:t>
            </a:fld>
            <a:endParaRPr lang="de-DE" smtClean="0"/>
          </a:p>
        </p:txBody>
      </p:sp>
      <p:sp>
        <p:nvSpPr>
          <p:cNvPr id="171013" name="Rectangle 2"/>
          <p:cNvSpPr>
            <a:spLocks noGrp="1" noRot="1" noChangeAspect="1" noChangeArrowheads="1" noTextEdit="1"/>
          </p:cNvSpPr>
          <p:nvPr>
            <p:ph type="sldImg"/>
          </p:nvPr>
        </p:nvSpPr>
        <p:spPr>
          <a:xfrm>
            <a:off x="1296988" y="800100"/>
            <a:ext cx="4268787" cy="3200400"/>
          </a:xfrm>
          <a:solidFill>
            <a:srgbClr val="FFFFFF"/>
          </a:solidFill>
          <a:ln/>
        </p:spPr>
      </p:sp>
      <p:sp>
        <p:nvSpPr>
          <p:cNvPr id="171014" name="Rectangle 3"/>
          <p:cNvSpPr>
            <a:spLocks noGrp="1" noChangeArrowheads="1"/>
          </p:cNvSpPr>
          <p:nvPr>
            <p:ph type="body" idx="1"/>
          </p:nvPr>
        </p:nvSpPr>
        <p:spPr>
          <a:xfrm>
            <a:off x="913992" y="4347195"/>
            <a:ext cx="5030018" cy="3849358"/>
          </a:xfrm>
          <a:solidFill>
            <a:srgbClr val="FFFFFF"/>
          </a:solidFill>
          <a:ln>
            <a:solidFill>
              <a:srgbClr val="000000"/>
            </a:solidFill>
          </a:ln>
        </p:spPr>
        <p:txBody>
          <a:bodyPr lIns="91432" tIns="45716" rIns="91432" bIns="45716"/>
          <a:lstStyle/>
          <a:p>
            <a:r>
              <a:rPr lang="de-DE" smtClean="0"/>
              <a:t>Man nimmt immer etwas weg - und landet ganz am Schluss bei Papierdokumentation. Das soll zeigen, dass diese Art der Dokumentation die Kanäle doch deutlich verengt. Das muss sich dann schon auf andere Weise lohnen.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172035" name="Rectangle 4"/>
          <p:cNvSpPr>
            <a:spLocks noGrp="1" noChangeArrowheads="1"/>
          </p:cNvSpPr>
          <p:nvPr>
            <p:ph type="ftr" sz="quarter" idx="4"/>
          </p:nvPr>
        </p:nvSpPr>
        <p:spPr>
          <a:noFill/>
        </p:spPr>
        <p:txBody>
          <a:bodyPr/>
          <a:lstStyle/>
          <a:p>
            <a:r>
              <a:rPr lang="de-DE" smtClean="0"/>
              <a:t>Juli 2004</a:t>
            </a:r>
          </a:p>
        </p:txBody>
      </p:sp>
      <p:sp>
        <p:nvSpPr>
          <p:cNvPr id="172036" name="Rectangle 5"/>
          <p:cNvSpPr>
            <a:spLocks noGrp="1" noChangeArrowheads="1"/>
          </p:cNvSpPr>
          <p:nvPr>
            <p:ph type="sldNum" sz="quarter" idx="5"/>
          </p:nvPr>
        </p:nvSpPr>
        <p:spPr>
          <a:noFill/>
        </p:spPr>
        <p:txBody>
          <a:bodyPr/>
          <a:lstStyle/>
          <a:p>
            <a:fld id="{B6E282C5-735E-4194-8F31-B146885A4109}" type="slidenum">
              <a:rPr lang="de-DE" smtClean="0"/>
              <a:pPr/>
              <a:t>3</a:t>
            </a:fld>
            <a:endParaRPr lang="de-DE" smtClean="0"/>
          </a:p>
        </p:txBody>
      </p:sp>
      <p:sp>
        <p:nvSpPr>
          <p:cNvPr id="172037" name="Rectangle 2"/>
          <p:cNvSpPr>
            <a:spLocks noGrp="1" noRot="1" noChangeAspect="1" noChangeArrowheads="1" noTextEdit="1"/>
          </p:cNvSpPr>
          <p:nvPr>
            <p:ph type="sldImg"/>
          </p:nvPr>
        </p:nvSpPr>
        <p:spPr>
          <a:xfrm>
            <a:off x="1296988" y="800100"/>
            <a:ext cx="4268787" cy="3200400"/>
          </a:xfrm>
          <a:solidFill>
            <a:srgbClr val="FFFFFF"/>
          </a:solidFill>
          <a:ln/>
        </p:spPr>
      </p:sp>
      <p:sp>
        <p:nvSpPr>
          <p:cNvPr id="172038" name="Rectangle 3"/>
          <p:cNvSpPr>
            <a:spLocks noGrp="1" noChangeArrowheads="1"/>
          </p:cNvSpPr>
          <p:nvPr>
            <p:ph type="body" idx="1"/>
          </p:nvPr>
        </p:nvSpPr>
        <p:spPr>
          <a:xfrm>
            <a:off x="913992" y="4347195"/>
            <a:ext cx="5030018" cy="3849358"/>
          </a:xfrm>
          <a:solidFill>
            <a:srgbClr val="FFFFFF"/>
          </a:solidFill>
          <a:ln>
            <a:solidFill>
              <a:srgbClr val="000000"/>
            </a:solidFill>
          </a:ln>
        </p:spPr>
        <p:txBody>
          <a:bodyPr lIns="91432" tIns="45716" rIns="91432" bIns="45716"/>
          <a:lstStyle/>
          <a:p>
            <a:r>
              <a:rPr lang="de-DE" smtClean="0"/>
              <a:t>Hier das ganze noch einmal als Kurve dargestellt. </a:t>
            </a:r>
          </a:p>
          <a:p>
            <a:r>
              <a:rPr lang="de-DE" smtClean="0"/>
              <a:t>Papier ist weder „hot“, es tut sich also nicht viel.</a:t>
            </a:r>
          </a:p>
          <a:p>
            <a:r>
              <a:rPr lang="de-DE" smtClean="0"/>
              <a:t>Noch ist die Effizienz (Erfolg/Aufwand) groß. Man braucht es doch manchmal, weil es ein viel effektiverer Speicher ist als die anderen Mittel.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66BA48-C1F8-4B0D-8F98-C40B4A031117}" type="slidenum">
              <a:rPr lang="de-DE"/>
              <a:pPr/>
              <a:t>4</a:t>
            </a:fld>
            <a:endParaRPr lang="de-DE"/>
          </a:p>
        </p:txBody>
      </p:sp>
      <p:sp>
        <p:nvSpPr>
          <p:cNvPr id="29699" name="Rectangle 2"/>
          <p:cNvSpPr>
            <a:spLocks noGrp="1" noRot="1" noChangeAspect="1" noChangeArrowheads="1" noTextEdit="1"/>
          </p:cNvSpPr>
          <p:nvPr>
            <p:ph type="sldImg"/>
          </p:nvPr>
        </p:nvSpPr>
        <p:spPr>
          <a:xfrm>
            <a:off x="1296988" y="800100"/>
            <a:ext cx="4268787" cy="3200400"/>
          </a:xfrm>
          <a:ln/>
        </p:spPr>
      </p:sp>
      <p:sp>
        <p:nvSpPr>
          <p:cNvPr id="29700" name="Rectangle 3"/>
          <p:cNvSpPr>
            <a:spLocks noGrp="1" noChangeArrowheads="1"/>
          </p:cNvSpPr>
          <p:nvPr>
            <p:ph type="body" idx="1"/>
          </p:nvPr>
        </p:nvSpPr>
        <p:spPr>
          <a:xfrm>
            <a:off x="914508" y="4347531"/>
            <a:ext cx="5028986" cy="3848874"/>
          </a:xfrm>
          <a:noFill/>
          <a:ln/>
        </p:spPr>
        <p:txBody>
          <a:bodyPr/>
          <a:lstStyle/>
          <a:p>
            <a:pPr eaLnBrk="1" hangingPunct="1"/>
            <a:r>
              <a:rPr lang="de-DE" smtClean="0">
                <a:latin typeface="Arial" charset="0"/>
              </a:rPr>
              <a:t>Oft beginnt ein Projekt „klassisch“ und möchte dann unterwegs agiler werden. Dies ist oft der Fall, wenn man mit einer sehr umfangreichen Spezifikation Schwierigkeiten hat und feststellt, dass man mit dem Ändern gar nicht mehr nachkommt.</a:t>
            </a:r>
          </a:p>
          <a:p>
            <a:pPr eaLnBrk="1" hangingPunct="1"/>
            <a:r>
              <a:rPr lang="de-DE" smtClean="0">
                <a:latin typeface="Arial" charset="0"/>
              </a:rPr>
              <a:t>Druck wird reduziert, damit für die folgenden Schritte Luft bleibt.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5124" name="Rectangle 4"/>
          <p:cNvSpPr>
            <a:spLocks noGrp="1" noChangeArrowheads="1"/>
          </p:cNvSpPr>
          <p:nvPr>
            <p:ph type="ftr" sz="quarter" idx="4"/>
          </p:nvPr>
        </p:nvSpPr>
        <p:spPr>
          <a:noFill/>
        </p:spPr>
        <p:txBody>
          <a:bodyPr/>
          <a:lstStyle/>
          <a:p>
            <a:r>
              <a:rPr lang="de-DE" smtClean="0"/>
              <a:t>Juli 2004</a:t>
            </a:r>
          </a:p>
        </p:txBody>
      </p:sp>
      <p:sp>
        <p:nvSpPr>
          <p:cNvPr id="5125" name="Rectangle 5"/>
          <p:cNvSpPr>
            <a:spLocks noGrp="1" noChangeArrowheads="1"/>
          </p:cNvSpPr>
          <p:nvPr>
            <p:ph type="sldNum" sz="quarter" idx="5"/>
          </p:nvPr>
        </p:nvSpPr>
        <p:spPr>
          <a:noFill/>
        </p:spPr>
        <p:txBody>
          <a:bodyPr/>
          <a:lstStyle/>
          <a:p>
            <a:fld id="{4C730C22-7348-4056-B465-5D7CA49A4D41}" type="slidenum">
              <a:rPr lang="de-DE" smtClean="0"/>
              <a:pPr/>
              <a:t>6</a:t>
            </a:fld>
            <a:endParaRPr lang="de-DE" smtClean="0"/>
          </a:p>
        </p:txBody>
      </p:sp>
      <p:graphicFrame>
        <p:nvGraphicFramePr>
          <p:cNvPr id="5122" name="Object 2"/>
          <p:cNvGraphicFramePr>
            <a:graphicFrameLocks noChangeAspect="1"/>
          </p:cNvGraphicFramePr>
          <p:nvPr/>
        </p:nvGraphicFramePr>
        <p:xfrm>
          <a:off x="605750" y="632578"/>
          <a:ext cx="5625032" cy="3901837"/>
        </p:xfrm>
        <a:graphic>
          <a:graphicData uri="http://schemas.openxmlformats.org/presentationml/2006/ole">
            <mc:AlternateContent xmlns:mc="http://schemas.openxmlformats.org/markup-compatibility/2006">
              <mc:Choice xmlns:v="urn:schemas-microsoft-com:vml" Requires="v">
                <p:oleObj spid="_x0000_s2050" name="Folie" r:id="rId4" imgW="4572000" imgH="3429000" progId="PowerPoint.Slide.8">
                  <p:embed/>
                </p:oleObj>
              </mc:Choice>
              <mc:Fallback>
                <p:oleObj name="Folie" r:id="rId4" imgW="4572000" imgH="3429000" progId="PowerPoint.Slid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750" y="632578"/>
                        <a:ext cx="5625032"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smtClean="0"/>
              <a:t>Click to edit Master title style</a:t>
            </a:r>
            <a:endParaRPr lang="sv-SE"/>
          </a:p>
        </p:txBody>
      </p:sp>
      <p:sp>
        <p:nvSpPr>
          <p:cNvPr id="3" name="Platshållare för innehåll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301791876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4DC7970-7B0B-DC47-AAFA-D25F6DE67826}" type="datetimeFigureOut">
              <a:rPr lang="en-US" smtClean="0"/>
              <a:t>05/05/14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FF7C8B6-1F95-054A-BE18-3DE2C575894D}" type="slidenum">
              <a:rPr lang="en-US" smtClean="0"/>
              <a:t>‹#›</a:t>
            </a:fld>
            <a:endParaRPr lang="en-US"/>
          </a:p>
        </p:txBody>
      </p:sp>
    </p:spTree>
    <p:extLst>
      <p:ext uri="{BB962C8B-B14F-4D97-AF65-F5344CB8AC3E}">
        <p14:creationId xmlns:p14="http://schemas.microsoft.com/office/powerpoint/2010/main" val="2320397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3"/>
          <p:cNvSpPr>
            <a:spLocks noGrp="1" noChangeArrowheads="1"/>
          </p:cNvSpPr>
          <p:nvPr>
            <p:ph type="ftr" sz="quarter" idx="10"/>
          </p:nvPr>
        </p:nvSpPr>
        <p:spPr>
          <a:xfrm>
            <a:off x="1116013" y="6524625"/>
            <a:ext cx="6551612" cy="273050"/>
          </a:xfrm>
          <a:prstGeom prst="rect">
            <a:avLst/>
          </a:prstGeom>
          <a:ln/>
        </p:spPr>
        <p:txBody>
          <a:bodyPr/>
          <a:lstStyle>
            <a:lvl1pPr>
              <a:defRPr/>
            </a:lvl1pPr>
          </a:lstStyle>
          <a:p>
            <a:r>
              <a:rPr lang="de-DE" smtClean="0"/>
              <a:t>Eric Knauss: Labor  "Agile Software Entwicklung"</a:t>
            </a:r>
            <a:endParaRPr lang="de-DE"/>
          </a:p>
        </p:txBody>
      </p:sp>
      <p:sp>
        <p:nvSpPr>
          <p:cNvPr id="4" name="Rectangle 8"/>
          <p:cNvSpPr>
            <a:spLocks noGrp="1" noChangeArrowheads="1"/>
          </p:cNvSpPr>
          <p:nvPr>
            <p:ph type="sldNum" sz="quarter" idx="11"/>
          </p:nvPr>
        </p:nvSpPr>
        <p:spPr>
          <a:xfrm>
            <a:off x="8783638" y="6524625"/>
            <a:ext cx="360362" cy="273050"/>
          </a:xfrm>
          <a:prstGeom prst="rect">
            <a:avLst/>
          </a:prstGeom>
          <a:ln/>
        </p:spPr>
        <p:txBody>
          <a:bodyPr/>
          <a:lstStyle>
            <a:lvl1pPr>
              <a:defRPr/>
            </a:lvl1pPr>
          </a:lstStyle>
          <a:p>
            <a:fld id="{EB875BFF-72FA-4100-827F-16CEA1F3B73F}" type="slidenum">
              <a:rPr lang="de-DE"/>
              <a:pPr/>
              <a:t>‹#›</a:t>
            </a:fld>
            <a:endParaRPr lang="de-DE"/>
          </a:p>
        </p:txBody>
      </p:sp>
      <p:sp>
        <p:nvSpPr>
          <p:cNvPr id="5" name="Rectangle 9"/>
          <p:cNvSpPr>
            <a:spLocks noGrp="1" noChangeArrowheads="1"/>
          </p:cNvSpPr>
          <p:nvPr>
            <p:ph type="dt" sz="half" idx="12"/>
          </p:nvPr>
        </p:nvSpPr>
        <p:spPr>
          <a:xfrm>
            <a:off x="7740650" y="6524625"/>
            <a:ext cx="971550" cy="273050"/>
          </a:xfrm>
          <a:prstGeom prst="rect">
            <a:avLst/>
          </a:prstGeom>
          <a:ln/>
        </p:spPr>
        <p:txBody>
          <a:bodyPr/>
          <a:lstStyle>
            <a:lvl1pPr>
              <a:defRPr/>
            </a:lvl1pPr>
          </a:lstStyle>
          <a:p>
            <a:endParaRPr lang="de-DE"/>
          </a:p>
        </p:txBody>
      </p:sp>
    </p:spTree>
    <p:extLst>
      <p:ext uri="{BB962C8B-B14F-4D97-AF65-F5344CB8AC3E}">
        <p14:creationId xmlns:p14="http://schemas.microsoft.com/office/powerpoint/2010/main" val="31581222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title"/>
          </p:nvPr>
        </p:nvSpPr>
        <p:spPr bwMode="auto">
          <a:xfrm>
            <a:off x="611188" y="838200"/>
            <a:ext cx="8532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sv-SE" dirty="0"/>
          </a:p>
        </p:txBody>
      </p:sp>
      <p:sp>
        <p:nvSpPr>
          <p:cNvPr id="1027" name="Rectangle 11"/>
          <p:cNvSpPr>
            <a:spLocks noGrp="1" noChangeArrowheads="1"/>
          </p:cNvSpPr>
          <p:nvPr>
            <p:ph type="body" idx="1"/>
          </p:nvPr>
        </p:nvSpPr>
        <p:spPr bwMode="auto">
          <a:xfrm>
            <a:off x="683568" y="198884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1028" name="Rectangle 5"/>
          <p:cNvSpPr>
            <a:spLocks noChangeArrowheads="1"/>
          </p:cNvSpPr>
          <p:nvPr/>
        </p:nvSpPr>
        <p:spPr bwMode="auto">
          <a:xfrm>
            <a:off x="0" y="0"/>
            <a:ext cx="9144000" cy="549275"/>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n-US"/>
          </a:p>
        </p:txBody>
      </p:sp>
      <p:pic>
        <p:nvPicPr>
          <p:cNvPr id="6" name="Picture 5" descr="ChalmersU_GU_whit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568" y="44624"/>
            <a:ext cx="5400601" cy="46805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4000" b="1">
          <a:solidFill>
            <a:schemeClr val="tx1"/>
          </a:solidFill>
          <a:latin typeface="+mj-lt"/>
          <a:ea typeface="ＭＳ Ｐゴシック" pitchFamily="96" charset="-128"/>
          <a:cs typeface="Akzidenz-Bd for Chalmers"/>
        </a:defRPr>
      </a:lvl1pPr>
      <a:lvl2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2pPr>
      <a:lvl3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3pPr>
      <a:lvl4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4pPr>
      <a:lvl5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5pPr>
      <a:lvl6pPr marL="457200" algn="ctr" rtl="0" eaLnBrk="1" fontAlgn="base" hangingPunct="1">
        <a:spcBef>
          <a:spcPct val="0"/>
        </a:spcBef>
        <a:spcAft>
          <a:spcPct val="0"/>
        </a:spcAft>
        <a:defRPr sz="4000">
          <a:solidFill>
            <a:schemeClr val="bg1"/>
          </a:solidFill>
          <a:latin typeface="Arial Black" pitchFamily="68" charset="0"/>
        </a:defRPr>
      </a:lvl6pPr>
      <a:lvl7pPr marL="914400" algn="ctr" rtl="0" eaLnBrk="1" fontAlgn="base" hangingPunct="1">
        <a:spcBef>
          <a:spcPct val="0"/>
        </a:spcBef>
        <a:spcAft>
          <a:spcPct val="0"/>
        </a:spcAft>
        <a:defRPr sz="4000">
          <a:solidFill>
            <a:schemeClr val="bg1"/>
          </a:solidFill>
          <a:latin typeface="Arial Black" pitchFamily="68" charset="0"/>
        </a:defRPr>
      </a:lvl7pPr>
      <a:lvl8pPr marL="1371600" algn="ctr" rtl="0" eaLnBrk="1" fontAlgn="base" hangingPunct="1">
        <a:spcBef>
          <a:spcPct val="0"/>
        </a:spcBef>
        <a:spcAft>
          <a:spcPct val="0"/>
        </a:spcAft>
        <a:defRPr sz="4000">
          <a:solidFill>
            <a:schemeClr val="bg1"/>
          </a:solidFill>
          <a:latin typeface="Arial Black" pitchFamily="68" charset="0"/>
        </a:defRPr>
      </a:lvl8pPr>
      <a:lvl9pPr marL="1828800" algn="ctr" rtl="0" eaLnBrk="1" fontAlgn="base" hangingPunct="1">
        <a:spcBef>
          <a:spcPct val="0"/>
        </a:spcBef>
        <a:spcAft>
          <a:spcPct val="0"/>
        </a:spcAft>
        <a:defRPr sz="4000">
          <a:solidFill>
            <a:schemeClr val="bg1"/>
          </a:solidFill>
          <a:latin typeface="Arial Black" pitchFamily="68" charset="0"/>
        </a:defRPr>
      </a:lvl9pPr>
    </p:titleStyle>
    <p:bodyStyle>
      <a:lvl1pPr marL="342900" indent="-3429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96" charset="-128"/>
          <a:cs typeface="Akzidenz for Chalmers Regular"/>
        </a:defRPr>
      </a:lvl1pPr>
      <a:lvl2pPr marL="742950" indent="-28575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2pPr>
      <a:lvl3pPr marL="11430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3pPr>
      <a:lvl4pPr marL="16002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4pPr>
      <a:lvl5pPr marL="20574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5pPr>
      <a:lvl6pPr marL="25146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6pPr>
      <a:lvl7pPr marL="29718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7pPr>
      <a:lvl8pPr marL="34290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8pPr>
      <a:lvl9pPr marL="38862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1.bin"/><Relationship Id="rId5"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72080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de-DE" dirty="0" smtClean="0"/>
              <a:t>Gedankenexperiment</a:t>
            </a:r>
            <a:br>
              <a:rPr lang="de-DE" dirty="0" smtClean="0"/>
            </a:br>
            <a:r>
              <a:rPr lang="de-DE" sz="2000" dirty="0" smtClean="0">
                <a:solidFill>
                  <a:schemeClr val="tx1"/>
                </a:solidFill>
              </a:rPr>
              <a:t>Ideale Informationsübertragung: </a:t>
            </a:r>
            <a:r>
              <a:rPr lang="de-DE" sz="2000" i="1" dirty="0" smtClean="0">
                <a:solidFill>
                  <a:srgbClr val="FF0000"/>
                </a:solidFill>
              </a:rPr>
              <a:t>nicht</a:t>
            </a:r>
            <a:r>
              <a:rPr lang="de-DE" sz="2000" dirty="0" smtClean="0">
                <a:solidFill>
                  <a:schemeClr val="tx1"/>
                </a:solidFill>
              </a:rPr>
              <a:t> über Dokumente!</a:t>
            </a:r>
          </a:p>
        </p:txBody>
      </p:sp>
      <p:sp>
        <p:nvSpPr>
          <p:cNvPr id="5046275" name="Rectangle 3"/>
          <p:cNvSpPr>
            <a:spLocks noGrp="1" noChangeArrowheads="1"/>
          </p:cNvSpPr>
          <p:nvPr>
            <p:ph type="body" idx="1"/>
          </p:nvPr>
        </p:nvSpPr>
        <p:spPr>
          <a:xfrm>
            <a:off x="685800" y="1142984"/>
            <a:ext cx="7772400" cy="5029200"/>
          </a:xfrm>
        </p:spPr>
        <p:txBody>
          <a:bodyPr/>
          <a:lstStyle/>
          <a:p>
            <a:pPr>
              <a:lnSpc>
                <a:spcPct val="90000"/>
              </a:lnSpc>
            </a:pPr>
            <a:r>
              <a:rPr lang="de-DE" dirty="0" smtClean="0"/>
              <a:t>Ausgangspunkt: Gespräch </a:t>
            </a:r>
          </a:p>
          <a:p>
            <a:pPr lvl="1">
              <a:lnSpc>
                <a:spcPct val="90000"/>
              </a:lnSpc>
            </a:pPr>
            <a:r>
              <a:rPr lang="de-DE" sz="1800" dirty="0" smtClean="0"/>
              <a:t>Räumliche Nähe: Gesten, Ausdruck etc.</a:t>
            </a:r>
          </a:p>
          <a:p>
            <a:pPr lvl="1">
              <a:lnSpc>
                <a:spcPct val="90000"/>
              </a:lnSpc>
            </a:pPr>
            <a:r>
              <a:rPr lang="de-DE" sz="1800" dirty="0" smtClean="0"/>
              <a:t>„Osmotische Kommunikation“</a:t>
            </a:r>
          </a:p>
          <a:p>
            <a:pPr lvl="1">
              <a:lnSpc>
                <a:spcPct val="90000"/>
              </a:lnSpc>
            </a:pPr>
            <a:endParaRPr lang="de-DE" sz="1800" dirty="0" smtClean="0"/>
          </a:p>
          <a:p>
            <a:pPr>
              <a:lnSpc>
                <a:spcPct val="90000"/>
              </a:lnSpc>
            </a:pPr>
            <a:r>
              <a:rPr lang="de-DE" dirty="0" smtClean="0"/>
              <a:t>Ohne räumliche Nähe: Video-Konferenz</a:t>
            </a:r>
          </a:p>
          <a:p>
            <a:pPr lvl="1">
              <a:lnSpc>
                <a:spcPct val="90000"/>
              </a:lnSpc>
            </a:pPr>
            <a:r>
              <a:rPr lang="de-DE" sz="1800" dirty="0" smtClean="0"/>
              <a:t>Synchrones Sehen und Hören</a:t>
            </a:r>
          </a:p>
          <a:p>
            <a:pPr lvl="1">
              <a:lnSpc>
                <a:spcPct val="90000"/>
              </a:lnSpc>
            </a:pPr>
            <a:endParaRPr lang="de-DE" sz="1800" dirty="0" smtClean="0"/>
          </a:p>
          <a:p>
            <a:pPr>
              <a:lnSpc>
                <a:spcPct val="90000"/>
              </a:lnSpc>
            </a:pPr>
            <a:r>
              <a:rPr lang="de-DE" dirty="0" smtClean="0"/>
              <a:t>Ohne die anderen zu sehen: Telefonat</a:t>
            </a:r>
          </a:p>
          <a:p>
            <a:pPr lvl="1">
              <a:lnSpc>
                <a:spcPct val="90000"/>
              </a:lnSpc>
            </a:pPr>
            <a:r>
              <a:rPr lang="de-DE" sz="1800" dirty="0" smtClean="0"/>
              <a:t>Synchrones Hören und Nachfragen</a:t>
            </a:r>
          </a:p>
          <a:p>
            <a:pPr lvl="1">
              <a:lnSpc>
                <a:spcPct val="90000"/>
              </a:lnSpc>
            </a:pPr>
            <a:endParaRPr lang="de-DE" sz="1800" dirty="0" smtClean="0"/>
          </a:p>
          <a:p>
            <a:pPr>
              <a:lnSpc>
                <a:spcPct val="90000"/>
              </a:lnSpc>
            </a:pPr>
            <a:r>
              <a:rPr lang="de-DE" dirty="0" smtClean="0"/>
              <a:t>Ohne Hören: email</a:t>
            </a:r>
          </a:p>
          <a:p>
            <a:pPr lvl="1">
              <a:lnSpc>
                <a:spcPct val="90000"/>
              </a:lnSpc>
            </a:pPr>
            <a:r>
              <a:rPr lang="de-DE" sz="1800" dirty="0" smtClean="0"/>
              <a:t>Nachfragen möglich, aber schriftlich und mit Verzögerung</a:t>
            </a:r>
          </a:p>
          <a:p>
            <a:pPr lvl="1">
              <a:lnSpc>
                <a:spcPct val="90000"/>
              </a:lnSpc>
            </a:pPr>
            <a:endParaRPr lang="de-DE" sz="1800" dirty="0" smtClean="0"/>
          </a:p>
          <a:p>
            <a:pPr>
              <a:lnSpc>
                <a:spcPct val="90000"/>
              </a:lnSpc>
            </a:pPr>
            <a:r>
              <a:rPr lang="de-DE" dirty="0" smtClean="0"/>
              <a:t>Ohne Nachfragen und Feedback</a:t>
            </a:r>
          </a:p>
          <a:p>
            <a:pPr>
              <a:lnSpc>
                <a:spcPct val="90000"/>
              </a:lnSpc>
              <a:buFontTx/>
              <a:buNone/>
            </a:pPr>
            <a:r>
              <a:rPr lang="de-DE" dirty="0" smtClean="0"/>
              <a:t>       -   </a:t>
            </a:r>
            <a:r>
              <a:rPr lang="de-DE" sz="1600" dirty="0" smtClean="0"/>
              <a:t>Lesen von Papierdokumenten: so viel fehlt hier!</a:t>
            </a:r>
          </a:p>
        </p:txBody>
      </p:sp>
      <p:sp>
        <p:nvSpPr>
          <p:cNvPr id="4" name="Foliennummernplatzhalter 3"/>
          <p:cNvSpPr>
            <a:spLocks noGrp="1"/>
          </p:cNvSpPr>
          <p:nvPr>
            <p:ph type="sldNum" sz="quarter" idx="4294967295"/>
          </p:nvPr>
        </p:nvSpPr>
        <p:spPr>
          <a:xfrm>
            <a:off x="8783638" y="6524625"/>
            <a:ext cx="360362" cy="273050"/>
          </a:xfrm>
          <a:prstGeom prst="rect">
            <a:avLst/>
          </a:prstGeom>
        </p:spPr>
        <p:txBody>
          <a:bodyPr/>
          <a:lstStyle/>
          <a:p>
            <a:fld id="{0B3C71EE-8B7A-4513-81BC-9C61A66CCBCC}" type="slidenum">
              <a:rPr lang="de-DE" smtClean="0"/>
              <a:pPr/>
              <a:t>2</a:t>
            </a:fld>
            <a:endParaRPr lang="de-DE"/>
          </a:p>
        </p:txBody>
      </p:sp>
      <p:sp>
        <p:nvSpPr>
          <p:cNvPr id="5" name="Fußzeilenplatzhalter 4"/>
          <p:cNvSpPr>
            <a:spLocks noGrp="1"/>
          </p:cNvSpPr>
          <p:nvPr>
            <p:ph type="ftr" sz="quarter" idx="4294967295"/>
          </p:nvPr>
        </p:nvSpPr>
        <p:spPr>
          <a:xfrm>
            <a:off x="1116013" y="6524625"/>
            <a:ext cx="6551612" cy="273050"/>
          </a:xfrm>
          <a:prstGeom prst="rect">
            <a:avLst/>
          </a:prstGeom>
        </p:spPr>
        <p:txBody>
          <a:bodyPr/>
          <a:lstStyle/>
          <a:p>
            <a:r>
              <a:rPr lang="de-DE" smtClean="0"/>
              <a:t>Eric Knauss: Labor  "Agile Software Entwicklung"</a:t>
            </a:r>
            <a:endParaRPr lang="de-DE"/>
          </a:p>
        </p:txBody>
      </p:sp>
    </p:spTree>
    <p:extLst>
      <p:ext uri="{BB962C8B-B14F-4D97-AF65-F5344CB8AC3E}">
        <p14:creationId xmlns:p14="http://schemas.microsoft.com/office/powerpoint/2010/main" val="15847235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46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046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0462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462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04627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0462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04627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4627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046275">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04627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04627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627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Ambler84"/>
          <p:cNvPicPr>
            <a:picLocks noChangeAspect="1" noChangeArrowheads="1"/>
          </p:cNvPicPr>
          <p:nvPr/>
        </p:nvPicPr>
        <p:blipFill>
          <a:blip r:embed="rId3" cstate="print"/>
          <a:srcRect/>
          <a:stretch>
            <a:fillRect/>
          </a:stretch>
        </p:blipFill>
        <p:spPr bwMode="auto">
          <a:xfrm>
            <a:off x="838200" y="1295400"/>
            <a:ext cx="6858000" cy="5176838"/>
          </a:xfrm>
          <a:prstGeom prst="rect">
            <a:avLst/>
          </a:prstGeom>
          <a:noFill/>
          <a:ln w="9525">
            <a:noFill/>
            <a:miter lim="800000"/>
            <a:headEnd/>
            <a:tailEnd/>
          </a:ln>
        </p:spPr>
      </p:pic>
      <p:sp>
        <p:nvSpPr>
          <p:cNvPr id="36867" name="Text Box 3"/>
          <p:cNvSpPr txBox="1">
            <a:spLocks noChangeArrowheads="1"/>
          </p:cNvSpPr>
          <p:nvPr/>
        </p:nvSpPr>
        <p:spPr bwMode="auto">
          <a:xfrm>
            <a:off x="6230968" y="6083321"/>
            <a:ext cx="2698750" cy="274637"/>
          </a:xfrm>
          <a:prstGeom prst="rect">
            <a:avLst/>
          </a:prstGeom>
          <a:noFill/>
          <a:ln w="12699">
            <a:noFill/>
            <a:miter lim="800000"/>
            <a:headEnd type="none" w="sm" len="sm"/>
            <a:tailEnd type="none" w="sm" len="sm"/>
          </a:ln>
        </p:spPr>
        <p:txBody>
          <a:bodyPr wrap="none">
            <a:spAutoFit/>
          </a:bodyPr>
          <a:lstStyle/>
          <a:p>
            <a:pPr algn="l"/>
            <a:r>
              <a:rPr lang="en-US" sz="1200" b="0"/>
              <a:t>Siehe: Ambler (2002): Agile Modeling</a:t>
            </a:r>
          </a:p>
        </p:txBody>
      </p:sp>
      <p:sp>
        <p:nvSpPr>
          <p:cNvPr id="36868" name="Rectangle 4"/>
          <p:cNvSpPr>
            <a:spLocks noChangeArrowheads="1"/>
          </p:cNvSpPr>
          <p:nvPr/>
        </p:nvSpPr>
        <p:spPr bwMode="auto">
          <a:xfrm>
            <a:off x="1066800" y="1295400"/>
            <a:ext cx="7772400" cy="1143000"/>
          </a:xfrm>
          <a:prstGeom prst="rect">
            <a:avLst/>
          </a:prstGeom>
          <a:noFill/>
          <a:ln w="9525">
            <a:noFill/>
            <a:miter lim="800000"/>
            <a:headEnd/>
            <a:tailEnd/>
          </a:ln>
        </p:spPr>
        <p:txBody>
          <a:bodyPr lIns="92075" tIns="46038" rIns="92075" bIns="46038" anchor="ctr"/>
          <a:lstStyle/>
          <a:p>
            <a:endParaRPr lang="de-DE" sz="2800" i="0">
              <a:solidFill>
                <a:srgbClr val="2358A7"/>
              </a:solidFill>
            </a:endParaRPr>
          </a:p>
        </p:txBody>
      </p:sp>
      <p:sp>
        <p:nvSpPr>
          <p:cNvPr id="36869" name="Rectangle 5"/>
          <p:cNvSpPr>
            <a:spLocks noGrp="1" noChangeArrowheads="1"/>
          </p:cNvSpPr>
          <p:nvPr>
            <p:ph type="title"/>
          </p:nvPr>
        </p:nvSpPr>
        <p:spPr>
          <a:xfrm>
            <a:off x="428596" y="-214338"/>
            <a:ext cx="7772400" cy="1143000"/>
          </a:xfrm>
        </p:spPr>
        <p:txBody>
          <a:bodyPr/>
          <a:lstStyle/>
          <a:p>
            <a:r>
              <a:rPr lang="de-DE" dirty="0" smtClean="0"/>
              <a:t>Dokumentation als Kommunikationsmittel</a:t>
            </a:r>
          </a:p>
        </p:txBody>
      </p:sp>
      <p:sp>
        <p:nvSpPr>
          <p:cNvPr id="5048326" name="Oval 6"/>
          <p:cNvSpPr>
            <a:spLocks noChangeArrowheads="1"/>
          </p:cNvSpPr>
          <p:nvPr/>
        </p:nvSpPr>
        <p:spPr bwMode="auto">
          <a:xfrm>
            <a:off x="1905000" y="5029200"/>
            <a:ext cx="762000" cy="533400"/>
          </a:xfrm>
          <a:prstGeom prst="ellipse">
            <a:avLst/>
          </a:prstGeom>
          <a:noFill/>
          <a:ln w="76200">
            <a:solidFill>
              <a:srgbClr val="ECBC5C"/>
            </a:solidFill>
            <a:round/>
            <a:headEnd type="none" w="sm" len="sm"/>
            <a:tailEnd type="none" w="sm" len="sm"/>
          </a:ln>
        </p:spPr>
        <p:txBody>
          <a:bodyPr wrap="none" anchor="ctr"/>
          <a:lstStyle/>
          <a:p>
            <a:endParaRPr lang="de-DE"/>
          </a:p>
        </p:txBody>
      </p:sp>
      <p:sp>
        <p:nvSpPr>
          <p:cNvPr id="7" name="Foliennummernplatzhalter 6"/>
          <p:cNvSpPr>
            <a:spLocks noGrp="1"/>
          </p:cNvSpPr>
          <p:nvPr>
            <p:ph type="sldNum" sz="quarter" idx="4294967295"/>
          </p:nvPr>
        </p:nvSpPr>
        <p:spPr>
          <a:xfrm>
            <a:off x="8783638" y="6524625"/>
            <a:ext cx="360362" cy="273050"/>
          </a:xfrm>
          <a:prstGeom prst="rect">
            <a:avLst/>
          </a:prstGeom>
        </p:spPr>
        <p:txBody>
          <a:bodyPr/>
          <a:lstStyle/>
          <a:p>
            <a:fld id="{0B3C71EE-8B7A-4513-81BC-9C61A66CCBCC}" type="slidenum">
              <a:rPr lang="de-DE" smtClean="0"/>
              <a:pPr/>
              <a:t>3</a:t>
            </a:fld>
            <a:endParaRPr lang="de-DE"/>
          </a:p>
        </p:txBody>
      </p:sp>
      <p:sp>
        <p:nvSpPr>
          <p:cNvPr id="8" name="Fußzeilenplatzhalter 7"/>
          <p:cNvSpPr>
            <a:spLocks noGrp="1"/>
          </p:cNvSpPr>
          <p:nvPr>
            <p:ph type="ftr" sz="quarter" idx="4294967295"/>
          </p:nvPr>
        </p:nvSpPr>
        <p:spPr>
          <a:xfrm>
            <a:off x="1116013" y="6524625"/>
            <a:ext cx="6551612" cy="273050"/>
          </a:xfrm>
          <a:prstGeom prst="rect">
            <a:avLst/>
          </a:prstGeom>
        </p:spPr>
        <p:txBody>
          <a:bodyPr/>
          <a:lstStyle/>
          <a:p>
            <a:r>
              <a:rPr lang="de-DE" smtClean="0"/>
              <a:t>Eric Knauss: Labor  "Agile Software Entwicklung"</a:t>
            </a:r>
            <a:endParaRPr lang="de-DE"/>
          </a:p>
        </p:txBody>
      </p:sp>
    </p:spTree>
    <p:extLst>
      <p:ext uri="{BB962C8B-B14F-4D97-AF65-F5344CB8AC3E}">
        <p14:creationId xmlns:p14="http://schemas.microsoft.com/office/powerpoint/2010/main" val="39366233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48326"/>
                                        </p:tgtEl>
                                        <p:attrNameLst>
                                          <p:attrName>style.visibility</p:attrName>
                                        </p:attrNameLst>
                                      </p:cBhvr>
                                      <p:to>
                                        <p:strVal val="visible"/>
                                      </p:to>
                                    </p:set>
                                    <p:animEffect transition="in" filter="dissolve">
                                      <p:cBhvr>
                                        <p:cTn id="7" dur="500"/>
                                        <p:tgtEl>
                                          <p:spTgt spid="5048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26"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Fußzeilenplatzhalter 3"/>
          <p:cNvSpPr>
            <a:spLocks noGrp="1"/>
          </p:cNvSpPr>
          <p:nvPr>
            <p:ph type="ftr" sz="quarter" idx="4294967295"/>
          </p:nvPr>
        </p:nvSpPr>
        <p:spPr>
          <a:xfrm>
            <a:off x="1116013" y="6524625"/>
            <a:ext cx="6551612" cy="273050"/>
          </a:xfrm>
          <a:prstGeom prst="rect">
            <a:avLst/>
          </a:prstGeom>
          <a:noFill/>
        </p:spPr>
        <p:txBody>
          <a:bodyPr/>
          <a:lstStyle/>
          <a:p>
            <a:r>
              <a:rPr lang="de-DE" smtClean="0"/>
              <a:t>Eric Knauss: Labor  "Agile Software Entwicklung"</a:t>
            </a:r>
            <a:endParaRPr lang="de-DE"/>
          </a:p>
        </p:txBody>
      </p:sp>
      <p:sp>
        <p:nvSpPr>
          <p:cNvPr id="28676" name="Foliennummernplatzhalter 4"/>
          <p:cNvSpPr>
            <a:spLocks noGrp="1"/>
          </p:cNvSpPr>
          <p:nvPr>
            <p:ph type="sldNum" sz="quarter" idx="4294967295"/>
          </p:nvPr>
        </p:nvSpPr>
        <p:spPr>
          <a:xfrm>
            <a:off x="8783638" y="6524625"/>
            <a:ext cx="360362" cy="273050"/>
          </a:xfrm>
          <a:prstGeom prst="rect">
            <a:avLst/>
          </a:prstGeom>
          <a:noFill/>
        </p:spPr>
        <p:txBody>
          <a:bodyPr/>
          <a:lstStyle/>
          <a:p>
            <a:fld id="{8DAF5A57-140A-4F51-B278-7457766A5BF6}" type="slidenum">
              <a:rPr lang="de-DE"/>
              <a:pPr/>
              <a:t>4</a:t>
            </a:fld>
            <a:endParaRPr lang="de-DE"/>
          </a:p>
        </p:txBody>
      </p:sp>
      <p:sp>
        <p:nvSpPr>
          <p:cNvPr id="54280" name="Line 8"/>
          <p:cNvSpPr>
            <a:spLocks noChangeShapeType="1"/>
          </p:cNvSpPr>
          <p:nvPr/>
        </p:nvSpPr>
        <p:spPr bwMode="auto">
          <a:xfrm>
            <a:off x="1963738" y="5219700"/>
            <a:ext cx="1300162" cy="0"/>
          </a:xfrm>
          <a:prstGeom prst="line">
            <a:avLst/>
          </a:prstGeom>
          <a:noFill/>
          <a:ln w="28575">
            <a:solidFill>
              <a:schemeClr val="tx1"/>
            </a:solidFill>
            <a:round/>
            <a:headEnd/>
            <a:tailEnd type="triangle" w="med" len="med"/>
          </a:ln>
        </p:spPr>
        <p:txBody>
          <a:bodyPr wrap="none" anchor="ctr"/>
          <a:lstStyle/>
          <a:p>
            <a:endParaRPr lang="de-DE"/>
          </a:p>
        </p:txBody>
      </p:sp>
      <p:sp>
        <p:nvSpPr>
          <p:cNvPr id="54281" name="Line 9"/>
          <p:cNvSpPr>
            <a:spLocks noChangeShapeType="1"/>
          </p:cNvSpPr>
          <p:nvPr/>
        </p:nvSpPr>
        <p:spPr bwMode="auto">
          <a:xfrm flipV="1">
            <a:off x="3640138" y="5213350"/>
            <a:ext cx="1516062" cy="1588"/>
          </a:xfrm>
          <a:prstGeom prst="line">
            <a:avLst/>
          </a:prstGeom>
          <a:noFill/>
          <a:ln w="28575">
            <a:solidFill>
              <a:schemeClr val="tx1"/>
            </a:solidFill>
            <a:round/>
            <a:headEnd/>
            <a:tailEnd type="triangle" w="med" len="med"/>
          </a:ln>
        </p:spPr>
        <p:txBody>
          <a:bodyPr wrap="none" anchor="ctr"/>
          <a:lstStyle/>
          <a:p>
            <a:endParaRPr lang="de-DE"/>
          </a:p>
        </p:txBody>
      </p:sp>
      <p:sp>
        <p:nvSpPr>
          <p:cNvPr id="28679" name="Line 11"/>
          <p:cNvSpPr>
            <a:spLocks noChangeShapeType="1"/>
          </p:cNvSpPr>
          <p:nvPr/>
        </p:nvSpPr>
        <p:spPr bwMode="auto">
          <a:xfrm>
            <a:off x="3567113" y="5383213"/>
            <a:ext cx="681037" cy="490537"/>
          </a:xfrm>
          <a:prstGeom prst="line">
            <a:avLst/>
          </a:prstGeom>
          <a:noFill/>
          <a:ln w="28575">
            <a:solidFill>
              <a:schemeClr val="tx1"/>
            </a:solidFill>
            <a:round/>
            <a:headEnd/>
            <a:tailEnd type="triangle" w="med" len="med"/>
          </a:ln>
        </p:spPr>
        <p:txBody>
          <a:bodyPr wrap="none" anchor="ctr"/>
          <a:lstStyle/>
          <a:p>
            <a:endParaRPr lang="de-DE"/>
          </a:p>
        </p:txBody>
      </p:sp>
      <p:sp>
        <p:nvSpPr>
          <p:cNvPr id="28680" name="Freeform 7"/>
          <p:cNvSpPr>
            <a:spLocks/>
          </p:cNvSpPr>
          <p:nvPr/>
        </p:nvSpPr>
        <p:spPr bwMode="auto">
          <a:xfrm>
            <a:off x="1908175" y="5373688"/>
            <a:ext cx="541338" cy="484187"/>
          </a:xfrm>
          <a:custGeom>
            <a:avLst/>
            <a:gdLst>
              <a:gd name="T0" fmla="*/ 0 w 384"/>
              <a:gd name="T1" fmla="*/ 0 h 192"/>
              <a:gd name="T2" fmla="*/ 2147483647 w 384"/>
              <a:gd name="T3" fmla="*/ 2147483647 h 192"/>
              <a:gd name="T4" fmla="*/ 0 60000 65536"/>
              <a:gd name="T5" fmla="*/ 0 60000 65536"/>
              <a:gd name="T6" fmla="*/ 0 w 384"/>
              <a:gd name="T7" fmla="*/ 0 h 192"/>
              <a:gd name="T8" fmla="*/ 384 w 384"/>
              <a:gd name="T9" fmla="*/ 192 h 192"/>
            </a:gdLst>
            <a:ahLst/>
            <a:cxnLst>
              <a:cxn ang="T4">
                <a:pos x="T0" y="T1"/>
              </a:cxn>
              <a:cxn ang="T5">
                <a:pos x="T2" y="T3"/>
              </a:cxn>
            </a:cxnLst>
            <a:rect l="T6" t="T7" r="T8" b="T9"/>
            <a:pathLst>
              <a:path w="384" h="192">
                <a:moveTo>
                  <a:pt x="0" y="0"/>
                </a:moveTo>
                <a:cubicBezTo>
                  <a:pt x="0" y="0"/>
                  <a:pt x="192" y="96"/>
                  <a:pt x="384" y="192"/>
                </a:cubicBezTo>
              </a:path>
            </a:pathLst>
          </a:custGeom>
          <a:noFill/>
          <a:ln w="28575">
            <a:solidFill>
              <a:schemeClr val="tx1"/>
            </a:solidFill>
            <a:round/>
            <a:headEnd/>
            <a:tailEnd type="triangle" w="med" len="med"/>
          </a:ln>
        </p:spPr>
        <p:txBody>
          <a:bodyPr wrap="none" anchor="ctr"/>
          <a:lstStyle/>
          <a:p>
            <a:endParaRPr lang="de-DE"/>
          </a:p>
        </p:txBody>
      </p:sp>
      <p:sp>
        <p:nvSpPr>
          <p:cNvPr id="54274" name="AutoShape 2"/>
          <p:cNvSpPr>
            <a:spLocks noChangeArrowheads="1"/>
          </p:cNvSpPr>
          <p:nvPr/>
        </p:nvSpPr>
        <p:spPr bwMode="auto">
          <a:xfrm>
            <a:off x="1600200" y="4959350"/>
            <a:ext cx="493713"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75" name="Rectangle 3"/>
          <p:cNvSpPr>
            <a:spLocks noGrp="1" noChangeArrowheads="1"/>
          </p:cNvSpPr>
          <p:nvPr>
            <p:ph type="title"/>
          </p:nvPr>
        </p:nvSpPr>
        <p:spPr/>
        <p:txBody>
          <a:bodyPr/>
          <a:lstStyle/>
          <a:p>
            <a:pPr eaLnBrk="1" hangingPunct="1"/>
            <a:r>
              <a:rPr lang="en-US" smtClean="0"/>
              <a:t>Wie </a:t>
            </a:r>
            <a:r>
              <a:rPr lang="en-US" i="1" smtClean="0"/>
              <a:t>wird</a:t>
            </a:r>
            <a:r>
              <a:rPr lang="en-US" smtClean="0"/>
              <a:t> ein Projekt agil(er)?</a:t>
            </a:r>
            <a:endParaRPr lang="en-US" sz="1800" i="1" smtClean="0"/>
          </a:p>
        </p:txBody>
      </p:sp>
      <p:sp>
        <p:nvSpPr>
          <p:cNvPr id="54276" name="Rectangle 4"/>
          <p:cNvSpPr>
            <a:spLocks noGrp="1" noChangeArrowheads="1"/>
          </p:cNvSpPr>
          <p:nvPr>
            <p:ph type="body" idx="1"/>
          </p:nvPr>
        </p:nvSpPr>
        <p:spPr>
          <a:xfrm>
            <a:off x="179388" y="1052513"/>
            <a:ext cx="8785225" cy="3889375"/>
          </a:xfrm>
        </p:spPr>
        <p:txBody>
          <a:bodyPr/>
          <a:lstStyle/>
          <a:p>
            <a:pPr eaLnBrk="1" hangingPunct="1"/>
            <a:r>
              <a:rPr lang="en-US" sz="2200" b="0" smtClean="0"/>
              <a:t>Druck reduzieren durch leicht-gewichtige Ansätze</a:t>
            </a:r>
          </a:p>
          <a:p>
            <a:pPr lvl="1" eaLnBrk="1" hangingPunct="1"/>
            <a:r>
              <a:rPr lang="en-US" smtClean="0">
                <a:ea typeface="ＭＳ Ｐゴシック" pitchFamily="-107" charset="-128"/>
              </a:rPr>
              <a:t>Unnötige Dokumente einsparen</a:t>
            </a:r>
          </a:p>
          <a:p>
            <a:pPr lvl="1" eaLnBrk="1" hangingPunct="1"/>
            <a:r>
              <a:rPr lang="en-US" smtClean="0">
                <a:ea typeface="ＭＳ Ｐゴシック" pitchFamily="-107" charset="-128"/>
              </a:rPr>
              <a:t>Vorgaben und Templates “verschlanken”</a:t>
            </a:r>
          </a:p>
          <a:p>
            <a:pPr lvl="1" eaLnBrk="1" hangingPunct="1"/>
            <a:endParaRPr lang="en-US" smtClean="0">
              <a:ea typeface="ＭＳ Ｐゴシック" pitchFamily="-107" charset="-128"/>
            </a:endParaRPr>
          </a:p>
          <a:p>
            <a:pPr eaLnBrk="1" hangingPunct="1"/>
            <a:r>
              <a:rPr lang="en-US" sz="2200" b="0" smtClean="0"/>
              <a:t>Vage Anforderungen und Änderungen einkalkulieren</a:t>
            </a:r>
          </a:p>
          <a:p>
            <a:pPr lvl="1" eaLnBrk="1" hangingPunct="1"/>
            <a:r>
              <a:rPr lang="en-US" smtClean="0">
                <a:ea typeface="ＭＳ Ｐゴシック" pitchFamily="-107" charset="-128"/>
              </a:rPr>
              <a:t>schnell zum Kernsystem, Weiterentwicklung inkrementell</a:t>
            </a:r>
          </a:p>
          <a:p>
            <a:pPr lvl="1" eaLnBrk="1" hangingPunct="1"/>
            <a:endParaRPr lang="en-US" smtClean="0">
              <a:ea typeface="ＭＳ Ｐゴシック" pitchFamily="-107" charset="-128"/>
            </a:endParaRPr>
          </a:p>
          <a:p>
            <a:pPr eaLnBrk="1" hangingPunct="1"/>
            <a:r>
              <a:rPr lang="en-US" sz="2200" b="0" smtClean="0"/>
              <a:t>Besseres Feedback</a:t>
            </a:r>
          </a:p>
          <a:p>
            <a:pPr lvl="1" eaLnBrk="1" hangingPunct="1"/>
            <a:r>
              <a:rPr lang="en-US" smtClean="0">
                <a:ea typeface="ＭＳ Ｐゴシック" pitchFamily="-107" charset="-128"/>
              </a:rPr>
              <a:t>konkrete organisatorische und technische Maßnahmen</a:t>
            </a:r>
          </a:p>
          <a:p>
            <a:pPr lvl="1" eaLnBrk="1" hangingPunct="1"/>
            <a:r>
              <a:rPr lang="en-US" smtClean="0">
                <a:ea typeface="ＭＳ Ｐゴシック" pitchFamily="-107" charset="-128"/>
              </a:rPr>
              <a:t>engere Kundeneinbindung</a:t>
            </a:r>
          </a:p>
        </p:txBody>
      </p:sp>
      <p:sp>
        <p:nvSpPr>
          <p:cNvPr id="54277" name="AutoShape 5"/>
          <p:cNvSpPr>
            <a:spLocks noChangeArrowheads="1"/>
          </p:cNvSpPr>
          <p:nvPr/>
        </p:nvSpPr>
        <p:spPr bwMode="auto">
          <a:xfrm>
            <a:off x="2463800" y="5611813"/>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28685" name="AutoShape 6"/>
          <p:cNvSpPr>
            <a:spLocks noChangeArrowheads="1"/>
          </p:cNvSpPr>
          <p:nvPr/>
        </p:nvSpPr>
        <p:spPr bwMode="auto">
          <a:xfrm>
            <a:off x="4248150" y="5546725"/>
            <a:ext cx="493713"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82" name="Line 10"/>
          <p:cNvSpPr>
            <a:spLocks noChangeShapeType="1"/>
          </p:cNvSpPr>
          <p:nvPr/>
        </p:nvSpPr>
        <p:spPr bwMode="auto">
          <a:xfrm flipV="1">
            <a:off x="2955925" y="5607050"/>
            <a:ext cx="287338" cy="266700"/>
          </a:xfrm>
          <a:prstGeom prst="line">
            <a:avLst/>
          </a:prstGeom>
          <a:noFill/>
          <a:ln w="28575">
            <a:solidFill>
              <a:schemeClr val="tx1"/>
            </a:solidFill>
            <a:round/>
            <a:headEnd/>
            <a:tailEnd type="triangle" w="med" len="med"/>
          </a:ln>
        </p:spPr>
        <p:txBody>
          <a:bodyPr wrap="none" anchor="ctr"/>
          <a:lstStyle/>
          <a:p>
            <a:endParaRPr lang="de-DE"/>
          </a:p>
        </p:txBody>
      </p:sp>
      <p:sp>
        <p:nvSpPr>
          <p:cNvPr id="28687" name="Line 12"/>
          <p:cNvSpPr>
            <a:spLocks noChangeShapeType="1"/>
          </p:cNvSpPr>
          <p:nvPr/>
        </p:nvSpPr>
        <p:spPr bwMode="auto">
          <a:xfrm flipV="1">
            <a:off x="4741863" y="5481638"/>
            <a:ext cx="368300" cy="260350"/>
          </a:xfrm>
          <a:prstGeom prst="line">
            <a:avLst/>
          </a:prstGeom>
          <a:noFill/>
          <a:ln w="28575">
            <a:solidFill>
              <a:schemeClr val="tx1"/>
            </a:solidFill>
            <a:prstDash val="sysDot"/>
            <a:round/>
            <a:headEnd/>
            <a:tailEnd type="triangle" w="med" len="med"/>
          </a:ln>
        </p:spPr>
        <p:txBody>
          <a:bodyPr wrap="none" anchor="ctr"/>
          <a:lstStyle/>
          <a:p>
            <a:endParaRPr lang="de-DE"/>
          </a:p>
        </p:txBody>
      </p:sp>
      <p:sp>
        <p:nvSpPr>
          <p:cNvPr id="54288" name="AutoShape 16"/>
          <p:cNvSpPr>
            <a:spLocks noChangeArrowheads="1"/>
          </p:cNvSpPr>
          <p:nvPr/>
        </p:nvSpPr>
        <p:spPr bwMode="auto">
          <a:xfrm>
            <a:off x="3263900" y="5024438"/>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92" name="AutoShape 20"/>
          <p:cNvSpPr>
            <a:spLocks noChangeArrowheads="1"/>
          </p:cNvSpPr>
          <p:nvPr/>
        </p:nvSpPr>
        <p:spPr bwMode="auto">
          <a:xfrm>
            <a:off x="5172075" y="5024438"/>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95" name="AutoShape 23"/>
          <p:cNvSpPr>
            <a:spLocks noChangeArrowheads="1"/>
          </p:cNvSpPr>
          <p:nvPr/>
        </p:nvSpPr>
        <p:spPr bwMode="auto">
          <a:xfrm>
            <a:off x="5292725" y="5084763"/>
            <a:ext cx="307975" cy="39211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grpSp>
        <p:nvGrpSpPr>
          <p:cNvPr id="2" name="Group 39"/>
          <p:cNvGrpSpPr>
            <a:grpSpLocks/>
          </p:cNvGrpSpPr>
          <p:nvPr/>
        </p:nvGrpSpPr>
        <p:grpSpPr bwMode="auto">
          <a:xfrm>
            <a:off x="4124325" y="5497513"/>
            <a:ext cx="733425" cy="719137"/>
            <a:chOff x="4050" y="3385"/>
            <a:chExt cx="462" cy="453"/>
          </a:xfrm>
        </p:grpSpPr>
        <p:sp>
          <p:nvSpPr>
            <p:cNvPr id="28708" name="Line 25"/>
            <p:cNvSpPr>
              <a:spLocks noChangeShapeType="1"/>
            </p:cNvSpPr>
            <p:nvPr/>
          </p:nvSpPr>
          <p:spPr bwMode="auto">
            <a:xfrm flipV="1">
              <a:off x="4050" y="3385"/>
              <a:ext cx="453" cy="453"/>
            </a:xfrm>
            <a:prstGeom prst="line">
              <a:avLst/>
            </a:prstGeom>
            <a:noFill/>
            <a:ln w="38100">
              <a:solidFill>
                <a:srgbClr val="CC0000"/>
              </a:solidFill>
              <a:round/>
              <a:headEnd/>
              <a:tailEnd/>
            </a:ln>
          </p:spPr>
          <p:txBody>
            <a:bodyPr wrap="none" anchor="ctr"/>
            <a:lstStyle/>
            <a:p>
              <a:endParaRPr lang="de-DE"/>
            </a:p>
          </p:txBody>
        </p:sp>
        <p:sp>
          <p:nvSpPr>
            <p:cNvPr id="28709" name="Line 26"/>
            <p:cNvSpPr>
              <a:spLocks noChangeShapeType="1"/>
            </p:cNvSpPr>
            <p:nvPr/>
          </p:nvSpPr>
          <p:spPr bwMode="auto">
            <a:xfrm>
              <a:off x="4059" y="3385"/>
              <a:ext cx="453" cy="453"/>
            </a:xfrm>
            <a:prstGeom prst="line">
              <a:avLst/>
            </a:prstGeom>
            <a:noFill/>
            <a:ln w="38100">
              <a:solidFill>
                <a:srgbClr val="CC0000"/>
              </a:solidFill>
              <a:round/>
              <a:headEnd/>
              <a:tailEnd/>
            </a:ln>
          </p:spPr>
          <p:txBody>
            <a:bodyPr wrap="none" anchor="ctr"/>
            <a:lstStyle/>
            <a:p>
              <a:endParaRPr lang="de-DE"/>
            </a:p>
          </p:txBody>
        </p:sp>
      </p:grpSp>
      <p:grpSp>
        <p:nvGrpSpPr>
          <p:cNvPr id="3" name="Group 40"/>
          <p:cNvGrpSpPr>
            <a:grpSpLocks/>
          </p:cNvGrpSpPr>
          <p:nvPr/>
        </p:nvGrpSpPr>
        <p:grpSpPr bwMode="auto">
          <a:xfrm>
            <a:off x="2339975" y="5516563"/>
            <a:ext cx="733425" cy="719137"/>
            <a:chOff x="4050" y="3385"/>
            <a:chExt cx="462" cy="453"/>
          </a:xfrm>
        </p:grpSpPr>
        <p:sp>
          <p:nvSpPr>
            <p:cNvPr id="28706" name="Line 41"/>
            <p:cNvSpPr>
              <a:spLocks noChangeShapeType="1"/>
            </p:cNvSpPr>
            <p:nvPr/>
          </p:nvSpPr>
          <p:spPr bwMode="auto">
            <a:xfrm flipV="1">
              <a:off x="4050" y="3385"/>
              <a:ext cx="453" cy="453"/>
            </a:xfrm>
            <a:prstGeom prst="line">
              <a:avLst/>
            </a:prstGeom>
            <a:noFill/>
            <a:ln w="38100">
              <a:solidFill>
                <a:srgbClr val="CC0000"/>
              </a:solidFill>
              <a:round/>
              <a:headEnd/>
              <a:tailEnd/>
            </a:ln>
          </p:spPr>
          <p:txBody>
            <a:bodyPr wrap="none" anchor="ctr"/>
            <a:lstStyle/>
            <a:p>
              <a:endParaRPr lang="de-DE"/>
            </a:p>
          </p:txBody>
        </p:sp>
        <p:sp>
          <p:nvSpPr>
            <p:cNvPr id="28707" name="Line 42"/>
            <p:cNvSpPr>
              <a:spLocks noChangeShapeType="1"/>
            </p:cNvSpPr>
            <p:nvPr/>
          </p:nvSpPr>
          <p:spPr bwMode="auto">
            <a:xfrm>
              <a:off x="4059" y="3385"/>
              <a:ext cx="453" cy="453"/>
            </a:xfrm>
            <a:prstGeom prst="line">
              <a:avLst/>
            </a:prstGeom>
            <a:noFill/>
            <a:ln w="38100">
              <a:solidFill>
                <a:srgbClr val="CC0000"/>
              </a:solidFill>
              <a:round/>
              <a:headEnd/>
              <a:tailEnd/>
            </a:ln>
          </p:spPr>
          <p:txBody>
            <a:bodyPr wrap="none" anchor="ctr"/>
            <a:lstStyle/>
            <a:p>
              <a:endParaRPr lang="de-DE"/>
            </a:p>
          </p:txBody>
        </p:sp>
      </p:grpSp>
      <p:grpSp>
        <p:nvGrpSpPr>
          <p:cNvPr id="4" name="Group 43"/>
          <p:cNvGrpSpPr>
            <a:grpSpLocks/>
          </p:cNvGrpSpPr>
          <p:nvPr/>
        </p:nvGrpSpPr>
        <p:grpSpPr bwMode="auto">
          <a:xfrm>
            <a:off x="1570038" y="4941888"/>
            <a:ext cx="554037" cy="652462"/>
            <a:chOff x="816" y="3696"/>
            <a:chExt cx="432" cy="480"/>
          </a:xfrm>
        </p:grpSpPr>
        <p:sp>
          <p:nvSpPr>
            <p:cNvPr id="28704" name="Rectangle 44"/>
            <p:cNvSpPr>
              <a:spLocks noChangeArrowheads="1"/>
            </p:cNvSpPr>
            <p:nvPr/>
          </p:nvSpPr>
          <p:spPr bwMode="auto">
            <a:xfrm>
              <a:off x="816" y="3696"/>
              <a:ext cx="432" cy="480"/>
            </a:xfrm>
            <a:prstGeom prst="rect">
              <a:avLst/>
            </a:prstGeom>
            <a:noFill/>
            <a:ln w="6350">
              <a:noFill/>
              <a:miter lim="800000"/>
              <a:headEnd/>
              <a:tailEnd/>
            </a:ln>
          </p:spPr>
          <p:txBody>
            <a:bodyPr wrap="none" anchor="ctr"/>
            <a:lstStyle/>
            <a:p>
              <a:endParaRPr lang="de-DE"/>
            </a:p>
          </p:txBody>
        </p:sp>
        <p:sp>
          <p:nvSpPr>
            <p:cNvPr id="28705" name="AutoShape 45"/>
            <p:cNvSpPr>
              <a:spLocks noChangeArrowheads="1"/>
            </p:cNvSpPr>
            <p:nvPr/>
          </p:nvSpPr>
          <p:spPr bwMode="auto">
            <a:xfrm>
              <a:off x="960" y="3840"/>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grpSp>
      <p:grpSp>
        <p:nvGrpSpPr>
          <p:cNvPr id="5" name="Group 47"/>
          <p:cNvGrpSpPr>
            <a:grpSpLocks/>
          </p:cNvGrpSpPr>
          <p:nvPr/>
        </p:nvGrpSpPr>
        <p:grpSpPr bwMode="auto">
          <a:xfrm>
            <a:off x="3224213" y="4976813"/>
            <a:ext cx="554037" cy="652462"/>
            <a:chOff x="816" y="3696"/>
            <a:chExt cx="432" cy="480"/>
          </a:xfrm>
        </p:grpSpPr>
        <p:sp>
          <p:nvSpPr>
            <p:cNvPr id="28702" name="Rectangle 48"/>
            <p:cNvSpPr>
              <a:spLocks noChangeArrowheads="1"/>
            </p:cNvSpPr>
            <p:nvPr/>
          </p:nvSpPr>
          <p:spPr bwMode="auto">
            <a:xfrm>
              <a:off x="816" y="3696"/>
              <a:ext cx="432" cy="480"/>
            </a:xfrm>
            <a:prstGeom prst="rect">
              <a:avLst/>
            </a:prstGeom>
            <a:noFill/>
            <a:ln w="6350">
              <a:noFill/>
              <a:miter lim="800000"/>
              <a:headEnd/>
              <a:tailEnd/>
            </a:ln>
          </p:spPr>
          <p:txBody>
            <a:bodyPr wrap="none" anchor="ctr"/>
            <a:lstStyle/>
            <a:p>
              <a:endParaRPr lang="de-DE"/>
            </a:p>
          </p:txBody>
        </p:sp>
        <p:sp>
          <p:nvSpPr>
            <p:cNvPr id="28703" name="AutoShape 49"/>
            <p:cNvSpPr>
              <a:spLocks noChangeArrowheads="1"/>
            </p:cNvSpPr>
            <p:nvPr/>
          </p:nvSpPr>
          <p:spPr bwMode="auto">
            <a:xfrm>
              <a:off x="960" y="3840"/>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grpSp>
      <p:sp>
        <p:nvSpPr>
          <p:cNvPr id="54322" name="Line 50"/>
          <p:cNvSpPr>
            <a:spLocks noChangeShapeType="1"/>
          </p:cNvSpPr>
          <p:nvPr/>
        </p:nvSpPr>
        <p:spPr bwMode="auto">
          <a:xfrm flipV="1">
            <a:off x="2954338" y="5445125"/>
            <a:ext cx="465137" cy="428625"/>
          </a:xfrm>
          <a:prstGeom prst="line">
            <a:avLst/>
          </a:prstGeom>
          <a:noFill/>
          <a:ln w="28575">
            <a:solidFill>
              <a:schemeClr val="tx1"/>
            </a:solidFill>
            <a:round/>
            <a:headEnd/>
            <a:tailEnd type="triangle" w="med" len="med"/>
          </a:ln>
        </p:spPr>
        <p:txBody>
          <a:bodyPr wrap="none" anchor="ctr"/>
          <a:lstStyle/>
          <a:p>
            <a:endParaRPr lang="de-DE"/>
          </a:p>
        </p:txBody>
      </p:sp>
      <p:sp>
        <p:nvSpPr>
          <p:cNvPr id="54323" name="Line 51"/>
          <p:cNvSpPr>
            <a:spLocks noChangeShapeType="1"/>
          </p:cNvSpPr>
          <p:nvPr/>
        </p:nvSpPr>
        <p:spPr bwMode="auto">
          <a:xfrm>
            <a:off x="1958975" y="5216525"/>
            <a:ext cx="1427163" cy="0"/>
          </a:xfrm>
          <a:prstGeom prst="line">
            <a:avLst/>
          </a:prstGeom>
          <a:noFill/>
          <a:ln w="28575">
            <a:solidFill>
              <a:schemeClr val="tx1"/>
            </a:solidFill>
            <a:round/>
            <a:headEnd/>
            <a:tailEnd type="triangle" w="med" len="med"/>
          </a:ln>
        </p:spPr>
        <p:txBody>
          <a:bodyPr wrap="none" anchor="ctr"/>
          <a:lstStyle/>
          <a:p>
            <a:endParaRPr lang="de-DE"/>
          </a:p>
        </p:txBody>
      </p:sp>
      <p:grpSp>
        <p:nvGrpSpPr>
          <p:cNvPr id="6" name="Group 27"/>
          <p:cNvGrpSpPr>
            <a:grpSpLocks/>
          </p:cNvGrpSpPr>
          <p:nvPr/>
        </p:nvGrpSpPr>
        <p:grpSpPr bwMode="auto">
          <a:xfrm>
            <a:off x="2339975" y="5089525"/>
            <a:ext cx="738188" cy="260350"/>
            <a:chOff x="1392" y="3792"/>
            <a:chExt cx="576" cy="192"/>
          </a:xfrm>
        </p:grpSpPr>
        <p:sp>
          <p:nvSpPr>
            <p:cNvPr id="28699" name="AutoShape 28"/>
            <p:cNvSpPr>
              <a:spLocks noChangeArrowheads="1"/>
            </p:cNvSpPr>
            <p:nvPr/>
          </p:nvSpPr>
          <p:spPr bwMode="auto">
            <a:xfrm>
              <a:off x="1824" y="3792"/>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sp>
          <p:nvSpPr>
            <p:cNvPr id="28700" name="AutoShape 29"/>
            <p:cNvSpPr>
              <a:spLocks noChangeArrowheads="1"/>
            </p:cNvSpPr>
            <p:nvPr/>
          </p:nvSpPr>
          <p:spPr bwMode="auto">
            <a:xfrm>
              <a:off x="1584" y="3792"/>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sp>
          <p:nvSpPr>
            <p:cNvPr id="28701" name="AutoShape 30"/>
            <p:cNvSpPr>
              <a:spLocks noChangeArrowheads="1"/>
            </p:cNvSpPr>
            <p:nvPr/>
          </p:nvSpPr>
          <p:spPr bwMode="auto">
            <a:xfrm>
              <a:off x="1392" y="3792"/>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grpSp>
      <p:sp>
        <p:nvSpPr>
          <p:cNvPr id="54327" name="Line 55"/>
          <p:cNvSpPr>
            <a:spLocks noChangeShapeType="1"/>
          </p:cNvSpPr>
          <p:nvPr/>
        </p:nvSpPr>
        <p:spPr bwMode="auto">
          <a:xfrm flipV="1">
            <a:off x="3640138" y="5214938"/>
            <a:ext cx="1611312" cy="1587"/>
          </a:xfrm>
          <a:prstGeom prst="line">
            <a:avLst/>
          </a:prstGeom>
          <a:noFill/>
          <a:ln w="28575">
            <a:solidFill>
              <a:schemeClr val="tx1"/>
            </a:solidFill>
            <a:round/>
            <a:headEnd/>
            <a:tailEnd type="triangle" w="med" len="med"/>
          </a:ln>
        </p:spPr>
        <p:txBody>
          <a:bodyPr wrap="none" anchor="ctr"/>
          <a:lstStyle/>
          <a:p>
            <a:endParaRPr lang="de-DE"/>
          </a:p>
        </p:txBody>
      </p:sp>
      <p:graphicFrame>
        <p:nvGraphicFramePr>
          <p:cNvPr id="54308" name="Object 36"/>
          <p:cNvGraphicFramePr>
            <a:graphicFrameLocks noChangeAspect="1"/>
          </p:cNvGraphicFramePr>
          <p:nvPr/>
        </p:nvGraphicFramePr>
        <p:xfrm>
          <a:off x="2176463" y="5468938"/>
          <a:ext cx="1008062" cy="817562"/>
        </p:xfrm>
        <a:graphic>
          <a:graphicData uri="http://schemas.openxmlformats.org/presentationml/2006/ole">
            <mc:AlternateContent xmlns:mc="http://schemas.openxmlformats.org/markup-compatibility/2006">
              <mc:Choice xmlns:v="urn:schemas-microsoft-com:vml" Requires="v">
                <p:oleObj spid="_x0000_s1026" name="Clip" r:id="rId4" imgW="4519440" imgH="3466800" progId="">
                  <p:embed/>
                </p:oleObj>
              </mc:Choice>
              <mc:Fallback>
                <p:oleObj name="Clip" r:id="rId4" imgW="4519440" imgH="34668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6463" y="5468938"/>
                        <a:ext cx="1008062" cy="81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271549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6">
                                            <p:txEl>
                                              <p:pRg st="2" end="2"/>
                                            </p:txEl>
                                          </p:spTgt>
                                        </p:tgtEl>
                                        <p:attrNameLst>
                                          <p:attrName>style.visibility</p:attrName>
                                        </p:attrNameLst>
                                      </p:cBhvr>
                                      <p:to>
                                        <p:strVal val="visible"/>
                                      </p:to>
                                    </p:set>
                                  </p:childTnLst>
                                </p:cTn>
                              </p:par>
                            </p:childTnLst>
                          </p:cTn>
                        </p:par>
                        <p:par>
                          <p:cTn id="11" fill="hold">
                            <p:stCondLst>
                              <p:cond delay="0"/>
                            </p:stCondLst>
                            <p:childTnLst>
                              <p:par>
                                <p:cTn id="12" presetID="55"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strVal val="#ppt_w*0.70"/>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Effect transition="in" filter="fade">
                                      <p:cBhvr>
                                        <p:cTn id="16" dur="1000"/>
                                        <p:tgtEl>
                                          <p:spTgt spid="2"/>
                                        </p:tgtEl>
                                      </p:cBhvr>
                                    </p:animEffect>
                                  </p:childTnLst>
                                </p:cTn>
                              </p:par>
                              <p:par>
                                <p:cTn id="17" presetID="23" presetClass="entr" presetSubtype="28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strVal val="4/3*#ppt_w"/>
                                          </p:val>
                                        </p:tav>
                                        <p:tav tm="100000">
                                          <p:val>
                                            <p:strVal val="#ppt_w"/>
                                          </p:val>
                                        </p:tav>
                                      </p:tavLst>
                                    </p:anim>
                                    <p:anim calcmode="lin" valueType="num">
                                      <p:cBhvr>
                                        <p:cTn id="20" dur="500" fill="hold"/>
                                        <p:tgtEl>
                                          <p:spTgt spid="4"/>
                                        </p:tgtEl>
                                        <p:attrNameLst>
                                          <p:attrName>ppt_h</p:attrName>
                                        </p:attrNameLst>
                                      </p:cBhvr>
                                      <p:tavLst>
                                        <p:tav tm="0">
                                          <p:val>
                                            <p:strVal val="4/3*#ppt_h"/>
                                          </p:val>
                                        </p:tav>
                                        <p:tav tm="100000">
                                          <p:val>
                                            <p:strVal val="#ppt_h"/>
                                          </p:val>
                                        </p:tav>
                                      </p:tavLst>
                                    </p:anim>
                                  </p:childTnLst>
                                </p:cTn>
                              </p:par>
                              <p:par>
                                <p:cTn id="21" presetID="1" presetClass="exit" presetSubtype="0" fill="hold" grpId="0" nodeType="withEffect">
                                  <p:stCondLst>
                                    <p:cond delay="0"/>
                                  </p:stCondLst>
                                  <p:childTnLst>
                                    <p:set>
                                      <p:cBhvr>
                                        <p:cTn id="22" dur="1" fill="hold">
                                          <p:stCondLst>
                                            <p:cond delay="0"/>
                                          </p:stCondLst>
                                        </p:cTn>
                                        <p:tgtEl>
                                          <p:spTgt spid="54274"/>
                                        </p:tgtEl>
                                        <p:attrNameLst>
                                          <p:attrName>style.visibility</p:attrName>
                                        </p:attrNameLst>
                                      </p:cBhvr>
                                      <p:to>
                                        <p:strVal val="hidden"/>
                                      </p:to>
                                    </p:set>
                                  </p:childTnLst>
                                </p:cTn>
                              </p:par>
                              <p:par>
                                <p:cTn id="23" presetID="23" presetClass="entr" presetSubtype="28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strVal val="4/3*#ppt_w"/>
                                          </p:val>
                                        </p:tav>
                                        <p:tav tm="100000">
                                          <p:val>
                                            <p:strVal val="#ppt_w"/>
                                          </p:val>
                                        </p:tav>
                                      </p:tavLst>
                                    </p:anim>
                                    <p:anim calcmode="lin" valueType="num">
                                      <p:cBhvr>
                                        <p:cTn id="26" dur="500" fill="hold"/>
                                        <p:tgtEl>
                                          <p:spTgt spid="5"/>
                                        </p:tgtEl>
                                        <p:attrNameLst>
                                          <p:attrName>ppt_h</p:attrName>
                                        </p:attrNameLst>
                                      </p:cBhvr>
                                      <p:tavLst>
                                        <p:tav tm="0">
                                          <p:val>
                                            <p:strVal val="4/3*#ppt_h"/>
                                          </p:val>
                                        </p:tav>
                                        <p:tav tm="100000">
                                          <p:val>
                                            <p:strVal val="#ppt_h"/>
                                          </p:val>
                                        </p:tav>
                                      </p:tavLst>
                                    </p:anim>
                                  </p:childTnLst>
                                </p:cTn>
                              </p:par>
                              <p:par>
                                <p:cTn id="27" presetID="1" presetClass="exit" presetSubtype="0" fill="hold" grpId="0" nodeType="withEffect">
                                  <p:stCondLst>
                                    <p:cond delay="0"/>
                                  </p:stCondLst>
                                  <p:childTnLst>
                                    <p:set>
                                      <p:cBhvr>
                                        <p:cTn id="28" dur="1" fill="hold">
                                          <p:stCondLst>
                                            <p:cond delay="0"/>
                                          </p:stCondLst>
                                        </p:cTn>
                                        <p:tgtEl>
                                          <p:spTgt spid="54288"/>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54322"/>
                                        </p:tgtEl>
                                        <p:attrNameLst>
                                          <p:attrName>style.visibility</p:attrName>
                                        </p:attrNameLst>
                                      </p:cBhvr>
                                      <p:to>
                                        <p:strVal val="visible"/>
                                      </p:to>
                                    </p:set>
                                  </p:childTnLst>
                                </p:cTn>
                              </p:par>
                              <p:par>
                                <p:cTn id="31" presetID="1" presetClass="exit" presetSubtype="0" fill="hold" grpId="0" nodeType="withEffect">
                                  <p:stCondLst>
                                    <p:cond delay="0"/>
                                  </p:stCondLst>
                                  <p:childTnLst>
                                    <p:set>
                                      <p:cBhvr>
                                        <p:cTn id="32" dur="1" fill="hold">
                                          <p:stCondLst>
                                            <p:cond delay="0"/>
                                          </p:stCondLst>
                                        </p:cTn>
                                        <p:tgtEl>
                                          <p:spTgt spid="54282"/>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4323"/>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54280"/>
                                        </p:tgtEl>
                                        <p:attrNameLst>
                                          <p:attrName>style.visibility</p:attrName>
                                        </p:attrNameLst>
                                      </p:cBhvr>
                                      <p:to>
                                        <p:strVal val="hidden"/>
                                      </p:to>
                                    </p:set>
                                  </p:childTnLst>
                                </p:cTn>
                              </p:par>
                              <p:par>
                                <p:cTn id="37" presetID="55"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p:cTn id="39" dur="1000" fill="hold"/>
                                        <p:tgtEl>
                                          <p:spTgt spid="3"/>
                                        </p:tgtEl>
                                        <p:attrNameLst>
                                          <p:attrName>ppt_w</p:attrName>
                                        </p:attrNameLst>
                                      </p:cBhvr>
                                      <p:tavLst>
                                        <p:tav tm="0">
                                          <p:val>
                                            <p:strVal val="#ppt_w*0.70"/>
                                          </p:val>
                                        </p:tav>
                                        <p:tav tm="100000">
                                          <p:val>
                                            <p:strVal val="#ppt_w"/>
                                          </p:val>
                                        </p:tav>
                                      </p:tavLst>
                                    </p:anim>
                                    <p:anim calcmode="lin" valueType="num">
                                      <p:cBhvr>
                                        <p:cTn id="40" dur="1000" fill="hold"/>
                                        <p:tgtEl>
                                          <p:spTgt spid="3"/>
                                        </p:tgtEl>
                                        <p:attrNameLst>
                                          <p:attrName>ppt_h</p:attrName>
                                        </p:attrNameLst>
                                      </p:cBhvr>
                                      <p:tavLst>
                                        <p:tav tm="0">
                                          <p:val>
                                            <p:strVal val="#ppt_h"/>
                                          </p:val>
                                        </p:tav>
                                        <p:tav tm="100000">
                                          <p:val>
                                            <p:strVal val="#ppt_h"/>
                                          </p:val>
                                        </p:tav>
                                      </p:tavLst>
                                    </p:anim>
                                    <p:animEffect transition="in" filter="fade">
                                      <p:cBhvr>
                                        <p:cTn id="41" dur="10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4276">
                                            <p:txEl>
                                              <p:pRg st="4" end="4"/>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54276">
                                            <p:txEl>
                                              <p:pRg st="5" end="5"/>
                                            </p:txEl>
                                          </p:spTgt>
                                        </p:tgtEl>
                                        <p:attrNameLst>
                                          <p:attrName>style.visibility</p:attrName>
                                        </p:attrNameLst>
                                      </p:cBhvr>
                                      <p:to>
                                        <p:strVal val="visible"/>
                                      </p:to>
                                    </p:set>
                                  </p:childTnLst>
                                </p:cTn>
                              </p:par>
                              <p:par>
                                <p:cTn id="48" presetID="22" presetClass="entr" presetSubtype="8"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500"/>
                                        <p:tgtEl>
                                          <p:spTgt spid="6"/>
                                        </p:tgtEl>
                                      </p:cBhvr>
                                    </p:animEffect>
                                  </p:childTnLst>
                                </p:cTn>
                              </p:par>
                              <p:par>
                                <p:cTn id="51" presetID="55" presetClass="entr" presetSubtype="0" fill="hold" grpId="0" nodeType="withEffect">
                                  <p:stCondLst>
                                    <p:cond delay="0"/>
                                  </p:stCondLst>
                                  <p:childTnLst>
                                    <p:set>
                                      <p:cBhvr>
                                        <p:cTn id="52" dur="1" fill="hold">
                                          <p:stCondLst>
                                            <p:cond delay="0"/>
                                          </p:stCondLst>
                                        </p:cTn>
                                        <p:tgtEl>
                                          <p:spTgt spid="54295"/>
                                        </p:tgtEl>
                                        <p:attrNameLst>
                                          <p:attrName>style.visibility</p:attrName>
                                        </p:attrNameLst>
                                      </p:cBhvr>
                                      <p:to>
                                        <p:strVal val="visible"/>
                                      </p:to>
                                    </p:set>
                                    <p:anim calcmode="lin" valueType="num">
                                      <p:cBhvr>
                                        <p:cTn id="53" dur="1000" fill="hold"/>
                                        <p:tgtEl>
                                          <p:spTgt spid="54295"/>
                                        </p:tgtEl>
                                        <p:attrNameLst>
                                          <p:attrName>ppt_w</p:attrName>
                                        </p:attrNameLst>
                                      </p:cBhvr>
                                      <p:tavLst>
                                        <p:tav tm="0">
                                          <p:val>
                                            <p:strVal val="#ppt_w*0.70"/>
                                          </p:val>
                                        </p:tav>
                                        <p:tav tm="100000">
                                          <p:val>
                                            <p:strVal val="#ppt_w"/>
                                          </p:val>
                                        </p:tav>
                                      </p:tavLst>
                                    </p:anim>
                                    <p:anim calcmode="lin" valueType="num">
                                      <p:cBhvr>
                                        <p:cTn id="54" dur="1000" fill="hold"/>
                                        <p:tgtEl>
                                          <p:spTgt spid="54295"/>
                                        </p:tgtEl>
                                        <p:attrNameLst>
                                          <p:attrName>ppt_h</p:attrName>
                                        </p:attrNameLst>
                                      </p:cBhvr>
                                      <p:tavLst>
                                        <p:tav tm="0">
                                          <p:val>
                                            <p:strVal val="#ppt_h"/>
                                          </p:val>
                                        </p:tav>
                                        <p:tav tm="100000">
                                          <p:val>
                                            <p:strVal val="#ppt_h"/>
                                          </p:val>
                                        </p:tav>
                                      </p:tavLst>
                                    </p:anim>
                                    <p:animEffect transition="in" filter="fade">
                                      <p:cBhvr>
                                        <p:cTn id="55" dur="1000"/>
                                        <p:tgtEl>
                                          <p:spTgt spid="54295"/>
                                        </p:tgtEl>
                                      </p:cBhvr>
                                    </p:animEffect>
                                  </p:childTnLst>
                                </p:cTn>
                              </p:par>
                              <p:par>
                                <p:cTn id="56" presetID="1" presetClass="exit" presetSubtype="0" fill="hold" grpId="0" nodeType="withEffect">
                                  <p:stCondLst>
                                    <p:cond delay="0"/>
                                  </p:stCondLst>
                                  <p:childTnLst>
                                    <p:set>
                                      <p:cBhvr>
                                        <p:cTn id="57" dur="1" fill="hold">
                                          <p:stCondLst>
                                            <p:cond delay="0"/>
                                          </p:stCondLst>
                                        </p:cTn>
                                        <p:tgtEl>
                                          <p:spTgt spid="54292"/>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54327"/>
                                        </p:tgtEl>
                                        <p:attrNameLst>
                                          <p:attrName>style.visibility</p:attrName>
                                        </p:attrNameLst>
                                      </p:cBhvr>
                                      <p:to>
                                        <p:strVal val="visible"/>
                                      </p:to>
                                    </p:set>
                                  </p:childTnLst>
                                </p:cTn>
                              </p:par>
                              <p:par>
                                <p:cTn id="60" presetID="1" presetClass="exit" presetSubtype="0" fill="hold" grpId="0" nodeType="withEffect">
                                  <p:stCondLst>
                                    <p:cond delay="0"/>
                                  </p:stCondLst>
                                  <p:childTnLst>
                                    <p:set>
                                      <p:cBhvr>
                                        <p:cTn id="61" dur="1" fill="hold">
                                          <p:stCondLst>
                                            <p:cond delay="0"/>
                                          </p:stCondLst>
                                        </p:cTn>
                                        <p:tgtEl>
                                          <p:spTgt spid="5428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4276">
                                            <p:txEl>
                                              <p:pRg st="7" end="7"/>
                                            </p:txEl>
                                          </p:spTgt>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54276">
                                            <p:txEl>
                                              <p:pRg st="8" end="8"/>
                                            </p:txEl>
                                          </p:spTgt>
                                        </p:tgtEl>
                                        <p:attrNameLst>
                                          <p:attrName>style.visibility</p:attrName>
                                        </p:attrNameLst>
                                      </p:cBhvr>
                                      <p:to>
                                        <p:strVal val="visible"/>
                                      </p:to>
                                    </p:set>
                                  </p:childTnLst>
                                </p:cTn>
                              </p:par>
                              <p:par>
                                <p:cTn id="68" presetID="1" presetClass="exit" presetSubtype="0" fill="hold" grpId="0" nodeType="withEffect">
                                  <p:stCondLst>
                                    <p:cond delay="0"/>
                                  </p:stCondLst>
                                  <p:childTnLst>
                                    <p:set>
                                      <p:cBhvr>
                                        <p:cTn id="69" dur="1" fill="hold">
                                          <p:stCondLst>
                                            <p:cond delay="0"/>
                                          </p:stCondLst>
                                        </p:cTn>
                                        <p:tgtEl>
                                          <p:spTgt spid="54277"/>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3"/>
                                        </p:tgtEl>
                                        <p:attrNameLst>
                                          <p:attrName>style.visibility</p:attrName>
                                        </p:attrNameLst>
                                      </p:cBhvr>
                                      <p:to>
                                        <p:strVal val="hidden"/>
                                      </p:to>
                                    </p:set>
                                  </p:childTnLst>
                                </p:cTn>
                              </p:par>
                              <p:par>
                                <p:cTn id="72" presetID="1" presetClass="entr" presetSubtype="0" fill="hold" nodeType="withEffect">
                                  <p:stCondLst>
                                    <p:cond delay="0"/>
                                  </p:stCondLst>
                                  <p:childTnLst>
                                    <p:set>
                                      <p:cBhvr>
                                        <p:cTn id="73" dur="1" fill="hold">
                                          <p:stCondLst>
                                            <p:cond delay="0"/>
                                          </p:stCondLst>
                                        </p:cTn>
                                        <p:tgtEl>
                                          <p:spTgt spid="5430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5427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0" grpId="0" animBg="1"/>
      <p:bldP spid="54281" grpId="0" animBg="1"/>
      <p:bldP spid="54274" grpId="0" animBg="1"/>
      <p:bldP spid="54276" grpId="0" build="p"/>
      <p:bldP spid="54277" grpId="0" animBg="1"/>
      <p:bldP spid="54282" grpId="0" animBg="1"/>
      <p:bldP spid="54288" grpId="0" animBg="1"/>
      <p:bldP spid="54292" grpId="0" animBg="1"/>
      <p:bldP spid="54295" grpId="0" animBg="1"/>
      <p:bldP spid="54322" grpId="0" animBg="1"/>
      <p:bldP spid="54323" grpId="0" animBg="1"/>
      <p:bldP spid="5432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Fußzeilenplatzhalter 2"/>
          <p:cNvSpPr>
            <a:spLocks noGrp="1"/>
          </p:cNvSpPr>
          <p:nvPr>
            <p:ph type="ftr" sz="quarter" idx="10"/>
          </p:nvPr>
        </p:nvSpPr>
        <p:spPr>
          <a:noFill/>
        </p:spPr>
        <p:txBody>
          <a:bodyPr/>
          <a:lstStyle/>
          <a:p>
            <a:r>
              <a:rPr lang="de-DE" smtClean="0"/>
              <a:t>Eric Knauss: Labor  "Agile Software Entwicklung"</a:t>
            </a:r>
            <a:endParaRPr lang="de-DE"/>
          </a:p>
        </p:txBody>
      </p:sp>
      <p:sp>
        <p:nvSpPr>
          <p:cNvPr id="46083" name="Foliennummernplatzhalter 3"/>
          <p:cNvSpPr>
            <a:spLocks noGrp="1"/>
          </p:cNvSpPr>
          <p:nvPr>
            <p:ph type="sldNum" sz="quarter" idx="11"/>
          </p:nvPr>
        </p:nvSpPr>
        <p:spPr>
          <a:noFill/>
        </p:spPr>
        <p:txBody>
          <a:bodyPr/>
          <a:lstStyle/>
          <a:p>
            <a:fld id="{831ED872-D580-48C4-9E73-EFE276125DA4}" type="slidenum">
              <a:rPr lang="de-DE"/>
              <a:pPr/>
              <a:t>5</a:t>
            </a:fld>
            <a:endParaRPr lang="de-DE"/>
          </a:p>
        </p:txBody>
      </p:sp>
      <p:sp>
        <p:nvSpPr>
          <p:cNvPr id="73730" name="Rectangle 2"/>
          <p:cNvSpPr>
            <a:spLocks noGrp="1" noChangeArrowheads="1"/>
          </p:cNvSpPr>
          <p:nvPr>
            <p:ph type="title"/>
          </p:nvPr>
        </p:nvSpPr>
        <p:spPr/>
        <p:txBody>
          <a:bodyPr/>
          <a:lstStyle/>
          <a:p>
            <a:pPr eaLnBrk="1" hangingPunct="1"/>
            <a:r>
              <a:rPr lang="de-DE" smtClean="0"/>
              <a:t>Lebenszyklus eines XP-Projektes</a:t>
            </a:r>
          </a:p>
        </p:txBody>
      </p:sp>
      <p:sp>
        <p:nvSpPr>
          <p:cNvPr id="46085" name="Text Box 4"/>
          <p:cNvSpPr txBox="1">
            <a:spLocks noChangeArrowheads="1"/>
          </p:cNvSpPr>
          <p:nvPr/>
        </p:nvSpPr>
        <p:spPr bwMode="auto">
          <a:xfrm>
            <a:off x="3779838" y="1390650"/>
            <a:ext cx="1214437" cy="519113"/>
          </a:xfrm>
          <a:prstGeom prst="rect">
            <a:avLst/>
          </a:prstGeom>
          <a:noFill/>
          <a:ln w="9525">
            <a:noFill/>
            <a:miter lim="800000"/>
            <a:headEnd/>
            <a:tailEnd/>
          </a:ln>
        </p:spPr>
        <p:txBody>
          <a:bodyPr wrap="none">
            <a:spAutoFit/>
          </a:bodyPr>
          <a:lstStyle/>
          <a:p>
            <a:r>
              <a:rPr lang="de-DE" sz="2800">
                <a:solidFill>
                  <a:schemeClr val="tx1"/>
                </a:solidFill>
              </a:rPr>
              <a:t>Kunde</a:t>
            </a:r>
          </a:p>
        </p:txBody>
      </p:sp>
      <p:sp>
        <p:nvSpPr>
          <p:cNvPr id="73733" name="Text Box 5"/>
          <p:cNvSpPr txBox="1">
            <a:spLocks noChangeArrowheads="1"/>
          </p:cNvSpPr>
          <p:nvPr/>
        </p:nvSpPr>
        <p:spPr bwMode="auto">
          <a:xfrm>
            <a:off x="3860800" y="5157788"/>
            <a:ext cx="1214438" cy="519112"/>
          </a:xfrm>
          <a:prstGeom prst="rect">
            <a:avLst/>
          </a:prstGeom>
          <a:noFill/>
          <a:ln w="9525">
            <a:noFill/>
            <a:miter lim="800000"/>
            <a:headEnd/>
            <a:tailEnd/>
          </a:ln>
        </p:spPr>
        <p:txBody>
          <a:bodyPr wrap="none">
            <a:spAutoFit/>
          </a:bodyPr>
          <a:lstStyle/>
          <a:p>
            <a:r>
              <a:rPr lang="de-DE" sz="2800">
                <a:solidFill>
                  <a:schemeClr val="tx1"/>
                </a:solidFill>
              </a:rPr>
              <a:t>Kunde</a:t>
            </a:r>
          </a:p>
        </p:txBody>
      </p:sp>
      <p:sp>
        <p:nvSpPr>
          <p:cNvPr id="73734" name="Text Box 6"/>
          <p:cNvSpPr txBox="1">
            <a:spLocks noChangeArrowheads="1"/>
          </p:cNvSpPr>
          <p:nvPr/>
        </p:nvSpPr>
        <p:spPr bwMode="auto">
          <a:xfrm>
            <a:off x="250825" y="3141663"/>
            <a:ext cx="2562225" cy="519112"/>
          </a:xfrm>
          <a:prstGeom prst="rect">
            <a:avLst/>
          </a:prstGeom>
          <a:noFill/>
          <a:ln w="9525">
            <a:noFill/>
            <a:miter lim="800000"/>
            <a:headEnd/>
            <a:tailEnd/>
          </a:ln>
        </p:spPr>
        <p:txBody>
          <a:bodyPr wrap="none">
            <a:spAutoFit/>
          </a:bodyPr>
          <a:lstStyle/>
          <a:p>
            <a:r>
              <a:rPr lang="de-DE" sz="2800">
                <a:solidFill>
                  <a:schemeClr val="tx1"/>
                </a:solidFill>
              </a:rPr>
              <a:t>Programmierer</a:t>
            </a:r>
          </a:p>
        </p:txBody>
      </p:sp>
      <p:sp>
        <p:nvSpPr>
          <p:cNvPr id="46088" name="Text Box 7"/>
          <p:cNvSpPr txBox="1">
            <a:spLocks noChangeArrowheads="1"/>
          </p:cNvSpPr>
          <p:nvPr/>
        </p:nvSpPr>
        <p:spPr bwMode="auto">
          <a:xfrm>
            <a:off x="6588125" y="3125788"/>
            <a:ext cx="2562225" cy="519112"/>
          </a:xfrm>
          <a:prstGeom prst="rect">
            <a:avLst/>
          </a:prstGeom>
          <a:noFill/>
          <a:ln w="9525">
            <a:noFill/>
            <a:miter lim="800000"/>
            <a:headEnd/>
            <a:tailEnd/>
          </a:ln>
        </p:spPr>
        <p:txBody>
          <a:bodyPr wrap="none">
            <a:spAutoFit/>
          </a:bodyPr>
          <a:lstStyle/>
          <a:p>
            <a:r>
              <a:rPr lang="de-DE" sz="2800">
                <a:solidFill>
                  <a:schemeClr val="tx1"/>
                </a:solidFill>
              </a:rPr>
              <a:t>Programmierer</a:t>
            </a:r>
          </a:p>
        </p:txBody>
      </p:sp>
      <p:sp>
        <p:nvSpPr>
          <p:cNvPr id="73736" name="Freeform 8"/>
          <p:cNvSpPr>
            <a:spLocks/>
          </p:cNvSpPr>
          <p:nvPr/>
        </p:nvSpPr>
        <p:spPr bwMode="auto">
          <a:xfrm>
            <a:off x="5364163" y="1700213"/>
            <a:ext cx="2808287" cy="1301750"/>
          </a:xfrm>
          <a:custGeom>
            <a:avLst/>
            <a:gdLst>
              <a:gd name="T0" fmla="*/ 0 w 1406"/>
              <a:gd name="T1" fmla="*/ 2147483647 h 729"/>
              <a:gd name="T2" fmla="*/ 2147483647 w 1406"/>
              <a:gd name="T3" fmla="*/ 0 h 729"/>
              <a:gd name="T4" fmla="*/ 2147483647 w 1406"/>
              <a:gd name="T5" fmla="*/ 2147483647 h 729"/>
              <a:gd name="T6" fmla="*/ 0 60000 65536"/>
              <a:gd name="T7" fmla="*/ 0 60000 65536"/>
              <a:gd name="T8" fmla="*/ 0 60000 65536"/>
              <a:gd name="T9" fmla="*/ 0 w 1406"/>
              <a:gd name="T10" fmla="*/ 0 h 729"/>
              <a:gd name="T11" fmla="*/ 1406 w 1406"/>
              <a:gd name="T12" fmla="*/ 729 h 729"/>
            </a:gdLst>
            <a:ahLst/>
            <a:cxnLst>
              <a:cxn ang="T6">
                <a:pos x="T0" y="T1"/>
              </a:cxn>
              <a:cxn ang="T7">
                <a:pos x="T2" y="T3"/>
              </a:cxn>
              <a:cxn ang="T8">
                <a:pos x="T4" y="T5"/>
              </a:cxn>
            </a:cxnLst>
            <a:rect l="T9" t="T10" r="T11" b="T12"/>
            <a:pathLst>
              <a:path w="1406" h="729">
                <a:moveTo>
                  <a:pt x="0" y="3"/>
                </a:moveTo>
                <a:lnTo>
                  <a:pt x="1403" y="0"/>
                </a:lnTo>
                <a:lnTo>
                  <a:pt x="1406" y="729"/>
                </a:lnTo>
              </a:path>
            </a:pathLst>
          </a:custGeom>
          <a:noFill/>
          <a:ln w="9525">
            <a:solidFill>
              <a:schemeClr val="tx1"/>
            </a:solidFill>
            <a:round/>
            <a:headEnd/>
            <a:tailEnd type="triangle" w="med" len="med"/>
          </a:ln>
        </p:spPr>
        <p:txBody>
          <a:bodyPr/>
          <a:lstStyle/>
          <a:p>
            <a:endParaRPr lang="de-DE"/>
          </a:p>
        </p:txBody>
      </p:sp>
      <p:sp>
        <p:nvSpPr>
          <p:cNvPr id="73737" name="Freeform 9"/>
          <p:cNvSpPr>
            <a:spLocks/>
          </p:cNvSpPr>
          <p:nvPr/>
        </p:nvSpPr>
        <p:spPr bwMode="auto">
          <a:xfrm rot="5400000">
            <a:off x="5942013" y="3211513"/>
            <a:ext cx="1652587" cy="2808287"/>
          </a:xfrm>
          <a:custGeom>
            <a:avLst/>
            <a:gdLst>
              <a:gd name="T0" fmla="*/ 0 w 1406"/>
              <a:gd name="T1" fmla="*/ 2147483647 h 729"/>
              <a:gd name="T2" fmla="*/ 2147483647 w 1406"/>
              <a:gd name="T3" fmla="*/ 0 h 729"/>
              <a:gd name="T4" fmla="*/ 2147483647 w 1406"/>
              <a:gd name="T5" fmla="*/ 2147483647 h 729"/>
              <a:gd name="T6" fmla="*/ 0 60000 65536"/>
              <a:gd name="T7" fmla="*/ 0 60000 65536"/>
              <a:gd name="T8" fmla="*/ 0 60000 65536"/>
              <a:gd name="T9" fmla="*/ 0 w 1406"/>
              <a:gd name="T10" fmla="*/ 0 h 729"/>
              <a:gd name="T11" fmla="*/ 1406 w 1406"/>
              <a:gd name="T12" fmla="*/ 729 h 729"/>
            </a:gdLst>
            <a:ahLst/>
            <a:cxnLst>
              <a:cxn ang="T6">
                <a:pos x="T0" y="T1"/>
              </a:cxn>
              <a:cxn ang="T7">
                <a:pos x="T2" y="T3"/>
              </a:cxn>
              <a:cxn ang="T8">
                <a:pos x="T4" y="T5"/>
              </a:cxn>
            </a:cxnLst>
            <a:rect l="T9" t="T10" r="T11" b="T12"/>
            <a:pathLst>
              <a:path w="1406" h="729">
                <a:moveTo>
                  <a:pt x="0" y="3"/>
                </a:moveTo>
                <a:lnTo>
                  <a:pt x="1403" y="0"/>
                </a:lnTo>
                <a:lnTo>
                  <a:pt x="1406" y="729"/>
                </a:lnTo>
              </a:path>
            </a:pathLst>
          </a:custGeom>
          <a:noFill/>
          <a:ln w="9525">
            <a:solidFill>
              <a:schemeClr val="tx1"/>
            </a:solidFill>
            <a:round/>
            <a:headEnd/>
            <a:tailEnd type="triangle" w="med" len="med"/>
          </a:ln>
        </p:spPr>
        <p:txBody>
          <a:bodyPr/>
          <a:lstStyle/>
          <a:p>
            <a:endParaRPr lang="de-DE"/>
          </a:p>
        </p:txBody>
      </p:sp>
      <p:sp>
        <p:nvSpPr>
          <p:cNvPr id="73740" name="Freeform 12"/>
          <p:cNvSpPr>
            <a:spLocks/>
          </p:cNvSpPr>
          <p:nvPr/>
        </p:nvSpPr>
        <p:spPr bwMode="auto">
          <a:xfrm rot="10800000">
            <a:off x="1116013" y="3749675"/>
            <a:ext cx="2376487" cy="1624013"/>
          </a:xfrm>
          <a:custGeom>
            <a:avLst/>
            <a:gdLst>
              <a:gd name="T0" fmla="*/ 0 w 1406"/>
              <a:gd name="T1" fmla="*/ 2147483647 h 729"/>
              <a:gd name="T2" fmla="*/ 2147483647 w 1406"/>
              <a:gd name="T3" fmla="*/ 0 h 729"/>
              <a:gd name="T4" fmla="*/ 2147483647 w 1406"/>
              <a:gd name="T5" fmla="*/ 2147483647 h 729"/>
              <a:gd name="T6" fmla="*/ 0 60000 65536"/>
              <a:gd name="T7" fmla="*/ 0 60000 65536"/>
              <a:gd name="T8" fmla="*/ 0 60000 65536"/>
              <a:gd name="T9" fmla="*/ 0 w 1406"/>
              <a:gd name="T10" fmla="*/ 0 h 729"/>
              <a:gd name="T11" fmla="*/ 1406 w 1406"/>
              <a:gd name="T12" fmla="*/ 729 h 729"/>
            </a:gdLst>
            <a:ahLst/>
            <a:cxnLst>
              <a:cxn ang="T6">
                <a:pos x="T0" y="T1"/>
              </a:cxn>
              <a:cxn ang="T7">
                <a:pos x="T2" y="T3"/>
              </a:cxn>
              <a:cxn ang="T8">
                <a:pos x="T4" y="T5"/>
              </a:cxn>
            </a:cxnLst>
            <a:rect l="T9" t="T10" r="T11" b="T12"/>
            <a:pathLst>
              <a:path w="1406" h="729">
                <a:moveTo>
                  <a:pt x="0" y="3"/>
                </a:moveTo>
                <a:lnTo>
                  <a:pt x="1403" y="0"/>
                </a:lnTo>
                <a:lnTo>
                  <a:pt x="1406" y="729"/>
                </a:lnTo>
              </a:path>
            </a:pathLst>
          </a:custGeom>
          <a:noFill/>
          <a:ln w="9525">
            <a:solidFill>
              <a:schemeClr val="tx1"/>
            </a:solidFill>
            <a:round/>
            <a:headEnd/>
            <a:tailEnd type="triangle" w="med" len="med"/>
          </a:ln>
        </p:spPr>
        <p:txBody>
          <a:bodyPr/>
          <a:lstStyle/>
          <a:p>
            <a:endParaRPr lang="de-DE"/>
          </a:p>
        </p:txBody>
      </p:sp>
      <p:sp>
        <p:nvSpPr>
          <p:cNvPr id="73741" name="Freeform 13"/>
          <p:cNvSpPr>
            <a:spLocks/>
          </p:cNvSpPr>
          <p:nvPr/>
        </p:nvSpPr>
        <p:spPr bwMode="auto">
          <a:xfrm rot="-5400000">
            <a:off x="1585913" y="1230313"/>
            <a:ext cx="1436687" cy="2376487"/>
          </a:xfrm>
          <a:custGeom>
            <a:avLst/>
            <a:gdLst>
              <a:gd name="T0" fmla="*/ 0 w 1406"/>
              <a:gd name="T1" fmla="*/ 2147483647 h 729"/>
              <a:gd name="T2" fmla="*/ 2147483647 w 1406"/>
              <a:gd name="T3" fmla="*/ 0 h 729"/>
              <a:gd name="T4" fmla="*/ 2147483647 w 1406"/>
              <a:gd name="T5" fmla="*/ 2147483647 h 729"/>
              <a:gd name="T6" fmla="*/ 0 60000 65536"/>
              <a:gd name="T7" fmla="*/ 0 60000 65536"/>
              <a:gd name="T8" fmla="*/ 0 60000 65536"/>
              <a:gd name="T9" fmla="*/ 0 w 1406"/>
              <a:gd name="T10" fmla="*/ 0 h 729"/>
              <a:gd name="T11" fmla="*/ 1406 w 1406"/>
              <a:gd name="T12" fmla="*/ 729 h 729"/>
            </a:gdLst>
            <a:ahLst/>
            <a:cxnLst>
              <a:cxn ang="T6">
                <a:pos x="T0" y="T1"/>
              </a:cxn>
              <a:cxn ang="T7">
                <a:pos x="T2" y="T3"/>
              </a:cxn>
              <a:cxn ang="T8">
                <a:pos x="T4" y="T5"/>
              </a:cxn>
            </a:cxnLst>
            <a:rect l="T9" t="T10" r="T11" b="T12"/>
            <a:pathLst>
              <a:path w="1406" h="729">
                <a:moveTo>
                  <a:pt x="0" y="3"/>
                </a:moveTo>
                <a:lnTo>
                  <a:pt x="1403" y="0"/>
                </a:lnTo>
                <a:lnTo>
                  <a:pt x="1406" y="729"/>
                </a:lnTo>
              </a:path>
            </a:pathLst>
          </a:custGeom>
          <a:noFill/>
          <a:ln w="9525">
            <a:solidFill>
              <a:schemeClr val="tx1"/>
            </a:solidFill>
            <a:round/>
            <a:headEnd/>
            <a:tailEnd type="triangle" w="med" len="med"/>
          </a:ln>
        </p:spPr>
        <p:txBody>
          <a:bodyPr/>
          <a:lstStyle/>
          <a:p>
            <a:endParaRPr lang="de-DE"/>
          </a:p>
        </p:txBody>
      </p:sp>
      <p:sp>
        <p:nvSpPr>
          <p:cNvPr id="73742" name="Text Box 14"/>
          <p:cNvSpPr txBox="1">
            <a:spLocks noChangeArrowheads="1"/>
          </p:cNvSpPr>
          <p:nvPr/>
        </p:nvSpPr>
        <p:spPr bwMode="auto">
          <a:xfrm>
            <a:off x="6515100" y="1693863"/>
            <a:ext cx="1657350" cy="366712"/>
          </a:xfrm>
          <a:prstGeom prst="rect">
            <a:avLst/>
          </a:prstGeom>
          <a:noFill/>
          <a:ln w="9525">
            <a:noFill/>
            <a:miter lim="800000"/>
            <a:headEnd/>
            <a:tailEnd/>
          </a:ln>
        </p:spPr>
        <p:txBody>
          <a:bodyPr wrap="none">
            <a:spAutoFit/>
          </a:bodyPr>
          <a:lstStyle/>
          <a:p>
            <a:r>
              <a:rPr lang="de-DE">
                <a:solidFill>
                  <a:schemeClr val="tx1"/>
                </a:solidFill>
              </a:rPr>
              <a:t>Wert festlegen</a:t>
            </a:r>
          </a:p>
        </p:txBody>
      </p:sp>
      <p:sp>
        <p:nvSpPr>
          <p:cNvPr id="73743" name="Text Box 15"/>
          <p:cNvSpPr txBox="1">
            <a:spLocks noChangeArrowheads="1"/>
          </p:cNvSpPr>
          <p:nvPr/>
        </p:nvSpPr>
        <p:spPr bwMode="auto">
          <a:xfrm>
            <a:off x="6370638" y="5006975"/>
            <a:ext cx="1873250" cy="366713"/>
          </a:xfrm>
          <a:prstGeom prst="rect">
            <a:avLst/>
          </a:prstGeom>
          <a:noFill/>
          <a:ln w="9525">
            <a:noFill/>
            <a:miter lim="800000"/>
            <a:headEnd/>
            <a:tailEnd/>
          </a:ln>
        </p:spPr>
        <p:txBody>
          <a:bodyPr wrap="none">
            <a:spAutoFit/>
          </a:bodyPr>
          <a:lstStyle/>
          <a:p>
            <a:r>
              <a:rPr lang="de-DE">
                <a:solidFill>
                  <a:schemeClr val="tx1"/>
                </a:solidFill>
              </a:rPr>
              <a:t>Kosten schätzen</a:t>
            </a:r>
          </a:p>
        </p:txBody>
      </p:sp>
      <p:sp>
        <p:nvSpPr>
          <p:cNvPr id="73744" name="Text Box 16"/>
          <p:cNvSpPr txBox="1">
            <a:spLocks noChangeArrowheads="1"/>
          </p:cNvSpPr>
          <p:nvPr/>
        </p:nvSpPr>
        <p:spPr bwMode="auto">
          <a:xfrm>
            <a:off x="1116013" y="5013325"/>
            <a:ext cx="1822450" cy="366713"/>
          </a:xfrm>
          <a:prstGeom prst="rect">
            <a:avLst/>
          </a:prstGeom>
          <a:noFill/>
          <a:ln w="9525">
            <a:noFill/>
            <a:miter lim="800000"/>
            <a:headEnd/>
            <a:tailEnd/>
          </a:ln>
        </p:spPr>
        <p:txBody>
          <a:bodyPr wrap="none">
            <a:spAutoFit/>
          </a:bodyPr>
          <a:lstStyle/>
          <a:p>
            <a:r>
              <a:rPr lang="de-DE">
                <a:solidFill>
                  <a:schemeClr val="tx1"/>
                </a:solidFill>
              </a:rPr>
              <a:t>Wert auswählen</a:t>
            </a:r>
          </a:p>
        </p:txBody>
      </p:sp>
      <p:sp>
        <p:nvSpPr>
          <p:cNvPr id="73745" name="Text Box 17"/>
          <p:cNvSpPr txBox="1">
            <a:spLocks noChangeArrowheads="1"/>
          </p:cNvSpPr>
          <p:nvPr/>
        </p:nvSpPr>
        <p:spPr bwMode="auto">
          <a:xfrm>
            <a:off x="1116013" y="1700213"/>
            <a:ext cx="1593850" cy="366712"/>
          </a:xfrm>
          <a:prstGeom prst="rect">
            <a:avLst/>
          </a:prstGeom>
          <a:noFill/>
          <a:ln w="9525">
            <a:noFill/>
            <a:miter lim="800000"/>
            <a:headEnd/>
            <a:tailEnd/>
          </a:ln>
        </p:spPr>
        <p:txBody>
          <a:bodyPr wrap="none">
            <a:spAutoFit/>
          </a:bodyPr>
          <a:lstStyle/>
          <a:p>
            <a:r>
              <a:rPr lang="de-DE">
                <a:solidFill>
                  <a:schemeClr val="tx1"/>
                </a:solidFill>
              </a:rPr>
              <a:t>Wert schaffen</a:t>
            </a:r>
          </a:p>
        </p:txBody>
      </p:sp>
      <p:sp>
        <p:nvSpPr>
          <p:cNvPr id="73746" name="Rectangle 18"/>
          <p:cNvSpPr>
            <a:spLocks noChangeArrowheads="1"/>
          </p:cNvSpPr>
          <p:nvPr/>
        </p:nvSpPr>
        <p:spPr bwMode="auto">
          <a:xfrm>
            <a:off x="3851275" y="2997200"/>
            <a:ext cx="1225550" cy="914400"/>
          </a:xfrm>
          <a:prstGeom prst="rect">
            <a:avLst/>
          </a:prstGeom>
          <a:solidFill>
            <a:srgbClr val="99CCFF"/>
          </a:solidFill>
          <a:ln w="9525">
            <a:solidFill>
              <a:schemeClr val="tx1"/>
            </a:solidFill>
            <a:miter lim="800000"/>
            <a:headEnd/>
            <a:tailEnd/>
          </a:ln>
        </p:spPr>
        <p:txBody>
          <a:bodyPr wrap="none" anchor="ctr"/>
          <a:lstStyle/>
          <a:p>
            <a:pPr algn="ctr"/>
            <a:r>
              <a:rPr lang="de-DE" sz="2800">
                <a:solidFill>
                  <a:schemeClr val="tx1"/>
                </a:solidFill>
              </a:rPr>
              <a:t>Lernen</a:t>
            </a:r>
          </a:p>
        </p:txBody>
      </p:sp>
      <p:sp>
        <p:nvSpPr>
          <p:cNvPr id="73748" name="Line 20"/>
          <p:cNvSpPr>
            <a:spLocks noChangeShapeType="1"/>
          </p:cNvSpPr>
          <p:nvPr/>
        </p:nvSpPr>
        <p:spPr bwMode="auto">
          <a:xfrm flipV="1">
            <a:off x="4427538" y="4076700"/>
            <a:ext cx="0" cy="1081088"/>
          </a:xfrm>
          <a:prstGeom prst="line">
            <a:avLst/>
          </a:prstGeom>
          <a:noFill/>
          <a:ln w="9525">
            <a:solidFill>
              <a:schemeClr val="tx1"/>
            </a:solidFill>
            <a:round/>
            <a:headEnd type="triangle" w="med" len="med"/>
            <a:tailEnd type="triangle" w="med" len="med"/>
          </a:ln>
        </p:spPr>
        <p:txBody>
          <a:bodyPr/>
          <a:lstStyle/>
          <a:p>
            <a:endParaRPr lang="de-DE"/>
          </a:p>
        </p:txBody>
      </p:sp>
      <p:sp>
        <p:nvSpPr>
          <p:cNvPr id="73749" name="Line 21"/>
          <p:cNvSpPr>
            <a:spLocks noChangeShapeType="1"/>
          </p:cNvSpPr>
          <p:nvPr/>
        </p:nvSpPr>
        <p:spPr bwMode="auto">
          <a:xfrm flipV="1">
            <a:off x="4427538" y="1916113"/>
            <a:ext cx="0" cy="1008062"/>
          </a:xfrm>
          <a:prstGeom prst="line">
            <a:avLst/>
          </a:prstGeom>
          <a:noFill/>
          <a:ln w="9525">
            <a:solidFill>
              <a:schemeClr val="tx1"/>
            </a:solidFill>
            <a:round/>
            <a:headEnd type="triangle" w="med" len="med"/>
            <a:tailEnd type="triangle" w="med" len="med"/>
          </a:ln>
        </p:spPr>
        <p:txBody>
          <a:bodyPr/>
          <a:lstStyle/>
          <a:p>
            <a:endParaRPr lang="de-DE"/>
          </a:p>
        </p:txBody>
      </p:sp>
      <p:sp>
        <p:nvSpPr>
          <p:cNvPr id="73750" name="Line 22"/>
          <p:cNvSpPr>
            <a:spLocks noChangeShapeType="1"/>
          </p:cNvSpPr>
          <p:nvPr/>
        </p:nvSpPr>
        <p:spPr bwMode="auto">
          <a:xfrm flipH="1">
            <a:off x="5219700" y="3429000"/>
            <a:ext cx="1296988" cy="0"/>
          </a:xfrm>
          <a:prstGeom prst="line">
            <a:avLst/>
          </a:prstGeom>
          <a:noFill/>
          <a:ln w="9525">
            <a:solidFill>
              <a:schemeClr val="tx1"/>
            </a:solidFill>
            <a:round/>
            <a:headEnd type="triangle" w="med" len="med"/>
            <a:tailEnd type="triangle" w="med" len="med"/>
          </a:ln>
        </p:spPr>
        <p:txBody>
          <a:bodyPr/>
          <a:lstStyle/>
          <a:p>
            <a:endParaRPr lang="de-DE"/>
          </a:p>
        </p:txBody>
      </p:sp>
      <p:sp>
        <p:nvSpPr>
          <p:cNvPr id="73751" name="Line 23"/>
          <p:cNvSpPr>
            <a:spLocks noChangeShapeType="1"/>
          </p:cNvSpPr>
          <p:nvPr/>
        </p:nvSpPr>
        <p:spPr bwMode="auto">
          <a:xfrm flipH="1">
            <a:off x="2771775" y="3429000"/>
            <a:ext cx="936625" cy="0"/>
          </a:xfrm>
          <a:prstGeom prst="line">
            <a:avLst/>
          </a:prstGeom>
          <a:noFill/>
          <a:ln w="9525">
            <a:solidFill>
              <a:schemeClr val="tx1"/>
            </a:solidFill>
            <a:round/>
            <a:headEnd type="triangle" w="med" len="med"/>
            <a:tailEnd type="triangle" w="med" len="med"/>
          </a:ln>
        </p:spPr>
        <p:txBody>
          <a:bodyPr/>
          <a:lstStyle/>
          <a:p>
            <a:endParaRPr lang="de-DE"/>
          </a:p>
        </p:txBody>
      </p:sp>
      <p:sp>
        <p:nvSpPr>
          <p:cNvPr id="73752" name="Text Box 24"/>
          <p:cNvSpPr txBox="1">
            <a:spLocks noChangeArrowheads="1"/>
          </p:cNvSpPr>
          <p:nvPr/>
        </p:nvSpPr>
        <p:spPr bwMode="auto">
          <a:xfrm>
            <a:off x="34925" y="6021388"/>
            <a:ext cx="9155113" cy="396875"/>
          </a:xfrm>
          <a:prstGeom prst="rect">
            <a:avLst/>
          </a:prstGeom>
          <a:noFill/>
          <a:ln w="9525">
            <a:noFill/>
            <a:miter lim="800000"/>
            <a:headEnd/>
            <a:tailEnd/>
          </a:ln>
        </p:spPr>
        <p:txBody>
          <a:bodyPr wrap="none">
            <a:spAutoFit/>
          </a:bodyPr>
          <a:lstStyle/>
          <a:p>
            <a:r>
              <a:rPr lang="de-DE" sz="2000" b="1" i="1">
                <a:solidFill>
                  <a:schemeClr val="accent2"/>
                </a:solidFill>
              </a:rPr>
              <a:t>Was lernen die Projektteilnehmer voneinander und während des Projekts?</a:t>
            </a:r>
          </a:p>
        </p:txBody>
      </p:sp>
      <p:sp>
        <p:nvSpPr>
          <p:cNvPr id="46103" name="Text Box 25"/>
          <p:cNvSpPr txBox="1">
            <a:spLocks noChangeArrowheads="1"/>
          </p:cNvSpPr>
          <p:nvPr/>
        </p:nvSpPr>
        <p:spPr bwMode="auto">
          <a:xfrm>
            <a:off x="0" y="836613"/>
            <a:ext cx="3063875" cy="304800"/>
          </a:xfrm>
          <a:prstGeom prst="rect">
            <a:avLst/>
          </a:prstGeom>
          <a:noFill/>
          <a:ln w="9525">
            <a:noFill/>
            <a:miter lim="800000"/>
            <a:headEnd/>
            <a:tailEnd/>
          </a:ln>
        </p:spPr>
        <p:txBody>
          <a:bodyPr wrap="none">
            <a:spAutoFit/>
          </a:bodyPr>
          <a:lstStyle/>
          <a:p>
            <a:r>
              <a:rPr lang="de-DE" sz="1400">
                <a:solidFill>
                  <a:schemeClr val="tx1"/>
                </a:solidFill>
              </a:rPr>
              <a:t>Nach: Ron Jeffries et.al. XP installed</a:t>
            </a:r>
          </a:p>
        </p:txBody>
      </p:sp>
    </p:spTree>
    <p:extLst>
      <p:ext uri="{BB962C8B-B14F-4D97-AF65-F5344CB8AC3E}">
        <p14:creationId xmlns:p14="http://schemas.microsoft.com/office/powerpoint/2010/main" val="25892648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742"/>
                                        </p:tgtEl>
                                        <p:attrNameLst>
                                          <p:attrName>style.visibility</p:attrName>
                                        </p:attrNameLst>
                                      </p:cBhvr>
                                      <p:to>
                                        <p:strVal val="visible"/>
                                      </p:to>
                                    </p:set>
                                    <p:animEffect transition="in" filter="fade">
                                      <p:cBhvr>
                                        <p:cTn id="7" dur="500"/>
                                        <p:tgtEl>
                                          <p:spTgt spid="737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3736"/>
                                        </p:tgtEl>
                                        <p:attrNameLst>
                                          <p:attrName>style.visibility</p:attrName>
                                        </p:attrNameLst>
                                      </p:cBhvr>
                                      <p:to>
                                        <p:strVal val="visible"/>
                                      </p:to>
                                    </p:set>
                                    <p:animEffect transition="in" filter="fade">
                                      <p:cBhvr>
                                        <p:cTn id="10" dur="500"/>
                                        <p:tgtEl>
                                          <p:spTgt spid="737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3737"/>
                                        </p:tgtEl>
                                        <p:attrNameLst>
                                          <p:attrName>style.visibility</p:attrName>
                                        </p:attrNameLst>
                                      </p:cBhvr>
                                      <p:to>
                                        <p:strVal val="visible"/>
                                      </p:to>
                                    </p:set>
                                    <p:animEffect transition="in" filter="fade">
                                      <p:cBhvr>
                                        <p:cTn id="15" dur="500"/>
                                        <p:tgtEl>
                                          <p:spTgt spid="7373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3743"/>
                                        </p:tgtEl>
                                        <p:attrNameLst>
                                          <p:attrName>style.visibility</p:attrName>
                                        </p:attrNameLst>
                                      </p:cBhvr>
                                      <p:to>
                                        <p:strVal val="visible"/>
                                      </p:to>
                                    </p:set>
                                    <p:animEffect transition="in" filter="fade">
                                      <p:cBhvr>
                                        <p:cTn id="18" dur="500"/>
                                        <p:tgtEl>
                                          <p:spTgt spid="7374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3733"/>
                                        </p:tgtEl>
                                        <p:attrNameLst>
                                          <p:attrName>style.visibility</p:attrName>
                                        </p:attrNameLst>
                                      </p:cBhvr>
                                      <p:to>
                                        <p:strVal val="visible"/>
                                      </p:to>
                                    </p:set>
                                    <p:animEffect transition="in" filter="fade">
                                      <p:cBhvr>
                                        <p:cTn id="21" dur="500"/>
                                        <p:tgtEl>
                                          <p:spTgt spid="737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3744"/>
                                        </p:tgtEl>
                                        <p:attrNameLst>
                                          <p:attrName>style.visibility</p:attrName>
                                        </p:attrNameLst>
                                      </p:cBhvr>
                                      <p:to>
                                        <p:strVal val="visible"/>
                                      </p:to>
                                    </p:set>
                                    <p:animEffect transition="in" filter="fade">
                                      <p:cBhvr>
                                        <p:cTn id="26" dur="500"/>
                                        <p:tgtEl>
                                          <p:spTgt spid="737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3740"/>
                                        </p:tgtEl>
                                        <p:attrNameLst>
                                          <p:attrName>style.visibility</p:attrName>
                                        </p:attrNameLst>
                                      </p:cBhvr>
                                      <p:to>
                                        <p:strVal val="visible"/>
                                      </p:to>
                                    </p:set>
                                    <p:animEffect transition="in" filter="fade">
                                      <p:cBhvr>
                                        <p:cTn id="29" dur="500"/>
                                        <p:tgtEl>
                                          <p:spTgt spid="7374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3734"/>
                                        </p:tgtEl>
                                        <p:attrNameLst>
                                          <p:attrName>style.visibility</p:attrName>
                                        </p:attrNameLst>
                                      </p:cBhvr>
                                      <p:to>
                                        <p:strVal val="visible"/>
                                      </p:to>
                                    </p:set>
                                    <p:animEffect transition="in" filter="fade">
                                      <p:cBhvr>
                                        <p:cTn id="32" dur="500"/>
                                        <p:tgtEl>
                                          <p:spTgt spid="7373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3741"/>
                                        </p:tgtEl>
                                        <p:attrNameLst>
                                          <p:attrName>style.visibility</p:attrName>
                                        </p:attrNameLst>
                                      </p:cBhvr>
                                      <p:to>
                                        <p:strVal val="visible"/>
                                      </p:to>
                                    </p:set>
                                    <p:animEffect transition="in" filter="fade">
                                      <p:cBhvr>
                                        <p:cTn id="37" dur="500"/>
                                        <p:tgtEl>
                                          <p:spTgt spid="7374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3745"/>
                                        </p:tgtEl>
                                        <p:attrNameLst>
                                          <p:attrName>style.visibility</p:attrName>
                                        </p:attrNameLst>
                                      </p:cBhvr>
                                      <p:to>
                                        <p:strVal val="visible"/>
                                      </p:to>
                                    </p:set>
                                    <p:animEffect transition="in" filter="fade">
                                      <p:cBhvr>
                                        <p:cTn id="40" dur="500"/>
                                        <p:tgtEl>
                                          <p:spTgt spid="7374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3749"/>
                                        </p:tgtEl>
                                        <p:attrNameLst>
                                          <p:attrName>style.visibility</p:attrName>
                                        </p:attrNameLst>
                                      </p:cBhvr>
                                      <p:to>
                                        <p:strVal val="visible"/>
                                      </p:to>
                                    </p:set>
                                    <p:animEffect transition="in" filter="fade">
                                      <p:cBhvr>
                                        <p:cTn id="45" dur="500"/>
                                        <p:tgtEl>
                                          <p:spTgt spid="7374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3751"/>
                                        </p:tgtEl>
                                        <p:attrNameLst>
                                          <p:attrName>style.visibility</p:attrName>
                                        </p:attrNameLst>
                                      </p:cBhvr>
                                      <p:to>
                                        <p:strVal val="visible"/>
                                      </p:to>
                                    </p:set>
                                    <p:animEffect transition="in" filter="fade">
                                      <p:cBhvr>
                                        <p:cTn id="48" dur="500"/>
                                        <p:tgtEl>
                                          <p:spTgt spid="7375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3746"/>
                                        </p:tgtEl>
                                        <p:attrNameLst>
                                          <p:attrName>style.visibility</p:attrName>
                                        </p:attrNameLst>
                                      </p:cBhvr>
                                      <p:to>
                                        <p:strVal val="visible"/>
                                      </p:to>
                                    </p:set>
                                    <p:animEffect transition="in" filter="fade">
                                      <p:cBhvr>
                                        <p:cTn id="51" dur="500"/>
                                        <p:tgtEl>
                                          <p:spTgt spid="7374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3748"/>
                                        </p:tgtEl>
                                        <p:attrNameLst>
                                          <p:attrName>style.visibility</p:attrName>
                                        </p:attrNameLst>
                                      </p:cBhvr>
                                      <p:to>
                                        <p:strVal val="visible"/>
                                      </p:to>
                                    </p:set>
                                    <p:animEffect transition="in" filter="fade">
                                      <p:cBhvr>
                                        <p:cTn id="54" dur="500"/>
                                        <p:tgtEl>
                                          <p:spTgt spid="7374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3750"/>
                                        </p:tgtEl>
                                        <p:attrNameLst>
                                          <p:attrName>style.visibility</p:attrName>
                                        </p:attrNameLst>
                                      </p:cBhvr>
                                      <p:to>
                                        <p:strVal val="visible"/>
                                      </p:to>
                                    </p:set>
                                    <p:animEffect transition="in" filter="fade">
                                      <p:cBhvr>
                                        <p:cTn id="57" dur="500"/>
                                        <p:tgtEl>
                                          <p:spTgt spid="7375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3752"/>
                                        </p:tgtEl>
                                        <p:attrNameLst>
                                          <p:attrName>style.visibility</p:attrName>
                                        </p:attrNameLst>
                                      </p:cBhvr>
                                      <p:to>
                                        <p:strVal val="visible"/>
                                      </p:to>
                                    </p:set>
                                    <p:animEffect transition="in" filter="fade">
                                      <p:cBhvr>
                                        <p:cTn id="62" dur="500"/>
                                        <p:tgtEl>
                                          <p:spTgt spid="73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p:bldP spid="73734" grpId="0"/>
      <p:bldP spid="73736" grpId="0" animBg="1"/>
      <p:bldP spid="73737" grpId="0" animBg="1"/>
      <p:bldP spid="73740" grpId="0" animBg="1"/>
      <p:bldP spid="73741" grpId="0" animBg="1"/>
      <p:bldP spid="73742" grpId="0"/>
      <p:bldP spid="73743" grpId="0"/>
      <p:bldP spid="73744" grpId="0"/>
      <p:bldP spid="73745" grpId="0"/>
      <p:bldP spid="73746" grpId="0" animBg="1"/>
      <p:bldP spid="73748" grpId="0" animBg="1"/>
      <p:bldP spid="73749" grpId="0" animBg="1"/>
      <p:bldP spid="73750" grpId="0" animBg="1"/>
      <p:bldP spid="73751" grpId="0" animBg="1"/>
      <p:bldP spid="737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827088" y="476250"/>
            <a:ext cx="7761287" cy="398463"/>
          </a:xfrm>
        </p:spPr>
        <p:txBody>
          <a:bodyPr/>
          <a:lstStyle/>
          <a:p>
            <a:r>
              <a:rPr lang="de-DE" smtClean="0"/>
              <a:t>Feedback beim eXtreme Programming (XP)</a:t>
            </a:r>
          </a:p>
        </p:txBody>
      </p:sp>
      <p:grpSp>
        <p:nvGrpSpPr>
          <p:cNvPr id="2" name="Group 3"/>
          <p:cNvGrpSpPr>
            <a:grpSpLocks/>
          </p:cNvGrpSpPr>
          <p:nvPr/>
        </p:nvGrpSpPr>
        <p:grpSpPr bwMode="auto">
          <a:xfrm>
            <a:off x="631825" y="1300163"/>
            <a:ext cx="7167563" cy="5278437"/>
            <a:chOff x="432" y="816"/>
            <a:chExt cx="4896" cy="3312"/>
          </a:xfrm>
        </p:grpSpPr>
        <p:sp>
          <p:nvSpPr>
            <p:cNvPr id="104453" name="Oval 4"/>
            <p:cNvSpPr>
              <a:spLocks noChangeArrowheads="1"/>
            </p:cNvSpPr>
            <p:nvPr/>
          </p:nvSpPr>
          <p:spPr bwMode="auto">
            <a:xfrm>
              <a:off x="432" y="912"/>
              <a:ext cx="4896" cy="3120"/>
            </a:xfrm>
            <a:prstGeom prst="ellipse">
              <a:avLst/>
            </a:prstGeom>
            <a:noFill/>
            <a:ln w="38100">
              <a:solidFill>
                <a:schemeClr val="tx1"/>
              </a:solidFill>
              <a:round/>
              <a:headEnd/>
              <a:tailEnd/>
            </a:ln>
          </p:spPr>
          <p:txBody>
            <a:bodyPr wrap="none" anchor="ctr"/>
            <a:lstStyle/>
            <a:p>
              <a:endParaRPr lang="de-DE"/>
            </a:p>
          </p:txBody>
        </p:sp>
        <p:sp>
          <p:nvSpPr>
            <p:cNvPr id="104454" name="Oval 5"/>
            <p:cNvSpPr>
              <a:spLocks noChangeArrowheads="1"/>
            </p:cNvSpPr>
            <p:nvPr/>
          </p:nvSpPr>
          <p:spPr bwMode="auto">
            <a:xfrm>
              <a:off x="768" y="1200"/>
              <a:ext cx="4560" cy="2592"/>
            </a:xfrm>
            <a:prstGeom prst="ellipse">
              <a:avLst/>
            </a:prstGeom>
            <a:noFill/>
            <a:ln w="38100">
              <a:solidFill>
                <a:schemeClr val="tx1"/>
              </a:solidFill>
              <a:round/>
              <a:headEnd/>
              <a:tailEnd/>
            </a:ln>
          </p:spPr>
          <p:txBody>
            <a:bodyPr wrap="none" anchor="ctr"/>
            <a:lstStyle/>
            <a:p>
              <a:endParaRPr lang="de-DE"/>
            </a:p>
          </p:txBody>
        </p:sp>
        <p:sp>
          <p:nvSpPr>
            <p:cNvPr id="104455" name="Oval 6"/>
            <p:cNvSpPr>
              <a:spLocks noChangeArrowheads="1"/>
            </p:cNvSpPr>
            <p:nvPr/>
          </p:nvSpPr>
          <p:spPr bwMode="auto">
            <a:xfrm>
              <a:off x="1104" y="1392"/>
              <a:ext cx="4224" cy="2160"/>
            </a:xfrm>
            <a:prstGeom prst="ellipse">
              <a:avLst/>
            </a:prstGeom>
            <a:noFill/>
            <a:ln w="38100">
              <a:solidFill>
                <a:schemeClr val="tx1"/>
              </a:solidFill>
              <a:round/>
              <a:headEnd/>
              <a:tailEnd/>
            </a:ln>
          </p:spPr>
          <p:txBody>
            <a:bodyPr wrap="none" anchor="ctr"/>
            <a:lstStyle/>
            <a:p>
              <a:endParaRPr lang="de-DE"/>
            </a:p>
          </p:txBody>
        </p:sp>
        <p:sp>
          <p:nvSpPr>
            <p:cNvPr id="104456" name="Oval 7"/>
            <p:cNvSpPr>
              <a:spLocks noChangeArrowheads="1"/>
            </p:cNvSpPr>
            <p:nvPr/>
          </p:nvSpPr>
          <p:spPr bwMode="auto">
            <a:xfrm>
              <a:off x="1536" y="1728"/>
              <a:ext cx="3792" cy="1584"/>
            </a:xfrm>
            <a:prstGeom prst="ellipse">
              <a:avLst/>
            </a:prstGeom>
            <a:noFill/>
            <a:ln w="38100">
              <a:solidFill>
                <a:schemeClr val="tx1"/>
              </a:solidFill>
              <a:round/>
              <a:headEnd/>
              <a:tailEnd/>
            </a:ln>
          </p:spPr>
          <p:txBody>
            <a:bodyPr wrap="none" anchor="ctr"/>
            <a:lstStyle/>
            <a:p>
              <a:endParaRPr lang="de-DE"/>
            </a:p>
          </p:txBody>
        </p:sp>
        <p:sp>
          <p:nvSpPr>
            <p:cNvPr id="104457" name="Oval 8"/>
            <p:cNvSpPr>
              <a:spLocks noChangeArrowheads="1"/>
            </p:cNvSpPr>
            <p:nvPr/>
          </p:nvSpPr>
          <p:spPr bwMode="auto">
            <a:xfrm>
              <a:off x="1920" y="1968"/>
              <a:ext cx="3408" cy="1104"/>
            </a:xfrm>
            <a:prstGeom prst="ellipse">
              <a:avLst/>
            </a:prstGeom>
            <a:noFill/>
            <a:ln w="38100">
              <a:solidFill>
                <a:schemeClr val="tx1"/>
              </a:solidFill>
              <a:round/>
              <a:headEnd/>
              <a:tailEnd/>
            </a:ln>
          </p:spPr>
          <p:txBody>
            <a:bodyPr wrap="none" anchor="ctr"/>
            <a:lstStyle/>
            <a:p>
              <a:endParaRPr lang="de-DE"/>
            </a:p>
          </p:txBody>
        </p:sp>
        <p:sp>
          <p:nvSpPr>
            <p:cNvPr id="104458" name="Oval 9"/>
            <p:cNvSpPr>
              <a:spLocks noChangeArrowheads="1"/>
            </p:cNvSpPr>
            <p:nvPr/>
          </p:nvSpPr>
          <p:spPr bwMode="auto">
            <a:xfrm>
              <a:off x="2352" y="2160"/>
              <a:ext cx="2976" cy="672"/>
            </a:xfrm>
            <a:prstGeom prst="ellipse">
              <a:avLst/>
            </a:prstGeom>
            <a:noFill/>
            <a:ln w="38100">
              <a:solidFill>
                <a:schemeClr val="tx1"/>
              </a:solidFill>
              <a:round/>
              <a:headEnd/>
              <a:tailEnd/>
            </a:ln>
          </p:spPr>
          <p:txBody>
            <a:bodyPr wrap="none" anchor="ctr"/>
            <a:lstStyle/>
            <a:p>
              <a:endParaRPr lang="de-DE"/>
            </a:p>
          </p:txBody>
        </p:sp>
        <p:sp>
          <p:nvSpPr>
            <p:cNvPr id="104459" name="Text Box 10"/>
            <p:cNvSpPr txBox="1">
              <a:spLocks noChangeArrowheads="1"/>
            </p:cNvSpPr>
            <p:nvPr/>
          </p:nvSpPr>
          <p:spPr bwMode="auto">
            <a:xfrm>
              <a:off x="2448" y="816"/>
              <a:ext cx="981" cy="211"/>
            </a:xfrm>
            <a:prstGeom prst="rect">
              <a:avLst/>
            </a:prstGeom>
            <a:solidFill>
              <a:schemeClr val="bg1"/>
            </a:solidFill>
            <a:ln w="9525">
              <a:noFill/>
              <a:miter lim="800000"/>
              <a:headEnd/>
              <a:tailEnd/>
            </a:ln>
          </p:spPr>
          <p:txBody>
            <a:bodyPr wrap="none">
              <a:spAutoFit/>
            </a:bodyPr>
            <a:lstStyle/>
            <a:p>
              <a:pPr algn="l"/>
              <a:r>
                <a:rPr lang="de-DE" sz="1600" i="0"/>
                <a:t>Release Plan</a:t>
              </a:r>
            </a:p>
          </p:txBody>
        </p:sp>
        <p:sp>
          <p:nvSpPr>
            <p:cNvPr id="104460" name="Text Box 11"/>
            <p:cNvSpPr txBox="1">
              <a:spLocks noChangeArrowheads="1"/>
            </p:cNvSpPr>
            <p:nvPr/>
          </p:nvSpPr>
          <p:spPr bwMode="auto">
            <a:xfrm>
              <a:off x="2448" y="1104"/>
              <a:ext cx="928" cy="212"/>
            </a:xfrm>
            <a:prstGeom prst="rect">
              <a:avLst/>
            </a:prstGeom>
            <a:solidFill>
              <a:schemeClr val="bg1"/>
            </a:solidFill>
            <a:ln w="9525">
              <a:noFill/>
              <a:miter lim="800000"/>
              <a:headEnd/>
              <a:tailEnd/>
            </a:ln>
          </p:spPr>
          <p:txBody>
            <a:bodyPr wrap="none">
              <a:spAutoFit/>
            </a:bodyPr>
            <a:lstStyle/>
            <a:p>
              <a:pPr algn="l"/>
              <a:r>
                <a:rPr lang="de-DE" sz="1600" i="0"/>
                <a:t>Iteration Plan</a:t>
              </a:r>
            </a:p>
          </p:txBody>
        </p:sp>
        <p:sp>
          <p:nvSpPr>
            <p:cNvPr id="104461" name="Text Box 12"/>
            <p:cNvSpPr txBox="1">
              <a:spLocks noChangeArrowheads="1"/>
            </p:cNvSpPr>
            <p:nvPr/>
          </p:nvSpPr>
          <p:spPr bwMode="auto">
            <a:xfrm>
              <a:off x="2448" y="1344"/>
              <a:ext cx="1197" cy="212"/>
            </a:xfrm>
            <a:prstGeom prst="rect">
              <a:avLst/>
            </a:prstGeom>
            <a:solidFill>
              <a:schemeClr val="bg1"/>
            </a:solidFill>
            <a:ln w="9525">
              <a:noFill/>
              <a:miter lim="800000"/>
              <a:headEnd/>
              <a:tailEnd/>
            </a:ln>
          </p:spPr>
          <p:txBody>
            <a:bodyPr wrap="none">
              <a:spAutoFit/>
            </a:bodyPr>
            <a:lstStyle/>
            <a:p>
              <a:pPr algn="l"/>
              <a:r>
                <a:rPr lang="de-DE" sz="1600" i="0"/>
                <a:t>Stand Up Meeting</a:t>
              </a:r>
            </a:p>
          </p:txBody>
        </p:sp>
        <p:sp>
          <p:nvSpPr>
            <p:cNvPr id="104462" name="Text Box 13"/>
            <p:cNvSpPr txBox="1">
              <a:spLocks noChangeArrowheads="1"/>
            </p:cNvSpPr>
            <p:nvPr/>
          </p:nvSpPr>
          <p:spPr bwMode="auto">
            <a:xfrm>
              <a:off x="2640" y="1632"/>
              <a:ext cx="1190" cy="211"/>
            </a:xfrm>
            <a:prstGeom prst="rect">
              <a:avLst/>
            </a:prstGeom>
            <a:solidFill>
              <a:schemeClr val="bg1"/>
            </a:solidFill>
            <a:ln w="9525">
              <a:noFill/>
              <a:miter lim="800000"/>
              <a:headEnd/>
              <a:tailEnd/>
            </a:ln>
          </p:spPr>
          <p:txBody>
            <a:bodyPr wrap="none">
              <a:spAutoFit/>
            </a:bodyPr>
            <a:lstStyle/>
            <a:p>
              <a:pPr algn="l"/>
              <a:r>
                <a:rPr lang="de-DE" sz="1600" i="0"/>
                <a:t>Pair Negotiation</a:t>
              </a:r>
            </a:p>
          </p:txBody>
        </p:sp>
        <p:sp>
          <p:nvSpPr>
            <p:cNvPr id="104463" name="Text Box 14"/>
            <p:cNvSpPr txBox="1">
              <a:spLocks noChangeArrowheads="1"/>
            </p:cNvSpPr>
            <p:nvPr/>
          </p:nvSpPr>
          <p:spPr bwMode="auto">
            <a:xfrm>
              <a:off x="2784" y="1872"/>
              <a:ext cx="720" cy="211"/>
            </a:xfrm>
            <a:prstGeom prst="rect">
              <a:avLst/>
            </a:prstGeom>
            <a:solidFill>
              <a:schemeClr val="bg1"/>
            </a:solidFill>
            <a:ln w="9525">
              <a:noFill/>
              <a:miter lim="800000"/>
              <a:headEnd/>
              <a:tailEnd/>
            </a:ln>
          </p:spPr>
          <p:txBody>
            <a:bodyPr wrap="none">
              <a:spAutoFit/>
            </a:bodyPr>
            <a:lstStyle/>
            <a:p>
              <a:pPr algn="l"/>
              <a:r>
                <a:rPr lang="de-DE" sz="1600" i="0"/>
                <a:t>Unit Test</a:t>
              </a:r>
            </a:p>
          </p:txBody>
        </p:sp>
        <p:sp>
          <p:nvSpPr>
            <p:cNvPr id="104464" name="Text Box 15"/>
            <p:cNvSpPr txBox="1">
              <a:spLocks noChangeArrowheads="1"/>
            </p:cNvSpPr>
            <p:nvPr/>
          </p:nvSpPr>
          <p:spPr bwMode="auto">
            <a:xfrm>
              <a:off x="3024" y="2112"/>
              <a:ext cx="1329" cy="211"/>
            </a:xfrm>
            <a:prstGeom prst="rect">
              <a:avLst/>
            </a:prstGeom>
            <a:solidFill>
              <a:schemeClr val="bg1"/>
            </a:solidFill>
            <a:ln w="9525">
              <a:noFill/>
              <a:miter lim="800000"/>
              <a:headEnd/>
              <a:tailEnd/>
            </a:ln>
          </p:spPr>
          <p:txBody>
            <a:bodyPr wrap="none">
              <a:spAutoFit/>
            </a:bodyPr>
            <a:lstStyle/>
            <a:p>
              <a:pPr algn="l"/>
              <a:r>
                <a:rPr lang="de-DE" sz="1600" i="0"/>
                <a:t>Pair Programming</a:t>
              </a:r>
            </a:p>
          </p:txBody>
        </p:sp>
        <p:grpSp>
          <p:nvGrpSpPr>
            <p:cNvPr id="3" name="Group 16"/>
            <p:cNvGrpSpPr>
              <a:grpSpLocks/>
            </p:cNvGrpSpPr>
            <p:nvPr/>
          </p:nvGrpSpPr>
          <p:grpSpPr bwMode="auto">
            <a:xfrm rot="-10644609">
              <a:off x="3600" y="2976"/>
              <a:ext cx="144" cy="192"/>
              <a:chOff x="2256" y="1392"/>
              <a:chExt cx="144" cy="192"/>
            </a:xfrm>
          </p:grpSpPr>
          <p:sp>
            <p:nvSpPr>
              <p:cNvPr id="104487" name="Line 17"/>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de-DE"/>
              </a:p>
            </p:txBody>
          </p:sp>
          <p:sp>
            <p:nvSpPr>
              <p:cNvPr id="104488" name="Line 18"/>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de-DE"/>
              </a:p>
            </p:txBody>
          </p:sp>
        </p:grpSp>
        <p:grpSp>
          <p:nvGrpSpPr>
            <p:cNvPr id="4" name="Group 19"/>
            <p:cNvGrpSpPr>
              <a:grpSpLocks/>
            </p:cNvGrpSpPr>
            <p:nvPr/>
          </p:nvGrpSpPr>
          <p:grpSpPr bwMode="auto">
            <a:xfrm rot="-10644609">
              <a:off x="2688" y="3936"/>
              <a:ext cx="144" cy="192"/>
              <a:chOff x="2256" y="1392"/>
              <a:chExt cx="144" cy="192"/>
            </a:xfrm>
          </p:grpSpPr>
          <p:sp>
            <p:nvSpPr>
              <p:cNvPr id="104485" name="Line 20"/>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de-DE"/>
              </a:p>
            </p:txBody>
          </p:sp>
          <p:sp>
            <p:nvSpPr>
              <p:cNvPr id="104486" name="Line 21"/>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de-DE"/>
              </a:p>
            </p:txBody>
          </p:sp>
        </p:grpSp>
        <p:grpSp>
          <p:nvGrpSpPr>
            <p:cNvPr id="5" name="Group 22"/>
            <p:cNvGrpSpPr>
              <a:grpSpLocks/>
            </p:cNvGrpSpPr>
            <p:nvPr/>
          </p:nvGrpSpPr>
          <p:grpSpPr bwMode="auto">
            <a:xfrm rot="-10644609">
              <a:off x="2928" y="3696"/>
              <a:ext cx="144" cy="192"/>
              <a:chOff x="2256" y="1392"/>
              <a:chExt cx="144" cy="192"/>
            </a:xfrm>
          </p:grpSpPr>
          <p:sp>
            <p:nvSpPr>
              <p:cNvPr id="104483" name="Line 23"/>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de-DE"/>
              </a:p>
            </p:txBody>
          </p:sp>
          <p:sp>
            <p:nvSpPr>
              <p:cNvPr id="104484" name="Line 24"/>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de-DE"/>
              </a:p>
            </p:txBody>
          </p:sp>
        </p:grpSp>
        <p:grpSp>
          <p:nvGrpSpPr>
            <p:cNvPr id="6" name="Group 25"/>
            <p:cNvGrpSpPr>
              <a:grpSpLocks/>
            </p:cNvGrpSpPr>
            <p:nvPr/>
          </p:nvGrpSpPr>
          <p:grpSpPr bwMode="auto">
            <a:xfrm rot="-10644609">
              <a:off x="3168" y="3456"/>
              <a:ext cx="144" cy="192"/>
              <a:chOff x="2256" y="1392"/>
              <a:chExt cx="144" cy="192"/>
            </a:xfrm>
          </p:grpSpPr>
          <p:sp>
            <p:nvSpPr>
              <p:cNvPr id="104481" name="Line 26"/>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de-DE"/>
              </a:p>
            </p:txBody>
          </p:sp>
          <p:sp>
            <p:nvSpPr>
              <p:cNvPr id="104482" name="Line 27"/>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de-DE"/>
              </a:p>
            </p:txBody>
          </p:sp>
        </p:grpSp>
        <p:grpSp>
          <p:nvGrpSpPr>
            <p:cNvPr id="7" name="Group 28"/>
            <p:cNvGrpSpPr>
              <a:grpSpLocks/>
            </p:cNvGrpSpPr>
            <p:nvPr/>
          </p:nvGrpSpPr>
          <p:grpSpPr bwMode="auto">
            <a:xfrm rot="-10644609">
              <a:off x="3408" y="3216"/>
              <a:ext cx="144" cy="192"/>
              <a:chOff x="2256" y="1392"/>
              <a:chExt cx="144" cy="192"/>
            </a:xfrm>
          </p:grpSpPr>
          <p:sp>
            <p:nvSpPr>
              <p:cNvPr id="104479" name="Line 29"/>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de-DE"/>
              </a:p>
            </p:txBody>
          </p:sp>
          <p:sp>
            <p:nvSpPr>
              <p:cNvPr id="104480" name="Line 30"/>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de-DE"/>
              </a:p>
            </p:txBody>
          </p:sp>
        </p:grpSp>
        <p:grpSp>
          <p:nvGrpSpPr>
            <p:cNvPr id="8" name="Group 31"/>
            <p:cNvGrpSpPr>
              <a:grpSpLocks/>
            </p:cNvGrpSpPr>
            <p:nvPr/>
          </p:nvGrpSpPr>
          <p:grpSpPr bwMode="auto">
            <a:xfrm rot="-10644609">
              <a:off x="3792" y="2736"/>
              <a:ext cx="144" cy="192"/>
              <a:chOff x="2256" y="1392"/>
              <a:chExt cx="144" cy="192"/>
            </a:xfrm>
          </p:grpSpPr>
          <p:sp>
            <p:nvSpPr>
              <p:cNvPr id="104477" name="Line 32"/>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de-DE"/>
              </a:p>
            </p:txBody>
          </p:sp>
          <p:sp>
            <p:nvSpPr>
              <p:cNvPr id="104478" name="Line 33"/>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de-DE"/>
              </a:p>
            </p:txBody>
          </p:sp>
        </p:grpSp>
        <p:sp>
          <p:nvSpPr>
            <p:cNvPr id="104471" name="Text Box 34"/>
            <p:cNvSpPr txBox="1">
              <a:spLocks noChangeArrowheads="1"/>
            </p:cNvSpPr>
            <p:nvPr/>
          </p:nvSpPr>
          <p:spPr bwMode="auto">
            <a:xfrm>
              <a:off x="1536" y="960"/>
              <a:ext cx="564" cy="212"/>
            </a:xfrm>
            <a:prstGeom prst="rect">
              <a:avLst/>
            </a:prstGeom>
            <a:solidFill>
              <a:schemeClr val="bg1"/>
            </a:solidFill>
            <a:ln w="9525">
              <a:noFill/>
              <a:miter lim="800000"/>
              <a:headEnd/>
              <a:tailEnd/>
            </a:ln>
          </p:spPr>
          <p:txBody>
            <a:bodyPr wrap="none">
              <a:spAutoFit/>
            </a:bodyPr>
            <a:lstStyle/>
            <a:p>
              <a:pPr algn="l"/>
              <a:r>
                <a:rPr lang="de-DE" sz="1600" i="0"/>
                <a:t>Monate</a:t>
              </a:r>
            </a:p>
          </p:txBody>
        </p:sp>
        <p:sp>
          <p:nvSpPr>
            <p:cNvPr id="104472" name="Text Box 35"/>
            <p:cNvSpPr txBox="1">
              <a:spLocks noChangeArrowheads="1"/>
            </p:cNvSpPr>
            <p:nvPr/>
          </p:nvSpPr>
          <p:spPr bwMode="auto">
            <a:xfrm>
              <a:off x="1392" y="1344"/>
              <a:ext cx="613" cy="212"/>
            </a:xfrm>
            <a:prstGeom prst="rect">
              <a:avLst/>
            </a:prstGeom>
            <a:solidFill>
              <a:schemeClr val="bg1"/>
            </a:solidFill>
            <a:ln w="9525">
              <a:noFill/>
              <a:miter lim="800000"/>
              <a:headEnd/>
              <a:tailEnd/>
            </a:ln>
          </p:spPr>
          <p:txBody>
            <a:bodyPr wrap="none">
              <a:spAutoFit/>
            </a:bodyPr>
            <a:lstStyle/>
            <a:p>
              <a:pPr algn="l"/>
              <a:r>
                <a:rPr lang="de-DE" sz="1600" i="0"/>
                <a:t>Wochen</a:t>
              </a:r>
            </a:p>
          </p:txBody>
        </p:sp>
        <p:sp>
          <p:nvSpPr>
            <p:cNvPr id="104473" name="Text Box 36"/>
            <p:cNvSpPr txBox="1">
              <a:spLocks noChangeArrowheads="1"/>
            </p:cNvSpPr>
            <p:nvPr/>
          </p:nvSpPr>
          <p:spPr bwMode="auto">
            <a:xfrm>
              <a:off x="1200" y="1824"/>
              <a:ext cx="578" cy="212"/>
            </a:xfrm>
            <a:prstGeom prst="rect">
              <a:avLst/>
            </a:prstGeom>
            <a:solidFill>
              <a:schemeClr val="bg1"/>
            </a:solidFill>
            <a:ln w="9525">
              <a:noFill/>
              <a:miter lim="800000"/>
              <a:headEnd/>
              <a:tailEnd/>
            </a:ln>
          </p:spPr>
          <p:txBody>
            <a:bodyPr wrap="none">
              <a:spAutoFit/>
            </a:bodyPr>
            <a:lstStyle/>
            <a:p>
              <a:pPr algn="l"/>
              <a:r>
                <a:rPr lang="de-DE" sz="1600" i="0"/>
                <a:t>Ein Tag</a:t>
              </a:r>
            </a:p>
          </p:txBody>
        </p:sp>
        <p:sp>
          <p:nvSpPr>
            <p:cNvPr id="104474" name="Text Box 37"/>
            <p:cNvSpPr txBox="1">
              <a:spLocks noChangeArrowheads="1"/>
            </p:cNvSpPr>
            <p:nvPr/>
          </p:nvSpPr>
          <p:spPr bwMode="auto">
            <a:xfrm>
              <a:off x="1392" y="2160"/>
              <a:ext cx="627" cy="212"/>
            </a:xfrm>
            <a:prstGeom prst="rect">
              <a:avLst/>
            </a:prstGeom>
            <a:solidFill>
              <a:schemeClr val="bg1"/>
            </a:solidFill>
            <a:ln w="9525">
              <a:noFill/>
              <a:miter lim="800000"/>
              <a:headEnd/>
              <a:tailEnd/>
            </a:ln>
          </p:spPr>
          <p:txBody>
            <a:bodyPr wrap="none">
              <a:spAutoFit/>
            </a:bodyPr>
            <a:lstStyle/>
            <a:p>
              <a:pPr algn="l"/>
              <a:r>
                <a:rPr lang="de-DE" sz="1600" i="0"/>
                <a:t>Stunden</a:t>
              </a:r>
            </a:p>
          </p:txBody>
        </p:sp>
        <p:sp>
          <p:nvSpPr>
            <p:cNvPr id="104475" name="Text Box 38"/>
            <p:cNvSpPr txBox="1">
              <a:spLocks noChangeArrowheads="1"/>
            </p:cNvSpPr>
            <p:nvPr/>
          </p:nvSpPr>
          <p:spPr bwMode="auto">
            <a:xfrm>
              <a:off x="1680" y="2400"/>
              <a:ext cx="607" cy="212"/>
            </a:xfrm>
            <a:prstGeom prst="rect">
              <a:avLst/>
            </a:prstGeom>
            <a:solidFill>
              <a:schemeClr val="bg1"/>
            </a:solidFill>
            <a:ln w="9525">
              <a:noFill/>
              <a:miter lim="800000"/>
              <a:headEnd/>
              <a:tailEnd/>
            </a:ln>
          </p:spPr>
          <p:txBody>
            <a:bodyPr wrap="none">
              <a:spAutoFit/>
            </a:bodyPr>
            <a:lstStyle/>
            <a:p>
              <a:pPr algn="l"/>
              <a:r>
                <a:rPr lang="de-DE" sz="1600" i="0"/>
                <a:t>Minuten</a:t>
              </a:r>
            </a:p>
          </p:txBody>
        </p:sp>
        <p:sp>
          <p:nvSpPr>
            <p:cNvPr id="104476" name="Text Box 39"/>
            <p:cNvSpPr txBox="1">
              <a:spLocks noChangeArrowheads="1"/>
            </p:cNvSpPr>
            <p:nvPr/>
          </p:nvSpPr>
          <p:spPr bwMode="auto">
            <a:xfrm>
              <a:off x="2352" y="2544"/>
              <a:ext cx="726" cy="212"/>
            </a:xfrm>
            <a:prstGeom prst="rect">
              <a:avLst/>
            </a:prstGeom>
            <a:solidFill>
              <a:schemeClr val="bg1"/>
            </a:solidFill>
            <a:ln w="9525">
              <a:noFill/>
              <a:miter lim="800000"/>
              <a:headEnd/>
              <a:tailEnd/>
            </a:ln>
          </p:spPr>
          <p:txBody>
            <a:bodyPr wrap="none">
              <a:spAutoFit/>
            </a:bodyPr>
            <a:lstStyle/>
            <a:p>
              <a:pPr algn="l"/>
              <a:r>
                <a:rPr lang="de-DE" sz="1600" i="0"/>
                <a:t>Sekunden</a:t>
              </a:r>
            </a:p>
          </p:txBody>
        </p:sp>
      </p:grpSp>
      <p:sp>
        <p:nvSpPr>
          <p:cNvPr id="104452" name="Text Box 40"/>
          <p:cNvSpPr txBox="1">
            <a:spLocks noChangeArrowheads="1"/>
          </p:cNvSpPr>
          <p:nvPr/>
        </p:nvSpPr>
        <p:spPr bwMode="auto">
          <a:xfrm>
            <a:off x="1600200" y="6583363"/>
            <a:ext cx="3802063" cy="274637"/>
          </a:xfrm>
          <a:prstGeom prst="rect">
            <a:avLst/>
          </a:prstGeom>
          <a:noFill/>
          <a:ln w="12699">
            <a:noFill/>
            <a:miter lim="800000"/>
            <a:headEnd type="none" w="sm" len="sm"/>
            <a:tailEnd type="none" w="sm" len="sm"/>
          </a:ln>
        </p:spPr>
        <p:txBody>
          <a:bodyPr wrap="none">
            <a:spAutoFit/>
          </a:bodyPr>
          <a:lstStyle/>
          <a:p>
            <a:pPr algn="l"/>
            <a:r>
              <a:rPr lang="en-US" sz="1200" b="0"/>
              <a:t>Basiert auf Folien von Stefan Roock, it-wps, Hamburg</a:t>
            </a:r>
          </a:p>
        </p:txBody>
      </p:sp>
      <p:sp>
        <p:nvSpPr>
          <p:cNvPr id="41" name="Foliennummernplatzhalter 40"/>
          <p:cNvSpPr>
            <a:spLocks noGrp="1"/>
          </p:cNvSpPr>
          <p:nvPr>
            <p:ph type="sldNum" sz="quarter" idx="11"/>
          </p:nvPr>
        </p:nvSpPr>
        <p:spPr/>
        <p:txBody>
          <a:bodyPr/>
          <a:lstStyle/>
          <a:p>
            <a:fld id="{EB875BFF-72FA-4100-827F-16CEA1F3B73F}" type="slidenum">
              <a:rPr lang="de-DE" smtClean="0"/>
              <a:pPr/>
              <a:t>6</a:t>
            </a:fld>
            <a:endParaRPr lang="de-DE"/>
          </a:p>
        </p:txBody>
      </p:sp>
      <p:sp>
        <p:nvSpPr>
          <p:cNvPr id="42" name="Fußzeilenplatzhalter 41"/>
          <p:cNvSpPr>
            <a:spLocks noGrp="1"/>
          </p:cNvSpPr>
          <p:nvPr>
            <p:ph type="ftr" sz="quarter" idx="10"/>
          </p:nvPr>
        </p:nvSpPr>
        <p:spPr/>
        <p:txBody>
          <a:bodyPr/>
          <a:lstStyle/>
          <a:p>
            <a:r>
              <a:rPr lang="de-DE" smtClean="0"/>
              <a:t>Eric Knauss: Labor  "Agile Software Entwicklung"</a:t>
            </a:r>
            <a:endParaRPr lang="de-DE"/>
          </a:p>
        </p:txBody>
      </p:sp>
    </p:spTree>
    <p:extLst>
      <p:ext uri="{BB962C8B-B14F-4D97-AF65-F5344CB8AC3E}">
        <p14:creationId xmlns:p14="http://schemas.microsoft.com/office/powerpoint/2010/main" val="35961223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PT-mall eng-Chalmers I GU 2014">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sz="2400" b="0" i="0" u="none" strike="noStrike" cap="none" normalizeH="0" baseline="0">
            <a:ln>
              <a:noFill/>
            </a:ln>
            <a:solidFill>
              <a:schemeClr val="tx1"/>
            </a:solidFill>
            <a:effectLst/>
            <a:latin typeface="Times" pitchFamily="6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sz="2400" b="0" i="0" u="none" strike="noStrike" cap="none" normalizeH="0" baseline="0">
            <a:ln>
              <a:noFill/>
            </a:ln>
            <a:solidFill>
              <a:schemeClr val="tx1"/>
            </a:solidFill>
            <a:effectLst/>
            <a:latin typeface="Times" pitchFamily="6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PPT-mall eng-Chalmers I GU 2014.potx</Template>
  <TotalTime>40</TotalTime>
  <Words>465</Words>
  <Application>Microsoft Macintosh PowerPoint</Application>
  <PresentationFormat>On-screen Show (4:3)</PresentationFormat>
  <Paragraphs>84</Paragraphs>
  <Slides>6</Slides>
  <Notes>4</Notes>
  <HiddenSlides>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vt:i4>
      </vt:variant>
    </vt:vector>
  </HeadingPairs>
  <TitlesOfParts>
    <vt:vector size="9" baseType="lpstr">
      <vt:lpstr>PPT-mall eng-Chalmers I GU 2014</vt:lpstr>
      <vt:lpstr>Clip</vt:lpstr>
      <vt:lpstr>Folie</vt:lpstr>
      <vt:lpstr>PowerPoint Presentation</vt:lpstr>
      <vt:lpstr>Gedankenexperiment Ideale Informationsübertragung: nicht über Dokumente!</vt:lpstr>
      <vt:lpstr>Dokumentation als Kommunikationsmittel</vt:lpstr>
      <vt:lpstr>Wie wird ein Projekt agil(er)?</vt:lpstr>
      <vt:lpstr>Lebenszyklus eines XP-Projektes</vt:lpstr>
      <vt:lpstr>Feedback beim eXtreme Programming (XP)</vt:lpstr>
    </vt:vector>
  </TitlesOfParts>
  <Manager/>
  <Company>Chalmers | University of Gothenburg</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Flow</dc:title>
  <dc:subject>Agile Development Processes</dc:subject>
  <dc:creator>Eric Knauss</dc:creator>
  <cp:keywords/>
  <dc:description/>
  <cp:lastModifiedBy>Eric Knauss</cp:lastModifiedBy>
  <cp:revision>2</cp:revision>
  <dcterms:created xsi:type="dcterms:W3CDTF">2014-05-05T08:39:42Z</dcterms:created>
  <dcterms:modified xsi:type="dcterms:W3CDTF">2014-05-05T09:19:43Z</dcterms:modified>
  <cp:category/>
</cp:coreProperties>
</file>