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3" r:id="rId3"/>
  </p:sldMasterIdLst>
  <p:notesMasterIdLst>
    <p:notesMasterId r:id="rId26"/>
  </p:notesMasterIdLst>
  <p:sldIdLst>
    <p:sldId id="256"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425" autoAdjust="0"/>
  </p:normalViewPr>
  <p:slideViewPr>
    <p:cSldViewPr snapToGrid="0" snapToObjects="1">
      <p:cViewPr varScale="1">
        <p:scale>
          <a:sx n="80" d="100"/>
          <a:sy n="80" d="100"/>
        </p:scale>
        <p:origin x="-16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EF4512-9F98-E34D-B864-4227A9345C4D}" type="datetimeFigureOut">
              <a:rPr lang="en-US" smtClean="0"/>
              <a:t>17/04/14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520E84-6A11-F642-B0FE-2FE63DD63793}" type="slidenum">
              <a:rPr lang="en-US" smtClean="0"/>
              <a:t>‹#›</a:t>
            </a:fld>
            <a:endParaRPr lang="en-US"/>
          </a:p>
        </p:txBody>
      </p:sp>
    </p:spTree>
    <p:extLst>
      <p:ext uri="{BB962C8B-B14F-4D97-AF65-F5344CB8AC3E}">
        <p14:creationId xmlns:p14="http://schemas.microsoft.com/office/powerpoint/2010/main" val="71184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17/04/14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17/04/14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17/04/14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fld id="{C699CB88-5E1A-4FAC-892A-60949ACB1F6F}" type="datetimeFigureOut">
              <a:rPr lang="en-US" smtClean="0">
                <a:solidFill>
                  <a:prstClr val="black">
                    <a:tint val="75000"/>
                  </a:prstClr>
                </a:solidFill>
              </a:rPr>
              <a:pPr/>
              <a:t>17/04/14</a:t>
            </a:fld>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D31E7-7064-EF4F-93F0-966D653C7150}" type="datetimeFigureOut">
              <a:rPr lang="en-US" smtClean="0"/>
              <a:t>17/04/14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a:xfrm>
            <a:off x="4238247" y="6434242"/>
            <a:ext cx="1008112" cy="365125"/>
          </a:xfrm>
          <a:prstGeom prst="rect">
            <a:avLst/>
          </a:prstGeom>
        </p:spPr>
        <p:txBody>
          <a:bodyPr/>
          <a:lstStyle>
            <a:lvl1pPr>
              <a:defRPr>
                <a:latin typeface="Georgia" pitchFamily="18" charset="0"/>
              </a:defRPr>
            </a:lvl1pPr>
          </a:lstStyle>
          <a:p>
            <a:fld id="{C699CB88-5E1A-4FAC-892A-60949ACB1F6F}" type="datetimeFigureOut">
              <a:rPr lang="en-US" smtClean="0">
                <a:solidFill>
                  <a:prstClr val="black">
                    <a:tint val="75000"/>
                  </a:prstClr>
                </a:solidFill>
              </a:rPr>
              <a:pPr/>
              <a:t>17/04/14</a:t>
            </a:fld>
            <a:endParaRPr lang="en-US" dirty="0">
              <a:solidFill>
                <a:prstClr val="black">
                  <a:tint val="75000"/>
                </a:prstClr>
              </a:solidFill>
            </a:endParaRPr>
          </a:p>
        </p:txBody>
      </p:sp>
      <p:sp>
        <p:nvSpPr>
          <p:cNvPr id="5" name="Fußzeilenplatzhalter 4"/>
          <p:cNvSpPr>
            <a:spLocks noGrp="1"/>
          </p:cNvSpPr>
          <p:nvPr>
            <p:ph type="ftr" sz="quarter" idx="11"/>
          </p:nvPr>
        </p:nvSpPr>
        <p:spPr>
          <a:xfrm>
            <a:off x="5318367" y="6434242"/>
            <a:ext cx="2895600" cy="365125"/>
          </a:xfrm>
          <a:prstGeom prst="rect">
            <a:avLst/>
          </a:prstGeom>
        </p:spPr>
        <p:txBody>
          <a:bodyPr/>
          <a:lstStyle>
            <a:lvl1pPr>
              <a:defRPr>
                <a:latin typeface="Georgia" pitchFamily="18" charset="0"/>
              </a:defRPr>
            </a:lvl1pPr>
          </a:lstStyle>
          <a:p>
            <a:endParaRPr lang="en-US">
              <a:solidFill>
                <a:prstClr val="black">
                  <a:tint val="75000"/>
                </a:prstClr>
              </a:solidFill>
            </a:endParaRPr>
          </a:p>
        </p:txBody>
      </p:sp>
      <p:sp>
        <p:nvSpPr>
          <p:cNvPr id="6" name="Foliennummernplatzhalter 5"/>
          <p:cNvSpPr>
            <a:spLocks noGrp="1"/>
          </p:cNvSpPr>
          <p:nvPr>
            <p:ph type="sldNum" sz="quarter" idx="12"/>
          </p:nvPr>
        </p:nvSpPr>
        <p:spPr>
          <a:xfrm>
            <a:off x="8291903" y="6433808"/>
            <a:ext cx="842170" cy="365125"/>
          </a:xfrm>
          <a:prstGeom prst="rect">
            <a:avLst/>
          </a:prstGeom>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a:xfrm>
            <a:off x="4238247" y="6434242"/>
            <a:ext cx="1008112" cy="365125"/>
          </a:xfrm>
          <a:prstGeom prst="rect">
            <a:avLst/>
          </a:prstGeom>
        </p:spPr>
        <p:txBody>
          <a:bodyPr/>
          <a:lstStyle/>
          <a:p>
            <a:fld id="{C699CB88-5E1A-4FAC-892A-60949ACB1F6F}" type="datetimeFigureOut">
              <a:rPr lang="en-US" smtClean="0">
                <a:solidFill>
                  <a:prstClr val="black">
                    <a:tint val="75000"/>
                  </a:prstClr>
                </a:solidFill>
              </a:rPr>
              <a:pPr/>
              <a:t>17/04/14</a:t>
            </a:fld>
            <a:endParaRPr lang="en-US">
              <a:solidFill>
                <a:prstClr val="black">
                  <a:tint val="75000"/>
                </a:prstClr>
              </a:solidFill>
            </a:endParaRPr>
          </a:p>
        </p:txBody>
      </p:sp>
      <p:sp>
        <p:nvSpPr>
          <p:cNvPr id="6" name="Fußzeilenplatzhalter 5"/>
          <p:cNvSpPr>
            <a:spLocks noGrp="1"/>
          </p:cNvSpPr>
          <p:nvPr>
            <p:ph type="ftr" sz="quarter" idx="11"/>
          </p:nvPr>
        </p:nvSpPr>
        <p:spPr>
          <a:xfrm>
            <a:off x="5318367" y="6434242"/>
            <a:ext cx="2895600" cy="365125"/>
          </a:xfrm>
          <a:prstGeom prst="rect">
            <a:avLst/>
          </a:prstGeom>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a:xfrm>
            <a:off x="8291903" y="6433808"/>
            <a:ext cx="842170" cy="365125"/>
          </a:xfrm>
          <a:prstGeom prst="rect">
            <a:avLst/>
          </a:prstGeom>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D31E7-7064-EF4F-93F0-966D653C7150}" type="datetimeFigureOut">
              <a:rPr lang="en-US" smtClean="0"/>
              <a:t>17/04/14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9D31E7-7064-EF4F-93F0-966D653C7150}" type="datetimeFigureOut">
              <a:rPr lang="en-US" smtClean="0"/>
              <a:t>17/04/14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9D31E7-7064-EF4F-93F0-966D653C7150}" type="datetimeFigureOut">
              <a:rPr lang="en-US" smtClean="0"/>
              <a:t>17/04/14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9D31E7-7064-EF4F-93F0-966D653C7150}" type="datetimeFigureOut">
              <a:rPr lang="en-US" smtClean="0"/>
              <a:t>17/04/14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D31E7-7064-EF4F-93F0-966D653C7150}" type="datetimeFigureOut">
              <a:rPr lang="en-US" smtClean="0"/>
              <a:t>17/04/14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D31E7-7064-EF4F-93F0-966D653C7150}" type="datetimeFigureOut">
              <a:rPr lang="en-US" smtClean="0"/>
              <a:t>17/04/14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D31E7-7064-EF4F-93F0-966D653C7150}" type="datetimeFigureOut">
              <a:rPr lang="en-US" smtClean="0"/>
              <a:t>17/04/14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7E6F0-40BF-4E49-8032-45DA9A9F0718}"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theme" Target="../theme/theme3.xml"/><Relationship Id="rId5" Type="http://schemas.openxmlformats.org/officeDocument/2006/relationships/image" Target="../media/image2.png"/><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D31E7-7064-EF4F-93F0-966D653C7150}" type="datetimeFigureOut">
              <a:rPr lang="en-US" smtClean="0"/>
              <a:t>17/04/14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7E6F0-40BF-4E49-8032-45DA9A9F0718}"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fld id="{C699CB88-5E1A-4FAC-892A-60949ACB1F6F}" type="datetimeFigureOut">
              <a:rPr lang="en-US" smtClean="0">
                <a:solidFill>
                  <a:prstClr val="black">
                    <a:tint val="75000"/>
                  </a:prstClr>
                </a:solidFill>
              </a:rPr>
              <a:pPr defTabSz="914400"/>
              <a:t>17/04/14</a:t>
            </a:fld>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Lean Software Development</a:t>
            </a:r>
            <a:endParaRPr lang="en-US" dirty="0"/>
          </a:p>
        </p:txBody>
      </p:sp>
      <p:sp>
        <p:nvSpPr>
          <p:cNvPr id="3" name="Subtitle 2"/>
          <p:cNvSpPr>
            <a:spLocks noGrp="1"/>
          </p:cNvSpPr>
          <p:nvPr>
            <p:ph type="subTitle" idx="1"/>
          </p:nvPr>
        </p:nvSpPr>
        <p:spPr/>
        <p:txBody>
          <a:bodyPr/>
          <a:lstStyle/>
          <a:p>
            <a:r>
              <a:rPr lang="en-US" dirty="0" smtClean="0"/>
              <a:t>Agile Development Processes</a:t>
            </a:r>
          </a:p>
          <a:p>
            <a:r>
              <a:rPr lang="en-US" dirty="0" smtClean="0"/>
              <a:t>Eric Knauss</a:t>
            </a:r>
            <a:endParaRPr lang="en-US" dirty="0"/>
          </a:p>
        </p:txBody>
      </p:sp>
    </p:spTree>
    <p:extLst>
      <p:ext uri="{BB962C8B-B14F-4D97-AF65-F5344CB8AC3E}">
        <p14:creationId xmlns:p14="http://schemas.microsoft.com/office/powerpoint/2010/main" val="33034836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2: Amplify Learning</a:t>
            </a:r>
            <a:endParaRPr lang="en-US" dirty="0"/>
          </a:p>
        </p:txBody>
      </p:sp>
      <p:sp>
        <p:nvSpPr>
          <p:cNvPr id="5" name="Content Placeholder 4"/>
          <p:cNvSpPr>
            <a:spLocks noGrp="1"/>
          </p:cNvSpPr>
          <p:nvPr>
            <p:ph idx="1"/>
          </p:nvPr>
        </p:nvSpPr>
        <p:spPr/>
        <p:txBody>
          <a:bodyPr>
            <a:normAutofit/>
          </a:bodyPr>
          <a:lstStyle/>
          <a:p>
            <a:r>
              <a:rPr lang="en-US" dirty="0" smtClean="0"/>
              <a:t>Imagine a company with SW development challenges</a:t>
            </a:r>
          </a:p>
          <a:p>
            <a:r>
              <a:rPr lang="en-US" dirty="0" smtClean="0"/>
              <a:t>Usual reaction: Increase discipline / control</a:t>
            </a:r>
          </a:p>
          <a:p>
            <a:pPr lvl="1"/>
            <a:r>
              <a:rPr lang="en-US" dirty="0" smtClean="0"/>
              <a:t>Specify requirements more completely</a:t>
            </a:r>
          </a:p>
          <a:p>
            <a:pPr lvl="1"/>
            <a:r>
              <a:rPr lang="en-US" dirty="0" smtClean="0"/>
              <a:t>All agreements with customer are written </a:t>
            </a:r>
          </a:p>
          <a:p>
            <a:pPr lvl="1"/>
            <a:r>
              <a:rPr lang="en-US" dirty="0" smtClean="0"/>
              <a:t>Changes are controlled more carefully</a:t>
            </a:r>
          </a:p>
          <a:p>
            <a:pPr lvl="1"/>
            <a:r>
              <a:rPr lang="en-US" dirty="0" smtClean="0"/>
              <a:t>More tracing</a:t>
            </a:r>
          </a:p>
          <a:p>
            <a:pPr lvl="1"/>
            <a:r>
              <a:rPr lang="en-US" dirty="0" smtClean="0"/>
              <a:t>…</a:t>
            </a:r>
          </a:p>
          <a:p>
            <a:r>
              <a:rPr lang="en-US" dirty="0" smtClean="0"/>
              <a:t>As control theory predicts, this generally makes a bad situation worse</a:t>
            </a:r>
            <a:endParaRPr lang="en-US" dirty="0"/>
          </a:p>
        </p:txBody>
      </p:sp>
    </p:spTree>
    <p:extLst>
      <p:ext uri="{BB962C8B-B14F-4D97-AF65-F5344CB8AC3E}">
        <p14:creationId xmlns:p14="http://schemas.microsoft.com/office/powerpoint/2010/main" val="16429182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#3: Feedback</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If a problem develops</a:t>
            </a:r>
          </a:p>
          <a:p>
            <a:pPr marL="914400" lvl="1" indent="-514350">
              <a:buFont typeface="+mj-lt"/>
              <a:buAutoNum type="arabicPeriod"/>
            </a:pPr>
            <a:r>
              <a:rPr lang="en-US" dirty="0" smtClean="0"/>
              <a:t>Make sure that all feedback loops are in place</a:t>
            </a:r>
          </a:p>
          <a:p>
            <a:pPr marL="914400" lvl="1" indent="-514350">
              <a:buFont typeface="+mj-lt"/>
              <a:buAutoNum type="arabicPeriod"/>
            </a:pPr>
            <a:r>
              <a:rPr lang="en-US" dirty="0" smtClean="0"/>
              <a:t>Increase the frequency of feedback loops in problem areas</a:t>
            </a:r>
            <a:endParaRPr lang="en-US" dirty="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56232462"/>
              </p:ext>
            </p:extLst>
          </p:nvPr>
        </p:nvGraphicFramePr>
        <p:xfrm>
          <a:off x="4648200" y="1600200"/>
          <a:ext cx="4038600" cy="402844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Instead of…</a:t>
                      </a:r>
                      <a:endParaRPr lang="en-US" dirty="0"/>
                    </a:p>
                  </a:txBody>
                  <a:tcPr/>
                </a:tc>
                <a:tc>
                  <a:txBody>
                    <a:bodyPr/>
                    <a:lstStyle/>
                    <a:p>
                      <a:r>
                        <a:rPr lang="en-US" dirty="0" smtClean="0"/>
                        <a:t>…focus on</a:t>
                      </a:r>
                      <a:endParaRPr lang="en-US" dirty="0"/>
                    </a:p>
                  </a:txBody>
                  <a:tcPr/>
                </a:tc>
              </a:tr>
              <a:tr h="370840">
                <a:tc>
                  <a:txBody>
                    <a:bodyPr/>
                    <a:lstStyle/>
                    <a:p>
                      <a:r>
                        <a:rPr lang="en-US" dirty="0" smtClean="0"/>
                        <a:t>Gather more requirements</a:t>
                      </a:r>
                      <a:endParaRPr lang="en-US" dirty="0"/>
                    </a:p>
                  </a:txBody>
                  <a:tcPr/>
                </a:tc>
                <a:tc>
                  <a:txBody>
                    <a:bodyPr/>
                    <a:lstStyle/>
                    <a:p>
                      <a:r>
                        <a:rPr lang="en-US" dirty="0" smtClean="0"/>
                        <a:t>Discuss</a:t>
                      </a:r>
                      <a:r>
                        <a:rPr lang="en-US" baseline="0" dirty="0" smtClean="0"/>
                        <a:t> UI prototypes </a:t>
                      </a:r>
                      <a:endParaRPr lang="en-US" dirty="0"/>
                    </a:p>
                  </a:txBody>
                  <a:tcPr/>
                </a:tc>
              </a:tr>
              <a:tr h="370840">
                <a:tc>
                  <a:txBody>
                    <a:bodyPr/>
                    <a:lstStyle/>
                    <a:p>
                      <a:r>
                        <a:rPr lang="en-US" dirty="0" smtClean="0"/>
                        <a:t>Accumulate defects</a:t>
                      </a:r>
                      <a:endParaRPr lang="en-US" dirty="0"/>
                    </a:p>
                  </a:txBody>
                  <a:tcPr/>
                </a:tc>
                <a:tc>
                  <a:txBody>
                    <a:bodyPr/>
                    <a:lstStyle/>
                    <a:p>
                      <a:r>
                        <a:rPr lang="en-US" dirty="0" smtClean="0"/>
                        <a:t>Test as soon as code is written</a:t>
                      </a:r>
                      <a:endParaRPr lang="en-US" dirty="0"/>
                    </a:p>
                  </a:txBody>
                  <a:tcPr/>
                </a:tc>
              </a:tr>
              <a:tr h="370840">
                <a:tc>
                  <a:txBody>
                    <a:bodyPr/>
                    <a:lstStyle/>
                    <a:p>
                      <a:r>
                        <a:rPr lang="en-US" dirty="0" smtClean="0"/>
                        <a:t>More</a:t>
                      </a:r>
                      <a:r>
                        <a:rPr lang="en-US" baseline="0" dirty="0" smtClean="0"/>
                        <a:t> documentation and detailed planning</a:t>
                      </a:r>
                      <a:endParaRPr lang="en-US" dirty="0"/>
                    </a:p>
                  </a:txBody>
                  <a:tcPr/>
                </a:tc>
                <a:tc>
                  <a:txBody>
                    <a:bodyPr/>
                    <a:lstStyle/>
                    <a:p>
                      <a:r>
                        <a:rPr lang="en-US" dirty="0" smtClean="0"/>
                        <a:t>Check out ideas by</a:t>
                      </a:r>
                      <a:r>
                        <a:rPr lang="en-US" baseline="0" dirty="0" smtClean="0"/>
                        <a:t> writing code</a:t>
                      </a:r>
                      <a:endParaRPr lang="en-US" dirty="0"/>
                    </a:p>
                  </a:txBody>
                  <a:tcPr/>
                </a:tc>
              </a:tr>
              <a:tr h="370840">
                <a:tc>
                  <a:txBody>
                    <a:bodyPr/>
                    <a:lstStyle/>
                    <a:p>
                      <a:r>
                        <a:rPr lang="en-US" dirty="0" smtClean="0"/>
                        <a:t>Study carefully which tool to use</a:t>
                      </a:r>
                      <a:endParaRPr lang="en-US" dirty="0"/>
                    </a:p>
                  </a:txBody>
                  <a:tcPr/>
                </a:tc>
                <a:tc>
                  <a:txBody>
                    <a:bodyPr/>
                    <a:lstStyle/>
                    <a:p>
                      <a:r>
                        <a:rPr lang="en-US" dirty="0" smtClean="0"/>
                        <a:t>Bring top 3</a:t>
                      </a:r>
                      <a:r>
                        <a:rPr lang="en-US" baseline="0" dirty="0" smtClean="0"/>
                        <a:t> candidates in house and test them</a:t>
                      </a:r>
                      <a:endParaRPr lang="en-US" dirty="0"/>
                    </a:p>
                  </a:txBody>
                  <a:tcPr/>
                </a:tc>
              </a:tr>
            </a:tbl>
          </a:graphicData>
        </a:graphic>
      </p:graphicFrame>
    </p:spTree>
    <p:extLst>
      <p:ext uri="{BB962C8B-B14F-4D97-AF65-F5344CB8AC3E}">
        <p14:creationId xmlns:p14="http://schemas.microsoft.com/office/powerpoint/2010/main" val="16045884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#4: Short iterations</a:t>
            </a:r>
            <a:endParaRPr lang="en-US" dirty="0"/>
          </a:p>
        </p:txBody>
      </p:sp>
      <p:sp>
        <p:nvSpPr>
          <p:cNvPr id="3" name="Content Placeholder 2"/>
          <p:cNvSpPr>
            <a:spLocks noGrp="1"/>
          </p:cNvSpPr>
          <p:nvPr>
            <p:ph idx="1"/>
          </p:nvPr>
        </p:nvSpPr>
        <p:spPr>
          <a:xfrm>
            <a:off x="457200" y="1600201"/>
            <a:ext cx="8229600" cy="2176788"/>
          </a:xfrm>
        </p:spPr>
        <p:txBody>
          <a:bodyPr>
            <a:normAutofit/>
          </a:bodyPr>
          <a:lstStyle/>
          <a:p>
            <a:pPr marL="0" indent="0">
              <a:buNone/>
            </a:pPr>
            <a:r>
              <a:rPr lang="en-US" dirty="0" smtClean="0"/>
              <a:t>Short iterations </a:t>
            </a:r>
          </a:p>
          <a:p>
            <a:r>
              <a:rPr lang="en-US" sz="2800" dirty="0" smtClean="0"/>
              <a:t>increase control, </a:t>
            </a:r>
          </a:p>
          <a:p>
            <a:r>
              <a:rPr lang="en-US" sz="2800" dirty="0" smtClean="0"/>
              <a:t>help synchronizing developers and customer</a:t>
            </a:r>
          </a:p>
          <a:p>
            <a:r>
              <a:rPr lang="en-US" sz="2800" dirty="0" smtClean="0"/>
              <a:t>Force decisions to be made</a:t>
            </a:r>
            <a:endParaRPr lang="en-US" sz="2800" dirty="0"/>
          </a:p>
          <a:p>
            <a:endParaRPr lang="en-US" sz="2800" dirty="0"/>
          </a:p>
        </p:txBody>
      </p:sp>
      <p:sp>
        <p:nvSpPr>
          <p:cNvPr id="6" name="Folded Corner 5"/>
          <p:cNvSpPr/>
          <p:nvPr/>
        </p:nvSpPr>
        <p:spPr>
          <a:xfrm>
            <a:off x="586128" y="4151430"/>
            <a:ext cx="814066" cy="216525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2523606" y="4151430"/>
            <a:ext cx="4965804" cy="50468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Waterfall Process</a:t>
            </a:r>
            <a:endParaRPr lang="en-US" dirty="0"/>
          </a:p>
        </p:txBody>
      </p:sp>
      <p:sp>
        <p:nvSpPr>
          <p:cNvPr id="8" name="Rectangle 7"/>
          <p:cNvSpPr/>
          <p:nvPr/>
        </p:nvSpPr>
        <p:spPr>
          <a:xfrm>
            <a:off x="2523606" y="5063117"/>
            <a:ext cx="1514163" cy="5046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Increment 1</a:t>
            </a:r>
            <a:endParaRPr lang="en-US" dirty="0"/>
          </a:p>
        </p:txBody>
      </p:sp>
      <p:sp>
        <p:nvSpPr>
          <p:cNvPr id="9" name="Rectangle 8"/>
          <p:cNvSpPr/>
          <p:nvPr/>
        </p:nvSpPr>
        <p:spPr>
          <a:xfrm>
            <a:off x="4249427" y="5063117"/>
            <a:ext cx="1514163" cy="5046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Increment 2</a:t>
            </a:r>
            <a:endParaRPr lang="en-US" dirty="0"/>
          </a:p>
        </p:txBody>
      </p:sp>
      <p:sp>
        <p:nvSpPr>
          <p:cNvPr id="10" name="Rectangle 9"/>
          <p:cNvSpPr/>
          <p:nvPr/>
        </p:nvSpPr>
        <p:spPr>
          <a:xfrm>
            <a:off x="5975247" y="5063117"/>
            <a:ext cx="1514163" cy="5046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Increment 3</a:t>
            </a:r>
            <a:endParaRPr lang="en-US" dirty="0"/>
          </a:p>
        </p:txBody>
      </p:sp>
      <p:sp>
        <p:nvSpPr>
          <p:cNvPr id="11" name="Right Brace 10"/>
          <p:cNvSpPr/>
          <p:nvPr/>
        </p:nvSpPr>
        <p:spPr>
          <a:xfrm>
            <a:off x="1579289" y="4151431"/>
            <a:ext cx="195376" cy="5535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Brace 11"/>
          <p:cNvSpPr/>
          <p:nvPr/>
        </p:nvSpPr>
        <p:spPr>
          <a:xfrm>
            <a:off x="1579289" y="4908455"/>
            <a:ext cx="195376" cy="5535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Brace 12"/>
          <p:cNvSpPr/>
          <p:nvPr/>
        </p:nvSpPr>
        <p:spPr>
          <a:xfrm>
            <a:off x="1579289" y="5665480"/>
            <a:ext cx="195376" cy="5535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Arrow Connector 14"/>
          <p:cNvCxnSpPr>
            <a:stCxn id="6" idx="3"/>
            <a:endCxn id="7" idx="1"/>
          </p:cNvCxnSpPr>
          <p:nvPr/>
        </p:nvCxnSpPr>
        <p:spPr>
          <a:xfrm flipV="1">
            <a:off x="1400194" y="4403772"/>
            <a:ext cx="1123412" cy="830286"/>
          </a:xfrm>
          <a:prstGeom prst="straightConnector1">
            <a:avLst/>
          </a:prstGeom>
          <a:ln w="5715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1"/>
            <a:endCxn id="8" idx="1"/>
          </p:cNvCxnSpPr>
          <p:nvPr/>
        </p:nvCxnSpPr>
        <p:spPr>
          <a:xfrm>
            <a:off x="1774665" y="4428194"/>
            <a:ext cx="748941" cy="887265"/>
          </a:xfrm>
          <a:prstGeom prst="straightConnector1">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8" idx="3"/>
            <a:endCxn id="6" idx="1"/>
          </p:cNvCxnSpPr>
          <p:nvPr/>
        </p:nvCxnSpPr>
        <p:spPr>
          <a:xfrm flipH="1" flipV="1">
            <a:off x="586128" y="5234058"/>
            <a:ext cx="3451641" cy="81401"/>
          </a:xfrm>
          <a:prstGeom prst="bentConnector5">
            <a:avLst>
              <a:gd name="adj1" fmla="val -6623"/>
              <a:gd name="adj2" fmla="val 1710825"/>
              <a:gd name="adj3" fmla="val 110868"/>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34971" y="4941015"/>
            <a:ext cx="700097" cy="154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797784" y="5028301"/>
            <a:ext cx="382436"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cxnSp>
        <p:nvCxnSpPr>
          <p:cNvPr id="24" name="Elbow Connector 23"/>
          <p:cNvCxnSpPr>
            <a:stCxn id="12" idx="1"/>
            <a:endCxn id="9" idx="2"/>
          </p:cNvCxnSpPr>
          <p:nvPr/>
        </p:nvCxnSpPr>
        <p:spPr>
          <a:xfrm rot="10800000" flipH="1" flipV="1">
            <a:off x="1774665" y="5185217"/>
            <a:ext cx="3231844" cy="382583"/>
          </a:xfrm>
          <a:prstGeom prst="bentConnector4">
            <a:avLst>
              <a:gd name="adj1" fmla="val 7536"/>
              <a:gd name="adj2" fmla="val 193795"/>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3" idx="1"/>
            <a:endCxn id="10" idx="2"/>
          </p:cNvCxnSpPr>
          <p:nvPr/>
        </p:nvCxnSpPr>
        <p:spPr>
          <a:xfrm rot="10800000" flipH="1">
            <a:off x="1774665" y="5567801"/>
            <a:ext cx="4957664" cy="374442"/>
          </a:xfrm>
          <a:prstGeom prst="bentConnector4">
            <a:avLst>
              <a:gd name="adj1" fmla="val 2942"/>
              <a:gd name="adj2" fmla="val -39130"/>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9" idx="3"/>
            <a:endCxn id="49" idx="1"/>
          </p:cNvCxnSpPr>
          <p:nvPr/>
        </p:nvCxnSpPr>
        <p:spPr>
          <a:xfrm flipH="1">
            <a:off x="634971" y="5315459"/>
            <a:ext cx="5128619" cy="826215"/>
          </a:xfrm>
          <a:prstGeom prst="bentConnector5">
            <a:avLst>
              <a:gd name="adj1" fmla="val -4457"/>
              <a:gd name="adj2" fmla="val -167981"/>
              <a:gd name="adj3" fmla="val 108267"/>
            </a:avLst>
          </a:prstGeom>
          <a:ln w="57150"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58966" y="5567801"/>
            <a:ext cx="382436"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49" name="Rectangle 48"/>
          <p:cNvSpPr/>
          <p:nvPr/>
        </p:nvSpPr>
        <p:spPr>
          <a:xfrm>
            <a:off x="634971" y="6064343"/>
            <a:ext cx="700097" cy="154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89735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22" grpId="0" animBg="1"/>
      <p:bldP spid="23" grpId="0"/>
      <p:bldP spid="48" grpId="0"/>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#5: </a:t>
            </a:r>
            <a:r>
              <a:rPr lang="en-US" dirty="0" err="1" smtClean="0"/>
              <a:t>Synchronisation</a:t>
            </a:r>
            <a:endParaRPr lang="en-US" dirty="0"/>
          </a:p>
        </p:txBody>
      </p:sp>
      <p:sp>
        <p:nvSpPr>
          <p:cNvPr id="3" name="Content Placeholder 2"/>
          <p:cNvSpPr>
            <a:spLocks noGrp="1"/>
          </p:cNvSpPr>
          <p:nvPr>
            <p:ph idx="1"/>
          </p:nvPr>
        </p:nvSpPr>
        <p:spPr/>
        <p:txBody>
          <a:bodyPr>
            <a:normAutofit/>
          </a:bodyPr>
          <a:lstStyle/>
          <a:p>
            <a:r>
              <a:rPr lang="en-US" dirty="0" smtClean="0"/>
              <a:t>Fundamental for every complex development process: Sync individuals that work on the same thing</a:t>
            </a:r>
          </a:p>
          <a:p>
            <a:r>
              <a:rPr lang="en-US" dirty="0" smtClean="0"/>
              <a:t>Daily within the team</a:t>
            </a:r>
          </a:p>
          <a:p>
            <a:pPr lvl="1"/>
            <a:r>
              <a:rPr lang="en-US" dirty="0" smtClean="0"/>
              <a:t>Daily Scrum</a:t>
            </a:r>
          </a:p>
          <a:p>
            <a:pPr lvl="1"/>
            <a:r>
              <a:rPr lang="en-US" dirty="0" smtClean="0"/>
              <a:t>Daily Build</a:t>
            </a:r>
          </a:p>
          <a:p>
            <a:pPr lvl="1"/>
            <a:r>
              <a:rPr lang="en-US" dirty="0" smtClean="0"/>
              <a:t>Daily System Test</a:t>
            </a:r>
          </a:p>
          <a:p>
            <a:r>
              <a:rPr lang="en-US" dirty="0" smtClean="0"/>
              <a:t>Weekly within several teams</a:t>
            </a:r>
          </a:p>
          <a:p>
            <a:pPr lvl="1"/>
            <a:r>
              <a:rPr lang="en-US" dirty="0" smtClean="0"/>
              <a:t>Push to master at least weekly</a:t>
            </a:r>
          </a:p>
          <a:p>
            <a:pPr lvl="1"/>
            <a:r>
              <a:rPr lang="en-US" dirty="0" smtClean="0"/>
              <a:t>Weekly meetings (e.g. Scrum-of-Scrum)</a:t>
            </a:r>
            <a:endParaRPr lang="en-US" dirty="0"/>
          </a:p>
        </p:txBody>
      </p:sp>
    </p:spTree>
    <p:extLst>
      <p:ext uri="{BB962C8B-B14F-4D97-AF65-F5344CB8AC3E}">
        <p14:creationId xmlns:p14="http://schemas.microsoft.com/office/powerpoint/2010/main" val="2572729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Amplify Learning</a:t>
            </a:r>
            <a:br>
              <a:rPr lang="en-US" dirty="0" smtClean="0"/>
            </a:br>
            <a:r>
              <a:rPr lang="en-US" dirty="0" smtClean="0"/>
              <a:t>Tool #5: Set based development</a:t>
            </a:r>
            <a:endParaRPr lang="en-US" dirty="0"/>
          </a:p>
        </p:txBody>
      </p:sp>
      <p:sp>
        <p:nvSpPr>
          <p:cNvPr id="3" name="Content Placeholder 2"/>
          <p:cNvSpPr>
            <a:spLocks noGrp="1"/>
          </p:cNvSpPr>
          <p:nvPr>
            <p:ph idx="1"/>
          </p:nvPr>
        </p:nvSpPr>
        <p:spPr/>
        <p:txBody>
          <a:bodyPr/>
          <a:lstStyle/>
          <a:p>
            <a:r>
              <a:rPr lang="en-US" dirty="0" smtClean="0"/>
              <a:t>Communicate about constraints, not choices</a:t>
            </a:r>
          </a:p>
          <a:p>
            <a:pPr lvl="1"/>
            <a:r>
              <a:rPr lang="en-US" dirty="0" smtClean="0"/>
              <a:t>Use less data to convey more information</a:t>
            </a:r>
          </a:p>
          <a:p>
            <a:pPr lvl="1"/>
            <a:r>
              <a:rPr lang="en-US" dirty="0" smtClean="0"/>
              <a:t>Defer making choices until they have to be made</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0" y="3534368"/>
            <a:ext cx="9144000" cy="2111585"/>
          </a:xfrm>
          <a:prstGeom prst="rect">
            <a:avLst/>
          </a:prstGeom>
        </p:spPr>
      </p:pic>
    </p:spTree>
    <p:extLst>
      <p:ext uri="{BB962C8B-B14F-4D97-AF65-F5344CB8AC3E}">
        <p14:creationId xmlns:p14="http://schemas.microsoft.com/office/powerpoint/2010/main" val="33654517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 #3: Decide as late as possible</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does not mean to procrastinate, </a:t>
            </a:r>
            <a:endParaRPr lang="en-US" dirty="0" smtClean="0"/>
          </a:p>
          <a:p>
            <a:pPr lvl="1"/>
            <a:r>
              <a:rPr lang="en-US" dirty="0" smtClean="0"/>
              <a:t>but </a:t>
            </a:r>
            <a:r>
              <a:rPr lang="en-US" dirty="0"/>
              <a:t>to keep your options open as long as practical</a:t>
            </a:r>
            <a:r>
              <a:rPr lang="en-US" dirty="0" smtClean="0"/>
              <a:t>,</a:t>
            </a:r>
          </a:p>
          <a:p>
            <a:pPr lvl="1"/>
            <a:r>
              <a:rPr lang="en-US" dirty="0" smtClean="0"/>
              <a:t>but </a:t>
            </a:r>
            <a:r>
              <a:rPr lang="en-US" dirty="0"/>
              <a:t>no </a:t>
            </a:r>
            <a:r>
              <a:rPr lang="en-US" dirty="0" smtClean="0"/>
              <a:t>longer</a:t>
            </a:r>
            <a:endParaRPr lang="en-US" dirty="0"/>
          </a:p>
          <a:p>
            <a:r>
              <a:rPr lang="en-US" dirty="0" smtClean="0"/>
              <a:t>Reason</a:t>
            </a:r>
          </a:p>
          <a:p>
            <a:pPr lvl="1"/>
            <a:r>
              <a:rPr lang="en-US" dirty="0" smtClean="0"/>
              <a:t>Most common problem: Drill down to details too fast</a:t>
            </a:r>
          </a:p>
          <a:p>
            <a:pPr lvl="1"/>
            <a:r>
              <a:rPr lang="en-US" dirty="0" smtClean="0"/>
              <a:t>In the presence of the risk to make big mistakes: survey the landscape and delay detailed decisions</a:t>
            </a:r>
          </a:p>
          <a:p>
            <a:r>
              <a:rPr lang="en-US" dirty="0" smtClean="0"/>
              <a:t>Wait: Is that not equal to sequential development (analyze requirements up-front)?</a:t>
            </a:r>
          </a:p>
          <a:p>
            <a:pPr lvl="1"/>
            <a:r>
              <a:rPr lang="en-US" dirty="0" smtClean="0"/>
              <a:t>Sequential development implies depth-first</a:t>
            </a:r>
          </a:p>
          <a:p>
            <a:pPr lvl="1"/>
            <a:r>
              <a:rPr lang="en-US" dirty="0" smtClean="0"/>
              <a:t>Breadth-first is far better to manage risk!</a:t>
            </a:r>
          </a:p>
          <a:p>
            <a:pPr lvl="1"/>
            <a:endParaRPr lang="en-US" dirty="0"/>
          </a:p>
        </p:txBody>
      </p:sp>
    </p:spTree>
    <p:extLst>
      <p:ext uri="{BB962C8B-B14F-4D97-AF65-F5344CB8AC3E}">
        <p14:creationId xmlns:p14="http://schemas.microsoft.com/office/powerpoint/2010/main" val="115036286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spTree>
    <p:extLst>
      <p:ext uri="{BB962C8B-B14F-4D97-AF65-F5344CB8AC3E}">
        <p14:creationId xmlns:p14="http://schemas.microsoft.com/office/powerpoint/2010/main" val="18479426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principles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Eliminate </a:t>
            </a:r>
            <a:r>
              <a:rPr lang="en-US" dirty="0" smtClean="0"/>
              <a:t>waste</a:t>
            </a:r>
          </a:p>
          <a:p>
            <a:pPr marL="914400" lvl="1" indent="-514350"/>
            <a:r>
              <a:rPr lang="en-US" dirty="0" smtClean="0"/>
              <a:t>Unnecessary code, delays, unclear requirements, bureaucracy, …</a:t>
            </a:r>
            <a:endParaRPr lang="en-US" dirty="0"/>
          </a:p>
          <a:p>
            <a:pPr marL="514350" indent="-514350">
              <a:buFont typeface="+mj-lt"/>
              <a:buAutoNum type="arabicPeriod"/>
            </a:pPr>
            <a:r>
              <a:rPr lang="en-US" dirty="0"/>
              <a:t>Amplify </a:t>
            </a:r>
            <a:r>
              <a:rPr lang="en-US" dirty="0" smtClean="0"/>
              <a:t>learning</a:t>
            </a:r>
          </a:p>
          <a:p>
            <a:pPr marL="914400" lvl="1" indent="-514350"/>
            <a:r>
              <a:rPr lang="en-US" dirty="0" smtClean="0"/>
              <a:t>Introduce feedback cycles</a:t>
            </a:r>
          </a:p>
          <a:p>
            <a:pPr marL="914400" lvl="1" indent="-514350"/>
            <a:r>
              <a:rPr lang="en-US" dirty="0" smtClean="0"/>
              <a:t>E.g. iteration retrospective</a:t>
            </a:r>
          </a:p>
          <a:p>
            <a:pPr marL="1314450" lvl="2" indent="-514350"/>
            <a:r>
              <a:rPr lang="en-US" dirty="0" smtClean="0"/>
              <a:t>Meetings of customer representatives and team</a:t>
            </a:r>
          </a:p>
          <a:p>
            <a:pPr marL="1314450" lvl="2" indent="-514350"/>
            <a:r>
              <a:rPr lang="en-US" dirty="0" smtClean="0"/>
              <a:t>Shorter iterations, more reflection</a:t>
            </a:r>
          </a:p>
          <a:p>
            <a:pPr marL="914400" lvl="1" indent="-514350"/>
            <a:r>
              <a:rPr lang="en-US" dirty="0" smtClean="0"/>
              <a:t>E.g. prototypes for requirements</a:t>
            </a:r>
          </a:p>
          <a:p>
            <a:pPr marL="514350" indent="-514350">
              <a:buFont typeface="+mj-lt"/>
              <a:buAutoNum type="arabicPeriod"/>
            </a:pPr>
            <a:r>
              <a:rPr lang="en-US" dirty="0" smtClean="0"/>
              <a:t>Decide as late as possible</a:t>
            </a:r>
          </a:p>
          <a:p>
            <a:pPr marL="914400" lvl="1" indent="-514350"/>
            <a:r>
              <a:rPr lang="en-US" dirty="0" smtClean="0"/>
              <a:t>Reduce waste resulting from wrong decisions</a:t>
            </a:r>
          </a:p>
          <a:p>
            <a:pPr marL="514350" indent="-514350">
              <a:buFont typeface="+mj-lt"/>
              <a:buAutoNum type="arabicPeriod"/>
            </a:pPr>
            <a:r>
              <a:rPr lang="en-US" dirty="0" smtClean="0"/>
              <a:t>Deliver </a:t>
            </a:r>
            <a:r>
              <a:rPr lang="en-US" dirty="0"/>
              <a:t>as fast as </a:t>
            </a:r>
            <a:r>
              <a:rPr lang="en-US" dirty="0" smtClean="0"/>
              <a:t>possible</a:t>
            </a:r>
            <a:endParaRPr lang="en-US" dirty="0"/>
          </a:p>
          <a:p>
            <a:pPr marL="514350" indent="-514350">
              <a:buFont typeface="+mj-lt"/>
              <a:buAutoNum type="arabicPeriod"/>
            </a:pPr>
            <a:r>
              <a:rPr lang="en-US" dirty="0"/>
              <a:t>Empower the </a:t>
            </a:r>
            <a:r>
              <a:rPr lang="en-US" dirty="0" smtClean="0"/>
              <a:t>team</a:t>
            </a:r>
            <a:endParaRPr lang="en-US" dirty="0"/>
          </a:p>
          <a:p>
            <a:pPr marL="514350" indent="-514350">
              <a:buFont typeface="+mj-lt"/>
              <a:buAutoNum type="arabicPeriod"/>
            </a:pPr>
            <a:r>
              <a:rPr lang="en-US" dirty="0"/>
              <a:t>Build integrity </a:t>
            </a:r>
            <a:r>
              <a:rPr lang="en-US" dirty="0" smtClean="0"/>
              <a:t>in</a:t>
            </a:r>
          </a:p>
          <a:p>
            <a:pPr marL="914400" lvl="1" indent="-514350"/>
            <a:r>
              <a:rPr lang="en-US" dirty="0" smtClean="0"/>
              <a:t>Let customer experience integrity of system – not only quality of the system but also of the way you build it</a:t>
            </a:r>
            <a:endParaRPr lang="en-US" dirty="0"/>
          </a:p>
          <a:p>
            <a:pPr marL="514350" indent="-514350">
              <a:buFont typeface="+mj-lt"/>
              <a:buAutoNum type="arabicPeriod"/>
            </a:pPr>
            <a:r>
              <a:rPr lang="en-US" dirty="0" smtClean="0"/>
              <a:t>See the whole</a:t>
            </a:r>
            <a:endParaRPr lang="en-US" dirty="0"/>
          </a:p>
        </p:txBody>
      </p:sp>
      <p:sp>
        <p:nvSpPr>
          <p:cNvPr id="4" name="Rectangle 3"/>
          <p:cNvSpPr/>
          <p:nvPr/>
        </p:nvSpPr>
        <p:spPr>
          <a:xfrm>
            <a:off x="1659466" y="6035769"/>
            <a:ext cx="7027334" cy="553998"/>
          </a:xfrm>
          <a:prstGeom prst="rect">
            <a:avLst/>
          </a:prstGeom>
        </p:spPr>
        <p:txBody>
          <a:bodyPr wrap="square">
            <a:spAutoFit/>
          </a:bodyPr>
          <a:lstStyle/>
          <a:p>
            <a:r>
              <a:rPr lang="en-US" sz="1000" dirty="0"/>
              <a:t>Yasuhiro </a:t>
            </a:r>
            <a:r>
              <a:rPr lang="en-US" sz="1000" dirty="0" err="1"/>
              <a:t>Monden</a:t>
            </a:r>
            <a:r>
              <a:rPr lang="en-US" sz="1000" dirty="0"/>
              <a:t> (1998), </a:t>
            </a:r>
            <a:r>
              <a:rPr lang="en-US" sz="1000" i="1" dirty="0"/>
              <a:t>Toyota Production System, An Integrated Approach to Just-In-Time</a:t>
            </a:r>
            <a:r>
              <a:rPr lang="en-US" sz="1000" dirty="0"/>
              <a:t>, Third edition, Norcross, GA: Engineering &amp; Management </a:t>
            </a:r>
            <a:r>
              <a:rPr lang="en-US" sz="1000" dirty="0" smtClean="0"/>
              <a:t>Press </a:t>
            </a:r>
          </a:p>
          <a:p>
            <a:r>
              <a:rPr lang="en-US" sz="1000" dirty="0" smtClean="0"/>
              <a:t>Mary </a:t>
            </a:r>
            <a:r>
              <a:rPr lang="en-US" sz="1000" dirty="0" err="1"/>
              <a:t>Poppendieck</a:t>
            </a:r>
            <a:r>
              <a:rPr lang="en-US" sz="1000" dirty="0"/>
              <a:t>, Tom </a:t>
            </a:r>
            <a:r>
              <a:rPr lang="en-US" sz="1000" dirty="0" err="1"/>
              <a:t>Poppendieck</a:t>
            </a:r>
            <a:r>
              <a:rPr lang="en-US" sz="1000" dirty="0"/>
              <a:t> (2003), "Lean Software Development: An Agile Toolkit", Addison-Wesley </a:t>
            </a:r>
            <a:r>
              <a:rPr lang="en-US" sz="1000" dirty="0" smtClean="0"/>
              <a:t>Professional</a:t>
            </a:r>
            <a:endParaRPr lang="en-US" sz="1000" dirty="0"/>
          </a:p>
        </p:txBody>
      </p:sp>
      <p:sp>
        <p:nvSpPr>
          <p:cNvPr id="5" name="TextBox 4"/>
          <p:cNvSpPr txBox="1"/>
          <p:nvPr/>
        </p:nvSpPr>
        <p:spPr>
          <a:xfrm>
            <a:off x="7707125" y="2955563"/>
            <a:ext cx="2364750" cy="2308324"/>
          </a:xfrm>
          <a:prstGeom prst="rect">
            <a:avLst/>
          </a:prstGeom>
          <a:noFill/>
        </p:spPr>
        <p:txBody>
          <a:bodyPr wrap="none" rtlCol="0">
            <a:spAutoFit/>
          </a:bodyPr>
          <a:lstStyle/>
          <a:p>
            <a:pPr marL="342900" indent="-342900">
              <a:buFont typeface="+mj-lt"/>
              <a:buAutoNum type="arabicPeriod"/>
            </a:pPr>
            <a:r>
              <a:rPr lang="en-US" dirty="0"/>
              <a:t>Respect </a:t>
            </a:r>
            <a:r>
              <a:rPr lang="en-US" dirty="0" smtClean="0"/>
              <a:t>people</a:t>
            </a:r>
            <a:endParaRPr lang="en-US" dirty="0"/>
          </a:p>
          <a:p>
            <a:pPr marL="342900" indent="-342900">
              <a:buFont typeface="+mj-lt"/>
              <a:buAutoNum type="arabicPeriod"/>
            </a:pPr>
            <a:r>
              <a:rPr lang="en-US" dirty="0" smtClean="0"/>
              <a:t>Eliminate waste</a:t>
            </a:r>
          </a:p>
          <a:p>
            <a:pPr marL="342900" indent="-342900">
              <a:buFont typeface="+mj-lt"/>
              <a:buAutoNum type="arabicPeriod"/>
            </a:pPr>
            <a:r>
              <a:rPr lang="en-US" dirty="0" smtClean="0"/>
              <a:t>Defer </a:t>
            </a:r>
            <a:r>
              <a:rPr lang="en-US" dirty="0"/>
              <a:t>commitment </a:t>
            </a:r>
            <a:endParaRPr lang="en-US" dirty="0" smtClean="0"/>
          </a:p>
          <a:p>
            <a:pPr marL="342900" indent="-342900">
              <a:buFont typeface="+mj-lt"/>
              <a:buAutoNum type="arabicPeriod"/>
            </a:pPr>
            <a:r>
              <a:rPr lang="en-US" dirty="0" smtClean="0"/>
              <a:t>Create </a:t>
            </a:r>
            <a:r>
              <a:rPr lang="en-US" dirty="0"/>
              <a:t>knowledge </a:t>
            </a:r>
            <a:endParaRPr lang="en-US" dirty="0" smtClean="0"/>
          </a:p>
          <a:p>
            <a:pPr marL="342900" indent="-342900">
              <a:buFont typeface="+mj-lt"/>
              <a:buAutoNum type="arabicPeriod"/>
            </a:pPr>
            <a:r>
              <a:rPr lang="en-US" dirty="0" smtClean="0"/>
              <a:t>Deliver fast</a:t>
            </a:r>
          </a:p>
          <a:p>
            <a:pPr marL="342900" indent="-342900">
              <a:buFont typeface="+mj-lt"/>
              <a:buAutoNum type="arabicPeriod"/>
            </a:pPr>
            <a:r>
              <a:rPr lang="en-US" dirty="0" smtClean="0"/>
              <a:t>Build </a:t>
            </a:r>
            <a:r>
              <a:rPr lang="en-US" dirty="0"/>
              <a:t>quality </a:t>
            </a:r>
            <a:r>
              <a:rPr lang="en-US" dirty="0" smtClean="0"/>
              <a:t>in</a:t>
            </a:r>
          </a:p>
          <a:p>
            <a:pPr marL="342900" indent="-342900">
              <a:buFont typeface="+mj-lt"/>
              <a:buAutoNum type="arabicPeriod"/>
            </a:pPr>
            <a:r>
              <a:rPr lang="en-US" dirty="0" smtClean="0"/>
              <a:t>Optimize </a:t>
            </a:r>
            <a:r>
              <a:rPr lang="en-US" dirty="0"/>
              <a:t>the whole </a:t>
            </a:r>
          </a:p>
          <a:p>
            <a:pPr marL="342900" indent="-342900">
              <a:buFont typeface="+mj-lt"/>
              <a:buAutoNum type="arabicPeriod"/>
            </a:pPr>
            <a:endParaRPr lang="en-US" dirty="0"/>
          </a:p>
        </p:txBody>
      </p:sp>
    </p:spTree>
    <p:extLst>
      <p:ext uri="{BB962C8B-B14F-4D97-AF65-F5344CB8AC3E}">
        <p14:creationId xmlns:p14="http://schemas.microsoft.com/office/powerpoint/2010/main" val="10380540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the Whole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5423781"/>
              </p:ext>
            </p:extLst>
          </p:nvPr>
        </p:nvGraphicFramePr>
        <p:xfrm>
          <a:off x="457200" y="1600200"/>
          <a:ext cx="8229600" cy="4211319"/>
        </p:xfrm>
        <a:graphic>
          <a:graphicData uri="http://schemas.openxmlformats.org/drawingml/2006/table">
            <a:tbl>
              <a:tblPr firstRow="1" bandRow="1">
                <a:tableStyleId>{5C22544A-7EE6-4342-B048-85BDC9FD1C3A}</a:tableStyleId>
              </a:tblPr>
              <a:tblGrid>
                <a:gridCol w="1848642"/>
                <a:gridCol w="6380958"/>
              </a:tblGrid>
              <a:tr h="370840">
                <a:tc>
                  <a:txBody>
                    <a:bodyPr/>
                    <a:lstStyle/>
                    <a:p>
                      <a:r>
                        <a:rPr lang="en-US" dirty="0" smtClean="0"/>
                        <a:t>This area</a:t>
                      </a:r>
                      <a:endParaRPr lang="en-US" dirty="0"/>
                    </a:p>
                  </a:txBody>
                  <a:tcPr/>
                </a:tc>
                <a:tc>
                  <a:txBody>
                    <a:bodyPr/>
                    <a:lstStyle/>
                    <a:p>
                      <a:r>
                        <a:rPr lang="en-US" dirty="0" smtClean="0"/>
                        <a:t>Must attend this work</a:t>
                      </a:r>
                      <a:endParaRPr lang="en-US" dirty="0"/>
                    </a:p>
                  </a:txBody>
                  <a:tcPr/>
                </a:tc>
              </a:tr>
              <a:tr h="370840">
                <a:tc>
                  <a:txBody>
                    <a:bodyPr/>
                    <a:lstStyle/>
                    <a:p>
                      <a:r>
                        <a:rPr lang="en-US" dirty="0" smtClean="0"/>
                        <a:t>Business</a:t>
                      </a:r>
                      <a:endParaRPr lang="en-US" dirty="0"/>
                    </a:p>
                  </a:txBody>
                  <a:tcPr/>
                </a:tc>
                <a:tc>
                  <a:txBody>
                    <a:bodyPr/>
                    <a:lstStyle/>
                    <a:p>
                      <a:pPr marL="285750" indent="-285750">
                        <a:buFont typeface="Arial"/>
                        <a:buChar char="•"/>
                      </a:pPr>
                      <a:r>
                        <a:rPr lang="en-US" dirty="0" smtClean="0"/>
                        <a:t>C</a:t>
                      </a:r>
                      <a:r>
                        <a:rPr lang="en-US" sz="1800" kern="1200" dirty="0" smtClean="0">
                          <a:solidFill>
                            <a:schemeClr val="dk1"/>
                          </a:solidFill>
                          <a:effectLst/>
                          <a:latin typeface="+mn-lt"/>
                          <a:ea typeface="+mn-ea"/>
                          <a:cs typeface="+mn-cs"/>
                        </a:rPr>
                        <a:t>ontinuously prioritize and decompose incremental needs across the organization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Manage a portfolio of business needs</a:t>
                      </a:r>
                    </a:p>
                    <a:p>
                      <a:pPr marL="285750" indent="-285750">
                        <a:buFont typeface="Arial"/>
                        <a:buChar char="•"/>
                      </a:pPr>
                      <a:r>
                        <a:rPr lang="en-US" sz="1800" kern="1200" dirty="0" smtClean="0">
                          <a:solidFill>
                            <a:schemeClr val="dk1"/>
                          </a:solidFill>
                          <a:effectLst/>
                          <a:latin typeface="+mn-lt"/>
                          <a:ea typeface="+mn-ea"/>
                          <a:cs typeface="+mn-cs"/>
                        </a:rPr>
                        <a:t>Do release planning </a:t>
                      </a:r>
                      <a:endParaRPr lang="en-US" dirty="0" smtClean="0">
                        <a:effectLst/>
                      </a:endParaRPr>
                    </a:p>
                  </a:txBody>
                  <a:tcPr/>
                </a:tc>
              </a:tr>
              <a:tr h="370840">
                <a:tc>
                  <a:txBody>
                    <a:bodyPr/>
                    <a:lstStyle/>
                    <a:p>
                      <a:r>
                        <a:rPr lang="en-US" dirty="0" smtClean="0"/>
                        <a:t>Management</a:t>
                      </a:r>
                      <a:endParaRPr lang="en-US" dirty="0"/>
                    </a:p>
                  </a:txBody>
                  <a:tcPr/>
                </a:tc>
                <a:tc>
                  <a:txBody>
                    <a:bodyPr/>
                    <a:lstStyle/>
                    <a:p>
                      <a:pPr marL="285750" indent="-285750">
                        <a:buFont typeface="Arial"/>
                        <a:buChar char="•"/>
                      </a:pPr>
                      <a:r>
                        <a:rPr lang="en-US" sz="1800" kern="1200" dirty="0" smtClean="0">
                          <a:solidFill>
                            <a:schemeClr val="dk1"/>
                          </a:solidFill>
                          <a:effectLst/>
                          <a:latin typeface="+mn-lt"/>
                          <a:ea typeface="+mn-ea"/>
                          <a:cs typeface="+mn-cs"/>
                        </a:rPr>
                        <a:t>Organize cross-functional teams that can deliver incremental, end- to-end features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Manage the value stream </a:t>
                      </a:r>
                    </a:p>
                    <a:p>
                      <a:pPr marL="285750" indent="-285750">
                        <a:buFont typeface="Arial"/>
                        <a:buChar char="•"/>
                      </a:pPr>
                      <a:r>
                        <a:rPr lang="en-US" sz="1800" kern="1200" dirty="0" smtClean="0">
                          <a:solidFill>
                            <a:schemeClr val="dk1"/>
                          </a:solidFill>
                          <a:effectLst/>
                          <a:latin typeface="+mn-lt"/>
                          <a:ea typeface="+mn-ea"/>
                          <a:cs typeface="+mn-cs"/>
                        </a:rPr>
                        <a:t>Bring visibility to impediments </a:t>
                      </a:r>
                      <a:endParaRPr lang="en-US" dirty="0" smtClean="0">
                        <a:effectLst/>
                      </a:endParaRPr>
                    </a:p>
                  </a:txBody>
                  <a:tcPr/>
                </a:tc>
              </a:tr>
              <a:tr h="370840">
                <a:tc>
                  <a:txBody>
                    <a:bodyPr/>
                    <a:lstStyle/>
                    <a:p>
                      <a:r>
                        <a:rPr lang="en-US" dirty="0" smtClean="0"/>
                        <a:t>Delivery team</a:t>
                      </a:r>
                      <a:endParaRPr lang="en-US" dirty="0"/>
                    </a:p>
                  </a:txBody>
                  <a:tcPr/>
                </a:tc>
                <a:tc>
                  <a:txBody>
                    <a:bodyPr/>
                    <a:lstStyle/>
                    <a:p>
                      <a:pPr marL="285750" indent="-285750">
                        <a:buFont typeface="Arial"/>
                        <a:buChar char="•"/>
                      </a:pPr>
                      <a:r>
                        <a:rPr lang="en-US" sz="1800" kern="1200" dirty="0" smtClean="0">
                          <a:solidFill>
                            <a:schemeClr val="dk1"/>
                          </a:solidFill>
                          <a:effectLst/>
                          <a:latin typeface="+mn-lt"/>
                          <a:ea typeface="+mn-ea"/>
                          <a:cs typeface="+mn-cs"/>
                        </a:rPr>
                        <a:t>Work together, every day, and deliver fully tested and integrated code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Learn how to deliver business needs incrementally </a:t>
                      </a:r>
                      <a:endParaRPr lang="en-US" dirty="0" smtClean="0">
                        <a:effectLst/>
                      </a:endParaRPr>
                    </a:p>
                    <a:p>
                      <a:pPr marL="285750" indent="-285750">
                        <a:buFont typeface="Arial"/>
                        <a:buChar char="•"/>
                      </a:pPr>
                      <a:r>
                        <a:rPr lang="en-US" sz="1800" kern="1200" dirty="0" smtClean="0">
                          <a:solidFill>
                            <a:schemeClr val="dk1"/>
                          </a:solidFill>
                          <a:effectLst/>
                          <a:latin typeface="+mn-lt"/>
                          <a:ea typeface="+mn-ea"/>
                          <a:cs typeface="+mn-cs"/>
                        </a:rPr>
                        <a:t>Become proficient at acceptance test-driven development and refactoring </a:t>
                      </a:r>
                      <a:endParaRPr lang="en-US" dirty="0" smtClean="0">
                        <a:effectLst/>
                      </a:endParaRPr>
                    </a:p>
                  </a:txBody>
                  <a:tcPr/>
                </a:tc>
              </a:tr>
            </a:tbl>
          </a:graphicData>
        </a:graphic>
      </p:graphicFrame>
      <p:sp>
        <p:nvSpPr>
          <p:cNvPr id="7" name="Rectangle 6"/>
          <p:cNvSpPr/>
          <p:nvPr/>
        </p:nvSpPr>
        <p:spPr>
          <a:xfrm>
            <a:off x="4114800" y="6092393"/>
            <a:ext cx="4572000" cy="400110"/>
          </a:xfrm>
          <a:prstGeom prst="rect">
            <a:avLst/>
          </a:prstGeom>
        </p:spPr>
        <p:txBody>
          <a:bodyPr>
            <a:spAutoFit/>
          </a:bodyPr>
          <a:lstStyle/>
          <a:p>
            <a:r>
              <a:rPr lang="en-US" sz="1000" dirty="0" smtClean="0"/>
              <a:t>Lean</a:t>
            </a:r>
            <a:r>
              <a:rPr lang="en-US" sz="1000" dirty="0"/>
              <a:t>-Agile Software Development: Achieving Enterprise Agility, by Alan </a:t>
            </a:r>
            <a:r>
              <a:rPr lang="en-US" sz="1000" dirty="0" err="1"/>
              <a:t>Shalloway</a:t>
            </a:r>
            <a:r>
              <a:rPr lang="en-US" sz="1000" dirty="0"/>
              <a:t>, Guy Beaver, and Jim </a:t>
            </a:r>
            <a:r>
              <a:rPr lang="en-US" sz="1000" dirty="0" err="1"/>
              <a:t>Trott</a:t>
            </a:r>
            <a:r>
              <a:rPr lang="en-US" sz="1000" dirty="0"/>
              <a:t>. </a:t>
            </a:r>
            <a:r>
              <a:rPr lang="en-US" sz="1000" dirty="0" smtClean="0"/>
              <a:t>Chapter 1.</a:t>
            </a:r>
            <a:endParaRPr lang="en-US" sz="1000" dirty="0"/>
          </a:p>
        </p:txBody>
      </p:sp>
    </p:spTree>
    <p:extLst>
      <p:ext uri="{BB962C8B-B14F-4D97-AF65-F5344CB8AC3E}">
        <p14:creationId xmlns:p14="http://schemas.microsoft.com/office/powerpoint/2010/main" val="37831257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practices</a:t>
            </a:r>
            <a:endParaRPr lang="en-US" dirty="0"/>
          </a:p>
        </p:txBody>
      </p:sp>
      <p:sp>
        <p:nvSpPr>
          <p:cNvPr id="3" name="Content Placeholder 2"/>
          <p:cNvSpPr>
            <a:spLocks noGrp="1"/>
          </p:cNvSpPr>
          <p:nvPr>
            <p:ph idx="1"/>
          </p:nvPr>
        </p:nvSpPr>
        <p:spPr/>
        <p:txBody>
          <a:bodyPr>
            <a:normAutofit/>
          </a:bodyPr>
          <a:lstStyle/>
          <a:p>
            <a:r>
              <a:rPr lang="en-US" dirty="0" smtClean="0"/>
              <a:t>Seeing waste</a:t>
            </a:r>
          </a:p>
          <a:p>
            <a:r>
              <a:rPr lang="en-US" dirty="0" smtClean="0"/>
              <a:t>Value stream mapping</a:t>
            </a:r>
          </a:p>
          <a:p>
            <a:r>
              <a:rPr lang="en-US" dirty="0" smtClean="0"/>
              <a:t>Set-based development</a:t>
            </a:r>
          </a:p>
          <a:p>
            <a:r>
              <a:rPr lang="en-US" dirty="0" smtClean="0"/>
              <a:t>Pull systems</a:t>
            </a:r>
          </a:p>
          <a:p>
            <a:r>
              <a:rPr lang="en-US" dirty="0" smtClean="0"/>
              <a:t>Queuing theory</a:t>
            </a:r>
          </a:p>
          <a:p>
            <a:r>
              <a:rPr lang="en-US" dirty="0" smtClean="0"/>
              <a:t>Motivation</a:t>
            </a:r>
          </a:p>
          <a:p>
            <a:r>
              <a:rPr lang="en-US" dirty="0" smtClean="0"/>
              <a:t>Measurements</a:t>
            </a:r>
          </a:p>
          <a:p>
            <a:r>
              <a:rPr lang="en-US" dirty="0" smtClean="0"/>
              <a:t>…</a:t>
            </a:r>
            <a:endParaRPr lang="en-US" dirty="0"/>
          </a:p>
        </p:txBody>
      </p:sp>
    </p:spTree>
    <p:extLst>
      <p:ext uri="{BB962C8B-B14F-4D97-AF65-F5344CB8AC3E}">
        <p14:creationId xmlns:p14="http://schemas.microsoft.com/office/powerpoint/2010/main" val="1413745051"/>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Lean History</a:t>
            </a:r>
            <a:endParaRPr lang="en-US" dirty="0"/>
          </a:p>
        </p:txBody>
      </p:sp>
      <p:sp>
        <p:nvSpPr>
          <p:cNvPr id="5" name="Content Placeholder 4"/>
          <p:cNvSpPr>
            <a:spLocks noGrp="1"/>
          </p:cNvSpPr>
          <p:nvPr>
            <p:ph idx="1"/>
          </p:nvPr>
        </p:nvSpPr>
        <p:spPr/>
        <p:txBody>
          <a:bodyPr>
            <a:normAutofit/>
          </a:bodyPr>
          <a:lstStyle/>
          <a:p>
            <a:r>
              <a:rPr lang="en-US" dirty="0" smtClean="0"/>
              <a:t>Toyota (1980s): </a:t>
            </a:r>
            <a:r>
              <a:rPr lang="en-US" dirty="0"/>
              <a:t>of "Lean Manufacturing</a:t>
            </a:r>
            <a:r>
              <a:rPr lang="en-US" dirty="0" smtClean="0"/>
              <a:t>“, revolutionize </a:t>
            </a:r>
            <a:r>
              <a:rPr lang="en-US" dirty="0"/>
              <a:t>the </a:t>
            </a:r>
            <a:r>
              <a:rPr lang="en-US" dirty="0" smtClean="0"/>
              <a:t>automotive industry</a:t>
            </a:r>
          </a:p>
          <a:p>
            <a:pPr lvl="1"/>
            <a:r>
              <a:rPr lang="en-US" dirty="0" smtClean="0"/>
              <a:t>eliminate </a:t>
            </a:r>
            <a:r>
              <a:rPr lang="en-US" dirty="0"/>
              <a:t>waste </a:t>
            </a:r>
            <a:endParaRPr lang="en-US" dirty="0" smtClean="0"/>
          </a:p>
          <a:p>
            <a:pPr lvl="1"/>
            <a:r>
              <a:rPr lang="en-US" dirty="0" smtClean="0"/>
              <a:t>streamline </a:t>
            </a:r>
            <a:r>
              <a:rPr lang="en-US" dirty="0"/>
              <a:t>the value chain (even across enterprises) </a:t>
            </a:r>
            <a:endParaRPr lang="en-US" dirty="0" smtClean="0"/>
          </a:p>
          <a:p>
            <a:pPr lvl="1"/>
            <a:r>
              <a:rPr lang="en-US" dirty="0" smtClean="0"/>
              <a:t>produce </a:t>
            </a:r>
            <a:r>
              <a:rPr lang="en-US" dirty="0"/>
              <a:t>on request (just in time), and </a:t>
            </a:r>
            <a:endParaRPr lang="en-US" dirty="0" smtClean="0"/>
          </a:p>
          <a:p>
            <a:pPr lvl="1"/>
            <a:r>
              <a:rPr lang="en-US" dirty="0" smtClean="0"/>
              <a:t>focus </a:t>
            </a:r>
            <a:r>
              <a:rPr lang="en-US" dirty="0"/>
              <a:t>on the people who add value. </a:t>
            </a:r>
            <a:endParaRPr lang="en-US" dirty="0" smtClean="0"/>
          </a:p>
          <a:p>
            <a:pPr lvl="1"/>
            <a:endParaRPr lang="en-US" dirty="0"/>
          </a:p>
          <a:p>
            <a:r>
              <a:rPr lang="en-US" dirty="0"/>
              <a:t>Mary and Tom </a:t>
            </a:r>
            <a:r>
              <a:rPr lang="en-US" dirty="0" err="1" smtClean="0"/>
              <a:t>Poppendieck</a:t>
            </a:r>
            <a:r>
              <a:rPr lang="en-US" dirty="0" smtClean="0"/>
              <a:t>: transferred </a:t>
            </a:r>
            <a:r>
              <a:rPr lang="en-US" dirty="0"/>
              <a:t>principles and practices from </a:t>
            </a:r>
            <a:r>
              <a:rPr lang="en-US" dirty="0" smtClean="0"/>
              <a:t>manufacturing to </a:t>
            </a:r>
            <a:r>
              <a:rPr lang="en-US" dirty="0"/>
              <a:t>the software </a:t>
            </a:r>
            <a:r>
              <a:rPr lang="en-US" dirty="0" smtClean="0"/>
              <a:t>development</a:t>
            </a:r>
            <a:endParaRPr lang="en-US" dirty="0"/>
          </a:p>
          <a:p>
            <a:endParaRPr lang="en-US" dirty="0"/>
          </a:p>
          <a:p>
            <a:endParaRPr lang="en-US" dirty="0"/>
          </a:p>
        </p:txBody>
      </p:sp>
    </p:spTree>
    <p:extLst>
      <p:ext uri="{BB962C8B-B14F-4D97-AF65-F5344CB8AC3E}">
        <p14:creationId xmlns:p14="http://schemas.microsoft.com/office/powerpoint/2010/main" val="24229911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vs. Lean</a:t>
            </a:r>
            <a:endParaRPr lang="en-US" dirty="0"/>
          </a:p>
        </p:txBody>
      </p:sp>
      <p:sp>
        <p:nvSpPr>
          <p:cNvPr id="3" name="Content Placeholder 2"/>
          <p:cNvSpPr>
            <a:spLocks noGrp="1"/>
          </p:cNvSpPr>
          <p:nvPr>
            <p:ph idx="1"/>
          </p:nvPr>
        </p:nvSpPr>
        <p:spPr/>
        <p:txBody>
          <a:bodyPr/>
          <a:lstStyle/>
          <a:p>
            <a:r>
              <a:rPr lang="en-US" dirty="0" smtClean="0"/>
              <a:t>Agile tends to emphasize communication at the local level</a:t>
            </a:r>
          </a:p>
          <a:p>
            <a:r>
              <a:rPr lang="en-US" dirty="0" smtClean="0"/>
              <a:t>Lean advocates a holistic view of the delivery chain</a:t>
            </a:r>
          </a:p>
          <a:p>
            <a:endParaRPr lang="en-US" dirty="0"/>
          </a:p>
          <a:p>
            <a:r>
              <a:rPr lang="en-US" dirty="0" smtClean="0"/>
              <a:t>XP: Decide now, change later</a:t>
            </a:r>
          </a:p>
          <a:p>
            <a:r>
              <a:rPr lang="en-US" dirty="0" smtClean="0"/>
              <a:t>Lean: Defer commitment</a:t>
            </a:r>
            <a:endParaRPr lang="en-US" dirty="0"/>
          </a:p>
        </p:txBody>
      </p:sp>
      <p:sp>
        <p:nvSpPr>
          <p:cNvPr id="4" name="Rectangle 3"/>
          <p:cNvSpPr/>
          <p:nvPr/>
        </p:nvSpPr>
        <p:spPr>
          <a:xfrm>
            <a:off x="4114800" y="6092393"/>
            <a:ext cx="4572000" cy="400110"/>
          </a:xfrm>
          <a:prstGeom prst="rect">
            <a:avLst/>
          </a:prstGeom>
        </p:spPr>
        <p:txBody>
          <a:bodyPr>
            <a:spAutoFit/>
          </a:bodyPr>
          <a:lstStyle/>
          <a:p>
            <a:r>
              <a:rPr lang="en-US" sz="1000" dirty="0" smtClean="0"/>
              <a:t>Lean</a:t>
            </a:r>
            <a:r>
              <a:rPr lang="en-US" sz="1000" dirty="0"/>
              <a:t>-Agile Software Development: Achieving Enterprise Agility, by Alan </a:t>
            </a:r>
            <a:r>
              <a:rPr lang="en-US" sz="1000" dirty="0" err="1"/>
              <a:t>Shalloway</a:t>
            </a:r>
            <a:r>
              <a:rPr lang="en-US" sz="1000" dirty="0"/>
              <a:t>, Guy Beaver, and Jim </a:t>
            </a:r>
            <a:r>
              <a:rPr lang="en-US" sz="1000" dirty="0" err="1"/>
              <a:t>Trott</a:t>
            </a:r>
            <a:r>
              <a:rPr lang="en-US" sz="1000" dirty="0"/>
              <a:t>. </a:t>
            </a:r>
            <a:r>
              <a:rPr lang="en-US" sz="1000" dirty="0" smtClean="0"/>
              <a:t>Chapter 1.</a:t>
            </a:r>
            <a:endParaRPr lang="en-US" sz="1000" dirty="0"/>
          </a:p>
        </p:txBody>
      </p:sp>
    </p:spTree>
    <p:extLst>
      <p:ext uri="{BB962C8B-B14F-4D97-AF65-F5344CB8AC3E}">
        <p14:creationId xmlns:p14="http://schemas.microsoft.com/office/powerpoint/2010/main" val="635981468"/>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3941990"/>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later use</a:t>
            </a:r>
            <a:endParaRPr lang="en-US" dirty="0"/>
          </a:p>
        </p:txBody>
      </p:sp>
      <p:pic>
        <p:nvPicPr>
          <p:cNvPr id="4" name="Picture 3"/>
          <p:cNvPicPr>
            <a:picLocks noChangeAspect="1"/>
          </p:cNvPicPr>
          <p:nvPr/>
        </p:nvPicPr>
        <p:blipFill>
          <a:blip r:embed="rId2"/>
          <a:stretch>
            <a:fillRect/>
          </a:stretch>
        </p:blipFill>
        <p:spPr>
          <a:xfrm>
            <a:off x="2768600" y="1638300"/>
            <a:ext cx="3581649" cy="3556247"/>
          </a:xfrm>
          <a:prstGeom prst="rect">
            <a:avLst/>
          </a:prstGeom>
        </p:spPr>
      </p:pic>
    </p:spTree>
    <p:extLst>
      <p:ext uri="{BB962C8B-B14F-4D97-AF65-F5344CB8AC3E}">
        <p14:creationId xmlns:p14="http://schemas.microsoft.com/office/powerpoint/2010/main" val="3595732100"/>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Mindset</a:t>
            </a:r>
            <a:endParaRPr lang="en-US" dirty="0"/>
          </a:p>
        </p:txBody>
      </p:sp>
      <p:sp>
        <p:nvSpPr>
          <p:cNvPr id="3" name="Content Placeholder 2"/>
          <p:cNvSpPr>
            <a:spLocks noGrp="1"/>
          </p:cNvSpPr>
          <p:nvPr>
            <p:ph idx="1"/>
          </p:nvPr>
        </p:nvSpPr>
        <p:spPr/>
        <p:txBody>
          <a:bodyPr>
            <a:normAutofit/>
          </a:bodyPr>
          <a:lstStyle/>
          <a:p>
            <a:r>
              <a:rPr lang="en-US" dirty="0"/>
              <a:t>Most errors are of a systemic nature and therefore your </a:t>
            </a:r>
            <a:r>
              <a:rPr lang="en-US" dirty="0" smtClean="0"/>
              <a:t>development </a:t>
            </a:r>
            <a:r>
              <a:rPr lang="en-US" dirty="0"/>
              <a:t>system must be improved. </a:t>
            </a:r>
          </a:p>
          <a:p>
            <a:r>
              <a:rPr lang="en-US" dirty="0" smtClean="0"/>
              <a:t>You </a:t>
            </a:r>
            <a:r>
              <a:rPr lang="en-US" dirty="0"/>
              <a:t>must respect your people in order to improve your system. </a:t>
            </a:r>
          </a:p>
          <a:p>
            <a:r>
              <a:rPr lang="en-US" dirty="0" smtClean="0"/>
              <a:t>Doing </a:t>
            </a:r>
            <a:r>
              <a:rPr lang="en-US" dirty="0"/>
              <a:t>things too early causes waste. </a:t>
            </a:r>
            <a:endParaRPr lang="en-US" dirty="0" smtClean="0"/>
          </a:p>
          <a:p>
            <a:pPr lvl="1"/>
            <a:r>
              <a:rPr lang="en-US" dirty="0" smtClean="0"/>
              <a:t>Do </a:t>
            </a:r>
            <a:r>
              <a:rPr lang="en-US" dirty="0"/>
              <a:t>things just before you need to do </a:t>
            </a:r>
            <a:r>
              <a:rPr lang="en-US" dirty="0" smtClean="0"/>
              <a:t>them</a:t>
            </a:r>
          </a:p>
          <a:p>
            <a:pPr lvl="1"/>
            <a:r>
              <a:rPr lang="en-US" dirty="0" smtClean="0"/>
              <a:t>This </a:t>
            </a:r>
            <a:r>
              <a:rPr lang="en-US" dirty="0"/>
              <a:t>is called “Just-In-Time,” or JIT. </a:t>
            </a:r>
          </a:p>
          <a:p>
            <a:r>
              <a:rPr lang="en-US" dirty="0" smtClean="0"/>
              <a:t>Focus </a:t>
            </a:r>
            <a:r>
              <a:rPr lang="en-US" dirty="0"/>
              <a:t>on shortening time-to-market by removing delays in the development </a:t>
            </a:r>
            <a:r>
              <a:rPr lang="en-US" dirty="0" smtClean="0"/>
              <a:t>process</a:t>
            </a:r>
            <a:endParaRPr lang="en-US" dirty="0"/>
          </a:p>
          <a:p>
            <a:pPr lvl="1"/>
            <a:r>
              <a:rPr lang="en-US" dirty="0" smtClean="0"/>
              <a:t>using </a:t>
            </a:r>
            <a:r>
              <a:rPr lang="en-US" dirty="0"/>
              <a:t>JIT methods to do this is more important than keeping everyone busy. </a:t>
            </a:r>
          </a:p>
          <a:p>
            <a:endParaRPr lang="en-US" dirty="0"/>
          </a:p>
        </p:txBody>
      </p:sp>
      <p:sp>
        <p:nvSpPr>
          <p:cNvPr id="4" name="Rectangle 3"/>
          <p:cNvSpPr/>
          <p:nvPr/>
        </p:nvSpPr>
        <p:spPr>
          <a:xfrm>
            <a:off x="4114800" y="6092393"/>
            <a:ext cx="4572000" cy="400110"/>
          </a:xfrm>
          <a:prstGeom prst="rect">
            <a:avLst/>
          </a:prstGeom>
        </p:spPr>
        <p:txBody>
          <a:bodyPr>
            <a:spAutoFit/>
          </a:bodyPr>
          <a:lstStyle/>
          <a:p>
            <a:r>
              <a:rPr lang="en-US" sz="1000" dirty="0" smtClean="0"/>
              <a:t>Lean</a:t>
            </a:r>
            <a:r>
              <a:rPr lang="en-US" sz="1000" dirty="0"/>
              <a:t>-Agile Software Development: Achieving Enterprise Agility, by Alan </a:t>
            </a:r>
            <a:r>
              <a:rPr lang="en-US" sz="1000" dirty="0" err="1"/>
              <a:t>Shalloway</a:t>
            </a:r>
            <a:r>
              <a:rPr lang="en-US" sz="1000" dirty="0"/>
              <a:t>, Guy Beaver, and Jim </a:t>
            </a:r>
            <a:r>
              <a:rPr lang="en-US" sz="1000" dirty="0" err="1"/>
              <a:t>Trott</a:t>
            </a:r>
            <a:r>
              <a:rPr lang="en-US" sz="1000" dirty="0"/>
              <a:t>. </a:t>
            </a:r>
            <a:r>
              <a:rPr lang="en-US" sz="1000" dirty="0" smtClean="0"/>
              <a:t>Chapter 1.</a:t>
            </a:r>
            <a:endParaRPr lang="en-US" sz="1000" dirty="0"/>
          </a:p>
        </p:txBody>
      </p:sp>
    </p:spTree>
    <p:extLst>
      <p:ext uri="{BB962C8B-B14F-4D97-AF65-F5344CB8AC3E}">
        <p14:creationId xmlns:p14="http://schemas.microsoft.com/office/powerpoint/2010/main" val="2097064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LSD: 7 Principles, 22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Eliminate Waste</a:t>
            </a:r>
            <a:br>
              <a:rPr lang="en-US" dirty="0"/>
            </a:br>
            <a:r>
              <a:rPr lang="en-US" dirty="0"/>
              <a:t>– Seeing Waste, Value Stream Mapping </a:t>
            </a:r>
          </a:p>
          <a:p>
            <a:r>
              <a:rPr lang="en-US" dirty="0"/>
              <a:t>Amplify Learning</a:t>
            </a:r>
            <a:br>
              <a:rPr lang="en-US" dirty="0"/>
            </a:br>
            <a:r>
              <a:rPr lang="en-US" dirty="0"/>
              <a:t>– Feedback, Iterations, Synchronization, Set-Based Development </a:t>
            </a:r>
          </a:p>
          <a:p>
            <a:r>
              <a:rPr lang="en-US" dirty="0"/>
              <a:t>Decide as Late as Possible</a:t>
            </a:r>
            <a:br>
              <a:rPr lang="en-US" dirty="0"/>
            </a:br>
            <a:r>
              <a:rPr lang="en-US" dirty="0"/>
              <a:t>– Options Thinking, The Last Responsible Moment, Making Decisions </a:t>
            </a:r>
          </a:p>
          <a:p>
            <a:r>
              <a:rPr lang="en-US" dirty="0"/>
              <a:t>Deliver as Fast as Possible</a:t>
            </a:r>
            <a:br>
              <a:rPr lang="en-US" dirty="0"/>
            </a:br>
            <a:r>
              <a:rPr lang="en-US" dirty="0"/>
              <a:t>– Pull Systems, Queuing Theory, Cost of Delay </a:t>
            </a:r>
          </a:p>
          <a:p>
            <a:r>
              <a:rPr lang="en-US" dirty="0"/>
              <a:t>Empower the Team</a:t>
            </a:r>
            <a:br>
              <a:rPr lang="en-US" dirty="0"/>
            </a:br>
            <a:r>
              <a:rPr lang="en-US" dirty="0"/>
              <a:t>– Self-Determination, Motivation, Leadership, Expertise </a:t>
            </a:r>
          </a:p>
          <a:p>
            <a:r>
              <a:rPr lang="en-US" dirty="0"/>
              <a:t>Build Integrity In</a:t>
            </a:r>
            <a:br>
              <a:rPr lang="en-US" dirty="0"/>
            </a:br>
            <a:r>
              <a:rPr lang="en-US" dirty="0"/>
              <a:t>– Perceived Integrity, Conceptual Integrity, Refactoring, Testing </a:t>
            </a:r>
          </a:p>
          <a:p>
            <a:r>
              <a:rPr lang="en-US" dirty="0"/>
              <a:t>See the Whole</a:t>
            </a:r>
            <a:br>
              <a:rPr lang="en-US" dirty="0"/>
            </a:br>
            <a:r>
              <a:rPr lang="en-US" dirty="0"/>
              <a:t>– Measurements, Contracts </a:t>
            </a:r>
          </a:p>
        </p:txBody>
      </p:sp>
      <p:sp>
        <p:nvSpPr>
          <p:cNvPr id="4" name="TextBox 3"/>
          <p:cNvSpPr txBox="1"/>
          <p:nvPr/>
        </p:nvSpPr>
        <p:spPr>
          <a:xfrm>
            <a:off x="5600913" y="6327845"/>
            <a:ext cx="3085887" cy="400110"/>
          </a:xfrm>
          <a:prstGeom prst="rect">
            <a:avLst/>
          </a:prstGeom>
          <a:noFill/>
        </p:spPr>
        <p:txBody>
          <a:bodyPr wrap="square" rtlCol="0">
            <a:spAutoFit/>
          </a:bodyPr>
          <a:lstStyle/>
          <a:p>
            <a:r>
              <a:rPr lang="en-US" sz="1000" dirty="0" err="1" smtClean="0"/>
              <a:t>Cristoph</a:t>
            </a:r>
            <a:r>
              <a:rPr lang="en-US" sz="1000" dirty="0" smtClean="0"/>
              <a:t> </a:t>
            </a:r>
            <a:r>
              <a:rPr lang="en-US" sz="1000" dirty="0" err="1" smtClean="0"/>
              <a:t>Steindl</a:t>
            </a:r>
            <a:r>
              <a:rPr lang="en-US" sz="1000" dirty="0" smtClean="0"/>
              <a:t> (IBM), Lean Software Development, 2004 (Presentation)</a:t>
            </a:r>
            <a:endParaRPr lang="en-US" sz="1000" dirty="0"/>
          </a:p>
        </p:txBody>
      </p:sp>
    </p:spTree>
    <p:extLst>
      <p:ext uri="{BB962C8B-B14F-4D97-AF65-F5344CB8AC3E}">
        <p14:creationId xmlns:p14="http://schemas.microsoft.com/office/powerpoint/2010/main" val="14363511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 #1: Eliminate Waste </a:t>
            </a:r>
          </a:p>
        </p:txBody>
      </p:sp>
      <p:sp>
        <p:nvSpPr>
          <p:cNvPr id="3" name="Content Placeholder 2"/>
          <p:cNvSpPr>
            <a:spLocks noGrp="1"/>
          </p:cNvSpPr>
          <p:nvPr>
            <p:ph idx="1"/>
          </p:nvPr>
        </p:nvSpPr>
        <p:spPr/>
        <p:txBody>
          <a:bodyPr>
            <a:normAutofit/>
          </a:bodyPr>
          <a:lstStyle/>
          <a:p>
            <a:r>
              <a:rPr lang="en-US" dirty="0" smtClean="0"/>
              <a:t>.</a:t>
            </a:r>
            <a:r>
              <a:rPr lang="en-US" dirty="0"/>
              <a:t>.. does not mean to throw away </a:t>
            </a:r>
            <a:r>
              <a:rPr lang="en-US" dirty="0" smtClean="0"/>
              <a:t>all documentation</a:t>
            </a:r>
          </a:p>
          <a:p>
            <a:pPr lvl="1"/>
            <a:r>
              <a:rPr lang="en-US" dirty="0" smtClean="0"/>
              <a:t>spend </a:t>
            </a:r>
            <a:r>
              <a:rPr lang="en-US" dirty="0"/>
              <a:t>time only on what adds real customer value. </a:t>
            </a:r>
          </a:p>
          <a:p>
            <a:r>
              <a:rPr lang="en-US" dirty="0"/>
              <a:t>Eliminating waste is the most fundamental lean </a:t>
            </a:r>
            <a:r>
              <a:rPr lang="en-US" dirty="0" smtClean="0"/>
              <a:t>principle. </a:t>
            </a:r>
            <a:endParaRPr lang="en-US" dirty="0"/>
          </a:p>
          <a:p>
            <a:pPr lvl="1"/>
            <a:r>
              <a:rPr lang="en-US" dirty="0" smtClean="0"/>
              <a:t>Thus</a:t>
            </a:r>
            <a:r>
              <a:rPr lang="en-US" dirty="0"/>
              <a:t>, the first step to </a:t>
            </a:r>
            <a:r>
              <a:rPr lang="en-US" dirty="0" smtClean="0"/>
              <a:t/>
            </a:r>
            <a:br>
              <a:rPr lang="en-US" dirty="0" smtClean="0"/>
            </a:br>
            <a:r>
              <a:rPr lang="en-US" dirty="0" smtClean="0"/>
              <a:t>implementing </a:t>
            </a:r>
            <a:r>
              <a:rPr lang="en-US" dirty="0"/>
              <a:t>lean development </a:t>
            </a:r>
            <a:r>
              <a:rPr lang="en-US" dirty="0" smtClean="0"/>
              <a:t/>
            </a:r>
            <a:br>
              <a:rPr lang="en-US" dirty="0" smtClean="0"/>
            </a:br>
            <a:r>
              <a:rPr lang="en-US" dirty="0" smtClean="0"/>
              <a:t>is </a:t>
            </a:r>
            <a:r>
              <a:rPr lang="en-US" dirty="0"/>
              <a:t>learning to see waste. </a:t>
            </a:r>
          </a:p>
          <a:p>
            <a:pPr lvl="1"/>
            <a:r>
              <a:rPr lang="en-US" dirty="0" smtClean="0"/>
              <a:t>The </a:t>
            </a:r>
            <a:r>
              <a:rPr lang="en-US" dirty="0"/>
              <a:t>second step is to uncover </a:t>
            </a:r>
            <a:r>
              <a:rPr lang="en-US" dirty="0" smtClean="0"/>
              <a:t/>
            </a:r>
            <a:br>
              <a:rPr lang="en-US" dirty="0" smtClean="0"/>
            </a:br>
            <a:r>
              <a:rPr lang="en-US" dirty="0" smtClean="0"/>
              <a:t>the </a:t>
            </a:r>
            <a:r>
              <a:rPr lang="en-US" dirty="0"/>
              <a:t>biggest sources of waste </a:t>
            </a:r>
            <a:r>
              <a:rPr lang="en-US" dirty="0" smtClean="0"/>
              <a:t/>
            </a:r>
            <a:br>
              <a:rPr lang="en-US" dirty="0" smtClean="0"/>
            </a:br>
            <a:r>
              <a:rPr lang="en-US" dirty="0" smtClean="0"/>
              <a:t>and </a:t>
            </a:r>
            <a:r>
              <a:rPr lang="en-US" dirty="0"/>
              <a:t>eliminate them. </a:t>
            </a:r>
          </a:p>
          <a:p>
            <a:endParaRPr lang="en-US" dirty="0"/>
          </a:p>
        </p:txBody>
      </p:sp>
      <p:sp>
        <p:nvSpPr>
          <p:cNvPr id="4" name="TextBox 3"/>
          <p:cNvSpPr txBox="1"/>
          <p:nvPr/>
        </p:nvSpPr>
        <p:spPr>
          <a:xfrm>
            <a:off x="5438685" y="4373351"/>
            <a:ext cx="1623536" cy="369332"/>
          </a:xfrm>
          <a:prstGeom prst="rect">
            <a:avLst/>
          </a:prstGeom>
          <a:noFill/>
        </p:spPr>
        <p:txBody>
          <a:bodyPr wrap="none" rtlCol="0">
            <a:spAutoFit/>
          </a:bodyPr>
          <a:lstStyle/>
          <a:p>
            <a:r>
              <a:rPr lang="en-US" dirty="0" smtClean="0"/>
              <a:t>Uncover Waste</a:t>
            </a:r>
            <a:endParaRPr lang="en-US" dirty="0"/>
          </a:p>
        </p:txBody>
      </p:sp>
      <p:sp>
        <p:nvSpPr>
          <p:cNvPr id="5" name="TextBox 4"/>
          <p:cNvSpPr txBox="1"/>
          <p:nvPr/>
        </p:nvSpPr>
        <p:spPr>
          <a:xfrm>
            <a:off x="7402361" y="4373351"/>
            <a:ext cx="1715283" cy="369332"/>
          </a:xfrm>
          <a:prstGeom prst="rect">
            <a:avLst/>
          </a:prstGeom>
          <a:noFill/>
        </p:spPr>
        <p:txBody>
          <a:bodyPr wrap="none" rtlCol="0">
            <a:spAutoFit/>
          </a:bodyPr>
          <a:lstStyle/>
          <a:p>
            <a:r>
              <a:rPr lang="en-US" dirty="0" smtClean="0"/>
              <a:t>Eliminate Waste</a:t>
            </a:r>
            <a:endParaRPr lang="en-US" dirty="0"/>
          </a:p>
        </p:txBody>
      </p:sp>
      <p:sp>
        <p:nvSpPr>
          <p:cNvPr id="6" name="Curved Up Arrow 5"/>
          <p:cNvSpPr/>
          <p:nvPr/>
        </p:nvSpPr>
        <p:spPr>
          <a:xfrm>
            <a:off x="6145132" y="4742683"/>
            <a:ext cx="2267576" cy="731837"/>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Curved Down Arrow 6"/>
          <p:cNvSpPr/>
          <p:nvPr/>
        </p:nvSpPr>
        <p:spPr>
          <a:xfrm flipH="1">
            <a:off x="6077104" y="3651571"/>
            <a:ext cx="2267576" cy="703093"/>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33576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Rates of Feature Usage in Software Projects</a:t>
            </a:r>
            <a:endParaRPr lang="en-US" sz="3200" dirty="0"/>
          </a:p>
        </p:txBody>
      </p:sp>
      <p:pic>
        <p:nvPicPr>
          <p:cNvPr id="4" name="Content Placeholder 3"/>
          <p:cNvPicPr>
            <a:picLocks noGrp="1" noChangeAspect="1"/>
          </p:cNvPicPr>
          <p:nvPr>
            <p:ph idx="1"/>
          </p:nvPr>
        </p:nvPicPr>
        <p:blipFill rotWithShape="1">
          <a:blip r:embed="rId2"/>
          <a:srcRect l="-4635" t="13232" r="-4635"/>
          <a:stretch/>
        </p:blipFill>
        <p:spPr>
          <a:xfrm>
            <a:off x="0" y="1935732"/>
            <a:ext cx="9177240" cy="4379283"/>
          </a:xfrm>
        </p:spPr>
      </p:pic>
    </p:spTree>
    <p:extLst>
      <p:ext uri="{BB962C8B-B14F-4D97-AF65-F5344CB8AC3E}">
        <p14:creationId xmlns:p14="http://schemas.microsoft.com/office/powerpoint/2010/main" val="19010163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Eliminating Waste</a:t>
            </a:r>
            <a:br>
              <a:rPr lang="en-US" dirty="0" smtClean="0"/>
            </a:br>
            <a:r>
              <a:rPr lang="en-US" dirty="0" smtClean="0"/>
              <a:t>Tool #1: Seeing Waste</a:t>
            </a:r>
            <a:endParaRPr lang="en-US" dirty="0"/>
          </a:p>
        </p:txBody>
      </p:sp>
      <p:sp>
        <p:nvSpPr>
          <p:cNvPr id="3" name="Content Placeholder 2"/>
          <p:cNvSpPr>
            <a:spLocks noGrp="1"/>
          </p:cNvSpPr>
          <p:nvPr>
            <p:ph sz="half" idx="1"/>
          </p:nvPr>
        </p:nvSpPr>
        <p:spPr>
          <a:xfrm>
            <a:off x="457200" y="1917700"/>
            <a:ext cx="4038600" cy="4525963"/>
          </a:xfrm>
        </p:spPr>
        <p:txBody>
          <a:bodyPr>
            <a:normAutofit/>
          </a:bodyPr>
          <a:lstStyle/>
          <a:p>
            <a:pPr marL="514350" indent="-514350">
              <a:buFont typeface="+mj-lt"/>
              <a:buAutoNum type="arabicPeriod"/>
            </a:pPr>
            <a:r>
              <a:rPr lang="en-US" dirty="0" smtClean="0"/>
              <a:t>Inventory</a:t>
            </a:r>
          </a:p>
          <a:p>
            <a:pPr lvl="1"/>
            <a:r>
              <a:rPr lang="en-US" dirty="0" smtClean="0"/>
              <a:t>Partially done work</a:t>
            </a:r>
          </a:p>
          <a:p>
            <a:pPr marL="514350" indent="-514350">
              <a:buFont typeface="+mj-lt"/>
              <a:buAutoNum type="arabicPeriod"/>
            </a:pPr>
            <a:r>
              <a:rPr lang="en-US" dirty="0" smtClean="0"/>
              <a:t>Extra processing</a:t>
            </a:r>
          </a:p>
          <a:p>
            <a:pPr lvl="1"/>
            <a:r>
              <a:rPr lang="en-US" dirty="0" smtClean="0"/>
              <a:t>Paperwork</a:t>
            </a:r>
          </a:p>
          <a:p>
            <a:pPr marL="514350" indent="-514350">
              <a:buFont typeface="+mj-lt"/>
              <a:buAutoNum type="arabicPeriod"/>
            </a:pPr>
            <a:r>
              <a:rPr lang="en-US" dirty="0" smtClean="0"/>
              <a:t>Over production</a:t>
            </a:r>
          </a:p>
          <a:p>
            <a:pPr lvl="1"/>
            <a:r>
              <a:rPr lang="en-US" dirty="0" smtClean="0"/>
              <a:t>Unused features</a:t>
            </a:r>
          </a:p>
          <a:p>
            <a:pPr marL="514350" indent="-514350">
              <a:buFont typeface="+mj-lt"/>
              <a:buAutoNum type="arabicPeriod"/>
            </a:pPr>
            <a:r>
              <a:rPr lang="en-US" dirty="0" smtClean="0"/>
              <a:t>Transportation</a:t>
            </a:r>
          </a:p>
          <a:p>
            <a:pPr lvl="1"/>
            <a:r>
              <a:rPr lang="en-US" dirty="0" smtClean="0"/>
              <a:t>Task switching</a:t>
            </a:r>
            <a:endParaRPr lang="en-US" dirty="0"/>
          </a:p>
          <a:p>
            <a:endParaRPr lang="en-US" dirty="0"/>
          </a:p>
        </p:txBody>
      </p:sp>
      <p:sp>
        <p:nvSpPr>
          <p:cNvPr id="4" name="Content Placeholder 3"/>
          <p:cNvSpPr>
            <a:spLocks noGrp="1"/>
          </p:cNvSpPr>
          <p:nvPr>
            <p:ph sz="half" idx="2"/>
          </p:nvPr>
        </p:nvSpPr>
        <p:spPr>
          <a:xfrm>
            <a:off x="4648200" y="1917700"/>
            <a:ext cx="4038600" cy="4525963"/>
          </a:xfrm>
        </p:spPr>
        <p:txBody>
          <a:bodyPr>
            <a:normAutofit/>
          </a:bodyPr>
          <a:lstStyle/>
          <a:p>
            <a:pPr marL="514350" indent="-514350">
              <a:buFont typeface="+mj-lt"/>
              <a:buAutoNum type="arabicPeriod" startAt="5"/>
            </a:pPr>
            <a:r>
              <a:rPr lang="en-US" dirty="0" smtClean="0"/>
              <a:t>Waiting</a:t>
            </a:r>
            <a:br>
              <a:rPr lang="en-US" dirty="0" smtClean="0"/>
            </a:br>
            <a:r>
              <a:rPr lang="en-US" sz="2400" dirty="0" smtClean="0"/>
              <a:t>e.g. for staffing, approval, review, </a:t>
            </a:r>
            <a:r>
              <a:rPr lang="en-US" sz="2400" dirty="0" err="1" smtClean="0"/>
              <a:t>exessive</a:t>
            </a:r>
            <a:r>
              <a:rPr lang="en-US" sz="2400" dirty="0" smtClean="0"/>
              <a:t> requirements, testing, deployment </a:t>
            </a:r>
            <a:endParaRPr lang="en-US" dirty="0" smtClean="0"/>
          </a:p>
          <a:p>
            <a:pPr marL="514350" indent="-514350">
              <a:buFont typeface="+mj-lt"/>
              <a:buAutoNum type="arabicPeriod" startAt="5"/>
            </a:pPr>
            <a:r>
              <a:rPr lang="en-US" dirty="0" smtClean="0"/>
              <a:t>Motion</a:t>
            </a:r>
          </a:p>
          <a:p>
            <a:pPr marL="914400" lvl="1" indent="-514350"/>
            <a:r>
              <a:rPr lang="en-US" dirty="0" smtClean="0"/>
              <a:t>Handovers, finding answers for questions</a:t>
            </a:r>
          </a:p>
          <a:p>
            <a:pPr marL="514350" indent="-514350">
              <a:buFont typeface="+mj-lt"/>
              <a:buAutoNum type="arabicPeriod" startAt="5"/>
            </a:pPr>
            <a:r>
              <a:rPr lang="en-US" dirty="0" smtClean="0"/>
              <a:t>Defects</a:t>
            </a:r>
          </a:p>
          <a:p>
            <a:pPr marL="914400" lvl="1" indent="-514350"/>
            <a:r>
              <a:rPr lang="en-US" dirty="0" smtClean="0"/>
              <a:t>Waste produced by defect = impact x time</a:t>
            </a:r>
            <a:endParaRPr lang="en-US" dirty="0"/>
          </a:p>
        </p:txBody>
      </p:sp>
    </p:spTree>
    <p:extLst>
      <p:ext uri="{BB962C8B-B14F-4D97-AF65-F5344CB8AC3E}">
        <p14:creationId xmlns:p14="http://schemas.microsoft.com/office/powerpoint/2010/main" val="18636735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Eliminating Waste</a:t>
            </a:r>
            <a:br>
              <a:rPr lang="en-US" dirty="0" smtClean="0"/>
            </a:br>
            <a:r>
              <a:rPr lang="en-US" dirty="0" smtClean="0"/>
              <a:t>Tool #2: Value Stream Mapping</a:t>
            </a:r>
            <a:endParaRPr lang="en-US" dirty="0"/>
          </a:p>
        </p:txBody>
      </p:sp>
      <p:sp>
        <p:nvSpPr>
          <p:cNvPr id="3" name="Content Placeholder 2"/>
          <p:cNvSpPr>
            <a:spLocks noGrp="1"/>
          </p:cNvSpPr>
          <p:nvPr>
            <p:ph idx="1"/>
          </p:nvPr>
        </p:nvSpPr>
        <p:spPr/>
        <p:txBody>
          <a:bodyPr>
            <a:normAutofit lnSpcReduction="10000"/>
          </a:bodyPr>
          <a:lstStyle/>
          <a:p>
            <a:r>
              <a:rPr lang="en-US" dirty="0"/>
              <a:t>Pretend you are a customer </a:t>
            </a:r>
            <a:r>
              <a:rPr lang="en-US" dirty="0" smtClean="0"/>
              <a:t>request</a:t>
            </a:r>
          </a:p>
          <a:p>
            <a:pPr lvl="1"/>
            <a:r>
              <a:rPr lang="en-US" dirty="0" smtClean="0"/>
              <a:t>imagine </a:t>
            </a:r>
            <a:r>
              <a:rPr lang="en-US" dirty="0"/>
              <a:t>yourself going through each step of your </a:t>
            </a:r>
            <a:r>
              <a:rPr lang="en-US" dirty="0" smtClean="0"/>
              <a:t>process</a:t>
            </a:r>
          </a:p>
          <a:p>
            <a:pPr lvl="1"/>
            <a:r>
              <a:rPr lang="en-US" dirty="0" smtClean="0"/>
              <a:t>Don’t </a:t>
            </a:r>
            <a:r>
              <a:rPr lang="en-US" dirty="0"/>
              <a:t>ask people what happens; walk around, look at the data, find out for yourself. </a:t>
            </a:r>
          </a:p>
          <a:p>
            <a:r>
              <a:rPr lang="en-US" dirty="0" smtClean="0"/>
              <a:t>Go </a:t>
            </a:r>
            <a:r>
              <a:rPr lang="en-US" dirty="0"/>
              <a:t>to the place where a customer request comes into your organization. </a:t>
            </a:r>
            <a:r>
              <a:rPr lang="en-US" dirty="0" smtClean="0"/>
              <a:t>Draw </a:t>
            </a:r>
            <a:r>
              <a:rPr lang="en-US" dirty="0"/>
              <a:t>a chart of the average customer request, from arrival to completion. </a:t>
            </a:r>
          </a:p>
          <a:p>
            <a:r>
              <a:rPr lang="en-US" dirty="0" smtClean="0"/>
              <a:t>Working </a:t>
            </a:r>
            <a:r>
              <a:rPr lang="en-US" dirty="0"/>
              <a:t>with the people involved in each activity, sketch all the process steps necessary to fill the request, as well as the average amount of time that the request spends in each step. </a:t>
            </a:r>
          </a:p>
          <a:p>
            <a:r>
              <a:rPr lang="en-US" dirty="0" smtClean="0"/>
              <a:t>At </a:t>
            </a:r>
            <a:r>
              <a:rPr lang="en-US" dirty="0"/>
              <a:t>the bottom of the map, draw a timeline that shows how much time the request spends in value-adding activities and how much time it spends in waiting states and non-value adding activities. </a:t>
            </a:r>
          </a:p>
          <a:p>
            <a:pPr marL="0" indent="0">
              <a:buNone/>
            </a:pPr>
            <a:endParaRPr lang="en-US" dirty="0"/>
          </a:p>
          <a:p>
            <a:endParaRPr lang="en-US" dirty="0"/>
          </a:p>
        </p:txBody>
      </p:sp>
    </p:spTree>
    <p:extLst>
      <p:ext uri="{BB962C8B-B14F-4D97-AF65-F5344CB8AC3E}">
        <p14:creationId xmlns:p14="http://schemas.microsoft.com/office/powerpoint/2010/main" val="19992279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Value-Stream Mapping</a:t>
            </a:r>
            <a:endParaRPr lang="en-US" dirty="0"/>
          </a:p>
        </p:txBody>
      </p:sp>
      <p:pic>
        <p:nvPicPr>
          <p:cNvPr id="7" name="Picture 6"/>
          <p:cNvPicPr>
            <a:picLocks noChangeAspect="1"/>
          </p:cNvPicPr>
          <p:nvPr/>
        </p:nvPicPr>
        <p:blipFill>
          <a:blip r:embed="rId2"/>
          <a:stretch>
            <a:fillRect/>
          </a:stretch>
        </p:blipFill>
        <p:spPr>
          <a:xfrm>
            <a:off x="0" y="1256238"/>
            <a:ext cx="9144000" cy="4828297"/>
          </a:xfrm>
          <a:prstGeom prst="rect">
            <a:avLst/>
          </a:prstGeom>
        </p:spPr>
      </p:pic>
      <p:sp>
        <p:nvSpPr>
          <p:cNvPr id="8" name="TextBox 7"/>
          <p:cNvSpPr txBox="1"/>
          <p:nvPr/>
        </p:nvSpPr>
        <p:spPr>
          <a:xfrm>
            <a:off x="4308395" y="6554649"/>
            <a:ext cx="4151976" cy="253916"/>
          </a:xfrm>
          <a:prstGeom prst="rect">
            <a:avLst/>
          </a:prstGeom>
          <a:noFill/>
        </p:spPr>
        <p:txBody>
          <a:bodyPr wrap="none" rtlCol="0">
            <a:spAutoFit/>
          </a:bodyPr>
          <a:lstStyle/>
          <a:p>
            <a:r>
              <a:rPr lang="en-US" sz="1050" dirty="0" smtClean="0"/>
              <a:t>Mary  &amp; Tom </a:t>
            </a:r>
            <a:r>
              <a:rPr lang="en-US" sz="1050" dirty="0" err="1" smtClean="0"/>
              <a:t>Poppendieck</a:t>
            </a:r>
            <a:r>
              <a:rPr lang="en-US" sz="1050" dirty="0" smtClean="0"/>
              <a:t>: Lean Software Development Workshop 2008</a:t>
            </a:r>
            <a:endParaRPr lang="en-US" sz="1050" dirty="0"/>
          </a:p>
        </p:txBody>
      </p:sp>
    </p:spTree>
    <p:extLst>
      <p:ext uri="{BB962C8B-B14F-4D97-AF65-F5344CB8AC3E}">
        <p14:creationId xmlns:p14="http://schemas.microsoft.com/office/powerpoint/2010/main" val="35990532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3083</TotalTime>
  <Words>1175</Words>
  <Application>Microsoft Macintosh PowerPoint</Application>
  <PresentationFormat>On-screen Show (4:3)</PresentationFormat>
  <Paragraphs>177</Paragraphs>
  <Slides>22</Slides>
  <Notes>0</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Chalmers-Gu</vt:lpstr>
      <vt:lpstr>Vorlage</vt:lpstr>
      <vt:lpstr>PPT-mall eng-Chalmers I GU 2014</vt:lpstr>
      <vt:lpstr>Lean Software Development</vt:lpstr>
      <vt:lpstr>Lean History</vt:lpstr>
      <vt:lpstr>Lean Mindset</vt:lpstr>
      <vt:lpstr>LSD: 7 Principles, 22 Tools</vt:lpstr>
      <vt:lpstr>Principle #1: Eliminate Waste </vt:lpstr>
      <vt:lpstr>Rates of Feature Usage in Software Projects</vt:lpstr>
      <vt:lpstr>#1: Eliminating Waste Tool #1: Seeing Waste</vt:lpstr>
      <vt:lpstr>#1: Eliminating Waste Tool #2: Value Stream Mapping</vt:lpstr>
      <vt:lpstr>Examples: Value-Stream Mapping</vt:lpstr>
      <vt:lpstr>#Principle 2: Amplify Learning</vt:lpstr>
      <vt:lpstr>#2: Amplify Learning Tool #3: Feedback</vt:lpstr>
      <vt:lpstr>#2: Amplify Learning Tool #4: Short iterations</vt:lpstr>
      <vt:lpstr>#2: Amplify Learning Tool #5: Synchronisation</vt:lpstr>
      <vt:lpstr>#2: Amplify Learning Tool #5: Set based development</vt:lpstr>
      <vt:lpstr>Principle #3: Decide as late as possible</vt:lpstr>
      <vt:lpstr>PowerPoint Presentation</vt:lpstr>
      <vt:lpstr>Lean principles</vt:lpstr>
      <vt:lpstr>See the Whole</vt:lpstr>
      <vt:lpstr>Lean practices</vt:lpstr>
      <vt:lpstr>Agile vs. Lean</vt:lpstr>
      <vt:lpstr>PowerPoint Presentation</vt:lpstr>
      <vt:lpstr>For later use</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Practices</dc:title>
  <dc:creator>Eric Knauss</dc:creator>
  <cp:lastModifiedBy>Eric Knauss</cp:lastModifiedBy>
  <cp:revision>43</cp:revision>
  <dcterms:created xsi:type="dcterms:W3CDTF">2014-03-30T16:51:02Z</dcterms:created>
  <dcterms:modified xsi:type="dcterms:W3CDTF">2014-04-17T13:24:48Z</dcterms:modified>
</cp:coreProperties>
</file>