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3" r:id="rId5"/>
    <p:sldId id="264" r:id="rId6"/>
    <p:sldId id="265" r:id="rId7"/>
    <p:sldId id="259" r:id="rId8"/>
    <p:sldId id="260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9" autoAdjust="0"/>
  </p:normalViewPr>
  <p:slideViewPr>
    <p:cSldViewPr snapToGrid="0" snapToObjects="1">
      <p:cViewPr varScale="1">
        <p:scale>
          <a:sx n="83" d="100"/>
          <a:sy n="83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BCA2-3606-4045-A70B-080651324F9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1CEE8-436C-C147-A08A-7C3C2C13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4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7970-7B0B-DC47-AAFA-D25F6DE6782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C8B6-1F95-054A-BE18-3DE2C575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18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38200"/>
            <a:ext cx="85328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98884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6" name="Picture 5" descr="ChalmersU_GU_whit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44624"/>
            <a:ext cx="5400601" cy="468053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DC7970-7B0B-DC47-AAFA-D25F6DE67826}" type="datetimeFigureOut">
              <a:rPr lang="en-US" smtClean="0"/>
              <a:t>28/05/15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16639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FF7C8B6-1F95-054A-BE18-3DE2C57589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ＭＳ Ｐゴシック" pitchFamily="96" charset="-128"/>
          <a:cs typeface="Akzidenz-Bd for Chalmer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Black" pitchFamily="68" charset="0"/>
          <a:ea typeface="ＭＳ Ｐゴシック" pitchFamily="96" charset="-128"/>
          <a:cs typeface="ＭＳ Ｐゴシック" pitchFamily="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 Black" pitchFamily="6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2000">
          <a:solidFill>
            <a:schemeClr val="tx1"/>
          </a:solidFill>
          <a:latin typeface="+mn-lt"/>
          <a:ea typeface="ＭＳ Ｐゴシック" pitchFamily="96" charset="-128"/>
          <a:cs typeface="Akzidenz for Chalmers Regular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–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–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  <a:cs typeface="Akzidenz for Chalmers Regular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50000"/>
        <a:buChar char="»"/>
        <a:defRPr sz="2000">
          <a:solidFill>
            <a:schemeClr val="tx1"/>
          </a:solidFill>
          <a:latin typeface="+mn-lt"/>
          <a:ea typeface="ＭＳ Ｐゴシック" pitchFamily="68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 research topics around agile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Agile Development </a:t>
            </a:r>
            <a:br>
              <a:rPr lang="en-US" dirty="0" smtClean="0"/>
            </a:br>
            <a:r>
              <a:rPr lang="en-US" dirty="0" smtClean="0"/>
              <a:t>Processes</a:t>
            </a:r>
          </a:p>
          <a:p>
            <a:pPr algn="l"/>
            <a:r>
              <a:rPr lang="en-US" dirty="0" smtClean="0"/>
              <a:t>Eric Knauss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443" b="-3443"/>
          <a:stretch>
            <a:fillRect/>
          </a:stretch>
        </p:blipFill>
        <p:spPr>
          <a:xfrm>
            <a:off x="-83481" y="841477"/>
            <a:ext cx="9517937" cy="5505473"/>
          </a:xfr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685800" y="6364590"/>
            <a:ext cx="8458200" cy="45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96" charset="-128"/>
                <a:cs typeface="Akzidenz for Chalmers Regular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  <a:cs typeface="Akzidenz for Chalmers Regular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  <a:cs typeface="Akzidenz for Chalmers Regular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  <a:cs typeface="Akzidenz for Chalmers Regular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  <a:cs typeface="Akzidenz for Chalmers Regular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Michael Waterman, James Noble, George Allan: </a:t>
            </a:r>
            <a:r>
              <a:rPr lang="en-US" sz="1200" b="1" dirty="0" smtClean="0"/>
              <a:t>How Much Up-Front? A Grounded theory of Agile Architecture</a:t>
            </a:r>
            <a:r>
              <a:rPr lang="en-US" sz="1200" dirty="0" smtClean="0"/>
              <a:t>. In: Proc. of Int. Conf. on Software Engineering, pg. 347-358, Florence, Italy, 2015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6136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send me slides with your project presentation no later than Thursday, 11am</a:t>
            </a:r>
          </a:p>
          <a:p>
            <a:pPr lvl="1"/>
            <a:r>
              <a:rPr lang="en-US" dirty="0" smtClean="0"/>
              <a:t>Avoid switching time!</a:t>
            </a:r>
          </a:p>
          <a:p>
            <a:pPr lvl="1"/>
            <a:r>
              <a:rPr lang="en-US" dirty="0" smtClean="0"/>
              <a:t>Try to stay below 10min!</a:t>
            </a:r>
          </a:p>
          <a:p>
            <a:pPr lvl="1"/>
            <a:r>
              <a:rPr lang="en-US" dirty="0" smtClean="0"/>
              <a:t>Present what is cool about your solution</a:t>
            </a:r>
          </a:p>
          <a:p>
            <a:pPr lvl="1"/>
            <a:r>
              <a:rPr lang="en-US" dirty="0" smtClean="0"/>
              <a:t>May present challenges / lessons learnt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0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maturity and information flows</a:t>
            </a:r>
          </a:p>
          <a:p>
            <a:pPr lvl="1"/>
            <a:r>
              <a:rPr lang="en-US" dirty="0" smtClean="0"/>
              <a:t>Information and knowledge flows already discussed</a:t>
            </a:r>
          </a:p>
          <a:p>
            <a:pPr lvl="1"/>
            <a:r>
              <a:rPr lang="en-US" dirty="0" smtClean="0"/>
              <a:t>Lucas </a:t>
            </a:r>
            <a:r>
              <a:rPr lang="en-US" dirty="0" err="1" smtClean="0"/>
              <a:t>Gren</a:t>
            </a:r>
            <a:r>
              <a:rPr lang="en-US" dirty="0" smtClean="0"/>
              <a:t>: Agile maturity models</a:t>
            </a:r>
            <a:endParaRPr lang="en-US" dirty="0"/>
          </a:p>
          <a:p>
            <a:r>
              <a:rPr lang="en-US" dirty="0" smtClean="0"/>
              <a:t>Continuous Integration and Deployment</a:t>
            </a:r>
          </a:p>
          <a:p>
            <a:pPr lvl="1"/>
            <a:r>
              <a:rPr lang="en-US" dirty="0" smtClean="0"/>
              <a:t>Current work in Software Center #1</a:t>
            </a:r>
          </a:p>
          <a:p>
            <a:r>
              <a:rPr lang="en-US" dirty="0" smtClean="0"/>
              <a:t>Agile </a:t>
            </a:r>
            <a:r>
              <a:rPr lang="en-US" dirty="0" smtClean="0"/>
              <a:t>and Architecture</a:t>
            </a:r>
          </a:p>
          <a:p>
            <a:pPr lvl="1"/>
            <a:r>
              <a:rPr lang="en-US" dirty="0" smtClean="0"/>
              <a:t>ICSE 15 paper</a:t>
            </a:r>
          </a:p>
          <a:p>
            <a:pPr lvl="1"/>
            <a:r>
              <a:rPr lang="en-US" dirty="0" err="1" smtClean="0"/>
              <a:t>Caffea</a:t>
            </a:r>
            <a:r>
              <a:rPr lang="en-US" dirty="0" smtClean="0"/>
              <a:t> model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topics (discussed, no slides)</a:t>
            </a:r>
            <a:endParaRPr lang="en-US" dirty="0" smtClean="0"/>
          </a:p>
          <a:p>
            <a:pPr lvl="1"/>
            <a:r>
              <a:rPr lang="en-US" dirty="0" smtClean="0"/>
              <a:t>Agile engineering</a:t>
            </a:r>
          </a:p>
          <a:p>
            <a:pPr lvl="1"/>
            <a:r>
              <a:rPr lang="en-US" dirty="0" smtClean="0"/>
              <a:t>Measure </a:t>
            </a:r>
            <a:r>
              <a:rPr lang="en-US" dirty="0" err="1" smtClean="0"/>
              <a:t>effectivity</a:t>
            </a:r>
            <a:r>
              <a:rPr lang="en-US" dirty="0" smtClean="0"/>
              <a:t> / efficiency of agile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25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 Continuous Deployment (CD)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872132" y="529364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872132" y="3426501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024532" y="3578901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176932" y="3731301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72132" y="194186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024532" y="209426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176932" y="224666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98907" y="5247750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907" y="3350618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907" y="19124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591259" y="3609500"/>
            <a:ext cx="703826" cy="16841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2708200" y="2077752"/>
            <a:ext cx="595511" cy="15011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743175" y="2124869"/>
            <a:ext cx="534309" cy="1454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2447485" y="1941869"/>
            <a:ext cx="582027" cy="16370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528967" y="1941869"/>
            <a:ext cx="214208" cy="16676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242025" y="2124868"/>
            <a:ext cx="214208" cy="14540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895575" y="3578901"/>
            <a:ext cx="214208" cy="17453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593332" y="3578903"/>
            <a:ext cx="214208" cy="17453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52656"/>
              </p:ext>
            </p:extLst>
          </p:nvPr>
        </p:nvGraphicFramePr>
        <p:xfrm>
          <a:off x="3776211" y="2590361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03168"/>
              </p:ext>
            </p:extLst>
          </p:nvPr>
        </p:nvGraphicFramePr>
        <p:xfrm>
          <a:off x="5601218" y="2590361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72840"/>
              </p:ext>
            </p:extLst>
          </p:nvPr>
        </p:nvGraphicFramePr>
        <p:xfrm>
          <a:off x="4206444" y="4317419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036794"/>
              </p:ext>
            </p:extLst>
          </p:nvPr>
        </p:nvGraphicFramePr>
        <p:xfrm>
          <a:off x="5953131" y="4317419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>
            <a:off x="872132" y="6226323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98907" y="6180424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7244435" y="5293649"/>
            <a:ext cx="214208" cy="963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flipV="1">
            <a:off x="0" y="5767911"/>
            <a:ext cx="9144000" cy="152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26393"/>
              </p:ext>
            </p:extLst>
          </p:nvPr>
        </p:nvGraphicFramePr>
        <p:xfrm>
          <a:off x="6593331" y="5617082"/>
          <a:ext cx="199028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0285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 / Deliver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516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CI and CD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872132" y="529364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872132" y="3426501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024532" y="3578901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176932" y="3731301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72132" y="194186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024532" y="209426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176932" y="224666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98907" y="5247750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907" y="3350618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907" y="19124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591259" y="3609500"/>
            <a:ext cx="703826" cy="16841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2708200" y="2077752"/>
            <a:ext cx="595511" cy="15011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743175" y="2124869"/>
            <a:ext cx="534309" cy="1454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2447485" y="1941869"/>
            <a:ext cx="582027" cy="16370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528967" y="1941869"/>
            <a:ext cx="214208" cy="16676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242025" y="2124868"/>
            <a:ext cx="214208" cy="14540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895575" y="3578901"/>
            <a:ext cx="214208" cy="17453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593332" y="3578903"/>
            <a:ext cx="214208" cy="17453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3764"/>
              </p:ext>
            </p:extLst>
          </p:nvPr>
        </p:nvGraphicFramePr>
        <p:xfrm>
          <a:off x="3776211" y="2590361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04014"/>
              </p:ext>
            </p:extLst>
          </p:nvPr>
        </p:nvGraphicFramePr>
        <p:xfrm>
          <a:off x="5601218" y="2590361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7731"/>
              </p:ext>
            </p:extLst>
          </p:nvPr>
        </p:nvGraphicFramePr>
        <p:xfrm>
          <a:off x="4206444" y="4317419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390"/>
              </p:ext>
            </p:extLst>
          </p:nvPr>
        </p:nvGraphicFramePr>
        <p:xfrm>
          <a:off x="5953131" y="4317419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>
            <a:off x="872132" y="6226323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98907" y="6180424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7244435" y="5293649"/>
            <a:ext cx="214208" cy="963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ounded Rectangle 1"/>
          <p:cNvSpPr/>
          <p:nvPr/>
        </p:nvSpPr>
        <p:spPr bwMode="auto">
          <a:xfrm>
            <a:off x="1499421" y="3843134"/>
            <a:ext cx="4214923" cy="948569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86000"/>
                </a:schemeClr>
              </a:gs>
              <a:gs pos="35000">
                <a:schemeClr val="dk1">
                  <a:tint val="37000"/>
                  <a:satMod val="300000"/>
                  <a:alpha val="86000"/>
                </a:schemeClr>
              </a:gs>
              <a:gs pos="100000">
                <a:schemeClr val="dk1">
                  <a:tint val="15000"/>
                  <a:satMod val="350000"/>
                  <a:alpha val="86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Continuous Integration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frequent integration on main branch to obtain feedback.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6791" y="5782637"/>
            <a:ext cx="4214923" cy="948569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86000"/>
                </a:schemeClr>
              </a:gs>
              <a:gs pos="35000">
                <a:schemeClr val="dk1">
                  <a:tint val="37000"/>
                  <a:satMod val="300000"/>
                  <a:alpha val="86000"/>
                </a:schemeClr>
              </a:gs>
              <a:gs pos="100000">
                <a:schemeClr val="dk1">
                  <a:tint val="15000"/>
                  <a:satMod val="350000"/>
                  <a:alpha val="86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Continuous Deployment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Ability to always deploy (deliver and install into running system)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to customer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40228" y="4819365"/>
            <a:ext cx="4214923" cy="948569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86000"/>
                </a:schemeClr>
              </a:gs>
              <a:gs pos="35000">
                <a:schemeClr val="dk1">
                  <a:tint val="37000"/>
                  <a:satMod val="300000"/>
                  <a:alpha val="86000"/>
                </a:schemeClr>
              </a:gs>
              <a:gs pos="100000">
                <a:schemeClr val="dk1">
                  <a:tint val="15000"/>
                  <a:satMod val="350000"/>
                  <a:alpha val="86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Continuous Delivery 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Ability to always deliver newest software 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to customer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435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and CD challenges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872132" y="529364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872132" y="3426501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024532" y="3578901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176932" y="3731301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72132" y="194186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024532" y="209426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176932" y="2246669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98907" y="5247750"/>
            <a:ext cx="68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907" y="3350618"/>
            <a:ext cx="697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8907" y="19124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591259" y="3609500"/>
            <a:ext cx="703826" cy="16841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2708200" y="2077752"/>
            <a:ext cx="595511" cy="15011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743175" y="2124869"/>
            <a:ext cx="534309" cy="14540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2447485" y="1941869"/>
            <a:ext cx="582027" cy="16370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4528967" y="1941869"/>
            <a:ext cx="214208" cy="16676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242025" y="2124868"/>
            <a:ext cx="214208" cy="14540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4895575" y="3578901"/>
            <a:ext cx="214208" cy="17453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593332" y="3578903"/>
            <a:ext cx="214208" cy="17453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57158"/>
              </p:ext>
            </p:extLst>
          </p:nvPr>
        </p:nvGraphicFramePr>
        <p:xfrm>
          <a:off x="3776211" y="2590361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02301"/>
              </p:ext>
            </p:extLst>
          </p:nvPr>
        </p:nvGraphicFramePr>
        <p:xfrm>
          <a:off x="5601218" y="2590361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22158"/>
              </p:ext>
            </p:extLst>
          </p:nvPr>
        </p:nvGraphicFramePr>
        <p:xfrm>
          <a:off x="4206444" y="4317419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65052"/>
              </p:ext>
            </p:extLst>
          </p:nvPr>
        </p:nvGraphicFramePr>
        <p:xfrm>
          <a:off x="5953131" y="4317419"/>
          <a:ext cx="150551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55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gate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 bwMode="auto">
          <a:xfrm>
            <a:off x="872132" y="6226323"/>
            <a:ext cx="7191266" cy="305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98907" y="6180424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7244435" y="5293649"/>
            <a:ext cx="214208" cy="963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ounded Rectangle 31"/>
          <p:cNvSpPr/>
          <p:nvPr/>
        </p:nvSpPr>
        <p:spPr bwMode="auto">
          <a:xfrm>
            <a:off x="287120" y="3524792"/>
            <a:ext cx="4214923" cy="9485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71000"/>
                </a:schemeClr>
              </a:gs>
              <a:gs pos="35000">
                <a:schemeClr val="accent2">
                  <a:tint val="37000"/>
                  <a:satMod val="300000"/>
                  <a:alpha val="71000"/>
                </a:schemeClr>
              </a:gs>
              <a:gs pos="100000">
                <a:schemeClr val="accent2">
                  <a:tint val="15000"/>
                  <a:satMod val="350000"/>
                  <a:alpha val="71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Adequate testing strategy.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Majority of testing needs to be automated.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  <a:sym typeface="Wingdings"/>
              </a:rPr>
              <a:t>How to select best test-suites for each level?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68294" y="4501022"/>
            <a:ext cx="4214923" cy="9485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71000"/>
                </a:schemeClr>
              </a:gs>
              <a:gs pos="35000">
                <a:schemeClr val="accent2">
                  <a:tint val="37000"/>
                  <a:satMod val="300000"/>
                  <a:alpha val="71000"/>
                </a:schemeClr>
              </a:gs>
              <a:gs pos="100000">
                <a:schemeClr val="accent2">
                  <a:tint val="15000"/>
                  <a:satMod val="350000"/>
                  <a:alpha val="71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Performance regressions.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Quality attributes will continuously change.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  <a:sym typeface="Wingdings"/>
              </a:rPr>
              <a:t> How to manage quality goals?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4983217" y="4764042"/>
            <a:ext cx="4214923" cy="9485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71000"/>
                </a:schemeClr>
              </a:gs>
              <a:gs pos="35000">
                <a:schemeClr val="accent2">
                  <a:tint val="37000"/>
                  <a:satMod val="300000"/>
                  <a:alpha val="71000"/>
                </a:schemeClr>
              </a:gs>
              <a:gs pos="100000">
                <a:schemeClr val="accent2">
                  <a:tint val="15000"/>
                  <a:satMod val="350000"/>
                  <a:alpha val="71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Track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capabilities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.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Integrating partial features.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  <a:sym typeface="Wingdings"/>
              </a:rPr>
              <a:t>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What can be sold to customers at any time?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1196249" y="2556797"/>
            <a:ext cx="4214923" cy="9485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71000"/>
                </a:schemeClr>
              </a:gs>
              <a:gs pos="35000">
                <a:schemeClr val="accent2">
                  <a:tint val="37000"/>
                  <a:satMod val="300000"/>
                  <a:alpha val="71000"/>
                </a:schemeClr>
              </a:gs>
              <a:gs pos="100000">
                <a:schemeClr val="accent2">
                  <a:tint val="15000"/>
                  <a:satMod val="350000"/>
                  <a:alpha val="71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Prioritize capabilities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.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Continuous planning game in large-scale development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  <a:sym typeface="Wingdings"/>
              </a:rPr>
              <a:t> How to speed up reaction time?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027102" y="5730871"/>
            <a:ext cx="4919354" cy="9485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71000"/>
                </a:schemeClr>
              </a:gs>
              <a:gs pos="35000">
                <a:schemeClr val="accent2">
                  <a:tint val="37000"/>
                  <a:satMod val="300000"/>
                  <a:alpha val="71000"/>
                </a:schemeClr>
              </a:gs>
              <a:gs pos="100000">
                <a:schemeClr val="accent2">
                  <a:tint val="15000"/>
                  <a:satMod val="350000"/>
                  <a:alpha val="71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Manage customer relationship.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  <a:sym typeface="Wingdings"/>
              </a:rPr>
              <a:t> Pull or push updates? How to get feedback? How to sync with their development/their customers?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4528968" y="3739690"/>
            <a:ext cx="4524950" cy="9485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71000"/>
                </a:schemeClr>
              </a:gs>
              <a:gs pos="35000">
                <a:schemeClr val="accent2">
                  <a:tint val="37000"/>
                  <a:satMod val="300000"/>
                  <a:alpha val="71000"/>
                </a:schemeClr>
              </a:gs>
              <a:gs pos="100000">
                <a:schemeClr val="accent2">
                  <a:tint val="15000"/>
                  <a:satMod val="350000"/>
                  <a:alpha val="71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Automated end2end testing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.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How do capabilities fit together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  <a:sym typeface="Wingdings"/>
              </a:rPr>
              <a:t>? Provide automated test on Business case / Use case level.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2592617" y="1586086"/>
            <a:ext cx="4214923" cy="94856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50000"/>
                  <a:satMod val="300000"/>
                  <a:alpha val="71000"/>
                </a:schemeClr>
              </a:gs>
              <a:gs pos="35000">
                <a:schemeClr val="accent2">
                  <a:tint val="37000"/>
                  <a:satMod val="300000"/>
                  <a:alpha val="71000"/>
                </a:schemeClr>
              </a:gs>
              <a:gs pos="100000">
                <a:schemeClr val="accent2">
                  <a:tint val="15000"/>
                  <a:satMod val="350000"/>
                  <a:alpha val="71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/>
                </a:solidFill>
                <a:latin typeface="Calibri"/>
                <a:cs typeface="Calibri"/>
              </a:rPr>
              <a:t>Mindset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.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</a:t>
            </a:r>
            <a:r>
              <a:rPr kumimoji="0" lang="en-US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Integrate, whenever it is valuable (depending on context: several times a day), not when it is finished!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428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6" grpId="0" animBg="1"/>
      <p:bldP spid="38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and 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3613659" cy="1752600"/>
          </a:xfrm>
        </p:spPr>
        <p:txBody>
          <a:bodyPr/>
          <a:lstStyle/>
          <a:p>
            <a:pPr algn="l"/>
            <a:r>
              <a:rPr lang="en-US" dirty="0"/>
              <a:t>Michael Waterman, James Noble, George </a:t>
            </a:r>
            <a:r>
              <a:rPr lang="en-US" dirty="0" smtClean="0"/>
              <a:t>Allan: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How </a:t>
            </a:r>
            <a:r>
              <a:rPr lang="en-US" b="1" dirty="0"/>
              <a:t>Much Up-Front? A Grounded theory of Agile </a:t>
            </a:r>
            <a:r>
              <a:rPr lang="en-US" b="1" dirty="0" smtClean="0"/>
              <a:t>Architecture</a:t>
            </a:r>
            <a:r>
              <a:rPr lang="en-US" dirty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In: Proc. of Int. Conf. on Software Engineering, pg. 347-358, Florence, Italy,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59" y="593774"/>
            <a:ext cx="4844541" cy="62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Architecture:</a:t>
            </a:r>
            <a:br>
              <a:rPr lang="en-US" dirty="0" smtClean="0"/>
            </a:br>
            <a:r>
              <a:rPr lang="en-US" dirty="0" smtClean="0"/>
              <a:t>Context and Strategies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202" r="-8202"/>
          <a:stretch>
            <a:fillRect/>
          </a:stretch>
        </p:blipFill>
        <p:spPr/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685800" y="6364590"/>
            <a:ext cx="8458200" cy="45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96" charset="-128"/>
                <a:cs typeface="Akzidenz for Chalmers Regular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  <a:cs typeface="Akzidenz for Chalmers Regular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  <a:cs typeface="Akzidenz for Chalmers Regular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  <a:cs typeface="Akzidenz for Chalmers Regular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  <a:cs typeface="Akzidenz for Chalmers Regular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5000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68" charset="-128"/>
              </a:defRPr>
            </a:lvl9pPr>
          </a:lstStyle>
          <a:p>
            <a:pPr marL="0" indent="0">
              <a:buNone/>
            </a:pPr>
            <a:r>
              <a:rPr lang="en-US" sz="1200" dirty="0" smtClean="0"/>
              <a:t>Michael Waterman, James Noble, George Allan: </a:t>
            </a:r>
            <a:r>
              <a:rPr lang="en-US" sz="1200" b="1" dirty="0" smtClean="0"/>
              <a:t>How Much Up-Front? A Grounded theory of Agile Architecture</a:t>
            </a:r>
            <a:r>
              <a:rPr lang="en-US" sz="1200" dirty="0" smtClean="0"/>
              <a:t>. In: Proc. of Int. Conf. on Software Engineering, pg. 347-358, Florence, Italy, 2015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34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734427" y="1828290"/>
            <a:ext cx="2493992" cy="11621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Long up-front analysis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76496" y="1843590"/>
            <a:ext cx="5737712" cy="5584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6600"/>
              </a:gs>
            </a:gsLst>
            <a:lin ang="5400000" scaled="0"/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Delays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in feedback, not agile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876496" y="2416729"/>
            <a:ext cx="5737712" cy="558432"/>
          </a:xfrm>
          <a:prstGeom prst="roundRect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CCFFCC"/>
              </a:gs>
            </a:gsLst>
            <a:lin ang="5400000" scaled="0"/>
            <a:tileRect/>
          </a:gra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Reduced number of changes later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34427" y="5071189"/>
            <a:ext cx="2493992" cy="116216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Short up-front analysis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876495" y="5659628"/>
            <a:ext cx="5737713" cy="5584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FF6600"/>
              </a:gs>
            </a:gsLst>
            <a:lin ang="5400000" scaled="0"/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Value creation hindered by required changes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76495" y="5081476"/>
            <a:ext cx="5737713" cy="558432"/>
          </a:xfrm>
          <a:prstGeom prst="roundRect">
            <a:avLst/>
          </a:prstGeom>
          <a:gradFill flip="none" rotWithShape="1">
            <a:gsLst>
              <a:gs pos="0">
                <a:srgbClr val="008000"/>
              </a:gs>
              <a:gs pos="100000">
                <a:srgbClr val="CCFFCC"/>
              </a:gs>
            </a:gsLst>
            <a:lin ang="5400000" scaled="0"/>
            <a:tileRect/>
          </a:gra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/>
                <a:cs typeface="Calibri"/>
              </a:rPr>
              <a:t>Quick first version</a:t>
            </a:r>
          </a:p>
        </p:txBody>
      </p:sp>
      <p:sp>
        <p:nvSpPr>
          <p:cNvPr id="12" name="Up-Down Arrow 11"/>
          <p:cNvSpPr/>
          <p:nvPr/>
        </p:nvSpPr>
        <p:spPr bwMode="auto">
          <a:xfrm>
            <a:off x="1377051" y="3075200"/>
            <a:ext cx="1040439" cy="1965391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6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73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PT-mall eng-Chalmers I GU 2014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6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6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PPT-mall eng-Chalmers I GU 2014.potx</Template>
  <TotalTime>3926</TotalTime>
  <Words>483</Words>
  <Application>Microsoft Macintosh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PPT-mall eng-Chalmers I GU 2014</vt:lpstr>
      <vt:lpstr>Hot research topics around agile</vt:lpstr>
      <vt:lpstr>Organizational</vt:lpstr>
      <vt:lpstr>Outline</vt:lpstr>
      <vt:lpstr>Continuous Integration (CI) Continuous Deployment (CD)</vt:lpstr>
      <vt:lpstr>Defining CI and CD</vt:lpstr>
      <vt:lpstr>CI and CD challenges</vt:lpstr>
      <vt:lpstr>Agile and  Architecture</vt:lpstr>
      <vt:lpstr>Agile Architecture: Context and Strategies</vt:lpstr>
      <vt:lpstr>Tradeoff</vt:lpstr>
      <vt:lpstr>PowerPoint Presentation</vt:lpstr>
    </vt:vector>
  </TitlesOfParts>
  <Manager/>
  <Company>Chalmers | University of Gothenburg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agile</dc:title>
  <dc:subject>Agile Development Processes</dc:subject>
  <dc:creator>Eric Knauss</dc:creator>
  <cp:keywords/>
  <dc:description/>
  <cp:lastModifiedBy>Eric Knauss</cp:lastModifiedBy>
  <cp:revision>43</cp:revision>
  <dcterms:created xsi:type="dcterms:W3CDTF">2014-05-05T08:39:42Z</dcterms:created>
  <dcterms:modified xsi:type="dcterms:W3CDTF">2015-05-28T08:04:55Z</dcterms:modified>
  <cp:category/>
</cp:coreProperties>
</file>