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  <p:sldMasterId id="2147483683" r:id="rId3"/>
  </p:sldMasterIdLst>
  <p:notesMasterIdLst>
    <p:notesMasterId r:id="rId26"/>
  </p:notesMasterIdLst>
  <p:handoutMasterIdLst>
    <p:handoutMasterId r:id="rId27"/>
  </p:handoutMasterIdLst>
  <p:sldIdLst>
    <p:sldId id="256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00"/>
    <a:srgbClr val="00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425" autoAdjust="0"/>
  </p:normalViewPr>
  <p:slideViewPr>
    <p:cSldViewPr snapToGrid="0" snapToObjects="1">
      <p:cViewPr varScale="1">
        <p:scale>
          <a:sx n="136" d="100"/>
          <a:sy n="136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C1587-C074-3143-A63E-082C0F58E9D9}" type="datetimeFigureOut">
              <a:rPr lang="en-US" smtClean="0"/>
              <a:t>22/04/14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4E60-BF77-3143-813A-939DDB63B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4512-9F98-E34D-B864-4227A9345C4D}" type="datetimeFigureOut">
              <a:rPr lang="en-US" smtClean="0"/>
              <a:t>22/04/14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20E84-6A11-F642-B0FE-2FE63DD6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6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2C5-8613-714C-8DAC-BA56CBBF8069}" type="datetime1">
              <a:rPr lang="en-US" smtClean="0"/>
              <a:t>22/04/14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ECF5-8CDF-2645-8F91-4A1B46B5E97B}" type="datetime1">
              <a:rPr lang="en-US" smtClean="0"/>
              <a:t>22/04/14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7D3AB845-9AA3-BE42-BD11-39A7E57571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22/04/14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CE08-57A5-804B-A73B-FD0010D9F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22/04/14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823-660E-0849-A8AB-5E5C2F99EF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22/04/14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727-4A69-024D-B29A-31B4851116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22/04/14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8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9E7-E7EA-D042-8EFE-7E38E7F951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22/04/14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6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2FDD-DFBB-B743-8088-C487FC1632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22/04/14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7539-9D59-0A40-90F6-8FB2A509B5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22/04/14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5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24D-B61A-2D4E-A0C8-E67D8532E3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22/04/14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0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0"/>
          </p:nvPr>
        </p:nvSpPr>
        <p:spPr>
          <a:xfrm>
            <a:off x="2590800" y="3124200"/>
            <a:ext cx="914400" cy="914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016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55D-CC70-EA41-88FF-723DBDE421F9}" type="datetime1">
              <a:rPr lang="en-US" smtClean="0"/>
              <a:t>22/04/14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C01F-77DC-054C-8B51-33EE412CF208}" type="datetime1">
              <a:rPr lang="en-US" smtClean="0"/>
              <a:t>22/04/14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808-B377-9F44-9431-130233AE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1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A7A6-7E28-1242-9131-5E53189548DB}" type="datetime1">
              <a:rPr lang="en-US" smtClean="0"/>
              <a:t>22/04/14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808-B377-9F44-9431-130233AE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FE0A-8587-EE42-AAB9-A02495438262}" type="datetime1">
              <a:rPr lang="en-US" smtClean="0"/>
              <a:t>22/04/14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808-B377-9F44-9431-130233AE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B0D6-2C7B-2F4E-A1BB-B69072B005C3}" type="datetime1">
              <a:rPr lang="en-US" smtClean="0"/>
              <a:t>22/04/14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808-B377-9F44-9431-130233AE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472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5266392"/>
            <a:ext cx="853281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1ED56-5958-A04C-B14C-74A2118C13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11188" y="4802634"/>
            <a:ext cx="4810494" cy="46375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709539" y="944247"/>
            <a:ext cx="5762824" cy="3516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36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162-6F48-D14F-B84D-EC4A60A2048E}" type="datetime1">
              <a:rPr lang="en-US" smtClean="0"/>
              <a:t>22/04/14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5753-0DB8-D641-8074-15E380F2FA8F}" type="datetime1">
              <a:rPr lang="en-US" smtClean="0"/>
              <a:t>22/04/14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C48F-D95A-4642-86EE-6AE34D0ED7A7}" type="datetime1">
              <a:rPr lang="en-US" smtClean="0"/>
              <a:t>22/04/14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F65-FD0F-7346-AFB1-9690195366AD}" type="datetime1">
              <a:rPr lang="en-US" smtClean="0"/>
              <a:t>22/04/14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B366-A864-CA47-8729-2930B7CAE3EF}" type="datetime1">
              <a:rPr lang="en-US" smtClean="0"/>
              <a:t>22/04/14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4200-EA04-7D43-A15A-B81792BF6F54}" type="datetime1">
              <a:rPr lang="en-US" smtClean="0"/>
              <a:t>22/04/14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00-2747-7B4D-93FA-28EFA815AD56}" type="datetime1">
              <a:rPr lang="en-US" smtClean="0"/>
              <a:t>22/04/14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11" Type="http://schemas.openxmlformats.org/officeDocument/2006/relationships/image" Target="../media/image1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2031-7D23-C543-A257-CA50B6609536}" type="datetime1">
              <a:rPr lang="en-US" smtClean="0"/>
              <a:t>22/04/14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FCBD443E-9818-0647-8766-19750ADCFF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22/04/14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8200"/>
            <a:ext cx="8532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98884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6" name="Picture 5" descr="ChalmersU_GU_whit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624"/>
            <a:ext cx="5400601" cy="46805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59FE-77ED-CA4B-AFF0-63A2B5610B43}" type="datetime1">
              <a:rPr lang="en-US" smtClean="0"/>
              <a:t>22/04/14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Lean | Agile Dev. Proc.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0808-B377-9F44-9431-130233AE3D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9" r:id="rId4"/>
    <p:sldLayoutId id="2147483663" r:id="rId5"/>
    <p:sldLayoutId id="2147483687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ＭＳ Ｐゴシック" pitchFamily="96" charset="-128"/>
          <a:cs typeface="Akzidenz-Bd for Chalmer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2000">
          <a:solidFill>
            <a:schemeClr val="tx1"/>
          </a:solidFill>
          <a:latin typeface="+mn-lt"/>
          <a:ea typeface="ＭＳ Ｐゴシック" pitchFamily="96" charset="-128"/>
          <a:cs typeface="Akzidenz for Chalmer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–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–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Lean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Development Processes</a:t>
            </a:r>
          </a:p>
          <a:p>
            <a:r>
              <a:rPr lang="en-US" dirty="0" smtClean="0"/>
              <a:t>Eric Knauss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36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#Principle 2: Amplify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a company with SW development </a:t>
            </a:r>
            <a:r>
              <a:rPr lang="en-US" dirty="0" smtClean="0"/>
              <a:t>challenges</a:t>
            </a:r>
          </a:p>
          <a:p>
            <a:endParaRPr lang="en-US" dirty="0" smtClean="0"/>
          </a:p>
          <a:p>
            <a:r>
              <a:rPr lang="en-US" dirty="0" smtClean="0"/>
              <a:t>Usual reaction: Increase discipline / control</a:t>
            </a:r>
          </a:p>
          <a:p>
            <a:pPr lvl="1"/>
            <a:r>
              <a:rPr lang="en-US" dirty="0" smtClean="0"/>
              <a:t>Specify requirements more completely</a:t>
            </a:r>
          </a:p>
          <a:p>
            <a:pPr lvl="1"/>
            <a:r>
              <a:rPr lang="en-US" dirty="0" smtClean="0"/>
              <a:t>All agreements with customer are written </a:t>
            </a:r>
          </a:p>
          <a:p>
            <a:pPr lvl="1"/>
            <a:r>
              <a:rPr lang="en-US" dirty="0" smtClean="0"/>
              <a:t>Changes are controlled more carefully</a:t>
            </a:r>
          </a:p>
          <a:p>
            <a:pPr lvl="1"/>
            <a:r>
              <a:rPr lang="en-US" dirty="0" smtClean="0"/>
              <a:t>More tracing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As control theory predicts, this generally makes a bad situation worse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333489"/>
            <a:ext cx="308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Cristoph</a:t>
            </a:r>
            <a:r>
              <a:rPr lang="en-US" sz="1000" dirty="0" smtClean="0"/>
              <a:t> </a:t>
            </a:r>
            <a:r>
              <a:rPr lang="en-US" sz="1000" dirty="0" err="1" smtClean="0"/>
              <a:t>Steindl</a:t>
            </a:r>
            <a:r>
              <a:rPr lang="en-US" sz="1000" dirty="0" smtClean="0"/>
              <a:t> (IBM), Lean Software Development, 2004 (Presentation)</a:t>
            </a:r>
            <a:endParaRPr lang="en-US" sz="1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182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#2: Amplify Learning</a:t>
            </a:r>
            <a:br>
              <a:rPr lang="en-US" dirty="0" smtClean="0"/>
            </a:br>
            <a:r>
              <a:rPr lang="en-US" dirty="0" smtClean="0"/>
              <a:t>				Tool </a:t>
            </a:r>
            <a:r>
              <a:rPr lang="en-US" dirty="0" smtClean="0">
                <a:solidFill>
                  <a:srgbClr val="FF0000"/>
                </a:solidFill>
              </a:rPr>
              <a:t>#3</a:t>
            </a:r>
            <a:r>
              <a:rPr lang="en-US" dirty="0" smtClean="0"/>
              <a:t>: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If a problem develops: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that all feedback loops are in place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</a:t>
            </a:r>
            <a:r>
              <a:rPr lang="en-US" dirty="0" smtClean="0"/>
              <a:t>the frequency of feedback loops in problem areas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2913093"/>
              </p:ext>
            </p:extLst>
          </p:nvPr>
        </p:nvGraphicFramePr>
        <p:xfrm>
          <a:off x="4351392" y="2020455"/>
          <a:ext cx="4510140" cy="3479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5070"/>
                <a:gridCol w="2255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Instead of…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…focus 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Gather more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</a:t>
                      </a:r>
                      <a:r>
                        <a:rPr lang="en-US" baseline="0" dirty="0" smtClean="0"/>
                        <a:t> UI prototypes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Accumulate defects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as soon as code is written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documentation and detailed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out ideas by</a:t>
                      </a:r>
                      <a:r>
                        <a:rPr lang="en-US" baseline="0" dirty="0" smtClean="0"/>
                        <a:t> writing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Study carefully which tool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Bring top 3</a:t>
                      </a:r>
                      <a:r>
                        <a:rPr lang="en-US" baseline="0" dirty="0" smtClean="0"/>
                        <a:t> candidates in house and test them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6333489"/>
            <a:ext cx="308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Cristoph</a:t>
            </a:r>
            <a:r>
              <a:rPr lang="en-US" sz="1000" dirty="0" smtClean="0"/>
              <a:t> </a:t>
            </a:r>
            <a:r>
              <a:rPr lang="en-US" sz="1000" dirty="0" err="1" smtClean="0"/>
              <a:t>Steindl</a:t>
            </a:r>
            <a:r>
              <a:rPr lang="en-US" sz="1000" dirty="0" smtClean="0"/>
              <a:t> (IBM), Lean Software Development, 2004 (Presentation)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6611133" y="2400010"/>
            <a:ext cx="2250399" cy="6256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51392" y="3688574"/>
            <a:ext cx="2250399" cy="89650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1133" y="3688574"/>
            <a:ext cx="2250399" cy="89650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60734" y="3044369"/>
            <a:ext cx="2250399" cy="6256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611133" y="3044369"/>
            <a:ext cx="2250399" cy="6256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360734" y="4585075"/>
            <a:ext cx="2250399" cy="89650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20475" y="4585075"/>
            <a:ext cx="2250399" cy="89650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8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#2: Amplify Learning</a:t>
            </a:r>
            <a:br>
              <a:rPr lang="en-US" dirty="0" smtClean="0"/>
            </a:br>
            <a:r>
              <a:rPr lang="en-US" dirty="0" smtClean="0"/>
              <a:t>		Tool </a:t>
            </a:r>
            <a:r>
              <a:rPr lang="en-US" dirty="0" smtClean="0">
                <a:solidFill>
                  <a:srgbClr val="FF0000"/>
                </a:solidFill>
              </a:rPr>
              <a:t>#4</a:t>
            </a:r>
            <a:r>
              <a:rPr lang="en-US" dirty="0" smtClean="0"/>
              <a:t>: Short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09"/>
            <a:ext cx="8229600" cy="203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Short iterations 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ncrease </a:t>
            </a:r>
            <a:r>
              <a:rPr lang="en-US" sz="2800" dirty="0" smtClean="0"/>
              <a:t>control, </a:t>
            </a:r>
          </a:p>
          <a:p>
            <a:r>
              <a:rPr lang="en-US" sz="2800" dirty="0" smtClean="0"/>
              <a:t>Help </a:t>
            </a:r>
            <a:r>
              <a:rPr lang="en-US" sz="2800" dirty="0" smtClean="0"/>
              <a:t>synchronizing developers and customer</a:t>
            </a:r>
          </a:p>
          <a:p>
            <a:r>
              <a:rPr lang="en-US" sz="2800" dirty="0" smtClean="0"/>
              <a:t>Force decisions to be made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Folded Corner 5"/>
          <p:cNvSpPr/>
          <p:nvPr/>
        </p:nvSpPr>
        <p:spPr>
          <a:xfrm>
            <a:off x="586128" y="4221038"/>
            <a:ext cx="814066" cy="2338462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------------------------------------------------------------------------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23605" y="4394244"/>
            <a:ext cx="5534881" cy="5046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Waterfall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3606" y="5305931"/>
            <a:ext cx="1514163" cy="504684"/>
          </a:xfrm>
          <a:prstGeom prst="rect">
            <a:avLst/>
          </a:prstGeom>
          <a:gradFill flip="none" rotWithShape="1">
            <a:gsLst>
              <a:gs pos="0">
                <a:srgbClr val="006633"/>
              </a:gs>
              <a:gs pos="100000">
                <a:srgbClr val="33CC0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33965" y="5305931"/>
            <a:ext cx="1514163" cy="504684"/>
          </a:xfrm>
          <a:prstGeom prst="rect">
            <a:avLst/>
          </a:prstGeom>
          <a:gradFill flip="none" rotWithShape="1">
            <a:gsLst>
              <a:gs pos="0">
                <a:srgbClr val="006633"/>
              </a:gs>
              <a:gs pos="100000">
                <a:srgbClr val="33CC0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44323" y="5279537"/>
            <a:ext cx="1514163" cy="504684"/>
          </a:xfrm>
          <a:prstGeom prst="rect">
            <a:avLst/>
          </a:prstGeom>
          <a:gradFill flip="none" rotWithShape="1">
            <a:gsLst>
              <a:gs pos="0">
                <a:srgbClr val="006633"/>
              </a:gs>
              <a:gs pos="100000">
                <a:srgbClr val="33CC0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3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1579289" y="4394245"/>
            <a:ext cx="195376" cy="553525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1579289" y="5151269"/>
            <a:ext cx="195376" cy="553525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1579289" y="5908294"/>
            <a:ext cx="195376" cy="553525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1400194" y="4646586"/>
            <a:ext cx="1123411" cy="74368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8" idx="1"/>
          </p:cNvCxnSpPr>
          <p:nvPr/>
        </p:nvCxnSpPr>
        <p:spPr>
          <a:xfrm>
            <a:off x="1774665" y="4671008"/>
            <a:ext cx="748941" cy="88726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6" idx="1"/>
          </p:cNvCxnSpPr>
          <p:nvPr/>
        </p:nvCxnSpPr>
        <p:spPr>
          <a:xfrm flipH="1" flipV="1">
            <a:off x="586128" y="5390269"/>
            <a:ext cx="3451641" cy="168004"/>
          </a:xfrm>
          <a:prstGeom prst="bentConnector5">
            <a:avLst>
              <a:gd name="adj1" fmla="val -2836"/>
              <a:gd name="adj2" fmla="val 932022"/>
              <a:gd name="adj3" fmla="val 109869"/>
            </a:avLst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4971" y="5006388"/>
            <a:ext cx="700097" cy="154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7784" y="5093674"/>
            <a:ext cx="38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44" name="Elbow Connector 43"/>
          <p:cNvCxnSpPr>
            <a:stCxn id="9" idx="3"/>
            <a:endCxn id="49" idx="1"/>
          </p:cNvCxnSpPr>
          <p:nvPr/>
        </p:nvCxnSpPr>
        <p:spPr>
          <a:xfrm flipH="1">
            <a:off x="634971" y="5558273"/>
            <a:ext cx="5413157" cy="648774"/>
          </a:xfrm>
          <a:prstGeom prst="bentConnector5">
            <a:avLst>
              <a:gd name="adj1" fmla="val -1980"/>
              <a:gd name="adj2" fmla="val -261820"/>
              <a:gd name="adj3" fmla="val 109743"/>
            </a:avLst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8966" y="5633174"/>
            <a:ext cx="38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4971" y="6129716"/>
            <a:ext cx="700097" cy="154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rot="10800000" flipH="1" flipV="1">
            <a:off x="1774665" y="5428031"/>
            <a:ext cx="2759300" cy="130241"/>
          </a:xfrm>
          <a:prstGeom prst="bentConnector5">
            <a:avLst>
              <a:gd name="adj1" fmla="val 7282"/>
              <a:gd name="adj2" fmla="val 436554"/>
              <a:gd name="adj3" fmla="val 89230"/>
            </a:avLst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3" idx="1"/>
            <a:endCxn id="10" idx="1"/>
          </p:cNvCxnSpPr>
          <p:nvPr/>
        </p:nvCxnSpPr>
        <p:spPr>
          <a:xfrm rot="10800000" flipH="1">
            <a:off x="1774665" y="5531879"/>
            <a:ext cx="4769658" cy="653178"/>
          </a:xfrm>
          <a:prstGeom prst="bentConnector3">
            <a:avLst>
              <a:gd name="adj1" fmla="val 93697"/>
            </a:avLst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37540" y="6333489"/>
            <a:ext cx="308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Cristoph</a:t>
            </a:r>
            <a:r>
              <a:rPr lang="en-US" sz="1000" dirty="0" smtClean="0"/>
              <a:t> </a:t>
            </a:r>
            <a:r>
              <a:rPr lang="en-US" sz="1000" dirty="0" err="1" smtClean="0"/>
              <a:t>Steindl</a:t>
            </a:r>
            <a:r>
              <a:rPr lang="en-US" sz="1000" dirty="0" smtClean="0"/>
              <a:t> (IBM), Lean Software Development, 2004 (Presentation)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8973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/>
      <p:bldP spid="48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#2: Amplify Learning</a:t>
            </a:r>
            <a:br>
              <a:rPr lang="en-US" dirty="0" smtClean="0"/>
            </a:br>
            <a:r>
              <a:rPr lang="en-US" dirty="0" smtClean="0"/>
              <a:t>		Tool </a:t>
            </a:r>
            <a:r>
              <a:rPr lang="en-US" dirty="0" smtClean="0">
                <a:solidFill>
                  <a:srgbClr val="FF0000"/>
                </a:solidFill>
              </a:rPr>
              <a:t>#5</a:t>
            </a:r>
            <a:r>
              <a:rPr lang="en-US" dirty="0" smtClean="0"/>
              <a:t>: </a:t>
            </a:r>
            <a:r>
              <a:rPr lang="en-US" dirty="0" err="1" smtClean="0"/>
              <a:t>Synchronisation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 </a:t>
            </a:r>
            <a:r>
              <a:rPr lang="en-US" dirty="0" smtClean="0"/>
              <a:t>individuals that work on the same </a:t>
            </a:r>
            <a:r>
              <a:rPr lang="en-US" dirty="0" smtClean="0"/>
              <a:t>thing</a:t>
            </a:r>
          </a:p>
          <a:p>
            <a:pPr lvl="1"/>
            <a:r>
              <a:rPr lang="en-US" dirty="0" smtClean="0"/>
              <a:t>Fundamental </a:t>
            </a:r>
            <a:r>
              <a:rPr lang="en-US" dirty="0"/>
              <a:t>for every complex development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Daily within the team</a:t>
            </a:r>
          </a:p>
          <a:p>
            <a:pPr lvl="1"/>
            <a:r>
              <a:rPr lang="en-US" dirty="0" smtClean="0"/>
              <a:t>Daily </a:t>
            </a:r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Daily Build</a:t>
            </a:r>
          </a:p>
          <a:p>
            <a:pPr lvl="1"/>
            <a:r>
              <a:rPr lang="en-US" dirty="0" smtClean="0"/>
              <a:t>Daily System </a:t>
            </a:r>
            <a:r>
              <a:rPr lang="en-US" dirty="0" smtClean="0"/>
              <a:t>Test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Weekly within several teams</a:t>
            </a:r>
          </a:p>
          <a:p>
            <a:pPr lvl="1"/>
            <a:r>
              <a:rPr lang="en-US" dirty="0" smtClean="0"/>
              <a:t>Push to master at least weekly</a:t>
            </a:r>
          </a:p>
          <a:p>
            <a:pPr lvl="1"/>
            <a:r>
              <a:rPr lang="en-US" dirty="0" smtClean="0"/>
              <a:t>Weekly meetings (e.g. Scrum-of-Scrum)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7540" y="6333489"/>
            <a:ext cx="308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Cristoph</a:t>
            </a:r>
            <a:r>
              <a:rPr lang="en-US" sz="1000" dirty="0" smtClean="0"/>
              <a:t> </a:t>
            </a:r>
            <a:r>
              <a:rPr lang="en-US" sz="1000" dirty="0" err="1" smtClean="0"/>
              <a:t>Steindl</a:t>
            </a:r>
            <a:r>
              <a:rPr lang="en-US" sz="1000" dirty="0" smtClean="0"/>
              <a:t> (IBM), Lean Software Development, 2004 (Presentation)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727294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#2: Amplify Learning</a:t>
            </a:r>
            <a:br>
              <a:rPr lang="en-US" dirty="0" smtClean="0"/>
            </a:br>
            <a:r>
              <a:rPr lang="en-US" dirty="0" smtClean="0"/>
              <a:t>Tool </a:t>
            </a:r>
            <a:r>
              <a:rPr lang="en-US" dirty="0" smtClean="0">
                <a:solidFill>
                  <a:srgbClr val="FF0000"/>
                </a:solidFill>
              </a:rPr>
              <a:t>#5</a:t>
            </a:r>
            <a:r>
              <a:rPr lang="en-US" dirty="0" smtClean="0"/>
              <a:t>: Set based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about constraints, not choices</a:t>
            </a:r>
          </a:p>
          <a:p>
            <a:pPr lvl="1"/>
            <a:r>
              <a:rPr lang="en-US" dirty="0" smtClean="0"/>
              <a:t>Use less data to convey more information</a:t>
            </a:r>
          </a:p>
          <a:p>
            <a:pPr lvl="1"/>
            <a:r>
              <a:rPr lang="en-US" dirty="0" smtClean="0"/>
              <a:t>Defer making choices until they have to be made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4368"/>
            <a:ext cx="9144000" cy="21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517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 #3: Decide as late as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…</a:t>
            </a:r>
            <a:r>
              <a:rPr lang="en-US" dirty="0"/>
              <a:t>does not mean to procrastinate,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to keep your options open as long as practical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no </a:t>
            </a:r>
            <a:r>
              <a:rPr lang="en-US" dirty="0" smtClean="0"/>
              <a:t>longer</a:t>
            </a:r>
          </a:p>
          <a:p>
            <a:pPr lvl="1"/>
            <a:endParaRPr lang="en-US" dirty="0"/>
          </a:p>
          <a:p>
            <a:r>
              <a:rPr lang="en-US" dirty="0" smtClean="0"/>
              <a:t>Reason</a:t>
            </a:r>
          </a:p>
          <a:p>
            <a:pPr lvl="1"/>
            <a:r>
              <a:rPr lang="en-US" dirty="0" smtClean="0"/>
              <a:t>Most common problem: Drill down to details too fast</a:t>
            </a:r>
          </a:p>
          <a:p>
            <a:pPr lvl="1"/>
            <a:r>
              <a:rPr lang="en-US" dirty="0" smtClean="0"/>
              <a:t>In the presence of the risk to make big mistakes: survey the landscape and delay detailed </a:t>
            </a:r>
            <a:r>
              <a:rPr lang="en-US" dirty="0" smtClean="0"/>
              <a:t>decisions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Wait: Is that not equal to sequential development (analyze requirements up-front)?</a:t>
            </a:r>
          </a:p>
          <a:p>
            <a:pPr lvl="1"/>
            <a:r>
              <a:rPr lang="en-US" dirty="0" smtClean="0"/>
              <a:t>Sequential development implies depth-first</a:t>
            </a:r>
          </a:p>
          <a:p>
            <a:pPr lvl="1"/>
            <a:r>
              <a:rPr lang="en-US" dirty="0" smtClean="0"/>
              <a:t>Breadth-first is far better to manage risk!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6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2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Eliminate </a:t>
            </a:r>
            <a:r>
              <a:rPr lang="en-US" dirty="0" smtClean="0"/>
              <a:t>waste</a:t>
            </a:r>
          </a:p>
          <a:p>
            <a:pPr marL="914400" lvl="1" indent="-514350"/>
            <a:r>
              <a:rPr lang="en-US" dirty="0" smtClean="0"/>
              <a:t>Unnecessary code, delays, unclear requirements, bureaucracy,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Amplify </a:t>
            </a:r>
            <a:r>
              <a:rPr lang="en-US" dirty="0" smtClean="0"/>
              <a:t>learning</a:t>
            </a:r>
          </a:p>
          <a:p>
            <a:pPr marL="914400" lvl="1" indent="-514350"/>
            <a:r>
              <a:rPr lang="en-US" dirty="0" smtClean="0"/>
              <a:t>Introduce feedback cycles</a:t>
            </a:r>
          </a:p>
          <a:p>
            <a:pPr marL="914400" lvl="1" indent="-514350"/>
            <a:r>
              <a:rPr lang="en-US" dirty="0" smtClean="0"/>
              <a:t>E.g. iteration retrospective</a:t>
            </a:r>
          </a:p>
          <a:p>
            <a:pPr marL="1314450" lvl="2" indent="-514350"/>
            <a:r>
              <a:rPr lang="en-US" dirty="0" smtClean="0"/>
              <a:t>Meetings of customer representatives and team</a:t>
            </a:r>
          </a:p>
          <a:p>
            <a:pPr marL="1314450" lvl="2" indent="-514350"/>
            <a:r>
              <a:rPr lang="en-US" dirty="0" smtClean="0"/>
              <a:t>Shorter iterations, more reflection</a:t>
            </a:r>
          </a:p>
          <a:p>
            <a:pPr marL="914400" lvl="1" indent="-514350"/>
            <a:r>
              <a:rPr lang="en-US" dirty="0" smtClean="0"/>
              <a:t>E.g. prototypes for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as late as possible</a:t>
            </a:r>
          </a:p>
          <a:p>
            <a:pPr marL="914400" lvl="1" indent="-514350"/>
            <a:r>
              <a:rPr lang="en-US" dirty="0" smtClean="0"/>
              <a:t>Reduce waste resulting from wrong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Deliver </a:t>
            </a:r>
            <a:r>
              <a:rPr lang="en-US" dirty="0"/>
              <a:t>as fast as </a:t>
            </a:r>
            <a:r>
              <a:rPr lang="en-US" dirty="0" smtClean="0"/>
              <a:t>possible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Empower the </a:t>
            </a:r>
            <a:r>
              <a:rPr lang="en-US" dirty="0" smtClean="0"/>
              <a:t>team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integrity </a:t>
            </a:r>
            <a:r>
              <a:rPr lang="en-US" dirty="0" smtClean="0"/>
              <a:t>in</a:t>
            </a:r>
          </a:p>
          <a:p>
            <a:pPr marL="914400" lvl="1" indent="-514350"/>
            <a:r>
              <a:rPr lang="en-US" dirty="0" smtClean="0"/>
              <a:t>Let customer experience integrity of system – not only quality of the system but also of the way you build 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 the whole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9466" y="6035769"/>
            <a:ext cx="70273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Yasuhiro </a:t>
            </a:r>
            <a:r>
              <a:rPr lang="en-US" sz="1000" dirty="0" err="1"/>
              <a:t>Monden</a:t>
            </a:r>
            <a:r>
              <a:rPr lang="en-US" sz="1000" dirty="0"/>
              <a:t> (1998), </a:t>
            </a:r>
            <a:r>
              <a:rPr lang="en-US" sz="1000" i="1" dirty="0"/>
              <a:t>Toyota Production System, An Integrated Approach to Just-In-Time</a:t>
            </a:r>
            <a:r>
              <a:rPr lang="en-US" sz="1000" dirty="0"/>
              <a:t>, Third edition, Norcross, GA: Engineering &amp; Management </a:t>
            </a:r>
            <a:r>
              <a:rPr lang="en-US" sz="1000" dirty="0" smtClean="0"/>
              <a:t>Press </a:t>
            </a:r>
          </a:p>
          <a:p>
            <a:r>
              <a:rPr lang="en-US" sz="1000" dirty="0" smtClean="0"/>
              <a:t>Mary </a:t>
            </a:r>
            <a:r>
              <a:rPr lang="en-US" sz="1000" dirty="0" err="1"/>
              <a:t>Poppendieck</a:t>
            </a:r>
            <a:r>
              <a:rPr lang="en-US" sz="1000" dirty="0"/>
              <a:t>, Tom </a:t>
            </a:r>
            <a:r>
              <a:rPr lang="en-US" sz="1000" dirty="0" err="1"/>
              <a:t>Poppendieck</a:t>
            </a:r>
            <a:r>
              <a:rPr lang="en-US" sz="1000" dirty="0"/>
              <a:t> (2003), "Lean Software Development: An Agile Toolkit", Addison-Wesley </a:t>
            </a:r>
            <a:r>
              <a:rPr lang="en-US" sz="1000" dirty="0" smtClean="0"/>
              <a:t>Professional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707125" y="2955563"/>
            <a:ext cx="23647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Respect </a:t>
            </a:r>
            <a:r>
              <a:rPr lang="en-US" dirty="0" smtClean="0"/>
              <a:t>people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Eliminate waste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Defer </a:t>
            </a:r>
            <a:r>
              <a:rPr lang="en-US" dirty="0"/>
              <a:t>commitment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knowledge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Deliver fast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quality </a:t>
            </a:r>
            <a:r>
              <a:rPr lang="en-US" dirty="0" smtClean="0"/>
              <a:t>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Optimize </a:t>
            </a:r>
            <a:r>
              <a:rPr lang="en-US" dirty="0"/>
              <a:t>the whole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540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Whole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423781"/>
              </p:ext>
            </p:extLst>
          </p:nvPr>
        </p:nvGraphicFramePr>
        <p:xfrm>
          <a:off x="457200" y="1600200"/>
          <a:ext cx="8229600" cy="421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642"/>
                <a:gridCol w="6380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Must attend this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ontinuously prioritize and decompose incremental needs across the organization 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a portfolio of business needs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release planning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Organize cross-functional teams that can deliver incremental, end- to-end features 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the value stream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Bring visibility to impediments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together, every day, and deliver fully tested and integrated code 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deliver business needs incrementally 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Become proficient at acceptance test-driven development and refactoring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14800" y="609239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Lean</a:t>
            </a:r>
            <a:r>
              <a:rPr lang="en-US" sz="1000" dirty="0"/>
              <a:t>-Agile Software Development: Achieving Enterprise Agility, by Alan </a:t>
            </a:r>
            <a:r>
              <a:rPr lang="en-US" sz="1000" dirty="0" err="1"/>
              <a:t>Shalloway</a:t>
            </a:r>
            <a:r>
              <a:rPr lang="en-US" sz="1000" dirty="0"/>
              <a:t>, Guy Beaver, and Jim </a:t>
            </a:r>
            <a:r>
              <a:rPr lang="en-US" sz="1000" dirty="0" err="1"/>
              <a:t>Trott</a:t>
            </a:r>
            <a:r>
              <a:rPr lang="en-US" sz="1000" dirty="0"/>
              <a:t>. </a:t>
            </a:r>
            <a:r>
              <a:rPr lang="en-US" sz="1000" dirty="0" smtClean="0"/>
              <a:t>Chapter 1.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312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Seeing waste</a:t>
            </a:r>
          </a:p>
          <a:p>
            <a:r>
              <a:rPr lang="en-US" dirty="0" smtClean="0"/>
              <a:t>Value stream mapping</a:t>
            </a:r>
          </a:p>
          <a:p>
            <a:r>
              <a:rPr lang="en-US" dirty="0" smtClean="0"/>
              <a:t>Set-based development</a:t>
            </a:r>
          </a:p>
          <a:p>
            <a:r>
              <a:rPr lang="en-US" dirty="0" smtClean="0"/>
              <a:t>Pull systems</a:t>
            </a:r>
          </a:p>
          <a:p>
            <a:r>
              <a:rPr lang="en-US" dirty="0" smtClean="0"/>
              <a:t>Queuing theory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Measurements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45051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Toyota (1980s): </a:t>
            </a:r>
            <a:r>
              <a:rPr lang="en-US" dirty="0"/>
              <a:t>of "Lean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Manufacturing</a:t>
            </a:r>
            <a:r>
              <a:rPr lang="en-US" dirty="0" smtClean="0"/>
              <a:t>“, revolutionize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automotive industry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waste </a:t>
            </a:r>
            <a:endParaRPr lang="en-US" dirty="0" smtClean="0"/>
          </a:p>
          <a:p>
            <a:pPr lvl="1"/>
            <a:r>
              <a:rPr lang="en-US" dirty="0" smtClean="0"/>
              <a:t>streamline </a:t>
            </a:r>
            <a:r>
              <a:rPr lang="en-US" dirty="0"/>
              <a:t>the </a:t>
            </a:r>
            <a:r>
              <a:rPr lang="en-US" dirty="0" smtClean="0"/>
              <a:t>value </a:t>
            </a:r>
            <a:r>
              <a:rPr lang="en-US" dirty="0"/>
              <a:t>chain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even across enterprises) </a:t>
            </a:r>
            <a:endParaRPr lang="en-US" dirty="0" smtClean="0"/>
          </a:p>
          <a:p>
            <a:pPr lvl="1"/>
            <a:r>
              <a:rPr lang="en-US" dirty="0" smtClean="0"/>
              <a:t>produce </a:t>
            </a:r>
            <a:r>
              <a:rPr lang="en-US" dirty="0"/>
              <a:t>on request (just in time), and </a:t>
            </a:r>
            <a:endParaRPr lang="en-US" dirty="0" smtClean="0"/>
          </a:p>
          <a:p>
            <a:pPr lvl="1"/>
            <a:r>
              <a:rPr lang="en-US" dirty="0" smtClean="0"/>
              <a:t>focus </a:t>
            </a:r>
            <a:r>
              <a:rPr lang="en-US" dirty="0"/>
              <a:t>on the people who add value.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Mary and Tom </a:t>
            </a:r>
            <a:r>
              <a:rPr lang="en-US" dirty="0" err="1" smtClean="0"/>
              <a:t>Poppendieck</a:t>
            </a:r>
            <a:r>
              <a:rPr lang="en-US" dirty="0" smtClean="0"/>
              <a:t>: transferred </a:t>
            </a:r>
            <a:r>
              <a:rPr lang="en-US" dirty="0"/>
              <a:t>principles and practices from </a:t>
            </a:r>
            <a:r>
              <a:rPr lang="en-US" dirty="0" smtClean="0"/>
              <a:t>manufacturing to </a:t>
            </a:r>
            <a:r>
              <a:rPr lang="en-US" dirty="0"/>
              <a:t>the software </a:t>
            </a:r>
            <a:r>
              <a:rPr lang="en-US" dirty="0" smtClean="0"/>
              <a:t>development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36" y="838201"/>
            <a:ext cx="3700860" cy="236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629266" y="2960530"/>
            <a:ext cx="2300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http://</a:t>
            </a:r>
            <a:r>
              <a:rPr lang="en-US" sz="1000" dirty="0" err="1">
                <a:solidFill>
                  <a:schemeClr val="bg1"/>
                </a:solidFill>
              </a:rPr>
              <a:t>en.wikipedia.org</a:t>
            </a:r>
            <a:r>
              <a:rPr lang="en-US" sz="1000" dirty="0">
                <a:solidFill>
                  <a:schemeClr val="bg1"/>
                </a:solidFill>
              </a:rPr>
              <a:t>/wiki/Fordism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83625" y="4937125"/>
            <a:ext cx="1873250" cy="914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68" charset="0"/>
              </a:rPr>
              <a:t>Picture of their book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11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vs. 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tends to emphasize communication at the local level</a:t>
            </a:r>
          </a:p>
          <a:p>
            <a:r>
              <a:rPr lang="en-US" dirty="0" smtClean="0"/>
              <a:t>Lean advocates a holistic view of the delivery chain</a:t>
            </a:r>
          </a:p>
          <a:p>
            <a:endParaRPr lang="en-US" dirty="0"/>
          </a:p>
          <a:p>
            <a:r>
              <a:rPr lang="en-US" dirty="0" smtClean="0"/>
              <a:t>XP: Decide now, change later</a:t>
            </a:r>
          </a:p>
          <a:p>
            <a:r>
              <a:rPr lang="en-US" dirty="0" smtClean="0"/>
              <a:t>Lean: Defer commitment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609239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Lean</a:t>
            </a:r>
            <a:r>
              <a:rPr lang="en-US" sz="1000" dirty="0"/>
              <a:t>-Agile Software Development: Achieving Enterprise Agility, by Alan </a:t>
            </a:r>
            <a:r>
              <a:rPr lang="en-US" sz="1000" dirty="0" err="1"/>
              <a:t>Shalloway</a:t>
            </a:r>
            <a:r>
              <a:rPr lang="en-US" sz="1000" dirty="0"/>
              <a:t>, Guy Beaver, and Jim </a:t>
            </a:r>
            <a:r>
              <a:rPr lang="en-US" sz="1000" dirty="0" err="1"/>
              <a:t>Trott</a:t>
            </a:r>
            <a:r>
              <a:rPr lang="en-US" sz="1000" dirty="0"/>
              <a:t>. </a:t>
            </a:r>
            <a:r>
              <a:rPr lang="en-US" sz="1000" dirty="0" smtClean="0"/>
              <a:t>Chapter 1.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5981468"/>
      </p:ext>
    </p:extLst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1990"/>
      </p:ext>
    </p:extLst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later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638300"/>
            <a:ext cx="3581649" cy="35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2100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errors are of a systemic </a:t>
            </a:r>
            <a:r>
              <a:rPr lang="en-US" dirty="0" smtClean="0"/>
              <a:t>nature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D</a:t>
            </a:r>
            <a:r>
              <a:rPr lang="en-US" dirty="0" smtClean="0"/>
              <a:t>evelopment </a:t>
            </a:r>
            <a:r>
              <a:rPr lang="en-US" dirty="0"/>
              <a:t>system must be improved. </a:t>
            </a:r>
          </a:p>
          <a:p>
            <a:r>
              <a:rPr lang="en-US" dirty="0" smtClean="0"/>
              <a:t>You </a:t>
            </a:r>
            <a:r>
              <a:rPr lang="en-US" dirty="0"/>
              <a:t>must respect your people in order to improve your system. </a:t>
            </a:r>
          </a:p>
          <a:p>
            <a:r>
              <a:rPr lang="en-US" dirty="0" smtClean="0"/>
              <a:t>Doing </a:t>
            </a:r>
            <a:r>
              <a:rPr lang="en-US" dirty="0"/>
              <a:t>things too early causes waste. 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things just before you need to do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called “Just-In-Time,” or JIT. </a:t>
            </a:r>
          </a:p>
          <a:p>
            <a:r>
              <a:rPr lang="en-US" dirty="0" smtClean="0"/>
              <a:t>Focus </a:t>
            </a:r>
            <a:r>
              <a:rPr lang="en-US" dirty="0"/>
              <a:t>on shortening time-to-market by removing delays in the development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JIT methods to do this is more important than keeping everyone busy.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188" y="628458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Lean</a:t>
            </a:r>
            <a:r>
              <a:rPr lang="en-US" sz="1000" dirty="0"/>
              <a:t>-Agile Software Development: Achieving Enterprise Agility, by Alan </a:t>
            </a:r>
            <a:r>
              <a:rPr lang="en-US" sz="1000" dirty="0" err="1"/>
              <a:t>Shalloway</a:t>
            </a:r>
            <a:r>
              <a:rPr lang="en-US" sz="1000" dirty="0"/>
              <a:t>, Guy Beaver, and Jim </a:t>
            </a:r>
            <a:r>
              <a:rPr lang="en-US" sz="1000" dirty="0" err="1"/>
              <a:t>Trott</a:t>
            </a:r>
            <a:r>
              <a:rPr lang="en-US" sz="1000" dirty="0"/>
              <a:t>. </a:t>
            </a:r>
            <a:r>
              <a:rPr lang="en-US" sz="1000" dirty="0" smtClean="0"/>
              <a:t>Chapter 1.</a:t>
            </a:r>
            <a:endParaRPr lang="en-US" sz="1000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64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LSD: 7 Principles, 22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Eliminate Waste</a:t>
            </a:r>
            <a:br>
              <a:rPr lang="en-US" dirty="0"/>
            </a:br>
            <a:r>
              <a:rPr lang="en-US" dirty="0"/>
              <a:t>– Seeing Waste, Value Stream Mapping </a:t>
            </a:r>
          </a:p>
          <a:p>
            <a:r>
              <a:rPr lang="en-US" dirty="0"/>
              <a:t>Amplify Learning</a:t>
            </a:r>
            <a:br>
              <a:rPr lang="en-US" dirty="0"/>
            </a:br>
            <a:r>
              <a:rPr lang="en-US" dirty="0"/>
              <a:t>– Feedback, Iterations, Synchronization, Set-Based Development </a:t>
            </a:r>
          </a:p>
          <a:p>
            <a:r>
              <a:rPr lang="en-US" dirty="0"/>
              <a:t>Decide as Late as Possible</a:t>
            </a:r>
            <a:br>
              <a:rPr lang="en-US" dirty="0"/>
            </a:br>
            <a:r>
              <a:rPr lang="en-US" dirty="0"/>
              <a:t>– Options Thinking, The Last Responsible Moment, Making Decisions </a:t>
            </a:r>
          </a:p>
          <a:p>
            <a:r>
              <a:rPr lang="en-US" dirty="0"/>
              <a:t>Deliver as Fast as Possible</a:t>
            </a:r>
            <a:br>
              <a:rPr lang="en-US" dirty="0"/>
            </a:br>
            <a:r>
              <a:rPr lang="en-US" dirty="0"/>
              <a:t>– Pull Systems, Queuing Theory, Cost of Delay </a:t>
            </a:r>
          </a:p>
          <a:p>
            <a:r>
              <a:rPr lang="en-US" dirty="0"/>
              <a:t>Empower the Team</a:t>
            </a:r>
            <a:br>
              <a:rPr lang="en-US" dirty="0"/>
            </a:br>
            <a:r>
              <a:rPr lang="en-US" dirty="0"/>
              <a:t>– Self-Determination, Motivation, Leadership, Expertise </a:t>
            </a:r>
          </a:p>
          <a:p>
            <a:r>
              <a:rPr lang="en-US" dirty="0"/>
              <a:t>Build Integrity In</a:t>
            </a:r>
            <a:br>
              <a:rPr lang="en-US" dirty="0"/>
            </a:br>
            <a:r>
              <a:rPr lang="en-US" dirty="0"/>
              <a:t>– Perceived Integrity, Conceptual Integrity, Refactoring, Testing </a:t>
            </a:r>
          </a:p>
          <a:p>
            <a:r>
              <a:rPr lang="en-US" dirty="0"/>
              <a:t>See the Whole</a:t>
            </a:r>
            <a:br>
              <a:rPr lang="en-US" dirty="0"/>
            </a:br>
            <a:r>
              <a:rPr lang="en-US" dirty="0"/>
              <a:t>– Measurements, Contracts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333489"/>
            <a:ext cx="308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Cristoph</a:t>
            </a:r>
            <a:r>
              <a:rPr lang="en-US" sz="1000" dirty="0" smtClean="0"/>
              <a:t> </a:t>
            </a:r>
            <a:r>
              <a:rPr lang="en-US" sz="1000" dirty="0" err="1" smtClean="0"/>
              <a:t>Steindl</a:t>
            </a:r>
            <a:r>
              <a:rPr lang="en-US" sz="1000" dirty="0" smtClean="0"/>
              <a:t> (IBM), Lean Software Development, 2004 (Presentation)</a:t>
            </a:r>
            <a:endParaRPr lang="en-US" sz="1000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51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#1: Eliminate Waste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/>
              <a:t>.. does not mean to throw away </a:t>
            </a:r>
            <a:r>
              <a:rPr lang="en-US" dirty="0" smtClean="0"/>
              <a:t>all documentation</a:t>
            </a:r>
          </a:p>
          <a:p>
            <a:pPr lvl="1"/>
            <a:r>
              <a:rPr lang="en-US" dirty="0" smtClean="0"/>
              <a:t>spend </a:t>
            </a:r>
            <a:r>
              <a:rPr lang="en-US" dirty="0"/>
              <a:t>time only on what adds real customer value. </a:t>
            </a:r>
          </a:p>
          <a:p>
            <a:r>
              <a:rPr lang="en-US" dirty="0"/>
              <a:t>Eliminating waste is the most fundamental lean </a:t>
            </a:r>
            <a:r>
              <a:rPr lang="en-US" dirty="0" smtClean="0"/>
              <a:t>principle. </a:t>
            </a:r>
            <a:endParaRPr lang="en-US" dirty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the first step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</a:t>
            </a:r>
            <a:r>
              <a:rPr lang="en-US" dirty="0"/>
              <a:t>lean development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learning to see waste.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step is to uncover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biggest sources of waste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eliminate them.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8685" y="4373351"/>
            <a:ext cx="162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Uncover Waste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2361" y="4373351"/>
            <a:ext cx="171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Eliminate Waste</a:t>
            </a:r>
            <a:endParaRPr lang="en-US" dirty="0"/>
          </a:p>
        </p:txBody>
      </p:sp>
      <p:sp>
        <p:nvSpPr>
          <p:cNvPr id="6" name="Curved Up Arrow 5"/>
          <p:cNvSpPr/>
          <p:nvPr/>
        </p:nvSpPr>
        <p:spPr>
          <a:xfrm>
            <a:off x="6145132" y="4742683"/>
            <a:ext cx="2267576" cy="731837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flipH="1">
            <a:off x="6077104" y="3651571"/>
            <a:ext cx="2267576" cy="70309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6333489"/>
            <a:ext cx="308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Cristoph</a:t>
            </a:r>
            <a:r>
              <a:rPr lang="en-US" sz="1000" dirty="0" smtClean="0"/>
              <a:t> </a:t>
            </a:r>
            <a:r>
              <a:rPr lang="en-US" sz="1000" dirty="0" err="1" smtClean="0"/>
              <a:t>Steindl</a:t>
            </a:r>
            <a:r>
              <a:rPr lang="en-US" sz="1000" dirty="0" smtClean="0"/>
              <a:t> (IBM), Lean Software Development, 2004 (Presentation)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33576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Rates of Feature Usage in Software Projects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635" t="13232" r="-4635"/>
          <a:stretch/>
        </p:blipFill>
        <p:spPr>
          <a:xfrm>
            <a:off x="0" y="1935732"/>
            <a:ext cx="9177240" cy="4379283"/>
          </a:xfrm>
        </p:spPr>
      </p:pic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1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#1: Eliminating Waste</a:t>
            </a:r>
            <a:br>
              <a:rPr lang="en-US" dirty="0" smtClean="0"/>
            </a:br>
            <a:r>
              <a:rPr lang="en-US" dirty="0" smtClean="0"/>
              <a:t>			Tool </a:t>
            </a:r>
            <a:r>
              <a:rPr lang="en-US" dirty="0" smtClean="0">
                <a:solidFill>
                  <a:srgbClr val="FF0000"/>
                </a:solidFill>
              </a:rPr>
              <a:t>#1</a:t>
            </a:r>
            <a:r>
              <a:rPr lang="en-US" dirty="0" smtClean="0"/>
              <a:t>: Seeing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77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Partially done </a:t>
            </a:r>
            <a:r>
              <a:rPr lang="en-US" dirty="0" smtClean="0"/>
              <a:t>work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 processing</a:t>
            </a:r>
          </a:p>
          <a:p>
            <a:pPr lvl="1"/>
            <a:r>
              <a:rPr lang="en-US" dirty="0" smtClean="0"/>
              <a:t>Paperwork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production</a:t>
            </a:r>
          </a:p>
          <a:p>
            <a:pPr lvl="1"/>
            <a:r>
              <a:rPr lang="en-US" dirty="0" smtClean="0"/>
              <a:t>Unused </a:t>
            </a:r>
            <a:r>
              <a:rPr lang="en-US" dirty="0" smtClean="0"/>
              <a:t>features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Task switching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77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Waiting</a:t>
            </a:r>
            <a:endParaRPr lang="en-US" dirty="0"/>
          </a:p>
          <a:p>
            <a:pPr marL="914400" lvl="1" indent="-514350"/>
            <a:r>
              <a:rPr lang="en-US" dirty="0"/>
              <a:t>F</a:t>
            </a:r>
            <a:r>
              <a:rPr lang="en-US" sz="2000" dirty="0" smtClean="0"/>
              <a:t>or </a:t>
            </a:r>
            <a:r>
              <a:rPr lang="en-US" sz="2000" dirty="0" smtClean="0"/>
              <a:t>staffing, </a:t>
            </a:r>
            <a:endParaRPr lang="en-US" sz="2000" dirty="0" smtClean="0"/>
          </a:p>
          <a:p>
            <a:pPr marL="914400" lvl="1" indent="-514350"/>
            <a:r>
              <a:rPr lang="en-US" dirty="0" smtClean="0"/>
              <a:t>For </a:t>
            </a:r>
            <a:r>
              <a:rPr lang="en-US" sz="2000" dirty="0" smtClean="0"/>
              <a:t>approval</a:t>
            </a:r>
            <a:r>
              <a:rPr lang="en-US" sz="2000" dirty="0" smtClean="0"/>
              <a:t>, </a:t>
            </a:r>
            <a:endParaRPr lang="en-US" sz="2000" dirty="0" smtClean="0"/>
          </a:p>
          <a:p>
            <a:pPr marL="914400" lvl="1" indent="-514350"/>
            <a:r>
              <a:rPr lang="en-US" dirty="0" smtClean="0"/>
              <a:t>For </a:t>
            </a:r>
            <a:r>
              <a:rPr lang="en-US" sz="2000" dirty="0" smtClean="0"/>
              <a:t>review</a:t>
            </a:r>
            <a:r>
              <a:rPr lang="en-US" sz="2000" dirty="0" smtClean="0"/>
              <a:t>, </a:t>
            </a:r>
            <a:endParaRPr lang="en-US" sz="2000" dirty="0" smtClean="0"/>
          </a:p>
          <a:p>
            <a:pPr marL="914400" lvl="1" indent="-514350"/>
            <a:r>
              <a:rPr lang="en-US" dirty="0" smtClean="0"/>
              <a:t>For </a:t>
            </a:r>
            <a:r>
              <a:rPr lang="en-US" sz="2000" dirty="0" err="1" smtClean="0"/>
              <a:t>exessive</a:t>
            </a:r>
            <a:r>
              <a:rPr lang="en-US" sz="2000" dirty="0" smtClean="0"/>
              <a:t> </a:t>
            </a:r>
            <a:r>
              <a:rPr lang="en-US" sz="2000" dirty="0" smtClean="0"/>
              <a:t>requirements, </a:t>
            </a:r>
            <a:endParaRPr lang="en-US" sz="2000" dirty="0" smtClean="0"/>
          </a:p>
          <a:p>
            <a:pPr marL="914400" lvl="1" indent="-514350"/>
            <a:r>
              <a:rPr lang="en-US" dirty="0" smtClean="0"/>
              <a:t>For </a:t>
            </a:r>
            <a:r>
              <a:rPr lang="en-US" sz="2000" dirty="0" smtClean="0"/>
              <a:t>testing</a:t>
            </a:r>
            <a:r>
              <a:rPr lang="en-US" sz="2000" dirty="0" smtClean="0"/>
              <a:t>, </a:t>
            </a:r>
            <a:endParaRPr lang="en-US" sz="2000" dirty="0" smtClean="0"/>
          </a:p>
          <a:p>
            <a:pPr marL="914400" lvl="1" indent="-514350"/>
            <a:r>
              <a:rPr lang="en-US" dirty="0" smtClean="0"/>
              <a:t>For </a:t>
            </a:r>
            <a:r>
              <a:rPr lang="en-US" sz="2000" dirty="0" smtClean="0"/>
              <a:t>deployment </a:t>
            </a:r>
            <a:br>
              <a:rPr lang="en-US" sz="2000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Motion</a:t>
            </a:r>
          </a:p>
          <a:p>
            <a:pPr marL="914400" lvl="1" indent="-514350"/>
            <a:r>
              <a:rPr lang="en-US" dirty="0" smtClean="0"/>
              <a:t>Handovers, finding answers for </a:t>
            </a:r>
            <a:r>
              <a:rPr lang="en-US" dirty="0" smtClean="0"/>
              <a:t>questions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Defects</a:t>
            </a:r>
          </a:p>
          <a:p>
            <a:pPr marL="914400" lvl="1" indent="-514350"/>
            <a:r>
              <a:rPr lang="en-US" dirty="0" smtClean="0"/>
              <a:t>Waste produced by defect = impact x time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6333489"/>
            <a:ext cx="308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Cristoph</a:t>
            </a:r>
            <a:r>
              <a:rPr lang="en-US" sz="1000" dirty="0" smtClean="0"/>
              <a:t> </a:t>
            </a:r>
            <a:r>
              <a:rPr lang="en-US" sz="1000" dirty="0" err="1" smtClean="0"/>
              <a:t>Steindl</a:t>
            </a:r>
            <a:r>
              <a:rPr lang="en-US" sz="1000" dirty="0" smtClean="0"/>
              <a:t> (IBM), Lean Software Development, 2004 (Presentation)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367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#1: Eliminating Waste</a:t>
            </a:r>
            <a:br>
              <a:rPr lang="en-US" dirty="0" smtClean="0"/>
            </a:br>
            <a:r>
              <a:rPr lang="en-US" dirty="0" smtClean="0"/>
              <a:t>Tool </a:t>
            </a:r>
            <a:r>
              <a:rPr lang="en-US" dirty="0" smtClean="0">
                <a:solidFill>
                  <a:srgbClr val="FF0000"/>
                </a:solidFill>
              </a:rPr>
              <a:t>#2</a:t>
            </a:r>
            <a:r>
              <a:rPr lang="en-US" dirty="0" smtClean="0"/>
              <a:t>: Value Stream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6" y="1988840"/>
            <a:ext cx="8460433" cy="44958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Pretend you are a customer </a:t>
            </a:r>
            <a:r>
              <a:rPr lang="en-US" dirty="0" smtClean="0"/>
              <a:t>request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magine </a:t>
            </a:r>
            <a:r>
              <a:rPr lang="en-US" dirty="0"/>
              <a:t>yourself going through each step of your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ask </a:t>
            </a:r>
            <a:r>
              <a:rPr lang="en-US" dirty="0" smtClean="0"/>
              <a:t>people; </a:t>
            </a:r>
            <a:r>
              <a:rPr lang="en-US" dirty="0"/>
              <a:t>walk around, look </a:t>
            </a:r>
            <a:r>
              <a:rPr lang="en-US" dirty="0" smtClean="0"/>
              <a:t>at </a:t>
            </a:r>
            <a:r>
              <a:rPr lang="en-US" dirty="0"/>
              <a:t>data, find </a:t>
            </a:r>
            <a:r>
              <a:rPr lang="en-US" dirty="0" smtClean="0"/>
              <a:t>out </a:t>
            </a:r>
            <a:r>
              <a:rPr lang="en-US" dirty="0"/>
              <a:t>yourself.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the </a:t>
            </a:r>
            <a:r>
              <a:rPr lang="en-US" dirty="0" smtClean="0"/>
              <a:t>start</a:t>
            </a:r>
          </a:p>
          <a:p>
            <a:pPr marL="857250" lvl="1" indent="-457200"/>
            <a:r>
              <a:rPr lang="en-US" dirty="0" smtClean="0"/>
              <a:t>I.e. </a:t>
            </a:r>
            <a:r>
              <a:rPr lang="en-US" dirty="0"/>
              <a:t>where a customer request comes into your organization.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a chart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Average </a:t>
            </a:r>
            <a:r>
              <a:rPr lang="en-US" dirty="0"/>
              <a:t>customer request, from arrival to completion.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dirty="0" smtClean="0"/>
              <a:t>people </a:t>
            </a:r>
            <a:r>
              <a:rPr lang="en-US" dirty="0"/>
              <a:t>involved in each </a:t>
            </a:r>
            <a:r>
              <a:rPr lang="en-US" dirty="0" smtClean="0"/>
              <a:t>activity</a:t>
            </a:r>
            <a:endParaRPr lang="en-US" dirty="0"/>
          </a:p>
          <a:p>
            <a:pPr marL="857250" lvl="1" indent="-457200"/>
            <a:r>
              <a:rPr lang="en-US" dirty="0"/>
              <a:t>S</a:t>
            </a:r>
            <a:r>
              <a:rPr lang="en-US" dirty="0" smtClean="0"/>
              <a:t>ketch </a:t>
            </a:r>
            <a:r>
              <a:rPr lang="en-US" dirty="0"/>
              <a:t>all the process steps necessary to </a:t>
            </a:r>
            <a:r>
              <a:rPr lang="en-US" dirty="0" smtClean="0"/>
              <a:t>handle </a:t>
            </a:r>
            <a:r>
              <a:rPr lang="en-US" dirty="0"/>
              <a:t>the request,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Capture</a:t>
            </a:r>
            <a:r>
              <a:rPr lang="en-US" dirty="0" smtClean="0"/>
              <a:t> </a:t>
            </a:r>
            <a:r>
              <a:rPr lang="en-US" dirty="0"/>
              <a:t>average amount of time </a:t>
            </a:r>
            <a:r>
              <a:rPr lang="en-US" dirty="0" smtClean="0"/>
              <a:t>it </a:t>
            </a:r>
            <a:r>
              <a:rPr lang="en-US" dirty="0"/>
              <a:t>spends in each step.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Draw Timeline (at </a:t>
            </a:r>
            <a:r>
              <a:rPr lang="en-US" dirty="0"/>
              <a:t>the bottom of the </a:t>
            </a:r>
            <a:r>
              <a:rPr lang="en-US" dirty="0" smtClean="0"/>
              <a:t>map)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how much time the request spends in value-adding </a:t>
            </a:r>
            <a:r>
              <a:rPr lang="en-US" dirty="0" smtClean="0"/>
              <a:t>activities.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</a:t>
            </a:r>
            <a:r>
              <a:rPr lang="en-US" dirty="0" smtClean="0"/>
              <a:t> </a:t>
            </a:r>
            <a:r>
              <a:rPr lang="en-US" dirty="0"/>
              <a:t>how much time it spends </a:t>
            </a:r>
            <a:r>
              <a:rPr lang="en-US" dirty="0" smtClean="0"/>
              <a:t>waiting or in </a:t>
            </a:r>
            <a:r>
              <a:rPr lang="en-US" dirty="0"/>
              <a:t>non-value adding activities.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6333489"/>
            <a:ext cx="308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Cristoph</a:t>
            </a:r>
            <a:r>
              <a:rPr lang="en-US" sz="1000" dirty="0" smtClean="0"/>
              <a:t> </a:t>
            </a:r>
            <a:r>
              <a:rPr lang="en-US" sz="1000" dirty="0" err="1" smtClean="0"/>
              <a:t>Steindl</a:t>
            </a:r>
            <a:r>
              <a:rPr lang="en-US" sz="1000" dirty="0" smtClean="0"/>
              <a:t> (IBM), Lean Software Development, 2004 (Presentation)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92279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Value-Stream Mapping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238"/>
            <a:ext cx="9144000" cy="4828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188" y="6412807"/>
            <a:ext cx="30025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Mary  &amp; Tom </a:t>
            </a:r>
            <a:r>
              <a:rPr lang="en-US" sz="1050" dirty="0" err="1" smtClean="0"/>
              <a:t>Poppendieck</a:t>
            </a:r>
            <a:r>
              <a:rPr lang="en-US" sz="1050" dirty="0" smtClean="0"/>
              <a:t>: Lean Software Development Workshop 2008</a:t>
            </a:r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18367" y="6434242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Lean | Agile Dev. Proc.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1903" y="6433808"/>
            <a:ext cx="842170" cy="365125"/>
          </a:xfrm>
        </p:spPr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-84040" y="3053707"/>
            <a:ext cx="9384447" cy="31470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5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Chalmers-G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PT-mall eng-Chalmers I GU 2014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6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6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Chalmers-Gu.thmx</Template>
  <TotalTime>3151</TotalTime>
  <Words>1294</Words>
  <Application>Microsoft Macintosh PowerPoint</Application>
  <PresentationFormat>On-screen Show (4:3)</PresentationFormat>
  <Paragraphs>234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Chalmers-Gu</vt:lpstr>
      <vt:lpstr>Vorlage</vt:lpstr>
      <vt:lpstr>PPT-mall eng-Chalmers I GU 2014</vt:lpstr>
      <vt:lpstr>Lean Software Development</vt:lpstr>
      <vt:lpstr>Lean History</vt:lpstr>
      <vt:lpstr>Lean Mindset</vt:lpstr>
      <vt:lpstr>LSD: 7 Principles, 22 Tools</vt:lpstr>
      <vt:lpstr>Principle #1: Eliminate Waste </vt:lpstr>
      <vt:lpstr>Rates of Feature Usage in Software Projects</vt:lpstr>
      <vt:lpstr>#1: Eliminating Waste    Tool #1: Seeing Waste</vt:lpstr>
      <vt:lpstr>#1: Eliminating Waste Tool #2: Value Stream Mapping</vt:lpstr>
      <vt:lpstr>Examples: Value-Stream Mapping</vt:lpstr>
      <vt:lpstr>#Principle 2: Amplify Learning</vt:lpstr>
      <vt:lpstr>#2: Amplify Learning     Tool #3: Feedback</vt:lpstr>
      <vt:lpstr>#2: Amplify Learning   Tool #4: Short iterations</vt:lpstr>
      <vt:lpstr>#2: Amplify Learning   Tool #5: Synchronisation</vt:lpstr>
      <vt:lpstr>#2: Amplify Learning Tool #5: Set based development</vt:lpstr>
      <vt:lpstr>Principle #3: Decide as late as possible</vt:lpstr>
      <vt:lpstr>PowerPoint Presentation</vt:lpstr>
      <vt:lpstr>Lean principles</vt:lpstr>
      <vt:lpstr>See the Whole</vt:lpstr>
      <vt:lpstr>Lean practices</vt:lpstr>
      <vt:lpstr>Agile vs. Lean</vt:lpstr>
      <vt:lpstr>PowerPoint Presentation</vt:lpstr>
      <vt:lpstr>For later use</vt:lpstr>
    </vt:vector>
  </TitlesOfParts>
  <Company>Chalmers | University of Gothenburg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and Practices</dc:title>
  <dc:creator>Eric Knauss</dc:creator>
  <cp:lastModifiedBy>Eric Knauss</cp:lastModifiedBy>
  <cp:revision>50</cp:revision>
  <dcterms:created xsi:type="dcterms:W3CDTF">2014-03-30T16:51:02Z</dcterms:created>
  <dcterms:modified xsi:type="dcterms:W3CDTF">2014-04-22T13:01:22Z</dcterms:modified>
</cp:coreProperties>
</file>