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0" r:id="rId4"/>
    <p:sldId id="262" r:id="rId5"/>
    <p:sldId id="265" r:id="rId6"/>
    <p:sldId id="279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44" d="100"/>
          <a:sy n="44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30/03/15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two minutes to discuss with your </a:t>
            </a:r>
            <a:r>
              <a:rPr lang="en-US" dirty="0" err="1" smtClean="0"/>
              <a:t>neighbour</a:t>
            </a:r>
            <a:r>
              <a:rPr lang="en-US" dirty="0" smtClean="0"/>
              <a:t>: Which are easy, which are hard to follow in your</a:t>
            </a:r>
            <a:r>
              <a:rPr lang="en-US" baseline="0" dirty="0" smtClean="0"/>
              <a:t> project?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279-A54C-D244-B073-1D19DA843044}" type="datetimeFigureOut">
              <a:rPr lang="en-US" smtClean="0"/>
              <a:pPr/>
              <a:t>30/03/15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CFB0-6D65-3141-BB66-1C8AA85AF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hyperlink" Target="http://agilemanifesto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2.com/xp/ExtremeHour.html" TargetMode="External"/><Relationship Id="rId3" Type="http://schemas.openxmlformats.org/officeDocument/2006/relationships/hyperlink" Target="http://www.massey.ac.nz/~dpparson/agilehour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Principles / </a:t>
            </a:r>
            <a:r>
              <a:rPr lang="en-US" dirty="0" smtClean="0"/>
              <a:t>Miniature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as in Round 1, except …</a:t>
            </a:r>
          </a:p>
          <a:p>
            <a:endParaRPr lang="en-US" dirty="0" smtClean="0"/>
          </a:p>
          <a:p>
            <a:r>
              <a:rPr lang="en-US" dirty="0" smtClean="0"/>
              <a:t>Shorter Iterations:</a:t>
            </a:r>
          </a:p>
          <a:p>
            <a:pPr lvl="1"/>
            <a:r>
              <a:rPr lang="en-US" dirty="0" smtClean="0"/>
              <a:t>Developers can send Shape/Picture back</a:t>
            </a:r>
          </a:p>
          <a:p>
            <a:pPr lvl="1"/>
            <a:r>
              <a:rPr lang="en-US" dirty="0" smtClean="0"/>
              <a:t>Customers can write change request for a Shape or continue with next Shape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97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1985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 management (increments)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Metaphors</a:t>
            </a:r>
          </a:p>
          <a:p>
            <a:r>
              <a:rPr lang="en-US" dirty="0" smtClean="0"/>
              <a:t>Common language</a:t>
            </a:r>
          </a:p>
          <a:p>
            <a:r>
              <a:rPr lang="en-US" dirty="0" smtClean="0"/>
              <a:t>Time management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Introduce Integration Management</a:t>
            </a:r>
          </a:p>
          <a:p>
            <a:r>
              <a:rPr lang="en-US" dirty="0" smtClean="0"/>
              <a:t>More and faster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60640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246165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Increments and Iterations to whole picture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Ambiguity</a:t>
            </a:r>
            <a:r>
              <a:rPr lang="en-US" sz="2400" dirty="0" smtClean="0"/>
              <a:t> of metaphors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customer per team! All others are developers</a:t>
            </a:r>
          </a:p>
          <a:p>
            <a:r>
              <a:rPr lang="en-US" dirty="0" smtClean="0"/>
              <a:t>Customer is allowed to see drawing and memorize it</a:t>
            </a:r>
          </a:p>
          <a:p>
            <a:r>
              <a:rPr lang="en-US" dirty="0" smtClean="0"/>
              <a:t>Customers explains the drawing using words only</a:t>
            </a:r>
          </a:p>
          <a:p>
            <a:pPr lvl="1"/>
            <a:r>
              <a:rPr lang="en-US" dirty="0" smtClean="0"/>
              <a:t>No hands!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</a:p>
        </p:txBody>
      </p:sp>
    </p:spTree>
    <p:extLst>
      <p:ext uri="{BB962C8B-B14F-4D97-AF65-F5344CB8AC3E}">
        <p14:creationId xmlns:p14="http://schemas.microsoft.com/office/powerpoint/2010/main" val="3462574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3954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53716"/>
            <a:ext cx="4040188" cy="1985913"/>
          </a:xfrm>
        </p:spPr>
        <p:txBody>
          <a:bodyPr>
            <a:normAutofit/>
          </a:bodyPr>
          <a:lstStyle/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Direct feedback of customer</a:t>
            </a:r>
          </a:p>
          <a:p>
            <a:r>
              <a:rPr lang="en-US" dirty="0" smtClean="0"/>
              <a:t>Verbal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13954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962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9391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challenging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 cannot keep all developers busy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 not applicable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Common language</a:t>
            </a:r>
            <a:r>
              <a:rPr lang="en-US" sz="2400" dirty="0" smtClean="0"/>
              <a:t> not applicable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2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learn?</a:t>
            </a:r>
          </a:p>
          <a:p>
            <a:pPr lvl="1"/>
            <a:r>
              <a:rPr lang="en-US" dirty="0" smtClean="0"/>
              <a:t>Spatial distance hinders communication</a:t>
            </a:r>
          </a:p>
          <a:p>
            <a:pPr lvl="1"/>
            <a:r>
              <a:rPr lang="en-US" dirty="0" smtClean="0"/>
              <a:t>Multimodal communication helps</a:t>
            </a:r>
          </a:p>
          <a:p>
            <a:pPr lvl="1"/>
            <a:r>
              <a:rPr lang="en-US" dirty="0" smtClean="0"/>
              <a:t>Communication has limitations</a:t>
            </a:r>
          </a:p>
          <a:p>
            <a:pPr lvl="1"/>
            <a:r>
              <a:rPr lang="en-US" dirty="0" smtClean="0"/>
              <a:t>Feedback is important: On Product and on Process level</a:t>
            </a:r>
          </a:p>
          <a:p>
            <a:pPr lvl="1"/>
            <a:r>
              <a:rPr lang="en-US" dirty="0" smtClean="0"/>
              <a:t>Process Improvement is crucial</a:t>
            </a:r>
          </a:p>
          <a:p>
            <a:pPr lvl="1"/>
            <a:r>
              <a:rPr lang="en-US" dirty="0" smtClean="0"/>
              <a:t>Feedback minimizes Ambiguities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Interrupting and Reflecting on the process helps to improve 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4761"/>
            <a:ext cx="1337652" cy="100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44" y="5786358"/>
            <a:ext cx="1428856" cy="10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38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4" b="32339"/>
          <a:stretch/>
        </p:blipFill>
        <p:spPr>
          <a:xfrm>
            <a:off x="-12846" y="836712"/>
            <a:ext cx="9276748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86916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http://agilemanifesto.org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Began as a provocation: Plan-driven development did not safe the Software world…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a very serious movement, well adapted in industry.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are a couple of established agile methods: How to integrate these values in everyday software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Agile Software Dev. | Eric Knauss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475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359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Miniature</a:t>
            </a:r>
          </a:p>
          <a:p>
            <a:endParaRPr lang="en-US" dirty="0"/>
          </a:p>
          <a:p>
            <a:r>
              <a:rPr lang="en-US" dirty="0" smtClean="0"/>
              <a:t>Agile Principles </a:t>
            </a:r>
            <a:br>
              <a:rPr lang="en-US" dirty="0" smtClean="0"/>
            </a:b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12" b="341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631031" y="5972782"/>
            <a:ext cx="3055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http://</a:t>
            </a:r>
            <a:r>
              <a:rPr lang="en-US" sz="1000" dirty="0" err="1" smtClean="0">
                <a:solidFill>
                  <a:srgbClr val="FFFFFF"/>
                </a:solidFill>
              </a:rPr>
              <a:t>commons.wikimedia.org</a:t>
            </a:r>
            <a:r>
              <a:rPr lang="en-US" sz="1000" dirty="0" smtClean="0">
                <a:solidFill>
                  <a:srgbClr val="FFFFFF"/>
                </a:solidFill>
              </a:rPr>
              <a:t>/wiki/File:Sprint_01.jpg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17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idea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Streams</a:t>
            </a:r>
          </a:p>
          <a:p>
            <a:pPr lvl="1"/>
            <a:r>
              <a:rPr lang="en-US" dirty="0" smtClean="0"/>
              <a:t>Lectures –</a:t>
            </a:r>
            <a:r>
              <a:rPr lang="en-US" i="1" dirty="0" smtClean="0"/>
              <a:t> Learn Agile</a:t>
            </a:r>
          </a:p>
          <a:p>
            <a:pPr lvl="1"/>
            <a:r>
              <a:rPr lang="en-US" dirty="0" smtClean="0"/>
              <a:t>Project work –</a:t>
            </a:r>
            <a:r>
              <a:rPr lang="en-US" i="1" dirty="0" smtClean="0"/>
              <a:t> Experience Agile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Sprints</a:t>
            </a:r>
          </a:p>
          <a:p>
            <a:pPr lvl="1"/>
            <a:r>
              <a:rPr lang="en-US" dirty="0" smtClean="0"/>
              <a:t>First sprint – </a:t>
            </a:r>
            <a:r>
              <a:rPr lang="en-US" i="1" dirty="0" smtClean="0"/>
              <a:t>Getting started</a:t>
            </a:r>
          </a:p>
          <a:p>
            <a:pPr lvl="1"/>
            <a:r>
              <a:rPr lang="en-US" dirty="0" smtClean="0"/>
              <a:t>Second sprint – </a:t>
            </a:r>
            <a:r>
              <a:rPr lang="en-US" i="1" dirty="0" smtClean="0"/>
              <a:t>Focus on Project work</a:t>
            </a:r>
          </a:p>
          <a:p>
            <a:pPr lvl="1"/>
            <a:r>
              <a:rPr lang="en-US" dirty="0" smtClean="0"/>
              <a:t>Third sprint – </a:t>
            </a:r>
            <a:r>
              <a:rPr lang="en-US" i="1" dirty="0" smtClean="0"/>
              <a:t>Advanced Concepts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1755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54644"/>
              </p:ext>
            </p:extLst>
          </p:nvPr>
        </p:nvGraphicFramePr>
        <p:xfrm>
          <a:off x="457200" y="90805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and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Judgement</a:t>
                      </a:r>
                      <a:r>
                        <a:rPr lang="en-US" dirty="0" smtClean="0"/>
                        <a:t> and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agile and traditional </a:t>
                      </a:r>
                      <a:r>
                        <a:rPr lang="en-US" dirty="0" err="1" smtClean="0"/>
                        <a:t>softw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Forming a team organically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Explain: people/</a:t>
                      </a:r>
                      <a:r>
                        <a:rPr lang="en-US" dirty="0" err="1" smtClean="0"/>
                        <a:t>commun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centric dev.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 lean and agile development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in small software dev. teams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fact: people drive project success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</a:t>
                      </a:r>
                      <a:r>
                        <a:rPr lang="en-US" baseline="0" dirty="0" smtClean="0"/>
                        <a:t> different agile methodologies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and show progress continuously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Describe: No single methodology fits all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agile manifest and its accompanying principles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SW</a:t>
                      </a:r>
                      <a:r>
                        <a:rPr lang="en-US" baseline="0" dirty="0" smtClean="0"/>
                        <a:t> using small and frequent iterations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Discuss: methodology needs to adopt to culture 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what is different</a:t>
                      </a:r>
                      <a:r>
                        <a:rPr lang="en-US" baseline="0" dirty="0" smtClean="0"/>
                        <a:t> when leading an agile team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test-driven dev. and automated tests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 a program/design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member of agile team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planning using user stories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Software Dev.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624" y="3253511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06495" y="5480894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406736" y="2476450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0225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 in Software Development?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205" b="1205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047849" y="5976718"/>
            <a:ext cx="2638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</a:rPr>
              <a:t>mediagallery.usatoday.com</a:t>
            </a:r>
            <a:r>
              <a:rPr lang="en-US" sz="1000" dirty="0" smtClean="0">
                <a:solidFill>
                  <a:schemeClr val="bg1"/>
                </a:solidFill>
              </a:rPr>
              <a:t>/</a:t>
            </a:r>
            <a:r>
              <a:rPr lang="en-US" sz="1000" dirty="0" err="1" smtClean="0">
                <a:solidFill>
                  <a:schemeClr val="bg1"/>
                </a:solidFill>
              </a:rPr>
              <a:t>New+Flame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3818" y="4877696"/>
            <a:ext cx="2710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Agile Development: </a:t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A Miniature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83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get started in the project</a:t>
            </a:r>
          </a:p>
          <a:p>
            <a:pPr lvl="1"/>
            <a:r>
              <a:rPr lang="en-US" dirty="0" smtClean="0"/>
              <a:t>Shared ideas / concepts</a:t>
            </a:r>
          </a:p>
          <a:p>
            <a:pPr lvl="1"/>
            <a:r>
              <a:rPr lang="en-US" dirty="0">
                <a:hlinkClick r:id="rId2"/>
              </a:rPr>
              <a:t>http://c2.com/xp/</a:t>
            </a:r>
            <a:r>
              <a:rPr lang="en-US" dirty="0" smtClean="0">
                <a:hlinkClick r:id="rId2"/>
              </a:rPr>
              <a:t>ExtremeHour.html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http://www.massey.ac.nz/~dpparson/</a:t>
            </a:r>
            <a:r>
              <a:rPr lang="en-US" dirty="0" smtClean="0">
                <a:hlinkClick r:id="rId3"/>
              </a:rPr>
              <a:t>agilehour.htm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Idea: Simulate an agile project within a limited time</a:t>
            </a:r>
          </a:p>
          <a:p>
            <a:pPr lvl="1"/>
            <a:r>
              <a:rPr lang="en-US" dirty="0" smtClean="0"/>
              <a:t>Agile / Extreme Hour do not scale </a:t>
            </a:r>
          </a:p>
          <a:p>
            <a:pPr lvl="1"/>
            <a:r>
              <a:rPr lang="en-US" dirty="0" smtClean="0"/>
              <a:t>Lego-Scrum does not scale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Thus, falling back to a simulation first presented by Chris Rupp, Sophist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17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teams of 4 to 6 persons</a:t>
            </a:r>
          </a:p>
          <a:p>
            <a:r>
              <a:rPr lang="en-US" dirty="0" smtClean="0"/>
              <a:t>Assign roles in each team: same number of customers and developers</a:t>
            </a:r>
          </a:p>
          <a:p>
            <a:r>
              <a:rPr lang="en-US" dirty="0" smtClean="0"/>
              <a:t>Customers and developers sit as far apart as possible</a:t>
            </a:r>
          </a:p>
          <a:p>
            <a:r>
              <a:rPr lang="en-US" dirty="0" smtClean="0"/>
              <a:t>Customers write instructions for developers</a:t>
            </a:r>
          </a:p>
          <a:p>
            <a:r>
              <a:rPr lang="en-US" dirty="0" smtClean="0"/>
              <a:t>One of the customers </a:t>
            </a:r>
          </a:p>
          <a:p>
            <a:pPr lvl="1"/>
            <a:r>
              <a:rPr lang="en-US" dirty="0" smtClean="0"/>
              <a:t>brings written instructions to developers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answer (written) questions with (written) answers</a:t>
            </a:r>
          </a:p>
          <a:p>
            <a:r>
              <a:rPr lang="en-US" dirty="0" smtClean="0"/>
              <a:t>Talking and drawings between customers and developers are not permitted</a:t>
            </a:r>
          </a:p>
          <a:p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8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48482"/>
            <a:ext cx="4040188" cy="1985913"/>
          </a:xfrm>
        </p:spPr>
        <p:txBody>
          <a:bodyPr/>
          <a:lstStyle/>
          <a:p>
            <a:r>
              <a:rPr lang="en-US" dirty="0" smtClean="0"/>
              <a:t>…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48482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Incremental work</a:t>
            </a:r>
          </a:p>
          <a:p>
            <a:r>
              <a:rPr lang="en-US" dirty="0" smtClean="0"/>
              <a:t>Iterative work</a:t>
            </a:r>
          </a:p>
          <a:p>
            <a:r>
              <a:rPr lang="en-US" dirty="0" smtClean="0"/>
              <a:t>Define/control language</a:t>
            </a:r>
          </a:p>
          <a:p>
            <a:r>
              <a:rPr lang="en-US" dirty="0" smtClean="0"/>
              <a:t>Use coordinate-system</a:t>
            </a:r>
          </a:p>
          <a:p>
            <a:r>
              <a:rPr lang="en-US" dirty="0" smtClean="0"/>
              <a:t>Specify from abstract descriptions to specifics</a:t>
            </a:r>
          </a:p>
          <a:p>
            <a:r>
              <a:rPr lang="en-US" dirty="0" smtClean="0"/>
              <a:t>Communicate “big picture”</a:t>
            </a:r>
          </a:p>
          <a:p>
            <a:r>
              <a:rPr lang="en-US" dirty="0" smtClean="0"/>
              <a:t>Use metaphors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439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4157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enough time/suddenly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</a:t>
            </a:r>
            <a:r>
              <a:rPr lang="en-US" sz="2400" dirty="0" smtClean="0"/>
              <a:t>s wrote too long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no time for developers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Communication not fast </a:t>
            </a:r>
            <a:r>
              <a:rPr lang="en-US" sz="2400" dirty="0" smtClean="0">
                <a:sym typeface="Wingdings"/>
              </a:rPr>
              <a:t>enough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ym typeface="Wingdings"/>
              </a:rPr>
              <a:t>Descriptions confusing, full of contradictions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3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851</Words>
  <Application>Microsoft Macintosh PowerPoint</Application>
  <PresentationFormat>On-screen Show (4:3)</PresentationFormat>
  <Paragraphs>173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Vorlage</vt:lpstr>
      <vt:lpstr>Agile Principles / Miniature  (DIT191 / EDA397)</vt:lpstr>
      <vt:lpstr>Agenda today</vt:lpstr>
      <vt:lpstr>Sprint 1: Getting started</vt:lpstr>
      <vt:lpstr>My idea of this course…</vt:lpstr>
      <vt:lpstr>Course Objectives</vt:lpstr>
      <vt:lpstr>What is agility in Software Development?</vt:lpstr>
      <vt:lpstr>Miniatures </vt:lpstr>
      <vt:lpstr>Round 1</vt:lpstr>
      <vt:lpstr>Retrospective of Applied Strategy</vt:lpstr>
      <vt:lpstr>Round 2</vt:lpstr>
      <vt:lpstr>Retrospective of Applied Strategy</vt:lpstr>
      <vt:lpstr>Round 3</vt:lpstr>
      <vt:lpstr>Retrospective of Applied Strategy</vt:lpstr>
      <vt:lpstr>Conclusion</vt:lpstr>
      <vt:lpstr>Agile Manifesto</vt:lpstr>
      <vt:lpstr>Agile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44</cp:revision>
  <dcterms:created xsi:type="dcterms:W3CDTF">2014-03-19T21:57:28Z</dcterms:created>
  <dcterms:modified xsi:type="dcterms:W3CDTF">2015-03-30T20:07:44Z</dcterms:modified>
</cp:coreProperties>
</file>