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80" r:id="rId4"/>
    <p:sldId id="281" r:id="rId5"/>
    <p:sldId id="282" r:id="rId6"/>
    <p:sldId id="263" r:id="rId7"/>
    <p:sldId id="264" r:id="rId8"/>
    <p:sldId id="265" r:id="rId9"/>
    <p:sldId id="258" r:id="rId10"/>
    <p:sldId id="259" r:id="rId11"/>
    <p:sldId id="261" r:id="rId12"/>
    <p:sldId id="266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8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5865-C2A4-CE4D-B19E-1778C9B2294E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1503-C8C1-0343-AE12-1431BB0B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C8344-D6E6-BE42-B39A-60D7108D0665}" type="datetimeFigureOut">
              <a:rPr lang="en-US" smtClean="0"/>
              <a:pPr/>
              <a:t>24/04/15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0CC6F-90BF-B945-83E5-E3CD64F08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68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 smtClean="0">
                <a:latin typeface="Arial" charset="0"/>
              </a:rPr>
              <a:t>Kommentierte Folien zur Vorlesung Softwaretechnik II </a:t>
            </a:r>
            <a:r>
              <a:rPr lang="de-DE" sz="1000" dirty="0"/>
              <a:t> – SS 2004</a:t>
            </a:r>
          </a:p>
          <a:p>
            <a:r>
              <a:rPr lang="de-DE" sz="1100" dirty="0"/>
              <a:t>Prof. Dr. Kurt Schneider</a:t>
            </a:r>
            <a:r>
              <a:rPr lang="de-DE" dirty="0" smtClean="0"/>
              <a:t>     </a:t>
            </a:r>
            <a:r>
              <a:rPr lang="de-DE" sz="1000" dirty="0"/>
              <a:t>FG Software Engineering, Universität Hannover</a:t>
            </a:r>
          </a:p>
          <a:p>
            <a:endParaRPr lang="de-DE" sz="1000" dirty="0"/>
          </a:p>
        </p:txBody>
      </p:sp>
      <p:sp>
        <p:nvSpPr>
          <p:cNvPr id="219139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smtClean="0"/>
              <a:t>Juli 2004</a:t>
            </a:r>
          </a:p>
        </p:txBody>
      </p:sp>
      <p:sp>
        <p:nvSpPr>
          <p:cNvPr id="21914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671AD-D8CC-4638-912B-48EAE6521A49}" type="slidenum">
              <a:rPr lang="de-DE" smtClean="0"/>
              <a:pPr/>
              <a:t>10</a:t>
            </a:fld>
            <a:endParaRPr lang="de-DE" smtClean="0"/>
          </a:p>
        </p:txBody>
      </p:sp>
      <p:sp>
        <p:nvSpPr>
          <p:cNvPr id="219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8787" cy="3200400"/>
          </a:xfrm>
          <a:solidFill>
            <a:srgbClr val="FFFFFF"/>
          </a:solidFill>
          <a:ln/>
        </p:spPr>
      </p:sp>
      <p:sp>
        <p:nvSpPr>
          <p:cNvPr id="219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2" y="4347195"/>
            <a:ext cx="5030018" cy="384935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r>
              <a:rPr lang="de-DE" smtClean="0"/>
              <a:t>Zu Test First beachten Sie bitte unbedingt die Übungsaufgaben zu diesem Thema (römische Zahlen und GUI-Programmierung).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8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6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6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9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5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0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idx="10"/>
          </p:nvPr>
        </p:nvSpPr>
        <p:spPr>
          <a:xfrm>
            <a:off x="2590800" y="3124200"/>
            <a:ext cx="914400" cy="914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0167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FE7-3496-C44C-B2E9-FD2E399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novaroma.org/via_romana/numbers.html" TargetMode="External"/><Relationship Id="rId3" Type="http://schemas.openxmlformats.org/officeDocument/2006/relationships/hyperlink" Target="https://github.com/pedrovgs/RomanNumerals-Ka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Development Processes 2014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Knauss</a:t>
            </a:r>
            <a:r>
              <a:rPr lang="en-US" dirty="0" smtClean="0"/>
              <a:t> and Emil </a:t>
            </a:r>
            <a:r>
              <a:rPr lang="en-US" dirty="0" err="1" smtClean="0"/>
              <a:t>Alégroth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16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lIns="91436" tIns="45719" rIns="91436" bIns="45719" anchor="t"/>
          <a:lstStyle/>
          <a:p>
            <a:r>
              <a:rPr lang="de-DE" smtClean="0"/>
              <a:t>Test-Driven Development</a:t>
            </a:r>
          </a:p>
        </p:txBody>
      </p:sp>
      <p:sp>
        <p:nvSpPr>
          <p:cNvPr id="5146629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281988" cy="2683812"/>
          </a:xfrm>
          <a:prstGeom prst="rect">
            <a:avLst/>
          </a:prstGeom>
          <a:solidFill>
            <a:schemeClr val="bg1"/>
          </a:solidFill>
          <a:ln w="126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57200" indent="-457200" algn="l">
              <a:spcBef>
                <a:spcPct val="40000"/>
              </a:spcBef>
              <a:defRPr/>
            </a:pPr>
            <a:r>
              <a:rPr lang="en-US" sz="1800" i="0" dirty="0" err="1" smtClean="0"/>
              <a:t>Testcases</a:t>
            </a:r>
            <a:r>
              <a:rPr lang="en-US" sz="1800" i="0" dirty="0" smtClean="0"/>
              <a:t> and automatic regression tests for every class in product</a:t>
            </a:r>
          </a:p>
          <a:p>
            <a:pPr marL="457200" indent="-457200" algn="l">
              <a:spcBef>
                <a:spcPct val="40000"/>
              </a:spcBef>
              <a:buFontTx/>
              <a:buAutoNum type="arabicPlain" startAt="10"/>
              <a:defRPr/>
            </a:pPr>
            <a:r>
              <a:rPr lang="en-US" sz="1600" i="0" dirty="0" smtClean="0"/>
              <a:t>The automated tests are the design. The on-site customer makes th</a:t>
            </a:r>
            <a:r>
              <a:rPr lang="en-US" sz="1600" dirty="0" smtClean="0"/>
              <a:t>e acceptance tests.</a:t>
            </a:r>
            <a:endParaRPr lang="en-US" sz="1600" i="0" dirty="0" smtClean="0"/>
          </a:p>
          <a:p>
            <a:pPr marL="457200" indent="-457200" algn="l">
              <a:spcBef>
                <a:spcPct val="40000"/>
              </a:spcBef>
              <a:buFontTx/>
              <a:buAutoNum type="arabicPlain" startAt="8"/>
              <a:defRPr/>
            </a:pPr>
            <a:r>
              <a:rPr lang="en-US" sz="1600" i="0" dirty="0" smtClean="0"/>
              <a:t>After doing design and prototypes, we create a few </a:t>
            </a:r>
            <a:r>
              <a:rPr lang="en-US" sz="1600" i="0" dirty="0" err="1" smtClean="0"/>
              <a:t>testcases</a:t>
            </a:r>
            <a:endParaRPr lang="en-US" sz="1600" i="0" dirty="0" smtClean="0"/>
          </a:p>
          <a:p>
            <a:pPr marL="457200" indent="-457200" algn="l">
              <a:spcBef>
                <a:spcPct val="40000"/>
              </a:spcBef>
              <a:defRPr/>
            </a:pPr>
            <a:r>
              <a:rPr lang="en-US" sz="1600" i="0" dirty="0" smtClean="0"/>
              <a:t>6	As soon as the code is done, we create thorough unit tests, </a:t>
            </a:r>
            <a:br>
              <a:rPr lang="en-US" sz="1600" i="0" dirty="0" smtClean="0"/>
            </a:br>
            <a:r>
              <a:rPr lang="en-US" sz="1600" i="0" dirty="0" smtClean="0"/>
              <a:t>only after that goes the code to the test team.</a:t>
            </a:r>
          </a:p>
          <a:p>
            <a:pPr marL="457200" indent="-457200" algn="l">
              <a:spcBef>
                <a:spcPct val="40000"/>
              </a:spcBef>
              <a:buFontTx/>
              <a:buAutoNum type="arabicPlain" startAt="4"/>
              <a:defRPr/>
            </a:pPr>
            <a:r>
              <a:rPr lang="en-US" sz="1600" i="0" dirty="0" smtClean="0"/>
              <a:t>We have heard about </a:t>
            </a:r>
            <a:r>
              <a:rPr lang="en-US" sz="1600" i="0" dirty="0" err="1" smtClean="0"/>
              <a:t>JUnit</a:t>
            </a:r>
            <a:r>
              <a:rPr lang="en-US" sz="1600" i="0" dirty="0" smtClean="0"/>
              <a:t>. Never tried it though.</a:t>
            </a:r>
          </a:p>
          <a:p>
            <a:pPr marL="457200" indent="-457200" algn="l">
              <a:spcBef>
                <a:spcPct val="40000"/>
              </a:spcBef>
              <a:buFontTx/>
              <a:buAutoNum type="arabicPlain" startAt="2"/>
              <a:defRPr/>
            </a:pPr>
            <a:r>
              <a:rPr lang="en-US" sz="1600" i="0" dirty="0" smtClean="0"/>
              <a:t>Our system test phase always runs out of time: There are many errors!</a:t>
            </a:r>
          </a:p>
          <a:p>
            <a:pPr marL="457200" indent="-457200" algn="l">
              <a:spcBef>
                <a:spcPct val="40000"/>
              </a:spcBef>
              <a:defRPr/>
            </a:pPr>
            <a:r>
              <a:rPr lang="en-US" sz="1600" i="0" dirty="0" smtClean="0"/>
              <a:t>0	We do not test explicitly. Sometimes a customer tells us when there is a problem.</a:t>
            </a:r>
            <a:endParaRPr lang="en-US" sz="1600" i="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929454" y="5413733"/>
            <a:ext cx="2243178" cy="10156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DE" sz="1200" dirty="0" err="1" smtClean="0">
                <a:latin typeface="Times New Roman" pitchFamily="18" charset="0"/>
              </a:rPr>
              <a:t>c.f</a:t>
            </a:r>
            <a:r>
              <a:rPr lang="de-DE" sz="1200" dirty="0" smtClean="0">
                <a:latin typeface="Times New Roman" pitchFamily="18" charset="0"/>
              </a:rPr>
              <a:t>.: </a:t>
            </a:r>
            <a:r>
              <a:rPr lang="de-DE" sz="1200" dirty="0">
                <a:latin typeface="Times New Roman" pitchFamily="18" charset="0"/>
              </a:rPr>
              <a:t>Krebs, William (2002): </a:t>
            </a:r>
            <a:endParaRPr lang="de-DE" sz="1200" dirty="0" smtClean="0">
              <a:latin typeface="Times New Roman" pitchFamily="18" charset="0"/>
            </a:endParaRPr>
          </a:p>
          <a:p>
            <a:r>
              <a:rPr lang="de-DE" sz="1200" dirty="0" err="1" smtClean="0">
                <a:latin typeface="Times New Roman" pitchFamily="18" charset="0"/>
              </a:rPr>
              <a:t>Turning</a:t>
            </a:r>
            <a:r>
              <a:rPr lang="de-DE" sz="1200" dirty="0" smtClean="0">
                <a:latin typeface="Times New Roman" pitchFamily="18" charset="0"/>
              </a:rPr>
              <a:t> </a:t>
            </a:r>
            <a:r>
              <a:rPr lang="de-DE" sz="1200" dirty="0" err="1">
                <a:latin typeface="Times New Roman" pitchFamily="18" charset="0"/>
              </a:rPr>
              <a:t>the</a:t>
            </a:r>
            <a:r>
              <a:rPr lang="de-DE" sz="1200" dirty="0">
                <a:latin typeface="Times New Roman" pitchFamily="18" charset="0"/>
              </a:rPr>
              <a:t> </a:t>
            </a:r>
            <a:r>
              <a:rPr lang="de-DE" sz="1200" dirty="0" err="1">
                <a:latin typeface="Times New Roman" pitchFamily="18" charset="0"/>
              </a:rPr>
              <a:t>Knobs</a:t>
            </a:r>
            <a:r>
              <a:rPr lang="de-DE" sz="1200" dirty="0">
                <a:latin typeface="Times New Roman" pitchFamily="18" charset="0"/>
              </a:rPr>
              <a:t>: A Coaching </a:t>
            </a:r>
            <a:endParaRPr lang="de-DE" sz="1200" dirty="0" smtClean="0">
              <a:latin typeface="Times New Roman" pitchFamily="18" charset="0"/>
            </a:endParaRPr>
          </a:p>
          <a:p>
            <a:r>
              <a:rPr lang="de-DE" sz="1200" dirty="0" smtClean="0">
                <a:latin typeface="Times New Roman" pitchFamily="18" charset="0"/>
              </a:rPr>
              <a:t>Pattern </a:t>
            </a:r>
            <a:r>
              <a:rPr lang="de-DE" sz="1200" dirty="0" err="1">
                <a:latin typeface="Times New Roman" pitchFamily="18" charset="0"/>
              </a:rPr>
              <a:t>for</a:t>
            </a:r>
            <a:r>
              <a:rPr lang="de-DE" sz="1200" dirty="0">
                <a:latin typeface="Times New Roman" pitchFamily="18" charset="0"/>
              </a:rPr>
              <a:t> XP </a:t>
            </a:r>
            <a:r>
              <a:rPr lang="de-DE" sz="1200" dirty="0" err="1">
                <a:latin typeface="Times New Roman" pitchFamily="18" charset="0"/>
              </a:rPr>
              <a:t>through</a:t>
            </a:r>
            <a:r>
              <a:rPr lang="de-DE" sz="1200" dirty="0">
                <a:latin typeface="Times New Roman" pitchFamily="18" charset="0"/>
              </a:rPr>
              <a:t> Agile </a:t>
            </a:r>
            <a:endParaRPr lang="de-DE" sz="1200" dirty="0" smtClean="0">
              <a:latin typeface="Times New Roman" pitchFamily="18" charset="0"/>
            </a:endParaRPr>
          </a:p>
          <a:p>
            <a:r>
              <a:rPr lang="de-DE" sz="1200" dirty="0" err="1" smtClean="0">
                <a:latin typeface="Times New Roman" pitchFamily="18" charset="0"/>
              </a:rPr>
              <a:t>Metrics</a:t>
            </a:r>
            <a:r>
              <a:rPr lang="de-DE" sz="1200" dirty="0">
                <a:latin typeface="Times New Roman" pitchFamily="18" charset="0"/>
              </a:rPr>
              <a:t>. </a:t>
            </a:r>
            <a:r>
              <a:rPr lang="de-DE" sz="1200" dirty="0" smtClean="0">
                <a:latin typeface="Times New Roman" pitchFamily="18" charset="0"/>
              </a:rPr>
              <a:t>Springer</a:t>
            </a:r>
            <a:r>
              <a:rPr lang="de-DE" sz="1200" dirty="0">
                <a:latin typeface="Times New Roman" pitchFamily="18" charset="0"/>
              </a:rPr>
              <a:t>, </a:t>
            </a:r>
            <a:r>
              <a:rPr lang="de-DE" sz="1200" dirty="0" err="1">
                <a:latin typeface="Times New Roman" pitchFamily="18" charset="0"/>
              </a:rPr>
              <a:t>Lecture</a:t>
            </a:r>
            <a:r>
              <a:rPr lang="de-DE" sz="1200" dirty="0">
                <a:latin typeface="Times New Roman" pitchFamily="18" charset="0"/>
              </a:rPr>
              <a:t> Notes </a:t>
            </a:r>
            <a:endParaRPr lang="de-DE" sz="1200" dirty="0" smtClean="0">
              <a:latin typeface="Times New Roman" pitchFamily="18" charset="0"/>
            </a:endParaRPr>
          </a:p>
          <a:p>
            <a:r>
              <a:rPr lang="de-DE" sz="1200" dirty="0" smtClean="0">
                <a:latin typeface="Times New Roman" pitchFamily="18" charset="0"/>
              </a:rPr>
              <a:t>on </a:t>
            </a:r>
            <a:r>
              <a:rPr lang="de-DE" sz="1200" dirty="0">
                <a:latin typeface="Times New Roman" pitchFamily="18" charset="0"/>
              </a:rPr>
              <a:t>Computer Science 2418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386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662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Roman Numbers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 of Katas: Practice by repetition. </a:t>
            </a:r>
          </a:p>
          <a:p>
            <a:pPr lvl="1"/>
            <a:r>
              <a:rPr lang="en-US" dirty="0" smtClean="0"/>
              <a:t>Here: Test-First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Kata says you should write a function to convert from normal numbers to Roman Numerals: </a:t>
            </a:r>
            <a:r>
              <a:rPr lang="en-US" dirty="0" err="1" smtClean="0"/>
              <a:t>eg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 </a:t>
            </a:r>
            <a:r>
              <a:rPr lang="en-US" dirty="0"/>
              <a:t>--&gt; 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10 </a:t>
            </a:r>
            <a:r>
              <a:rPr lang="en-US" dirty="0"/>
              <a:t>--&gt;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7 </a:t>
            </a:r>
            <a:r>
              <a:rPr lang="en-US" dirty="0"/>
              <a:t>--&gt; VII</a:t>
            </a:r>
          </a:p>
          <a:p>
            <a:pPr marL="0" indent="0">
              <a:buNone/>
            </a:pPr>
            <a:r>
              <a:rPr lang="en-US" dirty="0"/>
              <a:t>etc. For a full description of how it works, take a look at [</a:t>
            </a:r>
            <a:r>
              <a:rPr lang="en-US" dirty="0">
                <a:hlinkClick r:id="rId2"/>
              </a:rPr>
              <a:t>http://www.novaroma.org/via_romana/numbers.html]</a:t>
            </a:r>
            <a:r>
              <a:rPr lang="en-US" dirty="0" smtClean="0">
                <a:hlinkClick r:id="rId2"/>
              </a:rPr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some ideas on how </a:t>
            </a:r>
            <a:r>
              <a:rPr lang="en-US" dirty="0"/>
              <a:t>to continue, look at </a:t>
            </a:r>
            <a:r>
              <a:rPr lang="en-US" dirty="0">
                <a:hlinkClick r:id="rId3"/>
              </a:rPr>
              <a:t>https://github.com/pedrovgs/RomanNumerals-</a:t>
            </a:r>
            <a:r>
              <a:rPr lang="en-US" dirty="0" smtClean="0">
                <a:hlinkClick r:id="rId3"/>
              </a:rPr>
              <a:t>Kata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9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Are those tests </a:t>
            </a:r>
            <a:r>
              <a:rPr lang="en-US" dirty="0" err="1" smtClean="0"/>
              <a:t>Blackbox</a:t>
            </a:r>
            <a:r>
              <a:rPr lang="en-US" dirty="0" smtClean="0"/>
              <a:t> or </a:t>
            </a:r>
            <a:r>
              <a:rPr lang="en-US" dirty="0" err="1" smtClean="0"/>
              <a:t>Glassbox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Traditionally, programmers and testers are supposed to be different persons. 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Does that not kill the </a:t>
            </a:r>
            <a:r>
              <a:rPr lang="en-US" dirty="0" err="1" smtClean="0"/>
              <a:t>testfirst</a:t>
            </a:r>
            <a:r>
              <a:rPr lang="en-US" dirty="0" smtClean="0"/>
              <a:t> idea?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0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that you are a quality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goal?</a:t>
            </a:r>
          </a:p>
          <a:p>
            <a:pPr lvl="1"/>
            <a:r>
              <a:rPr lang="en-US" dirty="0" smtClean="0"/>
              <a:t>Systematically manage quality</a:t>
            </a:r>
          </a:p>
          <a:p>
            <a:pPr lvl="1"/>
            <a:r>
              <a:rPr lang="en-US" dirty="0" smtClean="0"/>
              <a:t>Make sure that system works as specified</a:t>
            </a:r>
          </a:p>
          <a:p>
            <a:pPr lvl="1"/>
            <a:endParaRPr lang="en-US" dirty="0"/>
          </a:p>
          <a:p>
            <a:r>
              <a:rPr lang="en-US" dirty="0" smtClean="0"/>
              <a:t>What are your competencies?</a:t>
            </a:r>
          </a:p>
          <a:p>
            <a:pPr lvl="1"/>
            <a:r>
              <a:rPr lang="en-US" dirty="0" smtClean="0"/>
              <a:t>Methods and practices of QM</a:t>
            </a:r>
          </a:p>
          <a:p>
            <a:pPr lvl="1"/>
            <a:r>
              <a:rPr lang="en-US" dirty="0" smtClean="0"/>
              <a:t>Delay delivery to customer?</a:t>
            </a:r>
          </a:p>
          <a:p>
            <a:pPr lvl="1"/>
            <a:endParaRPr lang="en-US" dirty="0"/>
          </a:p>
          <a:p>
            <a:r>
              <a:rPr lang="en-US" dirty="0" smtClean="0"/>
              <a:t>What are your responsibilities?</a:t>
            </a:r>
          </a:p>
          <a:p>
            <a:pPr lvl="1"/>
            <a:r>
              <a:rPr lang="en-US" dirty="0" smtClean="0"/>
              <a:t>Sign of that software was developed according to state of practice in quality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724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a </a:t>
            </a:r>
            <a:r>
              <a:rPr lang="en-US" dirty="0" smtClean="0">
                <a:solidFill>
                  <a:schemeClr val="accent2"/>
                </a:solidFill>
              </a:rPr>
              <a:t>Quality Agent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4"/>
                </a:solidFill>
              </a:rPr>
              <a:t>Agile Coach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349588"/>
              </p:ext>
            </p:extLst>
          </p:nvPr>
        </p:nvGraphicFramePr>
        <p:xfrm>
          <a:off x="457200" y="858565"/>
          <a:ext cx="8229600" cy="5486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Daily builds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Face-to-face communication over written</a:t>
                      </a:r>
                      <a:r>
                        <a:rPr lang="en-US" baseline="0" dirty="0" smtClean="0"/>
                        <a:t>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Iterative requirements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code- / feature- freezing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Exact specification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QM</a:t>
                      </a:r>
                      <a:r>
                        <a:rPr lang="en-US" baseline="0" dirty="0" smtClean="0"/>
                        <a:t> strategy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4113254" y="858565"/>
            <a:ext cx="914400" cy="914400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6921228" y="858565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6921228" y="1772965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6921228" y="2687365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4113254" y="3601765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4113254" y="4516165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4113254" y="5430565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4113254" y="1772965"/>
            <a:ext cx="914400" cy="914400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4113254" y="2687365"/>
            <a:ext cx="914400" cy="914400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6921228" y="3601765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6921228" y="4516165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5494132" y="5430565"/>
            <a:ext cx="914400" cy="914400"/>
          </a:xfrm>
          <a:prstGeom prst="smileyFace">
            <a:avLst>
              <a:gd name="adj" fmla="val 759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0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97778" l="14875" r="879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1087" y="930202"/>
            <a:ext cx="2883626" cy="18604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Agile Environments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Inspired by / based on Original Software: The reality of software testing in an agile Environment, Whitepaper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FE7-3496-C44C-B2E9-FD2E399F63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only need to unit test”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Investigative testing?</a:t>
            </a:r>
          </a:p>
          <a:p>
            <a:pPr lvl="1"/>
            <a:r>
              <a:rPr lang="en-US" dirty="0" smtClean="0"/>
              <a:t>Goal of developer: Show that code works</a:t>
            </a:r>
          </a:p>
          <a:p>
            <a:pPr lvl="1"/>
            <a:r>
              <a:rPr lang="en-US" dirty="0" smtClean="0"/>
              <a:t>Goal of tester: Show that code does not work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47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“You can reuse unit tests to build </a:t>
            </a:r>
            <a:br>
              <a:rPr lang="en-US" dirty="0" smtClean="0"/>
            </a:br>
            <a:r>
              <a:rPr lang="en-US" dirty="0" smtClean="0"/>
              <a:t>a regression test suite”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Unit test</a:t>
            </a:r>
          </a:p>
          <a:p>
            <a:r>
              <a:rPr lang="en-US" dirty="0" smtClean="0"/>
              <a:t>Prove that code will do what is expected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Regression test</a:t>
            </a:r>
          </a:p>
          <a:p>
            <a:r>
              <a:rPr lang="en-US" dirty="0" smtClean="0"/>
              <a:t>Ensure that no unexpected effects result from changes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1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“Unit tests remove the need </a:t>
            </a:r>
            <a:br>
              <a:rPr lang="en-US" dirty="0" smtClean="0"/>
            </a:br>
            <a:r>
              <a:rPr lang="en-US" dirty="0" smtClean="0"/>
              <a:t>for manual testing”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Manual </a:t>
            </a:r>
            <a:r>
              <a:rPr lang="en-US" dirty="0"/>
              <a:t>testing is a repetitive task; it’s expensive, boring and error-prone.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Though manual testing is a time-consuming (and therefore expensive) way to find errors, the costs of not finding them are often much higher.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046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“We no longer need testers”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Quantity of productive code = quantity of test code</a:t>
            </a:r>
          </a:p>
          <a:p>
            <a:endParaRPr lang="en-US" dirty="0"/>
          </a:p>
          <a:p>
            <a:r>
              <a:rPr lang="en-US" dirty="0" smtClean="0"/>
              <a:t>Need to do regression tests</a:t>
            </a:r>
          </a:p>
          <a:p>
            <a:endParaRPr lang="en-US" dirty="0"/>
          </a:p>
          <a:p>
            <a:r>
              <a:rPr lang="en-US" dirty="0" smtClean="0"/>
              <a:t>Need to ensure a systematic approach</a:t>
            </a:r>
          </a:p>
          <a:p>
            <a:endParaRPr lang="en-US" dirty="0"/>
          </a:p>
          <a:p>
            <a:r>
              <a:rPr lang="en-US" dirty="0" smtClean="0"/>
              <a:t>Need to coach developers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447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err="1" smtClean="0"/>
              <a:t>M</a:t>
            </a:r>
            <a:r>
              <a:rPr lang="de-DE" i="1" dirty="0" err="1" smtClean="0"/>
              <a:t>agical</a:t>
            </a:r>
            <a:r>
              <a:rPr lang="de-DE" i="1" dirty="0" smtClean="0"/>
              <a:t> </a:t>
            </a:r>
            <a:r>
              <a:rPr lang="de-DE" i="1" dirty="0" err="1" smtClean="0"/>
              <a:t>Triangle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Project Management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3707904" y="1484784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Functionality</a:t>
            </a:r>
            <a:endParaRPr lang="de-DE" sz="2000" dirty="0"/>
          </a:p>
        </p:txBody>
      </p:sp>
      <p:sp>
        <p:nvSpPr>
          <p:cNvPr id="8" name="Ellipse 7"/>
          <p:cNvSpPr/>
          <p:nvPr/>
        </p:nvSpPr>
        <p:spPr>
          <a:xfrm>
            <a:off x="683568" y="5013176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Time</a:t>
            </a:r>
            <a:endParaRPr lang="de-DE" sz="2000" dirty="0"/>
          </a:p>
        </p:txBody>
      </p:sp>
      <p:sp>
        <p:nvSpPr>
          <p:cNvPr id="9" name="Ellipse 8"/>
          <p:cNvSpPr/>
          <p:nvPr/>
        </p:nvSpPr>
        <p:spPr>
          <a:xfrm>
            <a:off x="6516216" y="5013176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Cost</a:t>
            </a:r>
            <a:endParaRPr lang="de-DE" sz="2000" dirty="0"/>
          </a:p>
        </p:txBody>
      </p:sp>
      <p:sp>
        <p:nvSpPr>
          <p:cNvPr id="13" name="Gleichschenkliges Dreieck 12"/>
          <p:cNvSpPr/>
          <p:nvPr/>
        </p:nvSpPr>
        <p:spPr>
          <a:xfrm>
            <a:off x="3419872" y="2780928"/>
            <a:ext cx="2880320" cy="2304256"/>
          </a:xfrm>
          <a:prstGeom prst="triangl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7679100">
            <a:off x="3019582" y="3462850"/>
            <a:ext cx="3221560" cy="1932812"/>
          </a:xfrm>
          <a:prstGeom prst="triangl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2627784" y="3645024"/>
            <a:ext cx="4032448" cy="1440160"/>
          </a:xfrm>
          <a:prstGeom prst="triangle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23528" y="1072768"/>
            <a:ext cx="288032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triangle</a:t>
            </a:r>
            <a:r>
              <a:rPr lang="de-DE" dirty="0" smtClean="0"/>
              <a:t>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deadline</a:t>
            </a:r>
            <a:r>
              <a:rPr lang="de-DE" dirty="0" smtClean="0"/>
              <a:t>, </a:t>
            </a:r>
            <a:r>
              <a:rPr lang="de-DE" dirty="0" err="1" smtClean="0"/>
              <a:t>budget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gols</a:t>
            </a:r>
            <a:r>
              <a:rPr lang="de-DE" dirty="0" smtClean="0"/>
              <a:t> (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)</a:t>
            </a:r>
            <a:r>
              <a:rPr lang="de-DE" dirty="0" smtClean="0"/>
              <a:t>. The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fulfill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time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. </a:t>
            </a:r>
            <a:r>
              <a:rPr lang="de-DE" dirty="0" err="1" smtClean="0"/>
              <a:t>Changes</a:t>
            </a:r>
            <a:r>
              <a:rPr lang="de-DE" dirty="0" smtClean="0"/>
              <a:t> on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 </a:t>
            </a:r>
            <a:r>
              <a:rPr lang="de-DE" dirty="0" err="1" smtClean="0"/>
              <a:t>lead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on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..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731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“User acceptance testing is </a:t>
            </a:r>
            <a:br>
              <a:rPr lang="en-US" dirty="0" smtClean="0"/>
            </a:br>
            <a:r>
              <a:rPr lang="en-US" dirty="0" smtClean="0"/>
              <a:t>no longer necessary”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Seeing the product leads to new requirements</a:t>
            </a:r>
          </a:p>
          <a:p>
            <a:pPr lvl="1"/>
            <a:r>
              <a:rPr lang="en-US" dirty="0" smtClean="0"/>
              <a:t>Expectations change / are not met</a:t>
            </a:r>
          </a:p>
          <a:p>
            <a:pPr lvl="1"/>
            <a:endParaRPr lang="en-US" dirty="0"/>
          </a:p>
          <a:p>
            <a:r>
              <a:rPr lang="en-US" dirty="0" smtClean="0"/>
              <a:t>Agile offers feedback cycles to capture this effect early</a:t>
            </a:r>
          </a:p>
          <a:p>
            <a:endParaRPr lang="en-US" dirty="0"/>
          </a:p>
          <a:p>
            <a:r>
              <a:rPr lang="en-US" dirty="0" smtClean="0"/>
              <a:t>Still need to sign of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109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“Developers have adequate testing skills”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0234" y="1550575"/>
            <a:ext cx="538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Integration testing </a:t>
            </a:r>
            <a:r>
              <a:rPr lang="en-US" dirty="0" smtClean="0"/>
              <a:t>– “Which tests do I need to run to ensure the new code works seamlessly with the surrounding code”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239" y="2643609"/>
            <a:ext cx="538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System testing </a:t>
            </a:r>
            <a:r>
              <a:rPr lang="en-US" dirty="0" smtClean="0"/>
              <a:t>– “</a:t>
            </a:r>
            <a:r>
              <a:rPr lang="en-US" dirty="0"/>
              <a:t>Does the functionality supported by the new code dovetail with functionality elsewhere in this system, or in other systems within the process flow? 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0234" y="3764066"/>
            <a:ext cx="538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Regression testing </a:t>
            </a:r>
            <a:r>
              <a:rPr lang="en-US" dirty="0" smtClean="0"/>
              <a:t>– “</a:t>
            </a:r>
            <a:r>
              <a:rPr lang="en-US" dirty="0"/>
              <a:t>How often do I need to run a regression test to ensure there are no unforeseen impacts of the new code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239" y="4893329"/>
            <a:ext cx="538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Acceptance testing </a:t>
            </a:r>
            <a:r>
              <a:rPr lang="en-US" dirty="0" smtClean="0"/>
              <a:t>– “</a:t>
            </a:r>
            <a:r>
              <a:rPr lang="en-US" dirty="0"/>
              <a:t>While TDD (in collaboration with business users) should ensure that a specific function performs correctly, is the cumulative impact of changes still acceptable to the business users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239" y="947887"/>
            <a:ext cx="538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From story to unit test</a:t>
            </a:r>
            <a:r>
              <a:rPr lang="en-US" dirty="0" smtClean="0"/>
              <a:t> – “For each requirement, how would I test that?”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949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unit tests form 100% of </a:t>
            </a:r>
            <a:br>
              <a:rPr lang="en-US" dirty="0" smtClean="0"/>
            </a:br>
            <a:r>
              <a:rPr lang="en-US" dirty="0" smtClean="0"/>
              <a:t>our design specification”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That might be a lot of stuff</a:t>
            </a:r>
          </a:p>
          <a:p>
            <a:endParaRPr lang="en-US" dirty="0" smtClean="0"/>
          </a:p>
          <a:p>
            <a:r>
              <a:rPr lang="en-US" dirty="0" smtClean="0"/>
              <a:t>Is test code always a good choice to document that amount of information?</a:t>
            </a:r>
          </a:p>
          <a:p>
            <a:endParaRPr lang="en-US" dirty="0" smtClean="0"/>
          </a:p>
          <a:p>
            <a:r>
              <a:rPr lang="en-US" dirty="0" smtClean="0"/>
              <a:t>As size of project is increased, the execution time of tests is increased as well</a:t>
            </a:r>
          </a:p>
          <a:p>
            <a:pPr lvl="1"/>
            <a:r>
              <a:rPr lang="en-US" dirty="0" smtClean="0"/>
              <a:t>Need to partition the project and/or the tests</a:t>
            </a:r>
          </a:p>
          <a:p>
            <a:pPr lvl="1"/>
            <a:r>
              <a:rPr lang="en-US" dirty="0" smtClean="0"/>
              <a:t>Test and Execution Management!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2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3608512"/>
            <a:ext cx="3009900" cy="270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 can play an important role in agile projects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ho </a:t>
            </a:r>
            <a:r>
              <a:rPr lang="en-US" dirty="0"/>
              <a:t>else is better placed to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ridge </a:t>
            </a:r>
            <a:r>
              <a:rPr lang="en-US" dirty="0"/>
              <a:t>the gap between users and developers, </a:t>
            </a:r>
            <a:endParaRPr lang="en-US" dirty="0" smtClean="0"/>
          </a:p>
          <a:p>
            <a:pPr lvl="1"/>
            <a:r>
              <a:rPr lang="en-US" dirty="0" smtClean="0"/>
              <a:t>Understand what </a:t>
            </a:r>
            <a:r>
              <a:rPr lang="en-US" dirty="0"/>
              <a:t>is required, </a:t>
            </a:r>
            <a:endParaRPr lang="en-US" dirty="0" smtClean="0"/>
          </a:p>
          <a:p>
            <a:pPr lvl="1"/>
            <a:r>
              <a:rPr lang="en-US" dirty="0" smtClean="0"/>
              <a:t>Understand how </a:t>
            </a:r>
            <a:r>
              <a:rPr lang="en-US" dirty="0"/>
              <a:t>it can be </a:t>
            </a:r>
            <a:r>
              <a:rPr lang="en-US" dirty="0" smtClean="0"/>
              <a:t>achieved</a:t>
            </a:r>
          </a:p>
          <a:p>
            <a:pPr lvl="1"/>
            <a:r>
              <a:rPr lang="en-US" dirty="0" smtClean="0"/>
              <a:t>Understand how </a:t>
            </a:r>
            <a:r>
              <a:rPr lang="en-US" dirty="0"/>
              <a:t>it can be assured prior to deployment? </a:t>
            </a:r>
          </a:p>
          <a:p>
            <a:endParaRPr lang="en-US" dirty="0"/>
          </a:p>
          <a:p>
            <a:r>
              <a:rPr lang="en-US" dirty="0" smtClean="0"/>
              <a:t>To allow this, QA’s need to be experts in</a:t>
            </a:r>
          </a:p>
          <a:p>
            <a:pPr lvl="1"/>
            <a:r>
              <a:rPr lang="en-US" dirty="0" smtClean="0"/>
              <a:t>Quality management</a:t>
            </a:r>
          </a:p>
          <a:p>
            <a:pPr lvl="1"/>
            <a:r>
              <a:rPr lang="en-US" dirty="0" smtClean="0"/>
              <a:t>Agile development</a:t>
            </a:r>
          </a:p>
          <a:p>
            <a:pPr lvl="1"/>
            <a:r>
              <a:rPr lang="en-US" dirty="0" smtClean="0"/>
              <a:t>Requirements engineering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875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1835696" y="1988840"/>
            <a:ext cx="5832648" cy="3600400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Magical</a:t>
            </a:r>
            <a:r>
              <a:rPr lang="de-DE" dirty="0" smtClean="0"/>
              <a:t> </a:t>
            </a:r>
            <a:r>
              <a:rPr lang="de-DE" dirty="0" err="1" smtClean="0"/>
              <a:t>Rectangle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Project Management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827584" y="1484784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Functionality</a:t>
            </a:r>
            <a:endParaRPr lang="de-DE" sz="2000" dirty="0"/>
          </a:p>
        </p:txBody>
      </p:sp>
      <p:sp>
        <p:nvSpPr>
          <p:cNvPr id="8" name="Ellipse 7"/>
          <p:cNvSpPr/>
          <p:nvPr/>
        </p:nvSpPr>
        <p:spPr>
          <a:xfrm>
            <a:off x="683568" y="5013176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Time</a:t>
            </a:r>
            <a:endParaRPr lang="de-DE" sz="2000" dirty="0"/>
          </a:p>
        </p:txBody>
      </p:sp>
      <p:sp>
        <p:nvSpPr>
          <p:cNvPr id="9" name="Ellipse 8"/>
          <p:cNvSpPr/>
          <p:nvPr/>
        </p:nvSpPr>
        <p:spPr>
          <a:xfrm>
            <a:off x="6516216" y="5013176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Cost</a:t>
            </a:r>
            <a:endParaRPr lang="de-DE" sz="2000" dirty="0"/>
          </a:p>
        </p:txBody>
      </p:sp>
      <p:sp>
        <p:nvSpPr>
          <p:cNvPr id="10" name="Ellipse 9"/>
          <p:cNvSpPr/>
          <p:nvPr/>
        </p:nvSpPr>
        <p:spPr>
          <a:xfrm>
            <a:off x="6516216" y="1412776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Quality</a:t>
            </a:r>
            <a:endParaRPr lang="de-DE" sz="2000" dirty="0"/>
          </a:p>
        </p:txBody>
      </p:sp>
      <p:sp>
        <p:nvSpPr>
          <p:cNvPr id="13" name="Freihandform 12"/>
          <p:cNvSpPr/>
          <p:nvPr/>
        </p:nvSpPr>
        <p:spPr>
          <a:xfrm>
            <a:off x="1288473" y="1995055"/>
            <a:ext cx="6400800" cy="4031672"/>
          </a:xfrm>
          <a:custGeom>
            <a:avLst/>
            <a:gdLst>
              <a:gd name="connsiteX0" fmla="*/ 20782 w 6400800"/>
              <a:gd name="connsiteY0" fmla="*/ 3678381 h 4031672"/>
              <a:gd name="connsiteX1" fmla="*/ 540327 w 6400800"/>
              <a:gd name="connsiteY1" fmla="*/ 0 h 4031672"/>
              <a:gd name="connsiteX2" fmla="*/ 5195454 w 6400800"/>
              <a:gd name="connsiteY2" fmla="*/ 665018 h 4031672"/>
              <a:gd name="connsiteX3" fmla="*/ 6400800 w 6400800"/>
              <a:gd name="connsiteY3" fmla="*/ 3574472 h 4031672"/>
              <a:gd name="connsiteX4" fmla="*/ 0 w 6400800"/>
              <a:gd name="connsiteY4" fmla="*/ 4031672 h 4031672"/>
              <a:gd name="connsiteX5" fmla="*/ 20782 w 6400800"/>
              <a:gd name="connsiteY5" fmla="*/ 3616036 h 40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0" h="4031672">
                <a:moveTo>
                  <a:pt x="20782" y="3678381"/>
                </a:moveTo>
                <a:lnTo>
                  <a:pt x="540327" y="0"/>
                </a:lnTo>
                <a:lnTo>
                  <a:pt x="5195454" y="665018"/>
                </a:lnTo>
                <a:lnTo>
                  <a:pt x="6400800" y="3574472"/>
                </a:lnTo>
                <a:lnTo>
                  <a:pt x="0" y="4031672"/>
                </a:lnTo>
                <a:lnTo>
                  <a:pt x="20782" y="3616036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339752" y="2876743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contrast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magical</a:t>
            </a:r>
            <a:r>
              <a:rPr lang="de-DE" dirty="0" smtClean="0"/>
              <a:t> </a:t>
            </a:r>
            <a:r>
              <a:rPr lang="de-DE" dirty="0" err="1" smtClean="0"/>
              <a:t>triangle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rectangle</a:t>
            </a:r>
            <a:r>
              <a:rPr lang="de-DE" dirty="0" smtClean="0"/>
              <a:t> </a:t>
            </a:r>
            <a:r>
              <a:rPr lang="de-DE" dirty="0" err="1" smtClean="0"/>
              <a:t>distinguishes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6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would you shorten time-to-market?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Reduce testing effort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Reduce functionality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Add more developers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20640726">
            <a:off x="5551807" y="4488077"/>
            <a:ext cx="2631186" cy="1160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scope of this lecture (agile!): Only b) is a valid answer!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9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manage software quality?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6896" y="2853720"/>
            <a:ext cx="1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box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8563" y="192997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box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9889" y="133613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tests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9503" y="476356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Stress tests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2077" y="513289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Acceptance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8740" y="2517379"/>
            <a:ext cx="172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tests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5242" y="2148047"/>
            <a:ext cx="2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Checklist based reviews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0841" y="285372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Perspective based reviews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987" y="349704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Walkthroughs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7987" y="5908184"/>
            <a:ext cx="186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many more…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38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manage software quality?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6896" y="2853720"/>
            <a:ext cx="1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box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8563" y="192997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box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9889" y="133613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tests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9503" y="476356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Stress tests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2077" y="513289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Acceptance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8740" y="2517379"/>
            <a:ext cx="172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tests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5242" y="2148047"/>
            <a:ext cx="2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Checklist based reviews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0841" y="285372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Perspective based reviews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987" y="349704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Walkthroughs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7987" y="5908184"/>
            <a:ext cx="186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many more…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910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43" y="5072815"/>
            <a:ext cx="2753457" cy="12606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092" y="4751892"/>
            <a:ext cx="1487800" cy="14040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117" y="3057209"/>
            <a:ext cx="978455" cy="10368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380" y="1008876"/>
            <a:ext cx="28575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manage software quality?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6896" y="2853720"/>
            <a:ext cx="1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box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8563" y="192997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box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9889" y="133613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tests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9503" y="476356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Stress tests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2077" y="513289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Acceptance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8740" y="2517379"/>
            <a:ext cx="172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tests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5242" y="2148047"/>
            <a:ext cx="2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Checklist based reviews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0841" y="285372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Perspective based reviews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987" y="349704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Walkthroughs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0546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  <a:latin typeface="Bauhaus 93"/>
                <a:cs typeface="Bauhaus 93"/>
              </a:rPr>
              <a:t>Test-driven development</a:t>
            </a:r>
            <a:endParaRPr lang="en-US" b="1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3801" y="603008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Bauhaus 93"/>
                <a:cs typeface="Bauhaus 93"/>
              </a:rPr>
              <a:t>Onsite customer</a:t>
            </a:r>
            <a:endParaRPr lang="en-US" b="1" dirty="0">
              <a:solidFill>
                <a:schemeClr val="accent3"/>
              </a:solidFill>
              <a:latin typeface="Bauhaus 93"/>
              <a:cs typeface="Bauhaus 9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9731" y="4094012"/>
            <a:ext cx="201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auhaus 93"/>
                <a:cs typeface="Bauhaus 93"/>
              </a:rPr>
              <a:t>Pair programming</a:t>
            </a:r>
            <a:endParaRPr lang="en-US" b="1" dirty="0">
              <a:solidFill>
                <a:srgbClr val="FF0000"/>
              </a:solidFill>
              <a:latin typeface="Bauhaus 93"/>
              <a:cs typeface="Bauhaus 93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629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TestFirst</a:t>
            </a:r>
            <a:endParaRPr lang="de-DE" dirty="0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dirty="0" smtClean="0"/>
              <a:t>If testing is good, then testing more often / always is even better</a:t>
            </a:r>
          </a:p>
          <a:p>
            <a:pPr marL="857250" lvl="1" indent="-457200"/>
            <a:r>
              <a:rPr lang="en-US" dirty="0" smtClean="0"/>
              <a:t>We want to embrace change – Regression testing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  <a:p>
            <a:pPr marL="457200" indent="-457200" eaLnBrk="1" hangingPunct="1"/>
            <a:r>
              <a:rPr lang="en-US" dirty="0" smtClean="0"/>
              <a:t>Idea: Write test early, even before implementation</a:t>
            </a:r>
          </a:p>
          <a:p>
            <a:pPr marL="457200" indent="-457200" eaLnBrk="1" hangingPunct="1"/>
            <a:endParaRPr lang="en-US" dirty="0" smtClean="0"/>
          </a:p>
          <a:p>
            <a:pPr marL="838200" lvl="1" indent="-381000" eaLnBrk="1" hangingPunct="1">
              <a:buFontTx/>
              <a:buAutoNum type="arabicPeriod"/>
            </a:pPr>
            <a:r>
              <a:rPr lang="en-US" dirty="0" smtClean="0">
                <a:ea typeface="ＭＳ Ｐゴシック" pitchFamily="-107" charset="-128"/>
              </a:rPr>
              <a:t>Write test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dirty="0" smtClean="0">
                <a:ea typeface="ＭＳ Ｐゴシック" pitchFamily="-107" charset="-128"/>
              </a:rPr>
              <a:t>Let test fail</a:t>
            </a:r>
          </a:p>
          <a:p>
            <a:pPr marL="1257300" lvl="2" indent="-342900" eaLnBrk="1" hangingPunct="1">
              <a:buFontTx/>
              <a:buChar char="–"/>
            </a:pPr>
            <a:r>
              <a:rPr lang="en-US" sz="1800" dirty="0" smtClean="0">
                <a:ea typeface="ＭＳ Ｐゴシック" pitchFamily="-107" charset="-128"/>
              </a:rPr>
              <a:t>Do we really test non-existing functionality?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dirty="0" smtClean="0">
                <a:ea typeface="ＭＳ Ｐゴシック" pitchFamily="-107" charset="-128"/>
              </a:rPr>
              <a:t>Implementing, until test is green</a:t>
            </a:r>
          </a:p>
          <a:p>
            <a:pPr marL="1257300" lvl="2" indent="-342900" eaLnBrk="1" hangingPunct="1">
              <a:buFontTx/>
              <a:buChar char="–"/>
            </a:pPr>
            <a:r>
              <a:rPr lang="en-US" dirty="0" smtClean="0">
                <a:ea typeface="ＭＳ Ｐゴシック" pitchFamily="-107" charset="-128"/>
              </a:rPr>
              <a:t>As</a:t>
            </a:r>
            <a:r>
              <a:rPr lang="en-US" sz="1800" dirty="0" smtClean="0">
                <a:ea typeface="ＭＳ Ｐゴシック" pitchFamily="-107" charset="-128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ea typeface="ＭＳ Ｐゴシック" pitchFamily="-107" charset="-128"/>
              </a:rPr>
              <a:t>simple as possible</a:t>
            </a:r>
            <a:r>
              <a:rPr lang="en-US" sz="1800" dirty="0" smtClean="0">
                <a:ea typeface="ＭＳ Ｐゴシック" pitchFamily="-107" charset="-128"/>
              </a:rPr>
              <a:t>!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dirty="0" smtClean="0">
                <a:ea typeface="ＭＳ Ｐゴシック" pitchFamily="-107" charset="-128"/>
              </a:rPr>
              <a:t>Refactoring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05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Principle of TestFirst: a Dialogue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92138" y="883865"/>
            <a:ext cx="8012112" cy="33655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smtClean="0">
                <a:latin typeface="Comic Sans MS" pitchFamily="66" charset="0"/>
              </a:rPr>
              <a:t>Task: Java</a:t>
            </a:r>
            <a:r>
              <a:rPr lang="en-US" sz="1600" smtClean="0">
                <a:latin typeface="Comic Sans MS" pitchFamily="66" charset="0"/>
              </a:rPr>
              <a:t> m</a:t>
            </a:r>
            <a:r>
              <a:rPr lang="en-US" sz="1600" b="0" smtClean="0">
                <a:latin typeface="Comic Sans MS" pitchFamily="66" charset="0"/>
              </a:rPr>
              <a:t>ethod len(int) returns number of digits of an int.</a:t>
            </a:r>
            <a:endParaRPr lang="en-US" sz="1600" b="0">
              <a:latin typeface="Comic Sans MS" pitchFamily="66" charset="0"/>
            </a:endParaRPr>
          </a:p>
        </p:txBody>
      </p:sp>
      <p:sp>
        <p:nvSpPr>
          <p:cNvPr id="5185540" name="Text Box 4"/>
          <p:cNvSpPr txBox="1">
            <a:spLocks noChangeArrowheads="1"/>
          </p:cNvSpPr>
          <p:nvPr/>
        </p:nvSpPr>
        <p:spPr bwMode="auto">
          <a:xfrm>
            <a:off x="250825" y="1315665"/>
            <a:ext cx="2663825" cy="113877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Test </a:t>
            </a:r>
            <a:r>
              <a:rPr lang="en-US" sz="1600" dirty="0" smtClean="0">
                <a:solidFill>
                  <a:srgbClr val="2358A7"/>
                </a:solidFill>
                <a:latin typeface="Comic Sans MS" pitchFamily="66" charset="0"/>
              </a:rPr>
              <a:t>starts</a:t>
            </a:r>
          </a:p>
          <a:p>
            <a:pPr algn="l"/>
            <a:r>
              <a:rPr lang="en-US" sz="1600" b="0" dirty="0" smtClean="0">
                <a:latin typeface="Comic Sans MS" pitchFamily="66" charset="0"/>
              </a:rPr>
              <a:t>„</a:t>
            </a:r>
            <a:r>
              <a:rPr lang="en-US" sz="1600" b="0" dirty="0" err="1" smtClean="0">
                <a:latin typeface="Comic Sans MS" pitchFamily="66" charset="0"/>
              </a:rPr>
              <a:t>len</a:t>
            </a:r>
            <a:r>
              <a:rPr lang="en-US" sz="1600" b="0" dirty="0" smtClean="0">
                <a:latin typeface="Comic Sans MS" pitchFamily="66" charset="0"/>
              </a:rPr>
              <a:t>(5) should be 1!“</a:t>
            </a:r>
          </a:p>
          <a:p>
            <a:pPr algn="l"/>
            <a:r>
              <a:rPr lang="en-US" b="0" dirty="0" err="1" smtClean="0">
                <a:latin typeface="Courier New" pitchFamily="49" charset="0"/>
              </a:rPr>
              <a:t>assertEquals</a:t>
            </a:r>
            <a:r>
              <a:rPr lang="en-US" b="0" dirty="0" smtClean="0">
                <a:latin typeface="Courier New" pitchFamily="49" charset="0"/>
              </a:rPr>
              <a:t>(1,</a:t>
            </a:r>
            <a:br>
              <a:rPr lang="en-US" b="0" dirty="0" smtClean="0">
                <a:latin typeface="Courier New" pitchFamily="49" charset="0"/>
              </a:rPr>
            </a:br>
            <a:r>
              <a:rPr lang="en-US" b="0" dirty="0" smtClean="0">
                <a:latin typeface="Courier New" pitchFamily="49" charset="0"/>
              </a:rPr>
              <a:t>	</a:t>
            </a:r>
            <a:r>
              <a:rPr lang="en-US" b="0" dirty="0" err="1" smtClean="0">
                <a:latin typeface="Courier New" pitchFamily="49" charset="0"/>
              </a:rPr>
              <a:t>len</a:t>
            </a:r>
            <a:r>
              <a:rPr lang="en-US" b="0" dirty="0" smtClean="0">
                <a:latin typeface="Courier New" pitchFamily="49" charset="0"/>
              </a:rPr>
              <a:t>(5));</a:t>
            </a:r>
            <a:endParaRPr lang="en-US" b="0" dirty="0">
              <a:latin typeface="Courier New" pitchFamily="49" charset="0"/>
            </a:endParaRPr>
          </a:p>
        </p:txBody>
      </p:sp>
      <p:sp>
        <p:nvSpPr>
          <p:cNvPr id="5185541" name="Text Box 5"/>
          <p:cNvSpPr txBox="1">
            <a:spLocks noChangeArrowheads="1"/>
          </p:cNvSpPr>
          <p:nvPr/>
        </p:nvSpPr>
        <p:spPr bwMode="auto">
          <a:xfrm>
            <a:off x="2941638" y="1315665"/>
            <a:ext cx="2520950" cy="1323439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 dirty="0" err="1" smtClean="0">
                <a:latin typeface="Comic Sans MS" pitchFamily="66" charset="0"/>
              </a:rPr>
              <a:t>JUnit</a:t>
            </a:r>
            <a:endParaRPr lang="en-US" sz="1600" b="0" dirty="0" smtClean="0">
              <a:latin typeface="Comic Sans MS" pitchFamily="66" charset="0"/>
            </a:endParaRPr>
          </a:p>
          <a:p>
            <a:endParaRPr lang="en-US" sz="1600" b="0" dirty="0" smtClean="0">
              <a:latin typeface="Comic Sans MS" pitchFamily="66" charset="0"/>
            </a:endParaRPr>
          </a:p>
          <a:p>
            <a:r>
              <a:rPr lang="en-US" sz="1600" b="0" dirty="0" smtClean="0">
                <a:solidFill>
                  <a:srgbClr val="FF0000"/>
                </a:solidFill>
                <a:latin typeface="Comic Sans MS" pitchFamily="66" charset="0"/>
              </a:rPr>
              <a:t>COMPILER-ERROR! What is the meaning of “</a:t>
            </a:r>
            <a:r>
              <a:rPr lang="en-US" sz="1600" b="0" dirty="0" err="1" smtClean="0">
                <a:solidFill>
                  <a:srgbClr val="FF0000"/>
                </a:solidFill>
                <a:latin typeface="Comic Sans MS" pitchFamily="66" charset="0"/>
              </a:rPr>
              <a:t>len</a:t>
            </a:r>
            <a:r>
              <a:rPr lang="en-US" sz="1600" b="0" dirty="0" smtClean="0">
                <a:solidFill>
                  <a:srgbClr val="FF0000"/>
                </a:solidFill>
                <a:latin typeface="Comic Sans MS" pitchFamily="66" charset="0"/>
              </a:rPr>
              <a:t>”?</a:t>
            </a:r>
            <a:endParaRPr lang="en-US" sz="16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185542" name="Text Box 6"/>
          <p:cNvSpPr txBox="1">
            <a:spLocks noChangeArrowheads="1"/>
          </p:cNvSpPr>
          <p:nvPr/>
        </p:nvSpPr>
        <p:spPr bwMode="auto">
          <a:xfrm>
            <a:off x="5003800" y="2318965"/>
            <a:ext cx="3889375" cy="58102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Program: That is easy:</a:t>
            </a:r>
          </a:p>
          <a:p>
            <a:pPr algn="l"/>
            <a:r>
              <a:rPr lang="en-US" sz="1600" b="0" dirty="0" smtClean="0">
                <a:latin typeface="Comic Sans MS" pitchFamily="66" charset="0"/>
              </a:rPr>
              <a:t>   public </a:t>
            </a:r>
            <a:r>
              <a:rPr lang="en-US" sz="1600" b="0" dirty="0" err="1" smtClean="0">
                <a:latin typeface="Comic Sans MS" pitchFamily="66" charset="0"/>
              </a:rPr>
              <a:t>int</a:t>
            </a:r>
            <a:r>
              <a:rPr lang="en-US" sz="1600" b="0" dirty="0" smtClean="0">
                <a:latin typeface="Comic Sans MS" pitchFamily="66" charset="0"/>
              </a:rPr>
              <a:t> </a:t>
            </a:r>
            <a:r>
              <a:rPr lang="en-US" sz="1600" b="0" dirty="0" err="1" smtClean="0">
                <a:latin typeface="Comic Sans MS" pitchFamily="66" charset="0"/>
              </a:rPr>
              <a:t>len</a:t>
            </a:r>
            <a:r>
              <a:rPr lang="en-US" sz="1600" b="0" dirty="0" smtClean="0">
                <a:latin typeface="Comic Sans MS" pitchFamily="66" charset="0"/>
              </a:rPr>
              <a:t> (</a:t>
            </a:r>
            <a:r>
              <a:rPr lang="en-US" sz="1600" b="0" dirty="0" err="1" smtClean="0">
                <a:latin typeface="Comic Sans MS" pitchFamily="66" charset="0"/>
              </a:rPr>
              <a:t>int</a:t>
            </a:r>
            <a:r>
              <a:rPr lang="en-US" sz="1600" b="0" dirty="0" smtClean="0">
                <a:latin typeface="Comic Sans MS" pitchFamily="66" charset="0"/>
              </a:rPr>
              <a:t> </a:t>
            </a:r>
            <a:r>
              <a:rPr lang="en-US" sz="1600" b="0" dirty="0" err="1" smtClean="0">
                <a:latin typeface="Comic Sans MS" pitchFamily="66" charset="0"/>
              </a:rPr>
              <a:t>zahl</a:t>
            </a:r>
            <a:r>
              <a:rPr lang="en-US" sz="1600" b="0" dirty="0" smtClean="0">
                <a:latin typeface="Comic Sans MS" pitchFamily="66" charset="0"/>
              </a:rPr>
              <a:t>) { return 1; }</a:t>
            </a:r>
            <a:endParaRPr lang="en-US" sz="1600" b="0" dirty="0">
              <a:latin typeface="Comic Sans MS" pitchFamily="66" charset="0"/>
            </a:endParaRPr>
          </a:p>
        </p:txBody>
      </p:sp>
      <p:sp>
        <p:nvSpPr>
          <p:cNvPr id="5185543" name="Text Box 7"/>
          <p:cNvSpPr txBox="1">
            <a:spLocks noChangeArrowheads="1"/>
          </p:cNvSpPr>
          <p:nvPr/>
        </p:nvSpPr>
        <p:spPr bwMode="auto">
          <a:xfrm>
            <a:off x="2824163" y="2982540"/>
            <a:ext cx="2755900" cy="584776"/>
          </a:xfrm>
          <a:prstGeom prst="rect">
            <a:avLst/>
          </a:prstGeom>
          <a:solidFill>
            <a:srgbClr val="92D050"/>
          </a:solidFill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 i="0" dirty="0" err="1" smtClean="0">
                <a:solidFill>
                  <a:schemeClr val="bg1"/>
                </a:solidFill>
                <a:latin typeface="Comic Sans MS" pitchFamily="66" charset="0"/>
              </a:rPr>
              <a:t>JUnit</a:t>
            </a:r>
            <a:r>
              <a:rPr lang="en-US" sz="1600" b="0" i="0" dirty="0" smtClean="0">
                <a:solidFill>
                  <a:schemeClr val="bg1"/>
                </a:solidFill>
                <a:latin typeface="Comic Sans MS" pitchFamily="66" charset="0"/>
              </a:rPr>
              <a:t>: ok. </a:t>
            </a:r>
            <a:r>
              <a:rPr lang="en-US" sz="1600" b="0" i="0" dirty="0" err="1" smtClean="0">
                <a:solidFill>
                  <a:schemeClr val="bg1"/>
                </a:solidFill>
                <a:latin typeface="Comic Sans MS" pitchFamily="66" charset="0"/>
              </a:rPr>
              <a:t>Testcase</a:t>
            </a:r>
            <a:r>
              <a:rPr lang="en-US" sz="1600" b="0" i="0" dirty="0" smtClean="0">
                <a:solidFill>
                  <a:schemeClr val="bg1"/>
                </a:solidFill>
                <a:latin typeface="Comic Sans MS" pitchFamily="66" charset="0"/>
              </a:rPr>
              <a:t> fulfilled.</a:t>
            </a:r>
            <a:endParaRPr lang="en-US" sz="1600" b="0" i="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185544" name="Text Box 8"/>
          <p:cNvSpPr txBox="1">
            <a:spLocks noChangeArrowheads="1"/>
          </p:cNvSpPr>
          <p:nvPr/>
        </p:nvSpPr>
        <p:spPr bwMode="auto">
          <a:xfrm>
            <a:off x="250825" y="3187328"/>
            <a:ext cx="2952750" cy="141577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Test: Just you wait!</a:t>
            </a:r>
            <a:r>
              <a:rPr lang="en-US" sz="1600" b="0" dirty="0" smtClean="0">
                <a:latin typeface="Comic Sans MS" pitchFamily="66" charset="0"/>
              </a:rPr>
              <a:t>  </a:t>
            </a:r>
            <a:br>
              <a:rPr lang="en-US" sz="1600" b="0" dirty="0" smtClean="0">
                <a:latin typeface="Comic Sans MS" pitchFamily="66" charset="0"/>
              </a:rPr>
            </a:br>
            <a:r>
              <a:rPr lang="en-US" sz="1600" b="0" dirty="0" smtClean="0">
                <a:latin typeface="Comic Sans MS" pitchFamily="66" charset="0"/>
              </a:rPr>
              <a:t>„</a:t>
            </a:r>
            <a:r>
              <a:rPr lang="en-US" sz="1600" b="0" dirty="0" err="1" smtClean="0">
                <a:latin typeface="Comic Sans MS" pitchFamily="66" charset="0"/>
              </a:rPr>
              <a:t>len</a:t>
            </a:r>
            <a:r>
              <a:rPr lang="en-US" sz="1600" b="0" dirty="0" smtClean="0">
                <a:latin typeface="Comic Sans MS" pitchFamily="66" charset="0"/>
              </a:rPr>
              <a:t>(321) should be 3!“</a:t>
            </a:r>
          </a:p>
          <a:p>
            <a:r>
              <a:rPr lang="en-US" b="0" dirty="0" err="1" smtClean="0">
                <a:latin typeface="Courier New" pitchFamily="49" charset="0"/>
              </a:rPr>
              <a:t>assertEquals</a:t>
            </a:r>
            <a:r>
              <a:rPr lang="en-US" dirty="0" smtClean="0">
                <a:latin typeface="Courier New" pitchFamily="49" charset="0"/>
              </a:rPr>
              <a:t>(3,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</a:rPr>
              <a:t>(321));</a:t>
            </a:r>
            <a:endParaRPr lang="en-US" b="0" dirty="0" smtClean="0">
              <a:latin typeface="Courier New" pitchFamily="49" charset="0"/>
            </a:endParaRPr>
          </a:p>
          <a:p>
            <a:pPr algn="l"/>
            <a:endParaRPr lang="en-US" b="0" dirty="0">
              <a:latin typeface="Courier New" pitchFamily="49" charset="0"/>
            </a:endParaRPr>
          </a:p>
        </p:txBody>
      </p:sp>
      <p:sp>
        <p:nvSpPr>
          <p:cNvPr id="5185545" name="Text Box 9"/>
          <p:cNvSpPr txBox="1">
            <a:spLocks noChangeArrowheads="1"/>
          </p:cNvSpPr>
          <p:nvPr/>
        </p:nvSpPr>
        <p:spPr bwMode="auto">
          <a:xfrm>
            <a:off x="2906713" y="3787403"/>
            <a:ext cx="2592387" cy="58477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mic Sans MS" pitchFamily="66" charset="0"/>
              </a:rPr>
              <a:t>JUnit</a:t>
            </a:r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: Error! </a:t>
            </a:r>
            <a:b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1 instead of 3</a:t>
            </a:r>
            <a:endParaRPr lang="en-US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185546" name="Text Box 10"/>
          <p:cNvSpPr txBox="1">
            <a:spLocks noChangeArrowheads="1"/>
          </p:cNvSpPr>
          <p:nvPr/>
        </p:nvSpPr>
        <p:spPr bwMode="auto">
          <a:xfrm>
            <a:off x="5003800" y="4119190"/>
            <a:ext cx="4140200" cy="58102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Program:  No problem …</a:t>
            </a:r>
            <a:b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</a:br>
            <a:r>
              <a:rPr lang="en-US" sz="1600" b="0" dirty="0" smtClean="0">
                <a:latin typeface="Comic Sans MS" pitchFamily="66" charset="0"/>
              </a:rPr>
              <a:t>    if </a:t>
            </a:r>
            <a:r>
              <a:rPr lang="en-US" sz="1600" b="0" dirty="0" err="1" smtClean="0">
                <a:latin typeface="Comic Sans MS" pitchFamily="66" charset="0"/>
              </a:rPr>
              <a:t>zahl</a:t>
            </a:r>
            <a:r>
              <a:rPr lang="en-US" sz="1600" b="0" dirty="0" smtClean="0">
                <a:latin typeface="Comic Sans MS" pitchFamily="66" charset="0"/>
              </a:rPr>
              <a:t>&lt;10 then return 1 else return 3</a:t>
            </a:r>
            <a:endParaRPr lang="en-US" sz="1600" b="0" dirty="0">
              <a:latin typeface="Comic Sans MS" pitchFamily="66" charset="0"/>
            </a:endParaRPr>
          </a:p>
        </p:txBody>
      </p:sp>
      <p:sp>
        <p:nvSpPr>
          <p:cNvPr id="5185547" name="Text Box 11"/>
          <p:cNvSpPr txBox="1">
            <a:spLocks noChangeArrowheads="1"/>
          </p:cNvSpPr>
          <p:nvPr/>
        </p:nvSpPr>
        <p:spPr bwMode="auto">
          <a:xfrm>
            <a:off x="179388" y="4700215"/>
            <a:ext cx="5635625" cy="861774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Test: I don’t believe this!</a:t>
            </a:r>
          </a:p>
          <a:p>
            <a:pPr algn="l"/>
            <a:r>
              <a:rPr lang="en-US" sz="1600" b="0" dirty="0" smtClean="0">
                <a:latin typeface="Comic Sans MS" pitchFamily="66" charset="0"/>
              </a:rPr>
              <a:t> “</a:t>
            </a:r>
            <a:r>
              <a:rPr lang="en-US" sz="1600" b="0" dirty="0" err="1" smtClean="0">
                <a:latin typeface="Comic Sans MS" pitchFamily="66" charset="0"/>
              </a:rPr>
              <a:t>len</a:t>
            </a:r>
            <a:r>
              <a:rPr lang="en-US" sz="1600" b="0" dirty="0" smtClean="0">
                <a:latin typeface="Comic Sans MS" pitchFamily="66" charset="0"/>
              </a:rPr>
              <a:t>(12345678) should be 8!“</a:t>
            </a:r>
          </a:p>
          <a:p>
            <a:pPr algn="l"/>
            <a:r>
              <a:rPr lang="en-US" b="0" dirty="0" err="1" smtClean="0">
                <a:latin typeface="Courier New" pitchFamily="49" charset="0"/>
              </a:rPr>
              <a:t>assertEquals</a:t>
            </a:r>
            <a:r>
              <a:rPr lang="en-US" b="0" dirty="0" smtClean="0">
                <a:latin typeface="Courier New" pitchFamily="49" charset="0"/>
              </a:rPr>
              <a:t>(8,len(12345678));</a:t>
            </a:r>
            <a:endParaRPr lang="en-US" b="0" dirty="0">
              <a:latin typeface="Courier New" pitchFamily="49" charset="0"/>
            </a:endParaRPr>
          </a:p>
        </p:txBody>
      </p:sp>
      <p:sp>
        <p:nvSpPr>
          <p:cNvPr id="5185548" name="Text Box 12"/>
          <p:cNvSpPr txBox="1">
            <a:spLocks noChangeArrowheads="1"/>
          </p:cNvSpPr>
          <p:nvPr/>
        </p:nvSpPr>
        <p:spPr bwMode="auto">
          <a:xfrm>
            <a:off x="3579813" y="4566865"/>
            <a:ext cx="1244600" cy="349250"/>
          </a:xfrm>
          <a:prstGeom prst="rect">
            <a:avLst/>
          </a:prstGeom>
          <a:solidFill>
            <a:srgbClr val="92D050"/>
          </a:solidFill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 i="0" smtClean="0">
                <a:solidFill>
                  <a:schemeClr val="bg1"/>
                </a:solidFill>
                <a:latin typeface="Comic Sans MS" pitchFamily="66" charset="0"/>
              </a:rPr>
              <a:t>JUnit: ok.</a:t>
            </a:r>
            <a:endParaRPr lang="en-US" sz="1600" b="0" i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185549" name="Text Box 13"/>
          <p:cNvSpPr txBox="1">
            <a:spLocks noChangeArrowheads="1"/>
          </p:cNvSpPr>
          <p:nvPr/>
        </p:nvSpPr>
        <p:spPr bwMode="auto">
          <a:xfrm>
            <a:off x="5003800" y="5703515"/>
            <a:ext cx="4140200" cy="58477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Program:  … ok, I see a pattern here:   for (</a:t>
            </a:r>
            <a:r>
              <a:rPr lang="en-US" sz="1600" b="0" dirty="0" err="1" smtClean="0">
                <a:solidFill>
                  <a:srgbClr val="2358A7"/>
                </a:solidFill>
                <a:latin typeface="Comic Sans MS" pitchFamily="66" charset="0"/>
              </a:rPr>
              <a:t>i</a:t>
            </a:r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=…</a:t>
            </a:r>
            <a:endParaRPr lang="en-US" sz="1600" b="0" dirty="0">
              <a:solidFill>
                <a:srgbClr val="2358A7"/>
              </a:solidFill>
              <a:latin typeface="Comic Sans MS" pitchFamily="66" charset="0"/>
            </a:endParaRPr>
          </a:p>
        </p:txBody>
      </p:sp>
      <p:sp>
        <p:nvSpPr>
          <p:cNvPr id="5185550" name="Text Box 14"/>
          <p:cNvSpPr txBox="1">
            <a:spLocks noChangeArrowheads="1"/>
          </p:cNvSpPr>
          <p:nvPr/>
        </p:nvSpPr>
        <p:spPr bwMode="auto">
          <a:xfrm>
            <a:off x="2941638" y="5443165"/>
            <a:ext cx="2520950" cy="58477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mic Sans MS" pitchFamily="66" charset="0"/>
              </a:rPr>
              <a:t>JUnit</a:t>
            </a:r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: Error!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3 instead of 8</a:t>
            </a:r>
            <a:endParaRPr lang="en-US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620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5540" grpId="0"/>
      <p:bldP spid="5185541" grpId="0"/>
      <p:bldP spid="5185542" grpId="0"/>
      <p:bldP spid="5185543" grpId="0" animBg="1"/>
      <p:bldP spid="5185544" grpId="0"/>
      <p:bldP spid="5185545" grpId="0"/>
      <p:bldP spid="5185546" grpId="0"/>
      <p:bldP spid="5185547" grpId="0"/>
      <p:bldP spid="5185548" grpId="0" animBg="1"/>
      <p:bldP spid="5185549" grpId="0"/>
      <p:bldP spid="5185550" grpId="0"/>
    </p:bldLst>
  </p:timing>
</p:sld>
</file>

<file path=ppt/theme/theme1.xml><?xml version="1.0" encoding="utf-8"?>
<a:theme xmlns:a="http://schemas.openxmlformats.org/drawingml/2006/main" name="Chalmers-G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Chalmers-Gu.thmx</Template>
  <TotalTime>5846</TotalTime>
  <Words>1317</Words>
  <Application>Microsoft Macintosh PowerPoint</Application>
  <PresentationFormat>On-screen Show (4:3)</PresentationFormat>
  <Paragraphs>284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Chalmers-Gu</vt:lpstr>
      <vt:lpstr>Vorlage</vt:lpstr>
      <vt:lpstr>Testing tutorial</vt:lpstr>
      <vt:lpstr>Magical Triangle of Project Management</vt:lpstr>
      <vt:lpstr>Magical Rectangle of Project Management</vt:lpstr>
      <vt:lpstr>PowerPoint Presentation</vt:lpstr>
      <vt:lpstr>How do you manage software quality?</vt:lpstr>
      <vt:lpstr>How do you manage software quality?</vt:lpstr>
      <vt:lpstr>How do you manage software quality?</vt:lpstr>
      <vt:lpstr>TestFirst</vt:lpstr>
      <vt:lpstr>Principle of TestFirst: a Dialogue</vt:lpstr>
      <vt:lpstr>Test-Driven Development</vt:lpstr>
      <vt:lpstr>Roman Numbers Kata</vt:lpstr>
      <vt:lpstr>PowerPoint Presentation</vt:lpstr>
      <vt:lpstr>Assume that you are a quality agent</vt:lpstr>
      <vt:lpstr>You are a Quality Agent / Agile Coach</vt:lpstr>
      <vt:lpstr>Testing in Agile Environments</vt:lpstr>
      <vt:lpstr>“You only need to unit test”</vt:lpstr>
      <vt:lpstr>“You can reuse unit tests to build  a regression test suite”</vt:lpstr>
      <vt:lpstr>“Unit tests remove the need  for manual testing”</vt:lpstr>
      <vt:lpstr>“We no longer need testers”</vt:lpstr>
      <vt:lpstr>“User acceptance testing is  no longer necessary”</vt:lpstr>
      <vt:lpstr>“Developers have adequate testing skills”</vt:lpstr>
      <vt:lpstr>“The unit tests form 100% of  our design specification”</vt:lpstr>
      <vt:lpstr>Conclusion</vt:lpstr>
    </vt:vector>
  </TitlesOfParts>
  <Manager/>
  <Company>Chalmers | University of Gothenburg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and Quality in Agile</dc:title>
  <dc:subject/>
  <dc:creator>Eric Knauss</dc:creator>
  <cp:keywords/>
  <dc:description/>
  <cp:lastModifiedBy>Eric Knauss</cp:lastModifiedBy>
  <cp:revision>34</cp:revision>
  <dcterms:created xsi:type="dcterms:W3CDTF">2014-03-28T11:16:40Z</dcterms:created>
  <dcterms:modified xsi:type="dcterms:W3CDTF">2015-04-24T10:48:05Z</dcterms:modified>
  <cp:category/>
</cp:coreProperties>
</file>