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2"/>
  </p:notesMasterIdLst>
  <p:sldIdLst>
    <p:sldId id="256" r:id="rId3"/>
    <p:sldId id="263" r:id="rId4"/>
    <p:sldId id="265" r:id="rId5"/>
    <p:sldId id="267" r:id="rId6"/>
    <p:sldId id="268" r:id="rId7"/>
    <p:sldId id="258" r:id="rId8"/>
    <p:sldId id="259"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30" d="100"/>
          <a:sy n="30" d="100"/>
        </p:scale>
        <p:origin x="-24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C8344-D6E6-BE42-B39A-60D7108D0665}" type="datetimeFigureOut">
              <a:rPr lang="en-US" smtClean="0"/>
              <a:pPr/>
              <a:t>3/28/14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A0CC6F-90BF-B945-83E5-E3CD64F089DB}" type="slidenum">
              <a:rPr lang="en-US" smtClean="0"/>
              <a:pPr/>
              <a:t>‹#›</a:t>
            </a:fld>
            <a:endParaRPr lang="en-US"/>
          </a:p>
        </p:txBody>
      </p:sp>
    </p:spTree>
    <p:extLst>
      <p:ext uri="{BB962C8B-B14F-4D97-AF65-F5344CB8AC3E}">
        <p14:creationId xmlns:p14="http://schemas.microsoft.com/office/powerpoint/2010/main" val="20178568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Systems are hierarchal</a:t>
            </a:r>
          </a:p>
          <a:p>
            <a:r>
              <a:rPr lang="en-US" dirty="0" smtClean="0"/>
              <a:t>For each level there are different ways of performing testing</a:t>
            </a:r>
          </a:p>
          <a:p>
            <a:r>
              <a:rPr lang="en-US" dirty="0" smtClean="0"/>
              <a:t>Currently,</a:t>
            </a:r>
            <a:r>
              <a:rPr lang="en-US" baseline="0" dirty="0" smtClean="0"/>
              <a:t> GUI-based system and acceptance testing is still manual</a:t>
            </a:r>
          </a:p>
          <a:p>
            <a:r>
              <a:rPr lang="en-US" baseline="0" dirty="0" smtClean="0"/>
              <a:t>This is where VGT comes in</a:t>
            </a:r>
            <a:endParaRPr lang="en-US" dirty="0" smtClean="0"/>
          </a:p>
          <a:p>
            <a:endParaRPr lang="en-US" dirty="0"/>
          </a:p>
        </p:txBody>
      </p:sp>
      <p:sp>
        <p:nvSpPr>
          <p:cNvPr id="4" name="Slide Number Placeholder 3"/>
          <p:cNvSpPr>
            <a:spLocks noGrp="1"/>
          </p:cNvSpPr>
          <p:nvPr>
            <p:ph type="sldNum" sz="quarter" idx="10"/>
          </p:nvPr>
        </p:nvSpPr>
        <p:spPr/>
        <p:txBody>
          <a:bodyPr/>
          <a:lstStyle/>
          <a:p>
            <a:fld id="{C00D1B50-049C-0D47-A174-C6FE5F58331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Unit tests: Test</a:t>
            </a:r>
            <a:r>
              <a:rPr lang="en-US" baseline="0" dirty="0" smtClean="0"/>
              <a:t> individual components. Good at finding low level bugs. However, GUI interaction may stimulate many components at once. Therefore a unit test would have to stimulate all these components, also in chronological order, which makes the test cases complex and therefore costly to maintain.</a:t>
            </a:r>
          </a:p>
          <a:p>
            <a:endParaRPr lang="en-US" baseline="0" dirty="0" smtClean="0"/>
          </a:p>
          <a:p>
            <a:r>
              <a:rPr lang="en-US" baseline="0" dirty="0" smtClean="0"/>
              <a:t>Record and replay: High-level tests that emulate human user behavior. There are two types. The first based on coordinates, which break easily if the GUI is changed. The second is based on properties of components of the SUT. However, these can also break from changes to the GUI components properties, the source code or connected APIs.</a:t>
            </a:r>
          </a:p>
          <a:p>
            <a:endParaRPr lang="en-US" baseline="0" dirty="0" smtClean="0"/>
          </a:p>
          <a:p>
            <a:r>
              <a:rPr lang="en-US" baseline="0" dirty="0" smtClean="0"/>
              <a:t>This leaves a need for further research into GUI-</a:t>
            </a:r>
            <a:r>
              <a:rPr lang="en-US" baseline="0" smtClean="0"/>
              <a:t>based testing.</a:t>
            </a:r>
            <a:endParaRPr lang="en-US" dirty="0"/>
          </a:p>
        </p:txBody>
      </p:sp>
      <p:sp>
        <p:nvSpPr>
          <p:cNvPr id="4" name="Slide Number Placeholder 3"/>
          <p:cNvSpPr>
            <a:spLocks noGrp="1"/>
          </p:cNvSpPr>
          <p:nvPr>
            <p:ph type="sldNum" sz="quarter" idx="10"/>
          </p:nvPr>
        </p:nvSpPr>
        <p:spPr/>
        <p:txBody>
          <a:bodyPr/>
          <a:lstStyle/>
          <a:p>
            <a:fld id="{C00D1B50-049C-0D47-A174-C6FE5F58331F}"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219139" name="Rectangle 4"/>
          <p:cNvSpPr>
            <a:spLocks noGrp="1" noChangeArrowheads="1"/>
          </p:cNvSpPr>
          <p:nvPr>
            <p:ph type="ftr" sz="quarter" idx="4"/>
          </p:nvPr>
        </p:nvSpPr>
        <p:spPr>
          <a:noFill/>
        </p:spPr>
        <p:txBody>
          <a:bodyPr/>
          <a:lstStyle/>
          <a:p>
            <a:r>
              <a:rPr lang="de-DE" smtClean="0"/>
              <a:t>Juli 2004</a:t>
            </a:r>
          </a:p>
        </p:txBody>
      </p:sp>
      <p:sp>
        <p:nvSpPr>
          <p:cNvPr id="219140" name="Rectangle 5"/>
          <p:cNvSpPr>
            <a:spLocks noGrp="1" noChangeArrowheads="1"/>
          </p:cNvSpPr>
          <p:nvPr>
            <p:ph type="sldNum" sz="quarter" idx="5"/>
          </p:nvPr>
        </p:nvSpPr>
        <p:spPr>
          <a:noFill/>
        </p:spPr>
        <p:txBody>
          <a:bodyPr/>
          <a:lstStyle/>
          <a:p>
            <a:fld id="{BED671AD-D8CC-4638-912B-48EAE6521A49}" type="slidenum">
              <a:rPr lang="de-DE" smtClean="0"/>
              <a:pPr/>
              <a:t>8</a:t>
            </a:fld>
            <a:endParaRPr lang="de-DE" smtClean="0"/>
          </a:p>
        </p:txBody>
      </p:sp>
      <p:sp>
        <p:nvSpPr>
          <p:cNvPr id="219141"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219142"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Zu Test First beachten Sie bitte unbedingt die Übungsaufgaben zu diesem Thema (römische Zahlen und GUI-Programmierung).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41C78E-E5EE-CD49-97E6-F89D7F90D872}" type="datetimeFigureOut">
              <a:rPr lang="en-US" smtClean="0"/>
              <a:pPr/>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41C78E-E5EE-CD49-97E6-F89D7F90D872}" type="datetimeFigureOut">
              <a:rPr lang="en-US" smtClean="0"/>
              <a:pPr/>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41C78E-E5EE-CD49-97E6-F89D7F90D872}" type="datetimeFigureOut">
              <a:rPr lang="en-US" smtClean="0"/>
              <a:pPr/>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fld id="{C699CB88-5E1A-4FAC-892A-60949ACB1F6F}" type="datetimeFigureOut">
              <a:rPr lang="en-US" smtClean="0">
                <a:solidFill>
                  <a:prstClr val="black">
                    <a:tint val="75000"/>
                  </a:prstClr>
                </a:solidFill>
              </a:rPr>
              <a:pPr/>
              <a:t>3/28/14</a:t>
            </a:fld>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41C78E-E5EE-CD49-97E6-F89D7F90D872}" type="datetimeFigureOut">
              <a:rPr lang="en-US" smtClean="0"/>
              <a:pPr/>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fld id="{C699CB88-5E1A-4FAC-892A-60949ACB1F6F}" type="datetimeFigureOut">
              <a:rPr lang="en-US" smtClean="0">
                <a:solidFill>
                  <a:prstClr val="black">
                    <a:tint val="75000"/>
                  </a:prstClr>
                </a:solidFill>
              </a:rPr>
              <a:pPr/>
              <a:t>3/28/14</a:t>
            </a:fld>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41C78E-E5EE-CD49-97E6-F89D7F90D872}" type="datetimeFigureOut">
              <a:rPr lang="en-US" smtClean="0"/>
              <a:pPr/>
              <a:t>3/28/14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41C78E-E5EE-CD49-97E6-F89D7F90D872}" type="datetimeFigureOut">
              <a:rPr lang="en-US" smtClean="0"/>
              <a:pPr/>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41C78E-E5EE-CD49-97E6-F89D7F90D872}" type="datetimeFigureOut">
              <a:rPr lang="en-US" smtClean="0"/>
              <a:pPr/>
              <a:t>3/28/14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41C78E-E5EE-CD49-97E6-F89D7F90D872}" type="datetimeFigureOut">
              <a:rPr lang="en-US" smtClean="0"/>
              <a:pPr/>
              <a:t>3/28/14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1C78E-E5EE-CD49-97E6-F89D7F90D872}" type="datetimeFigureOut">
              <a:rPr lang="en-US" smtClean="0"/>
              <a:pPr/>
              <a:t>3/28/14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41C78E-E5EE-CD49-97E6-F89D7F90D872}" type="datetimeFigureOut">
              <a:rPr lang="en-US" smtClean="0"/>
              <a:pPr/>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41C78E-E5EE-CD49-97E6-F89D7F90D872}" type="datetimeFigureOut">
              <a:rPr lang="en-US" smtClean="0"/>
              <a:pPr/>
              <a:t>3/28/14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70177-F5DF-B842-9FDA-6545B66C8610}" type="slidenum">
              <a:rPr lang="en-US" smtClean="0"/>
              <a:pPr/>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1C78E-E5EE-CD49-97E6-F89D7F90D872}" type="datetimeFigureOut">
              <a:rPr lang="en-US" smtClean="0"/>
              <a:pPr/>
              <a:t>3/28/14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70177-F5DF-B842-9FDA-6545B66C8610}" type="slidenum">
              <a:rPr lang="en-US" smtClean="0"/>
              <a:pPr/>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fld id="{C699CB88-5E1A-4FAC-892A-60949ACB1F6F}" type="datetimeFigureOut">
              <a:rPr lang="en-US" smtClean="0">
                <a:solidFill>
                  <a:prstClr val="black">
                    <a:tint val="75000"/>
                  </a:prstClr>
                </a:solidFill>
              </a:rPr>
              <a:pPr defTabSz="914400"/>
              <a:t>3/28/14</a:t>
            </a:fld>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tutorial</a:t>
            </a:r>
            <a:endParaRPr lang="en-US" dirty="0"/>
          </a:p>
        </p:txBody>
      </p:sp>
      <p:sp>
        <p:nvSpPr>
          <p:cNvPr id="3" name="Subtitle 2"/>
          <p:cNvSpPr>
            <a:spLocks noGrp="1"/>
          </p:cNvSpPr>
          <p:nvPr>
            <p:ph type="subTitle" idx="1"/>
          </p:nvPr>
        </p:nvSpPr>
        <p:spPr/>
        <p:txBody>
          <a:bodyPr/>
          <a:lstStyle/>
          <a:p>
            <a:r>
              <a:rPr lang="en-US" dirty="0" smtClean="0"/>
              <a:t>Agile Development Processes 2014</a:t>
            </a:r>
          </a:p>
          <a:p>
            <a:r>
              <a:rPr lang="en-US" dirty="0" smtClean="0"/>
              <a:t>Eric </a:t>
            </a:r>
            <a:r>
              <a:rPr lang="en-US" dirty="0" err="1" smtClean="0"/>
              <a:t>Knauss</a:t>
            </a:r>
            <a:r>
              <a:rPr lang="en-US" dirty="0" smtClean="0"/>
              <a:t> and Emil </a:t>
            </a:r>
            <a:r>
              <a:rPr lang="en-US" dirty="0" err="1" smtClean="0"/>
              <a:t>Alégroth</a:t>
            </a:r>
            <a:endParaRPr lang="en-US" dirty="0"/>
          </a:p>
        </p:txBody>
      </p:sp>
    </p:spTree>
    <p:extLst>
      <p:ext uri="{BB962C8B-B14F-4D97-AF65-F5344CB8AC3E}">
        <p14:creationId xmlns:p14="http://schemas.microsoft.com/office/powerpoint/2010/main" val="9376167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 to Testing</a:t>
            </a:r>
            <a:endParaRPr lang="en-GB" dirty="0"/>
          </a:p>
        </p:txBody>
      </p:sp>
      <p:sp>
        <p:nvSpPr>
          <p:cNvPr id="3" name="Content Placeholder 2"/>
          <p:cNvSpPr>
            <a:spLocks noGrp="1"/>
          </p:cNvSpPr>
          <p:nvPr>
            <p:ph idx="1"/>
          </p:nvPr>
        </p:nvSpPr>
        <p:spPr/>
        <p:txBody>
          <a:bodyPr/>
          <a:lstStyle/>
          <a:p>
            <a:r>
              <a:rPr lang="en-GB" dirty="0" smtClean="0"/>
              <a:t>Why do we test?</a:t>
            </a:r>
          </a:p>
          <a:p>
            <a:pPr lvl="1"/>
            <a:r>
              <a:rPr lang="en-GB" dirty="0" smtClean="0"/>
              <a:t>Check that the system under test (SUT) works!</a:t>
            </a:r>
          </a:p>
          <a:p>
            <a:pPr lvl="1"/>
            <a:r>
              <a:rPr lang="en-GB" dirty="0" smtClean="0"/>
              <a:t>Check that the requirements are fulfilled</a:t>
            </a:r>
          </a:p>
          <a:p>
            <a:pPr lvl="1"/>
            <a:r>
              <a:rPr lang="en-GB" dirty="0" smtClean="0"/>
              <a:t>Check that the SUT works as the customer expects</a:t>
            </a:r>
          </a:p>
          <a:p>
            <a:endParaRPr lang="en-GB" dirty="0" smtClean="0"/>
          </a:p>
          <a:p>
            <a:r>
              <a:rPr lang="en-GB" dirty="0" smtClean="0"/>
              <a:t>Verification</a:t>
            </a:r>
          </a:p>
          <a:p>
            <a:pPr lvl="1"/>
            <a:r>
              <a:rPr lang="en-GB" dirty="0" smtClean="0"/>
              <a:t>Verify that the system works</a:t>
            </a:r>
          </a:p>
          <a:p>
            <a:pPr lvl="1"/>
            <a:r>
              <a:rPr lang="en-GB" dirty="0" smtClean="0"/>
              <a:t>Ex: Code review, unit testing, integration testing</a:t>
            </a:r>
          </a:p>
          <a:p>
            <a:endParaRPr lang="en-GB" dirty="0" smtClean="0"/>
          </a:p>
          <a:p>
            <a:r>
              <a:rPr lang="en-GB" dirty="0" smtClean="0"/>
              <a:t>Validation</a:t>
            </a:r>
          </a:p>
          <a:p>
            <a:pPr lvl="1"/>
            <a:r>
              <a:rPr lang="en-GB" dirty="0" smtClean="0"/>
              <a:t>Verify that the system works according to the customer expectations</a:t>
            </a:r>
          </a:p>
          <a:p>
            <a:pPr lvl="1"/>
            <a:r>
              <a:rPr lang="en-GB" dirty="0" smtClean="0"/>
              <a:t>Ex: System testing and Acceptance testing</a:t>
            </a:r>
            <a:endParaRPr lang="en-GB"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representation</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35" name="Rectangle 34"/>
          <p:cNvSpPr/>
          <p:nvPr/>
        </p:nvSpPr>
        <p:spPr>
          <a:xfrm>
            <a:off x="1575987" y="2766726"/>
            <a:ext cx="3045431" cy="4068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Graphical User Interface (GUI)</a:t>
            </a:r>
            <a:endParaRPr lang="en-US" dirty="0">
              <a:solidFill>
                <a:schemeClr val="bg1"/>
              </a:solidFill>
            </a:endParaRPr>
          </a:p>
        </p:txBody>
      </p:sp>
      <p:sp>
        <p:nvSpPr>
          <p:cNvPr id="36" name="Rectangle 35"/>
          <p:cNvSpPr/>
          <p:nvPr/>
        </p:nvSpPr>
        <p:spPr>
          <a:xfrm>
            <a:off x="1575987" y="3338682"/>
            <a:ext cx="3045431" cy="4068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GUI components</a:t>
            </a:r>
            <a:endParaRPr lang="en-US" dirty="0">
              <a:solidFill>
                <a:schemeClr val="bg1"/>
              </a:solidFill>
            </a:endParaRPr>
          </a:p>
        </p:txBody>
      </p:sp>
      <p:sp>
        <p:nvSpPr>
          <p:cNvPr id="37" name="Rectangle 36"/>
          <p:cNvSpPr/>
          <p:nvPr/>
        </p:nvSpPr>
        <p:spPr>
          <a:xfrm>
            <a:off x="1575987" y="3897938"/>
            <a:ext cx="3045431" cy="4068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System components</a:t>
            </a:r>
            <a:endParaRPr lang="en-US" dirty="0">
              <a:solidFill>
                <a:schemeClr val="bg1"/>
              </a:solidFill>
            </a:endParaRPr>
          </a:p>
        </p:txBody>
      </p:sp>
      <p:sp>
        <p:nvSpPr>
          <p:cNvPr id="38" name="Rectangle 37"/>
          <p:cNvSpPr/>
          <p:nvPr/>
        </p:nvSpPr>
        <p:spPr>
          <a:xfrm>
            <a:off x="1575987" y="4457194"/>
            <a:ext cx="3045431" cy="406856"/>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bg1"/>
                </a:solidFill>
              </a:rPr>
              <a:t>System code</a:t>
            </a:r>
            <a:endParaRPr lang="en-US">
              <a:solidFill>
                <a:schemeClr val="bg1"/>
              </a:solidFill>
            </a:endParaRPr>
          </a:p>
        </p:txBody>
      </p:sp>
      <p:sp>
        <p:nvSpPr>
          <p:cNvPr id="39" name="TextBox 38"/>
          <p:cNvSpPr txBox="1"/>
          <p:nvPr/>
        </p:nvSpPr>
        <p:spPr>
          <a:xfrm>
            <a:off x="232052" y="2779426"/>
            <a:ext cx="1343935" cy="369332"/>
          </a:xfrm>
          <a:prstGeom prst="rect">
            <a:avLst/>
          </a:prstGeom>
          <a:noFill/>
        </p:spPr>
        <p:txBody>
          <a:bodyPr wrap="square" rtlCol="0">
            <a:spAutoFit/>
          </a:bodyPr>
          <a:lstStyle/>
          <a:p>
            <a:r>
              <a:rPr lang="en-US" dirty="0" smtClean="0"/>
              <a:t>High-level</a:t>
            </a:r>
            <a:endParaRPr lang="en-US" dirty="0"/>
          </a:p>
        </p:txBody>
      </p:sp>
      <p:sp>
        <p:nvSpPr>
          <p:cNvPr id="40" name="TextBox 39"/>
          <p:cNvSpPr txBox="1"/>
          <p:nvPr/>
        </p:nvSpPr>
        <p:spPr>
          <a:xfrm>
            <a:off x="232052" y="4457194"/>
            <a:ext cx="1343935" cy="369332"/>
          </a:xfrm>
          <a:prstGeom prst="rect">
            <a:avLst/>
          </a:prstGeom>
          <a:noFill/>
        </p:spPr>
        <p:txBody>
          <a:bodyPr wrap="square" rtlCol="0">
            <a:spAutoFit/>
          </a:bodyPr>
          <a:lstStyle/>
          <a:p>
            <a:r>
              <a:rPr lang="en-US" smtClean="0"/>
              <a:t>Low-level</a:t>
            </a:r>
            <a:endParaRPr lang="en-US"/>
          </a:p>
        </p:txBody>
      </p:sp>
      <p:cxnSp>
        <p:nvCxnSpPr>
          <p:cNvPr id="42" name="Straight Arrow Connector 41"/>
          <p:cNvCxnSpPr/>
          <p:nvPr/>
        </p:nvCxnSpPr>
        <p:spPr>
          <a:xfrm rot="5400000">
            <a:off x="102112" y="3821738"/>
            <a:ext cx="1270912" cy="158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818693" y="4457988"/>
            <a:ext cx="1987816" cy="40606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Code review</a:t>
            </a:r>
            <a:endParaRPr lang="en-US" dirty="0">
              <a:solidFill>
                <a:schemeClr val="bg1"/>
              </a:solidFill>
            </a:endParaRPr>
          </a:p>
        </p:txBody>
      </p:sp>
      <p:sp>
        <p:nvSpPr>
          <p:cNvPr id="12" name="Rectangle 11"/>
          <p:cNvSpPr/>
          <p:nvPr/>
        </p:nvSpPr>
        <p:spPr>
          <a:xfrm>
            <a:off x="4835463" y="3895306"/>
            <a:ext cx="1971046" cy="40606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Unit Testing</a:t>
            </a:r>
            <a:endParaRPr lang="en-US" dirty="0">
              <a:solidFill>
                <a:schemeClr val="bg1"/>
              </a:solidFill>
            </a:endParaRPr>
          </a:p>
        </p:txBody>
      </p:sp>
      <p:sp>
        <p:nvSpPr>
          <p:cNvPr id="13" name="Rectangle 12"/>
          <p:cNvSpPr/>
          <p:nvPr/>
        </p:nvSpPr>
        <p:spPr>
          <a:xfrm>
            <a:off x="4835463" y="3339476"/>
            <a:ext cx="1971046" cy="40606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Record and Replay</a:t>
            </a:r>
            <a:endParaRPr lang="en-US" dirty="0">
              <a:solidFill>
                <a:schemeClr val="bg1"/>
              </a:solidFill>
            </a:endParaRPr>
          </a:p>
        </p:txBody>
      </p:sp>
      <p:sp>
        <p:nvSpPr>
          <p:cNvPr id="14" name="Rectangle 13"/>
          <p:cNvSpPr/>
          <p:nvPr/>
        </p:nvSpPr>
        <p:spPr>
          <a:xfrm>
            <a:off x="4818693" y="2779426"/>
            <a:ext cx="1987816" cy="40606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Manual testing</a:t>
            </a:r>
            <a:endParaRPr lang="en-US" dirty="0">
              <a:solidFill>
                <a:schemeClr val="bg1"/>
              </a:solidFill>
            </a:endParaRPr>
          </a:p>
        </p:txBody>
      </p:sp>
      <p:sp>
        <p:nvSpPr>
          <p:cNvPr id="15" name="TextBox 14"/>
          <p:cNvSpPr txBox="1"/>
          <p:nvPr/>
        </p:nvSpPr>
        <p:spPr>
          <a:xfrm>
            <a:off x="2328097" y="2161287"/>
            <a:ext cx="1484113" cy="369332"/>
          </a:xfrm>
          <a:prstGeom prst="rect">
            <a:avLst/>
          </a:prstGeom>
          <a:noFill/>
        </p:spPr>
        <p:txBody>
          <a:bodyPr wrap="none" rtlCol="0">
            <a:spAutoFit/>
          </a:bodyPr>
          <a:lstStyle/>
          <a:p>
            <a:r>
              <a:rPr lang="en-US" dirty="0" smtClean="0"/>
              <a:t>System levels</a:t>
            </a:r>
            <a:endParaRPr lang="en-US" dirty="0"/>
          </a:p>
        </p:txBody>
      </p:sp>
      <p:sp>
        <p:nvSpPr>
          <p:cNvPr id="16" name="TextBox 15"/>
          <p:cNvSpPr txBox="1"/>
          <p:nvPr/>
        </p:nvSpPr>
        <p:spPr>
          <a:xfrm>
            <a:off x="4818693" y="2161287"/>
            <a:ext cx="2422546" cy="369332"/>
          </a:xfrm>
          <a:prstGeom prst="rect">
            <a:avLst/>
          </a:prstGeom>
          <a:noFill/>
        </p:spPr>
        <p:txBody>
          <a:bodyPr wrap="none" rtlCol="0">
            <a:spAutoFit/>
          </a:bodyPr>
          <a:lstStyle/>
          <a:p>
            <a:r>
              <a:rPr lang="en-US" dirty="0" smtClean="0"/>
              <a:t>Example test technique</a:t>
            </a:r>
            <a:endParaRPr lang="en-US" dirty="0"/>
          </a:p>
        </p:txBody>
      </p:sp>
      <p:sp>
        <p:nvSpPr>
          <p:cNvPr id="17" name="Rectangle 16"/>
          <p:cNvSpPr/>
          <p:nvPr/>
        </p:nvSpPr>
        <p:spPr>
          <a:xfrm>
            <a:off x="6958909" y="2781014"/>
            <a:ext cx="1987816" cy="406062"/>
          </a:xfrm>
          <a:prstGeom prst="rect">
            <a:avLst/>
          </a:prstGeom>
          <a:gradFill>
            <a:gsLst>
              <a:gs pos="0">
                <a:schemeClr val="tx1">
                  <a:lumMod val="50000"/>
                </a:schemeClr>
              </a:gs>
              <a:gs pos="40000">
                <a:schemeClr val="tx1">
                  <a:lumMod val="75000"/>
                </a:schemeClr>
              </a:gs>
              <a:gs pos="80000">
                <a:schemeClr val="tx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Visual GUI testing</a:t>
            </a:r>
            <a:endParaRPr lang="en-US" dirty="0">
              <a:solidFill>
                <a:schemeClr val="bg1"/>
              </a:solidFill>
            </a:endParaRPr>
          </a:p>
        </p:txBody>
      </p:sp>
      <p:sp>
        <p:nvSpPr>
          <p:cNvPr id="18" name="Cloud 17"/>
          <p:cNvSpPr/>
          <p:nvPr/>
        </p:nvSpPr>
        <p:spPr>
          <a:xfrm rot="428369">
            <a:off x="1388253" y="1789004"/>
            <a:ext cx="6930819" cy="3057969"/>
          </a:xfrm>
          <a:prstGeom prst="cloud">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4000" dirty="0" smtClean="0">
                <a:solidFill>
                  <a:schemeClr val="tx1"/>
                </a:solidFill>
              </a:rPr>
              <a:t>NOT ONE TEST TECHNIQUE TO RULE THEM ALL! </a:t>
            </a:r>
            <a:endParaRPr lang="en-US" sz="4000" dirty="0">
              <a:solidFill>
                <a:schemeClr val="tx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p:bldP spid="40" grpId="0"/>
      <p:bldP spid="11" grpId="0" animBg="1"/>
      <p:bldP spid="12" grpId="0" animBg="1"/>
      <p:bldP spid="13" grpId="0" animBg="1"/>
      <p:bldP spid="14" grpId="0" animBg="1"/>
      <p:bldP spid="15" grpId="0"/>
      <p:bldP spid="16"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990372" y="4313895"/>
            <a:ext cx="2311005" cy="1016443"/>
          </a:xfrm>
          <a:prstGeom prst="rect">
            <a:avLst/>
          </a:prstGeom>
          <a:gradFill>
            <a:gsLst>
              <a:gs pos="0">
                <a:schemeClr val="tx1">
                  <a:lumMod val="65000"/>
                  <a:lumOff val="35000"/>
                </a:schemeClr>
              </a:gs>
              <a:gs pos="65000">
                <a:schemeClr val="bg1">
                  <a:lumMod val="75000"/>
                </a:schemeClr>
              </a:gs>
              <a:gs pos="100000">
                <a:schemeClr val="bg1"/>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OK</a:t>
            </a:r>
            <a:endParaRPr lang="en-US" dirty="0">
              <a:solidFill>
                <a:srgbClr val="000000"/>
              </a:solidFill>
            </a:endParaRPr>
          </a:p>
        </p:txBody>
      </p:sp>
      <p:sp>
        <p:nvSpPr>
          <p:cNvPr id="2" name="Title 1"/>
          <p:cNvSpPr>
            <a:spLocks noGrp="1"/>
          </p:cNvSpPr>
          <p:nvPr>
            <p:ph type="title"/>
          </p:nvPr>
        </p:nvSpPr>
        <p:spPr/>
        <p:txBody>
          <a:bodyPr/>
          <a:lstStyle/>
          <a:p>
            <a:r>
              <a:rPr lang="en-US" dirty="0" smtClean="0"/>
              <a:t>Automation</a:t>
            </a:r>
            <a:endParaRPr lang="en-US" dirty="0"/>
          </a:p>
        </p:txBody>
      </p:sp>
      <p:sp>
        <p:nvSpPr>
          <p:cNvPr id="6" name="TextBox 5"/>
          <p:cNvSpPr txBox="1"/>
          <p:nvPr/>
        </p:nvSpPr>
        <p:spPr>
          <a:xfrm>
            <a:off x="724657" y="1546241"/>
            <a:ext cx="3210935" cy="1077218"/>
          </a:xfrm>
          <a:prstGeom prst="rect">
            <a:avLst/>
          </a:prstGeom>
          <a:noFill/>
        </p:spPr>
        <p:txBody>
          <a:bodyPr wrap="none" rtlCol="0">
            <a:spAutoFit/>
          </a:bodyPr>
          <a:lstStyle/>
          <a:p>
            <a:pPr algn="ctr"/>
            <a:r>
              <a:rPr lang="en-US" sz="3200" dirty="0" smtClean="0"/>
              <a:t>Unit tests</a:t>
            </a:r>
          </a:p>
          <a:p>
            <a:pPr algn="ctr"/>
            <a:r>
              <a:rPr lang="en-US" sz="3200" dirty="0" smtClean="0"/>
              <a:t>(Low level testing)</a:t>
            </a:r>
            <a:endParaRPr lang="en-US" sz="3200" dirty="0"/>
          </a:p>
        </p:txBody>
      </p:sp>
      <p:sp>
        <p:nvSpPr>
          <p:cNvPr id="7" name="TextBox 6"/>
          <p:cNvSpPr txBox="1"/>
          <p:nvPr/>
        </p:nvSpPr>
        <p:spPr>
          <a:xfrm>
            <a:off x="5351190" y="1546241"/>
            <a:ext cx="3261630" cy="1077218"/>
          </a:xfrm>
          <a:prstGeom prst="rect">
            <a:avLst/>
          </a:prstGeom>
          <a:noFill/>
        </p:spPr>
        <p:txBody>
          <a:bodyPr wrap="none" rtlCol="0">
            <a:spAutoFit/>
          </a:bodyPr>
          <a:lstStyle/>
          <a:p>
            <a:r>
              <a:rPr lang="en-US" sz="3200" dirty="0" smtClean="0"/>
              <a:t>Record and Replay</a:t>
            </a:r>
          </a:p>
          <a:p>
            <a:r>
              <a:rPr lang="en-US" sz="3200" dirty="0" smtClean="0"/>
              <a:t>(High level testing)</a:t>
            </a:r>
            <a:endParaRPr lang="en-US" sz="3200" dirty="0"/>
          </a:p>
        </p:txBody>
      </p:sp>
      <p:grpSp>
        <p:nvGrpSpPr>
          <p:cNvPr id="3" name="Group 32"/>
          <p:cNvGrpSpPr/>
          <p:nvPr/>
        </p:nvGrpSpPr>
        <p:grpSpPr>
          <a:xfrm>
            <a:off x="387047" y="2717648"/>
            <a:ext cx="3785809" cy="3096527"/>
            <a:chOff x="387047" y="2717648"/>
            <a:chExt cx="3785809" cy="3096527"/>
          </a:xfrm>
        </p:grpSpPr>
        <p:sp>
          <p:nvSpPr>
            <p:cNvPr id="16" name="Rectangle 15"/>
            <p:cNvSpPr/>
            <p:nvPr/>
          </p:nvSpPr>
          <p:spPr>
            <a:xfrm>
              <a:off x="387047" y="2717648"/>
              <a:ext cx="3785809" cy="3096527"/>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1"/>
            <p:cNvGrpSpPr/>
            <p:nvPr/>
          </p:nvGrpSpPr>
          <p:grpSpPr>
            <a:xfrm>
              <a:off x="770142" y="2951389"/>
              <a:ext cx="2929917" cy="2655812"/>
              <a:chOff x="770142" y="2951389"/>
              <a:chExt cx="2929917" cy="2655812"/>
            </a:xfrm>
          </p:grpSpPr>
          <p:sp>
            <p:nvSpPr>
              <p:cNvPr id="9" name="Oval 8"/>
              <p:cNvSpPr/>
              <p:nvPr/>
            </p:nvSpPr>
            <p:spPr>
              <a:xfrm>
                <a:off x="1076476" y="3168952"/>
                <a:ext cx="435126" cy="435126"/>
              </a:xfrm>
              <a:prstGeom prst="ellipse">
                <a:avLst/>
              </a:prstGeom>
              <a:gradFill>
                <a:gsLst>
                  <a:gs pos="0">
                    <a:srgbClr val="008000"/>
                  </a:gs>
                  <a:gs pos="65000">
                    <a:schemeClr val="accent3">
                      <a:lumMod val="75000"/>
                    </a:schemeClr>
                  </a:gs>
                  <a:gs pos="100000">
                    <a:schemeClr val="accent3"/>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070978" y="2951389"/>
                <a:ext cx="435126" cy="435126"/>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2112562" y="3878187"/>
                <a:ext cx="435126" cy="435126"/>
              </a:xfrm>
              <a:prstGeom prst="ellipse">
                <a:avLst/>
              </a:prstGeom>
              <a:gradFill>
                <a:gsLst>
                  <a:gs pos="0">
                    <a:srgbClr val="008000"/>
                  </a:gs>
                  <a:gs pos="65000">
                    <a:schemeClr val="accent3">
                      <a:lumMod val="75000"/>
                    </a:schemeClr>
                  </a:gs>
                  <a:gs pos="100000">
                    <a:schemeClr val="accent3"/>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264933" y="4095750"/>
                <a:ext cx="435126" cy="435126"/>
              </a:xfrm>
              <a:prstGeom prst="ellipse">
                <a:avLst/>
              </a:prstGeom>
              <a:gradFill>
                <a:gsLst>
                  <a:gs pos="0">
                    <a:srgbClr val="008000"/>
                  </a:gs>
                  <a:gs pos="65000">
                    <a:schemeClr val="accent3">
                      <a:lumMod val="75000"/>
                    </a:schemeClr>
                  </a:gs>
                  <a:gs pos="100000">
                    <a:schemeClr val="accent3"/>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35305" y="4095750"/>
                <a:ext cx="435126" cy="435126"/>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64933" y="5172075"/>
                <a:ext cx="435126" cy="435126"/>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p:nvPr/>
            </p:nvSpPr>
            <p:spPr>
              <a:xfrm>
                <a:off x="770142" y="4954512"/>
                <a:ext cx="435126" cy="435126"/>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894999" y="4736949"/>
                <a:ext cx="435126" cy="435126"/>
              </a:xfrm>
              <a:prstGeom prst="ellipse">
                <a:avLst/>
              </a:prstGeom>
              <a:gradFill>
                <a:gsLst>
                  <a:gs pos="0">
                    <a:srgbClr val="008000"/>
                  </a:gs>
                  <a:gs pos="65000">
                    <a:schemeClr val="accent3">
                      <a:lumMod val="75000"/>
                    </a:schemeClr>
                  </a:gs>
                  <a:gs pos="100000">
                    <a:schemeClr val="accent3"/>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 name="Group 33"/>
          <p:cNvGrpSpPr/>
          <p:nvPr/>
        </p:nvGrpSpPr>
        <p:grpSpPr>
          <a:xfrm>
            <a:off x="858913" y="2693458"/>
            <a:ext cx="3120202" cy="2630386"/>
            <a:chOff x="858913" y="2693458"/>
            <a:chExt cx="3120202" cy="2630386"/>
          </a:xfrm>
        </p:grpSpPr>
        <p:sp>
          <p:nvSpPr>
            <p:cNvPr id="18" name="TextBox 17"/>
            <p:cNvSpPr txBox="1"/>
            <p:nvPr/>
          </p:nvSpPr>
          <p:spPr>
            <a:xfrm>
              <a:off x="1124273" y="2799620"/>
              <a:ext cx="339531" cy="369332"/>
            </a:xfrm>
            <a:prstGeom prst="rect">
              <a:avLst/>
            </a:prstGeom>
            <a:noFill/>
          </p:spPr>
          <p:txBody>
            <a:bodyPr wrap="none" rtlCol="0">
              <a:spAutoFit/>
            </a:bodyPr>
            <a:lstStyle/>
            <a:p>
              <a:r>
                <a:rPr lang="en-US" dirty="0" smtClean="0"/>
                <a:t>U</a:t>
              </a:r>
              <a:endParaRPr lang="en-US" dirty="0"/>
            </a:p>
          </p:txBody>
        </p:sp>
        <p:sp>
          <p:nvSpPr>
            <p:cNvPr id="22" name="TextBox 21"/>
            <p:cNvSpPr txBox="1"/>
            <p:nvPr/>
          </p:nvSpPr>
          <p:spPr>
            <a:xfrm>
              <a:off x="1463222" y="2968803"/>
              <a:ext cx="339531" cy="369332"/>
            </a:xfrm>
            <a:prstGeom prst="rect">
              <a:avLst/>
            </a:prstGeom>
            <a:noFill/>
          </p:spPr>
          <p:txBody>
            <a:bodyPr wrap="none" rtlCol="0">
              <a:spAutoFit/>
            </a:bodyPr>
            <a:lstStyle/>
            <a:p>
              <a:r>
                <a:rPr lang="en-US" dirty="0" smtClean="0"/>
                <a:t>U</a:t>
              </a:r>
              <a:endParaRPr lang="en-US" dirty="0"/>
            </a:p>
          </p:txBody>
        </p:sp>
        <p:sp>
          <p:nvSpPr>
            <p:cNvPr id="23" name="TextBox 22"/>
            <p:cNvSpPr txBox="1"/>
            <p:nvPr/>
          </p:nvSpPr>
          <p:spPr>
            <a:xfrm>
              <a:off x="858913" y="3750608"/>
              <a:ext cx="339531" cy="369332"/>
            </a:xfrm>
            <a:prstGeom prst="rect">
              <a:avLst/>
            </a:prstGeom>
            <a:noFill/>
          </p:spPr>
          <p:txBody>
            <a:bodyPr wrap="none" rtlCol="0">
              <a:spAutoFit/>
            </a:bodyPr>
            <a:lstStyle/>
            <a:p>
              <a:r>
                <a:rPr lang="en-US" dirty="0" smtClean="0"/>
                <a:t>U</a:t>
              </a:r>
              <a:endParaRPr lang="en-US" dirty="0"/>
            </a:p>
          </p:txBody>
        </p:sp>
        <p:sp>
          <p:nvSpPr>
            <p:cNvPr id="24" name="TextBox 23"/>
            <p:cNvSpPr txBox="1"/>
            <p:nvPr/>
          </p:nvSpPr>
          <p:spPr>
            <a:xfrm>
              <a:off x="2353733" y="3565942"/>
              <a:ext cx="339531" cy="369332"/>
            </a:xfrm>
            <a:prstGeom prst="rect">
              <a:avLst/>
            </a:prstGeom>
            <a:noFill/>
          </p:spPr>
          <p:txBody>
            <a:bodyPr wrap="none" rtlCol="0">
              <a:spAutoFit/>
            </a:bodyPr>
            <a:lstStyle/>
            <a:p>
              <a:r>
                <a:rPr lang="en-US" dirty="0" smtClean="0"/>
                <a:t>U</a:t>
              </a:r>
              <a:endParaRPr lang="en-US" dirty="0"/>
            </a:p>
          </p:txBody>
        </p:sp>
        <p:sp>
          <p:nvSpPr>
            <p:cNvPr id="25" name="TextBox 24"/>
            <p:cNvSpPr txBox="1"/>
            <p:nvPr/>
          </p:nvSpPr>
          <p:spPr>
            <a:xfrm>
              <a:off x="2535011" y="3714323"/>
              <a:ext cx="339531" cy="369332"/>
            </a:xfrm>
            <a:prstGeom prst="rect">
              <a:avLst/>
            </a:prstGeom>
            <a:noFill/>
          </p:spPr>
          <p:txBody>
            <a:bodyPr wrap="none" rtlCol="0">
              <a:spAutoFit/>
            </a:bodyPr>
            <a:lstStyle/>
            <a:p>
              <a:r>
                <a:rPr lang="en-US" dirty="0" smtClean="0"/>
                <a:t>U</a:t>
              </a:r>
              <a:endParaRPr lang="en-US" dirty="0"/>
            </a:p>
          </p:txBody>
        </p:sp>
        <p:sp>
          <p:nvSpPr>
            <p:cNvPr id="26" name="TextBox 25"/>
            <p:cNvSpPr txBox="1"/>
            <p:nvPr/>
          </p:nvSpPr>
          <p:spPr>
            <a:xfrm>
              <a:off x="889345" y="4585180"/>
              <a:ext cx="339531" cy="369332"/>
            </a:xfrm>
            <a:prstGeom prst="rect">
              <a:avLst/>
            </a:prstGeom>
            <a:noFill/>
          </p:spPr>
          <p:txBody>
            <a:bodyPr wrap="none" rtlCol="0">
              <a:spAutoFit/>
            </a:bodyPr>
            <a:lstStyle/>
            <a:p>
              <a:r>
                <a:rPr lang="en-US" dirty="0" smtClean="0"/>
                <a:t>U</a:t>
              </a:r>
              <a:endParaRPr lang="en-US" dirty="0"/>
            </a:p>
          </p:txBody>
        </p:sp>
        <p:sp>
          <p:nvSpPr>
            <p:cNvPr id="27" name="TextBox 26"/>
            <p:cNvSpPr txBox="1"/>
            <p:nvPr/>
          </p:nvSpPr>
          <p:spPr>
            <a:xfrm>
              <a:off x="3360528" y="2693458"/>
              <a:ext cx="339531" cy="369332"/>
            </a:xfrm>
            <a:prstGeom prst="rect">
              <a:avLst/>
            </a:prstGeom>
            <a:noFill/>
          </p:spPr>
          <p:txBody>
            <a:bodyPr wrap="none" rtlCol="0">
              <a:spAutoFit/>
            </a:bodyPr>
            <a:lstStyle/>
            <a:p>
              <a:r>
                <a:rPr lang="en-US" dirty="0" smtClean="0"/>
                <a:t>U</a:t>
              </a:r>
              <a:endParaRPr lang="en-US" dirty="0"/>
            </a:p>
          </p:txBody>
        </p:sp>
        <p:sp>
          <p:nvSpPr>
            <p:cNvPr id="28" name="TextBox 27"/>
            <p:cNvSpPr txBox="1"/>
            <p:nvPr/>
          </p:nvSpPr>
          <p:spPr>
            <a:xfrm>
              <a:off x="3639584" y="3853997"/>
              <a:ext cx="339531" cy="369332"/>
            </a:xfrm>
            <a:prstGeom prst="rect">
              <a:avLst/>
            </a:prstGeom>
            <a:noFill/>
          </p:spPr>
          <p:txBody>
            <a:bodyPr wrap="none" rtlCol="0">
              <a:spAutoFit/>
            </a:bodyPr>
            <a:lstStyle/>
            <a:p>
              <a:r>
                <a:rPr lang="en-US" dirty="0" smtClean="0"/>
                <a:t>U</a:t>
              </a:r>
              <a:endParaRPr lang="en-US" dirty="0"/>
            </a:p>
          </p:txBody>
        </p:sp>
        <p:sp>
          <p:nvSpPr>
            <p:cNvPr id="29" name="TextBox 28"/>
            <p:cNvSpPr txBox="1"/>
            <p:nvPr/>
          </p:nvSpPr>
          <p:spPr>
            <a:xfrm>
              <a:off x="3639584" y="4954512"/>
              <a:ext cx="339531" cy="369332"/>
            </a:xfrm>
            <a:prstGeom prst="rect">
              <a:avLst/>
            </a:prstGeom>
            <a:noFill/>
          </p:spPr>
          <p:txBody>
            <a:bodyPr wrap="none" rtlCol="0">
              <a:spAutoFit/>
            </a:bodyPr>
            <a:lstStyle/>
            <a:p>
              <a:r>
                <a:rPr lang="en-US" dirty="0" smtClean="0"/>
                <a:t>U</a:t>
              </a:r>
              <a:endParaRPr lang="en-US" dirty="0"/>
            </a:p>
          </p:txBody>
        </p:sp>
        <p:sp>
          <p:nvSpPr>
            <p:cNvPr id="30" name="TextBox 29"/>
            <p:cNvSpPr txBox="1"/>
            <p:nvPr/>
          </p:nvSpPr>
          <p:spPr>
            <a:xfrm>
              <a:off x="2099885" y="3555698"/>
              <a:ext cx="339531" cy="369332"/>
            </a:xfrm>
            <a:prstGeom prst="rect">
              <a:avLst/>
            </a:prstGeom>
            <a:noFill/>
          </p:spPr>
          <p:txBody>
            <a:bodyPr wrap="none" rtlCol="0">
              <a:spAutoFit/>
            </a:bodyPr>
            <a:lstStyle/>
            <a:p>
              <a:r>
                <a:rPr lang="en-US" dirty="0" smtClean="0"/>
                <a:t>U</a:t>
              </a:r>
              <a:endParaRPr lang="en-US" dirty="0"/>
            </a:p>
          </p:txBody>
        </p:sp>
      </p:grpSp>
      <p:sp>
        <p:nvSpPr>
          <p:cNvPr id="31" name="TextBox 30"/>
          <p:cNvSpPr txBox="1"/>
          <p:nvPr/>
        </p:nvSpPr>
        <p:spPr>
          <a:xfrm>
            <a:off x="3212208" y="5156592"/>
            <a:ext cx="563601" cy="369332"/>
          </a:xfrm>
          <a:prstGeom prst="rect">
            <a:avLst/>
          </a:prstGeom>
          <a:noFill/>
        </p:spPr>
        <p:txBody>
          <a:bodyPr wrap="none" rtlCol="0">
            <a:spAutoFit/>
          </a:bodyPr>
          <a:lstStyle/>
          <a:p>
            <a:r>
              <a:rPr lang="en-US" dirty="0" smtClean="0">
                <a:solidFill>
                  <a:schemeClr val="bg1"/>
                </a:solidFill>
              </a:rPr>
              <a:t>Bug</a:t>
            </a:r>
            <a:endParaRPr lang="en-US" dirty="0">
              <a:solidFill>
                <a:schemeClr val="bg1"/>
              </a:solidFill>
            </a:endParaRPr>
          </a:p>
        </p:txBody>
      </p:sp>
      <p:grpSp>
        <p:nvGrpSpPr>
          <p:cNvPr id="19" name="Group 38"/>
          <p:cNvGrpSpPr/>
          <p:nvPr/>
        </p:nvGrpSpPr>
        <p:grpSpPr>
          <a:xfrm>
            <a:off x="1063799" y="3156275"/>
            <a:ext cx="2636260" cy="2028477"/>
            <a:chOff x="1063799" y="3156275"/>
            <a:chExt cx="2636260" cy="2028477"/>
          </a:xfrm>
        </p:grpSpPr>
        <p:sp>
          <p:nvSpPr>
            <p:cNvPr id="35" name="Oval 34"/>
            <p:cNvSpPr/>
            <p:nvPr/>
          </p:nvSpPr>
          <p:spPr>
            <a:xfrm>
              <a:off x="2111980" y="3866092"/>
              <a:ext cx="447803" cy="447803"/>
            </a:xfrm>
            <a:prstGeom prst="ellipse">
              <a:avLst/>
            </a:prstGeom>
            <a:gradFill>
              <a:gsLst>
                <a:gs pos="0">
                  <a:srgbClr val="5A0300"/>
                </a:gs>
                <a:gs pos="65000">
                  <a:srgbClr val="FF0000"/>
                </a:gs>
                <a:gs pos="100000">
                  <a:srgbClr val="FF6600"/>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882322" y="4736949"/>
              <a:ext cx="447803" cy="447803"/>
            </a:xfrm>
            <a:prstGeom prst="ellipse">
              <a:avLst/>
            </a:prstGeom>
            <a:gradFill>
              <a:gsLst>
                <a:gs pos="0">
                  <a:srgbClr val="5A0300"/>
                </a:gs>
                <a:gs pos="65000">
                  <a:srgbClr val="FF0000"/>
                </a:gs>
                <a:gs pos="100000">
                  <a:srgbClr val="FF6600"/>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252256" y="4089411"/>
              <a:ext cx="447803" cy="447803"/>
            </a:xfrm>
            <a:prstGeom prst="ellipse">
              <a:avLst/>
            </a:prstGeom>
            <a:gradFill>
              <a:gsLst>
                <a:gs pos="0">
                  <a:srgbClr val="5A0300"/>
                </a:gs>
                <a:gs pos="65000">
                  <a:srgbClr val="FF0000"/>
                </a:gs>
                <a:gs pos="100000">
                  <a:srgbClr val="FF6600"/>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063799" y="3156275"/>
              <a:ext cx="447803" cy="447803"/>
            </a:xfrm>
            <a:prstGeom prst="ellipse">
              <a:avLst/>
            </a:prstGeom>
            <a:gradFill>
              <a:gsLst>
                <a:gs pos="0">
                  <a:srgbClr val="5A0300"/>
                </a:gs>
                <a:gs pos="65000">
                  <a:srgbClr val="FF0000"/>
                </a:gs>
                <a:gs pos="100000">
                  <a:srgbClr val="FF6600"/>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51"/>
          <p:cNvGrpSpPr/>
          <p:nvPr/>
        </p:nvGrpSpPr>
        <p:grpSpPr>
          <a:xfrm>
            <a:off x="1446023" y="3538499"/>
            <a:ext cx="1806233" cy="1785345"/>
            <a:chOff x="1446023" y="3538499"/>
            <a:chExt cx="1806233" cy="1785345"/>
          </a:xfrm>
        </p:grpSpPr>
        <p:cxnSp>
          <p:nvCxnSpPr>
            <p:cNvPr id="42" name="Straight Arrow Connector 41"/>
            <p:cNvCxnSpPr>
              <a:endCxn id="36" idx="6"/>
            </p:cNvCxnSpPr>
            <p:nvPr/>
          </p:nvCxnSpPr>
          <p:spPr>
            <a:xfrm rot="10800000">
              <a:off x="2330126" y="4960851"/>
              <a:ext cx="461357" cy="3982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37" idx="2"/>
            </p:cNvCxnSpPr>
            <p:nvPr/>
          </p:nvCxnSpPr>
          <p:spPr>
            <a:xfrm rot="5400000" flipH="1" flipV="1">
              <a:off x="2678186" y="4426609"/>
              <a:ext cx="687366" cy="4607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38" idx="5"/>
            </p:cNvCxnSpPr>
            <p:nvPr/>
          </p:nvCxnSpPr>
          <p:spPr>
            <a:xfrm rot="16200000" flipV="1">
              <a:off x="1387663" y="3596859"/>
              <a:ext cx="1462180" cy="13454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35" idx="5"/>
            </p:cNvCxnSpPr>
            <p:nvPr/>
          </p:nvCxnSpPr>
          <p:spPr>
            <a:xfrm rot="16200000" flipV="1">
              <a:off x="2266663" y="4475858"/>
              <a:ext cx="752363" cy="29727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2511986" y="4677513"/>
              <a:ext cx="558992" cy="646331"/>
            </a:xfrm>
            <a:prstGeom prst="rect">
              <a:avLst/>
            </a:prstGeom>
            <a:noFill/>
          </p:spPr>
          <p:txBody>
            <a:bodyPr wrap="square" rtlCol="0">
              <a:spAutoFit/>
            </a:bodyPr>
            <a:lstStyle/>
            <a:p>
              <a:r>
                <a:rPr lang="en-US" sz="3600" dirty="0" smtClean="0">
                  <a:solidFill>
                    <a:srgbClr val="000000"/>
                  </a:solidFill>
                </a:rPr>
                <a:t>U</a:t>
              </a:r>
              <a:endParaRPr lang="en-US" sz="3600" dirty="0">
                <a:solidFill>
                  <a:srgbClr val="000000"/>
                </a:solidFill>
              </a:endParaRPr>
            </a:p>
          </p:txBody>
        </p:sp>
      </p:grpSp>
      <p:sp>
        <p:nvSpPr>
          <p:cNvPr id="53" name="TextBox 52"/>
          <p:cNvSpPr txBox="1"/>
          <p:nvPr/>
        </p:nvSpPr>
        <p:spPr>
          <a:xfrm>
            <a:off x="1012820" y="3162176"/>
            <a:ext cx="563601" cy="369332"/>
          </a:xfrm>
          <a:prstGeom prst="rect">
            <a:avLst/>
          </a:prstGeom>
          <a:noFill/>
        </p:spPr>
        <p:txBody>
          <a:bodyPr wrap="none" rtlCol="0">
            <a:spAutoFit/>
          </a:bodyPr>
          <a:lstStyle/>
          <a:p>
            <a:r>
              <a:rPr lang="en-US" dirty="0" smtClean="0"/>
              <a:t>Bug</a:t>
            </a:r>
            <a:endParaRPr lang="en-US" dirty="0"/>
          </a:p>
        </p:txBody>
      </p:sp>
      <p:sp>
        <p:nvSpPr>
          <p:cNvPr id="56" name="Rectangle 55"/>
          <p:cNvSpPr/>
          <p:nvPr/>
        </p:nvSpPr>
        <p:spPr>
          <a:xfrm>
            <a:off x="4712079" y="2693458"/>
            <a:ext cx="3785809" cy="3120717"/>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4870481" y="2799620"/>
            <a:ext cx="1334376" cy="586895"/>
          </a:xfrm>
          <a:prstGeom prst="rect">
            <a:avLst/>
          </a:prstGeom>
          <a:gradFill>
            <a:gsLst>
              <a:gs pos="0">
                <a:schemeClr val="tx1">
                  <a:lumMod val="65000"/>
                  <a:lumOff val="35000"/>
                </a:schemeClr>
              </a:gs>
              <a:gs pos="65000">
                <a:schemeClr val="bg1">
                  <a:lumMod val="75000"/>
                </a:schemeClr>
              </a:gs>
              <a:gs pos="100000">
                <a:schemeClr val="bg1"/>
              </a:gs>
            </a:gsLst>
          </a:gra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OK</a:t>
            </a:r>
            <a:endParaRPr lang="en-US" dirty="0">
              <a:solidFill>
                <a:srgbClr val="000000"/>
              </a:solidFill>
            </a:endParaRPr>
          </a:p>
        </p:txBody>
      </p:sp>
      <p:sp>
        <p:nvSpPr>
          <p:cNvPr id="58" name="Plus 57"/>
          <p:cNvSpPr/>
          <p:nvPr/>
        </p:nvSpPr>
        <p:spPr>
          <a:xfrm>
            <a:off x="5176520" y="2708548"/>
            <a:ext cx="822960" cy="822960"/>
          </a:xfrm>
          <a:prstGeom prst="mathPlus">
            <a:avLst>
              <a:gd name="adj1" fmla="val 5883"/>
            </a:avLst>
          </a:prstGeom>
          <a:solidFill>
            <a:srgbClr val="FF0000"/>
          </a:solidFill>
          <a:ln>
            <a:noFill/>
          </a:ln>
        </p:spPr>
        <p:style>
          <a:lnRef idx="1">
            <a:schemeClr val="accent1"/>
          </a:lnRef>
          <a:fillRef idx="3">
            <a:schemeClr val="accent1"/>
          </a:fillRef>
          <a:effectRef idx="2">
            <a:schemeClr val="accent1"/>
          </a:effectRef>
          <a:fontRef idx="minor">
            <a:schemeClr val="lt1"/>
          </a:fontRef>
        </p:style>
      </p:sp>
      <p:sp>
        <p:nvSpPr>
          <p:cNvPr id="59" name="Plus 58"/>
          <p:cNvSpPr/>
          <p:nvPr/>
        </p:nvSpPr>
        <p:spPr>
          <a:xfrm>
            <a:off x="5176520" y="2693458"/>
            <a:ext cx="822960" cy="822960"/>
          </a:xfrm>
          <a:prstGeom prst="mathPlus">
            <a:avLst>
              <a:gd name="adj1" fmla="val 5883"/>
            </a:avLst>
          </a:prstGeom>
          <a:solidFill>
            <a:srgbClr val="FF0000"/>
          </a:solidFill>
          <a:ln>
            <a:noFill/>
          </a:ln>
        </p:spPr>
        <p:style>
          <a:lnRef idx="1">
            <a:schemeClr val="accent1"/>
          </a:lnRef>
          <a:fillRef idx="3">
            <a:schemeClr val="accent1"/>
          </a:fillRef>
          <a:effectRef idx="2">
            <a:schemeClr val="accent1"/>
          </a:effectRef>
          <a:fontRef idx="minor">
            <a:schemeClr val="lt1"/>
          </a:fontRef>
        </p:style>
      </p:sp>
      <p:sp>
        <p:nvSpPr>
          <p:cNvPr id="61" name="TextBox 60"/>
          <p:cNvSpPr txBox="1"/>
          <p:nvPr/>
        </p:nvSpPr>
        <p:spPr>
          <a:xfrm>
            <a:off x="6616095" y="2968803"/>
            <a:ext cx="1588258" cy="923330"/>
          </a:xfrm>
          <a:prstGeom prst="rect">
            <a:avLst/>
          </a:prstGeom>
          <a:noFill/>
          <a:ln>
            <a:solidFill>
              <a:schemeClr val="tx1"/>
            </a:solidFill>
          </a:ln>
        </p:spPr>
        <p:txBody>
          <a:bodyPr wrap="none" rtlCol="0">
            <a:spAutoFit/>
          </a:bodyPr>
          <a:lstStyle/>
          <a:p>
            <a:r>
              <a:rPr lang="en-US" dirty="0" smtClean="0"/>
              <a:t>Color: Gray</a:t>
            </a:r>
          </a:p>
          <a:p>
            <a:r>
              <a:rPr lang="en-US" dirty="0" smtClean="0"/>
              <a:t>Size: 50x100px</a:t>
            </a:r>
          </a:p>
          <a:p>
            <a:r>
              <a:rPr lang="en-US" dirty="0" smtClean="0"/>
              <a:t>Label: “OK”</a:t>
            </a:r>
            <a:endParaRPr lang="en-US" dirty="0"/>
          </a:p>
        </p:txBody>
      </p:sp>
      <p:pic>
        <p:nvPicPr>
          <p:cNvPr id="8" name="Picture 7" descr="fevikwik_vase_bullet.jpg"/>
          <p:cNvPicPr>
            <a:picLocks noChangeAspect="1"/>
          </p:cNvPicPr>
          <p:nvPr/>
        </p:nvPicPr>
        <p:blipFill>
          <a:blip r:embed="rId3"/>
          <a:stretch>
            <a:fillRect/>
          </a:stretch>
        </p:blipFill>
        <p:spPr>
          <a:xfrm>
            <a:off x="4712079" y="2717648"/>
            <a:ext cx="4380156" cy="3096527"/>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accel="50000" decel="5000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58"/>
                                        </p:tgtEl>
                                      </p:cBhvr>
                                    </p:animEffect>
                                    <p:set>
                                      <p:cBhvr>
                                        <p:cTn id="68" dur="1" fill="hold">
                                          <p:stCondLst>
                                            <p:cond delay="499"/>
                                          </p:stCondLst>
                                        </p:cTn>
                                        <p:tgtEl>
                                          <p:spTgt spid="58"/>
                                        </p:tgtEl>
                                        <p:attrNameLst>
                                          <p:attrName>style.visibility</p:attrName>
                                        </p:attrNameLst>
                                      </p:cBhvr>
                                      <p:to>
                                        <p:strVal val="hidden"/>
                                      </p:to>
                                    </p:set>
                                  </p:childTnLst>
                                </p:cTn>
                              </p:par>
                              <p:par>
                                <p:cTn id="69" presetID="0" presetClass="path" presetSubtype="0" accel="50000" decel="50000" fill="hold" grpId="1" nodeType="withEffect">
                                  <p:stCondLst>
                                    <p:cond delay="0"/>
                                  </p:stCondLst>
                                  <p:childTnLst>
                                    <p:animMotion origin="layout" path="M -6.38889E-6 -3.33333E-6 L 0.19044 0.3 " pathEditMode="relative" ptsTypes="AA">
                                      <p:cBhvr>
                                        <p:cTn id="70" dur="2000" fill="hold"/>
                                        <p:tgtEl>
                                          <p:spTgt spid="57"/>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59"/>
                                        </p:tgtEl>
                                      </p:cBhvr>
                                    </p:animEffect>
                                    <p:set>
                                      <p:cBhvr>
                                        <p:cTn id="80" dur="1" fill="hold">
                                          <p:stCondLst>
                                            <p:cond delay="499"/>
                                          </p:stCondLst>
                                        </p:cTn>
                                        <p:tgtEl>
                                          <p:spTgt spid="5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2" nodeType="clickEffect">
                                  <p:stCondLst>
                                    <p:cond delay="0"/>
                                  </p:stCondLst>
                                  <p:childTnLst>
                                    <p:animEffect transition="out" filter="fade">
                                      <p:cBhvr>
                                        <p:cTn id="89" dur="500"/>
                                        <p:tgtEl>
                                          <p:spTgt spid="57"/>
                                        </p:tgtEl>
                                      </p:cBhvr>
                                    </p:animEffect>
                                    <p:set>
                                      <p:cBhvr>
                                        <p:cTn id="90" dur="1" fill="hold">
                                          <p:stCondLst>
                                            <p:cond delay="499"/>
                                          </p:stCondLst>
                                        </p:cTn>
                                        <p:tgtEl>
                                          <p:spTgt spid="57"/>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8" accel="50000" decel="50000" fill="hold" nodeType="click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additive="base">
                                        <p:cTn id="98" dur="500" fill="hold"/>
                                        <p:tgtEl>
                                          <p:spTgt spid="8"/>
                                        </p:tgtEl>
                                        <p:attrNameLst>
                                          <p:attrName>ppt_x</p:attrName>
                                        </p:attrNameLst>
                                      </p:cBhvr>
                                      <p:tavLst>
                                        <p:tav tm="0">
                                          <p:val>
                                            <p:strVal val="0-#ppt_w/2"/>
                                          </p:val>
                                        </p:tav>
                                        <p:tav tm="100000">
                                          <p:val>
                                            <p:strVal val="#ppt_x"/>
                                          </p:val>
                                        </p:tav>
                                      </p:tavLst>
                                    </p:anim>
                                    <p:anim calcmode="lin" valueType="num">
                                      <p:cBhvr additive="base">
                                        <p:cTn id="9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 grpId="0"/>
      <p:bldP spid="7" grpId="0"/>
      <p:bldP spid="31" grpId="0"/>
      <p:bldP spid="31" grpId="1"/>
      <p:bldP spid="53" grpId="0"/>
      <p:bldP spid="56" grpId="0" animBg="1"/>
      <p:bldP spid="57" grpId="0" animBg="1"/>
      <p:bldP spid="57" grpId="1" animBg="1"/>
      <p:bldP spid="57" grpId="2" animBg="1"/>
      <p:bldP spid="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you perform effective testing?</a:t>
            </a:r>
            <a:endParaRPr lang="en-GB" dirty="0"/>
          </a:p>
        </p:txBody>
      </p:sp>
      <p:sp>
        <p:nvSpPr>
          <p:cNvPr id="3" name="Content Placeholder 2"/>
          <p:cNvSpPr>
            <a:spLocks noGrp="1"/>
          </p:cNvSpPr>
          <p:nvPr>
            <p:ph idx="1"/>
          </p:nvPr>
        </p:nvSpPr>
        <p:spPr/>
        <p:txBody>
          <a:bodyPr/>
          <a:lstStyle/>
          <a:p>
            <a:r>
              <a:rPr lang="en-GB" dirty="0" smtClean="0"/>
              <a:t>A good test process</a:t>
            </a:r>
          </a:p>
          <a:p>
            <a:pPr lvl="1"/>
            <a:r>
              <a:rPr lang="en-GB" dirty="0" smtClean="0"/>
              <a:t>Code review</a:t>
            </a:r>
          </a:p>
          <a:p>
            <a:pPr lvl="1"/>
            <a:r>
              <a:rPr lang="en-GB" dirty="0" smtClean="0"/>
              <a:t>Unit/Component tests</a:t>
            </a:r>
          </a:p>
          <a:p>
            <a:pPr lvl="2"/>
            <a:r>
              <a:rPr lang="en-GB" dirty="0" smtClean="0"/>
              <a:t>Commit code</a:t>
            </a:r>
          </a:p>
          <a:p>
            <a:pPr lvl="1"/>
            <a:r>
              <a:rPr lang="en-GB" dirty="0" smtClean="0"/>
              <a:t>Integration tests</a:t>
            </a:r>
          </a:p>
          <a:p>
            <a:pPr lvl="1"/>
            <a:r>
              <a:rPr lang="en-GB" dirty="0" smtClean="0"/>
              <a:t>System tests</a:t>
            </a:r>
          </a:p>
          <a:p>
            <a:pPr lvl="2"/>
            <a:r>
              <a:rPr lang="en-GB" dirty="0" smtClean="0"/>
              <a:t>Manual</a:t>
            </a:r>
          </a:p>
          <a:p>
            <a:pPr lvl="2"/>
            <a:r>
              <a:rPr lang="en-GB" dirty="0" smtClean="0"/>
              <a:t>Automated</a:t>
            </a:r>
          </a:p>
          <a:p>
            <a:pPr lvl="1"/>
            <a:r>
              <a:rPr lang="en-GB" dirty="0" smtClean="0"/>
              <a:t>Acceptance tests</a:t>
            </a:r>
          </a:p>
          <a:p>
            <a:pPr lvl="2"/>
            <a:r>
              <a:rPr lang="en-GB" dirty="0" smtClean="0"/>
              <a:t>Customer</a:t>
            </a:r>
          </a:p>
          <a:p>
            <a:pPr lvl="2"/>
            <a:endParaRPr lang="en-GB" dirty="0" smtClean="0"/>
          </a:p>
          <a:p>
            <a:r>
              <a:rPr lang="en-GB" dirty="0" smtClean="0"/>
              <a:t>What practices are there </a:t>
            </a:r>
            <a:r>
              <a:rPr lang="en-GB" dirty="0" smtClean="0"/>
              <a:t>for </a:t>
            </a:r>
            <a:r>
              <a:rPr lang="en-GB" dirty="0" smtClean="0"/>
              <a:t>testing in Agile Development?</a:t>
            </a:r>
            <a:endParaRPr lang="en-GB" dirty="0"/>
          </a:p>
        </p:txBody>
      </p:sp>
      <p:pic>
        <p:nvPicPr>
          <p:cNvPr id="6" name="Picture 5" descr="night-cycle1.gif"/>
          <p:cNvPicPr>
            <a:picLocks noChangeAspect="1"/>
          </p:cNvPicPr>
          <p:nvPr/>
        </p:nvPicPr>
        <p:blipFill>
          <a:blip r:embed="rId2"/>
          <a:stretch>
            <a:fillRect/>
          </a:stretch>
        </p:blipFill>
        <p:spPr>
          <a:xfrm>
            <a:off x="4358409" y="908720"/>
            <a:ext cx="4328391" cy="3345018"/>
          </a:xfrm>
          <a:prstGeom prst="rect">
            <a:avLst/>
          </a:prstGeom>
        </p:spPr>
      </p:pic>
      <p:sp>
        <p:nvSpPr>
          <p:cNvPr id="7" name="TextBox 6"/>
          <p:cNvSpPr txBox="1"/>
          <p:nvPr/>
        </p:nvSpPr>
        <p:spPr>
          <a:xfrm>
            <a:off x="4891050" y="4044434"/>
            <a:ext cx="3622243" cy="369332"/>
          </a:xfrm>
          <a:prstGeom prst="rect">
            <a:avLst/>
          </a:prstGeom>
          <a:noFill/>
        </p:spPr>
        <p:txBody>
          <a:bodyPr wrap="none" rtlCol="0">
            <a:spAutoFit/>
          </a:bodyPr>
          <a:lstStyle/>
          <a:p>
            <a:r>
              <a:rPr lang="en-GB" dirty="0" smtClean="0"/>
              <a:t>Random picture! Not actual process!</a:t>
            </a:r>
            <a:endParaRPr lang="en-GB"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de-DE" dirty="0" err="1" smtClean="0"/>
              <a:t>TestFirst</a:t>
            </a:r>
            <a:endParaRPr lang="de-DE" dirty="0" smtClean="0"/>
          </a:p>
        </p:txBody>
      </p:sp>
      <p:sp>
        <p:nvSpPr>
          <p:cNvPr id="116739" name="Rectangle 3"/>
          <p:cNvSpPr>
            <a:spLocks noGrp="1" noChangeArrowheads="1"/>
          </p:cNvSpPr>
          <p:nvPr>
            <p:ph type="body" idx="1"/>
          </p:nvPr>
        </p:nvSpPr>
        <p:spPr/>
        <p:txBody>
          <a:bodyPr/>
          <a:lstStyle/>
          <a:p>
            <a:pPr marL="457200" indent="-457200" eaLnBrk="1" hangingPunct="1"/>
            <a:r>
              <a:rPr lang="en-US" dirty="0" smtClean="0"/>
              <a:t>If testing is good, then testing more often / always is even better</a:t>
            </a:r>
          </a:p>
          <a:p>
            <a:pPr marL="857250" lvl="1" indent="-457200"/>
            <a:r>
              <a:rPr lang="en-US" dirty="0" smtClean="0"/>
              <a:t>We want to embrace change – Regression testing</a:t>
            </a:r>
          </a:p>
          <a:p>
            <a:pPr marL="857250" lvl="1" indent="-457200"/>
            <a:endParaRPr lang="en-US" dirty="0"/>
          </a:p>
          <a:p>
            <a:pPr marL="857250" lvl="1" indent="-457200"/>
            <a:endParaRPr lang="en-US" dirty="0" smtClean="0"/>
          </a:p>
          <a:p>
            <a:pPr marL="457200" indent="-457200" eaLnBrk="1" hangingPunct="1"/>
            <a:r>
              <a:rPr lang="en-US" dirty="0" smtClean="0"/>
              <a:t>Idea: Write test early, even before implementation</a:t>
            </a:r>
          </a:p>
          <a:p>
            <a:pPr marL="457200" indent="-457200" eaLnBrk="1" hangingPunct="1"/>
            <a:endParaRPr lang="en-US" dirty="0" smtClean="0"/>
          </a:p>
          <a:p>
            <a:pPr marL="838200" lvl="1" indent="-381000" eaLnBrk="1" hangingPunct="1">
              <a:buFontTx/>
              <a:buAutoNum type="arabicPeriod"/>
            </a:pPr>
            <a:r>
              <a:rPr lang="en-US" dirty="0" smtClean="0">
                <a:ea typeface="ＭＳ Ｐゴシック" pitchFamily="-107" charset="-128"/>
              </a:rPr>
              <a:t>Write test</a:t>
            </a:r>
          </a:p>
          <a:p>
            <a:pPr marL="838200" lvl="1" indent="-381000" eaLnBrk="1" hangingPunct="1">
              <a:buFontTx/>
              <a:buAutoNum type="arabicPeriod"/>
            </a:pPr>
            <a:r>
              <a:rPr lang="en-US" dirty="0" smtClean="0">
                <a:ea typeface="ＭＳ Ｐゴシック" pitchFamily="-107" charset="-128"/>
              </a:rPr>
              <a:t>Let test fail</a:t>
            </a:r>
          </a:p>
          <a:p>
            <a:pPr marL="1257300" lvl="2" indent="-342900" eaLnBrk="1" hangingPunct="1">
              <a:buFontTx/>
              <a:buChar char="–"/>
            </a:pPr>
            <a:r>
              <a:rPr lang="en-US" sz="1800" dirty="0" smtClean="0">
                <a:ea typeface="ＭＳ Ｐゴシック" pitchFamily="-107" charset="-128"/>
              </a:rPr>
              <a:t>Do we really test non-existing functionality?</a:t>
            </a:r>
          </a:p>
          <a:p>
            <a:pPr marL="838200" lvl="1" indent="-381000" eaLnBrk="1" hangingPunct="1">
              <a:buFontTx/>
              <a:buAutoNum type="arabicPeriod"/>
            </a:pPr>
            <a:r>
              <a:rPr lang="en-US" dirty="0" smtClean="0">
                <a:ea typeface="ＭＳ Ｐゴシック" pitchFamily="-107" charset="-128"/>
              </a:rPr>
              <a:t>Implementing, until test is green</a:t>
            </a:r>
          </a:p>
          <a:p>
            <a:pPr marL="1257300" lvl="2" indent="-342900" eaLnBrk="1" hangingPunct="1">
              <a:buFontTx/>
              <a:buChar char="–"/>
            </a:pPr>
            <a:r>
              <a:rPr lang="en-US" dirty="0" smtClean="0">
                <a:ea typeface="ＭＳ Ｐゴシック" pitchFamily="-107" charset="-128"/>
              </a:rPr>
              <a:t>As</a:t>
            </a:r>
            <a:r>
              <a:rPr lang="en-US" sz="1800" dirty="0" smtClean="0">
                <a:ea typeface="ＭＳ Ｐゴシック" pitchFamily="-107" charset="-128"/>
              </a:rPr>
              <a:t> </a:t>
            </a:r>
            <a:r>
              <a:rPr lang="en-US" sz="1800" b="1" i="1" dirty="0" smtClean="0">
                <a:solidFill>
                  <a:schemeClr val="accent2"/>
                </a:solidFill>
                <a:ea typeface="ＭＳ Ｐゴシック" pitchFamily="-107" charset="-128"/>
              </a:rPr>
              <a:t>simple as possible</a:t>
            </a:r>
            <a:r>
              <a:rPr lang="en-US" sz="1800" dirty="0" smtClean="0">
                <a:ea typeface="ＭＳ Ｐゴシック" pitchFamily="-107" charset="-128"/>
              </a:rPr>
              <a:t>!</a:t>
            </a:r>
          </a:p>
          <a:p>
            <a:pPr marL="838200" lvl="1" indent="-381000" eaLnBrk="1" hangingPunct="1">
              <a:buFontTx/>
              <a:buAutoNum type="arabicPeriod"/>
            </a:pPr>
            <a:r>
              <a:rPr lang="en-US" dirty="0" smtClean="0">
                <a:ea typeface="ＭＳ Ｐゴシック" pitchFamily="-107" charset="-128"/>
              </a:rPr>
              <a:t>Refactoring</a:t>
            </a:r>
          </a:p>
        </p:txBody>
      </p:sp>
    </p:spTree>
    <p:extLst>
      <p:ext uri="{BB962C8B-B14F-4D97-AF65-F5344CB8AC3E}">
        <p14:creationId xmlns:p14="http://schemas.microsoft.com/office/powerpoint/2010/main" val="135029057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3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Principle of TestFirst: a Dialogue</a:t>
            </a:r>
          </a:p>
        </p:txBody>
      </p:sp>
      <p:sp>
        <p:nvSpPr>
          <p:cNvPr id="79875" name="Text Box 3"/>
          <p:cNvSpPr txBox="1">
            <a:spLocks noChangeArrowheads="1"/>
          </p:cNvSpPr>
          <p:nvPr/>
        </p:nvSpPr>
        <p:spPr bwMode="auto">
          <a:xfrm>
            <a:off x="592138" y="883865"/>
            <a:ext cx="8012112" cy="336550"/>
          </a:xfrm>
          <a:prstGeom prst="rect">
            <a:avLst/>
          </a:prstGeom>
          <a:noFill/>
          <a:ln w="12699">
            <a:noFill/>
            <a:miter lim="800000"/>
            <a:headEnd type="none" w="sm" len="sm"/>
            <a:tailEnd type="none" w="sm" len="sm"/>
          </a:ln>
        </p:spPr>
        <p:txBody>
          <a:bodyPr>
            <a:spAutoFit/>
          </a:bodyPr>
          <a:lstStyle/>
          <a:p>
            <a:pPr algn="l"/>
            <a:r>
              <a:rPr lang="en-US" sz="1600" b="0" smtClean="0">
                <a:latin typeface="Comic Sans MS" pitchFamily="66" charset="0"/>
              </a:rPr>
              <a:t>Task: Java</a:t>
            </a:r>
            <a:r>
              <a:rPr lang="en-US" sz="1600" smtClean="0">
                <a:latin typeface="Comic Sans MS" pitchFamily="66" charset="0"/>
              </a:rPr>
              <a:t> m</a:t>
            </a:r>
            <a:r>
              <a:rPr lang="en-US" sz="1600" b="0" smtClean="0">
                <a:latin typeface="Comic Sans MS" pitchFamily="66" charset="0"/>
              </a:rPr>
              <a:t>ethod len(int) returns number of digits of an int.</a:t>
            </a:r>
            <a:endParaRPr lang="en-US" sz="1600" b="0">
              <a:latin typeface="Comic Sans MS" pitchFamily="66" charset="0"/>
            </a:endParaRPr>
          </a:p>
        </p:txBody>
      </p:sp>
      <p:sp>
        <p:nvSpPr>
          <p:cNvPr id="5185540" name="Text Box 4"/>
          <p:cNvSpPr txBox="1">
            <a:spLocks noChangeArrowheads="1"/>
          </p:cNvSpPr>
          <p:nvPr/>
        </p:nvSpPr>
        <p:spPr bwMode="auto">
          <a:xfrm>
            <a:off x="250825" y="1315665"/>
            <a:ext cx="2663825" cy="1138773"/>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a:t>
            </a:r>
            <a:r>
              <a:rPr lang="en-US" sz="1600" dirty="0" smtClean="0">
                <a:solidFill>
                  <a:srgbClr val="2358A7"/>
                </a:solidFill>
                <a:latin typeface="Comic Sans MS" pitchFamily="66" charset="0"/>
              </a:rPr>
              <a:t>starts</a:t>
            </a:r>
          </a:p>
          <a:p>
            <a:pPr algn="l"/>
            <a:r>
              <a:rPr lang="en-US" sz="1600" b="0" dirty="0" smtClean="0">
                <a:latin typeface="Comic Sans MS" pitchFamily="66" charset="0"/>
              </a:rPr>
              <a:t>„</a:t>
            </a:r>
            <a:r>
              <a:rPr lang="en-US" sz="1600" b="0" dirty="0" err="1" smtClean="0">
                <a:latin typeface="Comic Sans MS" pitchFamily="66" charset="0"/>
              </a:rPr>
              <a:t>len</a:t>
            </a:r>
            <a:r>
              <a:rPr lang="en-US" sz="1600" b="0" dirty="0" smtClean="0">
                <a:latin typeface="Comic Sans MS" pitchFamily="66" charset="0"/>
              </a:rPr>
              <a:t>(5) should be 1!“</a:t>
            </a:r>
          </a:p>
          <a:p>
            <a:pPr algn="l"/>
            <a:r>
              <a:rPr lang="en-US" b="0" dirty="0" err="1" smtClean="0">
                <a:latin typeface="Courier New" pitchFamily="49" charset="0"/>
              </a:rPr>
              <a:t>assertEquals</a:t>
            </a:r>
            <a:r>
              <a:rPr lang="en-US" b="0" dirty="0" smtClean="0">
                <a:latin typeface="Courier New" pitchFamily="49" charset="0"/>
              </a:rPr>
              <a:t>(1,</a:t>
            </a:r>
            <a:br>
              <a:rPr lang="en-US" b="0" dirty="0" smtClean="0">
                <a:latin typeface="Courier New" pitchFamily="49" charset="0"/>
              </a:rPr>
            </a:br>
            <a:r>
              <a:rPr lang="en-US" b="0" dirty="0" smtClean="0">
                <a:latin typeface="Courier New" pitchFamily="49" charset="0"/>
              </a:rPr>
              <a:t>	</a:t>
            </a:r>
            <a:r>
              <a:rPr lang="en-US" b="0" dirty="0" err="1" smtClean="0">
                <a:latin typeface="Courier New" pitchFamily="49" charset="0"/>
              </a:rPr>
              <a:t>len</a:t>
            </a:r>
            <a:r>
              <a:rPr lang="en-US" b="0" dirty="0" smtClean="0">
                <a:latin typeface="Courier New" pitchFamily="49" charset="0"/>
              </a:rPr>
              <a:t>(5));</a:t>
            </a:r>
            <a:endParaRPr lang="en-US" b="0" dirty="0">
              <a:latin typeface="Courier New" pitchFamily="49" charset="0"/>
            </a:endParaRPr>
          </a:p>
        </p:txBody>
      </p:sp>
      <p:sp>
        <p:nvSpPr>
          <p:cNvPr id="5185541" name="Text Box 5"/>
          <p:cNvSpPr txBox="1">
            <a:spLocks noChangeArrowheads="1"/>
          </p:cNvSpPr>
          <p:nvPr/>
        </p:nvSpPr>
        <p:spPr bwMode="auto">
          <a:xfrm>
            <a:off x="2941638" y="1315665"/>
            <a:ext cx="2520950" cy="1323439"/>
          </a:xfrm>
          <a:prstGeom prst="rect">
            <a:avLst/>
          </a:prstGeom>
          <a:noFill/>
          <a:ln w="12699">
            <a:noFill/>
            <a:miter lim="800000"/>
            <a:headEnd type="none" w="sm" len="sm"/>
            <a:tailEnd type="none" w="sm" len="sm"/>
          </a:ln>
        </p:spPr>
        <p:txBody>
          <a:bodyPr>
            <a:spAutoFit/>
          </a:bodyPr>
          <a:lstStyle/>
          <a:p>
            <a:r>
              <a:rPr lang="en-US" sz="1600" b="0" dirty="0" err="1" smtClean="0">
                <a:latin typeface="Comic Sans MS" pitchFamily="66" charset="0"/>
              </a:rPr>
              <a:t>JUnit</a:t>
            </a:r>
            <a:endParaRPr lang="en-US" sz="1600" b="0" dirty="0" smtClean="0">
              <a:latin typeface="Comic Sans MS" pitchFamily="66" charset="0"/>
            </a:endParaRPr>
          </a:p>
          <a:p>
            <a:endParaRPr lang="en-US" sz="1600" b="0" dirty="0" smtClean="0">
              <a:latin typeface="Comic Sans MS" pitchFamily="66" charset="0"/>
            </a:endParaRPr>
          </a:p>
          <a:p>
            <a:r>
              <a:rPr lang="en-US" sz="1600" b="0" dirty="0" smtClean="0">
                <a:solidFill>
                  <a:srgbClr val="FF0000"/>
                </a:solidFill>
                <a:latin typeface="Comic Sans MS" pitchFamily="66" charset="0"/>
              </a:rPr>
              <a:t>COMPILER-ERROR! What is the meaning of “</a:t>
            </a:r>
            <a:r>
              <a:rPr lang="en-US" sz="1600" b="0" dirty="0" err="1" smtClean="0">
                <a:solidFill>
                  <a:srgbClr val="FF0000"/>
                </a:solidFill>
                <a:latin typeface="Comic Sans MS" pitchFamily="66" charset="0"/>
              </a:rPr>
              <a:t>len</a:t>
            </a:r>
            <a:r>
              <a:rPr lang="en-US" sz="1600" b="0" dirty="0" smtClean="0">
                <a:solidFill>
                  <a:srgbClr val="FF0000"/>
                </a:solidFill>
                <a:latin typeface="Comic Sans MS" pitchFamily="66" charset="0"/>
              </a:rPr>
              <a:t>”?</a:t>
            </a:r>
            <a:endParaRPr lang="en-US" sz="1600" b="0" dirty="0">
              <a:solidFill>
                <a:srgbClr val="FF0000"/>
              </a:solidFill>
              <a:latin typeface="Comic Sans MS" pitchFamily="66" charset="0"/>
            </a:endParaRPr>
          </a:p>
        </p:txBody>
      </p:sp>
      <p:sp>
        <p:nvSpPr>
          <p:cNvPr id="5185542" name="Text Box 6"/>
          <p:cNvSpPr txBox="1">
            <a:spLocks noChangeArrowheads="1"/>
          </p:cNvSpPr>
          <p:nvPr/>
        </p:nvSpPr>
        <p:spPr bwMode="auto">
          <a:xfrm>
            <a:off x="5003800" y="2318965"/>
            <a:ext cx="3889375" cy="581025"/>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That is easy:</a:t>
            </a:r>
          </a:p>
          <a:p>
            <a:pPr algn="l"/>
            <a:r>
              <a:rPr lang="en-US" sz="1600" b="0" dirty="0" smtClean="0">
                <a:latin typeface="Comic Sans MS" pitchFamily="66" charset="0"/>
              </a:rPr>
              <a:t>   public </a:t>
            </a:r>
            <a:r>
              <a:rPr lang="en-US" sz="1600" b="0" dirty="0" err="1" smtClean="0">
                <a:latin typeface="Comic Sans MS" pitchFamily="66" charset="0"/>
              </a:rPr>
              <a:t>int</a:t>
            </a:r>
            <a:r>
              <a:rPr lang="en-US" sz="1600" b="0" dirty="0" smtClean="0">
                <a:latin typeface="Comic Sans MS" pitchFamily="66" charset="0"/>
              </a:rPr>
              <a:t> </a:t>
            </a:r>
            <a:r>
              <a:rPr lang="en-US" sz="1600" b="0" dirty="0" err="1" smtClean="0">
                <a:latin typeface="Comic Sans MS" pitchFamily="66" charset="0"/>
              </a:rPr>
              <a:t>len</a:t>
            </a:r>
            <a:r>
              <a:rPr lang="en-US" sz="1600" b="0" dirty="0" smtClean="0">
                <a:latin typeface="Comic Sans MS" pitchFamily="66" charset="0"/>
              </a:rPr>
              <a:t> (</a:t>
            </a:r>
            <a:r>
              <a:rPr lang="en-US" sz="1600" b="0" dirty="0" err="1" smtClean="0">
                <a:latin typeface="Comic Sans MS" pitchFamily="66" charset="0"/>
              </a:rPr>
              <a:t>int</a:t>
            </a:r>
            <a:r>
              <a:rPr lang="en-US" sz="1600" b="0" dirty="0" smtClean="0">
                <a:latin typeface="Comic Sans MS" pitchFamily="66" charset="0"/>
              </a:rPr>
              <a:t> </a:t>
            </a:r>
            <a:r>
              <a:rPr lang="en-US" sz="1600" b="0" dirty="0" err="1" smtClean="0">
                <a:latin typeface="Comic Sans MS" pitchFamily="66" charset="0"/>
              </a:rPr>
              <a:t>zahl</a:t>
            </a:r>
            <a:r>
              <a:rPr lang="en-US" sz="1600" b="0" dirty="0" smtClean="0">
                <a:latin typeface="Comic Sans MS" pitchFamily="66" charset="0"/>
              </a:rPr>
              <a:t>) { return 1; }</a:t>
            </a:r>
            <a:endParaRPr lang="en-US" sz="1600" b="0" dirty="0">
              <a:latin typeface="Comic Sans MS" pitchFamily="66" charset="0"/>
            </a:endParaRPr>
          </a:p>
        </p:txBody>
      </p:sp>
      <p:sp>
        <p:nvSpPr>
          <p:cNvPr id="5185543" name="Text Box 7"/>
          <p:cNvSpPr txBox="1">
            <a:spLocks noChangeArrowheads="1"/>
          </p:cNvSpPr>
          <p:nvPr/>
        </p:nvSpPr>
        <p:spPr bwMode="auto">
          <a:xfrm>
            <a:off x="2824163" y="2982540"/>
            <a:ext cx="2755900" cy="584776"/>
          </a:xfrm>
          <a:prstGeom prst="rect">
            <a:avLst/>
          </a:prstGeom>
          <a:solidFill>
            <a:srgbClr val="92D050"/>
          </a:solidFill>
          <a:ln w="12699">
            <a:solidFill>
              <a:schemeClr val="accent2"/>
            </a:solidFill>
            <a:miter lim="800000"/>
            <a:headEnd type="none" w="sm" len="sm"/>
            <a:tailEnd type="none" w="sm" len="sm"/>
          </a:ln>
        </p:spPr>
        <p:txBody>
          <a:bodyPr>
            <a:spAutoFit/>
          </a:bodyPr>
          <a:lstStyle/>
          <a:p>
            <a:r>
              <a:rPr lang="en-US" sz="1600" b="0" i="0" dirty="0" err="1" smtClean="0">
                <a:solidFill>
                  <a:schemeClr val="bg1"/>
                </a:solidFill>
                <a:latin typeface="Comic Sans MS" pitchFamily="66" charset="0"/>
              </a:rPr>
              <a:t>JUnit</a:t>
            </a:r>
            <a:r>
              <a:rPr lang="en-US" sz="1600" b="0" i="0" dirty="0" smtClean="0">
                <a:solidFill>
                  <a:schemeClr val="bg1"/>
                </a:solidFill>
                <a:latin typeface="Comic Sans MS" pitchFamily="66" charset="0"/>
              </a:rPr>
              <a:t>: ok. </a:t>
            </a:r>
            <a:r>
              <a:rPr lang="en-US" sz="1600" b="0" i="0" dirty="0" err="1" smtClean="0">
                <a:solidFill>
                  <a:schemeClr val="bg1"/>
                </a:solidFill>
                <a:latin typeface="Comic Sans MS" pitchFamily="66" charset="0"/>
              </a:rPr>
              <a:t>Testcase</a:t>
            </a:r>
            <a:r>
              <a:rPr lang="en-US" sz="1600" b="0" i="0" dirty="0" smtClean="0">
                <a:solidFill>
                  <a:schemeClr val="bg1"/>
                </a:solidFill>
                <a:latin typeface="Comic Sans MS" pitchFamily="66" charset="0"/>
              </a:rPr>
              <a:t> fulfilled.</a:t>
            </a:r>
            <a:endParaRPr lang="en-US" sz="1600" b="0" i="0" dirty="0">
              <a:solidFill>
                <a:schemeClr val="bg1"/>
              </a:solidFill>
              <a:latin typeface="Comic Sans MS" pitchFamily="66" charset="0"/>
            </a:endParaRPr>
          </a:p>
        </p:txBody>
      </p:sp>
      <p:sp>
        <p:nvSpPr>
          <p:cNvPr id="5185544" name="Text Box 8"/>
          <p:cNvSpPr txBox="1">
            <a:spLocks noChangeArrowheads="1"/>
          </p:cNvSpPr>
          <p:nvPr/>
        </p:nvSpPr>
        <p:spPr bwMode="auto">
          <a:xfrm>
            <a:off x="250825" y="3187328"/>
            <a:ext cx="2952750" cy="1415772"/>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Just you wait!</a:t>
            </a:r>
            <a:r>
              <a:rPr lang="en-US" sz="1600" b="0" dirty="0" smtClean="0">
                <a:latin typeface="Comic Sans MS" pitchFamily="66" charset="0"/>
              </a:rPr>
              <a:t>  </a:t>
            </a:r>
            <a:br>
              <a:rPr lang="en-US" sz="1600" b="0" dirty="0" smtClean="0">
                <a:latin typeface="Comic Sans MS" pitchFamily="66" charset="0"/>
              </a:rPr>
            </a:br>
            <a:r>
              <a:rPr lang="en-US" sz="1600" b="0" dirty="0" smtClean="0">
                <a:latin typeface="Comic Sans MS" pitchFamily="66" charset="0"/>
              </a:rPr>
              <a:t>„</a:t>
            </a:r>
            <a:r>
              <a:rPr lang="en-US" sz="1600" b="0" dirty="0" err="1" smtClean="0">
                <a:latin typeface="Comic Sans MS" pitchFamily="66" charset="0"/>
              </a:rPr>
              <a:t>len</a:t>
            </a:r>
            <a:r>
              <a:rPr lang="en-US" sz="1600" b="0" dirty="0" smtClean="0">
                <a:latin typeface="Comic Sans MS" pitchFamily="66" charset="0"/>
              </a:rPr>
              <a:t>(321) should be 3!“</a:t>
            </a:r>
          </a:p>
          <a:p>
            <a:r>
              <a:rPr lang="en-US" b="0" dirty="0" err="1" smtClean="0">
                <a:latin typeface="Courier New" pitchFamily="49" charset="0"/>
              </a:rPr>
              <a:t>assertEquals</a:t>
            </a:r>
            <a:r>
              <a:rPr lang="en-US" dirty="0" smtClean="0">
                <a:latin typeface="Courier New" pitchFamily="49" charset="0"/>
              </a:rPr>
              <a:t>(3,</a:t>
            </a:r>
            <a:br>
              <a:rPr lang="en-US" dirty="0" smtClean="0">
                <a:latin typeface="Courier New" pitchFamily="49" charset="0"/>
              </a:rPr>
            </a:br>
            <a:r>
              <a:rPr lang="en-US" dirty="0" smtClean="0">
                <a:latin typeface="Courier New" pitchFamily="49" charset="0"/>
              </a:rPr>
              <a:t>	</a:t>
            </a:r>
            <a:r>
              <a:rPr lang="en-US" dirty="0" err="1" smtClean="0">
                <a:latin typeface="Courier New" pitchFamily="49" charset="0"/>
              </a:rPr>
              <a:t>len</a:t>
            </a:r>
            <a:r>
              <a:rPr lang="en-US" dirty="0" smtClean="0">
                <a:latin typeface="Courier New" pitchFamily="49" charset="0"/>
              </a:rPr>
              <a:t>(321));</a:t>
            </a:r>
            <a:endParaRPr lang="en-US" b="0" dirty="0" smtClean="0">
              <a:latin typeface="Courier New" pitchFamily="49" charset="0"/>
            </a:endParaRPr>
          </a:p>
          <a:p>
            <a:pPr algn="l"/>
            <a:endParaRPr lang="en-US" b="0" dirty="0">
              <a:latin typeface="Courier New" pitchFamily="49" charset="0"/>
            </a:endParaRPr>
          </a:p>
        </p:txBody>
      </p:sp>
      <p:sp>
        <p:nvSpPr>
          <p:cNvPr id="5185545" name="Text Box 9"/>
          <p:cNvSpPr txBox="1">
            <a:spLocks noChangeArrowheads="1"/>
          </p:cNvSpPr>
          <p:nvPr/>
        </p:nvSpPr>
        <p:spPr bwMode="auto">
          <a:xfrm>
            <a:off x="2906713" y="3787403"/>
            <a:ext cx="2592387" cy="584776"/>
          </a:xfrm>
          <a:prstGeom prst="rect">
            <a:avLst/>
          </a:prstGeom>
          <a:noFill/>
          <a:ln w="12699">
            <a:noFill/>
            <a:miter lim="800000"/>
            <a:headEnd type="none" w="sm" len="sm"/>
            <a:tailEnd type="none" w="sm" len="sm"/>
          </a:ln>
        </p:spPr>
        <p:txBody>
          <a:bodyPr>
            <a:spAutoFit/>
          </a:bodyPr>
          <a:lstStyle/>
          <a:p>
            <a:r>
              <a:rPr lang="en-US" sz="1600" dirty="0" err="1" smtClean="0">
                <a:solidFill>
                  <a:srgbClr val="FF0000"/>
                </a:solidFill>
                <a:latin typeface="Comic Sans MS" pitchFamily="66" charset="0"/>
              </a:rPr>
              <a:t>JUnit</a:t>
            </a:r>
            <a:r>
              <a:rPr lang="en-US" sz="1600" dirty="0" smtClean="0">
                <a:solidFill>
                  <a:srgbClr val="FF0000"/>
                </a:solidFill>
                <a:latin typeface="Comic Sans MS" pitchFamily="66" charset="0"/>
              </a:rPr>
              <a:t>: Error! </a:t>
            </a:r>
            <a:br>
              <a:rPr lang="en-US" sz="1600" dirty="0" smtClean="0">
                <a:solidFill>
                  <a:srgbClr val="FF0000"/>
                </a:solidFill>
                <a:latin typeface="Comic Sans MS" pitchFamily="66" charset="0"/>
              </a:rPr>
            </a:br>
            <a:r>
              <a:rPr lang="en-US" sz="1600" dirty="0" smtClean="0">
                <a:solidFill>
                  <a:srgbClr val="FF0000"/>
                </a:solidFill>
                <a:latin typeface="Comic Sans MS" pitchFamily="66" charset="0"/>
              </a:rPr>
              <a:t>1 instead of 3</a:t>
            </a:r>
            <a:endParaRPr lang="en-US" sz="1600" dirty="0">
              <a:solidFill>
                <a:srgbClr val="FF0000"/>
              </a:solidFill>
              <a:latin typeface="Comic Sans MS" pitchFamily="66" charset="0"/>
            </a:endParaRPr>
          </a:p>
        </p:txBody>
      </p:sp>
      <p:sp>
        <p:nvSpPr>
          <p:cNvPr id="5185546" name="Text Box 10"/>
          <p:cNvSpPr txBox="1">
            <a:spLocks noChangeArrowheads="1"/>
          </p:cNvSpPr>
          <p:nvPr/>
        </p:nvSpPr>
        <p:spPr bwMode="auto">
          <a:xfrm>
            <a:off x="5003800" y="4119190"/>
            <a:ext cx="4140200" cy="581025"/>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No problem …</a:t>
            </a:r>
            <a:br>
              <a:rPr lang="en-US" sz="1600" b="0" dirty="0" smtClean="0">
                <a:solidFill>
                  <a:srgbClr val="2358A7"/>
                </a:solidFill>
                <a:latin typeface="Comic Sans MS" pitchFamily="66" charset="0"/>
              </a:rPr>
            </a:br>
            <a:r>
              <a:rPr lang="en-US" sz="1600" b="0" dirty="0" smtClean="0">
                <a:latin typeface="Comic Sans MS" pitchFamily="66" charset="0"/>
              </a:rPr>
              <a:t>    if </a:t>
            </a:r>
            <a:r>
              <a:rPr lang="en-US" sz="1600" b="0" dirty="0" err="1" smtClean="0">
                <a:latin typeface="Comic Sans MS" pitchFamily="66" charset="0"/>
              </a:rPr>
              <a:t>zahl</a:t>
            </a:r>
            <a:r>
              <a:rPr lang="en-US" sz="1600" b="0" dirty="0" smtClean="0">
                <a:latin typeface="Comic Sans MS" pitchFamily="66" charset="0"/>
              </a:rPr>
              <a:t>&lt;10 then return 1 else return 3</a:t>
            </a:r>
            <a:endParaRPr lang="en-US" sz="1600" b="0" dirty="0">
              <a:latin typeface="Comic Sans MS" pitchFamily="66" charset="0"/>
            </a:endParaRPr>
          </a:p>
        </p:txBody>
      </p:sp>
      <p:sp>
        <p:nvSpPr>
          <p:cNvPr id="5185547" name="Text Box 11"/>
          <p:cNvSpPr txBox="1">
            <a:spLocks noChangeArrowheads="1"/>
          </p:cNvSpPr>
          <p:nvPr/>
        </p:nvSpPr>
        <p:spPr bwMode="auto">
          <a:xfrm>
            <a:off x="179388" y="4700215"/>
            <a:ext cx="5635625" cy="861774"/>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Test: I don’t believe this!</a:t>
            </a:r>
          </a:p>
          <a:p>
            <a:pPr algn="l"/>
            <a:r>
              <a:rPr lang="en-US" sz="1600" b="0" dirty="0" smtClean="0">
                <a:latin typeface="Comic Sans MS" pitchFamily="66" charset="0"/>
              </a:rPr>
              <a:t> “</a:t>
            </a:r>
            <a:r>
              <a:rPr lang="en-US" sz="1600" b="0" dirty="0" err="1" smtClean="0">
                <a:latin typeface="Comic Sans MS" pitchFamily="66" charset="0"/>
              </a:rPr>
              <a:t>len</a:t>
            </a:r>
            <a:r>
              <a:rPr lang="en-US" sz="1600" b="0" dirty="0" smtClean="0">
                <a:latin typeface="Comic Sans MS" pitchFamily="66" charset="0"/>
              </a:rPr>
              <a:t>(12345678) should be 8!“</a:t>
            </a:r>
          </a:p>
          <a:p>
            <a:pPr algn="l"/>
            <a:r>
              <a:rPr lang="en-US" b="0" dirty="0" err="1" smtClean="0">
                <a:latin typeface="Courier New" pitchFamily="49" charset="0"/>
              </a:rPr>
              <a:t>assertEquals</a:t>
            </a:r>
            <a:r>
              <a:rPr lang="en-US" b="0" dirty="0" smtClean="0">
                <a:latin typeface="Courier New" pitchFamily="49" charset="0"/>
              </a:rPr>
              <a:t>(8,len(12345678));</a:t>
            </a:r>
            <a:endParaRPr lang="en-US" b="0" dirty="0">
              <a:latin typeface="Courier New" pitchFamily="49" charset="0"/>
            </a:endParaRPr>
          </a:p>
        </p:txBody>
      </p:sp>
      <p:sp>
        <p:nvSpPr>
          <p:cNvPr id="5185548" name="Text Box 12"/>
          <p:cNvSpPr txBox="1">
            <a:spLocks noChangeArrowheads="1"/>
          </p:cNvSpPr>
          <p:nvPr/>
        </p:nvSpPr>
        <p:spPr bwMode="auto">
          <a:xfrm>
            <a:off x="3579813" y="4566865"/>
            <a:ext cx="1244600" cy="349250"/>
          </a:xfrm>
          <a:prstGeom prst="rect">
            <a:avLst/>
          </a:prstGeom>
          <a:solidFill>
            <a:srgbClr val="92D050"/>
          </a:solidFill>
          <a:ln w="12699">
            <a:solidFill>
              <a:schemeClr val="accent2"/>
            </a:solidFill>
            <a:miter lim="800000"/>
            <a:headEnd type="none" w="sm" len="sm"/>
            <a:tailEnd type="none" w="sm" len="sm"/>
          </a:ln>
        </p:spPr>
        <p:txBody>
          <a:bodyPr>
            <a:spAutoFit/>
          </a:bodyPr>
          <a:lstStyle/>
          <a:p>
            <a:r>
              <a:rPr lang="en-US" sz="1600" b="0" i="0" smtClean="0">
                <a:solidFill>
                  <a:schemeClr val="bg1"/>
                </a:solidFill>
                <a:latin typeface="Comic Sans MS" pitchFamily="66" charset="0"/>
              </a:rPr>
              <a:t>JUnit: ok.</a:t>
            </a:r>
            <a:endParaRPr lang="en-US" sz="1600" b="0" i="0">
              <a:solidFill>
                <a:schemeClr val="bg1"/>
              </a:solidFill>
              <a:latin typeface="Comic Sans MS" pitchFamily="66" charset="0"/>
            </a:endParaRPr>
          </a:p>
        </p:txBody>
      </p:sp>
      <p:sp>
        <p:nvSpPr>
          <p:cNvPr id="5185549" name="Text Box 13"/>
          <p:cNvSpPr txBox="1">
            <a:spLocks noChangeArrowheads="1"/>
          </p:cNvSpPr>
          <p:nvPr/>
        </p:nvSpPr>
        <p:spPr bwMode="auto">
          <a:xfrm>
            <a:off x="5003800" y="5703515"/>
            <a:ext cx="4140200" cy="584776"/>
          </a:xfrm>
          <a:prstGeom prst="rect">
            <a:avLst/>
          </a:prstGeom>
          <a:noFill/>
          <a:ln w="12699">
            <a:noFill/>
            <a:miter lim="800000"/>
            <a:headEnd type="none" w="sm" len="sm"/>
            <a:tailEnd type="none" w="sm" len="sm"/>
          </a:ln>
        </p:spPr>
        <p:txBody>
          <a:bodyPr>
            <a:spAutoFit/>
          </a:bodyPr>
          <a:lstStyle/>
          <a:p>
            <a:pPr algn="l"/>
            <a:r>
              <a:rPr lang="en-US" sz="1600" b="0" dirty="0" smtClean="0">
                <a:solidFill>
                  <a:srgbClr val="2358A7"/>
                </a:solidFill>
                <a:latin typeface="Comic Sans MS" pitchFamily="66" charset="0"/>
              </a:rPr>
              <a:t>Program:  … ok, I see a pattern here:   for (</a:t>
            </a:r>
            <a:r>
              <a:rPr lang="en-US" sz="1600" b="0" dirty="0" err="1" smtClean="0">
                <a:solidFill>
                  <a:srgbClr val="2358A7"/>
                </a:solidFill>
                <a:latin typeface="Comic Sans MS" pitchFamily="66" charset="0"/>
              </a:rPr>
              <a:t>i</a:t>
            </a:r>
            <a:r>
              <a:rPr lang="en-US" sz="1600" b="0" dirty="0" smtClean="0">
                <a:solidFill>
                  <a:srgbClr val="2358A7"/>
                </a:solidFill>
                <a:latin typeface="Comic Sans MS" pitchFamily="66" charset="0"/>
              </a:rPr>
              <a:t>=…</a:t>
            </a:r>
            <a:endParaRPr lang="en-US" sz="1600" b="0" dirty="0">
              <a:solidFill>
                <a:srgbClr val="2358A7"/>
              </a:solidFill>
              <a:latin typeface="Comic Sans MS" pitchFamily="66" charset="0"/>
            </a:endParaRPr>
          </a:p>
        </p:txBody>
      </p:sp>
      <p:sp>
        <p:nvSpPr>
          <p:cNvPr id="5185550" name="Text Box 14"/>
          <p:cNvSpPr txBox="1">
            <a:spLocks noChangeArrowheads="1"/>
          </p:cNvSpPr>
          <p:nvPr/>
        </p:nvSpPr>
        <p:spPr bwMode="auto">
          <a:xfrm>
            <a:off x="2941638" y="5443165"/>
            <a:ext cx="2520950" cy="584776"/>
          </a:xfrm>
          <a:prstGeom prst="rect">
            <a:avLst/>
          </a:prstGeom>
          <a:noFill/>
          <a:ln w="12699">
            <a:noFill/>
            <a:miter lim="800000"/>
            <a:headEnd type="none" w="sm" len="sm"/>
            <a:tailEnd type="none" w="sm" len="sm"/>
          </a:ln>
        </p:spPr>
        <p:txBody>
          <a:bodyPr>
            <a:spAutoFit/>
          </a:bodyPr>
          <a:lstStyle/>
          <a:p>
            <a:r>
              <a:rPr lang="en-US" sz="1600" dirty="0" err="1" smtClean="0">
                <a:solidFill>
                  <a:srgbClr val="FF0000"/>
                </a:solidFill>
                <a:latin typeface="Comic Sans MS" pitchFamily="66" charset="0"/>
              </a:rPr>
              <a:t>JUnit</a:t>
            </a:r>
            <a:r>
              <a:rPr lang="en-US" sz="1600" dirty="0" smtClean="0">
                <a:solidFill>
                  <a:srgbClr val="FF0000"/>
                </a:solidFill>
                <a:latin typeface="Comic Sans MS" pitchFamily="66" charset="0"/>
              </a:rPr>
              <a:t>: Error! </a:t>
            </a:r>
          </a:p>
          <a:p>
            <a:r>
              <a:rPr lang="en-US" sz="1600" dirty="0" smtClean="0">
                <a:solidFill>
                  <a:srgbClr val="FF0000"/>
                </a:solidFill>
                <a:latin typeface="Comic Sans MS" pitchFamily="66" charset="0"/>
              </a:rPr>
              <a:t>3 instead of 8</a:t>
            </a:r>
            <a:endParaRPr lang="en-US" sz="1600" dirty="0">
              <a:solidFill>
                <a:srgbClr val="FF0000"/>
              </a:solidFill>
              <a:latin typeface="Comic Sans MS" pitchFamily="66" charset="0"/>
            </a:endParaRPr>
          </a:p>
        </p:txBody>
      </p:sp>
    </p:spTree>
    <p:extLst>
      <p:ext uri="{BB962C8B-B14F-4D97-AF65-F5344CB8AC3E}">
        <p14:creationId xmlns:p14="http://schemas.microsoft.com/office/powerpoint/2010/main" val="12476620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5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85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55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55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855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855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855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55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855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855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85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5540" grpId="0"/>
      <p:bldP spid="5185541" grpId="0"/>
      <p:bldP spid="5185542" grpId="0"/>
      <p:bldP spid="5185543" grpId="0" animBg="1"/>
      <p:bldP spid="5185544" grpId="0"/>
      <p:bldP spid="5185545" grpId="0"/>
      <p:bldP spid="5185546" grpId="0"/>
      <p:bldP spid="5185547" grpId="0"/>
      <p:bldP spid="5185548" grpId="0" animBg="1"/>
      <p:bldP spid="5185549" grpId="0"/>
      <p:bldP spid="51855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304800"/>
            <a:ext cx="7772400" cy="1143000"/>
          </a:xfrm>
        </p:spPr>
        <p:txBody>
          <a:bodyPr lIns="91436" tIns="45719" rIns="91436" bIns="45719" anchor="t"/>
          <a:lstStyle/>
          <a:p>
            <a:r>
              <a:rPr lang="de-DE" smtClean="0"/>
              <a:t>Test-Driven Development</a:t>
            </a:r>
          </a:p>
        </p:txBody>
      </p:sp>
      <p:sp>
        <p:nvSpPr>
          <p:cNvPr id="5146629" name="Text Box 5"/>
          <p:cNvSpPr txBox="1">
            <a:spLocks noChangeArrowheads="1"/>
          </p:cNvSpPr>
          <p:nvPr/>
        </p:nvSpPr>
        <p:spPr bwMode="auto">
          <a:xfrm>
            <a:off x="457200" y="1371600"/>
            <a:ext cx="8281988" cy="2683812"/>
          </a:xfrm>
          <a:prstGeom prst="rect">
            <a:avLst/>
          </a:prstGeom>
          <a:solidFill>
            <a:schemeClr val="bg1"/>
          </a:solidFill>
          <a:ln w="12699">
            <a:solidFill>
              <a:schemeClr val="bg2"/>
            </a:solidFill>
            <a:miter lim="800000"/>
            <a:headEnd type="none" w="sm" len="sm"/>
            <a:tailEnd type="none" w="sm" len="sm"/>
          </a:ln>
          <a:effectLst>
            <a:outerShdw dist="107763" dir="2700000" algn="ctr" rotWithShape="0">
              <a:schemeClr val="bg2">
                <a:alpha val="50000"/>
              </a:schemeClr>
            </a:outerShdw>
          </a:effectLst>
        </p:spPr>
        <p:txBody>
          <a:bodyPr>
            <a:spAutoFit/>
          </a:bodyPr>
          <a:lstStyle/>
          <a:p>
            <a:pPr marL="457200" indent="-457200" algn="l">
              <a:spcBef>
                <a:spcPct val="40000"/>
              </a:spcBef>
              <a:defRPr/>
            </a:pPr>
            <a:r>
              <a:rPr lang="en-US" sz="1800" i="0" dirty="0" err="1" smtClean="0"/>
              <a:t>Testcases</a:t>
            </a:r>
            <a:r>
              <a:rPr lang="en-US" sz="1800" i="0" dirty="0" smtClean="0"/>
              <a:t> and automatic regression tests for every class in product</a:t>
            </a:r>
          </a:p>
          <a:p>
            <a:pPr marL="457200" indent="-457200" algn="l">
              <a:spcBef>
                <a:spcPct val="40000"/>
              </a:spcBef>
              <a:buFontTx/>
              <a:buAutoNum type="arabicPlain" startAt="10"/>
              <a:defRPr/>
            </a:pPr>
            <a:r>
              <a:rPr lang="en-US" sz="1600" i="0" dirty="0" smtClean="0"/>
              <a:t>The automated tests are the design. The on-site customer makes th</a:t>
            </a:r>
            <a:r>
              <a:rPr lang="en-US" sz="1600" dirty="0" smtClean="0"/>
              <a:t>e acceptance tests.</a:t>
            </a:r>
            <a:endParaRPr lang="en-US" sz="1600" i="0" dirty="0" smtClean="0"/>
          </a:p>
          <a:p>
            <a:pPr marL="457200" indent="-457200" algn="l">
              <a:spcBef>
                <a:spcPct val="40000"/>
              </a:spcBef>
              <a:buFontTx/>
              <a:buAutoNum type="arabicPlain" startAt="8"/>
              <a:defRPr/>
            </a:pPr>
            <a:r>
              <a:rPr lang="en-US" sz="1600" i="0" dirty="0" smtClean="0"/>
              <a:t>After doing design and prototypes, we create a few </a:t>
            </a:r>
            <a:r>
              <a:rPr lang="en-US" sz="1600" i="0" dirty="0" err="1" smtClean="0"/>
              <a:t>testcases</a:t>
            </a:r>
            <a:endParaRPr lang="en-US" sz="1600" i="0" dirty="0" smtClean="0"/>
          </a:p>
          <a:p>
            <a:pPr marL="457200" indent="-457200" algn="l">
              <a:spcBef>
                <a:spcPct val="40000"/>
              </a:spcBef>
              <a:defRPr/>
            </a:pPr>
            <a:r>
              <a:rPr lang="en-US" sz="1600" i="0" dirty="0" smtClean="0"/>
              <a:t>6	As soon as the code is done, we create thorough unit tests, </a:t>
            </a:r>
            <a:br>
              <a:rPr lang="en-US" sz="1600" i="0" dirty="0" smtClean="0"/>
            </a:br>
            <a:r>
              <a:rPr lang="en-US" sz="1600" i="0" dirty="0" smtClean="0"/>
              <a:t>only after that goes the code to the test team.</a:t>
            </a:r>
          </a:p>
          <a:p>
            <a:pPr marL="457200" indent="-457200" algn="l">
              <a:spcBef>
                <a:spcPct val="40000"/>
              </a:spcBef>
              <a:buFontTx/>
              <a:buAutoNum type="arabicPlain" startAt="4"/>
              <a:defRPr/>
            </a:pPr>
            <a:r>
              <a:rPr lang="en-US" sz="1600" i="0" dirty="0" smtClean="0"/>
              <a:t>We have heard about </a:t>
            </a:r>
            <a:r>
              <a:rPr lang="en-US" sz="1600" i="0" dirty="0" err="1" smtClean="0"/>
              <a:t>JUnit</a:t>
            </a:r>
            <a:r>
              <a:rPr lang="en-US" sz="1600" i="0" dirty="0" smtClean="0"/>
              <a:t>. Never tried it though.</a:t>
            </a:r>
          </a:p>
          <a:p>
            <a:pPr marL="457200" indent="-457200" algn="l">
              <a:spcBef>
                <a:spcPct val="40000"/>
              </a:spcBef>
              <a:buFontTx/>
              <a:buAutoNum type="arabicPlain" startAt="2"/>
              <a:defRPr/>
            </a:pPr>
            <a:r>
              <a:rPr lang="en-US" sz="1600" i="0" dirty="0" smtClean="0"/>
              <a:t>Our system test phase always runs out of time: There are many errors!</a:t>
            </a:r>
          </a:p>
          <a:p>
            <a:pPr marL="457200" indent="-457200" algn="l">
              <a:spcBef>
                <a:spcPct val="40000"/>
              </a:spcBef>
              <a:defRPr/>
            </a:pPr>
            <a:r>
              <a:rPr lang="en-US" sz="1600" i="0" dirty="0" smtClean="0"/>
              <a:t>0	We do not test explicitly. Sometimes a customer tells us when there is a problem.</a:t>
            </a:r>
            <a:endParaRPr lang="en-US" sz="1600" i="0" dirty="0"/>
          </a:p>
        </p:txBody>
      </p:sp>
      <p:sp>
        <p:nvSpPr>
          <p:cNvPr id="7" name="Text Box 3"/>
          <p:cNvSpPr txBox="1">
            <a:spLocks noChangeArrowheads="1"/>
          </p:cNvSpPr>
          <p:nvPr/>
        </p:nvSpPr>
        <p:spPr bwMode="auto">
          <a:xfrm>
            <a:off x="6929454" y="5413733"/>
            <a:ext cx="2243178" cy="1015663"/>
          </a:xfrm>
          <a:prstGeom prst="rect">
            <a:avLst/>
          </a:prstGeom>
          <a:noFill/>
          <a:ln w="12699">
            <a:noFill/>
            <a:miter lim="800000"/>
            <a:headEnd type="none" w="sm" len="sm"/>
            <a:tailEnd type="none" w="sm" len="sm"/>
          </a:ln>
        </p:spPr>
        <p:txBody>
          <a:bodyPr wrap="none">
            <a:spAutoFit/>
          </a:bodyPr>
          <a:lstStyle/>
          <a:p>
            <a:r>
              <a:rPr lang="de-DE" sz="1200" dirty="0" err="1" smtClean="0">
                <a:latin typeface="Times New Roman" pitchFamily="18" charset="0"/>
              </a:rPr>
              <a:t>c.f</a:t>
            </a:r>
            <a:r>
              <a:rPr lang="de-DE" sz="1200" dirty="0" smtClean="0">
                <a:latin typeface="Times New Roman" pitchFamily="18" charset="0"/>
              </a:rPr>
              <a:t>.: </a:t>
            </a:r>
            <a:r>
              <a:rPr lang="de-DE" sz="1200" dirty="0">
                <a:latin typeface="Times New Roman" pitchFamily="18" charset="0"/>
              </a:rPr>
              <a:t>Krebs, William (2002): </a:t>
            </a:r>
            <a:endParaRPr lang="de-DE" sz="1200" dirty="0" smtClean="0">
              <a:latin typeface="Times New Roman" pitchFamily="18" charset="0"/>
            </a:endParaRPr>
          </a:p>
          <a:p>
            <a:r>
              <a:rPr lang="de-DE" sz="1200" dirty="0" err="1" smtClean="0">
                <a:latin typeface="Times New Roman" pitchFamily="18" charset="0"/>
              </a:rPr>
              <a:t>Turning</a:t>
            </a:r>
            <a:r>
              <a:rPr lang="de-DE" sz="1200" dirty="0" smtClean="0">
                <a:latin typeface="Times New Roman" pitchFamily="18" charset="0"/>
              </a:rPr>
              <a:t> </a:t>
            </a:r>
            <a:r>
              <a:rPr lang="de-DE" sz="1200" dirty="0" err="1">
                <a:latin typeface="Times New Roman" pitchFamily="18" charset="0"/>
              </a:rPr>
              <a:t>the</a:t>
            </a:r>
            <a:r>
              <a:rPr lang="de-DE" sz="1200" dirty="0">
                <a:latin typeface="Times New Roman" pitchFamily="18" charset="0"/>
              </a:rPr>
              <a:t> </a:t>
            </a:r>
            <a:r>
              <a:rPr lang="de-DE" sz="1200" dirty="0" err="1">
                <a:latin typeface="Times New Roman" pitchFamily="18" charset="0"/>
              </a:rPr>
              <a:t>Knobs</a:t>
            </a:r>
            <a:r>
              <a:rPr lang="de-DE" sz="1200" dirty="0">
                <a:latin typeface="Times New Roman" pitchFamily="18" charset="0"/>
              </a:rPr>
              <a:t>: A Coaching </a:t>
            </a:r>
            <a:endParaRPr lang="de-DE" sz="1200" dirty="0" smtClean="0">
              <a:latin typeface="Times New Roman" pitchFamily="18" charset="0"/>
            </a:endParaRPr>
          </a:p>
          <a:p>
            <a:r>
              <a:rPr lang="de-DE" sz="1200" dirty="0" smtClean="0">
                <a:latin typeface="Times New Roman" pitchFamily="18" charset="0"/>
              </a:rPr>
              <a:t>Pattern </a:t>
            </a:r>
            <a:r>
              <a:rPr lang="de-DE" sz="1200" dirty="0" err="1">
                <a:latin typeface="Times New Roman" pitchFamily="18" charset="0"/>
              </a:rPr>
              <a:t>for</a:t>
            </a:r>
            <a:r>
              <a:rPr lang="de-DE" sz="1200" dirty="0">
                <a:latin typeface="Times New Roman" pitchFamily="18" charset="0"/>
              </a:rPr>
              <a:t> XP </a:t>
            </a:r>
            <a:r>
              <a:rPr lang="de-DE" sz="1200" dirty="0" err="1">
                <a:latin typeface="Times New Roman" pitchFamily="18" charset="0"/>
              </a:rPr>
              <a:t>through</a:t>
            </a:r>
            <a:r>
              <a:rPr lang="de-DE" sz="1200" dirty="0">
                <a:latin typeface="Times New Roman" pitchFamily="18" charset="0"/>
              </a:rPr>
              <a:t> Agile </a:t>
            </a:r>
            <a:endParaRPr lang="de-DE" sz="1200" dirty="0" smtClean="0">
              <a:latin typeface="Times New Roman" pitchFamily="18" charset="0"/>
            </a:endParaRPr>
          </a:p>
          <a:p>
            <a:r>
              <a:rPr lang="de-DE" sz="1200" dirty="0" err="1" smtClean="0">
                <a:latin typeface="Times New Roman" pitchFamily="18" charset="0"/>
              </a:rPr>
              <a:t>Metrics</a:t>
            </a:r>
            <a:r>
              <a:rPr lang="de-DE" sz="1200" dirty="0">
                <a:latin typeface="Times New Roman" pitchFamily="18" charset="0"/>
              </a:rPr>
              <a:t>. </a:t>
            </a:r>
            <a:r>
              <a:rPr lang="de-DE" sz="1200" dirty="0" smtClean="0">
                <a:latin typeface="Times New Roman" pitchFamily="18" charset="0"/>
              </a:rPr>
              <a:t>Springer</a:t>
            </a:r>
            <a:r>
              <a:rPr lang="de-DE" sz="1200" dirty="0">
                <a:latin typeface="Times New Roman" pitchFamily="18" charset="0"/>
              </a:rPr>
              <a:t>, </a:t>
            </a:r>
            <a:r>
              <a:rPr lang="de-DE" sz="1200" dirty="0" err="1">
                <a:latin typeface="Times New Roman" pitchFamily="18" charset="0"/>
              </a:rPr>
              <a:t>Lecture</a:t>
            </a:r>
            <a:r>
              <a:rPr lang="de-DE" sz="1200" dirty="0">
                <a:latin typeface="Times New Roman" pitchFamily="18" charset="0"/>
              </a:rPr>
              <a:t> Notes </a:t>
            </a:r>
            <a:endParaRPr lang="de-DE" sz="1200" dirty="0" smtClean="0">
              <a:latin typeface="Times New Roman" pitchFamily="18" charset="0"/>
            </a:endParaRPr>
          </a:p>
          <a:p>
            <a:r>
              <a:rPr lang="de-DE" sz="1200" dirty="0" smtClean="0">
                <a:latin typeface="Times New Roman" pitchFamily="18" charset="0"/>
              </a:rPr>
              <a:t>on </a:t>
            </a:r>
            <a:r>
              <a:rPr lang="de-DE" sz="1200" dirty="0">
                <a:latin typeface="Times New Roman" pitchFamily="18" charset="0"/>
              </a:rPr>
              <a:t>Computer Science 2418</a:t>
            </a:r>
          </a:p>
        </p:txBody>
      </p:sp>
    </p:spTree>
    <p:extLst>
      <p:ext uri="{BB962C8B-B14F-4D97-AF65-F5344CB8AC3E}">
        <p14:creationId xmlns:p14="http://schemas.microsoft.com/office/powerpoint/2010/main" val="417473869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662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66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662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4662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4662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4662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4662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6629"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pPr marL="0" indent="0">
              <a:buNone/>
            </a:pPr>
            <a:r>
              <a:rPr lang="en-US" sz="28700" dirty="0" smtClean="0">
                <a:solidFill>
                  <a:srgbClr val="000090"/>
                </a:solidFill>
              </a:rPr>
              <a:t>?</a:t>
            </a:r>
            <a:endParaRPr lang="en-US" sz="28700" dirty="0">
              <a:solidFill>
                <a:srgbClr val="000090"/>
              </a:solidFill>
            </a:endParaRPr>
          </a:p>
        </p:txBody>
      </p:sp>
      <p:sp>
        <p:nvSpPr>
          <p:cNvPr id="4" name="Content Placeholder 3"/>
          <p:cNvSpPr>
            <a:spLocks noGrp="1"/>
          </p:cNvSpPr>
          <p:nvPr>
            <p:ph sz="half" idx="2"/>
          </p:nvPr>
        </p:nvSpPr>
        <p:spPr/>
        <p:txBody>
          <a:bodyPr/>
          <a:lstStyle/>
          <a:p>
            <a:r>
              <a:rPr lang="en-US" dirty="0" smtClean="0"/>
              <a:t>Are those tests </a:t>
            </a:r>
            <a:r>
              <a:rPr lang="en-US" dirty="0" err="1" smtClean="0"/>
              <a:t>Blackbox</a:t>
            </a:r>
            <a:r>
              <a:rPr lang="en-US" dirty="0" smtClean="0"/>
              <a:t> or </a:t>
            </a:r>
            <a:r>
              <a:rPr lang="en-US" dirty="0" err="1" smtClean="0"/>
              <a:t>Glassbox</a:t>
            </a:r>
            <a:r>
              <a:rPr lang="en-US" dirty="0" smtClean="0"/>
              <a:t>?</a:t>
            </a:r>
          </a:p>
          <a:p>
            <a:endParaRPr lang="en-US" dirty="0"/>
          </a:p>
          <a:p>
            <a:r>
              <a:rPr lang="en-US" dirty="0" smtClean="0"/>
              <a:t>Traditionally, programmers and testers are supposed to be different persons. </a:t>
            </a:r>
          </a:p>
          <a:p>
            <a:pPr lvl="1"/>
            <a:r>
              <a:rPr lang="en-US" dirty="0" smtClean="0"/>
              <a:t>Why?</a:t>
            </a:r>
          </a:p>
          <a:p>
            <a:pPr lvl="1"/>
            <a:r>
              <a:rPr lang="en-US" dirty="0" smtClean="0"/>
              <a:t>Does that not kill the </a:t>
            </a:r>
            <a:r>
              <a:rPr lang="en-US" dirty="0" err="1" smtClean="0"/>
              <a:t>testfirst</a:t>
            </a:r>
            <a:r>
              <a:rPr lang="en-US" dirty="0" smtClean="0"/>
              <a:t> idea? </a:t>
            </a:r>
            <a:endParaRPr lang="en-US" dirty="0"/>
          </a:p>
        </p:txBody>
      </p:sp>
      <p:sp>
        <p:nvSpPr>
          <p:cNvPr id="5" name="Footer Placeholder 4"/>
          <p:cNvSpPr>
            <a:spLocks noGrp="1"/>
          </p:cNvSpPr>
          <p:nvPr>
            <p:ph type="ftr" sz="quarter" idx="11"/>
          </p:nvPr>
        </p:nvSpPr>
        <p:spPr/>
        <p:txBody>
          <a:bodyPr/>
          <a:lstStyle/>
          <a:p>
            <a:r>
              <a:rPr lang="de-DE" smtClean="0">
                <a:solidFill>
                  <a:prstClr val="black">
                    <a:tint val="75000"/>
                  </a:prstClr>
                </a:solidFill>
              </a:rPr>
              <a:t>Agile Dev. Processes | Eric Knauss</a:t>
            </a:r>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834508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5459</TotalTime>
  <Words>744</Words>
  <Application>Microsoft Macintosh PowerPoint</Application>
  <PresentationFormat>On-screen Show (4:3)</PresentationFormat>
  <Paragraphs>141</Paragraphs>
  <Slides>9</Slides>
  <Notes>3</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Chalmers-Gu</vt:lpstr>
      <vt:lpstr>Vorlage</vt:lpstr>
      <vt:lpstr>Testing tutorial</vt:lpstr>
      <vt:lpstr>Background to Testing</vt:lpstr>
      <vt:lpstr>System representation</vt:lpstr>
      <vt:lpstr>Automation</vt:lpstr>
      <vt:lpstr>How do you perform effective testing?</vt:lpstr>
      <vt:lpstr>TestFirst</vt:lpstr>
      <vt:lpstr>Principle of TestFirst: a Dialogue</vt:lpstr>
      <vt:lpstr>Test-Driven Development</vt:lpstr>
      <vt:lpstr>PowerPoint Presentation</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description</dc:title>
  <dc:creator>Eric Knauss</dc:creator>
  <cp:lastModifiedBy>Eric Knauss</cp:lastModifiedBy>
  <cp:revision>30</cp:revision>
  <dcterms:created xsi:type="dcterms:W3CDTF">2014-03-28T11:16:40Z</dcterms:created>
  <dcterms:modified xsi:type="dcterms:W3CDTF">2014-03-31T12:57:36Z</dcterms:modified>
</cp:coreProperties>
</file>