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0" r:id="rId4"/>
    <p:sldId id="260" r:id="rId5"/>
    <p:sldId id="262" r:id="rId6"/>
    <p:sldId id="265" r:id="rId7"/>
    <p:sldId id="279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12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652A0-FEB4-AA41-A12B-ED809B2EC655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3173-392A-7C44-BB17-00B45D6B6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2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0C2B-D677-904D-8293-1E3D2FE1164E}" type="datetimeFigureOut">
              <a:rPr lang="en-US" smtClean="0"/>
              <a:t>31/03/15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9E40F-4CEC-4840-8F2C-9C26EC65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54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Thinks to remember: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- Use of cameras in round 3 seems to be unfair.</a:t>
            </a:r>
          </a:p>
          <a:p>
            <a:r>
              <a:rPr lang="en-US" baseline="0" dirty="0" smtClean="0"/>
              <a:t>  - The task scales nicely, but with too many students there is not enough space behind the screen.</a:t>
            </a:r>
          </a:p>
          <a:p>
            <a:r>
              <a:rPr lang="en-US" baseline="0" dirty="0" smtClean="0"/>
              <a:t>  - I think it was a good point to honor early submissions in round three and make a remark on the importance of quick time-to</a:t>
            </a:r>
            <a:r>
              <a:rPr lang="en-US" baseline="0" smtClean="0"/>
              <a:t>-market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9E40F-4CEC-4840-8F2C-9C26EC6544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Take two minutes to discuss with your </a:t>
            </a:r>
            <a:r>
              <a:rPr lang="en-US" dirty="0" err="1" smtClean="0"/>
              <a:t>neighbour</a:t>
            </a:r>
            <a:r>
              <a:rPr lang="en-US" dirty="0" smtClean="0"/>
              <a:t>: Which are easy, which are hard to follow in your</a:t>
            </a:r>
            <a:r>
              <a:rPr lang="en-US" baseline="0" dirty="0" smtClean="0"/>
              <a:t> project?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20E84-6A11-F642-B0FE-2FE63DD637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32069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7722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C279-A54C-D244-B073-1D19DA843044}" type="datetimeFigureOut">
              <a:rPr lang="en-US" smtClean="0"/>
              <a:pPr/>
              <a:t>31/03/15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4CFB0-6D65-3141-BB66-1C8AA85AFF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2.xml"/><Relationship Id="rId5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3/17/14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Agile Dev. Processes | Eric Knauss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DFCB7-0151-E744-AAF0-FCBF29CBB9F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238247" y="6434242"/>
            <a:ext cx="1008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3/17/14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318367" y="64342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91903" y="6433808"/>
            <a:ext cx="842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itchFamily="18" charset="0"/>
              </a:defRPr>
            </a:lvl1pPr>
          </a:lstStyle>
          <a:p>
            <a:pPr defTabSz="914400"/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/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34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de-DE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0" y="638132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>
            <a:off x="4128" y="809898"/>
            <a:ext cx="9144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430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8" name="Picture 7" descr="Chalmers_GU.wm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520" y="6453336"/>
            <a:ext cx="3816424" cy="3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hyperlink" Target="http://agilemanifesto.or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c2.com/xp/ExtremeHour.html" TargetMode="External"/><Relationship Id="rId3" Type="http://schemas.openxmlformats.org/officeDocument/2006/relationships/hyperlink" Target="http://www.massey.ac.nz/~dpparson/agilehour.htm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Agile Principles / Miniature </a:t>
            </a:r>
            <a:br>
              <a:rPr lang="en-US" dirty="0" smtClean="0"/>
            </a:br>
            <a:r>
              <a:rPr lang="en-US" dirty="0" smtClean="0"/>
              <a:t>(DIT191 / EDA397)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Eric Knauss</a:t>
            </a:r>
          </a:p>
          <a:p>
            <a:r>
              <a:rPr lang="en-US" dirty="0" smtClean="0"/>
              <a:t>&lt;</a:t>
            </a:r>
            <a:r>
              <a:rPr lang="en-US" u="sng" dirty="0" err="1" smtClean="0"/>
              <a:t>eric.knauss@cse.gu.se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6688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48482"/>
            <a:ext cx="4040188" cy="1985913"/>
          </a:xfrm>
        </p:spPr>
        <p:txBody>
          <a:bodyPr/>
          <a:lstStyle/>
          <a:p>
            <a:r>
              <a:rPr lang="en-US" dirty="0" smtClean="0"/>
              <a:t>…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08720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548482"/>
            <a:ext cx="4041775" cy="39512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Time management</a:t>
            </a:r>
          </a:p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Incremental work</a:t>
            </a:r>
          </a:p>
          <a:p>
            <a:r>
              <a:rPr lang="en-US" dirty="0" smtClean="0"/>
              <a:t>Iterative work</a:t>
            </a:r>
          </a:p>
          <a:p>
            <a:r>
              <a:rPr lang="en-US" dirty="0" smtClean="0"/>
              <a:t>Define/control language</a:t>
            </a:r>
          </a:p>
          <a:p>
            <a:r>
              <a:rPr lang="en-US" dirty="0" smtClean="0"/>
              <a:t>Use coordinate-system</a:t>
            </a:r>
          </a:p>
          <a:p>
            <a:r>
              <a:rPr lang="en-US" dirty="0" smtClean="0"/>
              <a:t>Specify from abstract descriptions to specifics</a:t>
            </a:r>
          </a:p>
          <a:p>
            <a:r>
              <a:rPr lang="en-US" dirty="0" smtClean="0"/>
              <a:t>Communicate “big picture”</a:t>
            </a:r>
          </a:p>
          <a:p>
            <a:r>
              <a:rPr lang="en-US" dirty="0" smtClean="0"/>
              <a:t>Use metaphors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4395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4157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enough time/suddenly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</a:t>
            </a:r>
            <a:r>
              <a:rPr lang="en-US" sz="2400" dirty="0" smtClean="0"/>
              <a:t>s wrote too long </a:t>
            </a:r>
            <a:r>
              <a:rPr lang="en-US" sz="2400" dirty="0" err="1" smtClean="0">
                <a:sym typeface="Wingdings"/>
              </a:rPr>
              <a:t></a:t>
            </a:r>
            <a:r>
              <a:rPr lang="en-US" sz="2400" dirty="0" smtClean="0">
                <a:sym typeface="Wingdings"/>
              </a:rPr>
              <a:t> no time for developers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Communication not fast </a:t>
            </a:r>
            <a:r>
              <a:rPr lang="en-US" sz="2400" dirty="0" smtClean="0">
                <a:sym typeface="Wingdings"/>
              </a:rPr>
              <a:t>enough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dirty="0" smtClean="0">
                <a:sym typeface="Wingdings"/>
              </a:rPr>
              <a:t>Descriptions confusing, full of contradictions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23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rules as in Round 1, except …</a:t>
            </a:r>
          </a:p>
          <a:p>
            <a:endParaRPr lang="en-US" dirty="0" smtClean="0"/>
          </a:p>
          <a:p>
            <a:r>
              <a:rPr lang="en-US" dirty="0" smtClean="0"/>
              <a:t>Shorter Iterations:</a:t>
            </a:r>
          </a:p>
          <a:p>
            <a:pPr lvl="1"/>
            <a:r>
              <a:rPr lang="en-US" dirty="0" smtClean="0"/>
              <a:t>Developers can send Shape/Picture back</a:t>
            </a:r>
          </a:p>
          <a:p>
            <a:pPr lvl="1"/>
            <a:r>
              <a:rPr lang="en-US" dirty="0" smtClean="0"/>
              <a:t>Customers can write change request for a Shape or continue with next Shape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9729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198591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Task management (increments)</a:t>
            </a:r>
          </a:p>
          <a:p>
            <a:r>
              <a:rPr lang="en-US" dirty="0" smtClean="0"/>
              <a:t>Iterations</a:t>
            </a:r>
          </a:p>
          <a:p>
            <a:r>
              <a:rPr lang="en-US" dirty="0" smtClean="0"/>
              <a:t>Metaphors</a:t>
            </a:r>
          </a:p>
          <a:p>
            <a:r>
              <a:rPr lang="en-US" dirty="0" smtClean="0"/>
              <a:t>Common language</a:t>
            </a:r>
          </a:p>
          <a:p>
            <a:r>
              <a:rPr lang="en-US" dirty="0" smtClean="0"/>
              <a:t>Time management 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80728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3951288"/>
          </a:xfrm>
        </p:spPr>
        <p:txBody>
          <a:bodyPr>
            <a:normAutofit/>
          </a:bodyPr>
          <a:lstStyle/>
          <a:p>
            <a:r>
              <a:rPr lang="en-US" dirty="0" smtClean="0"/>
              <a:t>Introduce Integration Management</a:t>
            </a:r>
          </a:p>
          <a:p>
            <a:r>
              <a:rPr lang="en-US" dirty="0" smtClean="0"/>
              <a:t>More and faster feedback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606403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246165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Increments and Iterations to whole picture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Ambiguity</a:t>
            </a:r>
            <a:r>
              <a:rPr lang="en-US" sz="2400" dirty="0" smtClean="0"/>
              <a:t> of metaphors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74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one customer per team! All others are developers</a:t>
            </a:r>
          </a:p>
          <a:p>
            <a:r>
              <a:rPr lang="en-US" dirty="0" smtClean="0"/>
              <a:t>Customer is allowed to see drawing and memorize it</a:t>
            </a:r>
          </a:p>
          <a:p>
            <a:r>
              <a:rPr lang="en-US" dirty="0" smtClean="0"/>
              <a:t>Customers explains the drawing using words only</a:t>
            </a:r>
          </a:p>
          <a:p>
            <a:pPr lvl="1"/>
            <a:r>
              <a:rPr lang="en-US" dirty="0" smtClean="0"/>
              <a:t>No hands!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Time for this round: 5 minutes</a:t>
            </a:r>
          </a:p>
        </p:txBody>
      </p:sp>
    </p:spTree>
    <p:extLst>
      <p:ext uri="{BB962C8B-B14F-4D97-AF65-F5344CB8AC3E}">
        <p14:creationId xmlns:p14="http://schemas.microsoft.com/office/powerpoint/2010/main" val="34625742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Retrospective of </a:t>
            </a:r>
            <a:r>
              <a:rPr lang="en-US" dirty="0"/>
              <a:t>A</a:t>
            </a:r>
            <a:r>
              <a:rPr lang="en-US" dirty="0" smtClean="0"/>
              <a:t>pplied Strategy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913954"/>
            <a:ext cx="4040188" cy="639762"/>
          </a:xfrm>
        </p:spPr>
        <p:txBody>
          <a:bodyPr/>
          <a:lstStyle/>
          <a:p>
            <a:r>
              <a:rPr lang="en-US" dirty="0" smtClean="0"/>
              <a:t>What did work well?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553716"/>
            <a:ext cx="4040188" cy="1985913"/>
          </a:xfrm>
        </p:spPr>
        <p:txBody>
          <a:bodyPr>
            <a:normAutofit/>
          </a:bodyPr>
          <a:lstStyle/>
          <a:p>
            <a:r>
              <a:rPr lang="en-US" dirty="0" smtClean="0"/>
              <a:t>Task management</a:t>
            </a:r>
          </a:p>
          <a:p>
            <a:r>
              <a:rPr lang="en-US" dirty="0" smtClean="0"/>
              <a:t>Direct feedback of customer</a:t>
            </a:r>
          </a:p>
          <a:p>
            <a:r>
              <a:rPr lang="en-US" dirty="0" smtClean="0"/>
              <a:t>Verbal communication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913954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What should we change?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457200" y="3539629"/>
            <a:ext cx="404018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did not work well?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09600" y="4179391"/>
            <a:ext cx="4040188" cy="1985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challenging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Customer cannot keep all developers busy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Strategy not applicable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400" baseline="0" dirty="0" smtClean="0"/>
              <a:t>Common language</a:t>
            </a:r>
            <a:r>
              <a:rPr lang="en-US" sz="2400" dirty="0" smtClean="0"/>
              <a:t> not applicable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820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did we learn?</a:t>
            </a:r>
          </a:p>
          <a:p>
            <a:pPr lvl="1"/>
            <a:r>
              <a:rPr lang="en-US" dirty="0" smtClean="0"/>
              <a:t>Spatial distance hinders communication</a:t>
            </a:r>
          </a:p>
          <a:p>
            <a:pPr lvl="1"/>
            <a:r>
              <a:rPr lang="en-US" dirty="0" smtClean="0"/>
              <a:t>Multimodal communication helps</a:t>
            </a:r>
          </a:p>
          <a:p>
            <a:pPr lvl="1"/>
            <a:r>
              <a:rPr lang="en-US" dirty="0" smtClean="0"/>
              <a:t>Communication has limitations</a:t>
            </a:r>
          </a:p>
          <a:p>
            <a:pPr lvl="1"/>
            <a:r>
              <a:rPr lang="en-US" dirty="0" smtClean="0"/>
              <a:t>Feedback is important: On Product and on Process level</a:t>
            </a:r>
          </a:p>
          <a:p>
            <a:pPr lvl="1"/>
            <a:r>
              <a:rPr lang="en-US" dirty="0" smtClean="0"/>
              <a:t>Process Improvement is crucial</a:t>
            </a:r>
          </a:p>
          <a:p>
            <a:pPr lvl="1"/>
            <a:r>
              <a:rPr lang="en-US" dirty="0" smtClean="0"/>
              <a:t>Feedback minimizes Ambiguities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Interrupting and Reflecting on the process helps to improve it!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54761"/>
            <a:ext cx="1337652" cy="1003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144" y="5786358"/>
            <a:ext cx="1428856" cy="10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380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114" b="32339"/>
          <a:stretch/>
        </p:blipFill>
        <p:spPr>
          <a:xfrm>
            <a:off x="-12846" y="836712"/>
            <a:ext cx="9276748" cy="40324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4869160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http://agilemanifesto.org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Began as a provocation: Plan-driven development did not safe the Software world…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Now a very serious movement, well adapted in industry.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are a couple of established agile methods: How to integrate these values in everyday software development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Agile Software Dev. | Eric Knauss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47561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Early and continuous delivery of valuable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Welcome changing requirements, even late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Deliver working software </a:t>
            </a:r>
            <a:r>
              <a:rPr lang="en-US" sz="2000" dirty="0" smtClean="0"/>
              <a:t>frequently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Business people and developers must work </a:t>
            </a:r>
            <a:r>
              <a:rPr lang="en-US" sz="2000" dirty="0" smtClean="0"/>
              <a:t>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Build projects around motivated </a:t>
            </a:r>
            <a:r>
              <a:rPr lang="en-US" sz="2000" dirty="0" smtClean="0"/>
              <a:t>individuals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Face-to-face communication is most effective and efficient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Working software is the primary measure of </a:t>
            </a:r>
            <a:r>
              <a:rPr lang="en-US" sz="2000" dirty="0" smtClean="0"/>
              <a:t>progress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Sustainable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Continuous attention to technical excellence a</a:t>
            </a:r>
            <a:r>
              <a:rPr lang="en-US" sz="2000" dirty="0" smtClean="0"/>
              <a:t>nd </a:t>
            </a:r>
            <a:r>
              <a:rPr lang="en-US" sz="2000" dirty="0"/>
              <a:t>good </a:t>
            </a:r>
            <a:r>
              <a:rPr lang="en-US" sz="2000" dirty="0" smtClean="0"/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Simplicity is essential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Self</a:t>
            </a:r>
            <a:r>
              <a:rPr lang="en-US" sz="2000" dirty="0"/>
              <a:t>-organizing </a:t>
            </a:r>
            <a:r>
              <a:rPr lang="en-US" sz="2000" dirty="0" smtClean="0"/>
              <a:t>teams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Regular reflection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435985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Thursday</a:t>
            </a:r>
          </a:p>
          <a:p>
            <a:pPr lvl="1"/>
            <a:r>
              <a:rPr lang="en-US" dirty="0" smtClean="0"/>
              <a:t>Customer meeting</a:t>
            </a:r>
          </a:p>
          <a:p>
            <a:pPr lvl="1"/>
            <a:endParaRPr lang="en-US" dirty="0"/>
          </a:p>
          <a:p>
            <a:r>
              <a:rPr lang="en-US" dirty="0" smtClean="0"/>
              <a:t>Exam date</a:t>
            </a:r>
          </a:p>
          <a:p>
            <a:pPr lvl="1"/>
            <a:r>
              <a:rPr lang="en-US" dirty="0" smtClean="0"/>
              <a:t>Jun-2</a:t>
            </a:r>
            <a:r>
              <a:rPr lang="en-US" baseline="30000" dirty="0" smtClean="0"/>
              <a:t>nd</a:t>
            </a:r>
            <a:r>
              <a:rPr lang="en-US" dirty="0" smtClean="0"/>
              <a:t>, 2pm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959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</a:p>
          <a:p>
            <a:endParaRPr lang="en-US" dirty="0" smtClean="0"/>
          </a:p>
          <a:p>
            <a:r>
              <a:rPr lang="en-US" dirty="0" smtClean="0"/>
              <a:t>Miniature</a:t>
            </a:r>
          </a:p>
          <a:p>
            <a:endParaRPr lang="en-US" dirty="0"/>
          </a:p>
          <a:p>
            <a:r>
              <a:rPr lang="en-US" dirty="0" smtClean="0"/>
              <a:t>Agile Principles </a:t>
            </a:r>
            <a:br>
              <a:rPr lang="en-US" dirty="0" smtClean="0"/>
            </a:br>
            <a:r>
              <a:rPr lang="en-US" dirty="0" smtClean="0"/>
              <a:t>revisited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8920"/>
            <a:ext cx="4176464" cy="3135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739026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1: Getting started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3412" b="3412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5631031" y="5972782"/>
            <a:ext cx="30557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FFFFFF"/>
                </a:solidFill>
              </a:rPr>
              <a:t>http://</a:t>
            </a:r>
            <a:r>
              <a:rPr lang="en-US" sz="1000" dirty="0" err="1" smtClean="0">
                <a:solidFill>
                  <a:srgbClr val="FFFFFF"/>
                </a:solidFill>
              </a:rPr>
              <a:t>commons.wikimedia.org</a:t>
            </a:r>
            <a:r>
              <a:rPr lang="en-US" sz="1000" dirty="0" smtClean="0">
                <a:solidFill>
                  <a:srgbClr val="FFFFFF"/>
                </a:solidFill>
              </a:rPr>
              <a:t>/wiki/File:Sprint_01.jpg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175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idea of this course…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 Streams</a:t>
            </a:r>
          </a:p>
          <a:p>
            <a:pPr lvl="1"/>
            <a:r>
              <a:rPr lang="en-US" dirty="0" smtClean="0"/>
              <a:t>Lectures –</a:t>
            </a:r>
            <a:r>
              <a:rPr lang="en-US" i="1" dirty="0" smtClean="0"/>
              <a:t> Learn Agile</a:t>
            </a:r>
          </a:p>
          <a:p>
            <a:pPr lvl="1"/>
            <a:r>
              <a:rPr lang="en-US" dirty="0" smtClean="0"/>
              <a:t>Project work –</a:t>
            </a:r>
            <a:r>
              <a:rPr lang="en-US" i="1" dirty="0" smtClean="0"/>
              <a:t> Experience Agile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3 Sprints</a:t>
            </a:r>
          </a:p>
          <a:p>
            <a:pPr lvl="1"/>
            <a:r>
              <a:rPr lang="en-US" dirty="0" smtClean="0"/>
              <a:t>First sprint </a:t>
            </a:r>
            <a:r>
              <a:rPr lang="en-US" dirty="0" smtClean="0"/>
              <a:t>	– </a:t>
            </a:r>
            <a:r>
              <a:rPr lang="en-US" i="1" dirty="0" smtClean="0"/>
              <a:t>Getting started</a:t>
            </a:r>
          </a:p>
          <a:p>
            <a:pPr lvl="1"/>
            <a:r>
              <a:rPr lang="en-US" dirty="0" smtClean="0"/>
              <a:t>Second </a:t>
            </a:r>
            <a:r>
              <a:rPr lang="en-US" dirty="0" smtClean="0"/>
              <a:t>sprint	– </a:t>
            </a:r>
            <a:r>
              <a:rPr lang="en-US" i="1" dirty="0" smtClean="0"/>
              <a:t>Focus on Project work</a:t>
            </a:r>
          </a:p>
          <a:p>
            <a:pPr lvl="1"/>
            <a:r>
              <a:rPr lang="en-US" dirty="0" smtClean="0"/>
              <a:t>Third sprint </a:t>
            </a:r>
            <a:r>
              <a:rPr lang="en-US" dirty="0" smtClean="0"/>
              <a:t>	– </a:t>
            </a:r>
            <a:r>
              <a:rPr lang="en-US" i="1" dirty="0" smtClean="0"/>
              <a:t>Advanced Concepts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9175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556488"/>
              </p:ext>
            </p:extLst>
          </p:nvPr>
        </p:nvGraphicFramePr>
        <p:xfrm>
          <a:off x="457200" y="908050"/>
          <a:ext cx="8229600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Knowledge and understanding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Skills and 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Judgement</a:t>
                      </a:r>
                      <a:r>
                        <a:rPr lang="en-US" dirty="0" smtClean="0"/>
                        <a:t> and approach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Compare agile and traditional </a:t>
                      </a:r>
                      <a:r>
                        <a:rPr lang="en-US" dirty="0" err="1" smtClean="0"/>
                        <a:t>softw</a:t>
                      </a:r>
                      <a:r>
                        <a:rPr lang="en-US" dirty="0" smtClean="0"/>
                        <a:t>. 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,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Forming a team organically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Explain: people/</a:t>
                      </a:r>
                      <a:r>
                        <a:rPr lang="en-US" dirty="0" err="1" smtClean="0"/>
                        <a:t>commun</a:t>
                      </a:r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centric dev.</a:t>
                      </a:r>
                      <a:endParaRPr lang="en-US" dirty="0"/>
                    </a:p>
                  </a:txBody>
                  <a:tcPr>
                    <a:solidFill>
                      <a:srgbClr val="CCFFC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Relate lean and agile development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Collaborate</a:t>
                      </a:r>
                      <a:r>
                        <a:rPr lang="en-US" baseline="0" dirty="0" smtClean="0"/>
                        <a:t> in small software dev. teams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Apply fact: people drive project success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Contrast different agile methodologies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</a:t>
                      </a:r>
                      <a:r>
                        <a:rPr lang="en-US" baseline="0" dirty="0" smtClean="0"/>
                        <a:t> and show progress continuously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Describe: No single methodology fits all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 the agile manifest and its accompanying principles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Develop SW</a:t>
                      </a:r>
                      <a:r>
                        <a:rPr lang="en-US" baseline="0" dirty="0" smtClean="0"/>
                        <a:t> using small and frequent iterations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Discuss: methodology needs to adopt to culture 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what is different</a:t>
                      </a:r>
                      <a:r>
                        <a:rPr lang="en-US" baseline="0" dirty="0" smtClean="0"/>
                        <a:t> when leading an agile team</a:t>
                      </a:r>
                      <a:endParaRPr lang="en-US" dirty="0"/>
                    </a:p>
                  </a:txBody>
                  <a:tcP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test-driven dev. and automated tests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Refactor a program/design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 member of agile team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Incremental planning using user stories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Software Dev.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-230624" y="3253511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2506495" y="5480894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8406736" y="2476450"/>
            <a:ext cx="92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Sprint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02259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agility in Software Development?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205" b="1205"/>
          <a:stretch>
            <a:fillRect/>
          </a:stretch>
        </p:blipFill>
        <p:spPr/>
      </p:pic>
      <p:sp>
        <p:nvSpPr>
          <p:cNvPr id="7" name="Rectangle 6"/>
          <p:cNvSpPr/>
          <p:nvPr/>
        </p:nvSpPr>
        <p:spPr>
          <a:xfrm>
            <a:off x="6047849" y="5976718"/>
            <a:ext cx="2638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http://</a:t>
            </a:r>
            <a:r>
              <a:rPr lang="en-US" sz="1000" dirty="0" err="1" smtClean="0">
                <a:solidFill>
                  <a:schemeClr val="bg1"/>
                </a:solidFill>
              </a:rPr>
              <a:t>mediagallery.usatoday.com</a:t>
            </a:r>
            <a:r>
              <a:rPr lang="en-US" sz="1000" dirty="0" smtClean="0">
                <a:solidFill>
                  <a:schemeClr val="bg1"/>
                </a:solidFill>
              </a:rPr>
              <a:t>/</a:t>
            </a:r>
            <a:r>
              <a:rPr lang="en-US" sz="1000" dirty="0" err="1" smtClean="0">
                <a:solidFill>
                  <a:schemeClr val="bg1"/>
                </a:solidFill>
              </a:rPr>
              <a:t>New+Flame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3818" y="4877696"/>
            <a:ext cx="2710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FF"/>
                </a:solidFill>
              </a:rPr>
              <a:t>Agile Development: </a:t>
            </a:r>
            <a:br>
              <a:rPr lang="en-US" sz="2400" b="1" dirty="0" smtClean="0">
                <a:solidFill>
                  <a:srgbClr val="FFFFFF"/>
                </a:solidFill>
              </a:rPr>
            </a:br>
            <a:r>
              <a:rPr lang="en-US" sz="2400" b="1" dirty="0" smtClean="0">
                <a:solidFill>
                  <a:srgbClr val="FFFFFF"/>
                </a:solidFill>
              </a:rPr>
              <a:t>A Miniature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3483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to get started in the project</a:t>
            </a:r>
          </a:p>
          <a:p>
            <a:pPr lvl="1"/>
            <a:r>
              <a:rPr lang="en-US" dirty="0" smtClean="0"/>
              <a:t>Shared ideas / concepts</a:t>
            </a:r>
          </a:p>
          <a:p>
            <a:pPr lvl="1"/>
            <a:r>
              <a:rPr lang="en-US" dirty="0">
                <a:hlinkClick r:id="rId2"/>
              </a:rPr>
              <a:t>http://c2.com/xp/</a:t>
            </a:r>
            <a:r>
              <a:rPr lang="en-US" dirty="0" smtClean="0">
                <a:hlinkClick r:id="rId2"/>
              </a:rPr>
              <a:t>ExtremeHour.html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http://www.massey.ac.nz/~dpparson/</a:t>
            </a:r>
            <a:r>
              <a:rPr lang="en-US" dirty="0" smtClean="0">
                <a:hlinkClick r:id="rId3"/>
              </a:rPr>
              <a:t>agilehour.htm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Idea: Simulate an agile project within a limited time</a:t>
            </a:r>
          </a:p>
          <a:p>
            <a:pPr lvl="1"/>
            <a:r>
              <a:rPr lang="en-US" dirty="0" smtClean="0"/>
              <a:t>Agile / Extreme Hour do not scale </a:t>
            </a:r>
          </a:p>
          <a:p>
            <a:pPr lvl="1"/>
            <a:r>
              <a:rPr lang="en-US" dirty="0" smtClean="0"/>
              <a:t>Lego-Scrum does not scale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Thus, falling back to a simulation first presented by Chris Rupp, Sophist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prstClr val="black">
                    <a:tint val="75000"/>
                  </a:prstClr>
                </a:solidFill>
              </a:rPr>
              <a:t>Agile Dev. Processes | Eric Knauss</a:t>
            </a: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217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teams of 4 to 6 persons</a:t>
            </a:r>
          </a:p>
          <a:p>
            <a:r>
              <a:rPr lang="en-US" dirty="0" smtClean="0"/>
              <a:t>Assign roles in each team: same number of customers and developers</a:t>
            </a:r>
          </a:p>
          <a:p>
            <a:r>
              <a:rPr lang="en-US" dirty="0" smtClean="0"/>
              <a:t>Customers and developers sit as far apart as possible</a:t>
            </a:r>
          </a:p>
          <a:p>
            <a:r>
              <a:rPr lang="en-US" dirty="0" smtClean="0"/>
              <a:t>Customers write instructions for developers</a:t>
            </a:r>
          </a:p>
          <a:p>
            <a:r>
              <a:rPr lang="en-US" dirty="0" smtClean="0"/>
              <a:t>One of the customers </a:t>
            </a:r>
          </a:p>
          <a:p>
            <a:pPr lvl="1"/>
            <a:r>
              <a:rPr lang="en-US" dirty="0" smtClean="0"/>
              <a:t>brings written instructions to developers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answer (written) questions with (written) answers</a:t>
            </a:r>
          </a:p>
          <a:p>
            <a:r>
              <a:rPr lang="en-US" dirty="0" smtClean="0"/>
              <a:t>Talking and drawings between customers and developers are not permitted</a:t>
            </a:r>
          </a:p>
          <a:p>
            <a:endParaRPr lang="en-US" dirty="0" smtClean="0"/>
          </a:p>
          <a:p>
            <a:r>
              <a:rPr lang="en-US" dirty="0" smtClean="0"/>
              <a:t>Time for this round: 5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0807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924</Words>
  <Application>Microsoft Macintosh PowerPoint</Application>
  <PresentationFormat>On-screen Show (4:3)</PresentationFormat>
  <Paragraphs>186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Vorlage</vt:lpstr>
      <vt:lpstr>Agile Principles / Miniature  (DIT191 / EDA397)</vt:lpstr>
      <vt:lpstr>Organizational</vt:lpstr>
      <vt:lpstr>Agenda today</vt:lpstr>
      <vt:lpstr>Sprint 1: Getting started</vt:lpstr>
      <vt:lpstr>My idea of this course…</vt:lpstr>
      <vt:lpstr>Course Objectives</vt:lpstr>
      <vt:lpstr>What is agility in Software Development?</vt:lpstr>
      <vt:lpstr>Miniatures </vt:lpstr>
      <vt:lpstr>Round 1</vt:lpstr>
      <vt:lpstr>Retrospective of Applied Strategy</vt:lpstr>
      <vt:lpstr>Round 2</vt:lpstr>
      <vt:lpstr>Retrospective of Applied Strategy</vt:lpstr>
      <vt:lpstr>Round 3</vt:lpstr>
      <vt:lpstr>Retrospective of Applied Strategy</vt:lpstr>
      <vt:lpstr>Conclusion</vt:lpstr>
      <vt:lpstr>Agile Manifesto</vt:lpstr>
      <vt:lpstr>Agile Principles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Software Development (DIT191 / EDA397)</dc:title>
  <dc:creator>Alessia </dc:creator>
  <cp:lastModifiedBy>Eric Knauss</cp:lastModifiedBy>
  <cp:revision>48</cp:revision>
  <dcterms:created xsi:type="dcterms:W3CDTF">2014-03-19T21:57:28Z</dcterms:created>
  <dcterms:modified xsi:type="dcterms:W3CDTF">2015-03-31T14:32:41Z</dcterms:modified>
</cp:coreProperties>
</file>