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C8344-D6E6-BE42-B39A-60D7108D0665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0CC6F-90BF-B945-83E5-E3CD64F0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de-DE" dirty="0" smtClean="0">
                <a:latin typeface="Arial" charset="0"/>
              </a:rPr>
              <a:t>Kommentierte Folien zur Vorlesung Softwaretechnik II </a:t>
            </a:r>
            <a:r>
              <a:rPr lang="de-DE" sz="1000" dirty="0"/>
              <a:t> – SS 2004</a:t>
            </a:r>
          </a:p>
          <a:p>
            <a:r>
              <a:rPr lang="de-DE" sz="1100" dirty="0"/>
              <a:t>Prof. Dr. Kurt Schneider</a:t>
            </a:r>
            <a:r>
              <a:rPr lang="de-DE" dirty="0" smtClean="0"/>
              <a:t>     </a:t>
            </a:r>
            <a:r>
              <a:rPr lang="de-DE" sz="1000" dirty="0"/>
              <a:t>FG Software Engineering, Universität Hannover</a:t>
            </a:r>
          </a:p>
          <a:p>
            <a:endParaRPr lang="de-DE" sz="1000" dirty="0"/>
          </a:p>
        </p:txBody>
      </p:sp>
      <p:sp>
        <p:nvSpPr>
          <p:cNvPr id="219139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de-DE" smtClean="0"/>
              <a:t>Juli 2004</a:t>
            </a:r>
          </a:p>
        </p:txBody>
      </p:sp>
      <p:sp>
        <p:nvSpPr>
          <p:cNvPr id="21914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671AD-D8CC-4638-912B-48EAE6521A49}" type="slidenum">
              <a:rPr lang="de-DE" smtClean="0"/>
              <a:pPr/>
              <a:t>4</a:t>
            </a:fld>
            <a:endParaRPr lang="de-DE" smtClean="0"/>
          </a:p>
        </p:txBody>
      </p:sp>
      <p:sp>
        <p:nvSpPr>
          <p:cNvPr id="219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6988" y="800100"/>
            <a:ext cx="4268787" cy="3200400"/>
          </a:xfrm>
          <a:solidFill>
            <a:srgbClr val="FFFFFF"/>
          </a:solidFill>
          <a:ln/>
        </p:spPr>
      </p:sp>
      <p:sp>
        <p:nvSpPr>
          <p:cNvPr id="219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2" y="4347195"/>
            <a:ext cx="5030018" cy="384935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r>
              <a:rPr lang="de-DE" smtClean="0"/>
              <a:t>Zu Test First beachten Sie bitte unbedingt die Übungsaufgaben zu diesem Thema (römische Zahlen und GUI-Programmierung).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C78E-E5EE-CD49-97E6-F89D7F90D872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5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C78E-E5EE-CD49-97E6-F89D7F90D872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1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C78E-E5EE-CD49-97E6-F89D7F90D872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9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0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4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89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6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6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993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5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C78E-E5EE-CD49-97E6-F89D7F90D872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3/28/14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0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latshållare för text 5"/>
          <p:cNvSpPr>
            <a:spLocks noGrp="1"/>
          </p:cNvSpPr>
          <p:nvPr>
            <p:ph type="body" idx="10"/>
          </p:nvPr>
        </p:nvSpPr>
        <p:spPr>
          <a:xfrm>
            <a:off x="2590800" y="3124200"/>
            <a:ext cx="914400" cy="914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3016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C78E-E5EE-CD49-97E6-F89D7F90D872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C78E-E5EE-CD49-97E6-F89D7F90D872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C78E-E5EE-CD49-97E6-F89D7F90D872}" type="datetimeFigureOut">
              <a:rPr lang="en-US" smtClean="0"/>
              <a:t>3/28/14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C78E-E5EE-CD49-97E6-F89D7F90D872}" type="datetimeFigureOut">
              <a:rPr lang="en-US" smtClean="0"/>
              <a:t>3/28/14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C78E-E5EE-CD49-97E6-F89D7F90D872}" type="datetimeFigureOut">
              <a:rPr lang="en-US" smtClean="0"/>
              <a:t>3/28/14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C78E-E5EE-CD49-97E6-F89D7F90D872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C78E-E5EE-CD49-97E6-F89D7F90D872}" type="datetimeFigureOut">
              <a:rPr lang="en-US" smtClean="0"/>
              <a:t>3/28/14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0177-F5DF-B842-9FDA-6545B66C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C78E-E5EE-CD49-97E6-F89D7F90D872}" type="datetimeFigureOut">
              <a:rPr lang="en-US" smtClean="0"/>
              <a:t>3/28/14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70177-F5DF-B842-9FDA-6545B66C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C699CB88-5E1A-4FAC-892A-60949ACB1F6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3/28/14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7" descr="Chalmers_GU.wm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Agile Development Processes 2014</a:t>
            </a:r>
          </a:p>
          <a:p>
            <a:r>
              <a:rPr lang="en-US" dirty="0" smtClean="0"/>
              <a:t>Eric Knauss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167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 smtClean="0"/>
              <a:t>TestFirst</a:t>
            </a:r>
            <a:endParaRPr lang="de-DE" dirty="0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dirty="0" smtClean="0"/>
              <a:t>If testing is good, then testing more often / always is even better</a:t>
            </a:r>
          </a:p>
          <a:p>
            <a:pPr marL="457200" indent="-457200" eaLnBrk="1" hangingPunct="1"/>
            <a:endParaRPr lang="en-US" dirty="0" smtClean="0"/>
          </a:p>
          <a:p>
            <a:pPr marL="457200" indent="-457200" eaLnBrk="1" hangingPunct="1"/>
            <a:r>
              <a:rPr lang="en-US" dirty="0" smtClean="0"/>
              <a:t>Idea: Write test early, even before implementation</a:t>
            </a:r>
          </a:p>
          <a:p>
            <a:pPr marL="457200" indent="-457200" eaLnBrk="1" hangingPunct="1"/>
            <a:endParaRPr lang="en-US" dirty="0" smtClean="0"/>
          </a:p>
          <a:p>
            <a:pPr marL="838200" lvl="1" indent="-381000" eaLnBrk="1" hangingPunct="1">
              <a:buFontTx/>
              <a:buAutoNum type="arabicPeriod"/>
            </a:pPr>
            <a:r>
              <a:rPr lang="en-US" dirty="0" smtClean="0">
                <a:ea typeface="ＭＳ Ｐゴシック" pitchFamily="-107" charset="-128"/>
              </a:rPr>
              <a:t>Write test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dirty="0" smtClean="0">
                <a:ea typeface="ＭＳ Ｐゴシック" pitchFamily="-107" charset="-128"/>
              </a:rPr>
              <a:t>Let test fail</a:t>
            </a:r>
          </a:p>
          <a:p>
            <a:pPr marL="1257300" lvl="2" indent="-342900" eaLnBrk="1" hangingPunct="1">
              <a:buFontTx/>
              <a:buChar char="–"/>
            </a:pPr>
            <a:r>
              <a:rPr lang="en-US" sz="1800" dirty="0" smtClean="0">
                <a:ea typeface="ＭＳ Ｐゴシック" pitchFamily="-107" charset="-128"/>
              </a:rPr>
              <a:t>Do we really test non-existing functionality?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dirty="0" smtClean="0">
                <a:ea typeface="ＭＳ Ｐゴシック" pitchFamily="-107" charset="-128"/>
              </a:rPr>
              <a:t>Implementing, until test is green</a:t>
            </a:r>
          </a:p>
          <a:p>
            <a:pPr marL="1257300" lvl="2" indent="-342900" eaLnBrk="1" hangingPunct="1">
              <a:buFontTx/>
              <a:buChar char="–"/>
            </a:pPr>
            <a:r>
              <a:rPr lang="en-US" dirty="0" smtClean="0">
                <a:ea typeface="ＭＳ Ｐゴシック" pitchFamily="-107" charset="-128"/>
              </a:rPr>
              <a:t>As</a:t>
            </a:r>
            <a:r>
              <a:rPr lang="en-US" sz="1800" dirty="0" smtClean="0">
                <a:ea typeface="ＭＳ Ｐゴシック" pitchFamily="-107" charset="-128"/>
              </a:rPr>
              <a:t> </a:t>
            </a:r>
            <a:r>
              <a:rPr lang="en-US" sz="1800" b="1" i="1" dirty="0" smtClean="0">
                <a:solidFill>
                  <a:schemeClr val="accent2"/>
                </a:solidFill>
                <a:ea typeface="ＭＳ Ｐゴシック" pitchFamily="-107" charset="-128"/>
              </a:rPr>
              <a:t>simple as possible</a:t>
            </a:r>
            <a:r>
              <a:rPr lang="en-US" sz="1800" dirty="0" smtClean="0">
                <a:ea typeface="ＭＳ Ｐゴシック" pitchFamily="-107" charset="-128"/>
              </a:rPr>
              <a:t>!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dirty="0" smtClean="0">
                <a:ea typeface="ＭＳ Ｐゴシック" pitchFamily="-107" charset="-128"/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3502905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Principle of TestFirst: a Dialogue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92138" y="883865"/>
            <a:ext cx="8012112" cy="33655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smtClean="0">
                <a:latin typeface="Comic Sans MS" pitchFamily="66" charset="0"/>
              </a:rPr>
              <a:t>Task: Java</a:t>
            </a:r>
            <a:r>
              <a:rPr lang="en-US" sz="1600" smtClean="0">
                <a:latin typeface="Comic Sans MS" pitchFamily="66" charset="0"/>
              </a:rPr>
              <a:t> m</a:t>
            </a:r>
            <a:r>
              <a:rPr lang="en-US" sz="1600" b="0" smtClean="0">
                <a:latin typeface="Comic Sans MS" pitchFamily="66" charset="0"/>
              </a:rPr>
              <a:t>ethod len(int) returns number of digits of an int.</a:t>
            </a:r>
            <a:endParaRPr lang="en-US" sz="1600" b="0">
              <a:latin typeface="Comic Sans MS" pitchFamily="66" charset="0"/>
            </a:endParaRPr>
          </a:p>
        </p:txBody>
      </p:sp>
      <p:sp>
        <p:nvSpPr>
          <p:cNvPr id="5185540" name="Text Box 4"/>
          <p:cNvSpPr txBox="1">
            <a:spLocks noChangeArrowheads="1"/>
          </p:cNvSpPr>
          <p:nvPr/>
        </p:nvSpPr>
        <p:spPr bwMode="auto">
          <a:xfrm>
            <a:off x="250825" y="1315665"/>
            <a:ext cx="2663825" cy="113877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Test </a:t>
            </a:r>
            <a:r>
              <a:rPr lang="en-US" sz="1600" dirty="0" smtClean="0">
                <a:solidFill>
                  <a:srgbClr val="2358A7"/>
                </a:solidFill>
                <a:latin typeface="Comic Sans MS" pitchFamily="66" charset="0"/>
              </a:rPr>
              <a:t>starts</a:t>
            </a:r>
          </a:p>
          <a:p>
            <a:pPr algn="l"/>
            <a:r>
              <a:rPr lang="en-US" sz="1600" b="0" dirty="0" smtClean="0">
                <a:latin typeface="Comic Sans MS" pitchFamily="66" charset="0"/>
              </a:rPr>
              <a:t>„</a:t>
            </a:r>
            <a:r>
              <a:rPr lang="en-US" sz="1600" b="0" dirty="0" err="1" smtClean="0">
                <a:latin typeface="Comic Sans MS" pitchFamily="66" charset="0"/>
              </a:rPr>
              <a:t>len</a:t>
            </a:r>
            <a:r>
              <a:rPr lang="en-US" sz="1600" b="0" dirty="0" smtClean="0">
                <a:latin typeface="Comic Sans MS" pitchFamily="66" charset="0"/>
              </a:rPr>
              <a:t>(5) should be 1!“</a:t>
            </a:r>
          </a:p>
          <a:p>
            <a:pPr algn="l"/>
            <a:r>
              <a:rPr lang="en-US" b="0" dirty="0" err="1" smtClean="0">
                <a:latin typeface="Courier New" pitchFamily="49" charset="0"/>
              </a:rPr>
              <a:t>assertEquals</a:t>
            </a:r>
            <a:r>
              <a:rPr lang="en-US" b="0" dirty="0" smtClean="0">
                <a:latin typeface="Courier New" pitchFamily="49" charset="0"/>
              </a:rPr>
              <a:t>(1,</a:t>
            </a:r>
            <a:br>
              <a:rPr lang="en-US" b="0" dirty="0" smtClean="0">
                <a:latin typeface="Courier New" pitchFamily="49" charset="0"/>
              </a:rPr>
            </a:br>
            <a:r>
              <a:rPr lang="en-US" b="0" dirty="0" smtClean="0">
                <a:latin typeface="Courier New" pitchFamily="49" charset="0"/>
              </a:rPr>
              <a:t>	</a:t>
            </a:r>
            <a:r>
              <a:rPr lang="en-US" b="0" dirty="0" err="1" smtClean="0">
                <a:latin typeface="Courier New" pitchFamily="49" charset="0"/>
              </a:rPr>
              <a:t>len</a:t>
            </a:r>
            <a:r>
              <a:rPr lang="en-US" b="0" dirty="0" smtClean="0">
                <a:latin typeface="Courier New" pitchFamily="49" charset="0"/>
              </a:rPr>
              <a:t>(5));</a:t>
            </a:r>
            <a:endParaRPr lang="en-US" b="0" dirty="0">
              <a:latin typeface="Courier New" pitchFamily="49" charset="0"/>
            </a:endParaRPr>
          </a:p>
        </p:txBody>
      </p:sp>
      <p:sp>
        <p:nvSpPr>
          <p:cNvPr id="5185541" name="Text Box 5"/>
          <p:cNvSpPr txBox="1">
            <a:spLocks noChangeArrowheads="1"/>
          </p:cNvSpPr>
          <p:nvPr/>
        </p:nvSpPr>
        <p:spPr bwMode="auto">
          <a:xfrm>
            <a:off x="2941638" y="1315665"/>
            <a:ext cx="2520950" cy="1323439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 dirty="0" err="1" smtClean="0">
                <a:latin typeface="Comic Sans MS" pitchFamily="66" charset="0"/>
              </a:rPr>
              <a:t>JUnit</a:t>
            </a:r>
            <a:endParaRPr lang="en-US" sz="1600" b="0" dirty="0" smtClean="0">
              <a:latin typeface="Comic Sans MS" pitchFamily="66" charset="0"/>
            </a:endParaRPr>
          </a:p>
          <a:p>
            <a:endParaRPr lang="en-US" sz="1600" b="0" dirty="0" smtClean="0">
              <a:latin typeface="Comic Sans MS" pitchFamily="66" charset="0"/>
            </a:endParaRPr>
          </a:p>
          <a:p>
            <a:r>
              <a:rPr lang="en-US" sz="1600" b="0" dirty="0" smtClean="0">
                <a:solidFill>
                  <a:srgbClr val="FF0000"/>
                </a:solidFill>
                <a:latin typeface="Comic Sans MS" pitchFamily="66" charset="0"/>
              </a:rPr>
              <a:t>COMPILER-ERROR! What is the meaning of “</a:t>
            </a:r>
            <a:r>
              <a:rPr lang="en-US" sz="1600" b="0" dirty="0" err="1" smtClean="0">
                <a:solidFill>
                  <a:srgbClr val="FF0000"/>
                </a:solidFill>
                <a:latin typeface="Comic Sans MS" pitchFamily="66" charset="0"/>
              </a:rPr>
              <a:t>len</a:t>
            </a:r>
            <a:r>
              <a:rPr lang="en-US" sz="1600" b="0" dirty="0" smtClean="0">
                <a:solidFill>
                  <a:srgbClr val="FF0000"/>
                </a:solidFill>
                <a:latin typeface="Comic Sans MS" pitchFamily="66" charset="0"/>
              </a:rPr>
              <a:t>”?</a:t>
            </a:r>
            <a:endParaRPr lang="en-US" sz="1600" b="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185542" name="Text Box 6"/>
          <p:cNvSpPr txBox="1">
            <a:spLocks noChangeArrowheads="1"/>
          </p:cNvSpPr>
          <p:nvPr/>
        </p:nvSpPr>
        <p:spPr bwMode="auto">
          <a:xfrm>
            <a:off x="5003800" y="2318965"/>
            <a:ext cx="3889375" cy="58102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Program: That is easy:</a:t>
            </a:r>
          </a:p>
          <a:p>
            <a:pPr algn="l"/>
            <a:r>
              <a:rPr lang="en-US" sz="1600" b="0" dirty="0" smtClean="0">
                <a:latin typeface="Comic Sans MS" pitchFamily="66" charset="0"/>
              </a:rPr>
              <a:t>   public </a:t>
            </a:r>
            <a:r>
              <a:rPr lang="en-US" sz="1600" b="0" dirty="0" err="1" smtClean="0">
                <a:latin typeface="Comic Sans MS" pitchFamily="66" charset="0"/>
              </a:rPr>
              <a:t>int</a:t>
            </a:r>
            <a:r>
              <a:rPr lang="en-US" sz="1600" b="0" dirty="0" smtClean="0">
                <a:latin typeface="Comic Sans MS" pitchFamily="66" charset="0"/>
              </a:rPr>
              <a:t> </a:t>
            </a:r>
            <a:r>
              <a:rPr lang="en-US" sz="1600" b="0" dirty="0" err="1" smtClean="0">
                <a:latin typeface="Comic Sans MS" pitchFamily="66" charset="0"/>
              </a:rPr>
              <a:t>len</a:t>
            </a:r>
            <a:r>
              <a:rPr lang="en-US" sz="1600" b="0" dirty="0" smtClean="0">
                <a:latin typeface="Comic Sans MS" pitchFamily="66" charset="0"/>
              </a:rPr>
              <a:t> (</a:t>
            </a:r>
            <a:r>
              <a:rPr lang="en-US" sz="1600" b="0" dirty="0" err="1" smtClean="0">
                <a:latin typeface="Comic Sans MS" pitchFamily="66" charset="0"/>
              </a:rPr>
              <a:t>int</a:t>
            </a:r>
            <a:r>
              <a:rPr lang="en-US" sz="1600" b="0" dirty="0" smtClean="0">
                <a:latin typeface="Comic Sans MS" pitchFamily="66" charset="0"/>
              </a:rPr>
              <a:t> </a:t>
            </a:r>
            <a:r>
              <a:rPr lang="en-US" sz="1600" b="0" dirty="0" err="1" smtClean="0">
                <a:latin typeface="Comic Sans MS" pitchFamily="66" charset="0"/>
              </a:rPr>
              <a:t>zahl</a:t>
            </a:r>
            <a:r>
              <a:rPr lang="en-US" sz="1600" b="0" dirty="0" smtClean="0">
                <a:latin typeface="Comic Sans MS" pitchFamily="66" charset="0"/>
              </a:rPr>
              <a:t>) { return 1; }</a:t>
            </a:r>
            <a:endParaRPr lang="en-US" sz="1600" b="0" dirty="0">
              <a:latin typeface="Comic Sans MS" pitchFamily="66" charset="0"/>
            </a:endParaRPr>
          </a:p>
        </p:txBody>
      </p:sp>
      <p:sp>
        <p:nvSpPr>
          <p:cNvPr id="5185543" name="Text Box 7"/>
          <p:cNvSpPr txBox="1">
            <a:spLocks noChangeArrowheads="1"/>
          </p:cNvSpPr>
          <p:nvPr/>
        </p:nvSpPr>
        <p:spPr bwMode="auto">
          <a:xfrm>
            <a:off x="2824163" y="2982540"/>
            <a:ext cx="2755900" cy="584776"/>
          </a:xfrm>
          <a:prstGeom prst="rect">
            <a:avLst/>
          </a:prstGeom>
          <a:solidFill>
            <a:srgbClr val="92D050"/>
          </a:solidFill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 i="0" dirty="0" err="1" smtClean="0">
                <a:solidFill>
                  <a:schemeClr val="bg1"/>
                </a:solidFill>
                <a:latin typeface="Comic Sans MS" pitchFamily="66" charset="0"/>
              </a:rPr>
              <a:t>JUnit</a:t>
            </a:r>
            <a:r>
              <a:rPr lang="en-US" sz="1600" b="0" i="0" dirty="0" smtClean="0">
                <a:solidFill>
                  <a:schemeClr val="bg1"/>
                </a:solidFill>
                <a:latin typeface="Comic Sans MS" pitchFamily="66" charset="0"/>
              </a:rPr>
              <a:t>: ok. </a:t>
            </a:r>
            <a:r>
              <a:rPr lang="en-US" sz="1600" b="0" i="0" dirty="0" err="1" smtClean="0">
                <a:solidFill>
                  <a:schemeClr val="bg1"/>
                </a:solidFill>
                <a:latin typeface="Comic Sans MS" pitchFamily="66" charset="0"/>
              </a:rPr>
              <a:t>Testcase</a:t>
            </a:r>
            <a:r>
              <a:rPr lang="en-US" sz="1600" b="0" i="0" dirty="0" smtClean="0">
                <a:solidFill>
                  <a:schemeClr val="bg1"/>
                </a:solidFill>
                <a:latin typeface="Comic Sans MS" pitchFamily="66" charset="0"/>
              </a:rPr>
              <a:t> fulfilled.</a:t>
            </a:r>
            <a:endParaRPr lang="en-US" sz="1600" b="0" i="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185544" name="Text Box 8"/>
          <p:cNvSpPr txBox="1">
            <a:spLocks noChangeArrowheads="1"/>
          </p:cNvSpPr>
          <p:nvPr/>
        </p:nvSpPr>
        <p:spPr bwMode="auto">
          <a:xfrm>
            <a:off x="250825" y="3187328"/>
            <a:ext cx="2952750" cy="141577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Test: Just you wait!</a:t>
            </a:r>
            <a:r>
              <a:rPr lang="en-US" sz="1600" b="0" dirty="0" smtClean="0">
                <a:latin typeface="Comic Sans MS" pitchFamily="66" charset="0"/>
              </a:rPr>
              <a:t>  </a:t>
            </a:r>
            <a:br>
              <a:rPr lang="en-US" sz="1600" b="0" dirty="0" smtClean="0">
                <a:latin typeface="Comic Sans MS" pitchFamily="66" charset="0"/>
              </a:rPr>
            </a:br>
            <a:r>
              <a:rPr lang="en-US" sz="1600" b="0" dirty="0" smtClean="0">
                <a:latin typeface="Comic Sans MS" pitchFamily="66" charset="0"/>
              </a:rPr>
              <a:t>„</a:t>
            </a:r>
            <a:r>
              <a:rPr lang="en-US" sz="1600" b="0" dirty="0" err="1" smtClean="0">
                <a:latin typeface="Comic Sans MS" pitchFamily="66" charset="0"/>
              </a:rPr>
              <a:t>len</a:t>
            </a:r>
            <a:r>
              <a:rPr lang="en-US" sz="1600" b="0" dirty="0" smtClean="0">
                <a:latin typeface="Comic Sans MS" pitchFamily="66" charset="0"/>
              </a:rPr>
              <a:t>(321) should be 3!“</a:t>
            </a:r>
          </a:p>
          <a:p>
            <a:r>
              <a:rPr lang="en-US" b="0" dirty="0" err="1" smtClean="0">
                <a:latin typeface="Courier New" pitchFamily="49" charset="0"/>
              </a:rPr>
              <a:t>assertEquals</a:t>
            </a:r>
            <a:r>
              <a:rPr lang="en-US" dirty="0" smtClean="0">
                <a:latin typeface="Courier New" pitchFamily="49" charset="0"/>
              </a:rPr>
              <a:t>(3,</a:t>
            </a:r>
            <a:br>
              <a:rPr lang="en-US" dirty="0" smtClean="0">
                <a:latin typeface="Courier New" pitchFamily="49" charset="0"/>
              </a:rPr>
            </a:b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</a:rPr>
              <a:t>(321));</a:t>
            </a:r>
            <a:endParaRPr lang="en-US" b="0" dirty="0" smtClean="0">
              <a:latin typeface="Courier New" pitchFamily="49" charset="0"/>
            </a:endParaRPr>
          </a:p>
          <a:p>
            <a:pPr algn="l"/>
            <a:endParaRPr lang="en-US" b="0" dirty="0">
              <a:latin typeface="Courier New" pitchFamily="49" charset="0"/>
            </a:endParaRPr>
          </a:p>
        </p:txBody>
      </p:sp>
      <p:sp>
        <p:nvSpPr>
          <p:cNvPr id="5185545" name="Text Box 9"/>
          <p:cNvSpPr txBox="1">
            <a:spLocks noChangeArrowheads="1"/>
          </p:cNvSpPr>
          <p:nvPr/>
        </p:nvSpPr>
        <p:spPr bwMode="auto">
          <a:xfrm>
            <a:off x="2906713" y="3787403"/>
            <a:ext cx="2592387" cy="584776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mic Sans MS" pitchFamily="66" charset="0"/>
              </a:rPr>
              <a:t>JUnit</a:t>
            </a:r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: Error! </a:t>
            </a:r>
            <a:b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1 instead of 3</a:t>
            </a:r>
            <a:endParaRPr lang="en-US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185546" name="Text Box 10"/>
          <p:cNvSpPr txBox="1">
            <a:spLocks noChangeArrowheads="1"/>
          </p:cNvSpPr>
          <p:nvPr/>
        </p:nvSpPr>
        <p:spPr bwMode="auto">
          <a:xfrm>
            <a:off x="5003800" y="4119190"/>
            <a:ext cx="4140200" cy="58102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Program:  No problem …</a:t>
            </a:r>
            <a:b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</a:br>
            <a:r>
              <a:rPr lang="en-US" sz="1600" b="0" dirty="0" smtClean="0">
                <a:latin typeface="Comic Sans MS" pitchFamily="66" charset="0"/>
              </a:rPr>
              <a:t>    if </a:t>
            </a:r>
            <a:r>
              <a:rPr lang="en-US" sz="1600" b="0" dirty="0" err="1" smtClean="0">
                <a:latin typeface="Comic Sans MS" pitchFamily="66" charset="0"/>
              </a:rPr>
              <a:t>zahl</a:t>
            </a:r>
            <a:r>
              <a:rPr lang="en-US" sz="1600" b="0" dirty="0" smtClean="0">
                <a:latin typeface="Comic Sans MS" pitchFamily="66" charset="0"/>
              </a:rPr>
              <a:t>&lt;10 then return 1 else return 3</a:t>
            </a:r>
            <a:endParaRPr lang="en-US" sz="1600" b="0" dirty="0">
              <a:latin typeface="Comic Sans MS" pitchFamily="66" charset="0"/>
            </a:endParaRPr>
          </a:p>
        </p:txBody>
      </p:sp>
      <p:sp>
        <p:nvSpPr>
          <p:cNvPr id="5185547" name="Text Box 11"/>
          <p:cNvSpPr txBox="1">
            <a:spLocks noChangeArrowheads="1"/>
          </p:cNvSpPr>
          <p:nvPr/>
        </p:nvSpPr>
        <p:spPr bwMode="auto">
          <a:xfrm>
            <a:off x="179388" y="4700215"/>
            <a:ext cx="5635625" cy="861774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Test: I don’t believe this!</a:t>
            </a:r>
          </a:p>
          <a:p>
            <a:pPr algn="l"/>
            <a:r>
              <a:rPr lang="en-US" sz="1600" b="0" dirty="0" smtClean="0">
                <a:latin typeface="Comic Sans MS" pitchFamily="66" charset="0"/>
              </a:rPr>
              <a:t> “</a:t>
            </a:r>
            <a:r>
              <a:rPr lang="en-US" sz="1600" b="0" dirty="0" err="1" smtClean="0">
                <a:latin typeface="Comic Sans MS" pitchFamily="66" charset="0"/>
              </a:rPr>
              <a:t>len</a:t>
            </a:r>
            <a:r>
              <a:rPr lang="en-US" sz="1600" b="0" dirty="0" smtClean="0">
                <a:latin typeface="Comic Sans MS" pitchFamily="66" charset="0"/>
              </a:rPr>
              <a:t>(12345678) should be 8!“</a:t>
            </a:r>
          </a:p>
          <a:p>
            <a:pPr algn="l"/>
            <a:r>
              <a:rPr lang="en-US" b="0" dirty="0" err="1" smtClean="0">
                <a:latin typeface="Courier New" pitchFamily="49" charset="0"/>
              </a:rPr>
              <a:t>assertEquals</a:t>
            </a:r>
            <a:r>
              <a:rPr lang="en-US" b="0" dirty="0" smtClean="0">
                <a:latin typeface="Courier New" pitchFamily="49" charset="0"/>
              </a:rPr>
              <a:t>(8,len(12345678));</a:t>
            </a:r>
            <a:endParaRPr lang="en-US" b="0" dirty="0">
              <a:latin typeface="Courier New" pitchFamily="49" charset="0"/>
            </a:endParaRPr>
          </a:p>
        </p:txBody>
      </p:sp>
      <p:sp>
        <p:nvSpPr>
          <p:cNvPr id="5185548" name="Text Box 12"/>
          <p:cNvSpPr txBox="1">
            <a:spLocks noChangeArrowheads="1"/>
          </p:cNvSpPr>
          <p:nvPr/>
        </p:nvSpPr>
        <p:spPr bwMode="auto">
          <a:xfrm>
            <a:off x="3579813" y="4566865"/>
            <a:ext cx="1244600" cy="349250"/>
          </a:xfrm>
          <a:prstGeom prst="rect">
            <a:avLst/>
          </a:prstGeom>
          <a:solidFill>
            <a:srgbClr val="92D050"/>
          </a:solidFill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b="0" i="0" smtClean="0">
                <a:solidFill>
                  <a:schemeClr val="bg1"/>
                </a:solidFill>
                <a:latin typeface="Comic Sans MS" pitchFamily="66" charset="0"/>
              </a:rPr>
              <a:t>JUnit: ok.</a:t>
            </a:r>
            <a:endParaRPr lang="en-US" sz="1600" b="0" i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185549" name="Text Box 13"/>
          <p:cNvSpPr txBox="1">
            <a:spLocks noChangeArrowheads="1"/>
          </p:cNvSpPr>
          <p:nvPr/>
        </p:nvSpPr>
        <p:spPr bwMode="auto">
          <a:xfrm>
            <a:off x="5003800" y="5703515"/>
            <a:ext cx="4140200" cy="584776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Program:  … ok, I see a pattern here:   for (</a:t>
            </a:r>
            <a:r>
              <a:rPr lang="en-US" sz="1600" b="0" dirty="0" err="1" smtClean="0">
                <a:solidFill>
                  <a:srgbClr val="2358A7"/>
                </a:solidFill>
                <a:latin typeface="Comic Sans MS" pitchFamily="66" charset="0"/>
              </a:rPr>
              <a:t>i</a:t>
            </a:r>
            <a:r>
              <a:rPr lang="en-US" sz="1600" b="0" dirty="0" smtClean="0">
                <a:solidFill>
                  <a:srgbClr val="2358A7"/>
                </a:solidFill>
                <a:latin typeface="Comic Sans MS" pitchFamily="66" charset="0"/>
              </a:rPr>
              <a:t>=…</a:t>
            </a:r>
            <a:endParaRPr lang="en-US" sz="1600" b="0" dirty="0">
              <a:solidFill>
                <a:srgbClr val="2358A7"/>
              </a:solidFill>
              <a:latin typeface="Comic Sans MS" pitchFamily="66" charset="0"/>
            </a:endParaRPr>
          </a:p>
        </p:txBody>
      </p:sp>
      <p:sp>
        <p:nvSpPr>
          <p:cNvPr id="5185550" name="Text Box 14"/>
          <p:cNvSpPr txBox="1">
            <a:spLocks noChangeArrowheads="1"/>
          </p:cNvSpPr>
          <p:nvPr/>
        </p:nvSpPr>
        <p:spPr bwMode="auto">
          <a:xfrm>
            <a:off x="2941638" y="5443165"/>
            <a:ext cx="2520950" cy="584776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mic Sans MS" pitchFamily="66" charset="0"/>
              </a:rPr>
              <a:t>JUnit</a:t>
            </a:r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: Error! 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omic Sans MS" pitchFamily="66" charset="0"/>
              </a:rPr>
              <a:t>3 instead of 8</a:t>
            </a:r>
            <a:endParaRPr lang="en-US" sz="16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620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5540" grpId="0"/>
      <p:bldP spid="5185541" grpId="0"/>
      <p:bldP spid="5185542" grpId="0"/>
      <p:bldP spid="5185543" grpId="0" animBg="1"/>
      <p:bldP spid="5185544" grpId="0"/>
      <p:bldP spid="5185545" grpId="0"/>
      <p:bldP spid="5185546" grpId="0"/>
      <p:bldP spid="5185547" grpId="0"/>
      <p:bldP spid="5185548" grpId="0" animBg="1"/>
      <p:bldP spid="5185549" grpId="0"/>
      <p:bldP spid="51855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lIns="91436" tIns="45719" rIns="91436" bIns="45719" anchor="t"/>
          <a:lstStyle/>
          <a:p>
            <a:r>
              <a:rPr lang="de-DE" smtClean="0"/>
              <a:t>Test-Driven Development</a:t>
            </a:r>
          </a:p>
        </p:txBody>
      </p:sp>
      <p:sp>
        <p:nvSpPr>
          <p:cNvPr id="5146629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281988" cy="2683812"/>
          </a:xfrm>
          <a:prstGeom prst="rect">
            <a:avLst/>
          </a:prstGeom>
          <a:solidFill>
            <a:schemeClr val="bg1"/>
          </a:solidFill>
          <a:ln w="12699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457200" indent="-457200" algn="l">
              <a:spcBef>
                <a:spcPct val="40000"/>
              </a:spcBef>
              <a:defRPr/>
            </a:pPr>
            <a:r>
              <a:rPr lang="en-US" sz="1800" i="0" dirty="0" err="1" smtClean="0"/>
              <a:t>Testcases</a:t>
            </a:r>
            <a:r>
              <a:rPr lang="en-US" sz="1800" i="0" dirty="0" smtClean="0"/>
              <a:t> and automatic regression tests for every class in product</a:t>
            </a:r>
          </a:p>
          <a:p>
            <a:pPr marL="457200" indent="-457200" algn="l">
              <a:spcBef>
                <a:spcPct val="40000"/>
              </a:spcBef>
              <a:buFontTx/>
              <a:buAutoNum type="arabicPlain" startAt="10"/>
              <a:defRPr/>
            </a:pPr>
            <a:r>
              <a:rPr lang="en-US" sz="1600" i="0" dirty="0" smtClean="0"/>
              <a:t>The automated tests are the design. The on-site customer makes th</a:t>
            </a:r>
            <a:r>
              <a:rPr lang="en-US" sz="1600" dirty="0" smtClean="0"/>
              <a:t>e acceptance tests.</a:t>
            </a:r>
            <a:endParaRPr lang="en-US" sz="1600" i="0" dirty="0" smtClean="0"/>
          </a:p>
          <a:p>
            <a:pPr marL="457200" indent="-457200" algn="l">
              <a:spcBef>
                <a:spcPct val="40000"/>
              </a:spcBef>
              <a:buFontTx/>
              <a:buAutoNum type="arabicPlain" startAt="8"/>
              <a:defRPr/>
            </a:pPr>
            <a:r>
              <a:rPr lang="en-US" sz="1600" i="0" dirty="0" smtClean="0"/>
              <a:t>After doing design and prototypes, we create a few </a:t>
            </a:r>
            <a:r>
              <a:rPr lang="en-US" sz="1600" i="0" dirty="0" err="1" smtClean="0"/>
              <a:t>testcases</a:t>
            </a:r>
            <a:endParaRPr lang="en-US" sz="1600" i="0" dirty="0" smtClean="0"/>
          </a:p>
          <a:p>
            <a:pPr marL="457200" indent="-457200" algn="l">
              <a:spcBef>
                <a:spcPct val="40000"/>
              </a:spcBef>
              <a:defRPr/>
            </a:pPr>
            <a:r>
              <a:rPr lang="en-US" sz="1600" i="0" dirty="0" smtClean="0"/>
              <a:t>6	As soon as the code is done, we create thorough unit tests, </a:t>
            </a:r>
            <a:br>
              <a:rPr lang="en-US" sz="1600" i="0" dirty="0" smtClean="0"/>
            </a:br>
            <a:r>
              <a:rPr lang="en-US" sz="1600" i="0" dirty="0" smtClean="0"/>
              <a:t>only after that goes the code to the test team.</a:t>
            </a:r>
          </a:p>
          <a:p>
            <a:pPr marL="457200" indent="-457200" algn="l">
              <a:spcBef>
                <a:spcPct val="40000"/>
              </a:spcBef>
              <a:buFontTx/>
              <a:buAutoNum type="arabicPlain" startAt="4"/>
              <a:defRPr/>
            </a:pPr>
            <a:r>
              <a:rPr lang="en-US" sz="1600" i="0" dirty="0" smtClean="0"/>
              <a:t>We have heard about </a:t>
            </a:r>
            <a:r>
              <a:rPr lang="en-US" sz="1600" i="0" dirty="0" err="1" smtClean="0"/>
              <a:t>JUnit</a:t>
            </a:r>
            <a:r>
              <a:rPr lang="en-US" sz="1600" i="0" dirty="0" smtClean="0"/>
              <a:t>. Never tried it though.</a:t>
            </a:r>
          </a:p>
          <a:p>
            <a:pPr marL="457200" indent="-457200" algn="l">
              <a:spcBef>
                <a:spcPct val="40000"/>
              </a:spcBef>
              <a:buFontTx/>
              <a:buAutoNum type="arabicPlain" startAt="2"/>
              <a:defRPr/>
            </a:pPr>
            <a:r>
              <a:rPr lang="en-US" sz="1600" i="0" dirty="0" smtClean="0"/>
              <a:t>Our system test phase always runs out of time: There are many errors!</a:t>
            </a:r>
          </a:p>
          <a:p>
            <a:pPr marL="457200" indent="-457200" algn="l">
              <a:spcBef>
                <a:spcPct val="40000"/>
              </a:spcBef>
              <a:defRPr/>
            </a:pPr>
            <a:r>
              <a:rPr lang="en-US" sz="1600" i="0" dirty="0" smtClean="0"/>
              <a:t>0	We do not test explicitly. Sometimes a customer tells us when there is a problem.</a:t>
            </a:r>
            <a:endParaRPr lang="en-US" sz="1600" i="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929454" y="5413733"/>
            <a:ext cx="2243178" cy="1015663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DE" sz="1200" dirty="0" err="1" smtClean="0">
                <a:latin typeface="Times New Roman" pitchFamily="18" charset="0"/>
              </a:rPr>
              <a:t>c.f</a:t>
            </a:r>
            <a:r>
              <a:rPr lang="de-DE" sz="1200" dirty="0" smtClean="0">
                <a:latin typeface="Times New Roman" pitchFamily="18" charset="0"/>
              </a:rPr>
              <a:t>.: </a:t>
            </a:r>
            <a:r>
              <a:rPr lang="de-DE" sz="1200" dirty="0">
                <a:latin typeface="Times New Roman" pitchFamily="18" charset="0"/>
              </a:rPr>
              <a:t>Krebs, William (2002): </a:t>
            </a:r>
            <a:endParaRPr lang="de-DE" sz="1200" dirty="0" smtClean="0">
              <a:latin typeface="Times New Roman" pitchFamily="18" charset="0"/>
            </a:endParaRPr>
          </a:p>
          <a:p>
            <a:r>
              <a:rPr lang="de-DE" sz="1200" dirty="0" err="1" smtClean="0">
                <a:latin typeface="Times New Roman" pitchFamily="18" charset="0"/>
              </a:rPr>
              <a:t>Turning</a:t>
            </a:r>
            <a:r>
              <a:rPr lang="de-DE" sz="1200" dirty="0" smtClean="0">
                <a:latin typeface="Times New Roman" pitchFamily="18" charset="0"/>
              </a:rPr>
              <a:t> </a:t>
            </a:r>
            <a:r>
              <a:rPr lang="de-DE" sz="1200" dirty="0" err="1">
                <a:latin typeface="Times New Roman" pitchFamily="18" charset="0"/>
              </a:rPr>
              <a:t>the</a:t>
            </a:r>
            <a:r>
              <a:rPr lang="de-DE" sz="1200" dirty="0">
                <a:latin typeface="Times New Roman" pitchFamily="18" charset="0"/>
              </a:rPr>
              <a:t> </a:t>
            </a:r>
            <a:r>
              <a:rPr lang="de-DE" sz="1200" dirty="0" err="1">
                <a:latin typeface="Times New Roman" pitchFamily="18" charset="0"/>
              </a:rPr>
              <a:t>Knobs</a:t>
            </a:r>
            <a:r>
              <a:rPr lang="de-DE" sz="1200" dirty="0">
                <a:latin typeface="Times New Roman" pitchFamily="18" charset="0"/>
              </a:rPr>
              <a:t>: A Coaching </a:t>
            </a:r>
            <a:endParaRPr lang="de-DE" sz="1200" dirty="0" smtClean="0">
              <a:latin typeface="Times New Roman" pitchFamily="18" charset="0"/>
            </a:endParaRPr>
          </a:p>
          <a:p>
            <a:r>
              <a:rPr lang="de-DE" sz="1200" dirty="0" smtClean="0">
                <a:latin typeface="Times New Roman" pitchFamily="18" charset="0"/>
              </a:rPr>
              <a:t>Pattern </a:t>
            </a:r>
            <a:r>
              <a:rPr lang="de-DE" sz="1200" dirty="0" err="1">
                <a:latin typeface="Times New Roman" pitchFamily="18" charset="0"/>
              </a:rPr>
              <a:t>for</a:t>
            </a:r>
            <a:r>
              <a:rPr lang="de-DE" sz="1200" dirty="0">
                <a:latin typeface="Times New Roman" pitchFamily="18" charset="0"/>
              </a:rPr>
              <a:t> XP </a:t>
            </a:r>
            <a:r>
              <a:rPr lang="de-DE" sz="1200" dirty="0" err="1">
                <a:latin typeface="Times New Roman" pitchFamily="18" charset="0"/>
              </a:rPr>
              <a:t>through</a:t>
            </a:r>
            <a:r>
              <a:rPr lang="de-DE" sz="1200" dirty="0">
                <a:latin typeface="Times New Roman" pitchFamily="18" charset="0"/>
              </a:rPr>
              <a:t> Agile </a:t>
            </a:r>
            <a:endParaRPr lang="de-DE" sz="1200" dirty="0" smtClean="0">
              <a:latin typeface="Times New Roman" pitchFamily="18" charset="0"/>
            </a:endParaRPr>
          </a:p>
          <a:p>
            <a:r>
              <a:rPr lang="de-DE" sz="1200" dirty="0" err="1" smtClean="0">
                <a:latin typeface="Times New Roman" pitchFamily="18" charset="0"/>
              </a:rPr>
              <a:t>Metrics</a:t>
            </a:r>
            <a:r>
              <a:rPr lang="de-DE" sz="1200" dirty="0">
                <a:latin typeface="Times New Roman" pitchFamily="18" charset="0"/>
              </a:rPr>
              <a:t>. </a:t>
            </a:r>
            <a:r>
              <a:rPr lang="de-DE" sz="1200" dirty="0" smtClean="0">
                <a:latin typeface="Times New Roman" pitchFamily="18" charset="0"/>
              </a:rPr>
              <a:t>Springer</a:t>
            </a:r>
            <a:r>
              <a:rPr lang="de-DE" sz="1200" dirty="0">
                <a:latin typeface="Times New Roman" pitchFamily="18" charset="0"/>
              </a:rPr>
              <a:t>, </a:t>
            </a:r>
            <a:r>
              <a:rPr lang="de-DE" sz="1200" dirty="0" err="1">
                <a:latin typeface="Times New Roman" pitchFamily="18" charset="0"/>
              </a:rPr>
              <a:t>Lecture</a:t>
            </a:r>
            <a:r>
              <a:rPr lang="de-DE" sz="1200" dirty="0">
                <a:latin typeface="Times New Roman" pitchFamily="18" charset="0"/>
              </a:rPr>
              <a:t> Notes </a:t>
            </a:r>
            <a:endParaRPr lang="de-DE" sz="1200" dirty="0" smtClean="0">
              <a:latin typeface="Times New Roman" pitchFamily="18" charset="0"/>
            </a:endParaRPr>
          </a:p>
          <a:p>
            <a:r>
              <a:rPr lang="de-DE" sz="1200" dirty="0" smtClean="0">
                <a:latin typeface="Times New Roman" pitchFamily="18" charset="0"/>
              </a:rPr>
              <a:t>on </a:t>
            </a:r>
            <a:r>
              <a:rPr lang="de-DE" sz="1200" dirty="0">
                <a:latin typeface="Times New Roman" pitchFamily="18" charset="0"/>
              </a:rPr>
              <a:t>Computer Science 2418</a:t>
            </a:r>
          </a:p>
        </p:txBody>
      </p:sp>
    </p:spTree>
    <p:extLst>
      <p:ext uri="{BB962C8B-B14F-4D97-AF65-F5344CB8AC3E}">
        <p14:creationId xmlns:p14="http://schemas.microsoft.com/office/powerpoint/2010/main" val="41747386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662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700" dirty="0" smtClean="0">
                <a:solidFill>
                  <a:srgbClr val="000090"/>
                </a:solidFill>
              </a:rPr>
              <a:t>?</a:t>
            </a:r>
            <a:endParaRPr lang="en-US" sz="28700" dirty="0">
              <a:solidFill>
                <a:srgbClr val="00009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Are those tests </a:t>
            </a:r>
            <a:r>
              <a:rPr lang="en-US" dirty="0" err="1" smtClean="0"/>
              <a:t>Blackbox</a:t>
            </a:r>
            <a:r>
              <a:rPr lang="en-US" dirty="0" smtClean="0"/>
              <a:t> or </a:t>
            </a:r>
            <a:r>
              <a:rPr lang="en-US" dirty="0" err="1" smtClean="0"/>
              <a:t>Glassbox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Traditionally, programmers and testers are supposed to be different persons. 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Does that not kill the </a:t>
            </a:r>
            <a:r>
              <a:rPr lang="en-US" dirty="0" err="1" smtClean="0"/>
              <a:t>testfirst</a:t>
            </a:r>
            <a:r>
              <a:rPr lang="en-US" dirty="0" smtClean="0"/>
              <a:t> idea?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0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lmers-G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Chalmers-Gu.thmx</Template>
  <TotalTime>1050</TotalTime>
  <Words>364</Words>
  <Application>Microsoft Macintosh PowerPoint</Application>
  <PresentationFormat>On-screen Show (4:3)</PresentationFormat>
  <Paragraphs>62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Chalmers-Gu</vt:lpstr>
      <vt:lpstr>Vorlage</vt:lpstr>
      <vt:lpstr>Testing tutorial</vt:lpstr>
      <vt:lpstr>TestFirst</vt:lpstr>
      <vt:lpstr>Principle of TestFirst: a Dialogue</vt:lpstr>
      <vt:lpstr>Test-Driven Development</vt:lpstr>
      <vt:lpstr>PowerPoint Presentation</vt:lpstr>
    </vt:vector>
  </TitlesOfParts>
  <Company>Chalmers | University of Gothenburg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description</dc:title>
  <dc:creator>Eric Knauss</dc:creator>
  <cp:lastModifiedBy>Eric Knauss</cp:lastModifiedBy>
  <cp:revision>17</cp:revision>
  <dcterms:created xsi:type="dcterms:W3CDTF">2014-03-26T20:29:48Z</dcterms:created>
  <dcterms:modified xsi:type="dcterms:W3CDTF">2014-03-28T11:06:37Z</dcterms:modified>
</cp:coreProperties>
</file>