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1.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42"/>
  </p:notesMasterIdLst>
  <p:handoutMasterIdLst>
    <p:handoutMasterId r:id="rId43"/>
  </p:handoutMasterIdLst>
  <p:sldIdLst>
    <p:sldId id="256" r:id="rId3"/>
    <p:sldId id="295" r:id="rId4"/>
    <p:sldId id="266" r:id="rId5"/>
    <p:sldId id="268" r:id="rId6"/>
    <p:sldId id="269" r:id="rId7"/>
    <p:sldId id="273" r:id="rId8"/>
    <p:sldId id="274" r:id="rId9"/>
    <p:sldId id="275" r:id="rId10"/>
    <p:sldId id="276" r:id="rId11"/>
    <p:sldId id="278" r:id="rId12"/>
    <p:sldId id="296" r:id="rId13"/>
    <p:sldId id="280" r:id="rId14"/>
    <p:sldId id="279" r:id="rId15"/>
    <p:sldId id="281" r:id="rId16"/>
    <p:sldId id="298" r:id="rId17"/>
    <p:sldId id="282" r:id="rId18"/>
    <p:sldId id="283" r:id="rId19"/>
    <p:sldId id="284" r:id="rId20"/>
    <p:sldId id="285" r:id="rId21"/>
    <p:sldId id="300" r:id="rId22"/>
    <p:sldId id="299" r:id="rId23"/>
    <p:sldId id="301" r:id="rId24"/>
    <p:sldId id="302" r:id="rId25"/>
    <p:sldId id="286" r:id="rId26"/>
    <p:sldId id="287" r:id="rId27"/>
    <p:sldId id="304" r:id="rId28"/>
    <p:sldId id="306" r:id="rId29"/>
    <p:sldId id="307" r:id="rId30"/>
    <p:sldId id="308" r:id="rId31"/>
    <p:sldId id="309" r:id="rId32"/>
    <p:sldId id="310" r:id="rId33"/>
    <p:sldId id="303" r:id="rId34"/>
    <p:sldId id="288" r:id="rId35"/>
    <p:sldId id="289" r:id="rId36"/>
    <p:sldId id="290" r:id="rId37"/>
    <p:sldId id="291" r:id="rId38"/>
    <p:sldId id="292" r:id="rId39"/>
    <p:sldId id="293" r:id="rId40"/>
    <p:sldId id="294"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216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64A738-51B0-5349-ACB8-3CFFF1505FAE}" type="datetimeFigureOut">
              <a:rPr lang="en-US" smtClean="0"/>
              <a:t>3/24/14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CD1FD2-7C81-6C41-A117-8CA8B9338644}" type="slidenum">
              <a:rPr lang="en-US" smtClean="0"/>
              <a:t>‹#›</a:t>
            </a:fld>
            <a:endParaRPr lang="en-US"/>
          </a:p>
        </p:txBody>
      </p:sp>
    </p:spTree>
    <p:extLst>
      <p:ext uri="{BB962C8B-B14F-4D97-AF65-F5344CB8AC3E}">
        <p14:creationId xmlns:p14="http://schemas.microsoft.com/office/powerpoint/2010/main" val="30913265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1CD23-FC64-E741-B6FF-81E360C0F389}" type="datetimeFigureOut">
              <a:rPr lang="en-US" smtClean="0"/>
              <a:t>3/24/14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B66E17-BA74-BC46-BBEC-A15DA27B6511}" type="slidenum">
              <a:rPr lang="en-US" smtClean="0"/>
              <a:t>‹#›</a:t>
            </a:fld>
            <a:endParaRPr lang="en-US"/>
          </a:p>
        </p:txBody>
      </p:sp>
    </p:spTree>
    <p:extLst>
      <p:ext uri="{BB962C8B-B14F-4D97-AF65-F5344CB8AC3E}">
        <p14:creationId xmlns:p14="http://schemas.microsoft.com/office/powerpoint/2010/main" val="15051705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07799">
              <a:defRPr sz="1100" b="1">
                <a:solidFill>
                  <a:schemeClr val="tx1"/>
                </a:solidFill>
                <a:latin typeface="Arial" charset="0"/>
              </a:defRPr>
            </a:lvl1pPr>
            <a:lvl2pPr marL="685817" indent="-263776" defTabSz="707799">
              <a:defRPr sz="1100" b="1">
                <a:solidFill>
                  <a:schemeClr val="tx1"/>
                </a:solidFill>
                <a:latin typeface="Arial" charset="0"/>
              </a:defRPr>
            </a:lvl2pPr>
            <a:lvl3pPr marL="1055103" indent="-211021" defTabSz="707799">
              <a:defRPr sz="1100" b="1">
                <a:solidFill>
                  <a:schemeClr val="tx1"/>
                </a:solidFill>
                <a:latin typeface="Arial" charset="0"/>
              </a:defRPr>
            </a:lvl3pPr>
            <a:lvl4pPr marL="1477145" indent="-211021" defTabSz="707799">
              <a:defRPr sz="1100" b="1">
                <a:solidFill>
                  <a:schemeClr val="tx1"/>
                </a:solidFill>
                <a:latin typeface="Arial" charset="0"/>
              </a:defRPr>
            </a:lvl4pPr>
            <a:lvl5pPr marL="1899186" indent="-211021" defTabSz="707799">
              <a:defRPr sz="1100" b="1">
                <a:solidFill>
                  <a:schemeClr val="tx1"/>
                </a:solidFill>
                <a:latin typeface="Arial" charset="0"/>
              </a:defRPr>
            </a:lvl5pPr>
            <a:lvl6pPr marL="2321227" indent="-211021" defTabSz="707799" eaLnBrk="0" fontAlgn="base" hangingPunct="0">
              <a:spcBef>
                <a:spcPct val="0"/>
              </a:spcBef>
              <a:spcAft>
                <a:spcPct val="0"/>
              </a:spcAft>
              <a:defRPr sz="1100" b="1">
                <a:solidFill>
                  <a:schemeClr val="tx1"/>
                </a:solidFill>
                <a:latin typeface="Arial" charset="0"/>
              </a:defRPr>
            </a:lvl6pPr>
            <a:lvl7pPr marL="2743269" indent="-211021" defTabSz="707799" eaLnBrk="0" fontAlgn="base" hangingPunct="0">
              <a:spcBef>
                <a:spcPct val="0"/>
              </a:spcBef>
              <a:spcAft>
                <a:spcPct val="0"/>
              </a:spcAft>
              <a:defRPr sz="1100" b="1">
                <a:solidFill>
                  <a:schemeClr val="tx1"/>
                </a:solidFill>
                <a:latin typeface="Arial" charset="0"/>
              </a:defRPr>
            </a:lvl7pPr>
            <a:lvl8pPr marL="3165310" indent="-211021" defTabSz="707799" eaLnBrk="0" fontAlgn="base" hangingPunct="0">
              <a:spcBef>
                <a:spcPct val="0"/>
              </a:spcBef>
              <a:spcAft>
                <a:spcPct val="0"/>
              </a:spcAft>
              <a:defRPr sz="1100" b="1">
                <a:solidFill>
                  <a:schemeClr val="tx1"/>
                </a:solidFill>
                <a:latin typeface="Arial" charset="0"/>
              </a:defRPr>
            </a:lvl8pPr>
            <a:lvl9pPr marL="3587351" indent="-211021" defTabSz="707799" eaLnBrk="0" fontAlgn="base" hangingPunct="0">
              <a:spcBef>
                <a:spcPct val="0"/>
              </a:spcBef>
              <a:spcAft>
                <a:spcPct val="0"/>
              </a:spcAft>
              <a:defRPr sz="1100" b="1">
                <a:solidFill>
                  <a:schemeClr val="tx1"/>
                </a:solidFill>
                <a:latin typeface="Arial" charset="0"/>
              </a:defRPr>
            </a:lvl9pPr>
          </a:lstStyle>
          <a:p>
            <a:fld id="{07BDF370-C427-4617-8628-FF3FB8E2F15A}" type="slidenum">
              <a:rPr lang="de-DE" sz="900" b="0">
                <a:latin typeface="Times New Roman" pitchFamily="18" charset="0"/>
              </a:rPr>
              <a:pPr/>
              <a:t>9</a:t>
            </a:fld>
            <a:endParaRPr lang="de-DE" sz="900" b="0">
              <a:latin typeface="Times New Roman" pitchFamily="18" charset="0"/>
            </a:endParaRPr>
          </a:p>
        </p:txBody>
      </p:sp>
      <p:sp>
        <p:nvSpPr>
          <p:cNvPr id="798723" name="Rectangle 2"/>
          <p:cNvSpPr>
            <a:spLocks noGrp="1" noRot="1" noChangeAspect="1" noChangeArrowheads="1" noTextEdit="1"/>
          </p:cNvSpPr>
          <p:nvPr>
            <p:ph type="sldImg"/>
          </p:nvPr>
        </p:nvSpPr>
        <p:spPr>
          <a:xfrm>
            <a:off x="1295400" y="800100"/>
            <a:ext cx="4268788" cy="3200400"/>
          </a:xfrm>
          <a:ln/>
        </p:spPr>
      </p:sp>
      <p:sp>
        <p:nvSpPr>
          <p:cNvPr id="79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smtClean="0"/>
              <a:t>Das Spiralmodell hat Barry Boehm ein „risiko-orientiertes“ Vorgehensmodell genannt.</a:t>
            </a:r>
          </a:p>
          <a:p>
            <a:endParaRPr lang="de-DE" smtClean="0"/>
          </a:p>
          <a:p>
            <a:r>
              <a:rPr lang="de-DE" smtClean="0"/>
              <a:t>Es ist nämlich das Ziel, zunächst das größte Risiko zu identifizieren und auszuräumen - und dann das zweitgrößte und so weiter. Risiken können technischer Natur sein (wir können die API nicht nutzen; die Datenbank ist nicht schnell genug), aber auch ganz anderer Art (die Kunden finden das Produkt langweilig; Sicherheitsaspekte; Marketingrisiken).</a:t>
            </a:r>
          </a:p>
          <a:p>
            <a:r>
              <a:rPr lang="de-DE" smtClean="0"/>
              <a:t>In allen Fällen wir man damit beginnen, die Ziele zu überprüfen (linker oberer Quadrant) und auch zu untersuchen, welche Möglichkeiten, Einschränkungen und Risiken es dabei gibt. </a:t>
            </a:r>
          </a:p>
          <a:p>
            <a:r>
              <a:rPr lang="de-DE" smtClean="0"/>
              <a:t>Dann werden (oben rechts) die Risiken identifiziert, die diese Ziele am ehesten bedrohen könnten (Risk Exposure). Hier versucht man, mit einem Prototypen zu zeigen, dass das Risiko lösbar (akzeptabel) ist. Wenn das geklappt hat, wird im rechten unteren Quadranten die Erkenntnis aus den Prototypen bzw. anderen Versuchen in das Produkt eingebaut, das Produkt also erweitert.</a:t>
            </a:r>
          </a:p>
          <a:p>
            <a:r>
              <a:rPr lang="de-DE" smtClean="0"/>
              <a:t>Die eingezeichneten Aktiviäten und der Mini-Wasserfall in der äußersten Windelung der Spirale sind Beispiele: man kann auch mit einem Wasserfall den Entwurf bzw. die Umsetzung vorantreiben. Aber bestimmend waren immer die Risiken, womit sich dieser Wasserfall dann beschäftigt.</a:t>
            </a:r>
          </a:p>
          <a:p>
            <a:r>
              <a:rPr lang="de-DE" smtClean="0"/>
              <a:t>Durch die Spiralbewegung entsteht Aufwand, aber auch Fortschritt. Denn der Umfang (und die Nützlichkeit) steigen.</a:t>
            </a:r>
          </a:p>
          <a:p>
            <a:r>
              <a:rPr lang="de-DE" smtClean="0"/>
              <a:t>Nach der Idee des Spiralmodells wird das Budget stets für eine Umdrehung bewilligt (oder mehrere). Man weiß aber vorher nicht genau, welche Risiken davon betroffen sein werden. </a:t>
            </a:r>
          </a:p>
          <a:p>
            <a:r>
              <a:rPr lang="de-DE" smtClean="0"/>
              <a:t>Das ist ein Stückchen Unsicherheit, das viele Manager stört.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4979" name="Rectangle 4"/>
          <p:cNvSpPr>
            <a:spLocks noGrp="1" noChangeArrowheads="1"/>
          </p:cNvSpPr>
          <p:nvPr>
            <p:ph type="ftr" sz="quarter" idx="4"/>
          </p:nvPr>
        </p:nvSpPr>
        <p:spPr>
          <a:noFill/>
        </p:spPr>
        <p:txBody>
          <a:bodyPr/>
          <a:lstStyle/>
          <a:p>
            <a:r>
              <a:rPr lang="de-DE" smtClean="0"/>
              <a:t>Juli 2004</a:t>
            </a:r>
          </a:p>
        </p:txBody>
      </p:sp>
      <p:sp>
        <p:nvSpPr>
          <p:cNvPr id="254980" name="Rectangle 5"/>
          <p:cNvSpPr>
            <a:spLocks noGrp="1" noChangeArrowheads="1"/>
          </p:cNvSpPr>
          <p:nvPr>
            <p:ph type="sldNum" sz="quarter" idx="5"/>
          </p:nvPr>
        </p:nvSpPr>
        <p:spPr>
          <a:noFill/>
        </p:spPr>
        <p:txBody>
          <a:bodyPr/>
          <a:lstStyle/>
          <a:p>
            <a:fld id="{05792C2B-C544-44B7-87E5-BED2D124F964}" type="slidenum">
              <a:rPr lang="de-DE" smtClean="0"/>
              <a:pPr/>
              <a:t>27</a:t>
            </a:fld>
            <a:endParaRPr lang="de-DE" smtClean="0"/>
          </a:p>
        </p:txBody>
      </p:sp>
      <p:sp>
        <p:nvSpPr>
          <p:cNvPr id="254981" name="Rectangle 2"/>
          <p:cNvSpPr>
            <a:spLocks noGrp="1" noRot="1" noChangeAspect="1" noChangeArrowheads="1" noTextEdit="1"/>
          </p:cNvSpPr>
          <p:nvPr>
            <p:ph type="sldImg"/>
          </p:nvPr>
        </p:nvSpPr>
        <p:spPr>
          <a:xfrm>
            <a:off x="1296988" y="800100"/>
            <a:ext cx="4268787" cy="3200400"/>
          </a:xfrm>
          <a:ln/>
        </p:spPr>
      </p:sp>
      <p:sp>
        <p:nvSpPr>
          <p:cNvPr id="254982" name="Rectangle 3"/>
          <p:cNvSpPr>
            <a:spLocks noGrp="1" noChangeArrowheads="1"/>
          </p:cNvSpPr>
          <p:nvPr>
            <p:ph type="body" idx="1"/>
          </p:nvPr>
        </p:nvSpPr>
        <p:spPr>
          <a:xfrm>
            <a:off x="913991" y="4347195"/>
            <a:ext cx="5030018" cy="3849359"/>
          </a:xfrm>
          <a:noFill/>
          <a:ln/>
        </p:spPr>
        <p:txBody>
          <a:bodyPr/>
          <a:lstStyle/>
          <a:p>
            <a:r>
              <a:rPr lang="de-DE" smtClean="0"/>
              <a:t>An den Kurven kann man einiges ablesen. Sie werden täglich erstellt und zeigen, wie sich die geschätze Restarbeit entwickelt.</a:t>
            </a:r>
          </a:p>
          <a:p>
            <a:r>
              <a:rPr lang="de-DE" smtClean="0"/>
              <a:t>Es gibt einige typische Muster, die man häufig sieht.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6003" name="Rectangle 4"/>
          <p:cNvSpPr>
            <a:spLocks noGrp="1" noChangeArrowheads="1"/>
          </p:cNvSpPr>
          <p:nvPr>
            <p:ph type="ftr" sz="quarter" idx="4"/>
          </p:nvPr>
        </p:nvSpPr>
        <p:spPr>
          <a:noFill/>
        </p:spPr>
        <p:txBody>
          <a:bodyPr/>
          <a:lstStyle/>
          <a:p>
            <a:r>
              <a:rPr lang="de-DE" smtClean="0"/>
              <a:t>Juli 2004</a:t>
            </a:r>
          </a:p>
        </p:txBody>
      </p:sp>
      <p:sp>
        <p:nvSpPr>
          <p:cNvPr id="256004" name="Rectangle 5"/>
          <p:cNvSpPr>
            <a:spLocks noGrp="1" noChangeArrowheads="1"/>
          </p:cNvSpPr>
          <p:nvPr>
            <p:ph type="sldNum" sz="quarter" idx="5"/>
          </p:nvPr>
        </p:nvSpPr>
        <p:spPr>
          <a:noFill/>
        </p:spPr>
        <p:txBody>
          <a:bodyPr/>
          <a:lstStyle/>
          <a:p>
            <a:fld id="{AF789748-43C8-4ACC-B870-BF8464DE4F14}" type="slidenum">
              <a:rPr lang="de-DE" smtClean="0"/>
              <a:pPr/>
              <a:t>28</a:t>
            </a:fld>
            <a:endParaRPr lang="de-DE" smtClean="0"/>
          </a:p>
        </p:txBody>
      </p:sp>
      <p:sp>
        <p:nvSpPr>
          <p:cNvPr id="256005" name="Rectangle 2"/>
          <p:cNvSpPr>
            <a:spLocks noGrp="1" noRot="1" noChangeAspect="1" noChangeArrowheads="1" noTextEdit="1"/>
          </p:cNvSpPr>
          <p:nvPr>
            <p:ph type="sldImg"/>
          </p:nvPr>
        </p:nvSpPr>
        <p:spPr>
          <a:xfrm>
            <a:off x="1296988" y="800100"/>
            <a:ext cx="4268787" cy="3200400"/>
          </a:xfrm>
          <a:ln/>
        </p:spPr>
      </p:sp>
      <p:sp>
        <p:nvSpPr>
          <p:cNvPr id="256006" name="Rectangle 3"/>
          <p:cNvSpPr>
            <a:spLocks noGrp="1" noChangeArrowheads="1"/>
          </p:cNvSpPr>
          <p:nvPr>
            <p:ph type="body" idx="1"/>
          </p:nvPr>
        </p:nvSpPr>
        <p:spPr>
          <a:xfrm>
            <a:off x="913991" y="4347195"/>
            <a:ext cx="5030018" cy="3849359"/>
          </a:xfrm>
          <a:noFill/>
          <a:ln/>
        </p:spPr>
        <p:txBody>
          <a:bodyPr/>
          <a:lstStyle/>
          <a:p>
            <a:r>
              <a:rPr lang="de-DE" smtClean="0"/>
              <a:t>Hier zum Beispiel wieder die Bitte an den SCRUM-Master, mit dem Kunden auszuhandeln, dass die Aufgabe verkleinert wird.</a:t>
            </a:r>
          </a:p>
          <a:p>
            <a:r>
              <a:rPr lang="de-DE" smtClean="0"/>
              <a:t>Dadurch sinkt dann die Restarbeit auf einen Schlag.</a:t>
            </a:r>
          </a:p>
          <a:p>
            <a:r>
              <a:rPr lang="de-DE" smtClean="0"/>
              <a:t>Am Anfang steigt der geschätze Restaufwand, weil man durch die beginnenden Arbeiten erst mitbekommt, was noch alles fehlt und was davon wieder abhängt. Man entdeckt also immer mehr Konsequenzen und immer mehr Arbeit.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7027" name="Rectangle 4"/>
          <p:cNvSpPr>
            <a:spLocks noGrp="1" noChangeArrowheads="1"/>
          </p:cNvSpPr>
          <p:nvPr>
            <p:ph type="ftr" sz="quarter" idx="4"/>
          </p:nvPr>
        </p:nvSpPr>
        <p:spPr>
          <a:noFill/>
        </p:spPr>
        <p:txBody>
          <a:bodyPr/>
          <a:lstStyle/>
          <a:p>
            <a:r>
              <a:rPr lang="de-DE" smtClean="0"/>
              <a:t>Juli 2004</a:t>
            </a:r>
          </a:p>
        </p:txBody>
      </p:sp>
      <p:sp>
        <p:nvSpPr>
          <p:cNvPr id="257028" name="Rectangle 5"/>
          <p:cNvSpPr>
            <a:spLocks noGrp="1" noChangeArrowheads="1"/>
          </p:cNvSpPr>
          <p:nvPr>
            <p:ph type="sldNum" sz="quarter" idx="5"/>
          </p:nvPr>
        </p:nvSpPr>
        <p:spPr>
          <a:noFill/>
        </p:spPr>
        <p:txBody>
          <a:bodyPr/>
          <a:lstStyle/>
          <a:p>
            <a:fld id="{35ADE800-AB04-48E1-8134-65CCC2C162C6}" type="slidenum">
              <a:rPr lang="de-DE" smtClean="0"/>
              <a:pPr/>
              <a:t>29</a:t>
            </a:fld>
            <a:endParaRPr lang="de-DE" smtClean="0"/>
          </a:p>
        </p:txBody>
      </p:sp>
      <p:sp>
        <p:nvSpPr>
          <p:cNvPr id="257029" name="Rectangle 2"/>
          <p:cNvSpPr>
            <a:spLocks noGrp="1" noRot="1" noChangeAspect="1" noChangeArrowheads="1" noTextEdit="1"/>
          </p:cNvSpPr>
          <p:nvPr>
            <p:ph type="sldImg"/>
          </p:nvPr>
        </p:nvSpPr>
        <p:spPr>
          <a:xfrm>
            <a:off x="1296988" y="800100"/>
            <a:ext cx="4268787" cy="3200400"/>
          </a:xfrm>
          <a:ln/>
        </p:spPr>
      </p:sp>
      <p:sp>
        <p:nvSpPr>
          <p:cNvPr id="257030" name="Rectangle 3"/>
          <p:cNvSpPr>
            <a:spLocks noGrp="1" noChangeArrowheads="1"/>
          </p:cNvSpPr>
          <p:nvPr>
            <p:ph type="body" idx="1"/>
          </p:nvPr>
        </p:nvSpPr>
        <p:spPr>
          <a:xfrm>
            <a:off x="913991" y="4347195"/>
            <a:ext cx="5030018" cy="3849359"/>
          </a:xfrm>
          <a:noFill/>
          <a:ln/>
        </p:spPr>
        <p:txBody>
          <a:bodyPr/>
          <a:lstStyle/>
          <a:p>
            <a:r>
              <a:rPr lang="de-DE" smtClean="0"/>
              <a:t>Das ist der andere Fall, in dem das Team in der Mitte noch mehr Arbeit nachholt, weil es sonst viel zu früh fertig würde.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8051" name="Rectangle 4"/>
          <p:cNvSpPr>
            <a:spLocks noGrp="1" noChangeArrowheads="1"/>
          </p:cNvSpPr>
          <p:nvPr>
            <p:ph type="ftr" sz="quarter" idx="4"/>
          </p:nvPr>
        </p:nvSpPr>
        <p:spPr>
          <a:noFill/>
        </p:spPr>
        <p:txBody>
          <a:bodyPr/>
          <a:lstStyle/>
          <a:p>
            <a:r>
              <a:rPr lang="de-DE" smtClean="0"/>
              <a:t>Juli 2004</a:t>
            </a:r>
          </a:p>
        </p:txBody>
      </p:sp>
      <p:sp>
        <p:nvSpPr>
          <p:cNvPr id="258052" name="Rectangle 5"/>
          <p:cNvSpPr>
            <a:spLocks noGrp="1" noChangeArrowheads="1"/>
          </p:cNvSpPr>
          <p:nvPr>
            <p:ph type="sldNum" sz="quarter" idx="5"/>
          </p:nvPr>
        </p:nvSpPr>
        <p:spPr>
          <a:noFill/>
        </p:spPr>
        <p:txBody>
          <a:bodyPr/>
          <a:lstStyle/>
          <a:p>
            <a:fld id="{842027B6-AECA-47A5-8883-1A0BBEBC417C}" type="slidenum">
              <a:rPr lang="de-DE" smtClean="0"/>
              <a:pPr/>
              <a:t>30</a:t>
            </a:fld>
            <a:endParaRPr lang="de-DE" smtClean="0"/>
          </a:p>
        </p:txBody>
      </p:sp>
      <p:sp>
        <p:nvSpPr>
          <p:cNvPr id="258053" name="Rectangle 2"/>
          <p:cNvSpPr>
            <a:spLocks noGrp="1" noRot="1" noChangeAspect="1" noChangeArrowheads="1" noTextEdit="1"/>
          </p:cNvSpPr>
          <p:nvPr>
            <p:ph type="sldImg"/>
          </p:nvPr>
        </p:nvSpPr>
        <p:spPr>
          <a:xfrm>
            <a:off x="1296988" y="800100"/>
            <a:ext cx="4268787" cy="3200400"/>
          </a:xfrm>
          <a:ln/>
        </p:spPr>
      </p:sp>
      <p:sp>
        <p:nvSpPr>
          <p:cNvPr id="258054" name="Rectangle 3"/>
          <p:cNvSpPr>
            <a:spLocks noGrp="1" noChangeArrowheads="1"/>
          </p:cNvSpPr>
          <p:nvPr>
            <p:ph type="body" idx="1"/>
          </p:nvPr>
        </p:nvSpPr>
        <p:spPr>
          <a:xfrm>
            <a:off x="913991" y="4347195"/>
            <a:ext cx="5030018" cy="3849359"/>
          </a:xfrm>
          <a:noFill/>
          <a:ln/>
        </p:spPr>
        <p:txBody>
          <a:bodyPr/>
          <a:lstStyle/>
          <a:p>
            <a:r>
              <a:rPr lang="de-DE" smtClean="0"/>
              <a:t>SCRUM funktioniert also auch, weil es mit den genannten Risiken sinnvoll umgeht.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9075" name="Rectangle 4"/>
          <p:cNvSpPr>
            <a:spLocks noGrp="1" noChangeArrowheads="1"/>
          </p:cNvSpPr>
          <p:nvPr>
            <p:ph type="ftr" sz="quarter" idx="4"/>
          </p:nvPr>
        </p:nvSpPr>
        <p:spPr>
          <a:noFill/>
        </p:spPr>
        <p:txBody>
          <a:bodyPr/>
          <a:lstStyle/>
          <a:p>
            <a:r>
              <a:rPr lang="de-DE" smtClean="0"/>
              <a:t>Juli 2004</a:t>
            </a:r>
          </a:p>
        </p:txBody>
      </p:sp>
      <p:sp>
        <p:nvSpPr>
          <p:cNvPr id="259076" name="Rectangle 5"/>
          <p:cNvSpPr>
            <a:spLocks noGrp="1" noChangeArrowheads="1"/>
          </p:cNvSpPr>
          <p:nvPr>
            <p:ph type="sldNum" sz="quarter" idx="5"/>
          </p:nvPr>
        </p:nvSpPr>
        <p:spPr>
          <a:noFill/>
        </p:spPr>
        <p:txBody>
          <a:bodyPr/>
          <a:lstStyle/>
          <a:p>
            <a:fld id="{C03919EE-F058-40ED-B99D-544DE8DE4483}" type="slidenum">
              <a:rPr lang="de-DE" smtClean="0"/>
              <a:pPr/>
              <a:t>31</a:t>
            </a:fld>
            <a:endParaRPr lang="de-DE" smtClean="0"/>
          </a:p>
        </p:txBody>
      </p:sp>
      <p:sp>
        <p:nvSpPr>
          <p:cNvPr id="259077"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176131" name="Rectangle 4"/>
          <p:cNvSpPr>
            <a:spLocks noGrp="1" noChangeArrowheads="1"/>
          </p:cNvSpPr>
          <p:nvPr>
            <p:ph type="ftr" sz="quarter" idx="4"/>
          </p:nvPr>
        </p:nvSpPr>
        <p:spPr>
          <a:noFill/>
        </p:spPr>
        <p:txBody>
          <a:bodyPr/>
          <a:lstStyle/>
          <a:p>
            <a:r>
              <a:rPr lang="de-DE" smtClean="0"/>
              <a:t>Juli 2004</a:t>
            </a:r>
          </a:p>
        </p:txBody>
      </p:sp>
      <p:sp>
        <p:nvSpPr>
          <p:cNvPr id="176132" name="Rectangle 5"/>
          <p:cNvSpPr>
            <a:spLocks noGrp="1" noChangeArrowheads="1"/>
          </p:cNvSpPr>
          <p:nvPr>
            <p:ph type="sldNum" sz="quarter" idx="5"/>
          </p:nvPr>
        </p:nvSpPr>
        <p:spPr>
          <a:noFill/>
        </p:spPr>
        <p:txBody>
          <a:bodyPr/>
          <a:lstStyle/>
          <a:p>
            <a:fld id="{F38F3528-7493-4C05-83BC-9CD6C566CF56}" type="slidenum">
              <a:rPr lang="de-DE" smtClean="0"/>
              <a:pPr/>
              <a:t>33</a:t>
            </a:fld>
            <a:endParaRPr lang="de-DE" smtClean="0"/>
          </a:p>
        </p:txBody>
      </p:sp>
      <p:sp>
        <p:nvSpPr>
          <p:cNvPr id="176133" name="Rectangle 2"/>
          <p:cNvSpPr>
            <a:spLocks noGrp="1" noRot="1" noChangeAspect="1" noChangeArrowheads="1" noTextEdit="1"/>
          </p:cNvSpPr>
          <p:nvPr>
            <p:ph type="sldImg"/>
          </p:nvPr>
        </p:nvSpPr>
        <p:spPr>
          <a:xfrm>
            <a:off x="1296988" y="800100"/>
            <a:ext cx="4268787" cy="3200400"/>
          </a:xfrm>
          <a:ln/>
        </p:spPr>
      </p:sp>
      <p:sp>
        <p:nvSpPr>
          <p:cNvPr id="176134" name="Rectangle 3"/>
          <p:cNvSpPr>
            <a:spLocks noGrp="1" noChangeArrowheads="1"/>
          </p:cNvSpPr>
          <p:nvPr>
            <p:ph type="body" idx="1"/>
          </p:nvPr>
        </p:nvSpPr>
        <p:spPr>
          <a:xfrm>
            <a:off x="913991" y="4347195"/>
            <a:ext cx="5030018" cy="3849359"/>
          </a:xfrm>
          <a:noFill/>
          <a:ln/>
        </p:spPr>
        <p:txBody>
          <a:bodyPr/>
          <a:lstStyle/>
          <a:p>
            <a:r>
              <a:rPr lang="de-DE" smtClean="0"/>
              <a:t>Dieses Argument stammt von Barry Boehm; ich habe es auf den nächsten Folien visuell aufbereitet um das Spektrum zu zeigen.</a:t>
            </a:r>
          </a:p>
          <a:p>
            <a:r>
              <a:rPr lang="de-DE" smtClean="0"/>
              <a:t>Jeder Punkt auf dem Spektrum hat Vor- und Nachteile und man muss im Grunde genommen für jedes Projekt die geeignete Vorausschau finden.</a:t>
            </a:r>
          </a:p>
          <a:p>
            <a:r>
              <a:rPr lang="de-DE" smtClean="0"/>
              <a:t>Die Frage ist ja: wie weit voraus plant man im Projekt?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177155" name="Rectangle 4"/>
          <p:cNvSpPr>
            <a:spLocks noGrp="1" noChangeArrowheads="1"/>
          </p:cNvSpPr>
          <p:nvPr>
            <p:ph type="ftr" sz="quarter" idx="4"/>
          </p:nvPr>
        </p:nvSpPr>
        <p:spPr>
          <a:noFill/>
        </p:spPr>
        <p:txBody>
          <a:bodyPr/>
          <a:lstStyle/>
          <a:p>
            <a:r>
              <a:rPr lang="de-DE" smtClean="0"/>
              <a:t>Juli 2004</a:t>
            </a:r>
          </a:p>
        </p:txBody>
      </p:sp>
      <p:sp>
        <p:nvSpPr>
          <p:cNvPr id="177156" name="Rectangle 5"/>
          <p:cNvSpPr>
            <a:spLocks noGrp="1" noChangeArrowheads="1"/>
          </p:cNvSpPr>
          <p:nvPr>
            <p:ph type="sldNum" sz="quarter" idx="5"/>
          </p:nvPr>
        </p:nvSpPr>
        <p:spPr>
          <a:noFill/>
        </p:spPr>
        <p:txBody>
          <a:bodyPr/>
          <a:lstStyle/>
          <a:p>
            <a:fld id="{39701FF9-8724-4CD7-811F-FA7716BAA679}" type="slidenum">
              <a:rPr lang="de-DE" smtClean="0"/>
              <a:pPr/>
              <a:t>34</a:t>
            </a:fld>
            <a:endParaRPr lang="de-DE" smtClean="0"/>
          </a:p>
        </p:txBody>
      </p:sp>
      <p:sp>
        <p:nvSpPr>
          <p:cNvPr id="177157" name="Rectangle 2"/>
          <p:cNvSpPr>
            <a:spLocks noGrp="1" noRot="1" noChangeAspect="1" noChangeArrowheads="1" noTextEdit="1"/>
          </p:cNvSpPr>
          <p:nvPr>
            <p:ph type="sldImg"/>
          </p:nvPr>
        </p:nvSpPr>
        <p:spPr>
          <a:xfrm>
            <a:off x="1296988" y="800100"/>
            <a:ext cx="4268787" cy="3200400"/>
          </a:xfrm>
          <a:ln/>
        </p:spPr>
      </p:sp>
      <p:sp>
        <p:nvSpPr>
          <p:cNvPr id="177158" name="Rectangle 3"/>
          <p:cNvSpPr>
            <a:spLocks noGrp="1" noChangeArrowheads="1"/>
          </p:cNvSpPr>
          <p:nvPr>
            <p:ph type="body" idx="1"/>
          </p:nvPr>
        </p:nvSpPr>
        <p:spPr>
          <a:xfrm>
            <a:off x="913991" y="4347195"/>
            <a:ext cx="5030018" cy="3849359"/>
          </a:xfrm>
          <a:noFill/>
          <a:ln/>
        </p:spPr>
        <p:txBody>
          <a:bodyPr/>
          <a:lstStyle/>
          <a:p>
            <a:r>
              <a:rPr lang="de-DE" smtClean="0"/>
              <a:t>Ad hoc ist nicht wünschswert: Wer nur auf Zuruf arbeitet und sich allein von den aktuellen Zurufen steuern lässt, verfolgt selbst keine Linie und kann auch nicht abschätzen, wie lange er für eine Aufgabe brauchen wird.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178179" name="Rectangle 4"/>
          <p:cNvSpPr>
            <a:spLocks noGrp="1" noChangeArrowheads="1"/>
          </p:cNvSpPr>
          <p:nvPr>
            <p:ph type="ftr" sz="quarter" idx="4"/>
          </p:nvPr>
        </p:nvSpPr>
        <p:spPr>
          <a:noFill/>
        </p:spPr>
        <p:txBody>
          <a:bodyPr/>
          <a:lstStyle/>
          <a:p>
            <a:r>
              <a:rPr lang="de-DE" smtClean="0"/>
              <a:t>Juli 2004</a:t>
            </a:r>
          </a:p>
        </p:txBody>
      </p:sp>
      <p:sp>
        <p:nvSpPr>
          <p:cNvPr id="178180" name="Rectangle 5"/>
          <p:cNvSpPr>
            <a:spLocks noGrp="1" noChangeArrowheads="1"/>
          </p:cNvSpPr>
          <p:nvPr>
            <p:ph type="sldNum" sz="quarter" idx="5"/>
          </p:nvPr>
        </p:nvSpPr>
        <p:spPr>
          <a:noFill/>
        </p:spPr>
        <p:txBody>
          <a:bodyPr/>
          <a:lstStyle/>
          <a:p>
            <a:fld id="{946608AB-B576-4BC8-9DE6-030DB2EF8979}" type="slidenum">
              <a:rPr lang="de-DE" smtClean="0"/>
              <a:pPr/>
              <a:t>35</a:t>
            </a:fld>
            <a:endParaRPr lang="de-DE" smtClean="0"/>
          </a:p>
        </p:txBody>
      </p:sp>
      <p:sp>
        <p:nvSpPr>
          <p:cNvPr id="178181" name="Rectangle 2"/>
          <p:cNvSpPr>
            <a:spLocks noGrp="1" noRot="1" noChangeAspect="1" noChangeArrowheads="1" noTextEdit="1"/>
          </p:cNvSpPr>
          <p:nvPr>
            <p:ph type="sldImg"/>
          </p:nvPr>
        </p:nvSpPr>
        <p:spPr>
          <a:xfrm>
            <a:off x="1296988" y="800100"/>
            <a:ext cx="4268787" cy="3200400"/>
          </a:xfrm>
          <a:ln/>
        </p:spPr>
      </p:sp>
      <p:sp>
        <p:nvSpPr>
          <p:cNvPr id="178182" name="Rectangle 3"/>
          <p:cNvSpPr>
            <a:spLocks noGrp="1" noChangeArrowheads="1"/>
          </p:cNvSpPr>
          <p:nvPr>
            <p:ph type="body" idx="1"/>
          </p:nvPr>
        </p:nvSpPr>
        <p:spPr>
          <a:xfrm>
            <a:off x="913991" y="4347195"/>
            <a:ext cx="5030018" cy="3849359"/>
          </a:xfrm>
          <a:noFill/>
          <a:ln/>
        </p:spPr>
        <p:txBody>
          <a:bodyPr/>
          <a:lstStyle/>
          <a:p>
            <a:r>
              <a:rPr lang="de-DE" smtClean="0"/>
              <a:t>Hier werden keine Verträge abgeschlossen, oder jedenfalls nicht über jedes Detail auf längere Frist. Dennoch gibt es langfristige, detaillierte Pläne, die man aktualisieren und ändern muss.</a:t>
            </a:r>
          </a:p>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179203" name="Rectangle 4"/>
          <p:cNvSpPr>
            <a:spLocks noGrp="1" noChangeArrowheads="1"/>
          </p:cNvSpPr>
          <p:nvPr>
            <p:ph type="ftr" sz="quarter" idx="4"/>
          </p:nvPr>
        </p:nvSpPr>
        <p:spPr>
          <a:noFill/>
        </p:spPr>
        <p:txBody>
          <a:bodyPr/>
          <a:lstStyle/>
          <a:p>
            <a:r>
              <a:rPr lang="de-DE" smtClean="0"/>
              <a:t>Juli 2004</a:t>
            </a:r>
          </a:p>
        </p:txBody>
      </p:sp>
      <p:sp>
        <p:nvSpPr>
          <p:cNvPr id="179204" name="Rectangle 5"/>
          <p:cNvSpPr>
            <a:spLocks noGrp="1" noChangeArrowheads="1"/>
          </p:cNvSpPr>
          <p:nvPr>
            <p:ph type="sldNum" sz="quarter" idx="5"/>
          </p:nvPr>
        </p:nvSpPr>
        <p:spPr>
          <a:noFill/>
        </p:spPr>
        <p:txBody>
          <a:bodyPr/>
          <a:lstStyle/>
          <a:p>
            <a:fld id="{D2AE96C3-5099-4D59-A7CC-DDB9CC0A4FFA}" type="slidenum">
              <a:rPr lang="de-DE" smtClean="0"/>
              <a:pPr/>
              <a:t>36</a:t>
            </a:fld>
            <a:endParaRPr lang="de-DE" smtClean="0"/>
          </a:p>
        </p:txBody>
      </p:sp>
      <p:sp>
        <p:nvSpPr>
          <p:cNvPr id="179205" name="Rectangle 2"/>
          <p:cNvSpPr>
            <a:spLocks noGrp="1" noRot="1" noChangeAspect="1" noChangeArrowheads="1" noTextEdit="1"/>
          </p:cNvSpPr>
          <p:nvPr>
            <p:ph type="sldImg"/>
          </p:nvPr>
        </p:nvSpPr>
        <p:spPr>
          <a:xfrm>
            <a:off x="1296988" y="800100"/>
            <a:ext cx="4268787" cy="3200400"/>
          </a:xfrm>
          <a:ln/>
        </p:spPr>
      </p:sp>
      <p:sp>
        <p:nvSpPr>
          <p:cNvPr id="179206" name="Rectangle 3"/>
          <p:cNvSpPr>
            <a:spLocks noGrp="1" noChangeArrowheads="1"/>
          </p:cNvSpPr>
          <p:nvPr>
            <p:ph type="body" idx="1"/>
          </p:nvPr>
        </p:nvSpPr>
        <p:spPr>
          <a:xfrm>
            <a:off x="913991" y="4347195"/>
            <a:ext cx="5030018" cy="3849359"/>
          </a:xfrm>
          <a:noFill/>
          <a:ln/>
        </p:spPr>
        <p:txBody>
          <a:bodyPr/>
          <a:lstStyle/>
          <a:p>
            <a:r>
              <a:rPr lang="de-DE" smtClean="0"/>
              <a:t>Schon im Spiralmodell weiß man nicht mehr, wie viele Iterationen nötig werden und was genau in welcher Iteration bearbeitet wird. Insgesamt gibt es also keine so langfristige Planung.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180227" name="Rectangle 4"/>
          <p:cNvSpPr>
            <a:spLocks noGrp="1" noChangeArrowheads="1"/>
          </p:cNvSpPr>
          <p:nvPr>
            <p:ph type="ftr" sz="quarter" idx="4"/>
          </p:nvPr>
        </p:nvSpPr>
        <p:spPr>
          <a:noFill/>
        </p:spPr>
        <p:txBody>
          <a:bodyPr/>
          <a:lstStyle/>
          <a:p>
            <a:r>
              <a:rPr lang="de-DE" smtClean="0"/>
              <a:t>Juli 2004</a:t>
            </a:r>
          </a:p>
        </p:txBody>
      </p:sp>
      <p:sp>
        <p:nvSpPr>
          <p:cNvPr id="180228" name="Rectangle 5"/>
          <p:cNvSpPr>
            <a:spLocks noGrp="1" noChangeArrowheads="1"/>
          </p:cNvSpPr>
          <p:nvPr>
            <p:ph type="sldNum" sz="quarter" idx="5"/>
          </p:nvPr>
        </p:nvSpPr>
        <p:spPr>
          <a:noFill/>
        </p:spPr>
        <p:txBody>
          <a:bodyPr/>
          <a:lstStyle/>
          <a:p>
            <a:fld id="{4434E6F7-54B0-4564-9656-F20625AEFD7F}" type="slidenum">
              <a:rPr lang="de-DE" smtClean="0"/>
              <a:pPr/>
              <a:t>37</a:t>
            </a:fld>
            <a:endParaRPr lang="de-DE" smtClean="0"/>
          </a:p>
        </p:txBody>
      </p:sp>
      <p:sp>
        <p:nvSpPr>
          <p:cNvPr id="180229" name="Rectangle 2"/>
          <p:cNvSpPr>
            <a:spLocks noGrp="1" noRot="1" noChangeAspect="1" noChangeArrowheads="1" noTextEdit="1"/>
          </p:cNvSpPr>
          <p:nvPr>
            <p:ph type="sldImg"/>
          </p:nvPr>
        </p:nvSpPr>
        <p:spPr>
          <a:xfrm>
            <a:off x="1296988" y="800100"/>
            <a:ext cx="4268787" cy="3200400"/>
          </a:xfrm>
          <a:ln/>
        </p:spPr>
      </p:sp>
      <p:sp>
        <p:nvSpPr>
          <p:cNvPr id="180230" name="Rectangle 3"/>
          <p:cNvSpPr>
            <a:spLocks noGrp="1" noChangeArrowheads="1"/>
          </p:cNvSpPr>
          <p:nvPr>
            <p:ph type="body" idx="1"/>
          </p:nvPr>
        </p:nvSpPr>
        <p:spPr>
          <a:xfrm>
            <a:off x="913991" y="4347195"/>
            <a:ext cx="5030018" cy="3849359"/>
          </a:xfrm>
          <a:noFill/>
          <a:ln/>
        </p:spPr>
        <p:txBody>
          <a:bodyPr/>
          <a:lstStyle/>
          <a:p>
            <a:r>
              <a:rPr lang="de-DE" smtClean="0"/>
              <a:t>Mit XP sind wir am kurzfristig-planenden Ende der agilen Methoden. Andere, so wie FDD oder Crystal, planen zum Teil schon länger, sind aber immer noch agil.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07799">
              <a:defRPr sz="1100" b="1">
                <a:solidFill>
                  <a:schemeClr val="tx1"/>
                </a:solidFill>
                <a:latin typeface="Arial" charset="0"/>
              </a:defRPr>
            </a:lvl1pPr>
            <a:lvl2pPr marL="685817" indent="-263776" defTabSz="707799">
              <a:defRPr sz="1100" b="1">
                <a:solidFill>
                  <a:schemeClr val="tx1"/>
                </a:solidFill>
                <a:latin typeface="Arial" charset="0"/>
              </a:defRPr>
            </a:lvl2pPr>
            <a:lvl3pPr marL="1055103" indent="-211021" defTabSz="707799">
              <a:defRPr sz="1100" b="1">
                <a:solidFill>
                  <a:schemeClr val="tx1"/>
                </a:solidFill>
                <a:latin typeface="Arial" charset="0"/>
              </a:defRPr>
            </a:lvl3pPr>
            <a:lvl4pPr marL="1477145" indent="-211021" defTabSz="707799">
              <a:defRPr sz="1100" b="1">
                <a:solidFill>
                  <a:schemeClr val="tx1"/>
                </a:solidFill>
                <a:latin typeface="Arial" charset="0"/>
              </a:defRPr>
            </a:lvl4pPr>
            <a:lvl5pPr marL="1899186" indent="-211021" defTabSz="707799">
              <a:defRPr sz="1100" b="1">
                <a:solidFill>
                  <a:schemeClr val="tx1"/>
                </a:solidFill>
                <a:latin typeface="Arial" charset="0"/>
              </a:defRPr>
            </a:lvl5pPr>
            <a:lvl6pPr marL="2321227" indent="-211021" defTabSz="707799" eaLnBrk="0" fontAlgn="base" hangingPunct="0">
              <a:spcBef>
                <a:spcPct val="0"/>
              </a:spcBef>
              <a:spcAft>
                <a:spcPct val="0"/>
              </a:spcAft>
              <a:defRPr sz="1100" b="1">
                <a:solidFill>
                  <a:schemeClr val="tx1"/>
                </a:solidFill>
                <a:latin typeface="Arial" charset="0"/>
              </a:defRPr>
            </a:lvl6pPr>
            <a:lvl7pPr marL="2743269" indent="-211021" defTabSz="707799" eaLnBrk="0" fontAlgn="base" hangingPunct="0">
              <a:spcBef>
                <a:spcPct val="0"/>
              </a:spcBef>
              <a:spcAft>
                <a:spcPct val="0"/>
              </a:spcAft>
              <a:defRPr sz="1100" b="1">
                <a:solidFill>
                  <a:schemeClr val="tx1"/>
                </a:solidFill>
                <a:latin typeface="Arial" charset="0"/>
              </a:defRPr>
            </a:lvl7pPr>
            <a:lvl8pPr marL="3165310" indent="-211021" defTabSz="707799" eaLnBrk="0" fontAlgn="base" hangingPunct="0">
              <a:spcBef>
                <a:spcPct val="0"/>
              </a:spcBef>
              <a:spcAft>
                <a:spcPct val="0"/>
              </a:spcAft>
              <a:defRPr sz="1100" b="1">
                <a:solidFill>
                  <a:schemeClr val="tx1"/>
                </a:solidFill>
                <a:latin typeface="Arial" charset="0"/>
              </a:defRPr>
            </a:lvl8pPr>
            <a:lvl9pPr marL="3587351" indent="-211021" defTabSz="707799" eaLnBrk="0" fontAlgn="base" hangingPunct="0">
              <a:spcBef>
                <a:spcPct val="0"/>
              </a:spcBef>
              <a:spcAft>
                <a:spcPct val="0"/>
              </a:spcAft>
              <a:defRPr sz="1100" b="1">
                <a:solidFill>
                  <a:schemeClr val="tx1"/>
                </a:solidFill>
                <a:latin typeface="Arial" charset="0"/>
              </a:defRPr>
            </a:lvl9pPr>
          </a:lstStyle>
          <a:p>
            <a:fld id="{9AFF8BBB-25BD-4F42-92DE-092891B322A7}" type="slidenum">
              <a:rPr lang="de-DE" sz="900" b="0">
                <a:latin typeface="Times New Roman" pitchFamily="18" charset="0"/>
              </a:rPr>
              <a:pPr/>
              <a:t>12</a:t>
            </a:fld>
            <a:endParaRPr lang="de-DE" sz="900" b="0">
              <a:latin typeface="Times New Roman" pitchFamily="18" charset="0"/>
            </a:endParaRPr>
          </a:p>
        </p:txBody>
      </p:sp>
      <p:sp>
        <p:nvSpPr>
          <p:cNvPr id="800771" name="Rectangle 2"/>
          <p:cNvSpPr>
            <a:spLocks noGrp="1" noRot="1" noChangeAspect="1" noChangeArrowheads="1" noTextEdit="1"/>
          </p:cNvSpPr>
          <p:nvPr>
            <p:ph type="sldImg"/>
          </p:nvPr>
        </p:nvSpPr>
        <p:spPr>
          <a:xfrm>
            <a:off x="1295400" y="800100"/>
            <a:ext cx="4268788" cy="3200400"/>
          </a:xfrm>
          <a:ln/>
        </p:spPr>
      </p:sp>
      <p:sp>
        <p:nvSpPr>
          <p:cNvPr id="800772" name="Rectangle 3"/>
          <p:cNvSpPr>
            <a:spLocks noGrp="1" noChangeArrowheads="1"/>
          </p:cNvSpPr>
          <p:nvPr>
            <p:ph type="body" idx="1"/>
          </p:nvPr>
        </p:nvSpPr>
        <p:spPr>
          <a:xfrm>
            <a:off x="913991" y="4348613"/>
            <a:ext cx="5030018" cy="43372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34" tIns="44067" rIns="88134" bIns="44067"/>
          <a:lstStyle/>
          <a:p>
            <a:r>
              <a:rPr lang="de-DE" smtClean="0"/>
              <a:t>Die Folie weist darauf hin, dass es auch noch andere Klassifikationen nach anderen Kritierien gibt.</a:t>
            </a:r>
          </a:p>
          <a:p>
            <a:r>
              <a:rPr lang="de-DE" smtClean="0"/>
              <a:t>So spricht man von horizontalen Prototypen, wenn „die Breite“ der meisten Funktionen abgedeckt, diese aber nur relativ oberflächlich umgesetzt werden. Vertikales Prototyping geht in einem eingeschränkten Funktionsumfang in die Tiefe.</a:t>
            </a:r>
          </a:p>
          <a:p>
            <a:r>
              <a:rPr lang="de-DE" smtClean="0"/>
              <a:t>Die mittlere Klassifikation stand ja schon auf der letzten Folie.</a:t>
            </a:r>
          </a:p>
          <a:p>
            <a:r>
              <a:rPr lang="de-DE" smtClean="0"/>
              <a:t>Die letzte Klassifikation ist interessant, weil sie operativ nützlich ist. Ein Präsentationsprototyp wird weder ganz horizontal noch ganz vertikal sein. Er wird einen Teilbereich so weit umfassen, wie für eine Veranschaulichung für Kunden oder entscheidenden Vorgesetzten  erforderlich ist.</a:t>
            </a:r>
          </a:p>
          <a:p>
            <a:r>
              <a:rPr lang="de-DE" smtClean="0"/>
              <a:t>Ein eigentlicher PT umfasst dagegen fast das ganze System, spart aber Fehlerbehandlung und Sonderfälle aus.</a:t>
            </a:r>
          </a:p>
          <a:p>
            <a:r>
              <a:rPr lang="de-DE" smtClean="0"/>
              <a:t>Ein Labormuster ist ein typischer vertikaler Prototyp, der eine spezifische technische Frage in der Tiefe untersucht.</a:t>
            </a:r>
          </a:p>
          <a:p>
            <a:r>
              <a:rPr lang="de-DE" smtClean="0"/>
              <a:t>Ganz etwas anderes ist ein Pilotsystem: Es beginnt als Prototyp und soll sich zu einem produktiven System entwickeln. Diese Vorstellung trifft man oft. Problematisch ist, dass Qualitätssicherung usw. im Prototypen-Stadium oft vernachlässigt wird – und später nicht nachgeholt. </a:t>
            </a:r>
          </a:p>
          <a:p>
            <a:r>
              <a:rPr lang="de-DE" smtClean="0"/>
              <a:t>Wenn jemand von einem „Prototypen“ spricht, vergewissern Sie sich, dass Sie dieselbe Ausprägung darunter verstehen wie er/sie.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181251" name="Rectangle 4"/>
          <p:cNvSpPr>
            <a:spLocks noGrp="1" noChangeArrowheads="1"/>
          </p:cNvSpPr>
          <p:nvPr>
            <p:ph type="ftr" sz="quarter" idx="4"/>
          </p:nvPr>
        </p:nvSpPr>
        <p:spPr>
          <a:noFill/>
        </p:spPr>
        <p:txBody>
          <a:bodyPr/>
          <a:lstStyle/>
          <a:p>
            <a:r>
              <a:rPr lang="de-DE" smtClean="0"/>
              <a:t>Juli 2004</a:t>
            </a:r>
          </a:p>
        </p:txBody>
      </p:sp>
      <p:sp>
        <p:nvSpPr>
          <p:cNvPr id="181252" name="Rectangle 5"/>
          <p:cNvSpPr>
            <a:spLocks noGrp="1" noChangeArrowheads="1"/>
          </p:cNvSpPr>
          <p:nvPr>
            <p:ph type="sldNum" sz="quarter" idx="5"/>
          </p:nvPr>
        </p:nvSpPr>
        <p:spPr>
          <a:noFill/>
        </p:spPr>
        <p:txBody>
          <a:bodyPr/>
          <a:lstStyle/>
          <a:p>
            <a:fld id="{57D277C8-6747-4089-8699-82C7978E0744}" type="slidenum">
              <a:rPr lang="de-DE" smtClean="0"/>
              <a:pPr/>
              <a:t>38</a:t>
            </a:fld>
            <a:endParaRPr lang="de-DE" smtClean="0"/>
          </a:p>
        </p:txBody>
      </p:sp>
      <p:sp>
        <p:nvSpPr>
          <p:cNvPr id="181253" name="Rectangle 2"/>
          <p:cNvSpPr>
            <a:spLocks noGrp="1" noRot="1" noChangeAspect="1" noChangeArrowheads="1" noTextEdit="1"/>
          </p:cNvSpPr>
          <p:nvPr>
            <p:ph type="sldImg"/>
          </p:nvPr>
        </p:nvSpPr>
        <p:spPr>
          <a:xfrm>
            <a:off x="1296988" y="800100"/>
            <a:ext cx="4268787" cy="3200400"/>
          </a:xfrm>
          <a:ln/>
        </p:spPr>
      </p:sp>
      <p:sp>
        <p:nvSpPr>
          <p:cNvPr id="181254" name="Rectangle 3"/>
          <p:cNvSpPr>
            <a:spLocks noGrp="1" noChangeArrowheads="1"/>
          </p:cNvSpPr>
          <p:nvPr>
            <p:ph type="body" idx="1"/>
          </p:nvPr>
        </p:nvSpPr>
        <p:spPr>
          <a:xfrm>
            <a:off x="913991" y="4347195"/>
            <a:ext cx="5030018" cy="3849359"/>
          </a:xfrm>
          <a:noFill/>
          <a:ln/>
        </p:spPr>
        <p:txBody>
          <a:bodyPr/>
          <a:lstStyle/>
          <a:p>
            <a:r>
              <a:rPr lang="de-DE" smtClean="0"/>
              <a:t>Ein weiteres Beispiel, hier durch die Football-Spieler symbolisiert, ist SCRUM. Die Bezeichnung entspricht „huddle“, dem Köpfe-Zusammenstecken vor dem nächsten Spielzug.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07799">
              <a:defRPr sz="1100" b="1">
                <a:solidFill>
                  <a:schemeClr val="tx1"/>
                </a:solidFill>
                <a:latin typeface="Arial" charset="0"/>
              </a:defRPr>
            </a:lvl1pPr>
            <a:lvl2pPr marL="685817" indent="-263776" defTabSz="707799">
              <a:defRPr sz="1100" b="1">
                <a:solidFill>
                  <a:schemeClr val="tx1"/>
                </a:solidFill>
                <a:latin typeface="Arial" charset="0"/>
              </a:defRPr>
            </a:lvl2pPr>
            <a:lvl3pPr marL="1055103" indent="-211021" defTabSz="707799">
              <a:defRPr sz="1100" b="1">
                <a:solidFill>
                  <a:schemeClr val="tx1"/>
                </a:solidFill>
                <a:latin typeface="Arial" charset="0"/>
              </a:defRPr>
            </a:lvl3pPr>
            <a:lvl4pPr marL="1477145" indent="-211021" defTabSz="707799">
              <a:defRPr sz="1100" b="1">
                <a:solidFill>
                  <a:schemeClr val="tx1"/>
                </a:solidFill>
                <a:latin typeface="Arial" charset="0"/>
              </a:defRPr>
            </a:lvl4pPr>
            <a:lvl5pPr marL="1899186" indent="-211021" defTabSz="707799">
              <a:defRPr sz="1100" b="1">
                <a:solidFill>
                  <a:schemeClr val="tx1"/>
                </a:solidFill>
                <a:latin typeface="Arial" charset="0"/>
              </a:defRPr>
            </a:lvl5pPr>
            <a:lvl6pPr marL="2321227" indent="-211021" defTabSz="707799" eaLnBrk="0" fontAlgn="base" hangingPunct="0">
              <a:spcBef>
                <a:spcPct val="0"/>
              </a:spcBef>
              <a:spcAft>
                <a:spcPct val="0"/>
              </a:spcAft>
              <a:defRPr sz="1100" b="1">
                <a:solidFill>
                  <a:schemeClr val="tx1"/>
                </a:solidFill>
                <a:latin typeface="Arial" charset="0"/>
              </a:defRPr>
            </a:lvl6pPr>
            <a:lvl7pPr marL="2743269" indent="-211021" defTabSz="707799" eaLnBrk="0" fontAlgn="base" hangingPunct="0">
              <a:spcBef>
                <a:spcPct val="0"/>
              </a:spcBef>
              <a:spcAft>
                <a:spcPct val="0"/>
              </a:spcAft>
              <a:defRPr sz="1100" b="1">
                <a:solidFill>
                  <a:schemeClr val="tx1"/>
                </a:solidFill>
                <a:latin typeface="Arial" charset="0"/>
              </a:defRPr>
            </a:lvl7pPr>
            <a:lvl8pPr marL="3165310" indent="-211021" defTabSz="707799" eaLnBrk="0" fontAlgn="base" hangingPunct="0">
              <a:spcBef>
                <a:spcPct val="0"/>
              </a:spcBef>
              <a:spcAft>
                <a:spcPct val="0"/>
              </a:spcAft>
              <a:defRPr sz="1100" b="1">
                <a:solidFill>
                  <a:schemeClr val="tx1"/>
                </a:solidFill>
                <a:latin typeface="Arial" charset="0"/>
              </a:defRPr>
            </a:lvl8pPr>
            <a:lvl9pPr marL="3587351" indent="-211021" defTabSz="707799" eaLnBrk="0" fontAlgn="base" hangingPunct="0">
              <a:spcBef>
                <a:spcPct val="0"/>
              </a:spcBef>
              <a:spcAft>
                <a:spcPct val="0"/>
              </a:spcAft>
              <a:defRPr sz="1100" b="1">
                <a:solidFill>
                  <a:schemeClr val="tx1"/>
                </a:solidFill>
                <a:latin typeface="Arial" charset="0"/>
              </a:defRPr>
            </a:lvl9pPr>
          </a:lstStyle>
          <a:p>
            <a:fld id="{BD513406-4073-4251-8372-8272773D1CAB}" type="slidenum">
              <a:rPr lang="de-DE" sz="900" b="0">
                <a:latin typeface="Times New Roman" pitchFamily="18" charset="0"/>
              </a:rPr>
              <a:pPr/>
              <a:t>13</a:t>
            </a:fld>
            <a:endParaRPr lang="de-DE" sz="900" b="0">
              <a:latin typeface="Times New Roman" pitchFamily="18" charset="0"/>
            </a:endParaRPr>
          </a:p>
        </p:txBody>
      </p:sp>
      <p:sp>
        <p:nvSpPr>
          <p:cNvPr id="799747" name="Rectangle 2"/>
          <p:cNvSpPr>
            <a:spLocks noGrp="1" noRot="1" noChangeAspect="1" noChangeArrowheads="1" noTextEdit="1"/>
          </p:cNvSpPr>
          <p:nvPr>
            <p:ph type="sldImg"/>
          </p:nvPr>
        </p:nvSpPr>
        <p:spPr>
          <a:xfrm>
            <a:off x="1295400" y="800100"/>
            <a:ext cx="4268788" cy="3200400"/>
          </a:xfrm>
          <a:ln/>
        </p:spPr>
      </p:sp>
      <p:sp>
        <p:nvSpPr>
          <p:cNvPr id="79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34" tIns="44067" rIns="88134" bIns="44067"/>
          <a:lstStyle/>
          <a:p>
            <a:r>
              <a:rPr lang="de-DE" smtClean="0"/>
              <a:t>Das Spiralmodell enthält einen Teil, in dem Prototypen eine Rolle spielen.</a:t>
            </a:r>
          </a:p>
          <a:p>
            <a:r>
              <a:rPr lang="de-DE" smtClean="0"/>
              <a:t>Das Konzept des Prototyping ist inzwischen in verschiedene Richtungen entwickelt worden. Daher ist es sinnvoll, verschiedene Arten von Prototypen zu unterscheiden. Hier eine Klassifikation.</a:t>
            </a:r>
          </a:p>
          <a:p>
            <a:r>
              <a:rPr lang="de-DE" smtClean="0"/>
              <a:t>Die Symbole deuten an, in welcher Dimension die Prototypen nach neuen Erkenntnissen suchen: Richtung Anforderungen oder Richtung technischer Umsetzung. Beim evolutionären Ansatz werden beide Dimensionen untersucht.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46787" name="Rectangle 4"/>
          <p:cNvSpPr>
            <a:spLocks noGrp="1" noChangeArrowheads="1"/>
          </p:cNvSpPr>
          <p:nvPr>
            <p:ph type="ftr" sz="quarter" idx="4"/>
          </p:nvPr>
        </p:nvSpPr>
        <p:spPr>
          <a:noFill/>
        </p:spPr>
        <p:txBody>
          <a:bodyPr/>
          <a:lstStyle/>
          <a:p>
            <a:r>
              <a:rPr lang="de-DE" smtClean="0"/>
              <a:t>Juli 2004</a:t>
            </a:r>
          </a:p>
        </p:txBody>
      </p:sp>
      <p:sp>
        <p:nvSpPr>
          <p:cNvPr id="246788" name="Rectangle 5"/>
          <p:cNvSpPr>
            <a:spLocks noGrp="1" noChangeArrowheads="1"/>
          </p:cNvSpPr>
          <p:nvPr>
            <p:ph type="sldNum" sz="quarter" idx="5"/>
          </p:nvPr>
        </p:nvSpPr>
        <p:spPr>
          <a:noFill/>
        </p:spPr>
        <p:txBody>
          <a:bodyPr/>
          <a:lstStyle/>
          <a:p>
            <a:fld id="{4B9E866F-EF75-4332-B70D-86EDCA5B0E9F}" type="slidenum">
              <a:rPr lang="de-DE" smtClean="0"/>
              <a:pPr/>
              <a:t>21</a:t>
            </a:fld>
            <a:endParaRPr lang="de-DE" smtClean="0"/>
          </a:p>
        </p:txBody>
      </p:sp>
      <p:sp>
        <p:nvSpPr>
          <p:cNvPr id="246789"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48835" name="Rectangle 4"/>
          <p:cNvSpPr>
            <a:spLocks noGrp="1" noChangeArrowheads="1"/>
          </p:cNvSpPr>
          <p:nvPr>
            <p:ph type="ftr" sz="quarter" idx="4"/>
          </p:nvPr>
        </p:nvSpPr>
        <p:spPr>
          <a:noFill/>
        </p:spPr>
        <p:txBody>
          <a:bodyPr/>
          <a:lstStyle/>
          <a:p>
            <a:r>
              <a:rPr lang="de-DE" smtClean="0"/>
              <a:t>Juli 2004</a:t>
            </a:r>
          </a:p>
        </p:txBody>
      </p:sp>
      <p:sp>
        <p:nvSpPr>
          <p:cNvPr id="248836" name="Rectangle 5"/>
          <p:cNvSpPr>
            <a:spLocks noGrp="1" noChangeArrowheads="1"/>
          </p:cNvSpPr>
          <p:nvPr>
            <p:ph type="sldNum" sz="quarter" idx="5"/>
          </p:nvPr>
        </p:nvSpPr>
        <p:spPr>
          <a:noFill/>
        </p:spPr>
        <p:txBody>
          <a:bodyPr/>
          <a:lstStyle/>
          <a:p>
            <a:fld id="{4747D214-8786-428C-9592-38E3F2F2EA5A}" type="slidenum">
              <a:rPr lang="de-DE" smtClean="0"/>
              <a:pPr/>
              <a:t>22</a:t>
            </a:fld>
            <a:endParaRPr lang="de-DE" smtClean="0"/>
          </a:p>
        </p:txBody>
      </p:sp>
      <p:sp>
        <p:nvSpPr>
          <p:cNvPr id="248837"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49859" name="Rectangle 4"/>
          <p:cNvSpPr>
            <a:spLocks noGrp="1" noChangeArrowheads="1"/>
          </p:cNvSpPr>
          <p:nvPr>
            <p:ph type="ftr" sz="quarter" idx="4"/>
          </p:nvPr>
        </p:nvSpPr>
        <p:spPr>
          <a:noFill/>
        </p:spPr>
        <p:txBody>
          <a:bodyPr/>
          <a:lstStyle/>
          <a:p>
            <a:r>
              <a:rPr lang="de-DE" smtClean="0"/>
              <a:t>Juli 2004</a:t>
            </a:r>
          </a:p>
        </p:txBody>
      </p:sp>
      <p:sp>
        <p:nvSpPr>
          <p:cNvPr id="249860" name="Rectangle 5"/>
          <p:cNvSpPr>
            <a:spLocks noGrp="1" noChangeArrowheads="1"/>
          </p:cNvSpPr>
          <p:nvPr>
            <p:ph type="sldNum" sz="quarter" idx="5"/>
          </p:nvPr>
        </p:nvSpPr>
        <p:spPr>
          <a:noFill/>
        </p:spPr>
        <p:txBody>
          <a:bodyPr/>
          <a:lstStyle/>
          <a:p>
            <a:fld id="{3CED672D-B47C-4EAA-8695-2A268AFD5F96}" type="slidenum">
              <a:rPr lang="de-DE" smtClean="0"/>
              <a:pPr/>
              <a:t>23</a:t>
            </a:fld>
            <a:endParaRPr lang="de-DE" smtClean="0"/>
          </a:p>
        </p:txBody>
      </p:sp>
      <p:sp>
        <p:nvSpPr>
          <p:cNvPr id="249861" name="Rectangle 2"/>
          <p:cNvSpPr>
            <a:spLocks noGrp="1" noRot="1" noChangeAspect="1" noChangeArrowheads="1" noTextEdit="1"/>
          </p:cNvSpPr>
          <p:nvPr>
            <p:ph type="sldImg"/>
          </p:nvPr>
        </p:nvSpPr>
        <p:spPr>
          <a:xfrm>
            <a:off x="1296988" y="800100"/>
            <a:ext cx="4268787" cy="3200400"/>
          </a:xfrm>
          <a:ln/>
        </p:spPr>
      </p:sp>
      <p:sp>
        <p:nvSpPr>
          <p:cNvPr id="249862" name="Rectangle 3"/>
          <p:cNvSpPr>
            <a:spLocks noGrp="1" noChangeArrowheads="1"/>
          </p:cNvSpPr>
          <p:nvPr>
            <p:ph type="body" idx="1"/>
          </p:nvPr>
        </p:nvSpPr>
        <p:spPr>
          <a:xfrm>
            <a:off x="913991" y="4347195"/>
            <a:ext cx="5030018" cy="3849359"/>
          </a:xfrm>
          <a:noFill/>
          <a:ln/>
        </p:spPr>
        <p:txBody>
          <a:bodyPr/>
          <a:lstStyle/>
          <a:p>
            <a:r>
              <a:rPr lang="de-DE" smtClean="0"/>
              <a:t>Während die Aussenwelt nicht in den SCRUM eindringen darf, darf das SCRUM-Team durchaus mit der Außenwelt in Kontakt treten. Zum Beispiel, wenn das Sprint-Backlog doch zu viel Arbeit ist – oder zu wenig.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0883" name="Rectangle 4"/>
          <p:cNvSpPr>
            <a:spLocks noGrp="1" noChangeArrowheads="1"/>
          </p:cNvSpPr>
          <p:nvPr>
            <p:ph type="ftr" sz="quarter" idx="4"/>
          </p:nvPr>
        </p:nvSpPr>
        <p:spPr>
          <a:noFill/>
        </p:spPr>
        <p:txBody>
          <a:bodyPr/>
          <a:lstStyle/>
          <a:p>
            <a:r>
              <a:rPr lang="de-DE" smtClean="0"/>
              <a:t>Juli 2004</a:t>
            </a:r>
          </a:p>
        </p:txBody>
      </p:sp>
      <p:sp>
        <p:nvSpPr>
          <p:cNvPr id="250884" name="Rectangle 5"/>
          <p:cNvSpPr>
            <a:spLocks noGrp="1" noChangeArrowheads="1"/>
          </p:cNvSpPr>
          <p:nvPr>
            <p:ph type="sldNum" sz="quarter" idx="5"/>
          </p:nvPr>
        </p:nvSpPr>
        <p:spPr>
          <a:noFill/>
        </p:spPr>
        <p:txBody>
          <a:bodyPr/>
          <a:lstStyle/>
          <a:p>
            <a:fld id="{8A116E8B-DC8C-4800-ACD0-1F4E885FE65E}" type="slidenum">
              <a:rPr lang="de-DE" smtClean="0"/>
              <a:pPr/>
              <a:t>24</a:t>
            </a:fld>
            <a:endParaRPr lang="de-DE" smtClean="0"/>
          </a:p>
        </p:txBody>
      </p:sp>
      <p:sp>
        <p:nvSpPr>
          <p:cNvPr id="250885" name="Rectangle 2"/>
          <p:cNvSpPr>
            <a:spLocks noGrp="1" noRot="1" noChangeAspect="1" noChangeArrowheads="1" noTextEdit="1"/>
          </p:cNvSpPr>
          <p:nvPr>
            <p:ph type="sldImg"/>
          </p:nvPr>
        </p:nvSpPr>
        <p:spPr>
          <a:xfrm>
            <a:off x="1296988" y="800100"/>
            <a:ext cx="4268787" cy="3200400"/>
          </a:xfrm>
          <a:ln/>
        </p:spPr>
      </p:sp>
      <p:sp>
        <p:nvSpPr>
          <p:cNvPr id="250886" name="Rectangle 3"/>
          <p:cNvSpPr>
            <a:spLocks noGrp="1" noChangeArrowheads="1"/>
          </p:cNvSpPr>
          <p:nvPr>
            <p:ph type="body" idx="1"/>
          </p:nvPr>
        </p:nvSpPr>
        <p:spPr>
          <a:xfrm>
            <a:off x="913991" y="4347195"/>
            <a:ext cx="5030018" cy="3849359"/>
          </a:xfrm>
          <a:noFill/>
          <a:ln/>
        </p:spPr>
        <p:txBody>
          <a:bodyPr/>
          <a:lstStyle/>
          <a:p>
            <a:r>
              <a:rPr lang="de-DE" smtClean="0"/>
              <a:t>Hier sieht man auf einem Bild alle wesentlichen Elemente von SCRUM.</a:t>
            </a:r>
          </a:p>
          <a:p>
            <a:r>
              <a:rPr lang="de-DE" smtClean="0"/>
              <a:t>Der Product Owner (ein Kunde) hütet den Product Backlog. Er darf ihn jederzeit verändern, insbesondere die Reihenfolge von Einträgen verändern.</a:t>
            </a:r>
          </a:p>
          <a:p>
            <a:r>
              <a:rPr lang="de-DE" smtClean="0"/>
              <a:t>Wenn ein Sprint beginnt, wird soviel oben vom Product Backlog genommen, dass es für den Sprint langt. Dann schließt sich die Kapsel, in den nächsten 30 Tagen darf niemand dem SCRUM-Team hineinreden oder den Sprint-Backlog ändern. </a:t>
            </a:r>
          </a:p>
          <a:p>
            <a:r>
              <a:rPr lang="de-DE" smtClean="0"/>
              <a:t>Intern werden jeden Tag SCRUM-Meetings statt finden, am Ende des Sprints wird Software erzeugt.</a:t>
            </a:r>
          </a:p>
          <a:p>
            <a:r>
              <a:rPr lang="de-DE" smtClean="0"/>
              <a:t>Der SCRUM-Master erinnert an den Projektleiter, ist es aber nicht. Denn ein SCRUM-Team ist selbstorganisierend. Die Hauptaufgabe des SCRUM-Masters ist es, Schwierigkeiten auszuräumen, die im Daily SCRUM geäußert werden. </a:t>
            </a:r>
          </a:p>
          <a:p>
            <a:r>
              <a:rPr lang="de-DE" smtClean="0"/>
              <a:t>Andere dürfen zusehen, im Dails SCRUM aber nichts sagen.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1907" name="Rectangle 4"/>
          <p:cNvSpPr>
            <a:spLocks noGrp="1" noChangeArrowheads="1"/>
          </p:cNvSpPr>
          <p:nvPr>
            <p:ph type="ftr" sz="quarter" idx="4"/>
          </p:nvPr>
        </p:nvSpPr>
        <p:spPr>
          <a:noFill/>
        </p:spPr>
        <p:txBody>
          <a:bodyPr/>
          <a:lstStyle/>
          <a:p>
            <a:r>
              <a:rPr lang="de-DE" smtClean="0"/>
              <a:t>Juli 2004</a:t>
            </a:r>
          </a:p>
        </p:txBody>
      </p:sp>
      <p:sp>
        <p:nvSpPr>
          <p:cNvPr id="251908" name="Rectangle 5"/>
          <p:cNvSpPr>
            <a:spLocks noGrp="1" noChangeArrowheads="1"/>
          </p:cNvSpPr>
          <p:nvPr>
            <p:ph type="sldNum" sz="quarter" idx="5"/>
          </p:nvPr>
        </p:nvSpPr>
        <p:spPr>
          <a:noFill/>
        </p:spPr>
        <p:txBody>
          <a:bodyPr/>
          <a:lstStyle/>
          <a:p>
            <a:fld id="{79A86448-2E76-4069-9F19-1406B5BBCD24}" type="slidenum">
              <a:rPr lang="de-DE" smtClean="0"/>
              <a:pPr/>
              <a:t>25</a:t>
            </a:fld>
            <a:endParaRPr lang="de-DE" smtClean="0"/>
          </a:p>
        </p:txBody>
      </p:sp>
      <p:sp>
        <p:nvSpPr>
          <p:cNvPr id="251909" name="Rectangle 2"/>
          <p:cNvSpPr>
            <a:spLocks noGrp="1" noRot="1" noChangeAspect="1" noChangeArrowheads="1" noTextEdit="1"/>
          </p:cNvSpPr>
          <p:nvPr>
            <p:ph type="sldImg"/>
          </p:nvPr>
        </p:nvSpPr>
        <p:spPr>
          <a:xfrm>
            <a:off x="1296988" y="800100"/>
            <a:ext cx="4268787" cy="3200400"/>
          </a:xfrm>
          <a:ln/>
        </p:spPr>
      </p:sp>
      <p:sp>
        <p:nvSpPr>
          <p:cNvPr id="251910" name="Rectangle 3"/>
          <p:cNvSpPr>
            <a:spLocks noGrp="1" noChangeArrowheads="1"/>
          </p:cNvSpPr>
          <p:nvPr>
            <p:ph type="body" idx="1"/>
          </p:nvPr>
        </p:nvSpPr>
        <p:spPr>
          <a:xfrm>
            <a:off x="913991" y="4347195"/>
            <a:ext cx="5030018" cy="3849359"/>
          </a:xfrm>
          <a:noFill/>
          <a:ln/>
        </p:spPr>
        <p:txBody>
          <a:bodyPr/>
          <a:lstStyle/>
          <a:p>
            <a:r>
              <a:rPr lang="de-DE" smtClean="0"/>
              <a:t>Dies ist die „Seitenansich“, in der man die Zeiteinteilung sieht.</a:t>
            </a:r>
          </a:p>
          <a:p>
            <a:r>
              <a:rPr lang="de-DE" smtClean="0"/>
              <a:t>Die untere Ebene ist jeweils ein Zoom in die obere.</a:t>
            </a:r>
          </a:p>
          <a:p>
            <a:r>
              <a:rPr lang="de-DE" smtClean="0"/>
              <a:t>Der Arbeitstag kann unterschiedlich gegliedert sein, solange nur jeden Tag ein Daily SCRUM und ein Daily Build stattfinden. Die sollen dann immer zur gleichen Tageszeit durchgeführt werden.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2931" name="Rectangle 4"/>
          <p:cNvSpPr>
            <a:spLocks noGrp="1" noChangeArrowheads="1"/>
          </p:cNvSpPr>
          <p:nvPr>
            <p:ph type="ftr" sz="quarter" idx="4"/>
          </p:nvPr>
        </p:nvSpPr>
        <p:spPr>
          <a:noFill/>
        </p:spPr>
        <p:txBody>
          <a:bodyPr/>
          <a:lstStyle/>
          <a:p>
            <a:r>
              <a:rPr lang="de-DE" smtClean="0"/>
              <a:t>Juli 2004</a:t>
            </a:r>
          </a:p>
        </p:txBody>
      </p:sp>
      <p:sp>
        <p:nvSpPr>
          <p:cNvPr id="252932" name="Rectangle 5"/>
          <p:cNvSpPr>
            <a:spLocks noGrp="1" noChangeArrowheads="1"/>
          </p:cNvSpPr>
          <p:nvPr>
            <p:ph type="sldNum" sz="quarter" idx="5"/>
          </p:nvPr>
        </p:nvSpPr>
        <p:spPr>
          <a:noFill/>
        </p:spPr>
        <p:txBody>
          <a:bodyPr/>
          <a:lstStyle/>
          <a:p>
            <a:fld id="{1458852E-92DA-48D4-84AC-5D8E82D61AF5}" type="slidenum">
              <a:rPr lang="de-DE" smtClean="0"/>
              <a:pPr/>
              <a:t>26</a:t>
            </a:fld>
            <a:endParaRPr lang="de-DE" smtClean="0"/>
          </a:p>
        </p:txBody>
      </p:sp>
      <p:sp>
        <p:nvSpPr>
          <p:cNvPr id="252933" name="Rectangle 2"/>
          <p:cNvSpPr>
            <a:spLocks noGrp="1" noRot="1" noChangeAspect="1" noChangeArrowheads="1" noTextEdit="1"/>
          </p:cNvSpPr>
          <p:nvPr>
            <p:ph type="sldImg"/>
          </p:nvPr>
        </p:nvSpPr>
        <p:spPr>
          <a:xfrm>
            <a:off x="1296988" y="800100"/>
            <a:ext cx="4268787" cy="3200400"/>
          </a:xfrm>
          <a:ln/>
        </p:spPr>
      </p:sp>
      <p:sp>
        <p:nvSpPr>
          <p:cNvPr id="2" name="Notes Placeholder 1"/>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de-DE" sz="2400" dirty="0" smtClean="0"/>
              <a:t>„</a:t>
            </a:r>
            <a:r>
              <a:rPr lang="de-DE" sz="2400" dirty="0" err="1" smtClean="0"/>
              <a:t>Crossbreed</a:t>
            </a:r>
            <a:r>
              <a:rPr lang="de-DE" sz="2400" dirty="0" smtClean="0"/>
              <a:t>“: </a:t>
            </a:r>
            <a:r>
              <a:rPr lang="de-DE" sz="2400" dirty="0" err="1" smtClean="0"/>
              <a:t>www.xbreed.net</a:t>
            </a:r>
            <a:endParaRPr lang="de-DE" sz="1800"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7298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8332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88279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r>
              <a:rPr lang="en-US" smtClean="0">
                <a:solidFill>
                  <a:prstClr val="black">
                    <a:tint val="75000"/>
                  </a:prstClr>
                </a:solidFill>
              </a:rPr>
              <a:t>Agile Software Dev. | Eric Knauss</a:t>
            </a:r>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3206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8772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444322"/>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3289904"/>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696288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06398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326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15556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141760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0336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3016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62864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46313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3/17/14</a:t>
            </a:r>
            <a:endParaRPr lang="en-US"/>
          </a:p>
        </p:txBody>
      </p:sp>
      <p:sp>
        <p:nvSpPr>
          <p:cNvPr id="8" name="Footer Placeholder 7"/>
          <p:cNvSpPr>
            <a:spLocks noGrp="1"/>
          </p:cNvSpPr>
          <p:nvPr>
            <p:ph type="ftr" sz="quarter" idx="11"/>
          </p:nvPr>
        </p:nvSpPr>
        <p:spPr/>
        <p:txBody>
          <a:bodyPr/>
          <a:lstStyle/>
          <a:p>
            <a:r>
              <a:rPr lang="en-US" smtClean="0"/>
              <a:t>Agile Software Dev. | Eric Knauss</a:t>
            </a:r>
            <a:endParaRPr lang="en-US"/>
          </a:p>
        </p:txBody>
      </p:sp>
      <p:sp>
        <p:nvSpPr>
          <p:cNvPr id="9" name="Slide Number Placeholder 8"/>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294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3/17/14</a:t>
            </a:r>
            <a:endParaRPr lang="en-US"/>
          </a:p>
        </p:txBody>
      </p:sp>
      <p:sp>
        <p:nvSpPr>
          <p:cNvPr id="4" name="Footer Placeholder 3"/>
          <p:cNvSpPr>
            <a:spLocks noGrp="1"/>
          </p:cNvSpPr>
          <p:nvPr>
            <p:ph type="ftr" sz="quarter" idx="11"/>
          </p:nvPr>
        </p:nvSpPr>
        <p:spPr/>
        <p:txBody>
          <a:bodyPr/>
          <a:lstStyle/>
          <a:p>
            <a:r>
              <a:rPr lang="en-US" smtClean="0"/>
              <a:t>Agile Software Dev. | Eric Knauss</a:t>
            </a:r>
            <a:endParaRPr lang="en-US"/>
          </a:p>
        </p:txBody>
      </p:sp>
      <p:sp>
        <p:nvSpPr>
          <p:cNvPr id="5" name="Slide Number Placeholder 4"/>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16318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3/17/14</a:t>
            </a:r>
            <a:endParaRPr lang="en-US"/>
          </a:p>
        </p:txBody>
      </p:sp>
      <p:sp>
        <p:nvSpPr>
          <p:cNvPr id="3" name="Footer Placeholder 2"/>
          <p:cNvSpPr>
            <a:spLocks noGrp="1"/>
          </p:cNvSpPr>
          <p:nvPr>
            <p:ph type="ftr" sz="quarter" idx="11"/>
          </p:nvPr>
        </p:nvSpPr>
        <p:spPr/>
        <p:txBody>
          <a:bodyPr/>
          <a:lstStyle/>
          <a:p>
            <a:r>
              <a:rPr lang="en-US" smtClean="0"/>
              <a:t>Agile Software Dev. | Eric Knauss</a:t>
            </a:r>
            <a:endParaRPr lang="en-US"/>
          </a:p>
        </p:txBody>
      </p:sp>
      <p:sp>
        <p:nvSpPr>
          <p:cNvPr id="4" name="Slide Number Placeholder 3"/>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43805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86395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036619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3/17/14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Agile Software Dev. | Eric Knauss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63955-F0E3-BB44-8A7F-5E3BD1388D13}" type="slidenum">
              <a:rPr lang="en-US" smtClean="0"/>
              <a:t>‹#›</a:t>
            </a:fld>
            <a:endParaRPr lang="en-US"/>
          </a:p>
        </p:txBody>
      </p:sp>
    </p:spTree>
    <p:extLst>
      <p:ext uri="{BB962C8B-B14F-4D97-AF65-F5344CB8AC3E}">
        <p14:creationId xmlns:p14="http://schemas.microsoft.com/office/powerpoint/2010/main" val="361991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r>
              <a:rPr lang="de-DE" smtClean="0">
                <a:solidFill>
                  <a:prstClr val="black">
                    <a:tint val="75000"/>
                  </a:prstClr>
                </a:solidFill>
              </a:rPr>
              <a:t>Agile Software Dev. | Eric Knauss</a:t>
            </a:r>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1152355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ransition xmlns:p14="http://schemas.microsoft.com/office/powerpoint/2010/main">
    <p:fade/>
  </p:transition>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hyperlink" Target="http://agilemanifesto.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0.wmf"/><Relationship Id="rId5" Type="http://schemas.openxmlformats.org/officeDocument/2006/relationships/image" Target="../media/image11.wmf"/><Relationship Id="rId6" Type="http://schemas.openxmlformats.org/officeDocument/2006/relationships/image" Target="../media/image12.wmf"/><Relationship Id="rId7" Type="http://schemas.openxmlformats.org/officeDocument/2006/relationships/image" Target="../media/image13.wmf"/><Relationship Id="rId8" Type="http://schemas.openxmlformats.org/officeDocument/2006/relationships/image" Target="../media/image14.wmf"/><Relationship Id="rId9" Type="http://schemas.openxmlformats.org/officeDocument/2006/relationships/image" Target="../media/image15.wmf"/><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0.wmf"/></Relationships>
</file>

<file path=ppt/slides/_rels/slide35.x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22.wmf"/><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bin"/><Relationship Id="rId5" Type="http://schemas.openxmlformats.org/officeDocument/2006/relationships/image" Target="../media/image23.png"/><Relationship Id="rId1" Type="http://schemas.openxmlformats.org/officeDocument/2006/relationships/vmlDrawing" Target="../drawings/vmlDrawing1.vml"/><Relationship Id="rId2"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1.wmf"/></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Software Development</a:t>
            </a:r>
            <a:br>
              <a:rPr lang="en-US" dirty="0" smtClean="0"/>
            </a:br>
            <a:r>
              <a:rPr lang="en-US" dirty="0" smtClean="0"/>
              <a:t>(DIT191 / EDA397)</a:t>
            </a:r>
            <a:endParaRPr lang="en-US" dirty="0"/>
          </a:p>
        </p:txBody>
      </p:sp>
      <p:sp>
        <p:nvSpPr>
          <p:cNvPr id="3" name="Subtitle 2"/>
          <p:cNvSpPr>
            <a:spLocks noGrp="1"/>
          </p:cNvSpPr>
          <p:nvPr>
            <p:ph type="subTitle" idx="1"/>
          </p:nvPr>
        </p:nvSpPr>
        <p:spPr/>
        <p:txBody>
          <a:bodyPr>
            <a:normAutofit lnSpcReduction="10000"/>
          </a:bodyPr>
          <a:lstStyle/>
          <a:p>
            <a:r>
              <a:rPr lang="en-US" dirty="0" smtClean="0"/>
              <a:t>Lecture 3: Agile methods crash course</a:t>
            </a:r>
          </a:p>
          <a:p>
            <a:endParaRPr lang="en-US" dirty="0" smtClean="0"/>
          </a:p>
          <a:p>
            <a:r>
              <a:rPr lang="en-US" dirty="0" smtClean="0"/>
              <a:t>Eric Knauss</a:t>
            </a:r>
          </a:p>
          <a:p>
            <a:r>
              <a:rPr lang="en-US" dirty="0" smtClean="0"/>
              <a:t>&lt;</a:t>
            </a:r>
            <a:r>
              <a:rPr lang="en-US" u="sng" dirty="0" err="1" smtClean="0"/>
              <a:t>eric.knauss@cse.gu.se</a:t>
            </a:r>
            <a:r>
              <a:rPr lang="en-US" dirty="0" smtClean="0"/>
              <a:t>&gt;</a:t>
            </a:r>
            <a:endParaRPr lang="en-US" dirty="0"/>
          </a:p>
        </p:txBody>
      </p:sp>
    </p:spTree>
    <p:extLst>
      <p:ext uri="{BB962C8B-B14F-4D97-AF65-F5344CB8AC3E}">
        <p14:creationId xmlns:p14="http://schemas.microsoft.com/office/powerpoint/2010/main" val="35835668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Spiral development</a:t>
            </a:r>
            <a:endParaRPr lang="en-US" noProof="0" dirty="0"/>
          </a:p>
        </p:txBody>
      </p:sp>
      <p:sp>
        <p:nvSpPr>
          <p:cNvPr id="8" name="Inhaltsplatzhalter 7"/>
          <p:cNvSpPr>
            <a:spLocks noGrp="1"/>
          </p:cNvSpPr>
          <p:nvPr>
            <p:ph idx="1"/>
          </p:nvPr>
        </p:nvSpPr>
        <p:spPr/>
        <p:txBody>
          <a:bodyPr>
            <a:normAutofit/>
          </a:bodyPr>
          <a:lstStyle/>
          <a:p>
            <a:r>
              <a:rPr lang="en-US" dirty="0" smtClean="0"/>
              <a:t>Objective setting</a:t>
            </a:r>
          </a:p>
          <a:p>
            <a:pPr lvl="1"/>
            <a:r>
              <a:rPr lang="en-US" noProof="0" dirty="0" smtClean="0"/>
              <a:t>Specific objectives for the phase are </a:t>
            </a:r>
            <a:r>
              <a:rPr lang="en-US" dirty="0" smtClean="0"/>
              <a:t>identified</a:t>
            </a:r>
          </a:p>
          <a:p>
            <a:endParaRPr lang="en-US" noProof="0" dirty="0"/>
          </a:p>
          <a:p>
            <a:r>
              <a:rPr lang="en-US" dirty="0" smtClean="0"/>
              <a:t>Risk assessment and reduction</a:t>
            </a:r>
          </a:p>
          <a:p>
            <a:pPr lvl="1"/>
            <a:r>
              <a:rPr lang="en-US" noProof="0" dirty="0" smtClean="0"/>
              <a:t>Risks are assessed and activities put in place to reduce the key risks</a:t>
            </a:r>
          </a:p>
          <a:p>
            <a:pPr lvl="1"/>
            <a:endParaRPr lang="en-US" dirty="0"/>
          </a:p>
          <a:p>
            <a:r>
              <a:rPr lang="en-US" dirty="0" smtClean="0"/>
              <a:t>Development and validation</a:t>
            </a:r>
          </a:p>
          <a:p>
            <a:pPr lvl="1"/>
            <a:r>
              <a:rPr lang="en-US" noProof="0" dirty="0" smtClean="0"/>
              <a:t>A development model for the system is chosen which can be any of the generic models</a:t>
            </a:r>
          </a:p>
          <a:p>
            <a:pPr lvl="1"/>
            <a:endParaRPr lang="en-US" dirty="0"/>
          </a:p>
          <a:p>
            <a:r>
              <a:rPr lang="en-US" noProof="0" dirty="0" smtClean="0"/>
              <a:t>Planning</a:t>
            </a:r>
          </a:p>
          <a:p>
            <a:pPr lvl="1"/>
            <a:r>
              <a:rPr lang="en-US" dirty="0" smtClean="0"/>
              <a:t>The project is reviewed and the next phase of the spiral is planned</a:t>
            </a:r>
            <a:endParaRPr lang="en-US" noProof="0" dirty="0" smtClean="0"/>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10</a:t>
            </a:fld>
            <a:endParaRPr kumimoji="0" lang="en-US"/>
          </a:p>
        </p:txBody>
      </p:sp>
    </p:spTree>
    <p:extLst>
      <p:ext uri="{BB962C8B-B14F-4D97-AF65-F5344CB8AC3E}">
        <p14:creationId xmlns:p14="http://schemas.microsoft.com/office/powerpoint/2010/main" val="38575651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a:bodyPr>
          <a:lstStyle/>
          <a:p>
            <a:r>
              <a:rPr lang="en-US" dirty="0" smtClean="0"/>
              <a:t>Is the Spiral model agile?</a:t>
            </a:r>
          </a:p>
          <a:p>
            <a:endParaRPr lang="en-US" dirty="0"/>
          </a:p>
          <a:p>
            <a:r>
              <a:rPr lang="en-US" dirty="0" smtClean="0"/>
              <a:t>What kind of prototypes will be developed in the Spiral model?</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10290649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noFill/>
        </p:spPr>
        <p:txBody>
          <a:bodyPr lIns="90488" tIns="44450" rIns="90488" bIns="44450"/>
          <a:lstStyle/>
          <a:p>
            <a:r>
              <a:rPr lang="en-US" dirty="0" smtClean="0"/>
              <a:t>What is a prototype?</a:t>
            </a:r>
          </a:p>
        </p:txBody>
      </p:sp>
      <p:sp>
        <p:nvSpPr>
          <p:cNvPr id="384003" name="Rectangle 3"/>
          <p:cNvSpPr>
            <a:spLocks noChangeArrowheads="1"/>
          </p:cNvSpPr>
          <p:nvPr/>
        </p:nvSpPr>
        <p:spPr bwMode="auto">
          <a:xfrm>
            <a:off x="609600" y="1447800"/>
            <a:ext cx="249456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dirty="0" smtClean="0"/>
              <a:t>Why was it constructed?</a:t>
            </a:r>
            <a:endParaRPr lang="en-US" sz="1800" dirty="0"/>
          </a:p>
        </p:txBody>
      </p:sp>
      <p:sp>
        <p:nvSpPr>
          <p:cNvPr id="384004" name="Rectangle 4"/>
          <p:cNvSpPr>
            <a:spLocks noChangeArrowheads="1"/>
          </p:cNvSpPr>
          <p:nvPr/>
        </p:nvSpPr>
        <p:spPr bwMode="auto">
          <a:xfrm>
            <a:off x="588963" y="3019425"/>
            <a:ext cx="5063157" cy="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sz="1800" dirty="0" smtClean="0"/>
              <a:t>How do end-users/colleagues/you like the PT? </a:t>
            </a:r>
            <a:endParaRPr lang="en-US" sz="1800" dirty="0"/>
          </a:p>
          <a:p>
            <a:r>
              <a:rPr lang="en-US" sz="1800" dirty="0" smtClean="0"/>
              <a:t>What was learnt or experienced during construction / presentation of prototype?</a:t>
            </a:r>
            <a:endParaRPr lang="en-US" sz="1800" dirty="0"/>
          </a:p>
        </p:txBody>
      </p:sp>
      <p:sp>
        <p:nvSpPr>
          <p:cNvPr id="384005" name="Rectangle 5"/>
          <p:cNvSpPr>
            <a:spLocks noChangeArrowheads="1"/>
          </p:cNvSpPr>
          <p:nvPr/>
        </p:nvSpPr>
        <p:spPr bwMode="auto">
          <a:xfrm>
            <a:off x="588963" y="4162425"/>
            <a:ext cx="418568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dirty="0" smtClean="0"/>
              <a:t>What is the contribution of the prototype?</a:t>
            </a:r>
            <a:endParaRPr lang="en-US" sz="1800" dirty="0"/>
          </a:p>
          <a:p>
            <a:r>
              <a:rPr lang="en-US" sz="1800" dirty="0" smtClean="0"/>
              <a:t>What is (only) infrastructure?</a:t>
            </a:r>
            <a:endParaRPr lang="en-US" sz="1800" dirty="0"/>
          </a:p>
        </p:txBody>
      </p:sp>
      <p:sp>
        <p:nvSpPr>
          <p:cNvPr id="384006" name="Rectangle 6"/>
          <p:cNvSpPr>
            <a:spLocks noChangeArrowheads="1"/>
          </p:cNvSpPr>
          <p:nvPr/>
        </p:nvSpPr>
        <p:spPr bwMode="auto">
          <a:xfrm>
            <a:off x="588963" y="5305425"/>
            <a:ext cx="499114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sz="1800" dirty="0" smtClean="0"/>
              <a:t>Technical knowledge durin</a:t>
            </a:r>
            <a:r>
              <a:rPr lang="en-US" dirty="0" smtClean="0"/>
              <a:t>g the process that can be valuable somewhere else</a:t>
            </a:r>
            <a:endParaRPr lang="en-US" sz="1800" dirty="0"/>
          </a:p>
        </p:txBody>
      </p:sp>
      <p:sp>
        <p:nvSpPr>
          <p:cNvPr id="384007" name="Rectangle 7"/>
          <p:cNvSpPr>
            <a:spLocks noChangeArrowheads="1"/>
          </p:cNvSpPr>
          <p:nvPr/>
        </p:nvSpPr>
        <p:spPr bwMode="auto">
          <a:xfrm>
            <a:off x="6227763" y="1746250"/>
            <a:ext cx="1740261" cy="1074653"/>
          </a:xfrm>
          <a:prstGeom prst="rect">
            <a:avLst/>
          </a:prstGeom>
          <a:solidFill>
            <a:srgbClr val="FFA27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dirty="0" smtClean="0"/>
              <a:t>Presentation- </a:t>
            </a:r>
            <a:r>
              <a:rPr lang="en-US" sz="1600" dirty="0"/>
              <a:t>PT</a:t>
            </a:r>
          </a:p>
          <a:p>
            <a:r>
              <a:rPr lang="en-US" sz="1600" dirty="0" smtClean="0"/>
              <a:t>Actual PT</a:t>
            </a:r>
            <a:endParaRPr lang="en-US" sz="1600" dirty="0"/>
          </a:p>
          <a:p>
            <a:r>
              <a:rPr lang="en-US" sz="1600" dirty="0" smtClean="0"/>
              <a:t>Laboratory sample</a:t>
            </a:r>
            <a:endParaRPr lang="en-US" sz="1600" dirty="0"/>
          </a:p>
          <a:p>
            <a:r>
              <a:rPr lang="en-US" sz="1600" dirty="0" smtClean="0"/>
              <a:t>Pilot system</a:t>
            </a:r>
            <a:endParaRPr lang="en-US" sz="1600" dirty="0"/>
          </a:p>
        </p:txBody>
      </p:sp>
      <p:sp>
        <p:nvSpPr>
          <p:cNvPr id="384008" name="Rectangle 8"/>
          <p:cNvSpPr>
            <a:spLocks noChangeArrowheads="1"/>
          </p:cNvSpPr>
          <p:nvPr/>
        </p:nvSpPr>
        <p:spPr bwMode="auto">
          <a:xfrm>
            <a:off x="3484563" y="1898650"/>
            <a:ext cx="1288214" cy="828432"/>
          </a:xfrm>
          <a:prstGeom prst="rect">
            <a:avLst/>
          </a:prstGeom>
          <a:solidFill>
            <a:srgbClr val="F6BF6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dirty="0" smtClean="0"/>
              <a:t>Explorative</a:t>
            </a:r>
            <a:endParaRPr lang="en-US" sz="1600" dirty="0"/>
          </a:p>
          <a:p>
            <a:r>
              <a:rPr lang="en-US" sz="1600" dirty="0" smtClean="0"/>
              <a:t>Experimental</a:t>
            </a:r>
            <a:endParaRPr lang="en-US" sz="1600" dirty="0"/>
          </a:p>
          <a:p>
            <a:r>
              <a:rPr lang="en-US" sz="1600" dirty="0" smtClean="0"/>
              <a:t>Evolutionary</a:t>
            </a:r>
            <a:endParaRPr lang="en-US" sz="1600" dirty="0"/>
          </a:p>
        </p:txBody>
      </p:sp>
      <p:sp>
        <p:nvSpPr>
          <p:cNvPr id="384009" name="Rectangle 9"/>
          <p:cNvSpPr>
            <a:spLocks noChangeArrowheads="1"/>
          </p:cNvSpPr>
          <p:nvPr/>
        </p:nvSpPr>
        <p:spPr bwMode="auto">
          <a:xfrm>
            <a:off x="969963" y="2051050"/>
            <a:ext cx="1048565" cy="582211"/>
          </a:xfrm>
          <a:prstGeom prst="rect">
            <a:avLst/>
          </a:prstGeom>
          <a:solidFill>
            <a:srgbClr val="EAEC5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dirty="0"/>
              <a:t>Horizontal</a:t>
            </a:r>
          </a:p>
          <a:p>
            <a:r>
              <a:rPr lang="en-US" sz="1600" dirty="0" smtClean="0"/>
              <a:t>Vertical</a:t>
            </a:r>
            <a:endParaRPr lang="en-US" sz="1600" dirty="0"/>
          </a:p>
        </p:txBody>
      </p:sp>
      <p:pic>
        <p:nvPicPr>
          <p:cNvPr id="384010"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600" y="5232400"/>
            <a:ext cx="142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4011" name="Rectangle 11"/>
          <p:cNvSpPr>
            <a:spLocks noChangeArrowheads="1"/>
          </p:cNvSpPr>
          <p:nvPr/>
        </p:nvSpPr>
        <p:spPr bwMode="auto">
          <a:xfrm>
            <a:off x="5770563" y="2989263"/>
            <a:ext cx="1012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5400">
                <a:solidFill>
                  <a:schemeClr val="accent2"/>
                </a:solidFill>
              </a:rPr>
              <a:t>+</a:t>
            </a:r>
            <a:r>
              <a:rPr lang="en-US" sz="5400"/>
              <a:t>/</a:t>
            </a:r>
            <a:r>
              <a:rPr lang="en-US" sz="5400">
                <a:solidFill>
                  <a:schemeClr val="hlink"/>
                </a:solidFill>
              </a:rPr>
              <a:t>-</a:t>
            </a:r>
          </a:p>
        </p:txBody>
      </p:sp>
      <p:pic>
        <p:nvPicPr>
          <p:cNvPr id="38401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8363" y="3948113"/>
            <a:ext cx="1239837"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12</a:t>
            </a:fld>
            <a:endParaRPr kumimoji="0" lang="en-US"/>
          </a:p>
        </p:txBody>
      </p:sp>
    </p:spTree>
    <p:extLst>
      <p:ext uri="{BB962C8B-B14F-4D97-AF65-F5344CB8AC3E}">
        <p14:creationId xmlns:p14="http://schemas.microsoft.com/office/powerpoint/2010/main" val="6322706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5715" name="Rectangle 3"/>
          <p:cNvSpPr>
            <a:spLocks noGrp="1" noChangeArrowheads="1"/>
          </p:cNvSpPr>
          <p:nvPr>
            <p:ph idx="1"/>
          </p:nvPr>
        </p:nvSpPr>
        <p:spPr>
          <a:xfrm>
            <a:off x="457200" y="908720"/>
            <a:ext cx="6059016" cy="5328592"/>
          </a:xfrm>
        </p:spPr>
        <p:txBody>
          <a:bodyPr/>
          <a:lstStyle/>
          <a:p>
            <a:r>
              <a:rPr lang="de-DE" dirty="0" err="1" smtClean="0"/>
              <a:t>Explorative</a:t>
            </a:r>
            <a:endParaRPr lang="de-DE" dirty="0" smtClean="0"/>
          </a:p>
          <a:p>
            <a:pPr lvl="1"/>
            <a:r>
              <a:rPr lang="de-DE" sz="1800" dirty="0" smtClean="0"/>
              <a:t>Goal: </a:t>
            </a:r>
            <a:r>
              <a:rPr lang="de-DE" sz="1800" dirty="0" err="1" smtClean="0"/>
              <a:t>Identify</a:t>
            </a:r>
            <a:r>
              <a:rPr lang="de-DE" sz="1800" dirty="0" smtClean="0"/>
              <a:t> </a:t>
            </a:r>
            <a:r>
              <a:rPr lang="de-DE" sz="1800" dirty="0" err="1" smtClean="0"/>
              <a:t>requirements</a:t>
            </a:r>
            <a:endParaRPr lang="de-DE" sz="1800" dirty="0" smtClean="0"/>
          </a:p>
          <a:p>
            <a:pPr lvl="1"/>
            <a:r>
              <a:rPr lang="de-DE" sz="1800" dirty="0" smtClean="0"/>
              <a:t>Show alternatives, </a:t>
            </a:r>
            <a:r>
              <a:rPr lang="de-DE" sz="1800" dirty="0" err="1" smtClean="0"/>
              <a:t>capture</a:t>
            </a:r>
            <a:r>
              <a:rPr lang="de-DE" sz="1800" dirty="0" smtClean="0"/>
              <a:t> </a:t>
            </a:r>
            <a:r>
              <a:rPr lang="de-DE" sz="1800" dirty="0" err="1" smtClean="0"/>
              <a:t>feedback</a:t>
            </a:r>
            <a:endParaRPr lang="de-DE" sz="1800" dirty="0" smtClean="0"/>
          </a:p>
          <a:p>
            <a:pPr lvl="1"/>
            <a:endParaRPr lang="de-DE" sz="1800" dirty="0" smtClean="0"/>
          </a:p>
          <a:p>
            <a:r>
              <a:rPr lang="de-DE" dirty="0" smtClean="0"/>
              <a:t>Experimental</a:t>
            </a:r>
          </a:p>
          <a:p>
            <a:pPr lvl="1"/>
            <a:r>
              <a:rPr lang="de-DE" sz="1800" dirty="0" smtClean="0"/>
              <a:t>Goal: </a:t>
            </a:r>
            <a:r>
              <a:rPr lang="de-DE" sz="1800" dirty="0" err="1" smtClean="0"/>
              <a:t>Assess</a:t>
            </a:r>
            <a:r>
              <a:rPr lang="de-DE" sz="1800" dirty="0" smtClean="0"/>
              <a:t> </a:t>
            </a:r>
            <a:r>
              <a:rPr lang="de-DE" sz="1800" dirty="0" err="1" smtClean="0"/>
              <a:t>technical</a:t>
            </a:r>
            <a:r>
              <a:rPr lang="de-DE" sz="1800" dirty="0" smtClean="0"/>
              <a:t> alternatives</a:t>
            </a:r>
          </a:p>
          <a:p>
            <a:pPr lvl="1"/>
            <a:r>
              <a:rPr lang="de-DE" sz="1800" dirty="0" smtClean="0"/>
              <a:t>Test </a:t>
            </a:r>
            <a:r>
              <a:rPr lang="de-DE" sz="1800" dirty="0" err="1" smtClean="0"/>
              <a:t>feasibility</a:t>
            </a:r>
            <a:r>
              <a:rPr lang="de-DE" sz="1800" dirty="0" smtClean="0"/>
              <a:t> </a:t>
            </a:r>
            <a:r>
              <a:rPr lang="de-DE" sz="1800" dirty="0" err="1" smtClean="0"/>
              <a:t>and</a:t>
            </a:r>
            <a:r>
              <a:rPr lang="de-DE" sz="1800" dirty="0" smtClean="0"/>
              <a:t> </a:t>
            </a:r>
            <a:r>
              <a:rPr lang="de-DE" sz="1800" dirty="0" err="1" smtClean="0"/>
              <a:t>implementation</a:t>
            </a:r>
            <a:endParaRPr lang="de-DE" sz="1800" dirty="0" smtClean="0"/>
          </a:p>
          <a:p>
            <a:pPr lvl="1"/>
            <a:endParaRPr lang="de-DE" sz="1800" dirty="0" smtClean="0"/>
          </a:p>
          <a:p>
            <a:r>
              <a:rPr lang="de-DE" dirty="0" err="1" smtClean="0"/>
              <a:t>Evolutionary</a:t>
            </a:r>
            <a:endParaRPr lang="de-DE" dirty="0" smtClean="0"/>
          </a:p>
          <a:p>
            <a:pPr lvl="1"/>
            <a:r>
              <a:rPr lang="de-DE" sz="1800" dirty="0" smtClean="0"/>
              <a:t>Goal: Fitting </a:t>
            </a:r>
            <a:r>
              <a:rPr lang="de-DE" sz="1800" dirty="0" err="1" smtClean="0"/>
              <a:t>system</a:t>
            </a:r>
            <a:r>
              <a:rPr lang="de-DE" sz="1800" dirty="0" smtClean="0"/>
              <a:t> </a:t>
            </a:r>
            <a:r>
              <a:rPr lang="de-DE" sz="1800" dirty="0" err="1" smtClean="0"/>
              <a:t>despite</a:t>
            </a:r>
            <a:r>
              <a:rPr lang="de-DE" sz="1800" dirty="0" smtClean="0"/>
              <a:t> </a:t>
            </a:r>
            <a:r>
              <a:rPr lang="de-DE" sz="1800" dirty="0" err="1" smtClean="0"/>
              <a:t>changing</a:t>
            </a:r>
            <a:r>
              <a:rPr lang="de-DE" sz="1800" dirty="0" smtClean="0"/>
              <a:t> </a:t>
            </a:r>
            <a:r>
              <a:rPr lang="de-DE" sz="1800" dirty="0" err="1" smtClean="0"/>
              <a:t>requirements</a:t>
            </a:r>
            <a:endParaRPr lang="de-DE" sz="1800" dirty="0" smtClean="0"/>
          </a:p>
          <a:p>
            <a:pPr lvl="1"/>
            <a:r>
              <a:rPr lang="de-DE" sz="1800" dirty="0" err="1" smtClean="0"/>
              <a:t>Adjust</a:t>
            </a:r>
            <a:r>
              <a:rPr lang="de-DE" sz="1800" dirty="0" smtClean="0"/>
              <a:t> </a:t>
            </a:r>
            <a:r>
              <a:rPr lang="de-DE" sz="1800" dirty="0" err="1" smtClean="0"/>
              <a:t>running</a:t>
            </a:r>
            <a:r>
              <a:rPr lang="de-DE" sz="1800" dirty="0" smtClean="0"/>
              <a:t> </a:t>
            </a:r>
            <a:r>
              <a:rPr lang="de-DE" sz="1800" dirty="0" err="1" smtClean="0"/>
              <a:t>system</a:t>
            </a:r>
            <a:r>
              <a:rPr lang="de-DE" sz="1800" dirty="0" smtClean="0"/>
              <a:t> </a:t>
            </a:r>
            <a:r>
              <a:rPr lang="de-DE" sz="1800" dirty="0" err="1" smtClean="0"/>
              <a:t>constantly</a:t>
            </a:r>
            <a:r>
              <a:rPr lang="de-DE" sz="1800" dirty="0" smtClean="0"/>
              <a:t> </a:t>
            </a:r>
            <a:r>
              <a:rPr lang="de-DE" sz="1800" dirty="0" err="1" smtClean="0"/>
              <a:t>to</a:t>
            </a:r>
            <a:r>
              <a:rPr lang="de-DE" sz="1800" dirty="0" smtClean="0"/>
              <a:t> </a:t>
            </a:r>
            <a:r>
              <a:rPr lang="de-DE" sz="1800" dirty="0" err="1" smtClean="0"/>
              <a:t>changing</a:t>
            </a:r>
            <a:r>
              <a:rPr lang="de-DE" sz="1800" dirty="0" smtClean="0"/>
              <a:t> </a:t>
            </a:r>
            <a:r>
              <a:rPr lang="de-DE" sz="1800" dirty="0" err="1" smtClean="0"/>
              <a:t>requiremetns</a:t>
            </a:r>
            <a:r>
              <a:rPr lang="de-DE" sz="1800" dirty="0" smtClean="0"/>
              <a:t> </a:t>
            </a:r>
            <a:r>
              <a:rPr lang="de-DE" sz="1800" dirty="0" err="1" smtClean="0"/>
              <a:t>and</a:t>
            </a:r>
            <a:r>
              <a:rPr lang="de-DE" sz="1800" dirty="0" smtClean="0"/>
              <a:t> </a:t>
            </a:r>
            <a:r>
              <a:rPr lang="de-DE" sz="1800" dirty="0" err="1" smtClean="0"/>
              <a:t>constraints</a:t>
            </a:r>
            <a:endParaRPr lang="de-DE" sz="1800" dirty="0" smtClean="0"/>
          </a:p>
        </p:txBody>
      </p:sp>
      <p:grpSp>
        <p:nvGrpSpPr>
          <p:cNvPr id="2" name="Group 4"/>
          <p:cNvGrpSpPr>
            <a:grpSpLocks/>
          </p:cNvGrpSpPr>
          <p:nvPr/>
        </p:nvGrpSpPr>
        <p:grpSpPr bwMode="auto">
          <a:xfrm>
            <a:off x="6705600" y="1052736"/>
            <a:ext cx="1600200" cy="1295400"/>
            <a:chOff x="4224" y="768"/>
            <a:chExt cx="1008" cy="816"/>
          </a:xfrm>
        </p:grpSpPr>
        <p:sp>
          <p:nvSpPr>
            <p:cNvPr id="382991" name="Oval 5"/>
            <p:cNvSpPr>
              <a:spLocks noChangeArrowheads="1"/>
            </p:cNvSpPr>
            <p:nvPr/>
          </p:nvSpPr>
          <p:spPr bwMode="auto">
            <a:xfrm>
              <a:off x="4224" y="1008"/>
              <a:ext cx="720" cy="336"/>
            </a:xfrm>
            <a:prstGeom prst="ellipse">
              <a:avLst/>
            </a:prstGeom>
            <a:solidFill>
              <a:srgbClr val="EF9100"/>
            </a:solidFill>
            <a:ln w="12699">
              <a:solidFill>
                <a:schemeClr val="tx1"/>
              </a:solidFill>
              <a:round/>
              <a:headEnd type="none" w="sm" len="sm"/>
              <a:tailEnd type="none" w="sm" len="sm"/>
            </a:ln>
          </p:spPr>
          <p:txBody>
            <a:bodyPr wrap="none" anchor="ctr"/>
            <a:lstStyle/>
            <a:p>
              <a:endParaRPr lang="de-DE"/>
            </a:p>
          </p:txBody>
        </p:sp>
        <p:sp>
          <p:nvSpPr>
            <p:cNvPr id="382992" name="Rectangle 6"/>
            <p:cNvSpPr>
              <a:spLocks noChangeArrowheads="1"/>
            </p:cNvSpPr>
            <p:nvPr/>
          </p:nvSpPr>
          <p:spPr bwMode="auto">
            <a:xfrm>
              <a:off x="4752" y="768"/>
              <a:ext cx="480" cy="816"/>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Reqt</a:t>
              </a:r>
              <a:r>
                <a:rPr lang="de-DE" sz="2400" i="1" dirty="0" smtClean="0">
                  <a:latin typeface="Times New Roman" pitchFamily="18" charset="0"/>
                </a:rPr>
                <a:t>.</a:t>
              </a:r>
              <a:endParaRPr lang="de-DE" sz="2400" i="1" dirty="0">
                <a:latin typeface="Times New Roman" pitchFamily="18" charset="0"/>
              </a:endParaRPr>
            </a:p>
          </p:txBody>
        </p:sp>
        <p:sp>
          <p:nvSpPr>
            <p:cNvPr id="382993" name="Line 7"/>
            <p:cNvSpPr>
              <a:spLocks noChangeShapeType="1"/>
            </p:cNvSpPr>
            <p:nvPr/>
          </p:nvSpPr>
          <p:spPr bwMode="auto">
            <a:xfrm>
              <a:off x="4512" y="1008"/>
              <a:ext cx="192" cy="0"/>
            </a:xfrm>
            <a:prstGeom prst="line">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grpSp>
      <p:grpSp>
        <p:nvGrpSpPr>
          <p:cNvPr id="3" name="Group 8"/>
          <p:cNvGrpSpPr>
            <a:grpSpLocks/>
          </p:cNvGrpSpPr>
          <p:nvPr/>
        </p:nvGrpSpPr>
        <p:grpSpPr bwMode="auto">
          <a:xfrm>
            <a:off x="6858000" y="2708920"/>
            <a:ext cx="1143000" cy="1143000"/>
            <a:chOff x="4320" y="1776"/>
            <a:chExt cx="720" cy="720"/>
          </a:xfrm>
        </p:grpSpPr>
        <p:sp>
          <p:nvSpPr>
            <p:cNvPr id="382988" name="Oval 9"/>
            <p:cNvSpPr>
              <a:spLocks noChangeArrowheads="1"/>
            </p:cNvSpPr>
            <p:nvPr/>
          </p:nvSpPr>
          <p:spPr bwMode="auto">
            <a:xfrm>
              <a:off x="4560" y="1776"/>
              <a:ext cx="192" cy="576"/>
            </a:xfrm>
            <a:prstGeom prst="ellipse">
              <a:avLst/>
            </a:prstGeom>
            <a:solidFill>
              <a:srgbClr val="EF9100"/>
            </a:solidFill>
            <a:ln w="12699">
              <a:solidFill>
                <a:schemeClr val="tx1"/>
              </a:solidFill>
              <a:round/>
              <a:headEnd type="none" w="sm" len="sm"/>
              <a:tailEnd type="none" w="sm" len="sm"/>
            </a:ln>
          </p:spPr>
          <p:txBody>
            <a:bodyPr wrap="none" anchor="ctr"/>
            <a:lstStyle/>
            <a:p>
              <a:endParaRPr lang="de-DE"/>
            </a:p>
          </p:txBody>
        </p:sp>
        <p:sp>
          <p:nvSpPr>
            <p:cNvPr id="382989" name="Rectangle 10"/>
            <p:cNvSpPr>
              <a:spLocks noChangeArrowheads="1"/>
            </p:cNvSpPr>
            <p:nvPr/>
          </p:nvSpPr>
          <p:spPr bwMode="auto">
            <a:xfrm>
              <a:off x="4320" y="2064"/>
              <a:ext cx="720" cy="432"/>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Technic</a:t>
              </a:r>
              <a:endParaRPr lang="de-DE" sz="2400" i="1" dirty="0">
                <a:latin typeface="Times New Roman" pitchFamily="18" charset="0"/>
              </a:endParaRPr>
            </a:p>
          </p:txBody>
        </p:sp>
        <p:sp>
          <p:nvSpPr>
            <p:cNvPr id="382990" name="Line 11"/>
            <p:cNvSpPr>
              <a:spLocks noChangeShapeType="1"/>
            </p:cNvSpPr>
            <p:nvPr/>
          </p:nvSpPr>
          <p:spPr bwMode="auto">
            <a:xfrm rot="4453155">
              <a:off x="4657" y="1919"/>
              <a:ext cx="192" cy="1"/>
            </a:xfrm>
            <a:prstGeom prst="line">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grpSp>
      <p:grpSp>
        <p:nvGrpSpPr>
          <p:cNvPr id="4" name="Group 12"/>
          <p:cNvGrpSpPr>
            <a:grpSpLocks/>
          </p:cNvGrpSpPr>
          <p:nvPr/>
        </p:nvGrpSpPr>
        <p:grpSpPr bwMode="auto">
          <a:xfrm>
            <a:off x="6477000" y="4509120"/>
            <a:ext cx="2286000" cy="1676400"/>
            <a:chOff x="4080" y="3120"/>
            <a:chExt cx="1440" cy="1056"/>
          </a:xfrm>
        </p:grpSpPr>
        <p:sp>
          <p:nvSpPr>
            <p:cNvPr id="382983" name="Oval 13"/>
            <p:cNvSpPr>
              <a:spLocks noChangeArrowheads="1"/>
            </p:cNvSpPr>
            <p:nvPr/>
          </p:nvSpPr>
          <p:spPr bwMode="auto">
            <a:xfrm>
              <a:off x="4080" y="3216"/>
              <a:ext cx="1200" cy="768"/>
            </a:xfrm>
            <a:prstGeom prst="ellipse">
              <a:avLst/>
            </a:prstGeom>
            <a:solidFill>
              <a:srgbClr val="EF9100"/>
            </a:solidFill>
            <a:ln w="12699">
              <a:solidFill>
                <a:schemeClr val="tx1"/>
              </a:solidFill>
              <a:round/>
              <a:headEnd type="none" w="sm" len="sm"/>
              <a:tailEnd type="none" w="sm" len="sm"/>
            </a:ln>
          </p:spPr>
          <p:txBody>
            <a:bodyPr wrap="none" anchor="ctr"/>
            <a:lstStyle/>
            <a:p>
              <a:endParaRPr lang="de-DE"/>
            </a:p>
          </p:txBody>
        </p:sp>
        <p:sp>
          <p:nvSpPr>
            <p:cNvPr id="382984" name="Rectangle 14"/>
            <p:cNvSpPr>
              <a:spLocks noChangeArrowheads="1"/>
            </p:cNvSpPr>
            <p:nvPr/>
          </p:nvSpPr>
          <p:spPr bwMode="auto">
            <a:xfrm>
              <a:off x="4320" y="3744"/>
              <a:ext cx="720" cy="432"/>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Technic</a:t>
              </a:r>
              <a:endParaRPr lang="de-DE" sz="2400" i="1" dirty="0">
                <a:latin typeface="Times New Roman" pitchFamily="18" charset="0"/>
              </a:endParaRPr>
            </a:p>
          </p:txBody>
        </p:sp>
        <p:sp>
          <p:nvSpPr>
            <p:cNvPr id="382985" name="Rectangle 15"/>
            <p:cNvSpPr>
              <a:spLocks noChangeArrowheads="1"/>
            </p:cNvSpPr>
            <p:nvPr/>
          </p:nvSpPr>
          <p:spPr bwMode="auto">
            <a:xfrm>
              <a:off x="5040" y="3120"/>
              <a:ext cx="480" cy="816"/>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Reqt</a:t>
              </a:r>
              <a:r>
                <a:rPr lang="de-DE" sz="2400" i="1" dirty="0" smtClean="0">
                  <a:latin typeface="Times New Roman" pitchFamily="18" charset="0"/>
                </a:rPr>
                <a:t>.</a:t>
              </a:r>
              <a:endParaRPr lang="de-DE" sz="2400" i="1" dirty="0">
                <a:latin typeface="Times New Roman" pitchFamily="18" charset="0"/>
              </a:endParaRPr>
            </a:p>
          </p:txBody>
        </p:sp>
        <p:sp>
          <p:nvSpPr>
            <p:cNvPr id="382986" name="Line 16"/>
            <p:cNvSpPr>
              <a:spLocks noChangeShapeType="1"/>
            </p:cNvSpPr>
            <p:nvPr/>
          </p:nvSpPr>
          <p:spPr bwMode="auto">
            <a:xfrm>
              <a:off x="4608" y="3216"/>
              <a:ext cx="192" cy="0"/>
            </a:xfrm>
            <a:prstGeom prst="line">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pic>
          <p:nvPicPr>
            <p:cNvPr id="382987" name="Picture 17"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8" y="3264"/>
              <a:ext cx="5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itle 6"/>
          <p:cNvSpPr>
            <a:spLocks noGrp="1"/>
          </p:cNvSpPr>
          <p:nvPr>
            <p:ph type="title"/>
          </p:nvPr>
        </p:nvSpPr>
        <p:spPr/>
        <p:txBody>
          <a:bodyPr/>
          <a:lstStyle/>
          <a:p>
            <a:r>
              <a:rPr lang="en-US" dirty="0" smtClean="0"/>
              <a:t>Prototyping approaches</a:t>
            </a:r>
            <a:endParaRPr lang="en-US" dirty="0"/>
          </a:p>
        </p:txBody>
      </p:sp>
      <p:sp>
        <p:nvSpPr>
          <p:cNvPr id="5" name="Footer Placeholder 4"/>
          <p:cNvSpPr>
            <a:spLocks noGrp="1"/>
          </p:cNvSpPr>
          <p:nvPr>
            <p:ph type="ftr" sz="quarter" idx="11"/>
          </p:nvPr>
        </p:nvSpPr>
        <p:spPr/>
        <p:txBody>
          <a:bodyPr/>
          <a:lstStyle/>
          <a:p>
            <a:r>
              <a:rPr lang="de-DE" smtClean="0"/>
              <a:t>Agile Software Dev. | Eric Knauss</a:t>
            </a:r>
            <a:endParaRPr lang="de-DE"/>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13</a:t>
            </a:fld>
            <a:endParaRPr kumimoji="0" lang="en-US"/>
          </a:p>
        </p:txBody>
      </p:sp>
    </p:spTree>
    <p:extLst>
      <p:ext uri="{BB962C8B-B14F-4D97-AF65-F5344CB8AC3E}">
        <p14:creationId xmlns:p14="http://schemas.microsoft.com/office/powerpoint/2010/main" val="156139992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315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315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157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3157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31571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1571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31571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315715">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571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Evolutionary Development</a:t>
            </a:r>
            <a:endParaRPr lang="en-US" noProof="0" dirty="0"/>
          </a:p>
        </p:txBody>
      </p:sp>
      <p:sp>
        <p:nvSpPr>
          <p:cNvPr id="8" name="Inhaltsplatzhalter 7"/>
          <p:cNvSpPr>
            <a:spLocks noGrp="1"/>
          </p:cNvSpPr>
          <p:nvPr>
            <p:ph idx="1"/>
          </p:nvPr>
        </p:nvSpPr>
        <p:spPr/>
        <p:txBody>
          <a:bodyPr>
            <a:normAutofit/>
          </a:bodyPr>
          <a:lstStyle/>
          <a:p>
            <a:r>
              <a:rPr lang="en-US" noProof="0" dirty="0" smtClean="0"/>
              <a:t>Applicability</a:t>
            </a:r>
          </a:p>
          <a:p>
            <a:pPr lvl="1"/>
            <a:r>
              <a:rPr lang="en-US" dirty="0" smtClean="0"/>
              <a:t>Small to midsize projects</a:t>
            </a:r>
          </a:p>
          <a:p>
            <a:pPr lvl="1"/>
            <a:r>
              <a:rPr lang="en-US" dirty="0" smtClean="0"/>
              <a:t>Parts of larger systems (e.g. user interface)</a:t>
            </a:r>
          </a:p>
          <a:p>
            <a:pPr lvl="1"/>
            <a:r>
              <a:rPr lang="en-US" dirty="0" smtClean="0"/>
              <a:t>Short lifetime projects</a:t>
            </a:r>
          </a:p>
          <a:p>
            <a:endParaRPr lang="en-US" dirty="0"/>
          </a:p>
          <a:p>
            <a:r>
              <a:rPr lang="en-US" dirty="0" smtClean="0"/>
              <a:t>Restrictions</a:t>
            </a:r>
          </a:p>
          <a:p>
            <a:pPr lvl="1"/>
            <a:r>
              <a:rPr lang="en-US" dirty="0" smtClean="0"/>
              <a:t>Process visibility for the customer (what is finally delivered?)</a:t>
            </a:r>
          </a:p>
          <a:p>
            <a:pPr lvl="1"/>
            <a:r>
              <a:rPr lang="en-US" dirty="0" smtClean="0"/>
              <a:t>Risk that systems are only poorly structured</a:t>
            </a:r>
          </a:p>
          <a:p>
            <a:pPr lvl="1"/>
            <a:r>
              <a:rPr lang="en-US" dirty="0" smtClean="0"/>
              <a:t>Special skills in rapid prototyping languages are necessary</a:t>
            </a: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14</a:t>
            </a:fld>
            <a:endParaRPr kumimoji="0" lang="en-US"/>
          </a:p>
        </p:txBody>
      </p:sp>
    </p:spTree>
    <p:extLst>
      <p:ext uri="{BB962C8B-B14F-4D97-AF65-F5344CB8AC3E}">
        <p14:creationId xmlns:p14="http://schemas.microsoft.com/office/powerpoint/2010/main" val="17971405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a:bodyPr>
          <a:lstStyle/>
          <a:p>
            <a:r>
              <a:rPr lang="en-US" dirty="0" smtClean="0"/>
              <a:t>What is your position about the following statements:</a:t>
            </a:r>
          </a:p>
          <a:p>
            <a:pPr lvl="1"/>
            <a:r>
              <a:rPr lang="en-US" dirty="0" smtClean="0"/>
              <a:t>“When a customer accepts our prototype, we polish it a bit more and deliver it as product.”</a:t>
            </a:r>
          </a:p>
          <a:p>
            <a:pPr lvl="1"/>
            <a:endParaRPr lang="en-US" dirty="0" smtClean="0"/>
          </a:p>
          <a:p>
            <a:pPr lvl="1"/>
            <a:r>
              <a:rPr lang="en-US" dirty="0" smtClean="0"/>
              <a:t>“We write our prototypes in a different programming language to discourage </a:t>
            </a:r>
            <a:r>
              <a:rPr lang="en-US" dirty="0" err="1" smtClean="0"/>
              <a:t>copy&amp;paste</a:t>
            </a:r>
            <a:r>
              <a:rPr lang="en-US" dirty="0" smtClean="0"/>
              <a:t> to the main product.”</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10290649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pic>
        <p:nvPicPr>
          <p:cNvPr id="4" name="Picture 3"/>
          <p:cNvPicPr>
            <a:picLocks noChangeAspect="1"/>
          </p:cNvPicPr>
          <p:nvPr/>
        </p:nvPicPr>
        <p:blipFill rotWithShape="1">
          <a:blip r:embed="rId2"/>
          <a:srcRect t="5114" b="32339"/>
          <a:stretch/>
        </p:blipFill>
        <p:spPr>
          <a:xfrm>
            <a:off x="-12846" y="836712"/>
            <a:ext cx="9276748" cy="4032448"/>
          </a:xfrm>
          <a:prstGeom prst="rect">
            <a:avLst/>
          </a:prstGeom>
        </p:spPr>
      </p:pic>
      <p:sp>
        <p:nvSpPr>
          <p:cNvPr id="6" name="TextBox 5"/>
          <p:cNvSpPr txBox="1"/>
          <p:nvPr/>
        </p:nvSpPr>
        <p:spPr>
          <a:xfrm>
            <a:off x="395536" y="4869160"/>
            <a:ext cx="8424936" cy="1477328"/>
          </a:xfrm>
          <a:prstGeom prst="rect">
            <a:avLst/>
          </a:prstGeom>
          <a:noFill/>
        </p:spPr>
        <p:txBody>
          <a:bodyPr wrap="square" rtlCol="0">
            <a:spAutoFit/>
          </a:bodyPr>
          <a:lstStyle/>
          <a:p>
            <a:r>
              <a:rPr lang="en-US" dirty="0" smtClean="0">
                <a:hlinkClick r:id="rId3"/>
              </a:rPr>
              <a:t>http://agilemanifesto.org</a:t>
            </a:r>
            <a:endParaRPr lang="en-US" dirty="0" smtClean="0"/>
          </a:p>
          <a:p>
            <a:pPr marL="285750" indent="-285750">
              <a:buFont typeface="Arial"/>
              <a:buChar char="•"/>
            </a:pPr>
            <a:r>
              <a:rPr lang="en-US" dirty="0" smtClean="0"/>
              <a:t>Began as a provocation: Plan-driven development did not safe the Software world…</a:t>
            </a:r>
          </a:p>
          <a:p>
            <a:pPr marL="285750" indent="-285750">
              <a:buFont typeface="Arial"/>
              <a:buChar char="•"/>
            </a:pPr>
            <a:r>
              <a:rPr lang="en-US" dirty="0" smtClean="0"/>
              <a:t>Now a very serious movement, well adapted in industry.</a:t>
            </a:r>
          </a:p>
          <a:p>
            <a:pPr marL="285750" indent="-285750">
              <a:buFont typeface="Arial"/>
              <a:buChar char="•"/>
            </a:pPr>
            <a:r>
              <a:rPr lang="en-US" dirty="0" smtClean="0"/>
              <a:t>There are a couple of established agile methods: How to integrate these values in everyday software development</a:t>
            </a:r>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16</a:t>
            </a:fld>
            <a:endParaRPr kumimoji="0" lang="en-US"/>
          </a:p>
        </p:txBody>
      </p:sp>
    </p:spTree>
    <p:extLst>
      <p:ext uri="{BB962C8B-B14F-4D97-AF65-F5344CB8AC3E}">
        <p14:creationId xmlns:p14="http://schemas.microsoft.com/office/powerpoint/2010/main" val="13477692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Agile Methods: </a:t>
            </a:r>
            <a:r>
              <a:rPr lang="en-US" noProof="0" dirty="0" err="1" smtClean="0"/>
              <a:t>eXtreme</a:t>
            </a:r>
            <a:r>
              <a:rPr lang="en-US" noProof="0" dirty="0" smtClean="0"/>
              <a:t> Programming (XP)</a:t>
            </a:r>
            <a:endParaRPr lang="en-US" noProof="0" dirty="0"/>
          </a:p>
        </p:txBody>
      </p:sp>
      <p:sp>
        <p:nvSpPr>
          <p:cNvPr id="8" name="Inhaltsplatzhalter 7"/>
          <p:cNvSpPr>
            <a:spLocks noGrp="1"/>
          </p:cNvSpPr>
          <p:nvPr>
            <p:ph idx="1"/>
          </p:nvPr>
        </p:nvSpPr>
        <p:spPr/>
        <p:txBody>
          <a:bodyPr>
            <a:normAutofit/>
          </a:bodyPr>
          <a:lstStyle/>
          <a:p>
            <a:r>
              <a:rPr lang="en-US" noProof="0" dirty="0" smtClean="0"/>
              <a:t>Extreme programming:</a:t>
            </a:r>
          </a:p>
          <a:p>
            <a:pPr lvl="1"/>
            <a:r>
              <a:rPr lang="en-US" dirty="0" smtClean="0"/>
              <a:t>An approach based on the development and delivery of very small increments of functionality</a:t>
            </a:r>
          </a:p>
          <a:p>
            <a:pPr lvl="1"/>
            <a:r>
              <a:rPr lang="en-US" dirty="0" smtClean="0"/>
              <a:t>No fine grained process description, but 12 practices arranged around short development circles (4-6 weeks)</a:t>
            </a:r>
          </a:p>
          <a:p>
            <a:pPr lvl="1"/>
            <a:r>
              <a:rPr lang="en-US" noProof="0" dirty="0" smtClean="0"/>
              <a:t>“Turn-to-ten” metaphor (refers to volume setting of older amplifiers):</a:t>
            </a:r>
          </a:p>
          <a:p>
            <a:pPr lvl="2"/>
            <a:r>
              <a:rPr lang="en-US" noProof="0" dirty="0" smtClean="0"/>
              <a:t>Reviewing is good? </a:t>
            </a:r>
            <a:r>
              <a:rPr lang="en-US" noProof="0" dirty="0" smtClean="0">
                <a:sym typeface="Wingdings"/>
              </a:rPr>
              <a:t> Review continuously: Pair Programming</a:t>
            </a:r>
          </a:p>
          <a:p>
            <a:pPr lvl="2"/>
            <a:r>
              <a:rPr lang="en-US" dirty="0" smtClean="0">
                <a:sym typeface="Wingdings"/>
              </a:rPr>
              <a:t>Early Tests are good?  Write tests before code: Test-First</a:t>
            </a:r>
          </a:p>
          <a:p>
            <a:pPr lvl="2"/>
            <a:r>
              <a:rPr lang="en-US" noProof="0" dirty="0" smtClean="0">
                <a:sym typeface="Wingdings"/>
              </a:rPr>
              <a:t>Customer interaction is good?  Have Onsite-Customer</a:t>
            </a:r>
          </a:p>
          <a:p>
            <a:pPr lvl="2"/>
            <a:r>
              <a:rPr lang="en-US" dirty="0" smtClean="0">
                <a:sym typeface="Wingdings"/>
              </a:rPr>
              <a:t>…</a:t>
            </a:r>
            <a:endParaRPr lang="en-US" noProof="0" dirty="0" smtClean="0"/>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17</a:t>
            </a:fld>
            <a:endParaRPr kumimoji="0" lang="en-US"/>
          </a:p>
        </p:txBody>
      </p:sp>
    </p:spTree>
    <p:extLst>
      <p:ext uri="{BB962C8B-B14F-4D97-AF65-F5344CB8AC3E}">
        <p14:creationId xmlns:p14="http://schemas.microsoft.com/office/powerpoint/2010/main" val="2415181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loud 16"/>
          <p:cNvSpPr/>
          <p:nvPr/>
        </p:nvSpPr>
        <p:spPr>
          <a:xfrm>
            <a:off x="4644008" y="1412776"/>
            <a:ext cx="4320480" cy="2016224"/>
          </a:xfrm>
          <a:prstGeom prst="cloud">
            <a:avLst/>
          </a:prstGeom>
        </p:spPr>
        <p:style>
          <a:lnRef idx="1">
            <a:schemeClr val="accent3"/>
          </a:lnRef>
          <a:fillRef idx="2">
            <a:schemeClr val="accent3"/>
          </a:fillRef>
          <a:effectRef idx="1">
            <a:schemeClr val="accent3"/>
          </a:effectRef>
          <a:fontRef idx="minor">
            <a:schemeClr val="dk1"/>
          </a:fontRef>
        </p:style>
        <p:txBody>
          <a:bodyPr rtlCol="0" anchor="t"/>
          <a:lstStyle/>
          <a:p>
            <a:pPr algn="r"/>
            <a:r>
              <a:rPr lang="en-US" b="1" i="1" u="sng" dirty="0" smtClean="0"/>
              <a:t>Continuous process</a:t>
            </a:r>
            <a:endParaRPr lang="en-US" b="1" i="1" u="sng" dirty="0"/>
          </a:p>
        </p:txBody>
      </p:sp>
      <p:sp>
        <p:nvSpPr>
          <p:cNvPr id="18" name="Cloud 17"/>
          <p:cNvSpPr/>
          <p:nvPr/>
        </p:nvSpPr>
        <p:spPr>
          <a:xfrm>
            <a:off x="107504" y="3960440"/>
            <a:ext cx="4392488" cy="2420888"/>
          </a:xfrm>
          <a:prstGeom prst="cloud">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b="1" i="1" u="sng" dirty="0" smtClean="0"/>
              <a:t>Shared understanding</a:t>
            </a:r>
            <a:endParaRPr lang="en-US" b="1" i="1" u="sng" dirty="0"/>
          </a:p>
        </p:txBody>
      </p:sp>
      <p:sp>
        <p:nvSpPr>
          <p:cNvPr id="19" name="Cloud 18"/>
          <p:cNvSpPr/>
          <p:nvPr/>
        </p:nvSpPr>
        <p:spPr>
          <a:xfrm>
            <a:off x="4788024" y="4149080"/>
            <a:ext cx="3960440" cy="1302099"/>
          </a:xfrm>
          <a:prstGeom prst="cloud">
            <a:avLst/>
          </a:prstGeom>
        </p:spPr>
        <p:style>
          <a:lnRef idx="1">
            <a:schemeClr val="accent6"/>
          </a:lnRef>
          <a:fillRef idx="2">
            <a:schemeClr val="accent6"/>
          </a:fillRef>
          <a:effectRef idx="1">
            <a:schemeClr val="accent6"/>
          </a:effectRef>
          <a:fontRef idx="minor">
            <a:schemeClr val="dk1"/>
          </a:fontRef>
        </p:style>
        <p:txBody>
          <a:bodyPr rtlCol="0" anchor="b"/>
          <a:lstStyle/>
          <a:p>
            <a:r>
              <a:rPr lang="en-US" b="1" i="1" u="sng" dirty="0" smtClean="0"/>
              <a:t>Programmer welfare</a:t>
            </a:r>
            <a:endParaRPr lang="en-US" b="1" i="1" u="sng" dirty="0"/>
          </a:p>
        </p:txBody>
      </p:sp>
      <p:sp>
        <p:nvSpPr>
          <p:cNvPr id="16" name="Cloud 15"/>
          <p:cNvSpPr/>
          <p:nvPr/>
        </p:nvSpPr>
        <p:spPr>
          <a:xfrm>
            <a:off x="-108520" y="1052736"/>
            <a:ext cx="4320480" cy="3168352"/>
          </a:xfrm>
          <a:prstGeom prst="cloud">
            <a:avLst/>
          </a:prstGeom>
        </p:spPr>
        <p:style>
          <a:lnRef idx="1">
            <a:schemeClr val="accent5"/>
          </a:lnRef>
          <a:fillRef idx="2">
            <a:schemeClr val="accent5"/>
          </a:fillRef>
          <a:effectRef idx="1">
            <a:schemeClr val="accent5"/>
          </a:effectRef>
          <a:fontRef idx="minor">
            <a:schemeClr val="dk1"/>
          </a:fontRef>
        </p:style>
        <p:txBody>
          <a:bodyPr rtlCol="0" anchor="b"/>
          <a:lstStyle/>
          <a:p>
            <a:r>
              <a:rPr lang="en-US" b="1" i="1" u="sng" dirty="0" smtClean="0"/>
              <a:t>Feedback</a:t>
            </a:r>
            <a:endParaRPr lang="en-US" b="1" i="1" u="sng" dirty="0"/>
          </a:p>
        </p:txBody>
      </p:sp>
      <p:sp>
        <p:nvSpPr>
          <p:cNvPr id="2" name="Title 1"/>
          <p:cNvSpPr>
            <a:spLocks noGrp="1"/>
          </p:cNvSpPr>
          <p:nvPr>
            <p:ph type="title"/>
          </p:nvPr>
        </p:nvSpPr>
        <p:spPr/>
        <p:txBody>
          <a:bodyPr/>
          <a:lstStyle/>
          <a:p>
            <a:r>
              <a:rPr lang="en-US" dirty="0" smtClean="0"/>
              <a:t>XP Practices</a:t>
            </a:r>
            <a:endParaRPr lang="en-US" dirty="0"/>
          </a:p>
        </p:txBody>
      </p:sp>
      <p:sp>
        <p:nvSpPr>
          <p:cNvPr id="4" name="TextBox 3"/>
          <p:cNvSpPr txBox="1"/>
          <p:nvPr/>
        </p:nvSpPr>
        <p:spPr>
          <a:xfrm>
            <a:off x="539552" y="1484784"/>
            <a:ext cx="1872966" cy="369332"/>
          </a:xfrm>
          <a:prstGeom prst="rect">
            <a:avLst/>
          </a:prstGeom>
          <a:noFill/>
        </p:spPr>
        <p:txBody>
          <a:bodyPr wrap="none" rtlCol="0">
            <a:spAutoFit/>
          </a:bodyPr>
          <a:lstStyle/>
          <a:p>
            <a:r>
              <a:rPr lang="en-US" dirty="0" smtClean="0"/>
              <a:t>Pair Programming</a:t>
            </a:r>
            <a:endParaRPr lang="en-US" dirty="0"/>
          </a:p>
        </p:txBody>
      </p:sp>
      <p:sp>
        <p:nvSpPr>
          <p:cNvPr id="5" name="TextBox 4"/>
          <p:cNvSpPr txBox="1"/>
          <p:nvPr/>
        </p:nvSpPr>
        <p:spPr>
          <a:xfrm>
            <a:off x="1547664" y="2852936"/>
            <a:ext cx="1563574" cy="369332"/>
          </a:xfrm>
          <a:prstGeom prst="rect">
            <a:avLst/>
          </a:prstGeom>
          <a:noFill/>
        </p:spPr>
        <p:txBody>
          <a:bodyPr wrap="none" rtlCol="0">
            <a:spAutoFit/>
          </a:bodyPr>
          <a:lstStyle/>
          <a:p>
            <a:r>
              <a:rPr lang="en-US" dirty="0" smtClean="0"/>
              <a:t>Planning game</a:t>
            </a:r>
            <a:endParaRPr lang="en-US" dirty="0"/>
          </a:p>
        </p:txBody>
      </p:sp>
      <p:sp>
        <p:nvSpPr>
          <p:cNvPr id="6" name="TextBox 5"/>
          <p:cNvSpPr txBox="1"/>
          <p:nvPr/>
        </p:nvSpPr>
        <p:spPr>
          <a:xfrm>
            <a:off x="251520" y="2348880"/>
            <a:ext cx="1020532" cy="369332"/>
          </a:xfrm>
          <a:prstGeom prst="rect">
            <a:avLst/>
          </a:prstGeom>
          <a:noFill/>
        </p:spPr>
        <p:txBody>
          <a:bodyPr wrap="none" rtlCol="0">
            <a:spAutoFit/>
          </a:bodyPr>
          <a:lstStyle/>
          <a:p>
            <a:r>
              <a:rPr lang="en-US" dirty="0" smtClean="0"/>
              <a:t>Test-first</a:t>
            </a:r>
          </a:p>
        </p:txBody>
      </p:sp>
      <p:sp>
        <p:nvSpPr>
          <p:cNvPr id="7" name="TextBox 6"/>
          <p:cNvSpPr txBox="1"/>
          <p:nvPr/>
        </p:nvSpPr>
        <p:spPr>
          <a:xfrm>
            <a:off x="1907704" y="2132856"/>
            <a:ext cx="1778289" cy="369332"/>
          </a:xfrm>
          <a:prstGeom prst="rect">
            <a:avLst/>
          </a:prstGeom>
          <a:noFill/>
        </p:spPr>
        <p:txBody>
          <a:bodyPr wrap="none" rtlCol="0">
            <a:spAutoFit/>
          </a:bodyPr>
          <a:lstStyle/>
          <a:p>
            <a:r>
              <a:rPr lang="en-US" dirty="0" smtClean="0"/>
              <a:t>Onsite-Customer</a:t>
            </a:r>
            <a:endParaRPr lang="en-US" dirty="0"/>
          </a:p>
        </p:txBody>
      </p:sp>
      <p:sp>
        <p:nvSpPr>
          <p:cNvPr id="8" name="TextBox 7"/>
          <p:cNvSpPr txBox="1"/>
          <p:nvPr/>
        </p:nvSpPr>
        <p:spPr>
          <a:xfrm>
            <a:off x="4644008" y="2276872"/>
            <a:ext cx="2345113" cy="369332"/>
          </a:xfrm>
          <a:prstGeom prst="rect">
            <a:avLst/>
          </a:prstGeom>
          <a:noFill/>
        </p:spPr>
        <p:txBody>
          <a:bodyPr wrap="none" rtlCol="0">
            <a:spAutoFit/>
          </a:bodyPr>
          <a:lstStyle/>
          <a:p>
            <a:r>
              <a:rPr lang="en-US" dirty="0" smtClean="0"/>
              <a:t>Continuous integration</a:t>
            </a:r>
            <a:endParaRPr lang="en-US" dirty="0"/>
          </a:p>
        </p:txBody>
      </p:sp>
      <p:sp>
        <p:nvSpPr>
          <p:cNvPr id="9" name="TextBox 8"/>
          <p:cNvSpPr txBox="1"/>
          <p:nvPr/>
        </p:nvSpPr>
        <p:spPr>
          <a:xfrm>
            <a:off x="6444208" y="2780928"/>
            <a:ext cx="1265904" cy="369332"/>
          </a:xfrm>
          <a:prstGeom prst="rect">
            <a:avLst/>
          </a:prstGeom>
          <a:noFill/>
        </p:spPr>
        <p:txBody>
          <a:bodyPr wrap="none" rtlCol="0">
            <a:spAutoFit/>
          </a:bodyPr>
          <a:lstStyle/>
          <a:p>
            <a:r>
              <a:rPr lang="en-US" dirty="0" smtClean="0"/>
              <a:t>Refactoring</a:t>
            </a:r>
            <a:endParaRPr lang="en-US" dirty="0"/>
          </a:p>
        </p:txBody>
      </p:sp>
      <p:sp>
        <p:nvSpPr>
          <p:cNvPr id="10" name="TextBox 9"/>
          <p:cNvSpPr txBox="1"/>
          <p:nvPr/>
        </p:nvSpPr>
        <p:spPr>
          <a:xfrm>
            <a:off x="6804248" y="2132856"/>
            <a:ext cx="1518364" cy="369332"/>
          </a:xfrm>
          <a:prstGeom prst="rect">
            <a:avLst/>
          </a:prstGeom>
          <a:noFill/>
        </p:spPr>
        <p:txBody>
          <a:bodyPr wrap="none" rtlCol="0">
            <a:spAutoFit/>
          </a:bodyPr>
          <a:lstStyle/>
          <a:p>
            <a:r>
              <a:rPr lang="en-US" dirty="0" smtClean="0"/>
              <a:t>Small releases</a:t>
            </a:r>
            <a:endParaRPr lang="en-US" dirty="0"/>
          </a:p>
        </p:txBody>
      </p:sp>
      <p:sp>
        <p:nvSpPr>
          <p:cNvPr id="11" name="TextBox 10"/>
          <p:cNvSpPr txBox="1"/>
          <p:nvPr/>
        </p:nvSpPr>
        <p:spPr>
          <a:xfrm>
            <a:off x="144016" y="5400600"/>
            <a:ext cx="1846141" cy="369332"/>
          </a:xfrm>
          <a:prstGeom prst="rect">
            <a:avLst/>
          </a:prstGeom>
          <a:noFill/>
        </p:spPr>
        <p:txBody>
          <a:bodyPr wrap="none" rtlCol="0">
            <a:spAutoFit/>
          </a:bodyPr>
          <a:lstStyle/>
          <a:p>
            <a:r>
              <a:rPr lang="en-US" dirty="0" smtClean="0"/>
              <a:t>System metaphor</a:t>
            </a:r>
            <a:endParaRPr lang="en-US" dirty="0"/>
          </a:p>
        </p:txBody>
      </p:sp>
      <p:sp>
        <p:nvSpPr>
          <p:cNvPr id="12" name="TextBox 11"/>
          <p:cNvSpPr txBox="1"/>
          <p:nvPr/>
        </p:nvSpPr>
        <p:spPr>
          <a:xfrm>
            <a:off x="2483768" y="5472608"/>
            <a:ext cx="1478703" cy="369332"/>
          </a:xfrm>
          <a:prstGeom prst="rect">
            <a:avLst/>
          </a:prstGeom>
          <a:noFill/>
        </p:spPr>
        <p:txBody>
          <a:bodyPr wrap="none" rtlCol="0">
            <a:spAutoFit/>
          </a:bodyPr>
          <a:lstStyle/>
          <a:p>
            <a:r>
              <a:rPr lang="en-US" dirty="0" smtClean="0"/>
              <a:t>Simple design</a:t>
            </a:r>
            <a:endParaRPr lang="en-US" dirty="0"/>
          </a:p>
        </p:txBody>
      </p:sp>
      <p:sp>
        <p:nvSpPr>
          <p:cNvPr id="13" name="TextBox 12"/>
          <p:cNvSpPr txBox="1"/>
          <p:nvPr/>
        </p:nvSpPr>
        <p:spPr>
          <a:xfrm>
            <a:off x="1115616" y="5040560"/>
            <a:ext cx="2701168" cy="369332"/>
          </a:xfrm>
          <a:prstGeom prst="rect">
            <a:avLst/>
          </a:prstGeom>
          <a:noFill/>
        </p:spPr>
        <p:txBody>
          <a:bodyPr wrap="none" rtlCol="0">
            <a:spAutoFit/>
          </a:bodyPr>
          <a:lstStyle/>
          <a:p>
            <a:r>
              <a:rPr lang="en-US" dirty="0" smtClean="0"/>
              <a:t>Collective Code Ownership</a:t>
            </a:r>
            <a:endParaRPr lang="en-US" dirty="0"/>
          </a:p>
        </p:txBody>
      </p:sp>
      <p:sp>
        <p:nvSpPr>
          <p:cNvPr id="14" name="TextBox 13"/>
          <p:cNvSpPr txBox="1"/>
          <p:nvPr/>
        </p:nvSpPr>
        <p:spPr>
          <a:xfrm>
            <a:off x="1043608" y="4608512"/>
            <a:ext cx="1813317" cy="369332"/>
          </a:xfrm>
          <a:prstGeom prst="rect">
            <a:avLst/>
          </a:prstGeom>
          <a:noFill/>
        </p:spPr>
        <p:txBody>
          <a:bodyPr wrap="none" rtlCol="0">
            <a:spAutoFit/>
          </a:bodyPr>
          <a:lstStyle/>
          <a:p>
            <a:r>
              <a:rPr lang="en-US" dirty="0" smtClean="0"/>
              <a:t>Coding standards</a:t>
            </a:r>
            <a:endParaRPr lang="en-US" dirty="0"/>
          </a:p>
        </p:txBody>
      </p:sp>
      <p:sp>
        <p:nvSpPr>
          <p:cNvPr id="15" name="TextBox 14"/>
          <p:cNvSpPr txBox="1"/>
          <p:nvPr/>
        </p:nvSpPr>
        <p:spPr>
          <a:xfrm>
            <a:off x="6156176" y="4509120"/>
            <a:ext cx="1760593" cy="369332"/>
          </a:xfrm>
          <a:prstGeom prst="rect">
            <a:avLst/>
          </a:prstGeom>
          <a:noFill/>
        </p:spPr>
        <p:txBody>
          <a:bodyPr wrap="none" rtlCol="0">
            <a:spAutoFit/>
          </a:bodyPr>
          <a:lstStyle/>
          <a:p>
            <a:r>
              <a:rPr lang="en-US" dirty="0" smtClean="0"/>
              <a:t>Sustainable pace</a:t>
            </a:r>
            <a:endParaRPr lang="en-US" dirty="0"/>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20" name="Slide Number Placeholder 19"/>
          <p:cNvSpPr>
            <a:spLocks noGrp="1"/>
          </p:cNvSpPr>
          <p:nvPr>
            <p:ph type="sldNum" sz="quarter" idx="12"/>
          </p:nvPr>
        </p:nvSpPr>
        <p:spPr/>
        <p:txBody>
          <a:bodyPr/>
          <a:lstStyle/>
          <a:p>
            <a:fld id="{91974DF9-AD47-4691-BA21-BBFCE3637A9A}" type="slidenum">
              <a:rPr kumimoji="0" lang="en-US" smtClean="0"/>
              <a:pPr/>
              <a:t>18</a:t>
            </a:fld>
            <a:endParaRPr kumimoji="0" lang="en-US"/>
          </a:p>
        </p:txBody>
      </p:sp>
    </p:spTree>
    <p:extLst>
      <p:ext uri="{BB962C8B-B14F-4D97-AF65-F5344CB8AC3E}">
        <p14:creationId xmlns:p14="http://schemas.microsoft.com/office/powerpoint/2010/main" val="41237660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4539" y="0"/>
            <a:ext cx="7031877" cy="6457065"/>
          </a:xfrm>
          <a:prstGeom prst="rect">
            <a:avLst/>
          </a:prstGeom>
        </p:spPr>
      </p:pic>
      <p:sp>
        <p:nvSpPr>
          <p:cNvPr id="5" name="Title 1"/>
          <p:cNvSpPr>
            <a:spLocks noGrp="1"/>
          </p:cNvSpPr>
          <p:nvPr>
            <p:ph type="title"/>
          </p:nvPr>
        </p:nvSpPr>
        <p:spPr>
          <a:xfrm>
            <a:off x="457200" y="24304"/>
            <a:ext cx="8229600" cy="706090"/>
          </a:xfrm>
        </p:spPr>
        <p:txBody>
          <a:bodyPr/>
          <a:lstStyle/>
          <a:p>
            <a:pPr algn="l"/>
            <a:r>
              <a:rPr lang="en-US" dirty="0" smtClean="0"/>
              <a:t>            XP:   </a:t>
            </a:r>
            <a:endParaRPr lang="en-US" dirty="0"/>
          </a:p>
        </p:txBody>
      </p:sp>
      <p:sp>
        <p:nvSpPr>
          <p:cNvPr id="6" name="TextBox 5"/>
          <p:cNvSpPr txBox="1"/>
          <p:nvPr/>
        </p:nvSpPr>
        <p:spPr>
          <a:xfrm>
            <a:off x="5811500" y="6093296"/>
            <a:ext cx="3332500" cy="246221"/>
          </a:xfrm>
          <a:prstGeom prst="rect">
            <a:avLst/>
          </a:prstGeom>
          <a:noFill/>
        </p:spPr>
        <p:txBody>
          <a:bodyPr wrap="none" rtlCol="0">
            <a:spAutoFit/>
          </a:bodyPr>
          <a:lstStyle/>
          <a:p>
            <a:r>
              <a:rPr lang="en-US" sz="1000" dirty="0"/>
              <a:t>http://</a:t>
            </a:r>
            <a:r>
              <a:rPr lang="en-US" sz="1000" dirty="0" err="1"/>
              <a:t>en.wikipedia.org</a:t>
            </a:r>
            <a:r>
              <a:rPr lang="en-US" sz="1000" dirty="0"/>
              <a:t>/wiki/</a:t>
            </a:r>
            <a:r>
              <a:rPr lang="en-US" sz="1000" dirty="0" err="1"/>
              <a:t>File:Extreme_Programming.svg</a:t>
            </a:r>
            <a:endParaRPr lang="en-US" sz="1000" dirty="0"/>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19</a:t>
            </a:fld>
            <a:endParaRPr kumimoji="0" lang="en-US"/>
          </a:p>
        </p:txBody>
      </p:sp>
    </p:spTree>
    <p:extLst>
      <p:ext uri="{BB962C8B-B14F-4D97-AF65-F5344CB8AC3E}">
        <p14:creationId xmlns:p14="http://schemas.microsoft.com/office/powerpoint/2010/main" val="29833808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coming from?</a:t>
            </a:r>
            <a:endParaRPr lang="en-US" dirty="0"/>
          </a:p>
        </p:txBody>
      </p:sp>
      <p:pic>
        <p:nvPicPr>
          <p:cNvPr id="6" name="Content Placeholder 5"/>
          <p:cNvPicPr>
            <a:picLocks noGrp="1" noChangeAspect="1"/>
          </p:cNvPicPr>
          <p:nvPr>
            <p:ph idx="1"/>
          </p:nvPr>
        </p:nvPicPr>
        <p:blipFill>
          <a:blip r:embed="rId2"/>
          <a:srcRect t="6829" b="6829"/>
          <a:stretch>
            <a:fillRect/>
          </a:stretch>
        </p:blipFill>
        <p:spPr>
          <a:xfrm flipH="1">
            <a:off x="457200" y="908720"/>
            <a:ext cx="8229600" cy="5328592"/>
          </a:xfrm>
        </p:spPr>
      </p:pic>
      <p:sp>
        <p:nvSpPr>
          <p:cNvPr id="7" name="Rectangle 6"/>
          <p:cNvSpPr/>
          <p:nvPr/>
        </p:nvSpPr>
        <p:spPr>
          <a:xfrm>
            <a:off x="5066617" y="5975763"/>
            <a:ext cx="3620183" cy="246221"/>
          </a:xfrm>
          <a:prstGeom prst="rect">
            <a:avLst/>
          </a:prstGeom>
        </p:spPr>
        <p:txBody>
          <a:bodyPr wrap="square">
            <a:spAutoFit/>
          </a:bodyPr>
          <a:lstStyle/>
          <a:p>
            <a:r>
              <a:rPr lang="en-US" sz="1000" dirty="0" smtClean="0">
                <a:solidFill>
                  <a:srgbClr val="FFFFFF"/>
                </a:solidFill>
              </a:rPr>
              <a:t>http://</a:t>
            </a:r>
            <a:r>
              <a:rPr lang="en-US" sz="1000" dirty="0" err="1" smtClean="0">
                <a:solidFill>
                  <a:srgbClr val="FFFFFF"/>
                </a:solidFill>
              </a:rPr>
              <a:t>commons.wikimedia.org</a:t>
            </a:r>
            <a:r>
              <a:rPr lang="en-US" sz="1000" dirty="0" smtClean="0">
                <a:solidFill>
                  <a:srgbClr val="FFFFFF"/>
                </a:solidFill>
              </a:rPr>
              <a:t>/wiki/</a:t>
            </a:r>
            <a:r>
              <a:rPr lang="en-US" sz="1000" dirty="0" err="1" smtClean="0">
                <a:solidFill>
                  <a:srgbClr val="FFFFFF"/>
                </a:solidFill>
              </a:rPr>
              <a:t>File:Waterfall_katoomba.JPG</a:t>
            </a:r>
            <a:endParaRPr lang="en-US" sz="1000" dirty="0">
              <a:solidFill>
                <a:srgbClr val="FFFFFF"/>
              </a:solidFill>
            </a:endParaRPr>
          </a:p>
        </p:txBody>
      </p:sp>
      <p:sp>
        <p:nvSpPr>
          <p:cNvPr id="8" name="Content Placeholder 4"/>
          <p:cNvSpPr txBox="1">
            <a:spLocks/>
          </p:cNvSpPr>
          <p:nvPr/>
        </p:nvSpPr>
        <p:spPr>
          <a:xfrm>
            <a:off x="609600" y="1061120"/>
            <a:ext cx="8229600"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smtClean="0">
              <a:solidFill>
                <a:srgbClr val="FFFFFF"/>
              </a:solidFill>
            </a:endParaRPr>
          </a:p>
          <a:p>
            <a:pPr marL="0" indent="0">
              <a:buNone/>
            </a:pPr>
            <a:endParaRPr lang="en-US" dirty="0">
              <a:solidFill>
                <a:srgbClr val="FFFFFF"/>
              </a:solidFill>
            </a:endParaRPr>
          </a:p>
          <a:p>
            <a:pPr marL="0" indent="0">
              <a:buNone/>
            </a:pPr>
            <a:r>
              <a:rPr lang="en-US" dirty="0" smtClean="0">
                <a:solidFill>
                  <a:srgbClr val="FFFFFF"/>
                </a:solidFill>
              </a:rPr>
              <a:t>Requirements</a:t>
            </a:r>
          </a:p>
          <a:p>
            <a:pPr marL="0" indent="0">
              <a:buNone/>
            </a:pPr>
            <a:r>
              <a:rPr lang="en-US" dirty="0" smtClean="0">
                <a:solidFill>
                  <a:srgbClr val="FFFFFF"/>
                </a:solidFill>
              </a:rPr>
              <a:t>	</a:t>
            </a:r>
          </a:p>
          <a:p>
            <a:pPr marL="0" indent="0">
              <a:buNone/>
            </a:pPr>
            <a:r>
              <a:rPr lang="en-US" dirty="0">
                <a:solidFill>
                  <a:srgbClr val="FFFFFF"/>
                </a:solidFill>
              </a:rPr>
              <a:t>	</a:t>
            </a:r>
            <a:r>
              <a:rPr lang="en-US" dirty="0" smtClean="0">
                <a:solidFill>
                  <a:srgbClr val="FFFFFF"/>
                </a:solidFill>
              </a:rPr>
              <a:t>	Design</a:t>
            </a:r>
          </a:p>
          <a:p>
            <a:pPr marL="0" indent="0">
              <a:buNone/>
            </a:pPr>
            <a:endParaRPr lang="en-US" dirty="0" smtClean="0">
              <a:solidFill>
                <a:srgbClr val="FFFFFF"/>
              </a:solidFill>
            </a:endParaRPr>
          </a:p>
          <a:p>
            <a:pPr marL="0" indent="0">
              <a:buNone/>
            </a:pPr>
            <a:r>
              <a:rPr lang="en-US" dirty="0">
                <a:solidFill>
                  <a:srgbClr val="FFFFFF"/>
                </a:solidFill>
              </a:rPr>
              <a:t>	</a:t>
            </a:r>
            <a:r>
              <a:rPr lang="en-US" dirty="0" smtClean="0">
                <a:solidFill>
                  <a:srgbClr val="FFFFFF"/>
                </a:solidFill>
              </a:rPr>
              <a:t>					Programming</a:t>
            </a:r>
          </a:p>
          <a:p>
            <a:pPr marL="0" indent="0">
              <a:buNone/>
            </a:pPr>
            <a:endParaRPr lang="en-US" dirty="0" smtClean="0">
              <a:solidFill>
                <a:srgbClr val="FFFFFF"/>
              </a:solidFill>
            </a:endParaRPr>
          </a:p>
          <a:p>
            <a:pPr marL="0" indent="0">
              <a:buNone/>
            </a:pPr>
            <a:r>
              <a:rPr lang="en-US" dirty="0" smtClean="0">
                <a:solidFill>
                  <a:srgbClr val="FFFFFF"/>
                </a:solidFill>
              </a:rPr>
              <a:t>			Test</a:t>
            </a:r>
            <a:endParaRPr lang="en-US" dirty="0">
              <a:solidFill>
                <a:srgbClr val="FFFFFF"/>
              </a:solidFill>
            </a:endParaRPr>
          </a:p>
        </p:txBody>
      </p:sp>
      <p:sp>
        <p:nvSpPr>
          <p:cNvPr id="9" name="Footer Placeholder 8"/>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0" name="Slide Number Placeholder 9"/>
          <p:cNvSpPr>
            <a:spLocks noGrp="1"/>
          </p:cNvSpPr>
          <p:nvPr>
            <p:ph type="sldNum" sz="quarter" idx="12"/>
          </p:nvPr>
        </p:nvSpPr>
        <p:spPr/>
        <p:txBody>
          <a:body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2798221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500"/>
                                        <p:tgtEl>
                                          <p:spTgt spid="8">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500"/>
                                        <p:tgtEl>
                                          <p:spTgt spid="8">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fade">
                                      <p:cBhvr>
                                        <p:cTn id="19" dur="500"/>
                                        <p:tgtEl>
                                          <p:spTgt spid="8">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and teaching</a:t>
            </a:r>
            <a:endParaRPr lang="en-US" dirty="0"/>
          </a:p>
        </p:txBody>
      </p:sp>
      <p:sp>
        <p:nvSpPr>
          <p:cNvPr id="3" name="Content Placeholder 2"/>
          <p:cNvSpPr>
            <a:spLocks noGrp="1"/>
          </p:cNvSpPr>
          <p:nvPr>
            <p:ph idx="1"/>
          </p:nvPr>
        </p:nvSpPr>
        <p:spPr>
          <a:solidFill>
            <a:srgbClr val="FFFF00"/>
          </a:solidFill>
        </p:spPr>
        <p:txBody>
          <a:bodyPr/>
          <a:lstStyle/>
          <a:p>
            <a:r>
              <a:rPr lang="en-US" dirty="0" smtClean="0"/>
              <a:t>Slides from ICSE 2008!</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414179499"/>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40099" name="Rectangle 3"/>
          <p:cNvSpPr>
            <a:spLocks noGrp="1" noChangeArrowheads="1"/>
          </p:cNvSpPr>
          <p:nvPr>
            <p:ph idx="1"/>
          </p:nvPr>
        </p:nvSpPr>
        <p:spPr/>
        <p:txBody>
          <a:bodyPr>
            <a:normAutofit/>
          </a:bodyPr>
          <a:lstStyle/>
          <a:p>
            <a:pPr>
              <a:lnSpc>
                <a:spcPct val="90000"/>
              </a:lnSpc>
            </a:pPr>
            <a:r>
              <a:rPr lang="de-DE" dirty="0" smtClean="0"/>
              <a:t>Basic </a:t>
            </a:r>
            <a:r>
              <a:rPr lang="de-DE" dirty="0" err="1" smtClean="0"/>
              <a:t>idea</a:t>
            </a:r>
            <a:r>
              <a:rPr lang="de-DE" dirty="0" smtClean="0"/>
              <a:t>: </a:t>
            </a:r>
            <a:endParaRPr lang="de-DE" dirty="0" smtClean="0"/>
          </a:p>
          <a:p>
            <a:pPr lvl="1">
              <a:lnSpc>
                <a:spcPct val="90000"/>
              </a:lnSpc>
            </a:pPr>
            <a:r>
              <a:rPr lang="de-DE" dirty="0" smtClean="0"/>
              <a:t>Bundle </a:t>
            </a:r>
            <a:r>
              <a:rPr lang="de-DE" dirty="0" err="1" smtClean="0"/>
              <a:t>requirements</a:t>
            </a:r>
            <a:r>
              <a:rPr lang="de-DE" dirty="0" smtClean="0"/>
              <a:t>, do not </a:t>
            </a:r>
            <a:r>
              <a:rPr lang="de-DE" dirty="0" err="1" smtClean="0"/>
              <a:t>forward</a:t>
            </a:r>
            <a:r>
              <a:rPr lang="de-DE" dirty="0" smtClean="0"/>
              <a:t> </a:t>
            </a:r>
            <a:r>
              <a:rPr lang="de-DE" dirty="0" err="1" smtClean="0"/>
              <a:t>continuous</a:t>
            </a:r>
            <a:r>
              <a:rPr lang="de-DE" dirty="0" smtClean="0"/>
              <a:t> </a:t>
            </a:r>
            <a:r>
              <a:rPr lang="de-DE" dirty="0" err="1" smtClean="0"/>
              <a:t>changes</a:t>
            </a:r>
            <a:r>
              <a:rPr lang="de-DE" dirty="0" smtClean="0"/>
              <a:t> </a:t>
            </a:r>
            <a:r>
              <a:rPr lang="de-DE" dirty="0" err="1" smtClean="0"/>
              <a:t>of</a:t>
            </a:r>
            <a:r>
              <a:rPr lang="de-DE" dirty="0" smtClean="0"/>
              <a:t> </a:t>
            </a:r>
            <a:r>
              <a:rPr lang="de-DE" dirty="0" err="1" smtClean="0"/>
              <a:t>requirements</a:t>
            </a:r>
            <a:r>
              <a:rPr lang="de-DE" dirty="0" smtClean="0"/>
              <a:t> </a:t>
            </a:r>
            <a:r>
              <a:rPr lang="de-DE" dirty="0" err="1" smtClean="0"/>
              <a:t>to</a:t>
            </a:r>
            <a:r>
              <a:rPr lang="de-DE" dirty="0" smtClean="0"/>
              <a:t> </a:t>
            </a:r>
            <a:r>
              <a:rPr lang="de-DE" dirty="0" err="1" smtClean="0"/>
              <a:t>team</a:t>
            </a:r>
            <a:endParaRPr lang="de-DE" dirty="0" smtClean="0"/>
          </a:p>
          <a:p>
            <a:pPr lvl="1">
              <a:lnSpc>
                <a:spcPct val="90000"/>
              </a:lnSpc>
            </a:pPr>
            <a:r>
              <a:rPr lang="de-DE" dirty="0" err="1" smtClean="0"/>
              <a:t>Changes</a:t>
            </a:r>
            <a:r>
              <a:rPr lang="de-DE" dirty="0" smtClean="0"/>
              <a:t>: </a:t>
            </a:r>
            <a:r>
              <a:rPr lang="de-DE" dirty="0" err="1" smtClean="0"/>
              <a:t>often</a:t>
            </a:r>
            <a:r>
              <a:rPr lang="de-DE" dirty="0" smtClean="0"/>
              <a:t> </a:t>
            </a:r>
            <a:r>
              <a:rPr lang="de-DE" dirty="0" err="1" smtClean="0"/>
              <a:t>and</a:t>
            </a:r>
            <a:r>
              <a:rPr lang="de-DE" dirty="0" smtClean="0"/>
              <a:t> </a:t>
            </a:r>
            <a:r>
              <a:rPr lang="de-DE" dirty="0" err="1" smtClean="0"/>
              <a:t>appreciated</a:t>
            </a:r>
            <a:r>
              <a:rPr lang="de-DE" dirty="0" smtClean="0"/>
              <a:t> </a:t>
            </a:r>
            <a:r>
              <a:rPr lang="de-DE" dirty="0" smtClean="0"/>
              <a:t>– </a:t>
            </a:r>
            <a:r>
              <a:rPr lang="de-DE" dirty="0" smtClean="0"/>
              <a:t>but </a:t>
            </a:r>
            <a:r>
              <a:rPr lang="de-DE" dirty="0" err="1" smtClean="0"/>
              <a:t>put</a:t>
            </a:r>
            <a:r>
              <a:rPr lang="de-DE" dirty="0" smtClean="0"/>
              <a:t> a Baseline in </a:t>
            </a:r>
            <a:r>
              <a:rPr lang="de-DE" dirty="0" err="1" smtClean="0"/>
              <a:t>between</a:t>
            </a:r>
            <a:endParaRPr lang="de-DE" dirty="0" smtClean="0"/>
          </a:p>
          <a:p>
            <a:pPr lvl="1">
              <a:lnSpc>
                <a:spcPct val="90000"/>
              </a:lnSpc>
            </a:pPr>
            <a:endParaRPr lang="de-DE" dirty="0" smtClean="0"/>
          </a:p>
          <a:p>
            <a:pPr lvl="1">
              <a:lnSpc>
                <a:spcPct val="90000"/>
              </a:lnSpc>
            </a:pPr>
            <a:r>
              <a:rPr lang="de-DE" dirty="0" smtClean="0"/>
              <a:t>SCRUM-Master </a:t>
            </a:r>
            <a:r>
              <a:rPr lang="de-DE" dirty="0" err="1" smtClean="0"/>
              <a:t>is</a:t>
            </a:r>
            <a:r>
              <a:rPr lang="de-DE" dirty="0" smtClean="0"/>
              <a:t> a </a:t>
            </a:r>
            <a:r>
              <a:rPr lang="de-DE" dirty="0" err="1" smtClean="0"/>
              <a:t>buffer</a:t>
            </a:r>
            <a:r>
              <a:rPr lang="de-DE" dirty="0" smtClean="0"/>
              <a:t> </a:t>
            </a:r>
            <a:r>
              <a:rPr lang="de-DE" dirty="0" err="1" smtClean="0"/>
              <a:t>between</a:t>
            </a:r>
            <a:r>
              <a:rPr lang="de-DE" dirty="0" smtClean="0"/>
              <a:t> </a:t>
            </a:r>
            <a:r>
              <a:rPr lang="de-DE" dirty="0" err="1" smtClean="0"/>
              <a:t>interal</a:t>
            </a:r>
            <a:r>
              <a:rPr lang="de-DE" dirty="0" smtClean="0"/>
              <a:t> </a:t>
            </a:r>
            <a:r>
              <a:rPr lang="de-DE" dirty="0" err="1" smtClean="0"/>
              <a:t>and</a:t>
            </a:r>
            <a:r>
              <a:rPr lang="de-DE" dirty="0" smtClean="0"/>
              <a:t> </a:t>
            </a:r>
            <a:r>
              <a:rPr lang="de-DE" dirty="0" err="1" smtClean="0"/>
              <a:t>external</a:t>
            </a:r>
            <a:r>
              <a:rPr lang="de-DE" dirty="0" smtClean="0"/>
              <a:t> </a:t>
            </a:r>
            <a:r>
              <a:rPr lang="de-DE" dirty="0" err="1" smtClean="0"/>
              <a:t>stakeholders</a:t>
            </a:r>
            <a:endParaRPr lang="de-DE" dirty="0" smtClean="0"/>
          </a:p>
          <a:p>
            <a:pPr lvl="1">
              <a:lnSpc>
                <a:spcPct val="90000"/>
              </a:lnSpc>
            </a:pPr>
            <a:endParaRPr lang="de-DE" dirty="0" smtClean="0"/>
          </a:p>
          <a:p>
            <a:pPr lvl="1">
              <a:lnSpc>
                <a:spcPct val="90000"/>
              </a:lnSpc>
            </a:pPr>
            <a:r>
              <a:rPr lang="de-DE" dirty="0" smtClean="0"/>
              <a:t>Daily </a:t>
            </a:r>
            <a:r>
              <a:rPr lang="de-DE" dirty="0" err="1" smtClean="0"/>
              <a:t>meetings</a:t>
            </a:r>
            <a:r>
              <a:rPr lang="de-DE" dirty="0" smtClean="0"/>
              <a:t> </a:t>
            </a:r>
            <a:r>
              <a:rPr lang="de-DE" dirty="0" err="1" smtClean="0"/>
              <a:t>facilitate</a:t>
            </a:r>
            <a:r>
              <a:rPr lang="de-DE" dirty="0" smtClean="0"/>
              <a:t> </a:t>
            </a:r>
            <a:r>
              <a:rPr lang="de-DE" dirty="0" err="1" smtClean="0"/>
              <a:t>direc</a:t>
            </a:r>
            <a:r>
              <a:rPr lang="de-DE" dirty="0" err="1" smtClean="0"/>
              <a:t>t</a:t>
            </a:r>
            <a:r>
              <a:rPr lang="de-DE" dirty="0" smtClean="0"/>
              <a:t> </a:t>
            </a:r>
            <a:r>
              <a:rPr lang="de-DE" dirty="0" err="1" smtClean="0"/>
              <a:t>communication</a:t>
            </a:r>
            <a:endParaRPr lang="de-DE" dirty="0" smtClean="0"/>
          </a:p>
          <a:p>
            <a:pPr lvl="1">
              <a:lnSpc>
                <a:spcPct val="90000"/>
              </a:lnSpc>
            </a:pPr>
            <a:endParaRPr lang="de-DE" dirty="0" smtClean="0"/>
          </a:p>
          <a:p>
            <a:pPr>
              <a:lnSpc>
                <a:spcPct val="90000"/>
              </a:lnSpc>
            </a:pPr>
            <a:r>
              <a:rPr lang="de-DE" dirty="0" smtClean="0"/>
              <a:t>After </a:t>
            </a:r>
            <a:r>
              <a:rPr lang="de-DE" dirty="0" err="1" smtClean="0"/>
              <a:t>initial</a:t>
            </a:r>
            <a:r>
              <a:rPr lang="de-DE" dirty="0" smtClean="0"/>
              <a:t> </a:t>
            </a:r>
            <a:r>
              <a:rPr lang="de-DE" dirty="0" err="1" smtClean="0"/>
              <a:t>phase</a:t>
            </a:r>
            <a:r>
              <a:rPr lang="de-DE" dirty="0" smtClean="0"/>
              <a:t>: Project </a:t>
            </a:r>
            <a:r>
              <a:rPr lang="de-DE" dirty="0" err="1" smtClean="0"/>
              <a:t>flows</a:t>
            </a:r>
            <a:endParaRPr lang="de-DE" dirty="0" smtClean="0"/>
          </a:p>
          <a:p>
            <a:pPr lvl="1">
              <a:lnSpc>
                <a:spcPct val="90000"/>
              </a:lnSpc>
            </a:pPr>
            <a:r>
              <a:rPr lang="de-DE" dirty="0" err="1" smtClean="0"/>
              <a:t>Self-facilitating</a:t>
            </a:r>
            <a:r>
              <a:rPr lang="de-DE" dirty="0" smtClean="0"/>
              <a:t> on </a:t>
            </a:r>
            <a:r>
              <a:rPr lang="de-DE" dirty="0" err="1" smtClean="0"/>
              <a:t>informational</a:t>
            </a:r>
            <a:r>
              <a:rPr lang="de-DE" dirty="0" smtClean="0"/>
              <a:t> </a:t>
            </a:r>
            <a:r>
              <a:rPr lang="de-DE" dirty="0" err="1" smtClean="0"/>
              <a:t>and</a:t>
            </a:r>
            <a:r>
              <a:rPr lang="de-DE" dirty="0" smtClean="0"/>
              <a:t> </a:t>
            </a:r>
            <a:r>
              <a:rPr lang="de-DE" dirty="0" err="1" smtClean="0"/>
              <a:t>psychological</a:t>
            </a:r>
            <a:r>
              <a:rPr lang="de-DE" dirty="0" smtClean="0"/>
              <a:t> </a:t>
            </a:r>
            <a:r>
              <a:rPr lang="de-DE" dirty="0" err="1" smtClean="0"/>
              <a:t>level</a:t>
            </a:r>
            <a:endParaRPr lang="de-DE" dirty="0" smtClean="0"/>
          </a:p>
          <a:p>
            <a:pPr lvl="1">
              <a:lnSpc>
                <a:spcPct val="90000"/>
              </a:lnSpc>
            </a:pPr>
            <a:endParaRPr lang="de-DE" dirty="0" smtClean="0"/>
          </a:p>
          <a:p>
            <a:pPr>
              <a:lnSpc>
                <a:spcPct val="90000"/>
              </a:lnSpc>
            </a:pPr>
            <a:r>
              <a:rPr lang="de-DE" dirty="0" smtClean="0"/>
              <a:t>SCRUM </a:t>
            </a:r>
            <a:r>
              <a:rPr lang="de-DE" dirty="0" err="1" smtClean="0"/>
              <a:t>focusses</a:t>
            </a:r>
            <a:r>
              <a:rPr lang="de-DE" dirty="0" smtClean="0"/>
              <a:t> on essential </a:t>
            </a:r>
            <a:r>
              <a:rPr lang="de-DE" dirty="0" err="1" smtClean="0"/>
              <a:t>aspects</a:t>
            </a:r>
            <a:endParaRPr lang="de-DE" dirty="0" smtClean="0"/>
          </a:p>
          <a:p>
            <a:pPr lvl="1">
              <a:lnSpc>
                <a:spcPct val="90000"/>
              </a:lnSpc>
            </a:pPr>
            <a:r>
              <a:rPr lang="de-DE" dirty="0" err="1" smtClean="0"/>
              <a:t>Everythin</a:t>
            </a:r>
            <a:r>
              <a:rPr lang="de-DE" dirty="0" err="1" smtClean="0"/>
              <a:t>g</a:t>
            </a:r>
            <a:r>
              <a:rPr lang="de-DE" dirty="0" smtClean="0"/>
              <a:t> not essential </a:t>
            </a:r>
            <a:r>
              <a:rPr lang="de-DE" dirty="0" err="1" smtClean="0"/>
              <a:t>can</a:t>
            </a:r>
            <a:r>
              <a:rPr lang="de-DE" dirty="0" smtClean="0"/>
              <a:t> </a:t>
            </a:r>
            <a:r>
              <a:rPr lang="de-DE" dirty="0" err="1" smtClean="0"/>
              <a:t>be</a:t>
            </a:r>
            <a:r>
              <a:rPr lang="de-DE" dirty="0" smtClean="0"/>
              <a:t> </a:t>
            </a:r>
            <a:r>
              <a:rPr lang="de-DE" dirty="0" err="1" smtClean="0"/>
              <a:t>decided</a:t>
            </a:r>
            <a:r>
              <a:rPr lang="de-DE" dirty="0" smtClean="0"/>
              <a:t> </a:t>
            </a:r>
            <a:r>
              <a:rPr lang="de-DE" dirty="0" err="1" smtClean="0"/>
              <a:t>by</a:t>
            </a:r>
            <a:r>
              <a:rPr lang="de-DE" dirty="0" smtClean="0"/>
              <a:t> </a:t>
            </a:r>
            <a:r>
              <a:rPr lang="de-DE" dirty="0" err="1" smtClean="0"/>
              <a:t>the</a:t>
            </a:r>
            <a:r>
              <a:rPr lang="de-DE" dirty="0" smtClean="0"/>
              <a:t> </a:t>
            </a:r>
            <a:r>
              <a:rPr lang="de-DE" dirty="0" err="1" smtClean="0"/>
              <a:t>team</a:t>
            </a:r>
            <a:endParaRPr lang="de-DE" dirty="0" smtClean="0"/>
          </a:p>
        </p:txBody>
      </p:sp>
      <p:sp>
        <p:nvSpPr>
          <p:cNvPr id="109570" name="Rectangle 2"/>
          <p:cNvSpPr>
            <a:spLocks noGrp="1" noChangeArrowheads="1"/>
          </p:cNvSpPr>
          <p:nvPr>
            <p:ph type="title"/>
          </p:nvPr>
        </p:nvSpPr>
        <p:spPr/>
        <p:txBody>
          <a:bodyPr/>
          <a:lstStyle/>
          <a:p>
            <a:r>
              <a:rPr lang="de-DE" dirty="0" smtClean="0"/>
              <a:t>SCRUM </a:t>
            </a:r>
            <a:r>
              <a:rPr lang="de-DE" dirty="0" smtClean="0"/>
              <a:t>Approach</a:t>
            </a:r>
            <a:endParaRPr lang="de-DE" dirty="0" smtClean="0"/>
          </a:p>
        </p:txBody>
      </p:sp>
    </p:spTree>
    <p:extLst>
      <p:ext uri="{BB962C8B-B14F-4D97-AF65-F5344CB8AC3E}">
        <p14:creationId xmlns:p14="http://schemas.microsoft.com/office/powerpoint/2010/main" val="381488156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0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40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400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4009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4009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4009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4009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40099">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400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009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50339" name="Rectangle 3"/>
          <p:cNvSpPr>
            <a:spLocks noGrp="1" noChangeArrowheads="1"/>
          </p:cNvSpPr>
          <p:nvPr>
            <p:ph idx="1"/>
          </p:nvPr>
        </p:nvSpPr>
        <p:spPr/>
        <p:txBody>
          <a:bodyPr>
            <a:normAutofit lnSpcReduction="10000"/>
          </a:bodyPr>
          <a:lstStyle/>
          <a:p>
            <a:r>
              <a:rPr lang="de-DE" dirty="0" smtClean="0"/>
              <a:t>SCRUM Meetings</a:t>
            </a:r>
          </a:p>
          <a:p>
            <a:pPr lvl="1"/>
            <a:r>
              <a:rPr lang="de-DE" sz="1900" dirty="0" smtClean="0"/>
              <a:t>SCRUM </a:t>
            </a:r>
            <a:r>
              <a:rPr lang="de-DE" sz="1900" dirty="0" smtClean="0"/>
              <a:t>Master </a:t>
            </a:r>
            <a:r>
              <a:rPr lang="de-DE" sz="1900" dirty="0" err="1" smtClean="0"/>
              <a:t>minds</a:t>
            </a:r>
            <a:r>
              <a:rPr lang="de-DE" sz="1900" dirty="0" smtClean="0"/>
              <a:t> </a:t>
            </a:r>
            <a:r>
              <a:rPr lang="de-DE" sz="1900" dirty="0" err="1" smtClean="0"/>
              <a:t>the</a:t>
            </a:r>
            <a:r>
              <a:rPr lang="de-DE" sz="1900" dirty="0" smtClean="0"/>
              <a:t> time (</a:t>
            </a:r>
            <a:r>
              <a:rPr lang="de-DE" sz="1900" dirty="0" smtClean="0"/>
              <a:t>2-3 </a:t>
            </a:r>
            <a:r>
              <a:rPr lang="de-DE" sz="1900" dirty="0" smtClean="0"/>
              <a:t>min</a:t>
            </a:r>
            <a:r>
              <a:rPr lang="de-DE" sz="1900" dirty="0" smtClean="0"/>
              <a:t>./Person)</a:t>
            </a:r>
          </a:p>
          <a:p>
            <a:pPr lvl="2"/>
            <a:r>
              <a:rPr lang="de-DE" sz="1900" dirty="0" err="1" smtClean="0"/>
              <a:t>Standup</a:t>
            </a:r>
            <a:r>
              <a:rPr lang="de-DE" sz="1900" dirty="0" smtClean="0"/>
              <a:t>-meeting: </a:t>
            </a:r>
            <a:r>
              <a:rPr lang="de-DE" sz="1900" dirty="0" err="1" smtClean="0"/>
              <a:t>faster</a:t>
            </a:r>
            <a:endParaRPr lang="de-DE" sz="1900" dirty="0" smtClean="0"/>
          </a:p>
          <a:p>
            <a:pPr lvl="2"/>
            <a:r>
              <a:rPr lang="de-DE" sz="1900" dirty="0" err="1" smtClean="0"/>
              <a:t>Replace</a:t>
            </a:r>
            <a:r>
              <a:rPr lang="de-DE" sz="1900" dirty="0" smtClean="0"/>
              <a:t> </a:t>
            </a:r>
            <a:r>
              <a:rPr lang="de-DE" sz="1900" dirty="0" err="1" smtClean="0"/>
              <a:t>status</a:t>
            </a:r>
            <a:r>
              <a:rPr lang="de-DE" sz="1900" dirty="0" smtClean="0"/>
              <a:t> </a:t>
            </a:r>
            <a:r>
              <a:rPr lang="de-DE" sz="1900" dirty="0" err="1" smtClean="0"/>
              <a:t>meetings</a:t>
            </a:r>
            <a:r>
              <a:rPr lang="de-DE" sz="1900" dirty="0" smtClean="0"/>
              <a:t> – </a:t>
            </a:r>
            <a:r>
              <a:rPr lang="de-DE" sz="1900" dirty="0" err="1" smtClean="0"/>
              <a:t>safe</a:t>
            </a:r>
            <a:r>
              <a:rPr lang="de-DE" sz="1900" dirty="0" smtClean="0"/>
              <a:t> time</a:t>
            </a:r>
            <a:endParaRPr lang="de-DE" sz="1900" dirty="0" smtClean="0"/>
          </a:p>
          <a:p>
            <a:pPr lvl="2"/>
            <a:endParaRPr lang="de-DE" dirty="0" smtClean="0"/>
          </a:p>
          <a:p>
            <a:pPr lvl="1"/>
            <a:r>
              <a:rPr lang="de-DE" sz="1900" dirty="0" err="1" smtClean="0"/>
              <a:t>Important</a:t>
            </a:r>
            <a:r>
              <a:rPr lang="de-DE" sz="1900" dirty="0" smtClean="0"/>
              <a:t>: </a:t>
            </a:r>
            <a:r>
              <a:rPr lang="de-DE" sz="1900" dirty="0" err="1" smtClean="0"/>
              <a:t>Always</a:t>
            </a:r>
            <a:r>
              <a:rPr lang="de-DE" sz="1900" dirty="0" smtClean="0"/>
              <a:t> same time </a:t>
            </a:r>
            <a:r>
              <a:rPr lang="de-DE" sz="1900" dirty="0" err="1" smtClean="0"/>
              <a:t>and</a:t>
            </a:r>
            <a:r>
              <a:rPr lang="de-DE" sz="1900" dirty="0" smtClean="0"/>
              <a:t> </a:t>
            </a:r>
            <a:r>
              <a:rPr lang="de-DE" sz="1900" dirty="0" err="1" smtClean="0"/>
              <a:t>place</a:t>
            </a:r>
            <a:r>
              <a:rPr lang="de-DE" sz="1900" dirty="0" smtClean="0"/>
              <a:t>! </a:t>
            </a:r>
            <a:endParaRPr lang="de-DE" sz="1900" dirty="0" smtClean="0"/>
          </a:p>
          <a:p>
            <a:pPr lvl="2"/>
            <a:r>
              <a:rPr lang="de-DE" sz="1900" dirty="0" smtClean="0"/>
              <a:t>(not </a:t>
            </a:r>
            <a:r>
              <a:rPr lang="de-DE" sz="1900" dirty="0" err="1" smtClean="0"/>
              <a:t>important</a:t>
            </a:r>
            <a:r>
              <a:rPr lang="de-DE" sz="1900" dirty="0" smtClean="0"/>
              <a:t>: </a:t>
            </a:r>
            <a:r>
              <a:rPr lang="de-DE" sz="1900" dirty="0" err="1" smtClean="0"/>
              <a:t>where</a:t>
            </a:r>
            <a:r>
              <a:rPr lang="de-DE" sz="1900" dirty="0" smtClean="0"/>
              <a:t>)</a:t>
            </a:r>
            <a:endParaRPr lang="de-DE" sz="1900" dirty="0" smtClean="0"/>
          </a:p>
          <a:p>
            <a:pPr lvl="2"/>
            <a:r>
              <a:rPr lang="de-DE" sz="1900" dirty="0" smtClean="0"/>
              <a:t>Daily / </a:t>
            </a:r>
            <a:r>
              <a:rPr lang="de-DE" sz="1900" dirty="0" err="1" smtClean="0"/>
              <a:t>frequent</a:t>
            </a:r>
            <a:r>
              <a:rPr lang="de-DE" sz="1900" dirty="0" smtClean="0"/>
              <a:t> </a:t>
            </a:r>
            <a:r>
              <a:rPr lang="de-DE" sz="1900" dirty="0" err="1" smtClean="0"/>
              <a:t>meetings</a:t>
            </a:r>
            <a:r>
              <a:rPr lang="de-DE" sz="1900" dirty="0" smtClean="0"/>
              <a:t> </a:t>
            </a:r>
            <a:r>
              <a:rPr lang="de-DE" sz="1900" dirty="0" err="1" smtClean="0"/>
              <a:t>avoid</a:t>
            </a:r>
            <a:r>
              <a:rPr lang="de-DE" sz="1900" dirty="0" smtClean="0"/>
              <a:t> </a:t>
            </a:r>
            <a:r>
              <a:rPr lang="de-DE" sz="1900" dirty="0" err="1" smtClean="0"/>
              <a:t>long</a:t>
            </a:r>
            <a:r>
              <a:rPr lang="de-DE" sz="1900" dirty="0" smtClean="0"/>
              <a:t>/</a:t>
            </a:r>
            <a:r>
              <a:rPr lang="de-DE" sz="1900" dirty="0" err="1" smtClean="0"/>
              <a:t>quiet</a:t>
            </a:r>
            <a:r>
              <a:rPr lang="de-DE" sz="1900" dirty="0" smtClean="0"/>
              <a:t> </a:t>
            </a:r>
            <a:r>
              <a:rPr lang="de-DE" sz="1900" dirty="0" err="1" smtClean="0"/>
              <a:t>crisis</a:t>
            </a:r>
            <a:endParaRPr lang="de-DE" sz="1900" dirty="0" smtClean="0"/>
          </a:p>
          <a:p>
            <a:pPr lvl="1"/>
            <a:endParaRPr lang="de-DE" sz="1800" dirty="0" smtClean="0"/>
          </a:p>
          <a:p>
            <a:pPr lvl="1"/>
            <a:r>
              <a:rPr lang="de-DE" sz="1900" dirty="0" smtClean="0"/>
              <a:t>Content</a:t>
            </a:r>
            <a:endParaRPr lang="de-DE" sz="1900" dirty="0" smtClean="0"/>
          </a:p>
          <a:p>
            <a:pPr lvl="2"/>
            <a:r>
              <a:rPr lang="de-DE" sz="1900" dirty="0" err="1" smtClean="0"/>
              <a:t>What</a:t>
            </a:r>
            <a:r>
              <a:rPr lang="de-DE" sz="1900" dirty="0" smtClean="0"/>
              <a:t> </a:t>
            </a:r>
            <a:r>
              <a:rPr lang="de-DE" sz="1900" dirty="0" smtClean="0"/>
              <a:t>was </a:t>
            </a:r>
            <a:r>
              <a:rPr lang="de-DE" sz="1900" dirty="0" err="1" smtClean="0"/>
              <a:t>done</a:t>
            </a:r>
            <a:r>
              <a:rPr lang="de-DE" sz="1900" dirty="0" smtClean="0"/>
              <a:t> </a:t>
            </a:r>
            <a:r>
              <a:rPr lang="de-DE" sz="1900" dirty="0" err="1" smtClean="0"/>
              <a:t>since</a:t>
            </a:r>
            <a:r>
              <a:rPr lang="de-DE" sz="1900" dirty="0" smtClean="0"/>
              <a:t> </a:t>
            </a:r>
            <a:r>
              <a:rPr lang="de-DE" sz="1900" dirty="0" err="1" smtClean="0"/>
              <a:t>the</a:t>
            </a:r>
            <a:r>
              <a:rPr lang="de-DE" sz="1900" dirty="0" smtClean="0"/>
              <a:t> last </a:t>
            </a:r>
            <a:r>
              <a:rPr lang="de-DE" sz="1900" dirty="0" err="1" smtClean="0"/>
              <a:t>meeting</a:t>
            </a:r>
            <a:r>
              <a:rPr lang="de-DE" sz="1900" dirty="0" smtClean="0"/>
              <a:t>?</a:t>
            </a:r>
            <a:endParaRPr lang="de-DE" sz="1900" dirty="0" smtClean="0"/>
          </a:p>
          <a:p>
            <a:pPr lvl="2"/>
            <a:r>
              <a:rPr lang="de-DE" sz="1900" dirty="0" err="1" smtClean="0"/>
              <a:t>What</a:t>
            </a:r>
            <a:r>
              <a:rPr lang="de-DE" sz="1900" dirty="0" smtClean="0"/>
              <a:t> </a:t>
            </a:r>
            <a:r>
              <a:rPr lang="de-DE" sz="1900" dirty="0" err="1" smtClean="0"/>
              <a:t>is</a:t>
            </a:r>
            <a:r>
              <a:rPr lang="de-DE" sz="1900" dirty="0" smtClean="0"/>
              <a:t> </a:t>
            </a:r>
            <a:r>
              <a:rPr lang="de-DE" sz="1900" dirty="0" err="1" smtClean="0"/>
              <a:t>planned</a:t>
            </a:r>
            <a:r>
              <a:rPr lang="de-DE" sz="1900" dirty="0" smtClean="0"/>
              <a:t> </a:t>
            </a:r>
            <a:r>
              <a:rPr lang="de-DE" sz="1900" dirty="0" err="1" smtClean="0"/>
              <a:t>to</a:t>
            </a:r>
            <a:r>
              <a:rPr lang="de-DE" sz="1900" dirty="0" smtClean="0"/>
              <a:t> </a:t>
            </a:r>
            <a:r>
              <a:rPr lang="de-DE" sz="1900" dirty="0" err="1" smtClean="0"/>
              <a:t>be</a:t>
            </a:r>
            <a:r>
              <a:rPr lang="de-DE" sz="1900" dirty="0" smtClean="0"/>
              <a:t> </a:t>
            </a:r>
            <a:r>
              <a:rPr lang="de-DE" sz="1900" dirty="0" err="1" smtClean="0"/>
              <a:t>don</a:t>
            </a:r>
            <a:r>
              <a:rPr lang="de-DE" sz="1900" dirty="0" err="1" smtClean="0"/>
              <a:t>e</a:t>
            </a:r>
            <a:r>
              <a:rPr lang="de-DE" sz="1900" dirty="0" smtClean="0"/>
              <a:t> </a:t>
            </a:r>
            <a:r>
              <a:rPr lang="de-DE" sz="1900" dirty="0" err="1" smtClean="0"/>
              <a:t>before</a:t>
            </a:r>
            <a:r>
              <a:rPr lang="de-DE" sz="1900" dirty="0" smtClean="0"/>
              <a:t> </a:t>
            </a:r>
            <a:r>
              <a:rPr lang="de-DE" sz="1900" dirty="0" err="1" smtClean="0"/>
              <a:t>the</a:t>
            </a:r>
            <a:r>
              <a:rPr lang="de-DE" sz="1900" dirty="0" smtClean="0"/>
              <a:t> </a:t>
            </a:r>
            <a:r>
              <a:rPr lang="de-DE" sz="1900" dirty="0" err="1" smtClean="0"/>
              <a:t>next</a:t>
            </a:r>
            <a:r>
              <a:rPr lang="de-DE" sz="1900" dirty="0" smtClean="0"/>
              <a:t> </a:t>
            </a:r>
            <a:r>
              <a:rPr lang="de-DE" sz="1900" dirty="0" err="1" smtClean="0"/>
              <a:t>meeting</a:t>
            </a:r>
            <a:r>
              <a:rPr lang="de-DE" sz="1900" dirty="0" smtClean="0"/>
              <a:t>?</a:t>
            </a:r>
            <a:endParaRPr lang="de-DE" sz="1900" dirty="0" smtClean="0"/>
          </a:p>
          <a:p>
            <a:pPr lvl="2"/>
            <a:r>
              <a:rPr lang="de-DE" sz="1900" dirty="0" err="1" smtClean="0"/>
              <a:t>Found</a:t>
            </a:r>
            <a:r>
              <a:rPr lang="de-DE" sz="1900" dirty="0" smtClean="0"/>
              <a:t> </a:t>
            </a:r>
            <a:r>
              <a:rPr lang="de-DE" sz="1900" dirty="0" err="1" smtClean="0"/>
              <a:t>obstacles</a:t>
            </a:r>
            <a:r>
              <a:rPr lang="de-DE" sz="1900" dirty="0" smtClean="0"/>
              <a:t>? Write on </a:t>
            </a:r>
            <a:r>
              <a:rPr lang="de-DE" sz="1900" dirty="0" err="1" smtClean="0"/>
              <a:t>whiteboard</a:t>
            </a:r>
            <a:r>
              <a:rPr lang="de-DE" sz="1900" dirty="0" smtClean="0"/>
              <a:t>!</a:t>
            </a:r>
            <a:endParaRPr lang="de-DE" sz="1900" dirty="0" smtClean="0"/>
          </a:p>
          <a:p>
            <a:pPr lvl="2"/>
            <a:endParaRPr lang="de-DE" sz="1900" dirty="0" smtClean="0"/>
          </a:p>
          <a:p>
            <a:pPr lvl="1"/>
            <a:r>
              <a:rPr lang="de-DE" sz="1900" dirty="0" err="1" smtClean="0"/>
              <a:t>Useful</a:t>
            </a:r>
            <a:r>
              <a:rPr lang="de-DE" sz="1900" dirty="0" smtClean="0"/>
              <a:t>: Share </a:t>
            </a:r>
            <a:r>
              <a:rPr lang="de-DE" sz="1900" dirty="0" err="1" smtClean="0"/>
              <a:t>information</a:t>
            </a:r>
            <a:r>
              <a:rPr lang="de-DE" sz="1900" dirty="0" smtClean="0"/>
              <a:t> </a:t>
            </a:r>
            <a:r>
              <a:rPr lang="de-DE" sz="1900" dirty="0" err="1" smtClean="0"/>
              <a:t>and</a:t>
            </a:r>
            <a:r>
              <a:rPr lang="de-DE" sz="1900" dirty="0" smtClean="0"/>
              <a:t> </a:t>
            </a:r>
            <a:r>
              <a:rPr lang="de-DE" sz="1900" dirty="0" err="1" smtClean="0"/>
              <a:t>facilitate</a:t>
            </a:r>
            <a:r>
              <a:rPr lang="de-DE" sz="1900" dirty="0" smtClean="0"/>
              <a:t> </a:t>
            </a:r>
            <a:r>
              <a:rPr lang="de-DE" sz="1900" dirty="0" err="1" smtClean="0"/>
              <a:t>social</a:t>
            </a:r>
            <a:r>
              <a:rPr lang="de-DE" sz="1900" dirty="0" smtClean="0"/>
              <a:t> </a:t>
            </a:r>
            <a:r>
              <a:rPr lang="de-DE" sz="1900" dirty="0" err="1" smtClean="0"/>
              <a:t>aspects</a:t>
            </a:r>
            <a:endParaRPr lang="de-DE" sz="1900" dirty="0" smtClean="0"/>
          </a:p>
          <a:p>
            <a:pPr lvl="1"/>
            <a:r>
              <a:rPr lang="de-DE" sz="1900" dirty="0" smtClean="0"/>
              <a:t>Schedule </a:t>
            </a:r>
            <a:r>
              <a:rPr lang="de-DE" sz="1900" dirty="0" err="1" smtClean="0"/>
              <a:t>further</a:t>
            </a:r>
            <a:r>
              <a:rPr lang="de-DE" sz="1900" dirty="0" smtClean="0"/>
              <a:t> </a:t>
            </a:r>
            <a:r>
              <a:rPr lang="de-DE" sz="1900" dirty="0" err="1" smtClean="0"/>
              <a:t>meetings</a:t>
            </a:r>
            <a:r>
              <a:rPr lang="de-DE" sz="1900" dirty="0" smtClean="0"/>
              <a:t> </a:t>
            </a:r>
            <a:r>
              <a:rPr lang="de-DE" sz="1900" dirty="0" err="1" smtClean="0"/>
              <a:t>to</a:t>
            </a:r>
            <a:r>
              <a:rPr lang="de-DE" sz="1900" dirty="0" smtClean="0"/>
              <a:t> </a:t>
            </a:r>
            <a:r>
              <a:rPr lang="de-DE" sz="1900" dirty="0" err="1" smtClean="0"/>
              <a:t>follow</a:t>
            </a:r>
            <a:r>
              <a:rPr lang="de-DE" sz="1900" dirty="0" smtClean="0"/>
              <a:t> </a:t>
            </a:r>
            <a:r>
              <a:rPr lang="de-DE" sz="1900" dirty="0" err="1" smtClean="0"/>
              <a:t>up</a:t>
            </a:r>
            <a:r>
              <a:rPr lang="de-DE" sz="1900" dirty="0" smtClean="0"/>
              <a:t> on </a:t>
            </a:r>
            <a:r>
              <a:rPr lang="de-DE" sz="1900" dirty="0" err="1" smtClean="0"/>
              <a:t>things</a:t>
            </a:r>
            <a:r>
              <a:rPr lang="de-DE" sz="1900" dirty="0" smtClean="0"/>
              <a:t> (e.g. </a:t>
            </a:r>
            <a:r>
              <a:rPr lang="de-DE" sz="1900" dirty="0" err="1" smtClean="0"/>
              <a:t>obstacles</a:t>
            </a:r>
            <a:r>
              <a:rPr lang="de-DE" sz="1900" dirty="0" smtClean="0"/>
              <a:t>)</a:t>
            </a:r>
            <a:endParaRPr lang="de-DE" sz="1900" dirty="0" smtClean="0"/>
          </a:p>
        </p:txBody>
      </p:sp>
      <p:sp>
        <p:nvSpPr>
          <p:cNvPr id="111618" name="Rectangle 2"/>
          <p:cNvSpPr>
            <a:spLocks noGrp="1" noChangeArrowheads="1"/>
          </p:cNvSpPr>
          <p:nvPr>
            <p:ph type="title"/>
          </p:nvPr>
        </p:nvSpPr>
        <p:spPr/>
        <p:txBody>
          <a:bodyPr/>
          <a:lstStyle/>
          <a:p>
            <a:r>
              <a:rPr lang="de-DE" dirty="0" smtClean="0"/>
              <a:t>SCRUM Practices</a:t>
            </a:r>
            <a:br>
              <a:rPr lang="de-DE" dirty="0" smtClean="0"/>
            </a:br>
            <a:r>
              <a:rPr lang="de-DE" sz="1800" dirty="0" err="1" smtClean="0">
                <a:solidFill>
                  <a:schemeClr val="tx1"/>
                </a:solidFill>
              </a:rPr>
              <a:t>Hints</a:t>
            </a:r>
            <a:endParaRPr lang="de-DE" sz="1800" dirty="0" smtClean="0">
              <a:solidFill>
                <a:schemeClr val="tx1"/>
              </a:solidFill>
            </a:endParaRPr>
          </a:p>
        </p:txBody>
      </p:sp>
    </p:spTree>
    <p:extLst>
      <p:ext uri="{BB962C8B-B14F-4D97-AF65-F5344CB8AC3E}">
        <p14:creationId xmlns:p14="http://schemas.microsoft.com/office/powerpoint/2010/main" val="419915000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0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03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503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50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503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5033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75033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5033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75033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75033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75033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750339">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7503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0339"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2387" name="Rectangle 3"/>
          <p:cNvSpPr>
            <a:spLocks noGrp="1" noChangeArrowheads="1"/>
          </p:cNvSpPr>
          <p:nvPr>
            <p:ph idx="1"/>
          </p:nvPr>
        </p:nvSpPr>
        <p:spPr/>
        <p:txBody>
          <a:bodyPr>
            <a:normAutofit lnSpcReduction="10000"/>
          </a:bodyPr>
          <a:lstStyle/>
          <a:p>
            <a:pPr>
              <a:lnSpc>
                <a:spcPct val="90000"/>
              </a:lnSpc>
            </a:pPr>
            <a:r>
              <a:rPr lang="de-DE" sz="2400" dirty="0"/>
              <a:t>Sprint</a:t>
            </a:r>
          </a:p>
          <a:p>
            <a:pPr lvl="1">
              <a:lnSpc>
                <a:spcPct val="90000"/>
              </a:lnSpc>
            </a:pPr>
            <a:r>
              <a:rPr lang="de-DE" sz="1800" dirty="0" err="1" smtClean="0"/>
              <a:t>During</a:t>
            </a:r>
            <a:r>
              <a:rPr lang="de-DE" sz="1800" dirty="0" smtClean="0"/>
              <a:t> </a:t>
            </a:r>
            <a:r>
              <a:rPr lang="de-DE" sz="1800" dirty="0" err="1" smtClean="0"/>
              <a:t>sprint</a:t>
            </a:r>
            <a:r>
              <a:rPr lang="de-DE" sz="1800" dirty="0" smtClean="0"/>
              <a:t>: </a:t>
            </a:r>
            <a:r>
              <a:rPr lang="de-DE" sz="1800" dirty="0" err="1" smtClean="0"/>
              <a:t>Autonomous</a:t>
            </a:r>
            <a:r>
              <a:rPr lang="de-DE" sz="1800" dirty="0" smtClean="0"/>
              <a:t> </a:t>
            </a:r>
            <a:r>
              <a:rPr lang="de-DE" sz="1800" dirty="0" err="1" smtClean="0"/>
              <a:t>team</a:t>
            </a:r>
            <a:r>
              <a:rPr lang="de-DE" sz="1800" dirty="0" smtClean="0"/>
              <a:t>: </a:t>
            </a:r>
            <a:r>
              <a:rPr lang="de-DE" sz="1800" i="1" dirty="0" err="1" smtClean="0"/>
              <a:t>Pioneers</a:t>
            </a:r>
            <a:endParaRPr lang="de-DE" sz="1800" i="1" dirty="0" smtClean="0"/>
          </a:p>
          <a:p>
            <a:pPr lvl="2">
              <a:lnSpc>
                <a:spcPct val="90000"/>
              </a:lnSpc>
            </a:pPr>
            <a:r>
              <a:rPr lang="de-DE" sz="1800" dirty="0" err="1" smtClean="0"/>
              <a:t>No</a:t>
            </a:r>
            <a:r>
              <a:rPr lang="de-DE" sz="1800" dirty="0" smtClean="0"/>
              <a:t> </a:t>
            </a:r>
            <a:r>
              <a:rPr lang="de-DE" sz="1800" dirty="0" err="1" smtClean="0"/>
              <a:t>new</a:t>
            </a:r>
            <a:r>
              <a:rPr lang="de-DE" sz="1800" dirty="0" smtClean="0"/>
              <a:t> </a:t>
            </a:r>
            <a:r>
              <a:rPr lang="de-DE" sz="1800" dirty="0" err="1" smtClean="0"/>
              <a:t>requirements</a:t>
            </a:r>
            <a:r>
              <a:rPr lang="de-DE" dirty="0"/>
              <a:t> </a:t>
            </a:r>
            <a:r>
              <a:rPr lang="de-DE" dirty="0" smtClean="0"/>
              <a:t>/ </a:t>
            </a:r>
            <a:r>
              <a:rPr lang="de-DE" dirty="0" err="1" smtClean="0"/>
              <a:t>no</a:t>
            </a:r>
            <a:r>
              <a:rPr lang="de-DE" dirty="0" smtClean="0"/>
              <a:t> </a:t>
            </a:r>
            <a:r>
              <a:rPr lang="de-DE" dirty="0" err="1" smtClean="0"/>
              <a:t>changes</a:t>
            </a:r>
            <a:endParaRPr lang="de-DE" sz="1800" dirty="0" smtClean="0"/>
          </a:p>
          <a:p>
            <a:pPr lvl="2">
              <a:lnSpc>
                <a:spcPct val="90000"/>
              </a:lnSpc>
            </a:pPr>
            <a:r>
              <a:rPr lang="de-DE" sz="1800" dirty="0" err="1" smtClean="0"/>
              <a:t>No</a:t>
            </a:r>
            <a:r>
              <a:rPr lang="de-DE" sz="1800" dirty="0" smtClean="0"/>
              <a:t> </a:t>
            </a:r>
            <a:r>
              <a:rPr lang="de-DE" sz="1800" dirty="0" err="1" smtClean="0"/>
              <a:t>external</a:t>
            </a:r>
            <a:r>
              <a:rPr lang="de-DE" sz="1800" dirty="0" smtClean="0"/>
              <a:t> </a:t>
            </a:r>
            <a:r>
              <a:rPr lang="de-DE" sz="1800" dirty="0" err="1" smtClean="0"/>
              <a:t>influences</a:t>
            </a:r>
            <a:endParaRPr lang="de-DE" sz="1800" dirty="0" smtClean="0"/>
          </a:p>
          <a:p>
            <a:pPr lvl="2">
              <a:lnSpc>
                <a:spcPct val="90000"/>
              </a:lnSpc>
            </a:pPr>
            <a:r>
              <a:rPr lang="de-DE" sz="1800" dirty="0" err="1" smtClean="0"/>
              <a:t>Only</a:t>
            </a:r>
            <a:r>
              <a:rPr lang="de-DE" sz="1800" dirty="0" smtClean="0"/>
              <a:t> </a:t>
            </a:r>
            <a:r>
              <a:rPr lang="de-DE" sz="1800" dirty="0" err="1" smtClean="0"/>
              <a:t>sprint</a:t>
            </a:r>
            <a:r>
              <a:rPr lang="de-DE" sz="1800" dirty="0" smtClean="0"/>
              <a:t> </a:t>
            </a:r>
            <a:r>
              <a:rPr lang="de-DE" sz="1800" dirty="0" err="1" smtClean="0"/>
              <a:t>goal</a:t>
            </a:r>
            <a:endParaRPr lang="de-DE" sz="1800" dirty="0" smtClean="0"/>
          </a:p>
          <a:p>
            <a:pPr lvl="3">
              <a:lnSpc>
                <a:spcPct val="90000"/>
              </a:lnSpc>
            </a:pPr>
            <a:r>
              <a:rPr lang="de-DE" sz="1800" dirty="0" smtClean="0"/>
              <a:t>Fixed: Time (</a:t>
            </a:r>
            <a:r>
              <a:rPr lang="de-DE" sz="1800" dirty="0" err="1" smtClean="0"/>
              <a:t>approx</a:t>
            </a:r>
            <a:r>
              <a:rPr lang="de-DE" sz="1800" dirty="0" smtClean="0"/>
              <a:t>. 30 </a:t>
            </a:r>
            <a:r>
              <a:rPr lang="de-DE" sz="1800" dirty="0" smtClean="0"/>
              <a:t>Tage), </a:t>
            </a:r>
            <a:r>
              <a:rPr lang="de-DE" sz="1800" dirty="0" err="1" smtClean="0"/>
              <a:t>Cost</a:t>
            </a:r>
            <a:r>
              <a:rPr lang="de-DE" sz="1800" dirty="0" smtClean="0"/>
              <a:t> (Developers etc</a:t>
            </a:r>
            <a:r>
              <a:rPr lang="de-DE" sz="1800" dirty="0" smtClean="0"/>
              <a:t>.), </a:t>
            </a:r>
            <a:r>
              <a:rPr lang="de-DE" sz="1800" dirty="0" smtClean="0"/>
              <a:t>Quality</a:t>
            </a:r>
            <a:endParaRPr lang="de-DE" sz="1800" dirty="0" smtClean="0"/>
          </a:p>
          <a:p>
            <a:pPr lvl="3">
              <a:lnSpc>
                <a:spcPct val="90000"/>
              </a:lnSpc>
            </a:pPr>
            <a:r>
              <a:rPr lang="de-DE" sz="1800" dirty="0" smtClean="0"/>
              <a:t>Variable: </a:t>
            </a:r>
            <a:r>
              <a:rPr lang="de-DE" sz="1800" dirty="0" err="1" smtClean="0"/>
              <a:t>Functionality</a:t>
            </a:r>
            <a:endParaRPr lang="de-DE" sz="1800" dirty="0" smtClean="0"/>
          </a:p>
          <a:p>
            <a:pPr lvl="4">
              <a:lnSpc>
                <a:spcPct val="90000"/>
              </a:lnSpc>
            </a:pPr>
            <a:r>
              <a:rPr lang="de-DE" sz="1800" dirty="0" smtClean="0"/>
              <a:t>Team </a:t>
            </a:r>
            <a:r>
              <a:rPr lang="de-DE" sz="1800" dirty="0" err="1" smtClean="0"/>
              <a:t>can</a:t>
            </a:r>
            <a:r>
              <a:rPr lang="de-DE" sz="1800" dirty="0" smtClean="0"/>
              <a:t> </a:t>
            </a:r>
            <a:r>
              <a:rPr lang="de-DE" sz="1800" dirty="0" err="1" smtClean="0"/>
              <a:t>adjust</a:t>
            </a:r>
            <a:r>
              <a:rPr lang="de-DE" sz="1800" dirty="0" smtClean="0"/>
              <a:t> </a:t>
            </a:r>
            <a:r>
              <a:rPr lang="de-DE" sz="1800" dirty="0" err="1" smtClean="0"/>
              <a:t>details</a:t>
            </a:r>
            <a:r>
              <a:rPr lang="de-DE" sz="1800" dirty="0" smtClean="0"/>
              <a:t> </a:t>
            </a:r>
            <a:r>
              <a:rPr lang="de-DE" sz="1800" dirty="0" err="1" smtClean="0"/>
              <a:t>and</a:t>
            </a:r>
            <a:r>
              <a:rPr lang="de-DE" sz="1800" dirty="0" smtClean="0"/>
              <a:t> </a:t>
            </a:r>
            <a:r>
              <a:rPr lang="de-DE" sz="1800" dirty="0" err="1" smtClean="0"/>
              <a:t>scope</a:t>
            </a:r>
            <a:r>
              <a:rPr lang="de-DE" sz="1800" dirty="0" smtClean="0"/>
              <a:t> </a:t>
            </a:r>
            <a:r>
              <a:rPr lang="de-DE" sz="1800" dirty="0" err="1" smtClean="0"/>
              <a:t>of</a:t>
            </a:r>
            <a:r>
              <a:rPr lang="de-DE" sz="1800" dirty="0" smtClean="0"/>
              <a:t> </a:t>
            </a:r>
            <a:r>
              <a:rPr lang="de-DE" sz="1800" dirty="0" err="1" smtClean="0"/>
              <a:t>functionality</a:t>
            </a:r>
            <a:r>
              <a:rPr lang="de-DE" sz="1800" dirty="0" smtClean="0"/>
              <a:t> </a:t>
            </a:r>
            <a:r>
              <a:rPr lang="de-DE" sz="1800" dirty="0" err="1" smtClean="0"/>
              <a:t>based</a:t>
            </a:r>
            <a:r>
              <a:rPr lang="de-DE" sz="1800" dirty="0" smtClean="0"/>
              <a:t> on </a:t>
            </a:r>
            <a:r>
              <a:rPr lang="de-DE" sz="1800" dirty="0" err="1" smtClean="0"/>
              <a:t>the</a:t>
            </a:r>
            <a:r>
              <a:rPr lang="de-DE" sz="1800" dirty="0" smtClean="0"/>
              <a:t> time-</a:t>
            </a:r>
            <a:r>
              <a:rPr lang="de-DE" sz="1800" dirty="0" err="1" smtClean="0"/>
              <a:t>cost</a:t>
            </a:r>
            <a:r>
              <a:rPr lang="de-DE" sz="1800" dirty="0" smtClean="0"/>
              <a:t>-quality </a:t>
            </a:r>
            <a:r>
              <a:rPr lang="de-DE" sz="1800" dirty="0" err="1" smtClean="0"/>
              <a:t>frame</a:t>
            </a:r>
            <a:r>
              <a:rPr lang="de-DE" sz="1800" dirty="0" smtClean="0"/>
              <a:t> </a:t>
            </a:r>
            <a:r>
              <a:rPr lang="de-DE" sz="1800" dirty="0" err="1" smtClean="0"/>
              <a:t>and</a:t>
            </a:r>
            <a:r>
              <a:rPr lang="de-DE" sz="1800" dirty="0" smtClean="0"/>
              <a:t> </a:t>
            </a:r>
            <a:r>
              <a:rPr lang="de-DE" sz="1800" dirty="0" err="1" smtClean="0"/>
              <a:t>with</a:t>
            </a:r>
            <a:r>
              <a:rPr lang="de-DE" sz="1800" dirty="0" smtClean="0"/>
              <a:t> </a:t>
            </a:r>
            <a:r>
              <a:rPr lang="de-DE" sz="1800" dirty="0" err="1" smtClean="0"/>
              <a:t>respect</a:t>
            </a:r>
            <a:r>
              <a:rPr lang="de-DE" sz="1800" dirty="0" smtClean="0"/>
              <a:t> </a:t>
            </a:r>
            <a:r>
              <a:rPr lang="de-DE" sz="1800" dirty="0" err="1" smtClean="0"/>
              <a:t>to</a:t>
            </a:r>
            <a:r>
              <a:rPr lang="de-DE" sz="1800" dirty="0" smtClean="0"/>
              <a:t> </a:t>
            </a:r>
            <a:r>
              <a:rPr lang="de-DE" sz="1800" dirty="0" err="1" smtClean="0"/>
              <a:t>the</a:t>
            </a:r>
            <a:r>
              <a:rPr lang="de-DE" sz="1800" dirty="0" smtClean="0"/>
              <a:t> </a:t>
            </a:r>
            <a:r>
              <a:rPr lang="de-DE" sz="1800" dirty="0" err="1" smtClean="0"/>
              <a:t>sprint</a:t>
            </a:r>
            <a:r>
              <a:rPr lang="de-DE" sz="1800" dirty="0" smtClean="0"/>
              <a:t> </a:t>
            </a:r>
            <a:r>
              <a:rPr lang="de-DE" sz="1800" dirty="0" err="1" smtClean="0"/>
              <a:t>goal</a:t>
            </a:r>
            <a:endParaRPr lang="de-DE" sz="1800" dirty="0" smtClean="0"/>
          </a:p>
          <a:p>
            <a:pPr lvl="1">
              <a:lnSpc>
                <a:spcPct val="90000"/>
              </a:lnSpc>
            </a:pPr>
            <a:r>
              <a:rPr lang="de-DE" sz="1800" dirty="0" smtClean="0"/>
              <a:t>Sprint </a:t>
            </a:r>
            <a:r>
              <a:rPr lang="de-DE" sz="1800" dirty="0" err="1" smtClean="0"/>
              <a:t>can</a:t>
            </a:r>
            <a:r>
              <a:rPr lang="de-DE" sz="1800" dirty="0" smtClean="0"/>
              <a:t> </a:t>
            </a:r>
            <a:r>
              <a:rPr lang="de-DE" sz="1800" dirty="0" err="1" smtClean="0"/>
              <a:t>be</a:t>
            </a:r>
            <a:r>
              <a:rPr lang="de-DE" sz="1800" dirty="0" smtClean="0"/>
              <a:t> </a:t>
            </a:r>
            <a:r>
              <a:rPr lang="de-DE" sz="1800" dirty="0" err="1" smtClean="0"/>
              <a:t>cancelled</a:t>
            </a:r>
            <a:endParaRPr lang="de-DE" sz="1800" dirty="0" smtClean="0"/>
          </a:p>
          <a:p>
            <a:pPr lvl="1">
              <a:lnSpc>
                <a:spcPct val="90000"/>
              </a:lnSpc>
            </a:pPr>
            <a:r>
              <a:rPr lang="de-DE" sz="1800" dirty="0" smtClean="0"/>
              <a:t>After Sprint: 4h Sprint</a:t>
            </a:r>
            <a:r>
              <a:rPr lang="de-DE" sz="1800" dirty="0" smtClean="0"/>
              <a:t>-Meeting</a:t>
            </a:r>
          </a:p>
          <a:p>
            <a:pPr lvl="2">
              <a:lnSpc>
                <a:spcPct val="90000"/>
              </a:lnSpc>
            </a:pPr>
            <a:r>
              <a:rPr lang="de-DE" sz="1800" dirty="0" err="1" smtClean="0"/>
              <a:t>Avoid</a:t>
            </a:r>
            <a:r>
              <a:rPr lang="de-DE" sz="1800" dirty="0" smtClean="0"/>
              <a:t> </a:t>
            </a:r>
            <a:r>
              <a:rPr lang="de-DE" sz="1800" dirty="0" err="1" smtClean="0"/>
              <a:t>long</a:t>
            </a:r>
            <a:r>
              <a:rPr lang="de-DE" sz="1800" dirty="0" smtClean="0"/>
              <a:t> </a:t>
            </a:r>
            <a:r>
              <a:rPr lang="de-DE" sz="1800" dirty="0" err="1" smtClean="0"/>
              <a:t>preparation</a:t>
            </a:r>
            <a:r>
              <a:rPr lang="de-DE" sz="1800" dirty="0" smtClean="0"/>
              <a:t> </a:t>
            </a:r>
            <a:r>
              <a:rPr lang="de-DE" sz="1800" dirty="0" smtClean="0"/>
              <a:t>(max. </a:t>
            </a:r>
            <a:r>
              <a:rPr lang="de-DE" sz="1800" dirty="0" smtClean="0"/>
              <a:t>2h)</a:t>
            </a:r>
            <a:endParaRPr lang="de-DE" sz="1800" dirty="0" smtClean="0"/>
          </a:p>
          <a:p>
            <a:pPr lvl="2">
              <a:lnSpc>
                <a:spcPct val="90000"/>
              </a:lnSpc>
            </a:pPr>
            <a:r>
              <a:rPr lang="de-DE" sz="1800" dirty="0" err="1" smtClean="0"/>
              <a:t>Avoid</a:t>
            </a:r>
            <a:r>
              <a:rPr lang="de-DE" sz="1800" dirty="0" smtClean="0"/>
              <a:t> </a:t>
            </a:r>
            <a:r>
              <a:rPr lang="de-DE" sz="1800" dirty="0" err="1" smtClean="0"/>
              <a:t>slides</a:t>
            </a:r>
            <a:endParaRPr lang="de-DE" sz="1800" dirty="0" smtClean="0"/>
          </a:p>
          <a:p>
            <a:pPr lvl="2">
              <a:lnSpc>
                <a:spcPct val="90000"/>
              </a:lnSpc>
            </a:pPr>
            <a:r>
              <a:rPr lang="de-DE" sz="1800" dirty="0" err="1" smtClean="0"/>
              <a:t>Often</a:t>
            </a:r>
            <a:r>
              <a:rPr lang="de-DE" sz="1800" dirty="0" smtClean="0"/>
              <a:t> </a:t>
            </a:r>
            <a:r>
              <a:rPr lang="de-DE" sz="1800" dirty="0" err="1" smtClean="0"/>
              <a:t>very</a:t>
            </a:r>
            <a:r>
              <a:rPr lang="de-DE" sz="1800" dirty="0" smtClean="0"/>
              <a:t> informal</a:t>
            </a:r>
            <a:endParaRPr lang="de-DE" sz="1800" dirty="0" smtClean="0"/>
          </a:p>
          <a:p>
            <a:pPr>
              <a:lnSpc>
                <a:spcPct val="90000"/>
              </a:lnSpc>
            </a:pPr>
            <a:r>
              <a:rPr lang="de-DE" sz="2400" dirty="0" err="1" smtClean="0"/>
              <a:t>Adjust</a:t>
            </a:r>
            <a:r>
              <a:rPr lang="de-DE" sz="2400" dirty="0" smtClean="0"/>
              <a:t> SCRUM (</a:t>
            </a:r>
            <a:r>
              <a:rPr lang="de-DE" sz="2400" dirty="0" err="1" smtClean="0"/>
              <a:t>longer</a:t>
            </a:r>
            <a:r>
              <a:rPr lang="de-DE" sz="2400" dirty="0" smtClean="0"/>
              <a:t> Sprints</a:t>
            </a:r>
            <a:r>
              <a:rPr lang="de-DE" sz="2400" dirty="0"/>
              <a:t>, </a:t>
            </a:r>
            <a:r>
              <a:rPr lang="de-DE" sz="2400" dirty="0" err="1" smtClean="0"/>
              <a:t>other</a:t>
            </a:r>
            <a:r>
              <a:rPr lang="de-DE" sz="2400" dirty="0" smtClean="0"/>
              <a:t> Meetings</a:t>
            </a:r>
            <a:r>
              <a:rPr lang="de-DE" sz="2400" dirty="0"/>
              <a:t>…)</a:t>
            </a:r>
          </a:p>
          <a:p>
            <a:pPr lvl="1">
              <a:lnSpc>
                <a:spcPct val="90000"/>
              </a:lnSpc>
            </a:pPr>
            <a:r>
              <a:rPr lang="de-DE" sz="1800" dirty="0" smtClean="0"/>
              <a:t>Okay, after </a:t>
            </a:r>
            <a:r>
              <a:rPr lang="de-DE" sz="1800" dirty="0" err="1" smtClean="0"/>
              <a:t>being</a:t>
            </a:r>
            <a:r>
              <a:rPr lang="de-DE" sz="1800" dirty="0" smtClean="0"/>
              <a:t> </a:t>
            </a:r>
            <a:r>
              <a:rPr lang="de-DE" sz="1800" dirty="0" err="1" smtClean="0"/>
              <a:t>successful</a:t>
            </a:r>
            <a:r>
              <a:rPr lang="de-DE" sz="1800" dirty="0" smtClean="0"/>
              <a:t> </a:t>
            </a:r>
            <a:r>
              <a:rPr lang="de-DE" sz="1800" dirty="0" err="1" smtClean="0"/>
              <a:t>with</a:t>
            </a:r>
            <a:r>
              <a:rPr lang="de-DE" sz="1800" dirty="0" smtClean="0"/>
              <a:t> </a:t>
            </a:r>
            <a:r>
              <a:rPr lang="de-DE" sz="1800" dirty="0" err="1" smtClean="0"/>
              <a:t>the</a:t>
            </a:r>
            <a:r>
              <a:rPr lang="de-DE" sz="1800" dirty="0" smtClean="0"/>
              <a:t> traditional </a:t>
            </a:r>
            <a:r>
              <a:rPr lang="de-DE" sz="1800" dirty="0" err="1" smtClean="0"/>
              <a:t>setup</a:t>
            </a:r>
            <a:endParaRPr lang="de-DE" sz="1800" dirty="0" smtClean="0"/>
          </a:p>
          <a:p>
            <a:pPr lvl="1">
              <a:lnSpc>
                <a:spcPct val="90000"/>
              </a:lnSpc>
            </a:pPr>
            <a:r>
              <a:rPr lang="de-DE" sz="1800" dirty="0" err="1" smtClean="0"/>
              <a:t>Only</a:t>
            </a:r>
            <a:r>
              <a:rPr lang="de-DE" sz="1800" dirty="0" smtClean="0"/>
              <a:t> </a:t>
            </a:r>
            <a:r>
              <a:rPr lang="de-DE" sz="1800" dirty="0" err="1" smtClean="0"/>
              <a:t>based</a:t>
            </a:r>
            <a:r>
              <a:rPr lang="de-DE" sz="1800" dirty="0" smtClean="0"/>
              <a:t> on </a:t>
            </a:r>
            <a:r>
              <a:rPr lang="de-DE" sz="1800" dirty="0" err="1" smtClean="0"/>
              <a:t>experiences</a:t>
            </a:r>
            <a:r>
              <a:rPr lang="de-DE" sz="1800" dirty="0" smtClean="0"/>
              <a:t> – </a:t>
            </a:r>
            <a:r>
              <a:rPr lang="de-DE" sz="1800" dirty="0" err="1" smtClean="0"/>
              <a:t>never</a:t>
            </a:r>
            <a:r>
              <a:rPr lang="de-DE" sz="1800" dirty="0" smtClean="0"/>
              <a:t> </a:t>
            </a:r>
            <a:r>
              <a:rPr lang="de-DE" sz="1800" dirty="0" err="1" smtClean="0"/>
              <a:t>without</a:t>
            </a:r>
            <a:r>
              <a:rPr lang="de-DE" sz="1800" dirty="0" smtClean="0"/>
              <a:t> </a:t>
            </a:r>
            <a:r>
              <a:rPr lang="de-DE" sz="1800" dirty="0" err="1" smtClean="0"/>
              <a:t>experience</a:t>
            </a:r>
            <a:endParaRPr lang="de-DE" sz="1800" dirty="0" smtClean="0"/>
          </a:p>
          <a:p>
            <a:pPr lvl="1">
              <a:lnSpc>
                <a:spcPct val="90000"/>
              </a:lnSpc>
              <a:buFontTx/>
              <a:buNone/>
            </a:pPr>
            <a:endParaRPr lang="de-DE" sz="1600" dirty="0" smtClean="0"/>
          </a:p>
        </p:txBody>
      </p:sp>
      <p:sp>
        <p:nvSpPr>
          <p:cNvPr id="112642" name="Rectangle 2"/>
          <p:cNvSpPr>
            <a:spLocks noGrp="1" noChangeArrowheads="1"/>
          </p:cNvSpPr>
          <p:nvPr>
            <p:ph type="title"/>
          </p:nvPr>
        </p:nvSpPr>
        <p:spPr/>
        <p:txBody>
          <a:bodyPr/>
          <a:lstStyle/>
          <a:p>
            <a:r>
              <a:rPr lang="de-DE" dirty="0" smtClean="0"/>
              <a:t>SCRUM Practices</a:t>
            </a:r>
            <a:br>
              <a:rPr lang="de-DE" dirty="0" smtClean="0"/>
            </a:br>
            <a:r>
              <a:rPr lang="de-DE" sz="1800" dirty="0" err="1" smtClean="0">
                <a:solidFill>
                  <a:schemeClr val="tx1"/>
                </a:solidFill>
              </a:rPr>
              <a:t>Hints</a:t>
            </a:r>
            <a:endParaRPr lang="de-DE" sz="1800" dirty="0" smtClean="0">
              <a:solidFill>
                <a:schemeClr val="tx1"/>
              </a:solidFill>
            </a:endParaRPr>
          </a:p>
        </p:txBody>
      </p:sp>
    </p:spTree>
    <p:extLst>
      <p:ext uri="{BB962C8B-B14F-4D97-AF65-F5344CB8AC3E}">
        <p14:creationId xmlns:p14="http://schemas.microsoft.com/office/powerpoint/2010/main" val="342694683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52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52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523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523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523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523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523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523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5238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5238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5238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5238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52387">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52387">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52387">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523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2387"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3954" name="AutoShape 2"/>
          <p:cNvSpPr>
            <a:spLocks noChangeArrowheads="1"/>
          </p:cNvSpPr>
          <p:nvPr/>
        </p:nvSpPr>
        <p:spPr bwMode="auto">
          <a:xfrm>
            <a:off x="2819400" y="2133600"/>
            <a:ext cx="6324600" cy="4724400"/>
          </a:xfrm>
          <a:prstGeom prst="roundRect">
            <a:avLst>
              <a:gd name="adj" fmla="val 16667"/>
            </a:avLst>
          </a:prstGeom>
          <a:solidFill>
            <a:srgbClr val="D5E6FF"/>
          </a:solidFill>
          <a:ln w="9525">
            <a:solidFill>
              <a:schemeClr val="tx1"/>
            </a:solidFill>
            <a:round/>
            <a:headEnd/>
            <a:tailEnd/>
          </a:ln>
        </p:spPr>
        <p:txBody>
          <a:bodyPr wrap="none" lIns="91436" tIns="45719" rIns="91436" bIns="45719" anchor="ctr"/>
          <a:lstStyle/>
          <a:p>
            <a:endParaRPr lang="de-DE" sz="1600" i="0"/>
          </a:p>
        </p:txBody>
      </p:sp>
      <p:pic>
        <p:nvPicPr>
          <p:cNvPr id="113667" name="Picture 3"/>
          <p:cNvPicPr>
            <a:picLocks noChangeAspect="1" noChangeArrowheads="1"/>
          </p:cNvPicPr>
          <p:nvPr/>
        </p:nvPicPr>
        <p:blipFill>
          <a:blip r:embed="rId3" cstate="print"/>
          <a:srcRect/>
          <a:stretch>
            <a:fillRect/>
          </a:stretch>
        </p:blipFill>
        <p:spPr bwMode="auto">
          <a:xfrm>
            <a:off x="152400" y="3048000"/>
            <a:ext cx="1371600" cy="1371600"/>
          </a:xfrm>
          <a:prstGeom prst="rect">
            <a:avLst/>
          </a:prstGeom>
          <a:noFill/>
          <a:ln w="9525">
            <a:noFill/>
            <a:miter lim="800000"/>
            <a:headEnd/>
            <a:tailEnd/>
          </a:ln>
        </p:spPr>
      </p:pic>
      <p:grpSp>
        <p:nvGrpSpPr>
          <p:cNvPr id="3" name="Group 7"/>
          <p:cNvGrpSpPr>
            <a:grpSpLocks/>
          </p:cNvGrpSpPr>
          <p:nvPr/>
        </p:nvGrpSpPr>
        <p:grpSpPr bwMode="auto">
          <a:xfrm>
            <a:off x="6553200" y="2362200"/>
            <a:ext cx="2133600" cy="1752600"/>
            <a:chOff x="4128" y="1488"/>
            <a:chExt cx="1344" cy="1104"/>
          </a:xfrm>
        </p:grpSpPr>
        <p:pic>
          <p:nvPicPr>
            <p:cNvPr id="113754" name="Picture 8"/>
            <p:cNvPicPr>
              <a:picLocks noChangeAspect="1" noChangeArrowheads="1"/>
            </p:cNvPicPr>
            <p:nvPr/>
          </p:nvPicPr>
          <p:blipFill>
            <a:blip r:embed="rId4" cstate="print"/>
            <a:srcRect/>
            <a:stretch>
              <a:fillRect/>
            </a:stretch>
          </p:blipFill>
          <p:spPr bwMode="auto">
            <a:xfrm>
              <a:off x="4128" y="1488"/>
              <a:ext cx="1344" cy="1104"/>
            </a:xfrm>
            <a:prstGeom prst="rect">
              <a:avLst/>
            </a:prstGeom>
            <a:noFill/>
            <a:ln w="9525">
              <a:noFill/>
              <a:miter lim="800000"/>
              <a:headEnd/>
              <a:tailEnd/>
            </a:ln>
          </p:spPr>
        </p:pic>
        <p:sp>
          <p:nvSpPr>
            <p:cNvPr id="113755" name="Text Box 9"/>
            <p:cNvSpPr txBox="1">
              <a:spLocks noChangeArrowheads="1"/>
            </p:cNvSpPr>
            <p:nvPr/>
          </p:nvSpPr>
          <p:spPr bwMode="auto">
            <a:xfrm>
              <a:off x="4458" y="1805"/>
              <a:ext cx="704" cy="442"/>
            </a:xfrm>
            <a:prstGeom prst="rect">
              <a:avLst/>
            </a:prstGeom>
            <a:noFill/>
            <a:ln w="9525">
              <a:noFill/>
              <a:miter lim="800000"/>
              <a:headEnd/>
              <a:tailEnd/>
            </a:ln>
          </p:spPr>
          <p:txBody>
            <a:bodyPr wrap="none" lIns="91436" tIns="45719" rIns="91436" bIns="45719">
              <a:spAutoFit/>
            </a:bodyPr>
            <a:lstStyle/>
            <a:p>
              <a:r>
                <a:rPr lang="de-DE" sz="2000" i="0"/>
                <a:t>SCRUM</a:t>
              </a:r>
            </a:p>
            <a:p>
              <a:r>
                <a:rPr lang="de-DE" sz="2000" i="0"/>
                <a:t>Room</a:t>
              </a:r>
            </a:p>
          </p:txBody>
        </p:sp>
      </p:grpSp>
      <p:grpSp>
        <p:nvGrpSpPr>
          <p:cNvPr id="4" name="Group 10"/>
          <p:cNvGrpSpPr>
            <a:grpSpLocks/>
          </p:cNvGrpSpPr>
          <p:nvPr/>
        </p:nvGrpSpPr>
        <p:grpSpPr bwMode="auto">
          <a:xfrm>
            <a:off x="3200400" y="2332038"/>
            <a:ext cx="2586038" cy="2317750"/>
            <a:chOff x="2016" y="1469"/>
            <a:chExt cx="1628" cy="1460"/>
          </a:xfrm>
        </p:grpSpPr>
        <p:pic>
          <p:nvPicPr>
            <p:cNvPr id="113752" name="Picture 11"/>
            <p:cNvPicPr>
              <a:picLocks noChangeAspect="1" noChangeArrowheads="1"/>
            </p:cNvPicPr>
            <p:nvPr/>
          </p:nvPicPr>
          <p:blipFill>
            <a:blip r:embed="rId5" cstate="print"/>
            <a:srcRect/>
            <a:stretch>
              <a:fillRect/>
            </a:stretch>
          </p:blipFill>
          <p:spPr bwMode="auto">
            <a:xfrm>
              <a:off x="2016" y="1728"/>
              <a:ext cx="1585" cy="1201"/>
            </a:xfrm>
            <a:prstGeom prst="rect">
              <a:avLst/>
            </a:prstGeom>
            <a:noFill/>
            <a:ln w="9525">
              <a:noFill/>
              <a:miter lim="800000"/>
              <a:headEnd/>
              <a:tailEnd/>
            </a:ln>
          </p:spPr>
        </p:pic>
        <p:sp>
          <p:nvSpPr>
            <p:cNvPr id="113753" name="Text Box 12"/>
            <p:cNvSpPr txBox="1">
              <a:spLocks noChangeArrowheads="1"/>
            </p:cNvSpPr>
            <p:nvPr/>
          </p:nvSpPr>
          <p:spPr bwMode="auto">
            <a:xfrm>
              <a:off x="2112" y="1469"/>
              <a:ext cx="1532" cy="250"/>
            </a:xfrm>
            <a:prstGeom prst="rect">
              <a:avLst/>
            </a:prstGeom>
            <a:noFill/>
            <a:ln w="9525">
              <a:noFill/>
              <a:miter lim="800000"/>
              <a:headEnd/>
              <a:tailEnd/>
            </a:ln>
          </p:spPr>
          <p:txBody>
            <a:bodyPr wrap="none" lIns="91436" tIns="45719" rIns="91436" bIns="45719">
              <a:spAutoFit/>
            </a:bodyPr>
            <a:lstStyle/>
            <a:p>
              <a:pPr algn="l"/>
              <a:r>
                <a:rPr lang="de-DE" sz="2000" i="0"/>
                <a:t>SCRUM team 7+/-2</a:t>
              </a:r>
            </a:p>
          </p:txBody>
        </p:sp>
      </p:grpSp>
      <p:sp>
        <p:nvSpPr>
          <p:cNvPr id="113671" name="Text Box 13"/>
          <p:cNvSpPr txBox="1">
            <a:spLocks noChangeArrowheads="1"/>
          </p:cNvSpPr>
          <p:nvPr/>
        </p:nvSpPr>
        <p:spPr bwMode="auto">
          <a:xfrm>
            <a:off x="136525" y="4354513"/>
            <a:ext cx="1413335" cy="1015661"/>
          </a:xfrm>
          <a:prstGeom prst="rect">
            <a:avLst/>
          </a:prstGeom>
          <a:noFill/>
          <a:ln w="9525">
            <a:noFill/>
            <a:miter lim="800000"/>
            <a:headEnd/>
            <a:tailEnd/>
          </a:ln>
        </p:spPr>
        <p:txBody>
          <a:bodyPr wrap="none" lIns="91436" tIns="45719" rIns="91436" bIns="45719">
            <a:spAutoFit/>
          </a:bodyPr>
          <a:lstStyle/>
          <a:p>
            <a:pPr algn="l"/>
            <a:r>
              <a:rPr lang="de-DE" sz="2000" i="0" dirty="0" err="1"/>
              <a:t>Product</a:t>
            </a:r>
            <a:endParaRPr lang="de-DE" sz="2000" i="0" dirty="0"/>
          </a:p>
          <a:p>
            <a:pPr algn="l"/>
            <a:r>
              <a:rPr lang="de-DE" sz="2000" i="0" dirty="0" err="1"/>
              <a:t>Backlog</a:t>
            </a:r>
            <a:endParaRPr lang="de-DE" sz="2000" i="0" dirty="0"/>
          </a:p>
          <a:p>
            <a:pPr algn="l"/>
            <a:r>
              <a:rPr lang="de-DE" sz="2000" i="0" dirty="0" smtClean="0"/>
              <a:t>(</a:t>
            </a:r>
            <a:r>
              <a:rPr lang="de-DE" sz="2000" i="0" dirty="0" err="1" smtClean="0"/>
              <a:t>prioritized</a:t>
            </a:r>
            <a:r>
              <a:rPr lang="de-DE" sz="2000" i="0" dirty="0" smtClean="0"/>
              <a:t>)</a:t>
            </a:r>
            <a:endParaRPr lang="de-DE" sz="2000" i="0" dirty="0"/>
          </a:p>
        </p:txBody>
      </p:sp>
      <p:grpSp>
        <p:nvGrpSpPr>
          <p:cNvPr id="5" name="Group 14"/>
          <p:cNvGrpSpPr>
            <a:grpSpLocks/>
          </p:cNvGrpSpPr>
          <p:nvPr/>
        </p:nvGrpSpPr>
        <p:grpSpPr bwMode="auto">
          <a:xfrm>
            <a:off x="228600" y="1066800"/>
            <a:ext cx="1214438" cy="1936750"/>
            <a:chOff x="0" y="701"/>
            <a:chExt cx="765" cy="1220"/>
          </a:xfrm>
        </p:grpSpPr>
        <p:pic>
          <p:nvPicPr>
            <p:cNvPr id="113750" name="Picture 15"/>
            <p:cNvPicPr>
              <a:picLocks noChangeAspect="1" noChangeArrowheads="1"/>
            </p:cNvPicPr>
            <p:nvPr/>
          </p:nvPicPr>
          <p:blipFill>
            <a:blip r:embed="rId6" cstate="print"/>
            <a:srcRect/>
            <a:stretch>
              <a:fillRect/>
            </a:stretch>
          </p:blipFill>
          <p:spPr bwMode="auto">
            <a:xfrm>
              <a:off x="0" y="1248"/>
              <a:ext cx="673" cy="673"/>
            </a:xfrm>
            <a:prstGeom prst="rect">
              <a:avLst/>
            </a:prstGeom>
            <a:noFill/>
            <a:ln w="9525">
              <a:noFill/>
              <a:miter lim="800000"/>
              <a:headEnd/>
              <a:tailEnd/>
            </a:ln>
          </p:spPr>
        </p:pic>
        <p:sp>
          <p:nvSpPr>
            <p:cNvPr id="113751" name="Text Box 16"/>
            <p:cNvSpPr txBox="1">
              <a:spLocks noChangeArrowheads="1"/>
            </p:cNvSpPr>
            <p:nvPr/>
          </p:nvSpPr>
          <p:spPr bwMode="auto">
            <a:xfrm>
              <a:off x="0" y="701"/>
              <a:ext cx="765" cy="442"/>
            </a:xfrm>
            <a:prstGeom prst="rect">
              <a:avLst/>
            </a:prstGeom>
            <a:noFill/>
            <a:ln w="9525">
              <a:noFill/>
              <a:miter lim="800000"/>
              <a:headEnd/>
              <a:tailEnd/>
            </a:ln>
          </p:spPr>
          <p:txBody>
            <a:bodyPr wrap="none" lIns="91436" tIns="45719" rIns="91436" bIns="45719">
              <a:spAutoFit/>
            </a:bodyPr>
            <a:lstStyle/>
            <a:p>
              <a:pPr algn="l"/>
              <a:r>
                <a:rPr lang="de-DE" sz="2000" i="0"/>
                <a:t>Product </a:t>
              </a:r>
              <a:br>
                <a:rPr lang="de-DE" sz="2000" i="0"/>
              </a:br>
              <a:r>
                <a:rPr lang="de-DE" sz="2000" i="0"/>
                <a:t>Owner</a:t>
              </a:r>
            </a:p>
          </p:txBody>
        </p:sp>
      </p:grpSp>
      <p:grpSp>
        <p:nvGrpSpPr>
          <p:cNvPr id="6" name="Group 17"/>
          <p:cNvGrpSpPr>
            <a:grpSpLocks/>
          </p:cNvGrpSpPr>
          <p:nvPr/>
        </p:nvGrpSpPr>
        <p:grpSpPr bwMode="auto">
          <a:xfrm>
            <a:off x="3200400" y="4419600"/>
            <a:ext cx="5105400" cy="1905000"/>
            <a:chOff x="2016" y="2928"/>
            <a:chExt cx="3216" cy="1200"/>
          </a:xfrm>
        </p:grpSpPr>
        <p:sp>
          <p:nvSpPr>
            <p:cNvPr id="113687" name="Text Box 18"/>
            <p:cNvSpPr txBox="1">
              <a:spLocks noChangeArrowheads="1"/>
            </p:cNvSpPr>
            <p:nvPr/>
          </p:nvSpPr>
          <p:spPr bwMode="auto">
            <a:xfrm>
              <a:off x="2064" y="3437"/>
              <a:ext cx="1520" cy="250"/>
            </a:xfrm>
            <a:prstGeom prst="rect">
              <a:avLst/>
            </a:prstGeom>
            <a:noFill/>
            <a:ln w="9525">
              <a:noFill/>
              <a:miter lim="800000"/>
              <a:headEnd/>
              <a:tailEnd/>
            </a:ln>
          </p:spPr>
          <p:txBody>
            <a:bodyPr wrap="none" lIns="91436" tIns="45719" rIns="91436" bIns="45719">
              <a:spAutoFit/>
            </a:bodyPr>
            <a:lstStyle/>
            <a:p>
              <a:pPr algn="l"/>
              <a:r>
                <a:rPr lang="de-DE" sz="2000" i="0"/>
                <a:t>   SPRINT: 30 days</a:t>
              </a:r>
            </a:p>
          </p:txBody>
        </p:sp>
        <p:sp>
          <p:nvSpPr>
            <p:cNvPr id="113688" name="Line 19"/>
            <p:cNvSpPr>
              <a:spLocks noChangeShapeType="1"/>
            </p:cNvSpPr>
            <p:nvPr/>
          </p:nvSpPr>
          <p:spPr bwMode="auto">
            <a:xfrm>
              <a:off x="2016" y="3264"/>
              <a:ext cx="3216" cy="0"/>
            </a:xfrm>
            <a:prstGeom prst="line">
              <a:avLst/>
            </a:prstGeom>
            <a:noFill/>
            <a:ln w="38100">
              <a:solidFill>
                <a:schemeClr val="tx1"/>
              </a:solidFill>
              <a:round/>
              <a:headEnd/>
              <a:tailEnd type="triangle" w="med" len="med"/>
            </a:ln>
          </p:spPr>
          <p:txBody>
            <a:bodyPr wrap="none" lIns="110377" tIns="55189" rIns="110377" bIns="55189">
              <a:spAutoFit/>
            </a:bodyPr>
            <a:lstStyle/>
            <a:p>
              <a:endParaRPr lang="de-DE"/>
            </a:p>
          </p:txBody>
        </p:sp>
        <p:grpSp>
          <p:nvGrpSpPr>
            <p:cNvPr id="7" name="Group 20"/>
            <p:cNvGrpSpPr>
              <a:grpSpLocks/>
            </p:cNvGrpSpPr>
            <p:nvPr/>
          </p:nvGrpSpPr>
          <p:grpSpPr bwMode="auto">
            <a:xfrm flipH="1">
              <a:off x="3360" y="2928"/>
              <a:ext cx="768" cy="1200"/>
              <a:chOff x="2592" y="1872"/>
              <a:chExt cx="768" cy="1200"/>
            </a:xfrm>
          </p:grpSpPr>
          <p:sp>
            <p:nvSpPr>
              <p:cNvPr id="113690" name="Freeform 21"/>
              <p:cNvSpPr>
                <a:spLocks/>
              </p:cNvSpPr>
              <p:nvPr/>
            </p:nvSpPr>
            <p:spPr bwMode="auto">
              <a:xfrm>
                <a:off x="2652" y="3031"/>
                <a:ext cx="690" cy="41"/>
              </a:xfrm>
              <a:custGeom>
                <a:avLst/>
                <a:gdLst>
                  <a:gd name="T0" fmla="*/ 33 w 2071"/>
                  <a:gd name="T1" fmla="*/ 11 h 123"/>
                  <a:gd name="T2" fmla="*/ 98 w 2071"/>
                  <a:gd name="T3" fmla="*/ 21 h 123"/>
                  <a:gd name="T4" fmla="*/ 160 w 2071"/>
                  <a:gd name="T5" fmla="*/ 30 h 123"/>
                  <a:gd name="T6" fmla="*/ 220 w 2071"/>
                  <a:gd name="T7" fmla="*/ 35 h 123"/>
                  <a:gd name="T8" fmla="*/ 277 w 2071"/>
                  <a:gd name="T9" fmla="*/ 39 h 123"/>
                  <a:gd name="T10" fmla="*/ 331 w 2071"/>
                  <a:gd name="T11" fmla="*/ 41 h 123"/>
                  <a:gd name="T12" fmla="*/ 382 w 2071"/>
                  <a:gd name="T13" fmla="*/ 41 h 123"/>
                  <a:gd name="T14" fmla="*/ 430 w 2071"/>
                  <a:gd name="T15" fmla="*/ 40 h 123"/>
                  <a:gd name="T16" fmla="*/ 475 w 2071"/>
                  <a:gd name="T17" fmla="*/ 38 h 123"/>
                  <a:gd name="T18" fmla="*/ 517 w 2071"/>
                  <a:gd name="T19" fmla="*/ 35 h 123"/>
                  <a:gd name="T20" fmla="*/ 555 w 2071"/>
                  <a:gd name="T21" fmla="*/ 32 h 123"/>
                  <a:gd name="T22" fmla="*/ 588 w 2071"/>
                  <a:gd name="T23" fmla="*/ 29 h 123"/>
                  <a:gd name="T24" fmla="*/ 618 w 2071"/>
                  <a:gd name="T25" fmla="*/ 25 h 123"/>
                  <a:gd name="T26" fmla="*/ 645 w 2071"/>
                  <a:gd name="T27" fmla="*/ 23 h 123"/>
                  <a:gd name="T28" fmla="*/ 666 w 2071"/>
                  <a:gd name="T29" fmla="*/ 21 h 123"/>
                  <a:gd name="T30" fmla="*/ 683 w 2071"/>
                  <a:gd name="T31" fmla="*/ 19 h 123"/>
                  <a:gd name="T32" fmla="*/ 690 w 2071"/>
                  <a:gd name="T33" fmla="*/ 19 h 123"/>
                  <a:gd name="T34" fmla="*/ 690 w 2071"/>
                  <a:gd name="T35" fmla="*/ 19 h 123"/>
                  <a:gd name="T36" fmla="*/ 684 w 2071"/>
                  <a:gd name="T37" fmla="*/ 17 h 123"/>
                  <a:gd name="T38" fmla="*/ 669 w 2071"/>
                  <a:gd name="T39" fmla="*/ 11 h 123"/>
                  <a:gd name="T40" fmla="*/ 653 w 2071"/>
                  <a:gd name="T41" fmla="*/ 5 h 123"/>
                  <a:gd name="T42" fmla="*/ 637 w 2071"/>
                  <a:gd name="T43" fmla="*/ 1 h 123"/>
                  <a:gd name="T44" fmla="*/ 625 w 2071"/>
                  <a:gd name="T45" fmla="*/ 0 h 123"/>
                  <a:gd name="T46" fmla="*/ 605 w 2071"/>
                  <a:gd name="T47" fmla="*/ 0 h 123"/>
                  <a:gd name="T48" fmla="*/ 575 w 2071"/>
                  <a:gd name="T49" fmla="*/ 0 h 123"/>
                  <a:gd name="T50" fmla="*/ 535 w 2071"/>
                  <a:gd name="T51" fmla="*/ 0 h 123"/>
                  <a:gd name="T52" fmla="*/ 489 w 2071"/>
                  <a:gd name="T53" fmla="*/ 0 h 123"/>
                  <a:gd name="T54" fmla="*/ 437 w 2071"/>
                  <a:gd name="T55" fmla="*/ 0 h 123"/>
                  <a:gd name="T56" fmla="*/ 381 w 2071"/>
                  <a:gd name="T57" fmla="*/ 0 h 123"/>
                  <a:gd name="T58" fmla="*/ 324 w 2071"/>
                  <a:gd name="T59" fmla="*/ 1 h 123"/>
                  <a:gd name="T60" fmla="*/ 266 w 2071"/>
                  <a:gd name="T61" fmla="*/ 1 h 123"/>
                  <a:gd name="T62" fmla="*/ 210 w 2071"/>
                  <a:gd name="T63" fmla="*/ 1 h 123"/>
                  <a:gd name="T64" fmla="*/ 157 w 2071"/>
                  <a:gd name="T65" fmla="*/ 2 h 123"/>
                  <a:gd name="T66" fmla="*/ 109 w 2071"/>
                  <a:gd name="T67" fmla="*/ 2 h 123"/>
                  <a:gd name="T68" fmla="*/ 68 w 2071"/>
                  <a:gd name="T69" fmla="*/ 3 h 123"/>
                  <a:gd name="T70" fmla="*/ 35 w 2071"/>
                  <a:gd name="T71" fmla="*/ 3 h 123"/>
                  <a:gd name="T72" fmla="*/ 12 w 2071"/>
                  <a:gd name="T73" fmla="*/ 4 h 123"/>
                  <a:gd name="T74" fmla="*/ 0 w 2071"/>
                  <a:gd name="T75" fmla="*/ 4 h 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71"/>
                  <a:gd name="T115" fmla="*/ 0 h 123"/>
                  <a:gd name="T116" fmla="*/ 2071 w 2071"/>
                  <a:gd name="T117" fmla="*/ 123 h 1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71" h="123">
                    <a:moveTo>
                      <a:pt x="0" y="13"/>
                    </a:moveTo>
                    <a:lnTo>
                      <a:pt x="99" y="32"/>
                    </a:lnTo>
                    <a:lnTo>
                      <a:pt x="197" y="50"/>
                    </a:lnTo>
                    <a:lnTo>
                      <a:pt x="293" y="64"/>
                    </a:lnTo>
                    <a:lnTo>
                      <a:pt x="387" y="78"/>
                    </a:lnTo>
                    <a:lnTo>
                      <a:pt x="480" y="89"/>
                    </a:lnTo>
                    <a:lnTo>
                      <a:pt x="570" y="97"/>
                    </a:lnTo>
                    <a:lnTo>
                      <a:pt x="659" y="105"/>
                    </a:lnTo>
                    <a:lnTo>
                      <a:pt x="745" y="112"/>
                    </a:lnTo>
                    <a:lnTo>
                      <a:pt x="830" y="116"/>
                    </a:lnTo>
                    <a:lnTo>
                      <a:pt x="913" y="120"/>
                    </a:lnTo>
                    <a:lnTo>
                      <a:pt x="993" y="122"/>
                    </a:lnTo>
                    <a:lnTo>
                      <a:pt x="1070" y="123"/>
                    </a:lnTo>
                    <a:lnTo>
                      <a:pt x="1147" y="123"/>
                    </a:lnTo>
                    <a:lnTo>
                      <a:pt x="1220" y="122"/>
                    </a:lnTo>
                    <a:lnTo>
                      <a:pt x="1292" y="120"/>
                    </a:lnTo>
                    <a:lnTo>
                      <a:pt x="1361" y="116"/>
                    </a:lnTo>
                    <a:lnTo>
                      <a:pt x="1426" y="114"/>
                    </a:lnTo>
                    <a:lnTo>
                      <a:pt x="1489" y="110"/>
                    </a:lnTo>
                    <a:lnTo>
                      <a:pt x="1551" y="105"/>
                    </a:lnTo>
                    <a:lnTo>
                      <a:pt x="1608" y="101"/>
                    </a:lnTo>
                    <a:lnTo>
                      <a:pt x="1665" y="96"/>
                    </a:lnTo>
                    <a:lnTo>
                      <a:pt x="1717" y="91"/>
                    </a:lnTo>
                    <a:lnTo>
                      <a:pt x="1766" y="86"/>
                    </a:lnTo>
                    <a:lnTo>
                      <a:pt x="1814" y="81"/>
                    </a:lnTo>
                    <a:lnTo>
                      <a:pt x="1856" y="76"/>
                    </a:lnTo>
                    <a:lnTo>
                      <a:pt x="1897" y="72"/>
                    </a:lnTo>
                    <a:lnTo>
                      <a:pt x="1935" y="68"/>
                    </a:lnTo>
                    <a:lnTo>
                      <a:pt x="1969" y="64"/>
                    </a:lnTo>
                    <a:lnTo>
                      <a:pt x="1999" y="62"/>
                    </a:lnTo>
                    <a:lnTo>
                      <a:pt x="2026" y="60"/>
                    </a:lnTo>
                    <a:lnTo>
                      <a:pt x="2051" y="58"/>
                    </a:lnTo>
                    <a:lnTo>
                      <a:pt x="2071" y="58"/>
                    </a:lnTo>
                    <a:lnTo>
                      <a:pt x="2071" y="56"/>
                    </a:lnTo>
                    <a:lnTo>
                      <a:pt x="2054" y="51"/>
                    </a:lnTo>
                    <a:lnTo>
                      <a:pt x="2033" y="43"/>
                    </a:lnTo>
                    <a:lnTo>
                      <a:pt x="2009" y="34"/>
                    </a:lnTo>
                    <a:lnTo>
                      <a:pt x="1984" y="24"/>
                    </a:lnTo>
                    <a:lnTo>
                      <a:pt x="1959" y="15"/>
                    </a:lnTo>
                    <a:lnTo>
                      <a:pt x="1935" y="8"/>
                    </a:lnTo>
                    <a:lnTo>
                      <a:pt x="1912" y="3"/>
                    </a:lnTo>
                    <a:lnTo>
                      <a:pt x="1895" y="1"/>
                    </a:lnTo>
                    <a:lnTo>
                      <a:pt x="1877" y="1"/>
                    </a:lnTo>
                    <a:lnTo>
                      <a:pt x="1852" y="0"/>
                    </a:lnTo>
                    <a:lnTo>
                      <a:pt x="1817" y="0"/>
                    </a:lnTo>
                    <a:lnTo>
                      <a:pt x="1775" y="0"/>
                    </a:lnTo>
                    <a:lnTo>
                      <a:pt x="1725" y="0"/>
                    </a:lnTo>
                    <a:lnTo>
                      <a:pt x="1668" y="0"/>
                    </a:lnTo>
                    <a:lnTo>
                      <a:pt x="1606" y="0"/>
                    </a:lnTo>
                    <a:lnTo>
                      <a:pt x="1538" y="0"/>
                    </a:lnTo>
                    <a:lnTo>
                      <a:pt x="1467" y="0"/>
                    </a:lnTo>
                    <a:lnTo>
                      <a:pt x="1391" y="0"/>
                    </a:lnTo>
                    <a:lnTo>
                      <a:pt x="1311" y="0"/>
                    </a:lnTo>
                    <a:lnTo>
                      <a:pt x="1228" y="1"/>
                    </a:lnTo>
                    <a:lnTo>
                      <a:pt x="1144" y="1"/>
                    </a:lnTo>
                    <a:lnTo>
                      <a:pt x="1058" y="1"/>
                    </a:lnTo>
                    <a:lnTo>
                      <a:pt x="971" y="2"/>
                    </a:lnTo>
                    <a:lnTo>
                      <a:pt x="885" y="2"/>
                    </a:lnTo>
                    <a:lnTo>
                      <a:pt x="799" y="3"/>
                    </a:lnTo>
                    <a:lnTo>
                      <a:pt x="714" y="3"/>
                    </a:lnTo>
                    <a:lnTo>
                      <a:pt x="630" y="4"/>
                    </a:lnTo>
                    <a:lnTo>
                      <a:pt x="548" y="5"/>
                    </a:lnTo>
                    <a:lnTo>
                      <a:pt x="471" y="5"/>
                    </a:lnTo>
                    <a:lnTo>
                      <a:pt x="397" y="6"/>
                    </a:lnTo>
                    <a:lnTo>
                      <a:pt x="327" y="6"/>
                    </a:lnTo>
                    <a:lnTo>
                      <a:pt x="262" y="8"/>
                    </a:lnTo>
                    <a:lnTo>
                      <a:pt x="203" y="9"/>
                    </a:lnTo>
                    <a:lnTo>
                      <a:pt x="150" y="9"/>
                    </a:lnTo>
                    <a:lnTo>
                      <a:pt x="104" y="10"/>
                    </a:lnTo>
                    <a:lnTo>
                      <a:pt x="65" y="11"/>
                    </a:lnTo>
                    <a:lnTo>
                      <a:pt x="35" y="11"/>
                    </a:lnTo>
                    <a:lnTo>
                      <a:pt x="14" y="12"/>
                    </a:lnTo>
                    <a:lnTo>
                      <a:pt x="1" y="12"/>
                    </a:lnTo>
                    <a:lnTo>
                      <a:pt x="0" y="13"/>
                    </a:lnTo>
                    <a:close/>
                  </a:path>
                </a:pathLst>
              </a:custGeom>
              <a:solidFill>
                <a:srgbClr val="00FF00"/>
              </a:solidFill>
              <a:ln w="9525">
                <a:noFill/>
                <a:round/>
                <a:headEnd/>
                <a:tailEnd/>
              </a:ln>
            </p:spPr>
            <p:txBody>
              <a:bodyPr wrap="none" lIns="110377" tIns="55189" rIns="110377" bIns="55189">
                <a:spAutoFit/>
              </a:bodyPr>
              <a:lstStyle/>
              <a:p>
                <a:endParaRPr lang="de-DE"/>
              </a:p>
            </p:txBody>
          </p:sp>
          <p:sp>
            <p:nvSpPr>
              <p:cNvPr id="113691" name="Freeform 22"/>
              <p:cNvSpPr>
                <a:spLocks/>
              </p:cNvSpPr>
              <p:nvPr/>
            </p:nvSpPr>
            <p:spPr bwMode="auto">
              <a:xfrm>
                <a:off x="2652" y="3031"/>
                <a:ext cx="690" cy="41"/>
              </a:xfrm>
              <a:custGeom>
                <a:avLst/>
                <a:gdLst>
                  <a:gd name="T0" fmla="*/ 0 w 2071"/>
                  <a:gd name="T1" fmla="*/ 4 h 123"/>
                  <a:gd name="T2" fmla="*/ 66 w 2071"/>
                  <a:gd name="T3" fmla="*/ 17 h 123"/>
                  <a:gd name="T4" fmla="*/ 129 w 2071"/>
                  <a:gd name="T5" fmla="*/ 26 h 123"/>
                  <a:gd name="T6" fmla="*/ 190 w 2071"/>
                  <a:gd name="T7" fmla="*/ 32 h 123"/>
                  <a:gd name="T8" fmla="*/ 248 w 2071"/>
                  <a:gd name="T9" fmla="*/ 37 h 123"/>
                  <a:gd name="T10" fmla="*/ 304 w 2071"/>
                  <a:gd name="T11" fmla="*/ 40 h 123"/>
                  <a:gd name="T12" fmla="*/ 356 w 2071"/>
                  <a:gd name="T13" fmla="*/ 41 h 123"/>
                  <a:gd name="T14" fmla="*/ 406 w 2071"/>
                  <a:gd name="T15" fmla="*/ 41 h 123"/>
                  <a:gd name="T16" fmla="*/ 453 w 2071"/>
                  <a:gd name="T17" fmla="*/ 39 h 123"/>
                  <a:gd name="T18" fmla="*/ 496 w 2071"/>
                  <a:gd name="T19" fmla="*/ 37 h 123"/>
                  <a:gd name="T20" fmla="*/ 536 w 2071"/>
                  <a:gd name="T21" fmla="*/ 34 h 123"/>
                  <a:gd name="T22" fmla="*/ 572 w 2071"/>
                  <a:gd name="T23" fmla="*/ 30 h 123"/>
                  <a:gd name="T24" fmla="*/ 604 w 2071"/>
                  <a:gd name="T25" fmla="*/ 27 h 123"/>
                  <a:gd name="T26" fmla="*/ 632 w 2071"/>
                  <a:gd name="T27" fmla="*/ 24 h 123"/>
                  <a:gd name="T28" fmla="*/ 656 w 2071"/>
                  <a:gd name="T29" fmla="*/ 21 h 123"/>
                  <a:gd name="T30" fmla="*/ 675 w 2071"/>
                  <a:gd name="T31" fmla="*/ 20 h 123"/>
                  <a:gd name="T32" fmla="*/ 690 w 2071"/>
                  <a:gd name="T33" fmla="*/ 19 h 123"/>
                  <a:gd name="T34" fmla="*/ 690 w 2071"/>
                  <a:gd name="T35" fmla="*/ 19 h 123"/>
                  <a:gd name="T36" fmla="*/ 690 w 2071"/>
                  <a:gd name="T37" fmla="*/ 19 h 123"/>
                  <a:gd name="T38" fmla="*/ 690 w 2071"/>
                  <a:gd name="T39" fmla="*/ 19 h 123"/>
                  <a:gd name="T40" fmla="*/ 677 w 2071"/>
                  <a:gd name="T41" fmla="*/ 14 h 123"/>
                  <a:gd name="T42" fmla="*/ 661 w 2071"/>
                  <a:gd name="T43" fmla="*/ 8 h 123"/>
                  <a:gd name="T44" fmla="*/ 645 w 2071"/>
                  <a:gd name="T45" fmla="*/ 3 h 123"/>
                  <a:gd name="T46" fmla="*/ 631 w 2071"/>
                  <a:gd name="T47" fmla="*/ 0 h 123"/>
                  <a:gd name="T48" fmla="*/ 625 w 2071"/>
                  <a:gd name="T49" fmla="*/ 0 h 123"/>
                  <a:gd name="T50" fmla="*/ 605 w 2071"/>
                  <a:gd name="T51" fmla="*/ 0 h 123"/>
                  <a:gd name="T52" fmla="*/ 575 w 2071"/>
                  <a:gd name="T53" fmla="*/ 0 h 123"/>
                  <a:gd name="T54" fmla="*/ 535 w 2071"/>
                  <a:gd name="T55" fmla="*/ 0 h 123"/>
                  <a:gd name="T56" fmla="*/ 489 w 2071"/>
                  <a:gd name="T57" fmla="*/ 0 h 123"/>
                  <a:gd name="T58" fmla="*/ 437 w 2071"/>
                  <a:gd name="T59" fmla="*/ 0 h 123"/>
                  <a:gd name="T60" fmla="*/ 381 w 2071"/>
                  <a:gd name="T61" fmla="*/ 0 h 123"/>
                  <a:gd name="T62" fmla="*/ 324 w 2071"/>
                  <a:gd name="T63" fmla="*/ 1 h 123"/>
                  <a:gd name="T64" fmla="*/ 266 w 2071"/>
                  <a:gd name="T65" fmla="*/ 1 h 123"/>
                  <a:gd name="T66" fmla="*/ 210 w 2071"/>
                  <a:gd name="T67" fmla="*/ 1 h 123"/>
                  <a:gd name="T68" fmla="*/ 157 w 2071"/>
                  <a:gd name="T69" fmla="*/ 2 h 123"/>
                  <a:gd name="T70" fmla="*/ 109 w 2071"/>
                  <a:gd name="T71" fmla="*/ 2 h 123"/>
                  <a:gd name="T72" fmla="*/ 68 w 2071"/>
                  <a:gd name="T73" fmla="*/ 3 h 123"/>
                  <a:gd name="T74" fmla="*/ 35 w 2071"/>
                  <a:gd name="T75" fmla="*/ 3 h 123"/>
                  <a:gd name="T76" fmla="*/ 12 w 2071"/>
                  <a:gd name="T77" fmla="*/ 4 h 123"/>
                  <a:gd name="T78" fmla="*/ 0 w 2071"/>
                  <a:gd name="T79" fmla="*/ 4 h 1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71"/>
                  <a:gd name="T121" fmla="*/ 0 h 123"/>
                  <a:gd name="T122" fmla="*/ 2071 w 2071"/>
                  <a:gd name="T123" fmla="*/ 123 h 1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71" h="123">
                    <a:moveTo>
                      <a:pt x="0" y="13"/>
                    </a:moveTo>
                    <a:lnTo>
                      <a:pt x="0" y="13"/>
                    </a:lnTo>
                    <a:lnTo>
                      <a:pt x="99" y="32"/>
                    </a:lnTo>
                    <a:lnTo>
                      <a:pt x="197" y="50"/>
                    </a:lnTo>
                    <a:lnTo>
                      <a:pt x="293" y="64"/>
                    </a:lnTo>
                    <a:lnTo>
                      <a:pt x="387" y="78"/>
                    </a:lnTo>
                    <a:lnTo>
                      <a:pt x="480" y="89"/>
                    </a:lnTo>
                    <a:lnTo>
                      <a:pt x="570" y="97"/>
                    </a:lnTo>
                    <a:lnTo>
                      <a:pt x="659" y="105"/>
                    </a:lnTo>
                    <a:lnTo>
                      <a:pt x="745" y="112"/>
                    </a:lnTo>
                    <a:lnTo>
                      <a:pt x="830" y="116"/>
                    </a:lnTo>
                    <a:lnTo>
                      <a:pt x="913" y="120"/>
                    </a:lnTo>
                    <a:lnTo>
                      <a:pt x="993" y="122"/>
                    </a:lnTo>
                    <a:lnTo>
                      <a:pt x="1070" y="123"/>
                    </a:lnTo>
                    <a:lnTo>
                      <a:pt x="1147" y="123"/>
                    </a:lnTo>
                    <a:lnTo>
                      <a:pt x="1220" y="122"/>
                    </a:lnTo>
                    <a:lnTo>
                      <a:pt x="1292" y="120"/>
                    </a:lnTo>
                    <a:lnTo>
                      <a:pt x="1361" y="116"/>
                    </a:lnTo>
                    <a:lnTo>
                      <a:pt x="1426" y="114"/>
                    </a:lnTo>
                    <a:lnTo>
                      <a:pt x="1489" y="110"/>
                    </a:lnTo>
                    <a:lnTo>
                      <a:pt x="1551" y="105"/>
                    </a:lnTo>
                    <a:lnTo>
                      <a:pt x="1608" y="101"/>
                    </a:lnTo>
                    <a:lnTo>
                      <a:pt x="1665" y="96"/>
                    </a:lnTo>
                    <a:lnTo>
                      <a:pt x="1717" y="91"/>
                    </a:lnTo>
                    <a:lnTo>
                      <a:pt x="1766" y="86"/>
                    </a:lnTo>
                    <a:lnTo>
                      <a:pt x="1814" y="81"/>
                    </a:lnTo>
                    <a:lnTo>
                      <a:pt x="1856" y="76"/>
                    </a:lnTo>
                    <a:lnTo>
                      <a:pt x="1897" y="72"/>
                    </a:lnTo>
                    <a:lnTo>
                      <a:pt x="1935" y="68"/>
                    </a:lnTo>
                    <a:lnTo>
                      <a:pt x="1969" y="64"/>
                    </a:lnTo>
                    <a:lnTo>
                      <a:pt x="1999" y="62"/>
                    </a:lnTo>
                    <a:lnTo>
                      <a:pt x="2026" y="60"/>
                    </a:lnTo>
                    <a:lnTo>
                      <a:pt x="2051" y="58"/>
                    </a:lnTo>
                    <a:lnTo>
                      <a:pt x="2071" y="58"/>
                    </a:lnTo>
                    <a:lnTo>
                      <a:pt x="2071" y="56"/>
                    </a:lnTo>
                    <a:lnTo>
                      <a:pt x="2054" y="51"/>
                    </a:lnTo>
                    <a:lnTo>
                      <a:pt x="2033" y="43"/>
                    </a:lnTo>
                    <a:lnTo>
                      <a:pt x="2009" y="34"/>
                    </a:lnTo>
                    <a:lnTo>
                      <a:pt x="1984" y="24"/>
                    </a:lnTo>
                    <a:lnTo>
                      <a:pt x="1959" y="15"/>
                    </a:lnTo>
                    <a:lnTo>
                      <a:pt x="1935" y="8"/>
                    </a:lnTo>
                    <a:lnTo>
                      <a:pt x="1912" y="3"/>
                    </a:lnTo>
                    <a:lnTo>
                      <a:pt x="1895" y="1"/>
                    </a:lnTo>
                    <a:lnTo>
                      <a:pt x="1877" y="1"/>
                    </a:lnTo>
                    <a:lnTo>
                      <a:pt x="1852" y="0"/>
                    </a:lnTo>
                    <a:lnTo>
                      <a:pt x="1817" y="0"/>
                    </a:lnTo>
                    <a:lnTo>
                      <a:pt x="1775" y="0"/>
                    </a:lnTo>
                    <a:lnTo>
                      <a:pt x="1725" y="0"/>
                    </a:lnTo>
                    <a:lnTo>
                      <a:pt x="1668" y="0"/>
                    </a:lnTo>
                    <a:lnTo>
                      <a:pt x="1606" y="0"/>
                    </a:lnTo>
                    <a:lnTo>
                      <a:pt x="1538" y="0"/>
                    </a:lnTo>
                    <a:lnTo>
                      <a:pt x="1467" y="0"/>
                    </a:lnTo>
                    <a:lnTo>
                      <a:pt x="1391" y="0"/>
                    </a:lnTo>
                    <a:lnTo>
                      <a:pt x="1311" y="0"/>
                    </a:lnTo>
                    <a:lnTo>
                      <a:pt x="1228" y="1"/>
                    </a:lnTo>
                    <a:lnTo>
                      <a:pt x="1144" y="1"/>
                    </a:lnTo>
                    <a:lnTo>
                      <a:pt x="1058" y="1"/>
                    </a:lnTo>
                    <a:lnTo>
                      <a:pt x="971" y="2"/>
                    </a:lnTo>
                    <a:lnTo>
                      <a:pt x="885" y="2"/>
                    </a:lnTo>
                    <a:lnTo>
                      <a:pt x="799" y="3"/>
                    </a:lnTo>
                    <a:lnTo>
                      <a:pt x="714" y="3"/>
                    </a:lnTo>
                    <a:lnTo>
                      <a:pt x="630" y="4"/>
                    </a:lnTo>
                    <a:lnTo>
                      <a:pt x="548" y="5"/>
                    </a:lnTo>
                    <a:lnTo>
                      <a:pt x="471" y="5"/>
                    </a:lnTo>
                    <a:lnTo>
                      <a:pt x="397" y="6"/>
                    </a:lnTo>
                    <a:lnTo>
                      <a:pt x="327" y="6"/>
                    </a:lnTo>
                    <a:lnTo>
                      <a:pt x="262" y="8"/>
                    </a:lnTo>
                    <a:lnTo>
                      <a:pt x="203" y="9"/>
                    </a:lnTo>
                    <a:lnTo>
                      <a:pt x="150" y="9"/>
                    </a:lnTo>
                    <a:lnTo>
                      <a:pt x="104" y="10"/>
                    </a:lnTo>
                    <a:lnTo>
                      <a:pt x="65" y="11"/>
                    </a:lnTo>
                    <a:lnTo>
                      <a:pt x="35" y="11"/>
                    </a:lnTo>
                    <a:lnTo>
                      <a:pt x="14" y="12"/>
                    </a:lnTo>
                    <a:lnTo>
                      <a:pt x="1" y="12"/>
                    </a:lnTo>
                    <a:lnTo>
                      <a:pt x="0" y="1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2" name="Freeform 23"/>
              <p:cNvSpPr>
                <a:spLocks/>
              </p:cNvSpPr>
              <p:nvPr/>
            </p:nvSpPr>
            <p:spPr bwMode="auto">
              <a:xfrm>
                <a:off x="2904" y="2577"/>
                <a:ext cx="216" cy="251"/>
              </a:xfrm>
              <a:custGeom>
                <a:avLst/>
                <a:gdLst>
                  <a:gd name="T0" fmla="*/ 6 w 647"/>
                  <a:gd name="T1" fmla="*/ 78 h 754"/>
                  <a:gd name="T2" fmla="*/ 18 w 647"/>
                  <a:gd name="T3" fmla="*/ 93 h 754"/>
                  <a:gd name="T4" fmla="*/ 30 w 647"/>
                  <a:gd name="T5" fmla="*/ 109 h 754"/>
                  <a:gd name="T6" fmla="*/ 33 w 647"/>
                  <a:gd name="T7" fmla="*/ 112 h 754"/>
                  <a:gd name="T8" fmla="*/ 36 w 647"/>
                  <a:gd name="T9" fmla="*/ 117 h 754"/>
                  <a:gd name="T10" fmla="*/ 42 w 647"/>
                  <a:gd name="T11" fmla="*/ 126 h 754"/>
                  <a:gd name="T12" fmla="*/ 53 w 647"/>
                  <a:gd name="T13" fmla="*/ 142 h 754"/>
                  <a:gd name="T14" fmla="*/ 65 w 647"/>
                  <a:gd name="T15" fmla="*/ 159 h 754"/>
                  <a:gd name="T16" fmla="*/ 78 w 647"/>
                  <a:gd name="T17" fmla="*/ 174 h 754"/>
                  <a:gd name="T18" fmla="*/ 91 w 647"/>
                  <a:gd name="T19" fmla="*/ 188 h 754"/>
                  <a:gd name="T20" fmla="*/ 105 w 647"/>
                  <a:gd name="T21" fmla="*/ 202 h 754"/>
                  <a:gd name="T22" fmla="*/ 111 w 647"/>
                  <a:gd name="T23" fmla="*/ 209 h 754"/>
                  <a:gd name="T24" fmla="*/ 122 w 647"/>
                  <a:gd name="T25" fmla="*/ 221 h 754"/>
                  <a:gd name="T26" fmla="*/ 133 w 647"/>
                  <a:gd name="T27" fmla="*/ 233 h 754"/>
                  <a:gd name="T28" fmla="*/ 148 w 647"/>
                  <a:gd name="T29" fmla="*/ 245 h 754"/>
                  <a:gd name="T30" fmla="*/ 177 w 647"/>
                  <a:gd name="T31" fmla="*/ 251 h 754"/>
                  <a:gd name="T32" fmla="*/ 204 w 647"/>
                  <a:gd name="T33" fmla="*/ 241 h 754"/>
                  <a:gd name="T34" fmla="*/ 214 w 647"/>
                  <a:gd name="T35" fmla="*/ 220 h 754"/>
                  <a:gd name="T36" fmla="*/ 216 w 647"/>
                  <a:gd name="T37" fmla="*/ 204 h 754"/>
                  <a:gd name="T38" fmla="*/ 216 w 647"/>
                  <a:gd name="T39" fmla="*/ 188 h 754"/>
                  <a:gd name="T40" fmla="*/ 216 w 647"/>
                  <a:gd name="T41" fmla="*/ 171 h 754"/>
                  <a:gd name="T42" fmla="*/ 214 w 647"/>
                  <a:gd name="T43" fmla="*/ 155 h 754"/>
                  <a:gd name="T44" fmla="*/ 210 w 647"/>
                  <a:gd name="T45" fmla="*/ 140 h 754"/>
                  <a:gd name="T46" fmla="*/ 204 w 647"/>
                  <a:gd name="T47" fmla="*/ 122 h 754"/>
                  <a:gd name="T48" fmla="*/ 196 w 647"/>
                  <a:gd name="T49" fmla="*/ 106 h 754"/>
                  <a:gd name="T50" fmla="*/ 185 w 647"/>
                  <a:gd name="T51" fmla="*/ 90 h 754"/>
                  <a:gd name="T52" fmla="*/ 172 w 647"/>
                  <a:gd name="T53" fmla="*/ 71 h 754"/>
                  <a:gd name="T54" fmla="*/ 160 w 647"/>
                  <a:gd name="T55" fmla="*/ 52 h 754"/>
                  <a:gd name="T56" fmla="*/ 151 w 647"/>
                  <a:gd name="T57" fmla="*/ 39 h 754"/>
                  <a:gd name="T58" fmla="*/ 143 w 647"/>
                  <a:gd name="T59" fmla="*/ 29 h 754"/>
                  <a:gd name="T60" fmla="*/ 136 w 647"/>
                  <a:gd name="T61" fmla="*/ 19 h 754"/>
                  <a:gd name="T62" fmla="*/ 131 w 647"/>
                  <a:gd name="T63" fmla="*/ 12 h 754"/>
                  <a:gd name="T64" fmla="*/ 124 w 647"/>
                  <a:gd name="T65" fmla="*/ 7 h 754"/>
                  <a:gd name="T66" fmla="*/ 113 w 647"/>
                  <a:gd name="T67" fmla="*/ 0 h 754"/>
                  <a:gd name="T68" fmla="*/ 92 w 647"/>
                  <a:gd name="T69" fmla="*/ 4 h 754"/>
                  <a:gd name="T70" fmla="*/ 71 w 647"/>
                  <a:gd name="T71" fmla="*/ 14 h 754"/>
                  <a:gd name="T72" fmla="*/ 56 w 647"/>
                  <a:gd name="T73" fmla="*/ 21 h 754"/>
                  <a:gd name="T74" fmla="*/ 41 w 647"/>
                  <a:gd name="T75" fmla="*/ 29 h 754"/>
                  <a:gd name="T76" fmla="*/ 28 w 647"/>
                  <a:gd name="T77" fmla="*/ 36 h 754"/>
                  <a:gd name="T78" fmla="*/ 13 w 647"/>
                  <a:gd name="T79" fmla="*/ 43 h 754"/>
                  <a:gd name="T80" fmla="*/ 2 w 647"/>
                  <a:gd name="T81" fmla="*/ 53 h 754"/>
                  <a:gd name="T82" fmla="*/ 0 w 647"/>
                  <a:gd name="T83" fmla="*/ 63 h 754"/>
                  <a:gd name="T84" fmla="*/ 1 w 647"/>
                  <a:gd name="T85" fmla="*/ 65 h 7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47"/>
                  <a:gd name="T130" fmla="*/ 0 h 754"/>
                  <a:gd name="T131" fmla="*/ 647 w 647"/>
                  <a:gd name="T132" fmla="*/ 754 h 75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47" h="754">
                    <a:moveTo>
                      <a:pt x="3" y="195"/>
                    </a:moveTo>
                    <a:lnTo>
                      <a:pt x="10" y="215"/>
                    </a:lnTo>
                    <a:lnTo>
                      <a:pt x="19" y="233"/>
                    </a:lnTo>
                    <a:lnTo>
                      <a:pt x="30" y="250"/>
                    </a:lnTo>
                    <a:lnTo>
                      <a:pt x="40" y="265"/>
                    </a:lnTo>
                    <a:lnTo>
                      <a:pt x="53" y="280"/>
                    </a:lnTo>
                    <a:lnTo>
                      <a:pt x="64" y="294"/>
                    </a:lnTo>
                    <a:lnTo>
                      <a:pt x="76" y="310"/>
                    </a:lnTo>
                    <a:lnTo>
                      <a:pt x="89" y="326"/>
                    </a:lnTo>
                    <a:lnTo>
                      <a:pt x="91" y="330"/>
                    </a:lnTo>
                    <a:lnTo>
                      <a:pt x="95" y="333"/>
                    </a:lnTo>
                    <a:lnTo>
                      <a:pt x="99" y="337"/>
                    </a:lnTo>
                    <a:lnTo>
                      <a:pt x="101" y="343"/>
                    </a:lnTo>
                    <a:lnTo>
                      <a:pt x="105" y="347"/>
                    </a:lnTo>
                    <a:lnTo>
                      <a:pt x="109" y="352"/>
                    </a:lnTo>
                    <a:lnTo>
                      <a:pt x="112" y="356"/>
                    </a:lnTo>
                    <a:lnTo>
                      <a:pt x="114" y="360"/>
                    </a:lnTo>
                    <a:lnTo>
                      <a:pt x="125" y="377"/>
                    </a:lnTo>
                    <a:lnTo>
                      <a:pt x="137" y="394"/>
                    </a:lnTo>
                    <a:lnTo>
                      <a:pt x="148" y="412"/>
                    </a:lnTo>
                    <a:lnTo>
                      <a:pt x="159" y="428"/>
                    </a:lnTo>
                    <a:lnTo>
                      <a:pt x="170" y="445"/>
                    </a:lnTo>
                    <a:lnTo>
                      <a:pt x="182" y="462"/>
                    </a:lnTo>
                    <a:lnTo>
                      <a:pt x="194" y="478"/>
                    </a:lnTo>
                    <a:lnTo>
                      <a:pt x="207" y="495"/>
                    </a:lnTo>
                    <a:lnTo>
                      <a:pt x="219" y="508"/>
                    </a:lnTo>
                    <a:lnTo>
                      <a:pt x="233" y="522"/>
                    </a:lnTo>
                    <a:lnTo>
                      <a:pt x="247" y="536"/>
                    </a:lnTo>
                    <a:lnTo>
                      <a:pt x="260" y="550"/>
                    </a:lnTo>
                    <a:lnTo>
                      <a:pt x="274" y="566"/>
                    </a:lnTo>
                    <a:lnTo>
                      <a:pt x="288" y="580"/>
                    </a:lnTo>
                    <a:lnTo>
                      <a:pt x="302" y="595"/>
                    </a:lnTo>
                    <a:lnTo>
                      <a:pt x="314" y="608"/>
                    </a:lnTo>
                    <a:lnTo>
                      <a:pt x="320" y="614"/>
                    </a:lnTo>
                    <a:lnTo>
                      <a:pt x="327" y="620"/>
                    </a:lnTo>
                    <a:lnTo>
                      <a:pt x="333" y="628"/>
                    </a:lnTo>
                    <a:lnTo>
                      <a:pt x="339" y="635"/>
                    </a:lnTo>
                    <a:lnTo>
                      <a:pt x="352" y="648"/>
                    </a:lnTo>
                    <a:lnTo>
                      <a:pt x="364" y="663"/>
                    </a:lnTo>
                    <a:lnTo>
                      <a:pt x="376" y="676"/>
                    </a:lnTo>
                    <a:lnTo>
                      <a:pt x="387" y="688"/>
                    </a:lnTo>
                    <a:lnTo>
                      <a:pt x="399" y="701"/>
                    </a:lnTo>
                    <a:lnTo>
                      <a:pt x="412" y="714"/>
                    </a:lnTo>
                    <a:lnTo>
                      <a:pt x="426" y="725"/>
                    </a:lnTo>
                    <a:lnTo>
                      <a:pt x="442" y="736"/>
                    </a:lnTo>
                    <a:lnTo>
                      <a:pt x="469" y="747"/>
                    </a:lnTo>
                    <a:lnTo>
                      <a:pt x="499" y="754"/>
                    </a:lnTo>
                    <a:lnTo>
                      <a:pt x="529" y="754"/>
                    </a:lnTo>
                    <a:lnTo>
                      <a:pt x="560" y="749"/>
                    </a:lnTo>
                    <a:lnTo>
                      <a:pt x="587" y="740"/>
                    </a:lnTo>
                    <a:lnTo>
                      <a:pt x="610" y="725"/>
                    </a:lnTo>
                    <a:lnTo>
                      <a:pt x="627" y="704"/>
                    </a:lnTo>
                    <a:lnTo>
                      <a:pt x="638" y="677"/>
                    </a:lnTo>
                    <a:lnTo>
                      <a:pt x="641" y="661"/>
                    </a:lnTo>
                    <a:lnTo>
                      <a:pt x="642" y="646"/>
                    </a:lnTo>
                    <a:lnTo>
                      <a:pt x="645" y="629"/>
                    </a:lnTo>
                    <a:lnTo>
                      <a:pt x="646" y="614"/>
                    </a:lnTo>
                    <a:lnTo>
                      <a:pt x="647" y="597"/>
                    </a:lnTo>
                    <a:lnTo>
                      <a:pt x="647" y="580"/>
                    </a:lnTo>
                    <a:lnTo>
                      <a:pt x="647" y="564"/>
                    </a:lnTo>
                    <a:lnTo>
                      <a:pt x="647" y="548"/>
                    </a:lnTo>
                    <a:lnTo>
                      <a:pt x="647" y="532"/>
                    </a:lnTo>
                    <a:lnTo>
                      <a:pt x="646" y="515"/>
                    </a:lnTo>
                    <a:lnTo>
                      <a:pt x="645" y="498"/>
                    </a:lnTo>
                    <a:lnTo>
                      <a:pt x="643" y="483"/>
                    </a:lnTo>
                    <a:lnTo>
                      <a:pt x="641" y="466"/>
                    </a:lnTo>
                    <a:lnTo>
                      <a:pt x="637" y="451"/>
                    </a:lnTo>
                    <a:lnTo>
                      <a:pt x="633" y="435"/>
                    </a:lnTo>
                    <a:lnTo>
                      <a:pt x="630" y="420"/>
                    </a:lnTo>
                    <a:lnTo>
                      <a:pt x="623" y="402"/>
                    </a:lnTo>
                    <a:lnTo>
                      <a:pt x="617" y="384"/>
                    </a:lnTo>
                    <a:lnTo>
                      <a:pt x="612" y="367"/>
                    </a:lnTo>
                    <a:lnTo>
                      <a:pt x="605" y="351"/>
                    </a:lnTo>
                    <a:lnTo>
                      <a:pt x="597" y="334"/>
                    </a:lnTo>
                    <a:lnTo>
                      <a:pt x="588" y="319"/>
                    </a:lnTo>
                    <a:lnTo>
                      <a:pt x="578" y="303"/>
                    </a:lnTo>
                    <a:lnTo>
                      <a:pt x="566" y="287"/>
                    </a:lnTo>
                    <a:lnTo>
                      <a:pt x="553" y="270"/>
                    </a:lnTo>
                    <a:lnTo>
                      <a:pt x="541" y="252"/>
                    </a:lnTo>
                    <a:lnTo>
                      <a:pt x="528" y="233"/>
                    </a:lnTo>
                    <a:lnTo>
                      <a:pt x="514" y="214"/>
                    </a:lnTo>
                    <a:lnTo>
                      <a:pt x="502" y="195"/>
                    </a:lnTo>
                    <a:lnTo>
                      <a:pt x="489" y="175"/>
                    </a:lnTo>
                    <a:lnTo>
                      <a:pt x="478" y="157"/>
                    </a:lnTo>
                    <a:lnTo>
                      <a:pt x="467" y="138"/>
                    </a:lnTo>
                    <a:lnTo>
                      <a:pt x="458" y="128"/>
                    </a:lnTo>
                    <a:lnTo>
                      <a:pt x="451" y="118"/>
                    </a:lnTo>
                    <a:lnTo>
                      <a:pt x="443" y="108"/>
                    </a:lnTo>
                    <a:lnTo>
                      <a:pt x="436" y="97"/>
                    </a:lnTo>
                    <a:lnTo>
                      <a:pt x="428" y="87"/>
                    </a:lnTo>
                    <a:lnTo>
                      <a:pt x="421" y="77"/>
                    </a:lnTo>
                    <a:lnTo>
                      <a:pt x="413" y="66"/>
                    </a:lnTo>
                    <a:lnTo>
                      <a:pt x="406" y="56"/>
                    </a:lnTo>
                    <a:lnTo>
                      <a:pt x="401" y="49"/>
                    </a:lnTo>
                    <a:lnTo>
                      <a:pt x="396" y="43"/>
                    </a:lnTo>
                    <a:lnTo>
                      <a:pt x="391" y="37"/>
                    </a:lnTo>
                    <a:lnTo>
                      <a:pt x="384" y="31"/>
                    </a:lnTo>
                    <a:lnTo>
                      <a:pt x="378" y="26"/>
                    </a:lnTo>
                    <a:lnTo>
                      <a:pt x="372" y="20"/>
                    </a:lnTo>
                    <a:lnTo>
                      <a:pt x="366" y="14"/>
                    </a:lnTo>
                    <a:lnTo>
                      <a:pt x="358" y="9"/>
                    </a:lnTo>
                    <a:lnTo>
                      <a:pt x="339" y="1"/>
                    </a:lnTo>
                    <a:lnTo>
                      <a:pt x="319" y="0"/>
                    </a:lnTo>
                    <a:lnTo>
                      <a:pt x="298" y="4"/>
                    </a:lnTo>
                    <a:lnTo>
                      <a:pt x="275" y="12"/>
                    </a:lnTo>
                    <a:lnTo>
                      <a:pt x="253" y="21"/>
                    </a:lnTo>
                    <a:lnTo>
                      <a:pt x="232" y="32"/>
                    </a:lnTo>
                    <a:lnTo>
                      <a:pt x="213" y="43"/>
                    </a:lnTo>
                    <a:lnTo>
                      <a:pt x="195" y="52"/>
                    </a:lnTo>
                    <a:lnTo>
                      <a:pt x="182" y="57"/>
                    </a:lnTo>
                    <a:lnTo>
                      <a:pt x="168" y="63"/>
                    </a:lnTo>
                    <a:lnTo>
                      <a:pt x="153" y="70"/>
                    </a:lnTo>
                    <a:lnTo>
                      <a:pt x="138" y="77"/>
                    </a:lnTo>
                    <a:lnTo>
                      <a:pt x="123" y="86"/>
                    </a:lnTo>
                    <a:lnTo>
                      <a:pt x="109" y="93"/>
                    </a:lnTo>
                    <a:lnTo>
                      <a:pt x="96" y="101"/>
                    </a:lnTo>
                    <a:lnTo>
                      <a:pt x="84" y="109"/>
                    </a:lnTo>
                    <a:lnTo>
                      <a:pt x="70" y="114"/>
                    </a:lnTo>
                    <a:lnTo>
                      <a:pt x="55" y="121"/>
                    </a:lnTo>
                    <a:lnTo>
                      <a:pt x="40" y="130"/>
                    </a:lnTo>
                    <a:lnTo>
                      <a:pt x="25" y="139"/>
                    </a:lnTo>
                    <a:lnTo>
                      <a:pt x="14" y="149"/>
                    </a:lnTo>
                    <a:lnTo>
                      <a:pt x="5" y="160"/>
                    </a:lnTo>
                    <a:lnTo>
                      <a:pt x="0" y="172"/>
                    </a:lnTo>
                    <a:lnTo>
                      <a:pt x="0" y="186"/>
                    </a:lnTo>
                    <a:lnTo>
                      <a:pt x="0" y="189"/>
                    </a:lnTo>
                    <a:lnTo>
                      <a:pt x="1" y="191"/>
                    </a:lnTo>
                    <a:lnTo>
                      <a:pt x="3" y="193"/>
                    </a:lnTo>
                    <a:lnTo>
                      <a:pt x="3" y="195"/>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693" name="Freeform 24"/>
              <p:cNvSpPr>
                <a:spLocks/>
              </p:cNvSpPr>
              <p:nvPr/>
            </p:nvSpPr>
            <p:spPr bwMode="auto">
              <a:xfrm>
                <a:off x="2904" y="2577"/>
                <a:ext cx="216" cy="251"/>
              </a:xfrm>
              <a:custGeom>
                <a:avLst/>
                <a:gdLst>
                  <a:gd name="T0" fmla="*/ 3 w 647"/>
                  <a:gd name="T1" fmla="*/ 72 h 754"/>
                  <a:gd name="T2" fmla="*/ 13 w 647"/>
                  <a:gd name="T3" fmla="*/ 88 h 754"/>
                  <a:gd name="T4" fmla="*/ 25 w 647"/>
                  <a:gd name="T5" fmla="*/ 103 h 754"/>
                  <a:gd name="T6" fmla="*/ 30 w 647"/>
                  <a:gd name="T7" fmla="*/ 110 h 754"/>
                  <a:gd name="T8" fmla="*/ 34 w 647"/>
                  <a:gd name="T9" fmla="*/ 114 h 754"/>
                  <a:gd name="T10" fmla="*/ 37 w 647"/>
                  <a:gd name="T11" fmla="*/ 119 h 754"/>
                  <a:gd name="T12" fmla="*/ 42 w 647"/>
                  <a:gd name="T13" fmla="*/ 126 h 754"/>
                  <a:gd name="T14" fmla="*/ 53 w 647"/>
                  <a:gd name="T15" fmla="*/ 142 h 754"/>
                  <a:gd name="T16" fmla="*/ 65 w 647"/>
                  <a:gd name="T17" fmla="*/ 159 h 754"/>
                  <a:gd name="T18" fmla="*/ 73 w 647"/>
                  <a:gd name="T19" fmla="*/ 169 h 754"/>
                  <a:gd name="T20" fmla="*/ 87 w 647"/>
                  <a:gd name="T21" fmla="*/ 183 h 754"/>
                  <a:gd name="T22" fmla="*/ 101 w 647"/>
                  <a:gd name="T23" fmla="*/ 198 h 754"/>
                  <a:gd name="T24" fmla="*/ 107 w 647"/>
                  <a:gd name="T25" fmla="*/ 204 h 754"/>
                  <a:gd name="T26" fmla="*/ 113 w 647"/>
                  <a:gd name="T27" fmla="*/ 211 h 754"/>
                  <a:gd name="T28" fmla="*/ 122 w 647"/>
                  <a:gd name="T29" fmla="*/ 221 h 754"/>
                  <a:gd name="T30" fmla="*/ 133 w 647"/>
                  <a:gd name="T31" fmla="*/ 233 h 754"/>
                  <a:gd name="T32" fmla="*/ 148 w 647"/>
                  <a:gd name="T33" fmla="*/ 245 h 754"/>
                  <a:gd name="T34" fmla="*/ 167 w 647"/>
                  <a:gd name="T35" fmla="*/ 251 h 754"/>
                  <a:gd name="T36" fmla="*/ 196 w 647"/>
                  <a:gd name="T37" fmla="*/ 246 h 754"/>
                  <a:gd name="T38" fmla="*/ 213 w 647"/>
                  <a:gd name="T39" fmla="*/ 225 h 754"/>
                  <a:gd name="T40" fmla="*/ 214 w 647"/>
                  <a:gd name="T41" fmla="*/ 215 h 754"/>
                  <a:gd name="T42" fmla="*/ 216 w 647"/>
                  <a:gd name="T43" fmla="*/ 199 h 754"/>
                  <a:gd name="T44" fmla="*/ 216 w 647"/>
                  <a:gd name="T45" fmla="*/ 182 h 754"/>
                  <a:gd name="T46" fmla="*/ 215 w 647"/>
                  <a:gd name="T47" fmla="*/ 166 h 754"/>
                  <a:gd name="T48" fmla="*/ 213 w 647"/>
                  <a:gd name="T49" fmla="*/ 150 h 754"/>
                  <a:gd name="T50" fmla="*/ 210 w 647"/>
                  <a:gd name="T51" fmla="*/ 140 h 754"/>
                  <a:gd name="T52" fmla="*/ 204 w 647"/>
                  <a:gd name="T53" fmla="*/ 122 h 754"/>
                  <a:gd name="T54" fmla="*/ 196 w 647"/>
                  <a:gd name="T55" fmla="*/ 106 h 754"/>
                  <a:gd name="T56" fmla="*/ 189 w 647"/>
                  <a:gd name="T57" fmla="*/ 96 h 754"/>
                  <a:gd name="T58" fmla="*/ 176 w 647"/>
                  <a:gd name="T59" fmla="*/ 78 h 754"/>
                  <a:gd name="T60" fmla="*/ 163 w 647"/>
                  <a:gd name="T61" fmla="*/ 58 h 754"/>
                  <a:gd name="T62" fmla="*/ 156 w 647"/>
                  <a:gd name="T63" fmla="*/ 46 h 754"/>
                  <a:gd name="T64" fmla="*/ 148 w 647"/>
                  <a:gd name="T65" fmla="*/ 36 h 754"/>
                  <a:gd name="T66" fmla="*/ 141 w 647"/>
                  <a:gd name="T67" fmla="*/ 26 h 754"/>
                  <a:gd name="T68" fmla="*/ 136 w 647"/>
                  <a:gd name="T69" fmla="*/ 19 h 754"/>
                  <a:gd name="T70" fmla="*/ 131 w 647"/>
                  <a:gd name="T71" fmla="*/ 12 h 754"/>
                  <a:gd name="T72" fmla="*/ 124 w 647"/>
                  <a:gd name="T73" fmla="*/ 7 h 754"/>
                  <a:gd name="T74" fmla="*/ 120 w 647"/>
                  <a:gd name="T75" fmla="*/ 3 h 754"/>
                  <a:gd name="T76" fmla="*/ 99 w 647"/>
                  <a:gd name="T77" fmla="*/ 1 h 754"/>
                  <a:gd name="T78" fmla="*/ 77 w 647"/>
                  <a:gd name="T79" fmla="*/ 11 h 754"/>
                  <a:gd name="T80" fmla="*/ 65 w 647"/>
                  <a:gd name="T81" fmla="*/ 17 h 754"/>
                  <a:gd name="T82" fmla="*/ 51 w 647"/>
                  <a:gd name="T83" fmla="*/ 23 h 754"/>
                  <a:gd name="T84" fmla="*/ 36 w 647"/>
                  <a:gd name="T85" fmla="*/ 31 h 754"/>
                  <a:gd name="T86" fmla="*/ 28 w 647"/>
                  <a:gd name="T87" fmla="*/ 36 h 754"/>
                  <a:gd name="T88" fmla="*/ 13 w 647"/>
                  <a:gd name="T89" fmla="*/ 43 h 754"/>
                  <a:gd name="T90" fmla="*/ 2 w 647"/>
                  <a:gd name="T91" fmla="*/ 53 h 754"/>
                  <a:gd name="T92" fmla="*/ 0 w 647"/>
                  <a:gd name="T93" fmla="*/ 62 h 754"/>
                  <a:gd name="T94" fmla="*/ 1 w 647"/>
                  <a:gd name="T95" fmla="*/ 64 h 75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754"/>
                  <a:gd name="T146" fmla="*/ 647 w 647"/>
                  <a:gd name="T147" fmla="*/ 754 h 75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754">
                    <a:moveTo>
                      <a:pt x="3" y="195"/>
                    </a:moveTo>
                    <a:lnTo>
                      <a:pt x="3" y="195"/>
                    </a:lnTo>
                    <a:lnTo>
                      <a:pt x="10" y="215"/>
                    </a:lnTo>
                    <a:lnTo>
                      <a:pt x="19" y="233"/>
                    </a:lnTo>
                    <a:lnTo>
                      <a:pt x="30" y="250"/>
                    </a:lnTo>
                    <a:lnTo>
                      <a:pt x="40" y="265"/>
                    </a:lnTo>
                    <a:lnTo>
                      <a:pt x="53" y="280"/>
                    </a:lnTo>
                    <a:lnTo>
                      <a:pt x="64" y="294"/>
                    </a:lnTo>
                    <a:lnTo>
                      <a:pt x="76" y="310"/>
                    </a:lnTo>
                    <a:lnTo>
                      <a:pt x="89" y="326"/>
                    </a:lnTo>
                    <a:lnTo>
                      <a:pt x="91" y="330"/>
                    </a:lnTo>
                    <a:lnTo>
                      <a:pt x="95" y="333"/>
                    </a:lnTo>
                    <a:lnTo>
                      <a:pt x="99" y="337"/>
                    </a:lnTo>
                    <a:lnTo>
                      <a:pt x="101" y="343"/>
                    </a:lnTo>
                    <a:lnTo>
                      <a:pt x="105" y="347"/>
                    </a:lnTo>
                    <a:lnTo>
                      <a:pt x="109" y="352"/>
                    </a:lnTo>
                    <a:lnTo>
                      <a:pt x="112" y="356"/>
                    </a:lnTo>
                    <a:lnTo>
                      <a:pt x="114" y="360"/>
                    </a:lnTo>
                    <a:lnTo>
                      <a:pt x="125" y="377"/>
                    </a:lnTo>
                    <a:lnTo>
                      <a:pt x="137" y="394"/>
                    </a:lnTo>
                    <a:lnTo>
                      <a:pt x="148" y="412"/>
                    </a:lnTo>
                    <a:lnTo>
                      <a:pt x="159" y="428"/>
                    </a:lnTo>
                    <a:lnTo>
                      <a:pt x="170" y="445"/>
                    </a:lnTo>
                    <a:lnTo>
                      <a:pt x="182" y="462"/>
                    </a:lnTo>
                    <a:lnTo>
                      <a:pt x="194" y="478"/>
                    </a:lnTo>
                    <a:lnTo>
                      <a:pt x="207" y="495"/>
                    </a:lnTo>
                    <a:lnTo>
                      <a:pt x="219" y="508"/>
                    </a:lnTo>
                    <a:lnTo>
                      <a:pt x="233" y="522"/>
                    </a:lnTo>
                    <a:lnTo>
                      <a:pt x="247" y="536"/>
                    </a:lnTo>
                    <a:lnTo>
                      <a:pt x="260" y="550"/>
                    </a:lnTo>
                    <a:lnTo>
                      <a:pt x="274" y="566"/>
                    </a:lnTo>
                    <a:lnTo>
                      <a:pt x="288" y="580"/>
                    </a:lnTo>
                    <a:lnTo>
                      <a:pt x="302" y="595"/>
                    </a:lnTo>
                    <a:lnTo>
                      <a:pt x="314" y="608"/>
                    </a:lnTo>
                    <a:lnTo>
                      <a:pt x="320" y="614"/>
                    </a:lnTo>
                    <a:lnTo>
                      <a:pt x="327" y="620"/>
                    </a:lnTo>
                    <a:lnTo>
                      <a:pt x="333" y="628"/>
                    </a:lnTo>
                    <a:lnTo>
                      <a:pt x="339" y="635"/>
                    </a:lnTo>
                    <a:lnTo>
                      <a:pt x="352" y="648"/>
                    </a:lnTo>
                    <a:lnTo>
                      <a:pt x="364" y="663"/>
                    </a:lnTo>
                    <a:lnTo>
                      <a:pt x="376" y="676"/>
                    </a:lnTo>
                    <a:lnTo>
                      <a:pt x="387" y="688"/>
                    </a:lnTo>
                    <a:lnTo>
                      <a:pt x="399" y="701"/>
                    </a:lnTo>
                    <a:lnTo>
                      <a:pt x="412" y="714"/>
                    </a:lnTo>
                    <a:lnTo>
                      <a:pt x="426" y="725"/>
                    </a:lnTo>
                    <a:lnTo>
                      <a:pt x="442" y="736"/>
                    </a:lnTo>
                    <a:lnTo>
                      <a:pt x="469" y="747"/>
                    </a:lnTo>
                    <a:lnTo>
                      <a:pt x="499" y="754"/>
                    </a:lnTo>
                    <a:lnTo>
                      <a:pt x="529" y="754"/>
                    </a:lnTo>
                    <a:lnTo>
                      <a:pt x="560" y="749"/>
                    </a:lnTo>
                    <a:lnTo>
                      <a:pt x="587" y="740"/>
                    </a:lnTo>
                    <a:lnTo>
                      <a:pt x="610" y="725"/>
                    </a:lnTo>
                    <a:lnTo>
                      <a:pt x="627" y="704"/>
                    </a:lnTo>
                    <a:lnTo>
                      <a:pt x="638" y="677"/>
                    </a:lnTo>
                    <a:lnTo>
                      <a:pt x="641" y="661"/>
                    </a:lnTo>
                    <a:lnTo>
                      <a:pt x="642" y="646"/>
                    </a:lnTo>
                    <a:lnTo>
                      <a:pt x="645" y="629"/>
                    </a:lnTo>
                    <a:lnTo>
                      <a:pt x="646" y="614"/>
                    </a:lnTo>
                    <a:lnTo>
                      <a:pt x="647" y="597"/>
                    </a:lnTo>
                    <a:lnTo>
                      <a:pt x="647" y="580"/>
                    </a:lnTo>
                    <a:lnTo>
                      <a:pt x="647" y="564"/>
                    </a:lnTo>
                    <a:lnTo>
                      <a:pt x="647" y="548"/>
                    </a:lnTo>
                    <a:lnTo>
                      <a:pt x="647" y="532"/>
                    </a:lnTo>
                    <a:lnTo>
                      <a:pt x="646" y="515"/>
                    </a:lnTo>
                    <a:lnTo>
                      <a:pt x="645" y="498"/>
                    </a:lnTo>
                    <a:lnTo>
                      <a:pt x="643" y="483"/>
                    </a:lnTo>
                    <a:lnTo>
                      <a:pt x="641" y="466"/>
                    </a:lnTo>
                    <a:lnTo>
                      <a:pt x="637" y="451"/>
                    </a:lnTo>
                    <a:lnTo>
                      <a:pt x="633" y="435"/>
                    </a:lnTo>
                    <a:lnTo>
                      <a:pt x="630" y="420"/>
                    </a:lnTo>
                    <a:lnTo>
                      <a:pt x="623" y="402"/>
                    </a:lnTo>
                    <a:lnTo>
                      <a:pt x="617" y="384"/>
                    </a:lnTo>
                    <a:lnTo>
                      <a:pt x="612" y="367"/>
                    </a:lnTo>
                    <a:lnTo>
                      <a:pt x="605" y="351"/>
                    </a:lnTo>
                    <a:lnTo>
                      <a:pt x="597" y="334"/>
                    </a:lnTo>
                    <a:lnTo>
                      <a:pt x="588" y="319"/>
                    </a:lnTo>
                    <a:lnTo>
                      <a:pt x="578" y="303"/>
                    </a:lnTo>
                    <a:lnTo>
                      <a:pt x="566" y="287"/>
                    </a:lnTo>
                    <a:lnTo>
                      <a:pt x="553" y="270"/>
                    </a:lnTo>
                    <a:lnTo>
                      <a:pt x="541" y="252"/>
                    </a:lnTo>
                    <a:lnTo>
                      <a:pt x="528" y="233"/>
                    </a:lnTo>
                    <a:lnTo>
                      <a:pt x="514" y="214"/>
                    </a:lnTo>
                    <a:lnTo>
                      <a:pt x="502" y="195"/>
                    </a:lnTo>
                    <a:lnTo>
                      <a:pt x="489" y="175"/>
                    </a:lnTo>
                    <a:lnTo>
                      <a:pt x="478" y="157"/>
                    </a:lnTo>
                    <a:lnTo>
                      <a:pt x="467" y="138"/>
                    </a:lnTo>
                    <a:lnTo>
                      <a:pt x="458" y="128"/>
                    </a:lnTo>
                    <a:lnTo>
                      <a:pt x="451" y="118"/>
                    </a:lnTo>
                    <a:lnTo>
                      <a:pt x="443" y="108"/>
                    </a:lnTo>
                    <a:lnTo>
                      <a:pt x="436" y="97"/>
                    </a:lnTo>
                    <a:lnTo>
                      <a:pt x="428" y="87"/>
                    </a:lnTo>
                    <a:lnTo>
                      <a:pt x="421" y="77"/>
                    </a:lnTo>
                    <a:lnTo>
                      <a:pt x="413" y="66"/>
                    </a:lnTo>
                    <a:lnTo>
                      <a:pt x="406" y="56"/>
                    </a:lnTo>
                    <a:lnTo>
                      <a:pt x="401" y="49"/>
                    </a:lnTo>
                    <a:lnTo>
                      <a:pt x="396" y="43"/>
                    </a:lnTo>
                    <a:lnTo>
                      <a:pt x="391" y="37"/>
                    </a:lnTo>
                    <a:lnTo>
                      <a:pt x="384" y="31"/>
                    </a:lnTo>
                    <a:lnTo>
                      <a:pt x="378" y="26"/>
                    </a:lnTo>
                    <a:lnTo>
                      <a:pt x="372" y="20"/>
                    </a:lnTo>
                    <a:lnTo>
                      <a:pt x="366" y="14"/>
                    </a:lnTo>
                    <a:lnTo>
                      <a:pt x="358" y="9"/>
                    </a:lnTo>
                    <a:lnTo>
                      <a:pt x="339" y="1"/>
                    </a:lnTo>
                    <a:lnTo>
                      <a:pt x="319" y="0"/>
                    </a:lnTo>
                    <a:lnTo>
                      <a:pt x="298" y="4"/>
                    </a:lnTo>
                    <a:lnTo>
                      <a:pt x="275" y="12"/>
                    </a:lnTo>
                    <a:lnTo>
                      <a:pt x="253" y="21"/>
                    </a:lnTo>
                    <a:lnTo>
                      <a:pt x="232" y="32"/>
                    </a:lnTo>
                    <a:lnTo>
                      <a:pt x="213" y="43"/>
                    </a:lnTo>
                    <a:lnTo>
                      <a:pt x="195" y="52"/>
                    </a:lnTo>
                    <a:lnTo>
                      <a:pt x="182" y="57"/>
                    </a:lnTo>
                    <a:lnTo>
                      <a:pt x="168" y="63"/>
                    </a:lnTo>
                    <a:lnTo>
                      <a:pt x="153" y="70"/>
                    </a:lnTo>
                    <a:lnTo>
                      <a:pt x="138" y="77"/>
                    </a:lnTo>
                    <a:lnTo>
                      <a:pt x="123" y="86"/>
                    </a:lnTo>
                    <a:lnTo>
                      <a:pt x="109" y="93"/>
                    </a:lnTo>
                    <a:lnTo>
                      <a:pt x="96" y="101"/>
                    </a:lnTo>
                    <a:lnTo>
                      <a:pt x="84" y="109"/>
                    </a:lnTo>
                    <a:lnTo>
                      <a:pt x="70" y="114"/>
                    </a:lnTo>
                    <a:lnTo>
                      <a:pt x="55" y="121"/>
                    </a:lnTo>
                    <a:lnTo>
                      <a:pt x="40" y="130"/>
                    </a:lnTo>
                    <a:lnTo>
                      <a:pt x="25" y="139"/>
                    </a:lnTo>
                    <a:lnTo>
                      <a:pt x="14" y="149"/>
                    </a:lnTo>
                    <a:lnTo>
                      <a:pt x="5" y="160"/>
                    </a:lnTo>
                    <a:lnTo>
                      <a:pt x="0" y="172"/>
                    </a:lnTo>
                    <a:lnTo>
                      <a:pt x="0" y="186"/>
                    </a:lnTo>
                    <a:lnTo>
                      <a:pt x="0" y="189"/>
                    </a:lnTo>
                    <a:lnTo>
                      <a:pt x="1" y="191"/>
                    </a:lnTo>
                    <a:lnTo>
                      <a:pt x="3" y="193"/>
                    </a:lnTo>
                    <a:lnTo>
                      <a:pt x="3" y="195"/>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4" name="Freeform 25"/>
              <p:cNvSpPr>
                <a:spLocks/>
              </p:cNvSpPr>
              <p:nvPr/>
            </p:nvSpPr>
            <p:spPr bwMode="auto">
              <a:xfrm>
                <a:off x="2635" y="2569"/>
                <a:ext cx="108" cy="135"/>
              </a:xfrm>
              <a:custGeom>
                <a:avLst/>
                <a:gdLst>
                  <a:gd name="T0" fmla="*/ 4 w 324"/>
                  <a:gd name="T1" fmla="*/ 25 h 406"/>
                  <a:gd name="T2" fmla="*/ 3 w 324"/>
                  <a:gd name="T3" fmla="*/ 40 h 406"/>
                  <a:gd name="T4" fmla="*/ 2 w 324"/>
                  <a:gd name="T5" fmla="*/ 55 h 406"/>
                  <a:gd name="T6" fmla="*/ 0 w 324"/>
                  <a:gd name="T7" fmla="*/ 66 h 406"/>
                  <a:gd name="T8" fmla="*/ 0 w 324"/>
                  <a:gd name="T9" fmla="*/ 77 h 406"/>
                  <a:gd name="T10" fmla="*/ 5 w 324"/>
                  <a:gd name="T11" fmla="*/ 85 h 406"/>
                  <a:gd name="T12" fmla="*/ 8 w 324"/>
                  <a:gd name="T13" fmla="*/ 89 h 406"/>
                  <a:gd name="T14" fmla="*/ 9 w 324"/>
                  <a:gd name="T15" fmla="*/ 94 h 406"/>
                  <a:gd name="T16" fmla="*/ 11 w 324"/>
                  <a:gd name="T17" fmla="*/ 98 h 406"/>
                  <a:gd name="T18" fmla="*/ 14 w 324"/>
                  <a:gd name="T19" fmla="*/ 100 h 406"/>
                  <a:gd name="T20" fmla="*/ 18 w 324"/>
                  <a:gd name="T21" fmla="*/ 102 h 406"/>
                  <a:gd name="T22" fmla="*/ 24 w 324"/>
                  <a:gd name="T23" fmla="*/ 106 h 406"/>
                  <a:gd name="T24" fmla="*/ 26 w 324"/>
                  <a:gd name="T25" fmla="*/ 115 h 406"/>
                  <a:gd name="T26" fmla="*/ 28 w 324"/>
                  <a:gd name="T27" fmla="*/ 122 h 406"/>
                  <a:gd name="T28" fmla="*/ 30 w 324"/>
                  <a:gd name="T29" fmla="*/ 128 h 406"/>
                  <a:gd name="T30" fmla="*/ 33 w 324"/>
                  <a:gd name="T31" fmla="*/ 133 h 406"/>
                  <a:gd name="T32" fmla="*/ 42 w 324"/>
                  <a:gd name="T33" fmla="*/ 134 h 406"/>
                  <a:gd name="T34" fmla="*/ 46 w 324"/>
                  <a:gd name="T35" fmla="*/ 123 h 406"/>
                  <a:gd name="T36" fmla="*/ 44 w 324"/>
                  <a:gd name="T37" fmla="*/ 106 h 406"/>
                  <a:gd name="T38" fmla="*/ 41 w 324"/>
                  <a:gd name="T39" fmla="*/ 89 h 406"/>
                  <a:gd name="T40" fmla="*/ 42 w 324"/>
                  <a:gd name="T41" fmla="*/ 78 h 406"/>
                  <a:gd name="T42" fmla="*/ 47 w 324"/>
                  <a:gd name="T43" fmla="*/ 79 h 406"/>
                  <a:gd name="T44" fmla="*/ 54 w 324"/>
                  <a:gd name="T45" fmla="*/ 98 h 406"/>
                  <a:gd name="T46" fmla="*/ 59 w 324"/>
                  <a:gd name="T47" fmla="*/ 118 h 406"/>
                  <a:gd name="T48" fmla="*/ 64 w 324"/>
                  <a:gd name="T49" fmla="*/ 126 h 406"/>
                  <a:gd name="T50" fmla="*/ 70 w 324"/>
                  <a:gd name="T51" fmla="*/ 127 h 406"/>
                  <a:gd name="T52" fmla="*/ 73 w 324"/>
                  <a:gd name="T53" fmla="*/ 123 h 406"/>
                  <a:gd name="T54" fmla="*/ 74 w 324"/>
                  <a:gd name="T55" fmla="*/ 116 h 406"/>
                  <a:gd name="T56" fmla="*/ 73 w 324"/>
                  <a:gd name="T57" fmla="*/ 109 h 406"/>
                  <a:gd name="T58" fmla="*/ 70 w 324"/>
                  <a:gd name="T59" fmla="*/ 91 h 406"/>
                  <a:gd name="T60" fmla="*/ 68 w 324"/>
                  <a:gd name="T61" fmla="*/ 70 h 406"/>
                  <a:gd name="T62" fmla="*/ 68 w 324"/>
                  <a:gd name="T63" fmla="*/ 51 h 406"/>
                  <a:gd name="T64" fmla="*/ 74 w 324"/>
                  <a:gd name="T65" fmla="*/ 40 h 406"/>
                  <a:gd name="T66" fmla="*/ 83 w 324"/>
                  <a:gd name="T67" fmla="*/ 41 h 406"/>
                  <a:gd name="T68" fmla="*/ 89 w 324"/>
                  <a:gd name="T69" fmla="*/ 44 h 406"/>
                  <a:gd name="T70" fmla="*/ 93 w 324"/>
                  <a:gd name="T71" fmla="*/ 48 h 406"/>
                  <a:gd name="T72" fmla="*/ 98 w 324"/>
                  <a:gd name="T73" fmla="*/ 55 h 406"/>
                  <a:gd name="T74" fmla="*/ 106 w 324"/>
                  <a:gd name="T75" fmla="*/ 56 h 406"/>
                  <a:gd name="T76" fmla="*/ 108 w 324"/>
                  <a:gd name="T77" fmla="*/ 48 h 406"/>
                  <a:gd name="T78" fmla="*/ 106 w 324"/>
                  <a:gd name="T79" fmla="*/ 40 h 406"/>
                  <a:gd name="T80" fmla="*/ 100 w 324"/>
                  <a:gd name="T81" fmla="*/ 33 h 406"/>
                  <a:gd name="T82" fmla="*/ 90 w 324"/>
                  <a:gd name="T83" fmla="*/ 24 h 406"/>
                  <a:gd name="T84" fmla="*/ 80 w 324"/>
                  <a:gd name="T85" fmla="*/ 18 h 406"/>
                  <a:gd name="T86" fmla="*/ 75 w 324"/>
                  <a:gd name="T87" fmla="*/ 16 h 406"/>
                  <a:gd name="T88" fmla="*/ 70 w 324"/>
                  <a:gd name="T89" fmla="*/ 14 h 406"/>
                  <a:gd name="T90" fmla="*/ 66 w 324"/>
                  <a:gd name="T91" fmla="*/ 11 h 406"/>
                  <a:gd name="T92" fmla="*/ 63 w 324"/>
                  <a:gd name="T93" fmla="*/ 6 h 406"/>
                  <a:gd name="T94" fmla="*/ 60 w 324"/>
                  <a:gd name="T95" fmla="*/ 1 h 406"/>
                  <a:gd name="T96" fmla="*/ 48 w 324"/>
                  <a:gd name="T97" fmla="*/ 3 h 406"/>
                  <a:gd name="T98" fmla="*/ 29 w 324"/>
                  <a:gd name="T99" fmla="*/ 8 h 406"/>
                  <a:gd name="T100" fmla="*/ 11 w 324"/>
                  <a:gd name="T101" fmla="*/ 14 h 406"/>
                  <a:gd name="T102" fmla="*/ 6 w 324"/>
                  <a:gd name="T103" fmla="*/ 15 h 4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24"/>
                  <a:gd name="T157" fmla="*/ 0 h 406"/>
                  <a:gd name="T158" fmla="*/ 324 w 324"/>
                  <a:gd name="T159" fmla="*/ 406 h 4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24" h="406">
                    <a:moveTo>
                      <a:pt x="14" y="46"/>
                    </a:moveTo>
                    <a:lnTo>
                      <a:pt x="12" y="61"/>
                    </a:lnTo>
                    <a:lnTo>
                      <a:pt x="11" y="76"/>
                    </a:lnTo>
                    <a:lnTo>
                      <a:pt x="10" y="91"/>
                    </a:lnTo>
                    <a:lnTo>
                      <a:pt x="10" y="105"/>
                    </a:lnTo>
                    <a:lnTo>
                      <a:pt x="9" y="121"/>
                    </a:lnTo>
                    <a:lnTo>
                      <a:pt x="7" y="135"/>
                    </a:lnTo>
                    <a:lnTo>
                      <a:pt x="6" y="149"/>
                    </a:lnTo>
                    <a:lnTo>
                      <a:pt x="5" y="164"/>
                    </a:lnTo>
                    <a:lnTo>
                      <a:pt x="4" y="175"/>
                    </a:lnTo>
                    <a:lnTo>
                      <a:pt x="2" y="186"/>
                    </a:lnTo>
                    <a:lnTo>
                      <a:pt x="1" y="198"/>
                    </a:lnTo>
                    <a:lnTo>
                      <a:pt x="0" y="209"/>
                    </a:lnTo>
                    <a:lnTo>
                      <a:pt x="0" y="222"/>
                    </a:lnTo>
                    <a:lnTo>
                      <a:pt x="1" y="232"/>
                    </a:lnTo>
                    <a:lnTo>
                      <a:pt x="5" y="243"/>
                    </a:lnTo>
                    <a:lnTo>
                      <a:pt x="10" y="252"/>
                    </a:lnTo>
                    <a:lnTo>
                      <a:pt x="15" y="255"/>
                    </a:lnTo>
                    <a:lnTo>
                      <a:pt x="20" y="259"/>
                    </a:lnTo>
                    <a:lnTo>
                      <a:pt x="22" y="264"/>
                    </a:lnTo>
                    <a:lnTo>
                      <a:pt x="25" y="268"/>
                    </a:lnTo>
                    <a:lnTo>
                      <a:pt x="26" y="273"/>
                    </a:lnTo>
                    <a:lnTo>
                      <a:pt x="27" y="277"/>
                    </a:lnTo>
                    <a:lnTo>
                      <a:pt x="27" y="283"/>
                    </a:lnTo>
                    <a:lnTo>
                      <a:pt x="29" y="288"/>
                    </a:lnTo>
                    <a:lnTo>
                      <a:pt x="31" y="292"/>
                    </a:lnTo>
                    <a:lnTo>
                      <a:pt x="34" y="294"/>
                    </a:lnTo>
                    <a:lnTo>
                      <a:pt x="35" y="296"/>
                    </a:lnTo>
                    <a:lnTo>
                      <a:pt x="37" y="299"/>
                    </a:lnTo>
                    <a:lnTo>
                      <a:pt x="41" y="300"/>
                    </a:lnTo>
                    <a:lnTo>
                      <a:pt x="45" y="303"/>
                    </a:lnTo>
                    <a:lnTo>
                      <a:pt x="49" y="304"/>
                    </a:lnTo>
                    <a:lnTo>
                      <a:pt x="54" y="306"/>
                    </a:lnTo>
                    <a:lnTo>
                      <a:pt x="61" y="308"/>
                    </a:lnTo>
                    <a:lnTo>
                      <a:pt x="66" y="314"/>
                    </a:lnTo>
                    <a:lnTo>
                      <a:pt x="71" y="320"/>
                    </a:lnTo>
                    <a:lnTo>
                      <a:pt x="74" y="328"/>
                    </a:lnTo>
                    <a:lnTo>
                      <a:pt x="76" y="336"/>
                    </a:lnTo>
                    <a:lnTo>
                      <a:pt x="77" y="345"/>
                    </a:lnTo>
                    <a:lnTo>
                      <a:pt x="79" y="353"/>
                    </a:lnTo>
                    <a:lnTo>
                      <a:pt x="81" y="360"/>
                    </a:lnTo>
                    <a:lnTo>
                      <a:pt x="83" y="367"/>
                    </a:lnTo>
                    <a:lnTo>
                      <a:pt x="84" y="373"/>
                    </a:lnTo>
                    <a:lnTo>
                      <a:pt x="86" y="379"/>
                    </a:lnTo>
                    <a:lnTo>
                      <a:pt x="89" y="385"/>
                    </a:lnTo>
                    <a:lnTo>
                      <a:pt x="91" y="390"/>
                    </a:lnTo>
                    <a:lnTo>
                      <a:pt x="94" y="396"/>
                    </a:lnTo>
                    <a:lnTo>
                      <a:pt x="98" y="400"/>
                    </a:lnTo>
                    <a:lnTo>
                      <a:pt x="103" y="406"/>
                    </a:lnTo>
                    <a:lnTo>
                      <a:pt x="115" y="406"/>
                    </a:lnTo>
                    <a:lnTo>
                      <a:pt x="126" y="404"/>
                    </a:lnTo>
                    <a:lnTo>
                      <a:pt x="134" y="398"/>
                    </a:lnTo>
                    <a:lnTo>
                      <a:pt x="138" y="387"/>
                    </a:lnTo>
                    <a:lnTo>
                      <a:pt x="139" y="371"/>
                    </a:lnTo>
                    <a:lnTo>
                      <a:pt x="138" y="355"/>
                    </a:lnTo>
                    <a:lnTo>
                      <a:pt x="135" y="338"/>
                    </a:lnTo>
                    <a:lnTo>
                      <a:pt x="131" y="320"/>
                    </a:lnTo>
                    <a:lnTo>
                      <a:pt x="128" y="303"/>
                    </a:lnTo>
                    <a:lnTo>
                      <a:pt x="125" y="285"/>
                    </a:lnTo>
                    <a:lnTo>
                      <a:pt x="123" y="267"/>
                    </a:lnTo>
                    <a:lnTo>
                      <a:pt x="121" y="250"/>
                    </a:lnTo>
                    <a:lnTo>
                      <a:pt x="124" y="243"/>
                    </a:lnTo>
                    <a:lnTo>
                      <a:pt x="126" y="234"/>
                    </a:lnTo>
                    <a:lnTo>
                      <a:pt x="129" y="226"/>
                    </a:lnTo>
                    <a:lnTo>
                      <a:pt x="131" y="218"/>
                    </a:lnTo>
                    <a:lnTo>
                      <a:pt x="140" y="237"/>
                    </a:lnTo>
                    <a:lnTo>
                      <a:pt x="149" y="256"/>
                    </a:lnTo>
                    <a:lnTo>
                      <a:pt x="155" y="275"/>
                    </a:lnTo>
                    <a:lnTo>
                      <a:pt x="163" y="295"/>
                    </a:lnTo>
                    <a:lnTo>
                      <a:pt x="168" y="316"/>
                    </a:lnTo>
                    <a:lnTo>
                      <a:pt x="174" y="336"/>
                    </a:lnTo>
                    <a:lnTo>
                      <a:pt x="178" y="355"/>
                    </a:lnTo>
                    <a:lnTo>
                      <a:pt x="183" y="375"/>
                    </a:lnTo>
                    <a:lnTo>
                      <a:pt x="188" y="377"/>
                    </a:lnTo>
                    <a:lnTo>
                      <a:pt x="193" y="380"/>
                    </a:lnTo>
                    <a:lnTo>
                      <a:pt x="198" y="381"/>
                    </a:lnTo>
                    <a:lnTo>
                      <a:pt x="205" y="383"/>
                    </a:lnTo>
                    <a:lnTo>
                      <a:pt x="211" y="381"/>
                    </a:lnTo>
                    <a:lnTo>
                      <a:pt x="215" y="379"/>
                    </a:lnTo>
                    <a:lnTo>
                      <a:pt x="219" y="375"/>
                    </a:lnTo>
                    <a:lnTo>
                      <a:pt x="220" y="369"/>
                    </a:lnTo>
                    <a:lnTo>
                      <a:pt x="221" y="364"/>
                    </a:lnTo>
                    <a:lnTo>
                      <a:pt x="221" y="357"/>
                    </a:lnTo>
                    <a:lnTo>
                      <a:pt x="221" y="350"/>
                    </a:lnTo>
                    <a:lnTo>
                      <a:pt x="221" y="345"/>
                    </a:lnTo>
                    <a:lnTo>
                      <a:pt x="220" y="338"/>
                    </a:lnTo>
                    <a:lnTo>
                      <a:pt x="219" y="327"/>
                    </a:lnTo>
                    <a:lnTo>
                      <a:pt x="216" y="313"/>
                    </a:lnTo>
                    <a:lnTo>
                      <a:pt x="214" y="295"/>
                    </a:lnTo>
                    <a:lnTo>
                      <a:pt x="211" y="275"/>
                    </a:lnTo>
                    <a:lnTo>
                      <a:pt x="208" y="254"/>
                    </a:lnTo>
                    <a:lnTo>
                      <a:pt x="205" y="233"/>
                    </a:lnTo>
                    <a:lnTo>
                      <a:pt x="204" y="210"/>
                    </a:lnTo>
                    <a:lnTo>
                      <a:pt x="203" y="189"/>
                    </a:lnTo>
                    <a:lnTo>
                      <a:pt x="204" y="169"/>
                    </a:lnTo>
                    <a:lnTo>
                      <a:pt x="205" y="153"/>
                    </a:lnTo>
                    <a:lnTo>
                      <a:pt x="209" y="137"/>
                    </a:lnTo>
                    <a:lnTo>
                      <a:pt x="215" y="126"/>
                    </a:lnTo>
                    <a:lnTo>
                      <a:pt x="223" y="119"/>
                    </a:lnTo>
                    <a:lnTo>
                      <a:pt x="233" y="117"/>
                    </a:lnTo>
                    <a:lnTo>
                      <a:pt x="246" y="121"/>
                    </a:lnTo>
                    <a:lnTo>
                      <a:pt x="250" y="123"/>
                    </a:lnTo>
                    <a:lnTo>
                      <a:pt x="256" y="126"/>
                    </a:lnTo>
                    <a:lnTo>
                      <a:pt x="261" y="128"/>
                    </a:lnTo>
                    <a:lnTo>
                      <a:pt x="266" y="131"/>
                    </a:lnTo>
                    <a:lnTo>
                      <a:pt x="271" y="134"/>
                    </a:lnTo>
                    <a:lnTo>
                      <a:pt x="275" y="138"/>
                    </a:lnTo>
                    <a:lnTo>
                      <a:pt x="278" y="145"/>
                    </a:lnTo>
                    <a:lnTo>
                      <a:pt x="283" y="153"/>
                    </a:lnTo>
                    <a:lnTo>
                      <a:pt x="288" y="159"/>
                    </a:lnTo>
                    <a:lnTo>
                      <a:pt x="294" y="166"/>
                    </a:lnTo>
                    <a:lnTo>
                      <a:pt x="303" y="171"/>
                    </a:lnTo>
                    <a:lnTo>
                      <a:pt x="314" y="172"/>
                    </a:lnTo>
                    <a:lnTo>
                      <a:pt x="319" y="167"/>
                    </a:lnTo>
                    <a:lnTo>
                      <a:pt x="322" y="162"/>
                    </a:lnTo>
                    <a:lnTo>
                      <a:pt x="324" y="154"/>
                    </a:lnTo>
                    <a:lnTo>
                      <a:pt x="323" y="145"/>
                    </a:lnTo>
                    <a:lnTo>
                      <a:pt x="322" y="136"/>
                    </a:lnTo>
                    <a:lnTo>
                      <a:pt x="319" y="128"/>
                    </a:lnTo>
                    <a:lnTo>
                      <a:pt x="317" y="121"/>
                    </a:lnTo>
                    <a:lnTo>
                      <a:pt x="313" y="114"/>
                    </a:lnTo>
                    <a:lnTo>
                      <a:pt x="307" y="107"/>
                    </a:lnTo>
                    <a:lnTo>
                      <a:pt x="299" y="100"/>
                    </a:lnTo>
                    <a:lnTo>
                      <a:pt x="290" y="90"/>
                    </a:lnTo>
                    <a:lnTo>
                      <a:pt x="279" y="81"/>
                    </a:lnTo>
                    <a:lnTo>
                      <a:pt x="269" y="71"/>
                    </a:lnTo>
                    <a:lnTo>
                      <a:pt x="259" y="63"/>
                    </a:lnTo>
                    <a:lnTo>
                      <a:pt x="249" y="57"/>
                    </a:lnTo>
                    <a:lnTo>
                      <a:pt x="241" y="54"/>
                    </a:lnTo>
                    <a:lnTo>
                      <a:pt x="235" y="52"/>
                    </a:lnTo>
                    <a:lnTo>
                      <a:pt x="230" y="50"/>
                    </a:lnTo>
                    <a:lnTo>
                      <a:pt x="225" y="48"/>
                    </a:lnTo>
                    <a:lnTo>
                      <a:pt x="221" y="46"/>
                    </a:lnTo>
                    <a:lnTo>
                      <a:pt x="216" y="44"/>
                    </a:lnTo>
                    <a:lnTo>
                      <a:pt x="211" y="42"/>
                    </a:lnTo>
                    <a:lnTo>
                      <a:pt x="206" y="40"/>
                    </a:lnTo>
                    <a:lnTo>
                      <a:pt x="201" y="36"/>
                    </a:lnTo>
                    <a:lnTo>
                      <a:pt x="199" y="32"/>
                    </a:lnTo>
                    <a:lnTo>
                      <a:pt x="196" y="27"/>
                    </a:lnTo>
                    <a:lnTo>
                      <a:pt x="193" y="23"/>
                    </a:lnTo>
                    <a:lnTo>
                      <a:pt x="190" y="17"/>
                    </a:lnTo>
                    <a:lnTo>
                      <a:pt x="188" y="13"/>
                    </a:lnTo>
                    <a:lnTo>
                      <a:pt x="185" y="9"/>
                    </a:lnTo>
                    <a:lnTo>
                      <a:pt x="181" y="4"/>
                    </a:lnTo>
                    <a:lnTo>
                      <a:pt x="178" y="0"/>
                    </a:lnTo>
                    <a:lnTo>
                      <a:pt x="160" y="4"/>
                    </a:lnTo>
                    <a:lnTo>
                      <a:pt x="143" y="9"/>
                    </a:lnTo>
                    <a:lnTo>
                      <a:pt x="124" y="13"/>
                    </a:lnTo>
                    <a:lnTo>
                      <a:pt x="106" y="19"/>
                    </a:lnTo>
                    <a:lnTo>
                      <a:pt x="88" y="24"/>
                    </a:lnTo>
                    <a:lnTo>
                      <a:pt x="69" y="30"/>
                    </a:lnTo>
                    <a:lnTo>
                      <a:pt x="51" y="36"/>
                    </a:lnTo>
                    <a:lnTo>
                      <a:pt x="34" y="42"/>
                    </a:lnTo>
                    <a:lnTo>
                      <a:pt x="27" y="43"/>
                    </a:lnTo>
                    <a:lnTo>
                      <a:pt x="22" y="44"/>
                    </a:lnTo>
                    <a:lnTo>
                      <a:pt x="17" y="45"/>
                    </a:lnTo>
                    <a:lnTo>
                      <a:pt x="14" y="46"/>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695" name="Freeform 26"/>
              <p:cNvSpPr>
                <a:spLocks/>
              </p:cNvSpPr>
              <p:nvPr/>
            </p:nvSpPr>
            <p:spPr bwMode="auto">
              <a:xfrm>
                <a:off x="2635" y="2569"/>
                <a:ext cx="108" cy="135"/>
              </a:xfrm>
              <a:custGeom>
                <a:avLst/>
                <a:gdLst>
                  <a:gd name="T0" fmla="*/ 4 w 324"/>
                  <a:gd name="T1" fmla="*/ 20 h 406"/>
                  <a:gd name="T2" fmla="*/ 3 w 324"/>
                  <a:gd name="T3" fmla="*/ 35 h 406"/>
                  <a:gd name="T4" fmla="*/ 2 w 324"/>
                  <a:gd name="T5" fmla="*/ 50 h 406"/>
                  <a:gd name="T6" fmla="*/ 1 w 324"/>
                  <a:gd name="T7" fmla="*/ 58 h 406"/>
                  <a:gd name="T8" fmla="*/ 0 w 324"/>
                  <a:gd name="T9" fmla="*/ 69 h 406"/>
                  <a:gd name="T10" fmla="*/ 2 w 324"/>
                  <a:gd name="T11" fmla="*/ 81 h 406"/>
                  <a:gd name="T12" fmla="*/ 5 w 324"/>
                  <a:gd name="T13" fmla="*/ 85 h 406"/>
                  <a:gd name="T14" fmla="*/ 8 w 324"/>
                  <a:gd name="T15" fmla="*/ 89 h 406"/>
                  <a:gd name="T16" fmla="*/ 9 w 324"/>
                  <a:gd name="T17" fmla="*/ 94 h 406"/>
                  <a:gd name="T18" fmla="*/ 10 w 324"/>
                  <a:gd name="T19" fmla="*/ 97 h 406"/>
                  <a:gd name="T20" fmla="*/ 12 w 324"/>
                  <a:gd name="T21" fmla="*/ 99 h 406"/>
                  <a:gd name="T22" fmla="*/ 15 w 324"/>
                  <a:gd name="T23" fmla="*/ 101 h 406"/>
                  <a:gd name="T24" fmla="*/ 18 w 324"/>
                  <a:gd name="T25" fmla="*/ 102 h 406"/>
                  <a:gd name="T26" fmla="*/ 24 w 324"/>
                  <a:gd name="T27" fmla="*/ 106 h 406"/>
                  <a:gd name="T28" fmla="*/ 26 w 324"/>
                  <a:gd name="T29" fmla="*/ 115 h 406"/>
                  <a:gd name="T30" fmla="*/ 27 w 324"/>
                  <a:gd name="T31" fmla="*/ 120 h 406"/>
                  <a:gd name="T32" fmla="*/ 29 w 324"/>
                  <a:gd name="T33" fmla="*/ 126 h 406"/>
                  <a:gd name="T34" fmla="*/ 31 w 324"/>
                  <a:gd name="T35" fmla="*/ 132 h 406"/>
                  <a:gd name="T36" fmla="*/ 34 w 324"/>
                  <a:gd name="T37" fmla="*/ 135 h 406"/>
                  <a:gd name="T38" fmla="*/ 45 w 324"/>
                  <a:gd name="T39" fmla="*/ 132 h 406"/>
                  <a:gd name="T40" fmla="*/ 46 w 324"/>
                  <a:gd name="T41" fmla="*/ 123 h 406"/>
                  <a:gd name="T42" fmla="*/ 44 w 324"/>
                  <a:gd name="T43" fmla="*/ 106 h 406"/>
                  <a:gd name="T44" fmla="*/ 41 w 324"/>
                  <a:gd name="T45" fmla="*/ 89 h 406"/>
                  <a:gd name="T46" fmla="*/ 41 w 324"/>
                  <a:gd name="T47" fmla="*/ 81 h 406"/>
                  <a:gd name="T48" fmla="*/ 44 w 324"/>
                  <a:gd name="T49" fmla="*/ 72 h 406"/>
                  <a:gd name="T50" fmla="*/ 50 w 324"/>
                  <a:gd name="T51" fmla="*/ 85 h 406"/>
                  <a:gd name="T52" fmla="*/ 56 w 324"/>
                  <a:gd name="T53" fmla="*/ 105 h 406"/>
                  <a:gd name="T54" fmla="*/ 61 w 324"/>
                  <a:gd name="T55" fmla="*/ 125 h 406"/>
                  <a:gd name="T56" fmla="*/ 64 w 324"/>
                  <a:gd name="T57" fmla="*/ 126 h 406"/>
                  <a:gd name="T58" fmla="*/ 68 w 324"/>
                  <a:gd name="T59" fmla="*/ 127 h 406"/>
                  <a:gd name="T60" fmla="*/ 73 w 324"/>
                  <a:gd name="T61" fmla="*/ 125 h 406"/>
                  <a:gd name="T62" fmla="*/ 74 w 324"/>
                  <a:gd name="T63" fmla="*/ 119 h 406"/>
                  <a:gd name="T64" fmla="*/ 74 w 324"/>
                  <a:gd name="T65" fmla="*/ 115 h 406"/>
                  <a:gd name="T66" fmla="*/ 72 w 324"/>
                  <a:gd name="T67" fmla="*/ 104 h 406"/>
                  <a:gd name="T68" fmla="*/ 69 w 324"/>
                  <a:gd name="T69" fmla="*/ 84 h 406"/>
                  <a:gd name="T70" fmla="*/ 68 w 324"/>
                  <a:gd name="T71" fmla="*/ 63 h 406"/>
                  <a:gd name="T72" fmla="*/ 70 w 324"/>
                  <a:gd name="T73" fmla="*/ 46 h 406"/>
                  <a:gd name="T74" fmla="*/ 78 w 324"/>
                  <a:gd name="T75" fmla="*/ 39 h 406"/>
                  <a:gd name="T76" fmla="*/ 83 w 324"/>
                  <a:gd name="T77" fmla="*/ 41 h 406"/>
                  <a:gd name="T78" fmla="*/ 89 w 324"/>
                  <a:gd name="T79" fmla="*/ 44 h 406"/>
                  <a:gd name="T80" fmla="*/ 92 w 324"/>
                  <a:gd name="T81" fmla="*/ 46 h 406"/>
                  <a:gd name="T82" fmla="*/ 96 w 324"/>
                  <a:gd name="T83" fmla="*/ 53 h 406"/>
                  <a:gd name="T84" fmla="*/ 105 w 324"/>
                  <a:gd name="T85" fmla="*/ 57 h 406"/>
                  <a:gd name="T86" fmla="*/ 107 w 324"/>
                  <a:gd name="T87" fmla="*/ 54 h 406"/>
                  <a:gd name="T88" fmla="*/ 107 w 324"/>
                  <a:gd name="T89" fmla="*/ 45 h 406"/>
                  <a:gd name="T90" fmla="*/ 104 w 324"/>
                  <a:gd name="T91" fmla="*/ 38 h 406"/>
                  <a:gd name="T92" fmla="*/ 100 w 324"/>
                  <a:gd name="T93" fmla="*/ 33 h 406"/>
                  <a:gd name="T94" fmla="*/ 90 w 324"/>
                  <a:gd name="T95" fmla="*/ 24 h 406"/>
                  <a:gd name="T96" fmla="*/ 80 w 324"/>
                  <a:gd name="T97" fmla="*/ 18 h 406"/>
                  <a:gd name="T98" fmla="*/ 77 w 324"/>
                  <a:gd name="T99" fmla="*/ 17 h 406"/>
                  <a:gd name="T100" fmla="*/ 72 w 324"/>
                  <a:gd name="T101" fmla="*/ 15 h 406"/>
                  <a:gd name="T102" fmla="*/ 67 w 324"/>
                  <a:gd name="T103" fmla="*/ 12 h 406"/>
                  <a:gd name="T104" fmla="*/ 65 w 324"/>
                  <a:gd name="T105" fmla="*/ 9 h 406"/>
                  <a:gd name="T106" fmla="*/ 63 w 324"/>
                  <a:gd name="T107" fmla="*/ 4 h 406"/>
                  <a:gd name="T108" fmla="*/ 59 w 324"/>
                  <a:gd name="T109" fmla="*/ 0 h 406"/>
                  <a:gd name="T110" fmla="*/ 48 w 324"/>
                  <a:gd name="T111" fmla="*/ 3 h 406"/>
                  <a:gd name="T112" fmla="*/ 29 w 324"/>
                  <a:gd name="T113" fmla="*/ 8 h 406"/>
                  <a:gd name="T114" fmla="*/ 11 w 324"/>
                  <a:gd name="T115" fmla="*/ 14 h 406"/>
                  <a:gd name="T116" fmla="*/ 7 w 324"/>
                  <a:gd name="T117" fmla="*/ 15 h 4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4"/>
                  <a:gd name="T178" fmla="*/ 0 h 406"/>
                  <a:gd name="T179" fmla="*/ 324 w 324"/>
                  <a:gd name="T180" fmla="*/ 406 h 4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4" h="406">
                    <a:moveTo>
                      <a:pt x="14" y="46"/>
                    </a:moveTo>
                    <a:lnTo>
                      <a:pt x="14" y="46"/>
                    </a:lnTo>
                    <a:lnTo>
                      <a:pt x="12" y="61"/>
                    </a:lnTo>
                    <a:lnTo>
                      <a:pt x="11" y="76"/>
                    </a:lnTo>
                    <a:lnTo>
                      <a:pt x="10" y="91"/>
                    </a:lnTo>
                    <a:lnTo>
                      <a:pt x="10" y="105"/>
                    </a:lnTo>
                    <a:lnTo>
                      <a:pt x="9" y="121"/>
                    </a:lnTo>
                    <a:lnTo>
                      <a:pt x="7" y="135"/>
                    </a:lnTo>
                    <a:lnTo>
                      <a:pt x="6" y="149"/>
                    </a:lnTo>
                    <a:lnTo>
                      <a:pt x="5" y="164"/>
                    </a:lnTo>
                    <a:lnTo>
                      <a:pt x="4" y="175"/>
                    </a:lnTo>
                    <a:lnTo>
                      <a:pt x="2" y="186"/>
                    </a:lnTo>
                    <a:lnTo>
                      <a:pt x="1" y="198"/>
                    </a:lnTo>
                    <a:lnTo>
                      <a:pt x="0" y="209"/>
                    </a:lnTo>
                    <a:lnTo>
                      <a:pt x="0" y="222"/>
                    </a:lnTo>
                    <a:lnTo>
                      <a:pt x="1" y="232"/>
                    </a:lnTo>
                    <a:lnTo>
                      <a:pt x="5" y="243"/>
                    </a:lnTo>
                    <a:lnTo>
                      <a:pt x="10" y="252"/>
                    </a:lnTo>
                    <a:lnTo>
                      <a:pt x="15" y="255"/>
                    </a:lnTo>
                    <a:lnTo>
                      <a:pt x="20" y="259"/>
                    </a:lnTo>
                    <a:lnTo>
                      <a:pt x="22" y="264"/>
                    </a:lnTo>
                    <a:lnTo>
                      <a:pt x="25" y="268"/>
                    </a:lnTo>
                    <a:lnTo>
                      <a:pt x="26" y="273"/>
                    </a:lnTo>
                    <a:lnTo>
                      <a:pt x="27" y="277"/>
                    </a:lnTo>
                    <a:lnTo>
                      <a:pt x="27" y="283"/>
                    </a:lnTo>
                    <a:lnTo>
                      <a:pt x="29" y="288"/>
                    </a:lnTo>
                    <a:lnTo>
                      <a:pt x="31" y="292"/>
                    </a:lnTo>
                    <a:lnTo>
                      <a:pt x="34" y="294"/>
                    </a:lnTo>
                    <a:lnTo>
                      <a:pt x="35" y="296"/>
                    </a:lnTo>
                    <a:lnTo>
                      <a:pt x="37" y="299"/>
                    </a:lnTo>
                    <a:lnTo>
                      <a:pt x="41" y="300"/>
                    </a:lnTo>
                    <a:lnTo>
                      <a:pt x="45" y="303"/>
                    </a:lnTo>
                    <a:lnTo>
                      <a:pt x="49" y="304"/>
                    </a:lnTo>
                    <a:lnTo>
                      <a:pt x="54" y="306"/>
                    </a:lnTo>
                    <a:lnTo>
                      <a:pt x="61" y="308"/>
                    </a:lnTo>
                    <a:lnTo>
                      <a:pt x="66" y="314"/>
                    </a:lnTo>
                    <a:lnTo>
                      <a:pt x="71" y="320"/>
                    </a:lnTo>
                    <a:lnTo>
                      <a:pt x="74" y="328"/>
                    </a:lnTo>
                    <a:lnTo>
                      <a:pt x="76" y="336"/>
                    </a:lnTo>
                    <a:lnTo>
                      <a:pt x="77" y="345"/>
                    </a:lnTo>
                    <a:lnTo>
                      <a:pt x="79" y="353"/>
                    </a:lnTo>
                    <a:lnTo>
                      <a:pt x="81" y="360"/>
                    </a:lnTo>
                    <a:lnTo>
                      <a:pt x="83" y="367"/>
                    </a:lnTo>
                    <a:lnTo>
                      <a:pt x="84" y="373"/>
                    </a:lnTo>
                    <a:lnTo>
                      <a:pt x="86" y="379"/>
                    </a:lnTo>
                    <a:lnTo>
                      <a:pt x="89" y="385"/>
                    </a:lnTo>
                    <a:lnTo>
                      <a:pt x="91" y="390"/>
                    </a:lnTo>
                    <a:lnTo>
                      <a:pt x="94" y="396"/>
                    </a:lnTo>
                    <a:lnTo>
                      <a:pt x="98" y="400"/>
                    </a:lnTo>
                    <a:lnTo>
                      <a:pt x="103" y="406"/>
                    </a:lnTo>
                    <a:lnTo>
                      <a:pt x="115" y="406"/>
                    </a:lnTo>
                    <a:lnTo>
                      <a:pt x="126" y="404"/>
                    </a:lnTo>
                    <a:lnTo>
                      <a:pt x="134" y="398"/>
                    </a:lnTo>
                    <a:lnTo>
                      <a:pt x="138" y="387"/>
                    </a:lnTo>
                    <a:lnTo>
                      <a:pt x="139" y="371"/>
                    </a:lnTo>
                    <a:lnTo>
                      <a:pt x="138" y="355"/>
                    </a:lnTo>
                    <a:lnTo>
                      <a:pt x="135" y="338"/>
                    </a:lnTo>
                    <a:lnTo>
                      <a:pt x="131" y="320"/>
                    </a:lnTo>
                    <a:lnTo>
                      <a:pt x="128" y="303"/>
                    </a:lnTo>
                    <a:lnTo>
                      <a:pt x="125" y="285"/>
                    </a:lnTo>
                    <a:lnTo>
                      <a:pt x="123" y="267"/>
                    </a:lnTo>
                    <a:lnTo>
                      <a:pt x="121" y="250"/>
                    </a:lnTo>
                    <a:lnTo>
                      <a:pt x="124" y="243"/>
                    </a:lnTo>
                    <a:lnTo>
                      <a:pt x="126" y="234"/>
                    </a:lnTo>
                    <a:lnTo>
                      <a:pt x="129" y="226"/>
                    </a:lnTo>
                    <a:lnTo>
                      <a:pt x="131" y="218"/>
                    </a:lnTo>
                    <a:lnTo>
                      <a:pt x="140" y="237"/>
                    </a:lnTo>
                    <a:lnTo>
                      <a:pt x="149" y="256"/>
                    </a:lnTo>
                    <a:lnTo>
                      <a:pt x="155" y="275"/>
                    </a:lnTo>
                    <a:lnTo>
                      <a:pt x="163" y="295"/>
                    </a:lnTo>
                    <a:lnTo>
                      <a:pt x="168" y="316"/>
                    </a:lnTo>
                    <a:lnTo>
                      <a:pt x="174" y="336"/>
                    </a:lnTo>
                    <a:lnTo>
                      <a:pt x="178" y="355"/>
                    </a:lnTo>
                    <a:lnTo>
                      <a:pt x="183" y="375"/>
                    </a:lnTo>
                    <a:lnTo>
                      <a:pt x="188" y="377"/>
                    </a:lnTo>
                    <a:lnTo>
                      <a:pt x="193" y="380"/>
                    </a:lnTo>
                    <a:lnTo>
                      <a:pt x="198" y="381"/>
                    </a:lnTo>
                    <a:lnTo>
                      <a:pt x="205" y="383"/>
                    </a:lnTo>
                    <a:lnTo>
                      <a:pt x="211" y="381"/>
                    </a:lnTo>
                    <a:lnTo>
                      <a:pt x="215" y="379"/>
                    </a:lnTo>
                    <a:lnTo>
                      <a:pt x="219" y="375"/>
                    </a:lnTo>
                    <a:lnTo>
                      <a:pt x="220" y="369"/>
                    </a:lnTo>
                    <a:lnTo>
                      <a:pt x="221" y="364"/>
                    </a:lnTo>
                    <a:lnTo>
                      <a:pt x="221" y="357"/>
                    </a:lnTo>
                    <a:lnTo>
                      <a:pt x="221" y="350"/>
                    </a:lnTo>
                    <a:lnTo>
                      <a:pt x="221" y="345"/>
                    </a:lnTo>
                    <a:lnTo>
                      <a:pt x="220" y="338"/>
                    </a:lnTo>
                    <a:lnTo>
                      <a:pt x="219" y="327"/>
                    </a:lnTo>
                    <a:lnTo>
                      <a:pt x="216" y="313"/>
                    </a:lnTo>
                    <a:lnTo>
                      <a:pt x="214" y="295"/>
                    </a:lnTo>
                    <a:lnTo>
                      <a:pt x="211" y="275"/>
                    </a:lnTo>
                    <a:lnTo>
                      <a:pt x="208" y="254"/>
                    </a:lnTo>
                    <a:lnTo>
                      <a:pt x="205" y="233"/>
                    </a:lnTo>
                    <a:lnTo>
                      <a:pt x="204" y="210"/>
                    </a:lnTo>
                    <a:lnTo>
                      <a:pt x="203" y="189"/>
                    </a:lnTo>
                    <a:lnTo>
                      <a:pt x="204" y="169"/>
                    </a:lnTo>
                    <a:lnTo>
                      <a:pt x="205" y="153"/>
                    </a:lnTo>
                    <a:lnTo>
                      <a:pt x="209" y="137"/>
                    </a:lnTo>
                    <a:lnTo>
                      <a:pt x="215" y="126"/>
                    </a:lnTo>
                    <a:lnTo>
                      <a:pt x="223" y="119"/>
                    </a:lnTo>
                    <a:lnTo>
                      <a:pt x="233" y="117"/>
                    </a:lnTo>
                    <a:lnTo>
                      <a:pt x="246" y="121"/>
                    </a:lnTo>
                    <a:lnTo>
                      <a:pt x="250" y="123"/>
                    </a:lnTo>
                    <a:lnTo>
                      <a:pt x="256" y="126"/>
                    </a:lnTo>
                    <a:lnTo>
                      <a:pt x="261" y="128"/>
                    </a:lnTo>
                    <a:lnTo>
                      <a:pt x="266" y="131"/>
                    </a:lnTo>
                    <a:lnTo>
                      <a:pt x="271" y="134"/>
                    </a:lnTo>
                    <a:lnTo>
                      <a:pt x="275" y="138"/>
                    </a:lnTo>
                    <a:lnTo>
                      <a:pt x="278" y="145"/>
                    </a:lnTo>
                    <a:lnTo>
                      <a:pt x="283" y="153"/>
                    </a:lnTo>
                    <a:lnTo>
                      <a:pt x="288" y="159"/>
                    </a:lnTo>
                    <a:lnTo>
                      <a:pt x="294" y="166"/>
                    </a:lnTo>
                    <a:lnTo>
                      <a:pt x="303" y="171"/>
                    </a:lnTo>
                    <a:lnTo>
                      <a:pt x="314" y="172"/>
                    </a:lnTo>
                    <a:lnTo>
                      <a:pt x="319" y="167"/>
                    </a:lnTo>
                    <a:lnTo>
                      <a:pt x="322" y="162"/>
                    </a:lnTo>
                    <a:lnTo>
                      <a:pt x="324" y="154"/>
                    </a:lnTo>
                    <a:lnTo>
                      <a:pt x="323" y="145"/>
                    </a:lnTo>
                    <a:lnTo>
                      <a:pt x="322" y="136"/>
                    </a:lnTo>
                    <a:lnTo>
                      <a:pt x="319" y="128"/>
                    </a:lnTo>
                    <a:lnTo>
                      <a:pt x="317" y="121"/>
                    </a:lnTo>
                    <a:lnTo>
                      <a:pt x="313" y="114"/>
                    </a:lnTo>
                    <a:lnTo>
                      <a:pt x="307" y="107"/>
                    </a:lnTo>
                    <a:lnTo>
                      <a:pt x="299" y="100"/>
                    </a:lnTo>
                    <a:lnTo>
                      <a:pt x="290" y="90"/>
                    </a:lnTo>
                    <a:lnTo>
                      <a:pt x="279" y="81"/>
                    </a:lnTo>
                    <a:lnTo>
                      <a:pt x="269" y="71"/>
                    </a:lnTo>
                    <a:lnTo>
                      <a:pt x="259" y="63"/>
                    </a:lnTo>
                    <a:lnTo>
                      <a:pt x="249" y="57"/>
                    </a:lnTo>
                    <a:lnTo>
                      <a:pt x="241" y="54"/>
                    </a:lnTo>
                    <a:lnTo>
                      <a:pt x="235" y="52"/>
                    </a:lnTo>
                    <a:lnTo>
                      <a:pt x="230" y="50"/>
                    </a:lnTo>
                    <a:lnTo>
                      <a:pt x="225" y="48"/>
                    </a:lnTo>
                    <a:lnTo>
                      <a:pt x="221" y="46"/>
                    </a:lnTo>
                    <a:lnTo>
                      <a:pt x="216" y="44"/>
                    </a:lnTo>
                    <a:lnTo>
                      <a:pt x="211" y="42"/>
                    </a:lnTo>
                    <a:lnTo>
                      <a:pt x="206" y="40"/>
                    </a:lnTo>
                    <a:lnTo>
                      <a:pt x="201" y="36"/>
                    </a:lnTo>
                    <a:lnTo>
                      <a:pt x="199" y="32"/>
                    </a:lnTo>
                    <a:lnTo>
                      <a:pt x="196" y="27"/>
                    </a:lnTo>
                    <a:lnTo>
                      <a:pt x="193" y="23"/>
                    </a:lnTo>
                    <a:lnTo>
                      <a:pt x="190" y="17"/>
                    </a:lnTo>
                    <a:lnTo>
                      <a:pt x="188" y="13"/>
                    </a:lnTo>
                    <a:lnTo>
                      <a:pt x="185" y="9"/>
                    </a:lnTo>
                    <a:lnTo>
                      <a:pt x="181" y="4"/>
                    </a:lnTo>
                    <a:lnTo>
                      <a:pt x="178" y="0"/>
                    </a:lnTo>
                    <a:lnTo>
                      <a:pt x="160" y="4"/>
                    </a:lnTo>
                    <a:lnTo>
                      <a:pt x="143" y="9"/>
                    </a:lnTo>
                    <a:lnTo>
                      <a:pt x="124" y="13"/>
                    </a:lnTo>
                    <a:lnTo>
                      <a:pt x="106" y="19"/>
                    </a:lnTo>
                    <a:lnTo>
                      <a:pt x="88" y="24"/>
                    </a:lnTo>
                    <a:lnTo>
                      <a:pt x="69" y="30"/>
                    </a:lnTo>
                    <a:lnTo>
                      <a:pt x="51" y="36"/>
                    </a:lnTo>
                    <a:lnTo>
                      <a:pt x="34" y="42"/>
                    </a:lnTo>
                    <a:lnTo>
                      <a:pt x="27" y="43"/>
                    </a:lnTo>
                    <a:lnTo>
                      <a:pt x="22" y="44"/>
                    </a:lnTo>
                    <a:lnTo>
                      <a:pt x="17" y="45"/>
                    </a:lnTo>
                    <a:lnTo>
                      <a:pt x="14" y="4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6" name="Freeform 27"/>
              <p:cNvSpPr>
                <a:spLocks/>
              </p:cNvSpPr>
              <p:nvPr/>
            </p:nvSpPr>
            <p:spPr bwMode="auto">
              <a:xfrm>
                <a:off x="2798" y="2345"/>
                <a:ext cx="345" cy="302"/>
              </a:xfrm>
              <a:custGeom>
                <a:avLst/>
                <a:gdLst>
                  <a:gd name="T0" fmla="*/ 227 w 1036"/>
                  <a:gd name="T1" fmla="*/ 4 h 905"/>
                  <a:gd name="T2" fmla="*/ 235 w 1036"/>
                  <a:gd name="T3" fmla="*/ 7 h 905"/>
                  <a:gd name="T4" fmla="*/ 255 w 1036"/>
                  <a:gd name="T5" fmla="*/ 5 h 905"/>
                  <a:gd name="T6" fmla="*/ 275 w 1036"/>
                  <a:gd name="T7" fmla="*/ 12 h 905"/>
                  <a:gd name="T8" fmla="*/ 280 w 1036"/>
                  <a:gd name="T9" fmla="*/ 21 h 905"/>
                  <a:gd name="T10" fmla="*/ 288 w 1036"/>
                  <a:gd name="T11" fmla="*/ 28 h 905"/>
                  <a:gd name="T12" fmla="*/ 298 w 1036"/>
                  <a:gd name="T13" fmla="*/ 35 h 905"/>
                  <a:gd name="T14" fmla="*/ 306 w 1036"/>
                  <a:gd name="T15" fmla="*/ 46 h 905"/>
                  <a:gd name="T16" fmla="*/ 308 w 1036"/>
                  <a:gd name="T17" fmla="*/ 57 h 905"/>
                  <a:gd name="T18" fmla="*/ 311 w 1036"/>
                  <a:gd name="T19" fmla="*/ 73 h 905"/>
                  <a:gd name="T20" fmla="*/ 319 w 1036"/>
                  <a:gd name="T21" fmla="*/ 81 h 905"/>
                  <a:gd name="T22" fmla="*/ 325 w 1036"/>
                  <a:gd name="T23" fmla="*/ 100 h 905"/>
                  <a:gd name="T24" fmla="*/ 334 w 1036"/>
                  <a:gd name="T25" fmla="*/ 120 h 905"/>
                  <a:gd name="T26" fmla="*/ 342 w 1036"/>
                  <a:gd name="T27" fmla="*/ 130 h 905"/>
                  <a:gd name="T28" fmla="*/ 345 w 1036"/>
                  <a:gd name="T29" fmla="*/ 137 h 905"/>
                  <a:gd name="T30" fmla="*/ 343 w 1036"/>
                  <a:gd name="T31" fmla="*/ 147 h 905"/>
                  <a:gd name="T32" fmla="*/ 341 w 1036"/>
                  <a:gd name="T33" fmla="*/ 156 h 905"/>
                  <a:gd name="T34" fmla="*/ 325 w 1036"/>
                  <a:gd name="T35" fmla="*/ 168 h 905"/>
                  <a:gd name="T36" fmla="*/ 303 w 1036"/>
                  <a:gd name="T37" fmla="*/ 184 h 905"/>
                  <a:gd name="T38" fmla="*/ 282 w 1036"/>
                  <a:gd name="T39" fmla="*/ 198 h 905"/>
                  <a:gd name="T40" fmla="*/ 262 w 1036"/>
                  <a:gd name="T41" fmla="*/ 212 h 905"/>
                  <a:gd name="T42" fmla="*/ 245 w 1036"/>
                  <a:gd name="T43" fmla="*/ 224 h 905"/>
                  <a:gd name="T44" fmla="*/ 229 w 1036"/>
                  <a:gd name="T45" fmla="*/ 235 h 905"/>
                  <a:gd name="T46" fmla="*/ 211 w 1036"/>
                  <a:gd name="T47" fmla="*/ 246 h 905"/>
                  <a:gd name="T48" fmla="*/ 192 w 1036"/>
                  <a:gd name="T49" fmla="*/ 257 h 905"/>
                  <a:gd name="T50" fmla="*/ 178 w 1036"/>
                  <a:gd name="T51" fmla="*/ 265 h 905"/>
                  <a:gd name="T52" fmla="*/ 162 w 1036"/>
                  <a:gd name="T53" fmla="*/ 272 h 905"/>
                  <a:gd name="T54" fmla="*/ 144 w 1036"/>
                  <a:gd name="T55" fmla="*/ 282 h 905"/>
                  <a:gd name="T56" fmla="*/ 123 w 1036"/>
                  <a:gd name="T57" fmla="*/ 293 h 905"/>
                  <a:gd name="T58" fmla="*/ 111 w 1036"/>
                  <a:gd name="T59" fmla="*/ 299 h 905"/>
                  <a:gd name="T60" fmla="*/ 101 w 1036"/>
                  <a:gd name="T61" fmla="*/ 302 h 905"/>
                  <a:gd name="T62" fmla="*/ 85 w 1036"/>
                  <a:gd name="T63" fmla="*/ 293 h 905"/>
                  <a:gd name="T64" fmla="*/ 71 w 1036"/>
                  <a:gd name="T65" fmla="*/ 279 h 905"/>
                  <a:gd name="T66" fmla="*/ 55 w 1036"/>
                  <a:gd name="T67" fmla="*/ 256 h 905"/>
                  <a:gd name="T68" fmla="*/ 42 w 1036"/>
                  <a:gd name="T69" fmla="*/ 232 h 905"/>
                  <a:gd name="T70" fmla="*/ 37 w 1036"/>
                  <a:gd name="T71" fmla="*/ 215 h 905"/>
                  <a:gd name="T72" fmla="*/ 31 w 1036"/>
                  <a:gd name="T73" fmla="*/ 200 h 905"/>
                  <a:gd name="T74" fmla="*/ 25 w 1036"/>
                  <a:gd name="T75" fmla="*/ 191 h 905"/>
                  <a:gd name="T76" fmla="*/ 23 w 1036"/>
                  <a:gd name="T77" fmla="*/ 181 h 905"/>
                  <a:gd name="T78" fmla="*/ 21 w 1036"/>
                  <a:gd name="T79" fmla="*/ 170 h 905"/>
                  <a:gd name="T80" fmla="*/ 16 w 1036"/>
                  <a:gd name="T81" fmla="*/ 160 h 905"/>
                  <a:gd name="T82" fmla="*/ 6 w 1036"/>
                  <a:gd name="T83" fmla="*/ 145 h 905"/>
                  <a:gd name="T84" fmla="*/ 0 w 1036"/>
                  <a:gd name="T85" fmla="*/ 127 h 905"/>
                  <a:gd name="T86" fmla="*/ 4 w 1036"/>
                  <a:gd name="T87" fmla="*/ 112 h 905"/>
                  <a:gd name="T88" fmla="*/ 11 w 1036"/>
                  <a:gd name="T89" fmla="*/ 99 h 905"/>
                  <a:gd name="T90" fmla="*/ 28 w 1036"/>
                  <a:gd name="T91" fmla="*/ 91 h 905"/>
                  <a:gd name="T92" fmla="*/ 47 w 1036"/>
                  <a:gd name="T93" fmla="*/ 82 h 905"/>
                  <a:gd name="T94" fmla="*/ 65 w 1036"/>
                  <a:gd name="T95" fmla="*/ 73 h 905"/>
                  <a:gd name="T96" fmla="*/ 84 w 1036"/>
                  <a:gd name="T97" fmla="*/ 65 h 905"/>
                  <a:gd name="T98" fmla="*/ 103 w 1036"/>
                  <a:gd name="T99" fmla="*/ 56 h 905"/>
                  <a:gd name="T100" fmla="*/ 124 w 1036"/>
                  <a:gd name="T101" fmla="*/ 46 h 905"/>
                  <a:gd name="T102" fmla="*/ 145 w 1036"/>
                  <a:gd name="T103" fmla="*/ 36 h 905"/>
                  <a:gd name="T104" fmla="*/ 167 w 1036"/>
                  <a:gd name="T105" fmla="*/ 26 h 905"/>
                  <a:gd name="T106" fmla="*/ 188 w 1036"/>
                  <a:gd name="T107" fmla="*/ 16 h 905"/>
                  <a:gd name="T108" fmla="*/ 210 w 1036"/>
                  <a:gd name="T109" fmla="*/ 5 h 905"/>
                  <a:gd name="T110" fmla="*/ 220 w 1036"/>
                  <a:gd name="T111" fmla="*/ 1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36"/>
                  <a:gd name="T169" fmla="*/ 0 h 905"/>
                  <a:gd name="T170" fmla="*/ 1036 w 1036"/>
                  <a:gd name="T171" fmla="*/ 905 h 9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36" h="905">
                    <a:moveTo>
                      <a:pt x="667" y="0"/>
                    </a:moveTo>
                    <a:lnTo>
                      <a:pt x="672" y="5"/>
                    </a:lnTo>
                    <a:lnTo>
                      <a:pt x="677" y="9"/>
                    </a:lnTo>
                    <a:lnTo>
                      <a:pt x="682" y="13"/>
                    </a:lnTo>
                    <a:lnTo>
                      <a:pt x="687" y="16"/>
                    </a:lnTo>
                    <a:lnTo>
                      <a:pt x="694" y="19"/>
                    </a:lnTo>
                    <a:lnTo>
                      <a:pt x="699" y="22"/>
                    </a:lnTo>
                    <a:lnTo>
                      <a:pt x="706" y="22"/>
                    </a:lnTo>
                    <a:lnTo>
                      <a:pt x="712" y="22"/>
                    </a:lnTo>
                    <a:lnTo>
                      <a:pt x="730" y="18"/>
                    </a:lnTo>
                    <a:lnTo>
                      <a:pt x="747" y="16"/>
                    </a:lnTo>
                    <a:lnTo>
                      <a:pt x="765" y="15"/>
                    </a:lnTo>
                    <a:lnTo>
                      <a:pt x="782" y="16"/>
                    </a:lnTo>
                    <a:lnTo>
                      <a:pt x="799" y="20"/>
                    </a:lnTo>
                    <a:lnTo>
                      <a:pt x="812" y="27"/>
                    </a:lnTo>
                    <a:lnTo>
                      <a:pt x="825" y="37"/>
                    </a:lnTo>
                    <a:lnTo>
                      <a:pt x="834" y="52"/>
                    </a:lnTo>
                    <a:lnTo>
                      <a:pt x="835" y="56"/>
                    </a:lnTo>
                    <a:lnTo>
                      <a:pt x="837" y="59"/>
                    </a:lnTo>
                    <a:lnTo>
                      <a:pt x="840" y="63"/>
                    </a:lnTo>
                    <a:lnTo>
                      <a:pt x="842" y="67"/>
                    </a:lnTo>
                    <a:lnTo>
                      <a:pt x="850" y="73"/>
                    </a:lnTo>
                    <a:lnTo>
                      <a:pt x="858" y="78"/>
                    </a:lnTo>
                    <a:lnTo>
                      <a:pt x="864" y="84"/>
                    </a:lnTo>
                    <a:lnTo>
                      <a:pt x="871" y="88"/>
                    </a:lnTo>
                    <a:lnTo>
                      <a:pt x="879" y="93"/>
                    </a:lnTo>
                    <a:lnTo>
                      <a:pt x="886" y="98"/>
                    </a:lnTo>
                    <a:lnTo>
                      <a:pt x="894" y="105"/>
                    </a:lnTo>
                    <a:lnTo>
                      <a:pt x="900" y="111"/>
                    </a:lnTo>
                    <a:lnTo>
                      <a:pt x="906" y="120"/>
                    </a:lnTo>
                    <a:lnTo>
                      <a:pt x="913" y="129"/>
                    </a:lnTo>
                    <a:lnTo>
                      <a:pt x="918" y="137"/>
                    </a:lnTo>
                    <a:lnTo>
                      <a:pt x="921" y="145"/>
                    </a:lnTo>
                    <a:lnTo>
                      <a:pt x="924" y="153"/>
                    </a:lnTo>
                    <a:lnTo>
                      <a:pt x="925" y="161"/>
                    </a:lnTo>
                    <a:lnTo>
                      <a:pt x="926" y="171"/>
                    </a:lnTo>
                    <a:lnTo>
                      <a:pt x="926" y="184"/>
                    </a:lnTo>
                    <a:lnTo>
                      <a:pt x="926" y="200"/>
                    </a:lnTo>
                    <a:lnTo>
                      <a:pt x="928" y="212"/>
                    </a:lnTo>
                    <a:lnTo>
                      <a:pt x="933" y="220"/>
                    </a:lnTo>
                    <a:lnTo>
                      <a:pt x="939" y="226"/>
                    </a:lnTo>
                    <a:lnTo>
                      <a:pt x="945" y="230"/>
                    </a:lnTo>
                    <a:lnTo>
                      <a:pt x="953" y="236"/>
                    </a:lnTo>
                    <a:lnTo>
                      <a:pt x="959" y="242"/>
                    </a:lnTo>
                    <a:lnTo>
                      <a:pt x="965" y="253"/>
                    </a:lnTo>
                    <a:lnTo>
                      <a:pt x="969" y="270"/>
                    </a:lnTo>
                    <a:lnTo>
                      <a:pt x="973" y="286"/>
                    </a:lnTo>
                    <a:lnTo>
                      <a:pt x="976" y="301"/>
                    </a:lnTo>
                    <a:lnTo>
                      <a:pt x="981" y="317"/>
                    </a:lnTo>
                    <a:lnTo>
                      <a:pt x="988" y="331"/>
                    </a:lnTo>
                    <a:lnTo>
                      <a:pt x="994" y="346"/>
                    </a:lnTo>
                    <a:lnTo>
                      <a:pt x="1003" y="360"/>
                    </a:lnTo>
                    <a:lnTo>
                      <a:pt x="1014" y="373"/>
                    </a:lnTo>
                    <a:lnTo>
                      <a:pt x="1018" y="380"/>
                    </a:lnTo>
                    <a:lnTo>
                      <a:pt x="1023" y="386"/>
                    </a:lnTo>
                    <a:lnTo>
                      <a:pt x="1026" y="390"/>
                    </a:lnTo>
                    <a:lnTo>
                      <a:pt x="1031" y="394"/>
                    </a:lnTo>
                    <a:lnTo>
                      <a:pt x="1034" y="399"/>
                    </a:lnTo>
                    <a:lnTo>
                      <a:pt x="1036" y="404"/>
                    </a:lnTo>
                    <a:lnTo>
                      <a:pt x="1036" y="412"/>
                    </a:lnTo>
                    <a:lnTo>
                      <a:pt x="1036" y="422"/>
                    </a:lnTo>
                    <a:lnTo>
                      <a:pt x="1035" y="429"/>
                    </a:lnTo>
                    <a:lnTo>
                      <a:pt x="1033" y="434"/>
                    </a:lnTo>
                    <a:lnTo>
                      <a:pt x="1031" y="441"/>
                    </a:lnTo>
                    <a:lnTo>
                      <a:pt x="1029" y="448"/>
                    </a:lnTo>
                    <a:lnTo>
                      <a:pt x="1028" y="454"/>
                    </a:lnTo>
                    <a:lnTo>
                      <a:pt x="1026" y="461"/>
                    </a:lnTo>
                    <a:lnTo>
                      <a:pt x="1025" y="467"/>
                    </a:lnTo>
                    <a:lnTo>
                      <a:pt x="1024" y="473"/>
                    </a:lnTo>
                    <a:lnTo>
                      <a:pt x="1008" y="482"/>
                    </a:lnTo>
                    <a:lnTo>
                      <a:pt x="991" y="493"/>
                    </a:lnTo>
                    <a:lnTo>
                      <a:pt x="975" y="504"/>
                    </a:lnTo>
                    <a:lnTo>
                      <a:pt x="958" y="515"/>
                    </a:lnTo>
                    <a:lnTo>
                      <a:pt x="940" y="528"/>
                    </a:lnTo>
                    <a:lnTo>
                      <a:pt x="924" y="539"/>
                    </a:lnTo>
                    <a:lnTo>
                      <a:pt x="909" y="551"/>
                    </a:lnTo>
                    <a:lnTo>
                      <a:pt x="894" y="562"/>
                    </a:lnTo>
                    <a:lnTo>
                      <a:pt x="879" y="571"/>
                    </a:lnTo>
                    <a:lnTo>
                      <a:pt x="864" y="581"/>
                    </a:lnTo>
                    <a:lnTo>
                      <a:pt x="847" y="592"/>
                    </a:lnTo>
                    <a:lnTo>
                      <a:pt x="832" y="602"/>
                    </a:lnTo>
                    <a:lnTo>
                      <a:pt x="816" y="614"/>
                    </a:lnTo>
                    <a:lnTo>
                      <a:pt x="801" y="625"/>
                    </a:lnTo>
                    <a:lnTo>
                      <a:pt x="786" y="635"/>
                    </a:lnTo>
                    <a:lnTo>
                      <a:pt x="772" y="646"/>
                    </a:lnTo>
                    <a:lnTo>
                      <a:pt x="760" y="654"/>
                    </a:lnTo>
                    <a:lnTo>
                      <a:pt x="749" y="662"/>
                    </a:lnTo>
                    <a:lnTo>
                      <a:pt x="736" y="670"/>
                    </a:lnTo>
                    <a:lnTo>
                      <a:pt x="725" y="679"/>
                    </a:lnTo>
                    <a:lnTo>
                      <a:pt x="712" y="687"/>
                    </a:lnTo>
                    <a:lnTo>
                      <a:pt x="701" y="696"/>
                    </a:lnTo>
                    <a:lnTo>
                      <a:pt x="689" y="704"/>
                    </a:lnTo>
                    <a:lnTo>
                      <a:pt x="676" y="713"/>
                    </a:lnTo>
                    <a:lnTo>
                      <a:pt x="662" y="721"/>
                    </a:lnTo>
                    <a:lnTo>
                      <a:pt x="649" y="728"/>
                    </a:lnTo>
                    <a:lnTo>
                      <a:pt x="635" y="736"/>
                    </a:lnTo>
                    <a:lnTo>
                      <a:pt x="621" y="745"/>
                    </a:lnTo>
                    <a:lnTo>
                      <a:pt x="607" y="753"/>
                    </a:lnTo>
                    <a:lnTo>
                      <a:pt x="592" y="761"/>
                    </a:lnTo>
                    <a:lnTo>
                      <a:pt x="578" y="770"/>
                    </a:lnTo>
                    <a:lnTo>
                      <a:pt x="565" y="777"/>
                    </a:lnTo>
                    <a:lnTo>
                      <a:pt x="556" y="783"/>
                    </a:lnTo>
                    <a:lnTo>
                      <a:pt x="546" y="787"/>
                    </a:lnTo>
                    <a:lnTo>
                      <a:pt x="535" y="793"/>
                    </a:lnTo>
                    <a:lnTo>
                      <a:pt x="522" y="798"/>
                    </a:lnTo>
                    <a:lnTo>
                      <a:pt x="510" y="804"/>
                    </a:lnTo>
                    <a:lnTo>
                      <a:pt x="497" y="809"/>
                    </a:lnTo>
                    <a:lnTo>
                      <a:pt x="486" y="815"/>
                    </a:lnTo>
                    <a:lnTo>
                      <a:pt x="476" y="821"/>
                    </a:lnTo>
                    <a:lnTo>
                      <a:pt x="461" y="828"/>
                    </a:lnTo>
                    <a:lnTo>
                      <a:pt x="446" y="836"/>
                    </a:lnTo>
                    <a:lnTo>
                      <a:pt x="431" y="845"/>
                    </a:lnTo>
                    <a:lnTo>
                      <a:pt x="414" y="855"/>
                    </a:lnTo>
                    <a:lnTo>
                      <a:pt x="399" y="864"/>
                    </a:lnTo>
                    <a:lnTo>
                      <a:pt x="383" y="873"/>
                    </a:lnTo>
                    <a:lnTo>
                      <a:pt x="369" y="879"/>
                    </a:lnTo>
                    <a:lnTo>
                      <a:pt x="354" y="885"/>
                    </a:lnTo>
                    <a:lnTo>
                      <a:pt x="348" y="887"/>
                    </a:lnTo>
                    <a:lnTo>
                      <a:pt x="341" y="890"/>
                    </a:lnTo>
                    <a:lnTo>
                      <a:pt x="333" y="895"/>
                    </a:lnTo>
                    <a:lnTo>
                      <a:pt x="326" y="898"/>
                    </a:lnTo>
                    <a:lnTo>
                      <a:pt x="317" y="902"/>
                    </a:lnTo>
                    <a:lnTo>
                      <a:pt x="309" y="904"/>
                    </a:lnTo>
                    <a:lnTo>
                      <a:pt x="302" y="905"/>
                    </a:lnTo>
                    <a:lnTo>
                      <a:pt x="296" y="904"/>
                    </a:lnTo>
                    <a:lnTo>
                      <a:pt x="281" y="895"/>
                    </a:lnTo>
                    <a:lnTo>
                      <a:pt x="267" y="886"/>
                    </a:lnTo>
                    <a:lnTo>
                      <a:pt x="254" y="877"/>
                    </a:lnTo>
                    <a:lnTo>
                      <a:pt x="243" y="868"/>
                    </a:lnTo>
                    <a:lnTo>
                      <a:pt x="233" y="858"/>
                    </a:lnTo>
                    <a:lnTo>
                      <a:pt x="222" y="847"/>
                    </a:lnTo>
                    <a:lnTo>
                      <a:pt x="212" y="835"/>
                    </a:lnTo>
                    <a:lnTo>
                      <a:pt x="200" y="823"/>
                    </a:lnTo>
                    <a:lnTo>
                      <a:pt x="187" y="805"/>
                    </a:lnTo>
                    <a:lnTo>
                      <a:pt x="175" y="787"/>
                    </a:lnTo>
                    <a:lnTo>
                      <a:pt x="164" y="768"/>
                    </a:lnTo>
                    <a:lnTo>
                      <a:pt x="154" y="751"/>
                    </a:lnTo>
                    <a:lnTo>
                      <a:pt x="145" y="733"/>
                    </a:lnTo>
                    <a:lnTo>
                      <a:pt x="137" y="713"/>
                    </a:lnTo>
                    <a:lnTo>
                      <a:pt x="127" y="694"/>
                    </a:lnTo>
                    <a:lnTo>
                      <a:pt x="118" y="673"/>
                    </a:lnTo>
                    <a:lnTo>
                      <a:pt x="115" y="665"/>
                    </a:lnTo>
                    <a:lnTo>
                      <a:pt x="113" y="655"/>
                    </a:lnTo>
                    <a:lnTo>
                      <a:pt x="110" y="643"/>
                    </a:lnTo>
                    <a:lnTo>
                      <a:pt x="107" y="631"/>
                    </a:lnTo>
                    <a:lnTo>
                      <a:pt x="103" y="619"/>
                    </a:lnTo>
                    <a:lnTo>
                      <a:pt x="99" y="607"/>
                    </a:lnTo>
                    <a:lnTo>
                      <a:pt x="94" y="599"/>
                    </a:lnTo>
                    <a:lnTo>
                      <a:pt x="89" y="592"/>
                    </a:lnTo>
                    <a:lnTo>
                      <a:pt x="83" y="584"/>
                    </a:lnTo>
                    <a:lnTo>
                      <a:pt x="78" y="578"/>
                    </a:lnTo>
                    <a:lnTo>
                      <a:pt x="74" y="571"/>
                    </a:lnTo>
                    <a:lnTo>
                      <a:pt x="73" y="565"/>
                    </a:lnTo>
                    <a:lnTo>
                      <a:pt x="72" y="559"/>
                    </a:lnTo>
                    <a:lnTo>
                      <a:pt x="70" y="552"/>
                    </a:lnTo>
                    <a:lnTo>
                      <a:pt x="70" y="543"/>
                    </a:lnTo>
                    <a:lnTo>
                      <a:pt x="70" y="532"/>
                    </a:lnTo>
                    <a:lnTo>
                      <a:pt x="68" y="524"/>
                    </a:lnTo>
                    <a:lnTo>
                      <a:pt x="65" y="516"/>
                    </a:lnTo>
                    <a:lnTo>
                      <a:pt x="62" y="509"/>
                    </a:lnTo>
                    <a:lnTo>
                      <a:pt x="59" y="501"/>
                    </a:lnTo>
                    <a:lnTo>
                      <a:pt x="54" y="494"/>
                    </a:lnTo>
                    <a:lnTo>
                      <a:pt x="50" y="488"/>
                    </a:lnTo>
                    <a:lnTo>
                      <a:pt x="47" y="480"/>
                    </a:lnTo>
                    <a:lnTo>
                      <a:pt x="43" y="473"/>
                    </a:lnTo>
                    <a:lnTo>
                      <a:pt x="34" y="461"/>
                    </a:lnTo>
                    <a:lnTo>
                      <a:pt x="27" y="448"/>
                    </a:lnTo>
                    <a:lnTo>
                      <a:pt x="19" y="435"/>
                    </a:lnTo>
                    <a:lnTo>
                      <a:pt x="12" y="422"/>
                    </a:lnTo>
                    <a:lnTo>
                      <a:pt x="5" y="409"/>
                    </a:lnTo>
                    <a:lnTo>
                      <a:pt x="1" y="396"/>
                    </a:lnTo>
                    <a:lnTo>
                      <a:pt x="0" y="381"/>
                    </a:lnTo>
                    <a:lnTo>
                      <a:pt x="1" y="367"/>
                    </a:lnTo>
                    <a:lnTo>
                      <a:pt x="5" y="356"/>
                    </a:lnTo>
                    <a:lnTo>
                      <a:pt x="9" y="344"/>
                    </a:lnTo>
                    <a:lnTo>
                      <a:pt x="12" y="335"/>
                    </a:lnTo>
                    <a:lnTo>
                      <a:pt x="14" y="323"/>
                    </a:lnTo>
                    <a:lnTo>
                      <a:pt x="18" y="315"/>
                    </a:lnTo>
                    <a:lnTo>
                      <a:pt x="24" y="306"/>
                    </a:lnTo>
                    <a:lnTo>
                      <a:pt x="32" y="298"/>
                    </a:lnTo>
                    <a:lnTo>
                      <a:pt x="43" y="291"/>
                    </a:lnTo>
                    <a:lnTo>
                      <a:pt x="57" y="286"/>
                    </a:lnTo>
                    <a:lnTo>
                      <a:pt x="70" y="279"/>
                    </a:lnTo>
                    <a:lnTo>
                      <a:pt x="84" y="272"/>
                    </a:lnTo>
                    <a:lnTo>
                      <a:pt x="98" y="266"/>
                    </a:lnTo>
                    <a:lnTo>
                      <a:pt x="113" y="260"/>
                    </a:lnTo>
                    <a:lnTo>
                      <a:pt x="127" y="253"/>
                    </a:lnTo>
                    <a:lnTo>
                      <a:pt x="140" y="247"/>
                    </a:lnTo>
                    <a:lnTo>
                      <a:pt x="154" y="240"/>
                    </a:lnTo>
                    <a:lnTo>
                      <a:pt x="168" y="234"/>
                    </a:lnTo>
                    <a:lnTo>
                      <a:pt x="182" y="227"/>
                    </a:lnTo>
                    <a:lnTo>
                      <a:pt x="195" y="220"/>
                    </a:lnTo>
                    <a:lnTo>
                      <a:pt x="210" y="214"/>
                    </a:lnTo>
                    <a:lnTo>
                      <a:pt x="224" y="207"/>
                    </a:lnTo>
                    <a:lnTo>
                      <a:pt x="238" y="200"/>
                    </a:lnTo>
                    <a:lnTo>
                      <a:pt x="252" y="194"/>
                    </a:lnTo>
                    <a:lnTo>
                      <a:pt x="266" y="187"/>
                    </a:lnTo>
                    <a:lnTo>
                      <a:pt x="279" y="180"/>
                    </a:lnTo>
                    <a:lnTo>
                      <a:pt x="294" y="174"/>
                    </a:lnTo>
                    <a:lnTo>
                      <a:pt x="309" y="167"/>
                    </a:lnTo>
                    <a:lnTo>
                      <a:pt x="326" y="159"/>
                    </a:lnTo>
                    <a:lnTo>
                      <a:pt x="341" y="153"/>
                    </a:lnTo>
                    <a:lnTo>
                      <a:pt x="356" y="145"/>
                    </a:lnTo>
                    <a:lnTo>
                      <a:pt x="371" y="137"/>
                    </a:lnTo>
                    <a:lnTo>
                      <a:pt x="386" y="130"/>
                    </a:lnTo>
                    <a:lnTo>
                      <a:pt x="402" y="123"/>
                    </a:lnTo>
                    <a:lnTo>
                      <a:pt x="418" y="115"/>
                    </a:lnTo>
                    <a:lnTo>
                      <a:pt x="435" y="108"/>
                    </a:lnTo>
                    <a:lnTo>
                      <a:pt x="451" y="100"/>
                    </a:lnTo>
                    <a:lnTo>
                      <a:pt x="467" y="93"/>
                    </a:lnTo>
                    <a:lnTo>
                      <a:pt x="483" y="85"/>
                    </a:lnTo>
                    <a:lnTo>
                      <a:pt x="500" y="77"/>
                    </a:lnTo>
                    <a:lnTo>
                      <a:pt x="517" y="69"/>
                    </a:lnTo>
                    <a:lnTo>
                      <a:pt x="533" y="62"/>
                    </a:lnTo>
                    <a:lnTo>
                      <a:pt x="550" y="55"/>
                    </a:lnTo>
                    <a:lnTo>
                      <a:pt x="566" y="47"/>
                    </a:lnTo>
                    <a:lnTo>
                      <a:pt x="582" y="39"/>
                    </a:lnTo>
                    <a:lnTo>
                      <a:pt x="598" y="32"/>
                    </a:lnTo>
                    <a:lnTo>
                      <a:pt x="615" y="24"/>
                    </a:lnTo>
                    <a:lnTo>
                      <a:pt x="631" y="16"/>
                    </a:lnTo>
                    <a:lnTo>
                      <a:pt x="647" y="8"/>
                    </a:lnTo>
                    <a:lnTo>
                      <a:pt x="652" y="6"/>
                    </a:lnTo>
                    <a:lnTo>
                      <a:pt x="657" y="4"/>
                    </a:lnTo>
                    <a:lnTo>
                      <a:pt x="662" y="2"/>
                    </a:lnTo>
                    <a:lnTo>
                      <a:pt x="667" y="0"/>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697" name="Freeform 28"/>
              <p:cNvSpPr>
                <a:spLocks/>
              </p:cNvSpPr>
              <p:nvPr/>
            </p:nvSpPr>
            <p:spPr bwMode="auto">
              <a:xfrm>
                <a:off x="2798" y="2345"/>
                <a:ext cx="345" cy="302"/>
              </a:xfrm>
              <a:custGeom>
                <a:avLst/>
                <a:gdLst>
                  <a:gd name="T0" fmla="*/ 225 w 1036"/>
                  <a:gd name="T1" fmla="*/ 3 h 905"/>
                  <a:gd name="T2" fmla="*/ 233 w 1036"/>
                  <a:gd name="T3" fmla="*/ 7 h 905"/>
                  <a:gd name="T4" fmla="*/ 243 w 1036"/>
                  <a:gd name="T5" fmla="*/ 6 h 905"/>
                  <a:gd name="T6" fmla="*/ 266 w 1036"/>
                  <a:gd name="T7" fmla="*/ 7 h 905"/>
                  <a:gd name="T8" fmla="*/ 278 w 1036"/>
                  <a:gd name="T9" fmla="*/ 17 h 905"/>
                  <a:gd name="T10" fmla="*/ 280 w 1036"/>
                  <a:gd name="T11" fmla="*/ 22 h 905"/>
                  <a:gd name="T12" fmla="*/ 288 w 1036"/>
                  <a:gd name="T13" fmla="*/ 28 h 905"/>
                  <a:gd name="T14" fmla="*/ 298 w 1036"/>
                  <a:gd name="T15" fmla="*/ 35 h 905"/>
                  <a:gd name="T16" fmla="*/ 304 w 1036"/>
                  <a:gd name="T17" fmla="*/ 43 h 905"/>
                  <a:gd name="T18" fmla="*/ 308 w 1036"/>
                  <a:gd name="T19" fmla="*/ 54 h 905"/>
                  <a:gd name="T20" fmla="*/ 308 w 1036"/>
                  <a:gd name="T21" fmla="*/ 67 h 905"/>
                  <a:gd name="T22" fmla="*/ 315 w 1036"/>
                  <a:gd name="T23" fmla="*/ 77 h 905"/>
                  <a:gd name="T24" fmla="*/ 321 w 1036"/>
                  <a:gd name="T25" fmla="*/ 84 h 905"/>
                  <a:gd name="T26" fmla="*/ 327 w 1036"/>
                  <a:gd name="T27" fmla="*/ 106 h 905"/>
                  <a:gd name="T28" fmla="*/ 338 w 1036"/>
                  <a:gd name="T29" fmla="*/ 124 h 905"/>
                  <a:gd name="T30" fmla="*/ 342 w 1036"/>
                  <a:gd name="T31" fmla="*/ 130 h 905"/>
                  <a:gd name="T32" fmla="*/ 345 w 1036"/>
                  <a:gd name="T33" fmla="*/ 137 h 905"/>
                  <a:gd name="T34" fmla="*/ 344 w 1036"/>
                  <a:gd name="T35" fmla="*/ 145 h 905"/>
                  <a:gd name="T36" fmla="*/ 342 w 1036"/>
                  <a:gd name="T37" fmla="*/ 154 h 905"/>
                  <a:gd name="T38" fmla="*/ 336 w 1036"/>
                  <a:gd name="T39" fmla="*/ 161 h 905"/>
                  <a:gd name="T40" fmla="*/ 313 w 1036"/>
                  <a:gd name="T41" fmla="*/ 176 h 905"/>
                  <a:gd name="T42" fmla="*/ 298 w 1036"/>
                  <a:gd name="T43" fmla="*/ 188 h 905"/>
                  <a:gd name="T44" fmla="*/ 277 w 1036"/>
                  <a:gd name="T45" fmla="*/ 201 h 905"/>
                  <a:gd name="T46" fmla="*/ 257 w 1036"/>
                  <a:gd name="T47" fmla="*/ 216 h 905"/>
                  <a:gd name="T48" fmla="*/ 245 w 1036"/>
                  <a:gd name="T49" fmla="*/ 224 h 905"/>
                  <a:gd name="T50" fmla="*/ 229 w 1036"/>
                  <a:gd name="T51" fmla="*/ 235 h 905"/>
                  <a:gd name="T52" fmla="*/ 216 w 1036"/>
                  <a:gd name="T53" fmla="*/ 243 h 905"/>
                  <a:gd name="T54" fmla="*/ 197 w 1036"/>
                  <a:gd name="T55" fmla="*/ 254 h 905"/>
                  <a:gd name="T56" fmla="*/ 185 w 1036"/>
                  <a:gd name="T57" fmla="*/ 261 h 905"/>
                  <a:gd name="T58" fmla="*/ 170 w 1036"/>
                  <a:gd name="T59" fmla="*/ 268 h 905"/>
                  <a:gd name="T60" fmla="*/ 159 w 1036"/>
                  <a:gd name="T61" fmla="*/ 274 h 905"/>
                  <a:gd name="T62" fmla="*/ 138 w 1036"/>
                  <a:gd name="T63" fmla="*/ 285 h 905"/>
                  <a:gd name="T64" fmla="*/ 118 w 1036"/>
                  <a:gd name="T65" fmla="*/ 295 h 905"/>
                  <a:gd name="T66" fmla="*/ 111 w 1036"/>
                  <a:gd name="T67" fmla="*/ 299 h 905"/>
                  <a:gd name="T68" fmla="*/ 101 w 1036"/>
                  <a:gd name="T69" fmla="*/ 302 h 905"/>
                  <a:gd name="T70" fmla="*/ 89 w 1036"/>
                  <a:gd name="T71" fmla="*/ 296 h 905"/>
                  <a:gd name="T72" fmla="*/ 74 w 1036"/>
                  <a:gd name="T73" fmla="*/ 283 h 905"/>
                  <a:gd name="T74" fmla="*/ 62 w 1036"/>
                  <a:gd name="T75" fmla="*/ 269 h 905"/>
                  <a:gd name="T76" fmla="*/ 48 w 1036"/>
                  <a:gd name="T77" fmla="*/ 245 h 905"/>
                  <a:gd name="T78" fmla="*/ 39 w 1036"/>
                  <a:gd name="T79" fmla="*/ 225 h 905"/>
                  <a:gd name="T80" fmla="*/ 36 w 1036"/>
                  <a:gd name="T81" fmla="*/ 211 h 905"/>
                  <a:gd name="T82" fmla="*/ 30 w 1036"/>
                  <a:gd name="T83" fmla="*/ 198 h 905"/>
                  <a:gd name="T84" fmla="*/ 25 w 1036"/>
                  <a:gd name="T85" fmla="*/ 191 h 905"/>
                  <a:gd name="T86" fmla="*/ 23 w 1036"/>
                  <a:gd name="T87" fmla="*/ 181 h 905"/>
                  <a:gd name="T88" fmla="*/ 22 w 1036"/>
                  <a:gd name="T89" fmla="*/ 172 h 905"/>
                  <a:gd name="T90" fmla="*/ 17 w 1036"/>
                  <a:gd name="T91" fmla="*/ 163 h 905"/>
                  <a:gd name="T92" fmla="*/ 11 w 1036"/>
                  <a:gd name="T93" fmla="*/ 154 h 905"/>
                  <a:gd name="T94" fmla="*/ 2 w 1036"/>
                  <a:gd name="T95" fmla="*/ 136 h 905"/>
                  <a:gd name="T96" fmla="*/ 0 w 1036"/>
                  <a:gd name="T97" fmla="*/ 122 h 905"/>
                  <a:gd name="T98" fmla="*/ 5 w 1036"/>
                  <a:gd name="T99" fmla="*/ 108 h 905"/>
                  <a:gd name="T100" fmla="*/ 14 w 1036"/>
                  <a:gd name="T101" fmla="*/ 97 h 905"/>
                  <a:gd name="T102" fmla="*/ 28 w 1036"/>
                  <a:gd name="T103" fmla="*/ 91 h 905"/>
                  <a:gd name="T104" fmla="*/ 47 w 1036"/>
                  <a:gd name="T105" fmla="*/ 82 h 905"/>
                  <a:gd name="T106" fmla="*/ 65 w 1036"/>
                  <a:gd name="T107" fmla="*/ 73 h 905"/>
                  <a:gd name="T108" fmla="*/ 84 w 1036"/>
                  <a:gd name="T109" fmla="*/ 65 h 905"/>
                  <a:gd name="T110" fmla="*/ 98 w 1036"/>
                  <a:gd name="T111" fmla="*/ 58 h 905"/>
                  <a:gd name="T112" fmla="*/ 119 w 1036"/>
                  <a:gd name="T113" fmla="*/ 48 h 905"/>
                  <a:gd name="T114" fmla="*/ 134 w 1036"/>
                  <a:gd name="T115" fmla="*/ 41 h 905"/>
                  <a:gd name="T116" fmla="*/ 156 w 1036"/>
                  <a:gd name="T117" fmla="*/ 31 h 905"/>
                  <a:gd name="T118" fmla="*/ 177 w 1036"/>
                  <a:gd name="T119" fmla="*/ 21 h 905"/>
                  <a:gd name="T120" fmla="*/ 199 w 1036"/>
                  <a:gd name="T121" fmla="*/ 11 h 905"/>
                  <a:gd name="T122" fmla="*/ 215 w 1036"/>
                  <a:gd name="T123" fmla="*/ 3 h 905"/>
                  <a:gd name="T124" fmla="*/ 222 w 1036"/>
                  <a:gd name="T125" fmla="*/ 0 h 9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36"/>
                  <a:gd name="T190" fmla="*/ 0 h 905"/>
                  <a:gd name="T191" fmla="*/ 1036 w 1036"/>
                  <a:gd name="T192" fmla="*/ 905 h 9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36" h="905">
                    <a:moveTo>
                      <a:pt x="667" y="0"/>
                    </a:moveTo>
                    <a:lnTo>
                      <a:pt x="667" y="0"/>
                    </a:lnTo>
                    <a:lnTo>
                      <a:pt x="672" y="5"/>
                    </a:lnTo>
                    <a:lnTo>
                      <a:pt x="677" y="9"/>
                    </a:lnTo>
                    <a:lnTo>
                      <a:pt x="682" y="13"/>
                    </a:lnTo>
                    <a:lnTo>
                      <a:pt x="687" y="16"/>
                    </a:lnTo>
                    <a:lnTo>
                      <a:pt x="694" y="19"/>
                    </a:lnTo>
                    <a:lnTo>
                      <a:pt x="699" y="22"/>
                    </a:lnTo>
                    <a:lnTo>
                      <a:pt x="706" y="22"/>
                    </a:lnTo>
                    <a:lnTo>
                      <a:pt x="712" y="22"/>
                    </a:lnTo>
                    <a:lnTo>
                      <a:pt x="730" y="18"/>
                    </a:lnTo>
                    <a:lnTo>
                      <a:pt x="747" y="16"/>
                    </a:lnTo>
                    <a:lnTo>
                      <a:pt x="765" y="15"/>
                    </a:lnTo>
                    <a:lnTo>
                      <a:pt x="782" y="16"/>
                    </a:lnTo>
                    <a:lnTo>
                      <a:pt x="799" y="20"/>
                    </a:lnTo>
                    <a:lnTo>
                      <a:pt x="812" y="27"/>
                    </a:lnTo>
                    <a:lnTo>
                      <a:pt x="825" y="37"/>
                    </a:lnTo>
                    <a:lnTo>
                      <a:pt x="834" y="52"/>
                    </a:lnTo>
                    <a:lnTo>
                      <a:pt x="835" y="56"/>
                    </a:lnTo>
                    <a:lnTo>
                      <a:pt x="837" y="59"/>
                    </a:lnTo>
                    <a:lnTo>
                      <a:pt x="840" y="63"/>
                    </a:lnTo>
                    <a:lnTo>
                      <a:pt x="842" y="67"/>
                    </a:lnTo>
                    <a:lnTo>
                      <a:pt x="850" y="73"/>
                    </a:lnTo>
                    <a:lnTo>
                      <a:pt x="858" y="78"/>
                    </a:lnTo>
                    <a:lnTo>
                      <a:pt x="864" y="84"/>
                    </a:lnTo>
                    <a:lnTo>
                      <a:pt x="871" y="88"/>
                    </a:lnTo>
                    <a:lnTo>
                      <a:pt x="879" y="93"/>
                    </a:lnTo>
                    <a:lnTo>
                      <a:pt x="886" y="98"/>
                    </a:lnTo>
                    <a:lnTo>
                      <a:pt x="894" y="105"/>
                    </a:lnTo>
                    <a:lnTo>
                      <a:pt x="900" y="111"/>
                    </a:lnTo>
                    <a:lnTo>
                      <a:pt x="906" y="120"/>
                    </a:lnTo>
                    <a:lnTo>
                      <a:pt x="913" y="129"/>
                    </a:lnTo>
                    <a:lnTo>
                      <a:pt x="918" y="137"/>
                    </a:lnTo>
                    <a:lnTo>
                      <a:pt x="921" y="145"/>
                    </a:lnTo>
                    <a:lnTo>
                      <a:pt x="924" y="153"/>
                    </a:lnTo>
                    <a:lnTo>
                      <a:pt x="925" y="161"/>
                    </a:lnTo>
                    <a:lnTo>
                      <a:pt x="926" y="171"/>
                    </a:lnTo>
                    <a:lnTo>
                      <a:pt x="926" y="184"/>
                    </a:lnTo>
                    <a:lnTo>
                      <a:pt x="926" y="200"/>
                    </a:lnTo>
                    <a:lnTo>
                      <a:pt x="928" y="212"/>
                    </a:lnTo>
                    <a:lnTo>
                      <a:pt x="933" y="220"/>
                    </a:lnTo>
                    <a:lnTo>
                      <a:pt x="939" y="226"/>
                    </a:lnTo>
                    <a:lnTo>
                      <a:pt x="945" y="230"/>
                    </a:lnTo>
                    <a:lnTo>
                      <a:pt x="953" y="236"/>
                    </a:lnTo>
                    <a:lnTo>
                      <a:pt x="959" y="242"/>
                    </a:lnTo>
                    <a:lnTo>
                      <a:pt x="965" y="253"/>
                    </a:lnTo>
                    <a:lnTo>
                      <a:pt x="969" y="270"/>
                    </a:lnTo>
                    <a:lnTo>
                      <a:pt x="973" y="286"/>
                    </a:lnTo>
                    <a:lnTo>
                      <a:pt x="976" y="301"/>
                    </a:lnTo>
                    <a:lnTo>
                      <a:pt x="981" y="317"/>
                    </a:lnTo>
                    <a:lnTo>
                      <a:pt x="988" y="331"/>
                    </a:lnTo>
                    <a:lnTo>
                      <a:pt x="994" y="346"/>
                    </a:lnTo>
                    <a:lnTo>
                      <a:pt x="1003" y="360"/>
                    </a:lnTo>
                    <a:lnTo>
                      <a:pt x="1014" y="373"/>
                    </a:lnTo>
                    <a:lnTo>
                      <a:pt x="1018" y="380"/>
                    </a:lnTo>
                    <a:lnTo>
                      <a:pt x="1023" y="386"/>
                    </a:lnTo>
                    <a:lnTo>
                      <a:pt x="1026" y="390"/>
                    </a:lnTo>
                    <a:lnTo>
                      <a:pt x="1031" y="394"/>
                    </a:lnTo>
                    <a:lnTo>
                      <a:pt x="1034" y="399"/>
                    </a:lnTo>
                    <a:lnTo>
                      <a:pt x="1036" y="404"/>
                    </a:lnTo>
                    <a:lnTo>
                      <a:pt x="1036" y="412"/>
                    </a:lnTo>
                    <a:lnTo>
                      <a:pt x="1036" y="422"/>
                    </a:lnTo>
                    <a:lnTo>
                      <a:pt x="1035" y="429"/>
                    </a:lnTo>
                    <a:lnTo>
                      <a:pt x="1033" y="434"/>
                    </a:lnTo>
                    <a:lnTo>
                      <a:pt x="1031" y="441"/>
                    </a:lnTo>
                    <a:lnTo>
                      <a:pt x="1029" y="448"/>
                    </a:lnTo>
                    <a:lnTo>
                      <a:pt x="1028" y="454"/>
                    </a:lnTo>
                    <a:lnTo>
                      <a:pt x="1026" y="461"/>
                    </a:lnTo>
                    <a:lnTo>
                      <a:pt x="1025" y="467"/>
                    </a:lnTo>
                    <a:lnTo>
                      <a:pt x="1024" y="473"/>
                    </a:lnTo>
                    <a:lnTo>
                      <a:pt x="1008" y="482"/>
                    </a:lnTo>
                    <a:lnTo>
                      <a:pt x="991" y="493"/>
                    </a:lnTo>
                    <a:lnTo>
                      <a:pt x="975" y="504"/>
                    </a:lnTo>
                    <a:lnTo>
                      <a:pt x="958" y="515"/>
                    </a:lnTo>
                    <a:lnTo>
                      <a:pt x="940" y="528"/>
                    </a:lnTo>
                    <a:lnTo>
                      <a:pt x="924" y="539"/>
                    </a:lnTo>
                    <a:lnTo>
                      <a:pt x="909" y="551"/>
                    </a:lnTo>
                    <a:lnTo>
                      <a:pt x="894" y="562"/>
                    </a:lnTo>
                    <a:lnTo>
                      <a:pt x="879" y="571"/>
                    </a:lnTo>
                    <a:lnTo>
                      <a:pt x="864" y="581"/>
                    </a:lnTo>
                    <a:lnTo>
                      <a:pt x="847" y="592"/>
                    </a:lnTo>
                    <a:lnTo>
                      <a:pt x="832" y="602"/>
                    </a:lnTo>
                    <a:lnTo>
                      <a:pt x="816" y="614"/>
                    </a:lnTo>
                    <a:lnTo>
                      <a:pt x="801" y="625"/>
                    </a:lnTo>
                    <a:lnTo>
                      <a:pt x="786" y="635"/>
                    </a:lnTo>
                    <a:lnTo>
                      <a:pt x="772" y="646"/>
                    </a:lnTo>
                    <a:lnTo>
                      <a:pt x="760" y="654"/>
                    </a:lnTo>
                    <a:lnTo>
                      <a:pt x="749" y="662"/>
                    </a:lnTo>
                    <a:lnTo>
                      <a:pt x="736" y="670"/>
                    </a:lnTo>
                    <a:lnTo>
                      <a:pt x="725" y="679"/>
                    </a:lnTo>
                    <a:lnTo>
                      <a:pt x="712" y="687"/>
                    </a:lnTo>
                    <a:lnTo>
                      <a:pt x="701" y="696"/>
                    </a:lnTo>
                    <a:lnTo>
                      <a:pt x="689" y="704"/>
                    </a:lnTo>
                    <a:lnTo>
                      <a:pt x="676" y="713"/>
                    </a:lnTo>
                    <a:lnTo>
                      <a:pt x="662" y="721"/>
                    </a:lnTo>
                    <a:lnTo>
                      <a:pt x="649" y="728"/>
                    </a:lnTo>
                    <a:lnTo>
                      <a:pt x="635" y="736"/>
                    </a:lnTo>
                    <a:lnTo>
                      <a:pt x="621" y="745"/>
                    </a:lnTo>
                    <a:lnTo>
                      <a:pt x="607" y="753"/>
                    </a:lnTo>
                    <a:lnTo>
                      <a:pt x="592" y="761"/>
                    </a:lnTo>
                    <a:lnTo>
                      <a:pt x="578" y="770"/>
                    </a:lnTo>
                    <a:lnTo>
                      <a:pt x="565" y="777"/>
                    </a:lnTo>
                    <a:lnTo>
                      <a:pt x="556" y="783"/>
                    </a:lnTo>
                    <a:lnTo>
                      <a:pt x="546" y="787"/>
                    </a:lnTo>
                    <a:lnTo>
                      <a:pt x="535" y="793"/>
                    </a:lnTo>
                    <a:lnTo>
                      <a:pt x="522" y="798"/>
                    </a:lnTo>
                    <a:lnTo>
                      <a:pt x="510" y="804"/>
                    </a:lnTo>
                    <a:lnTo>
                      <a:pt x="497" y="809"/>
                    </a:lnTo>
                    <a:lnTo>
                      <a:pt x="486" y="815"/>
                    </a:lnTo>
                    <a:lnTo>
                      <a:pt x="476" y="821"/>
                    </a:lnTo>
                    <a:lnTo>
                      <a:pt x="461" y="828"/>
                    </a:lnTo>
                    <a:lnTo>
                      <a:pt x="446" y="836"/>
                    </a:lnTo>
                    <a:lnTo>
                      <a:pt x="431" y="845"/>
                    </a:lnTo>
                    <a:lnTo>
                      <a:pt x="414" y="855"/>
                    </a:lnTo>
                    <a:lnTo>
                      <a:pt x="399" y="864"/>
                    </a:lnTo>
                    <a:lnTo>
                      <a:pt x="383" y="873"/>
                    </a:lnTo>
                    <a:lnTo>
                      <a:pt x="369" y="879"/>
                    </a:lnTo>
                    <a:lnTo>
                      <a:pt x="354" y="885"/>
                    </a:lnTo>
                    <a:lnTo>
                      <a:pt x="348" y="887"/>
                    </a:lnTo>
                    <a:lnTo>
                      <a:pt x="341" y="890"/>
                    </a:lnTo>
                    <a:lnTo>
                      <a:pt x="333" y="895"/>
                    </a:lnTo>
                    <a:lnTo>
                      <a:pt x="326" y="898"/>
                    </a:lnTo>
                    <a:lnTo>
                      <a:pt x="317" y="902"/>
                    </a:lnTo>
                    <a:lnTo>
                      <a:pt x="309" y="904"/>
                    </a:lnTo>
                    <a:lnTo>
                      <a:pt x="302" y="905"/>
                    </a:lnTo>
                    <a:lnTo>
                      <a:pt x="296" y="904"/>
                    </a:lnTo>
                    <a:lnTo>
                      <a:pt x="281" y="895"/>
                    </a:lnTo>
                    <a:lnTo>
                      <a:pt x="267" y="886"/>
                    </a:lnTo>
                    <a:lnTo>
                      <a:pt x="254" y="877"/>
                    </a:lnTo>
                    <a:lnTo>
                      <a:pt x="243" y="868"/>
                    </a:lnTo>
                    <a:lnTo>
                      <a:pt x="233" y="858"/>
                    </a:lnTo>
                    <a:lnTo>
                      <a:pt x="222" y="847"/>
                    </a:lnTo>
                    <a:lnTo>
                      <a:pt x="212" y="835"/>
                    </a:lnTo>
                    <a:lnTo>
                      <a:pt x="200" y="823"/>
                    </a:lnTo>
                    <a:lnTo>
                      <a:pt x="187" y="805"/>
                    </a:lnTo>
                    <a:lnTo>
                      <a:pt x="175" y="787"/>
                    </a:lnTo>
                    <a:lnTo>
                      <a:pt x="164" y="768"/>
                    </a:lnTo>
                    <a:lnTo>
                      <a:pt x="154" y="751"/>
                    </a:lnTo>
                    <a:lnTo>
                      <a:pt x="145" y="733"/>
                    </a:lnTo>
                    <a:lnTo>
                      <a:pt x="137" y="713"/>
                    </a:lnTo>
                    <a:lnTo>
                      <a:pt x="127" y="694"/>
                    </a:lnTo>
                    <a:lnTo>
                      <a:pt x="118" y="673"/>
                    </a:lnTo>
                    <a:lnTo>
                      <a:pt x="115" y="665"/>
                    </a:lnTo>
                    <a:lnTo>
                      <a:pt x="113" y="655"/>
                    </a:lnTo>
                    <a:lnTo>
                      <a:pt x="110" y="643"/>
                    </a:lnTo>
                    <a:lnTo>
                      <a:pt x="107" y="631"/>
                    </a:lnTo>
                    <a:lnTo>
                      <a:pt x="103" y="619"/>
                    </a:lnTo>
                    <a:lnTo>
                      <a:pt x="99" y="607"/>
                    </a:lnTo>
                    <a:lnTo>
                      <a:pt x="94" y="599"/>
                    </a:lnTo>
                    <a:lnTo>
                      <a:pt x="89" y="592"/>
                    </a:lnTo>
                    <a:lnTo>
                      <a:pt x="83" y="584"/>
                    </a:lnTo>
                    <a:lnTo>
                      <a:pt x="78" y="578"/>
                    </a:lnTo>
                    <a:lnTo>
                      <a:pt x="74" y="571"/>
                    </a:lnTo>
                    <a:lnTo>
                      <a:pt x="73" y="565"/>
                    </a:lnTo>
                    <a:lnTo>
                      <a:pt x="72" y="559"/>
                    </a:lnTo>
                    <a:lnTo>
                      <a:pt x="70" y="552"/>
                    </a:lnTo>
                    <a:lnTo>
                      <a:pt x="70" y="543"/>
                    </a:lnTo>
                    <a:lnTo>
                      <a:pt x="70" y="532"/>
                    </a:lnTo>
                    <a:lnTo>
                      <a:pt x="68" y="524"/>
                    </a:lnTo>
                    <a:lnTo>
                      <a:pt x="65" y="516"/>
                    </a:lnTo>
                    <a:lnTo>
                      <a:pt x="62" y="509"/>
                    </a:lnTo>
                    <a:lnTo>
                      <a:pt x="59" y="501"/>
                    </a:lnTo>
                    <a:lnTo>
                      <a:pt x="54" y="494"/>
                    </a:lnTo>
                    <a:lnTo>
                      <a:pt x="50" y="488"/>
                    </a:lnTo>
                    <a:lnTo>
                      <a:pt x="47" y="480"/>
                    </a:lnTo>
                    <a:lnTo>
                      <a:pt x="43" y="473"/>
                    </a:lnTo>
                    <a:lnTo>
                      <a:pt x="34" y="461"/>
                    </a:lnTo>
                    <a:lnTo>
                      <a:pt x="27" y="448"/>
                    </a:lnTo>
                    <a:lnTo>
                      <a:pt x="19" y="435"/>
                    </a:lnTo>
                    <a:lnTo>
                      <a:pt x="12" y="422"/>
                    </a:lnTo>
                    <a:lnTo>
                      <a:pt x="5" y="409"/>
                    </a:lnTo>
                    <a:lnTo>
                      <a:pt x="1" y="396"/>
                    </a:lnTo>
                    <a:lnTo>
                      <a:pt x="0" y="381"/>
                    </a:lnTo>
                    <a:lnTo>
                      <a:pt x="1" y="367"/>
                    </a:lnTo>
                    <a:lnTo>
                      <a:pt x="5" y="356"/>
                    </a:lnTo>
                    <a:lnTo>
                      <a:pt x="9" y="344"/>
                    </a:lnTo>
                    <a:lnTo>
                      <a:pt x="12" y="335"/>
                    </a:lnTo>
                    <a:lnTo>
                      <a:pt x="14" y="323"/>
                    </a:lnTo>
                    <a:lnTo>
                      <a:pt x="18" y="315"/>
                    </a:lnTo>
                    <a:lnTo>
                      <a:pt x="24" y="306"/>
                    </a:lnTo>
                    <a:lnTo>
                      <a:pt x="32" y="298"/>
                    </a:lnTo>
                    <a:lnTo>
                      <a:pt x="43" y="291"/>
                    </a:lnTo>
                    <a:lnTo>
                      <a:pt x="57" y="286"/>
                    </a:lnTo>
                    <a:lnTo>
                      <a:pt x="70" y="279"/>
                    </a:lnTo>
                    <a:lnTo>
                      <a:pt x="84" y="272"/>
                    </a:lnTo>
                    <a:lnTo>
                      <a:pt x="98" y="266"/>
                    </a:lnTo>
                    <a:lnTo>
                      <a:pt x="113" y="260"/>
                    </a:lnTo>
                    <a:lnTo>
                      <a:pt x="127" y="253"/>
                    </a:lnTo>
                    <a:lnTo>
                      <a:pt x="140" y="247"/>
                    </a:lnTo>
                    <a:lnTo>
                      <a:pt x="154" y="240"/>
                    </a:lnTo>
                    <a:lnTo>
                      <a:pt x="168" y="234"/>
                    </a:lnTo>
                    <a:lnTo>
                      <a:pt x="182" y="227"/>
                    </a:lnTo>
                    <a:lnTo>
                      <a:pt x="195" y="220"/>
                    </a:lnTo>
                    <a:lnTo>
                      <a:pt x="210" y="214"/>
                    </a:lnTo>
                    <a:lnTo>
                      <a:pt x="224" y="207"/>
                    </a:lnTo>
                    <a:lnTo>
                      <a:pt x="238" y="200"/>
                    </a:lnTo>
                    <a:lnTo>
                      <a:pt x="252" y="194"/>
                    </a:lnTo>
                    <a:lnTo>
                      <a:pt x="266" y="187"/>
                    </a:lnTo>
                    <a:lnTo>
                      <a:pt x="279" y="180"/>
                    </a:lnTo>
                    <a:lnTo>
                      <a:pt x="294" y="174"/>
                    </a:lnTo>
                    <a:lnTo>
                      <a:pt x="309" y="167"/>
                    </a:lnTo>
                    <a:lnTo>
                      <a:pt x="326" y="159"/>
                    </a:lnTo>
                    <a:lnTo>
                      <a:pt x="341" y="153"/>
                    </a:lnTo>
                    <a:lnTo>
                      <a:pt x="356" y="145"/>
                    </a:lnTo>
                    <a:lnTo>
                      <a:pt x="371" y="137"/>
                    </a:lnTo>
                    <a:lnTo>
                      <a:pt x="386" y="130"/>
                    </a:lnTo>
                    <a:lnTo>
                      <a:pt x="402" y="123"/>
                    </a:lnTo>
                    <a:lnTo>
                      <a:pt x="418" y="115"/>
                    </a:lnTo>
                    <a:lnTo>
                      <a:pt x="435" y="108"/>
                    </a:lnTo>
                    <a:lnTo>
                      <a:pt x="451" y="100"/>
                    </a:lnTo>
                    <a:lnTo>
                      <a:pt x="467" y="93"/>
                    </a:lnTo>
                    <a:lnTo>
                      <a:pt x="483" y="85"/>
                    </a:lnTo>
                    <a:lnTo>
                      <a:pt x="500" y="77"/>
                    </a:lnTo>
                    <a:lnTo>
                      <a:pt x="517" y="69"/>
                    </a:lnTo>
                    <a:lnTo>
                      <a:pt x="533" y="62"/>
                    </a:lnTo>
                    <a:lnTo>
                      <a:pt x="550" y="55"/>
                    </a:lnTo>
                    <a:lnTo>
                      <a:pt x="566" y="47"/>
                    </a:lnTo>
                    <a:lnTo>
                      <a:pt x="582" y="39"/>
                    </a:lnTo>
                    <a:lnTo>
                      <a:pt x="598" y="32"/>
                    </a:lnTo>
                    <a:lnTo>
                      <a:pt x="615" y="24"/>
                    </a:lnTo>
                    <a:lnTo>
                      <a:pt x="631" y="16"/>
                    </a:lnTo>
                    <a:lnTo>
                      <a:pt x="647" y="8"/>
                    </a:lnTo>
                    <a:lnTo>
                      <a:pt x="652" y="6"/>
                    </a:lnTo>
                    <a:lnTo>
                      <a:pt x="657" y="4"/>
                    </a:lnTo>
                    <a:lnTo>
                      <a:pt x="662" y="2"/>
                    </a:lnTo>
                    <a:lnTo>
                      <a:pt x="667"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8" name="Freeform 29"/>
              <p:cNvSpPr>
                <a:spLocks/>
              </p:cNvSpPr>
              <p:nvPr/>
            </p:nvSpPr>
            <p:spPr bwMode="auto">
              <a:xfrm>
                <a:off x="2592" y="2021"/>
                <a:ext cx="597" cy="563"/>
              </a:xfrm>
              <a:custGeom>
                <a:avLst/>
                <a:gdLst>
                  <a:gd name="T0" fmla="*/ 566 w 1792"/>
                  <a:gd name="T1" fmla="*/ 165 h 1689"/>
                  <a:gd name="T2" fmla="*/ 585 w 1792"/>
                  <a:gd name="T3" fmla="*/ 150 h 1689"/>
                  <a:gd name="T4" fmla="*/ 592 w 1792"/>
                  <a:gd name="T5" fmla="*/ 125 h 1689"/>
                  <a:gd name="T6" fmla="*/ 597 w 1792"/>
                  <a:gd name="T7" fmla="*/ 106 h 1689"/>
                  <a:gd name="T8" fmla="*/ 577 w 1792"/>
                  <a:gd name="T9" fmla="*/ 82 h 1689"/>
                  <a:gd name="T10" fmla="*/ 520 w 1792"/>
                  <a:gd name="T11" fmla="*/ 78 h 1689"/>
                  <a:gd name="T12" fmla="*/ 482 w 1792"/>
                  <a:gd name="T13" fmla="*/ 70 h 1689"/>
                  <a:gd name="T14" fmla="*/ 443 w 1792"/>
                  <a:gd name="T15" fmla="*/ 39 h 1689"/>
                  <a:gd name="T16" fmla="*/ 421 w 1792"/>
                  <a:gd name="T17" fmla="*/ 22 h 1689"/>
                  <a:gd name="T18" fmla="*/ 395 w 1792"/>
                  <a:gd name="T19" fmla="*/ 12 h 1689"/>
                  <a:gd name="T20" fmla="*/ 334 w 1792"/>
                  <a:gd name="T21" fmla="*/ 2 h 1689"/>
                  <a:gd name="T22" fmla="*/ 290 w 1792"/>
                  <a:gd name="T23" fmla="*/ 0 h 1689"/>
                  <a:gd name="T24" fmla="*/ 238 w 1792"/>
                  <a:gd name="T25" fmla="*/ 9 h 1689"/>
                  <a:gd name="T26" fmla="*/ 187 w 1792"/>
                  <a:gd name="T27" fmla="*/ 27 h 1689"/>
                  <a:gd name="T28" fmla="*/ 149 w 1792"/>
                  <a:gd name="T29" fmla="*/ 41 h 1689"/>
                  <a:gd name="T30" fmla="*/ 116 w 1792"/>
                  <a:gd name="T31" fmla="*/ 56 h 1689"/>
                  <a:gd name="T32" fmla="*/ 67 w 1792"/>
                  <a:gd name="T33" fmla="*/ 83 h 1689"/>
                  <a:gd name="T34" fmla="*/ 47 w 1792"/>
                  <a:gd name="T35" fmla="*/ 97 h 1689"/>
                  <a:gd name="T36" fmla="*/ 37 w 1792"/>
                  <a:gd name="T37" fmla="*/ 115 h 1689"/>
                  <a:gd name="T38" fmla="*/ 30 w 1792"/>
                  <a:gd name="T39" fmla="*/ 148 h 1689"/>
                  <a:gd name="T40" fmla="*/ 22 w 1792"/>
                  <a:gd name="T41" fmla="*/ 167 h 1689"/>
                  <a:gd name="T42" fmla="*/ 13 w 1792"/>
                  <a:gd name="T43" fmla="*/ 228 h 1689"/>
                  <a:gd name="T44" fmla="*/ 4 w 1792"/>
                  <a:gd name="T45" fmla="*/ 289 h 1689"/>
                  <a:gd name="T46" fmla="*/ 0 w 1792"/>
                  <a:gd name="T47" fmla="*/ 349 h 1689"/>
                  <a:gd name="T48" fmla="*/ 1 w 1792"/>
                  <a:gd name="T49" fmla="*/ 403 h 1689"/>
                  <a:gd name="T50" fmla="*/ 4 w 1792"/>
                  <a:gd name="T51" fmla="*/ 449 h 1689"/>
                  <a:gd name="T52" fmla="*/ 3 w 1792"/>
                  <a:gd name="T53" fmla="*/ 478 h 1689"/>
                  <a:gd name="T54" fmla="*/ 13 w 1792"/>
                  <a:gd name="T55" fmla="*/ 512 h 1689"/>
                  <a:gd name="T56" fmla="*/ 21 w 1792"/>
                  <a:gd name="T57" fmla="*/ 532 h 1689"/>
                  <a:gd name="T58" fmla="*/ 35 w 1792"/>
                  <a:gd name="T59" fmla="*/ 547 h 1689"/>
                  <a:gd name="T60" fmla="*/ 60 w 1792"/>
                  <a:gd name="T61" fmla="*/ 563 h 1689"/>
                  <a:gd name="T62" fmla="*/ 107 w 1792"/>
                  <a:gd name="T63" fmla="*/ 536 h 1689"/>
                  <a:gd name="T64" fmla="*/ 98 w 1792"/>
                  <a:gd name="T65" fmla="*/ 513 h 1689"/>
                  <a:gd name="T66" fmla="*/ 98 w 1792"/>
                  <a:gd name="T67" fmla="*/ 489 h 1689"/>
                  <a:gd name="T68" fmla="*/ 91 w 1792"/>
                  <a:gd name="T69" fmla="*/ 467 h 1689"/>
                  <a:gd name="T70" fmla="*/ 82 w 1792"/>
                  <a:gd name="T71" fmla="*/ 430 h 1689"/>
                  <a:gd name="T72" fmla="*/ 86 w 1792"/>
                  <a:gd name="T73" fmla="*/ 416 h 1689"/>
                  <a:gd name="T74" fmla="*/ 81 w 1792"/>
                  <a:gd name="T75" fmla="*/ 391 h 1689"/>
                  <a:gd name="T76" fmla="*/ 86 w 1792"/>
                  <a:gd name="T77" fmla="*/ 372 h 1689"/>
                  <a:gd name="T78" fmla="*/ 86 w 1792"/>
                  <a:gd name="T79" fmla="*/ 330 h 1689"/>
                  <a:gd name="T80" fmla="*/ 99 w 1792"/>
                  <a:gd name="T81" fmla="*/ 300 h 1689"/>
                  <a:gd name="T82" fmla="*/ 120 w 1792"/>
                  <a:gd name="T83" fmla="*/ 272 h 1689"/>
                  <a:gd name="T84" fmla="*/ 142 w 1792"/>
                  <a:gd name="T85" fmla="*/ 304 h 1689"/>
                  <a:gd name="T86" fmla="*/ 163 w 1792"/>
                  <a:gd name="T87" fmla="*/ 335 h 1689"/>
                  <a:gd name="T88" fmla="*/ 171 w 1792"/>
                  <a:gd name="T89" fmla="*/ 370 h 1689"/>
                  <a:gd name="T90" fmla="*/ 185 w 1792"/>
                  <a:gd name="T91" fmla="*/ 403 h 1689"/>
                  <a:gd name="T92" fmla="*/ 219 w 1792"/>
                  <a:gd name="T93" fmla="*/ 430 h 1689"/>
                  <a:gd name="T94" fmla="*/ 259 w 1792"/>
                  <a:gd name="T95" fmla="*/ 427 h 1689"/>
                  <a:gd name="T96" fmla="*/ 297 w 1792"/>
                  <a:gd name="T97" fmla="*/ 417 h 1689"/>
                  <a:gd name="T98" fmla="*/ 340 w 1792"/>
                  <a:gd name="T99" fmla="*/ 398 h 1689"/>
                  <a:gd name="T100" fmla="*/ 388 w 1792"/>
                  <a:gd name="T101" fmla="*/ 370 h 1689"/>
                  <a:gd name="T102" fmla="*/ 423 w 1792"/>
                  <a:gd name="T103" fmla="*/ 340 h 1689"/>
                  <a:gd name="T104" fmla="*/ 437 w 1792"/>
                  <a:gd name="T105" fmla="*/ 306 h 1689"/>
                  <a:gd name="T106" fmla="*/ 432 w 1792"/>
                  <a:gd name="T107" fmla="*/ 265 h 1689"/>
                  <a:gd name="T108" fmla="*/ 411 w 1792"/>
                  <a:gd name="T109" fmla="*/ 235 h 1689"/>
                  <a:gd name="T110" fmla="*/ 403 w 1792"/>
                  <a:gd name="T111" fmla="*/ 206 h 1689"/>
                  <a:gd name="T112" fmla="*/ 424 w 1792"/>
                  <a:gd name="T113" fmla="*/ 184 h 1689"/>
                  <a:gd name="T114" fmla="*/ 467 w 1792"/>
                  <a:gd name="T115" fmla="*/ 176 h 1689"/>
                  <a:gd name="T116" fmla="*/ 510 w 1792"/>
                  <a:gd name="T117" fmla="*/ 168 h 168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92"/>
                  <a:gd name="T178" fmla="*/ 0 h 1689"/>
                  <a:gd name="T179" fmla="*/ 1792 w 1792"/>
                  <a:gd name="T180" fmla="*/ 1689 h 168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92" h="1689">
                    <a:moveTo>
                      <a:pt x="1599" y="493"/>
                    </a:moveTo>
                    <a:lnTo>
                      <a:pt x="1611" y="495"/>
                    </a:lnTo>
                    <a:lnTo>
                      <a:pt x="1623" y="498"/>
                    </a:lnTo>
                    <a:lnTo>
                      <a:pt x="1636" y="500"/>
                    </a:lnTo>
                    <a:lnTo>
                      <a:pt x="1649" y="501"/>
                    </a:lnTo>
                    <a:lnTo>
                      <a:pt x="1662" y="501"/>
                    </a:lnTo>
                    <a:lnTo>
                      <a:pt x="1674" y="500"/>
                    </a:lnTo>
                    <a:lnTo>
                      <a:pt x="1687" y="498"/>
                    </a:lnTo>
                    <a:lnTo>
                      <a:pt x="1698" y="495"/>
                    </a:lnTo>
                    <a:lnTo>
                      <a:pt x="1708" y="492"/>
                    </a:lnTo>
                    <a:lnTo>
                      <a:pt x="1716" y="489"/>
                    </a:lnTo>
                    <a:lnTo>
                      <a:pt x="1723" y="485"/>
                    </a:lnTo>
                    <a:lnTo>
                      <a:pt x="1731" y="481"/>
                    </a:lnTo>
                    <a:lnTo>
                      <a:pt x="1737" y="475"/>
                    </a:lnTo>
                    <a:lnTo>
                      <a:pt x="1742" y="470"/>
                    </a:lnTo>
                    <a:lnTo>
                      <a:pt x="1748" y="463"/>
                    </a:lnTo>
                    <a:lnTo>
                      <a:pt x="1753" y="456"/>
                    </a:lnTo>
                    <a:lnTo>
                      <a:pt x="1757" y="449"/>
                    </a:lnTo>
                    <a:lnTo>
                      <a:pt x="1760" y="440"/>
                    </a:lnTo>
                    <a:lnTo>
                      <a:pt x="1761" y="432"/>
                    </a:lnTo>
                    <a:lnTo>
                      <a:pt x="1763" y="423"/>
                    </a:lnTo>
                    <a:lnTo>
                      <a:pt x="1765" y="415"/>
                    </a:lnTo>
                    <a:lnTo>
                      <a:pt x="1766" y="406"/>
                    </a:lnTo>
                    <a:lnTo>
                      <a:pt x="1767" y="399"/>
                    </a:lnTo>
                    <a:lnTo>
                      <a:pt x="1770" y="390"/>
                    </a:lnTo>
                    <a:lnTo>
                      <a:pt x="1773" y="383"/>
                    </a:lnTo>
                    <a:lnTo>
                      <a:pt x="1777" y="376"/>
                    </a:lnTo>
                    <a:lnTo>
                      <a:pt x="1781" y="370"/>
                    </a:lnTo>
                    <a:lnTo>
                      <a:pt x="1785" y="362"/>
                    </a:lnTo>
                    <a:lnTo>
                      <a:pt x="1787" y="355"/>
                    </a:lnTo>
                    <a:lnTo>
                      <a:pt x="1790" y="348"/>
                    </a:lnTo>
                    <a:lnTo>
                      <a:pt x="1791" y="340"/>
                    </a:lnTo>
                    <a:lnTo>
                      <a:pt x="1792" y="332"/>
                    </a:lnTo>
                    <a:lnTo>
                      <a:pt x="1792" y="328"/>
                    </a:lnTo>
                    <a:lnTo>
                      <a:pt x="1792" y="322"/>
                    </a:lnTo>
                    <a:lnTo>
                      <a:pt x="1792" y="318"/>
                    </a:lnTo>
                    <a:lnTo>
                      <a:pt x="1792" y="313"/>
                    </a:lnTo>
                    <a:lnTo>
                      <a:pt x="1791" y="309"/>
                    </a:lnTo>
                    <a:lnTo>
                      <a:pt x="1790" y="304"/>
                    </a:lnTo>
                    <a:lnTo>
                      <a:pt x="1788" y="300"/>
                    </a:lnTo>
                    <a:lnTo>
                      <a:pt x="1787" y="295"/>
                    </a:lnTo>
                    <a:lnTo>
                      <a:pt x="1775" y="279"/>
                    </a:lnTo>
                    <a:lnTo>
                      <a:pt x="1762" y="265"/>
                    </a:lnTo>
                    <a:lnTo>
                      <a:pt x="1747" y="254"/>
                    </a:lnTo>
                    <a:lnTo>
                      <a:pt x="1731" y="245"/>
                    </a:lnTo>
                    <a:lnTo>
                      <a:pt x="1713" y="240"/>
                    </a:lnTo>
                    <a:lnTo>
                      <a:pt x="1695" y="238"/>
                    </a:lnTo>
                    <a:lnTo>
                      <a:pt x="1673" y="238"/>
                    </a:lnTo>
                    <a:lnTo>
                      <a:pt x="1651" y="240"/>
                    </a:lnTo>
                    <a:lnTo>
                      <a:pt x="1638" y="240"/>
                    </a:lnTo>
                    <a:lnTo>
                      <a:pt x="1622" y="240"/>
                    </a:lnTo>
                    <a:lnTo>
                      <a:pt x="1602" y="239"/>
                    </a:lnTo>
                    <a:lnTo>
                      <a:pt x="1582" y="237"/>
                    </a:lnTo>
                    <a:lnTo>
                      <a:pt x="1561" y="234"/>
                    </a:lnTo>
                    <a:lnTo>
                      <a:pt x="1542" y="232"/>
                    </a:lnTo>
                    <a:lnTo>
                      <a:pt x="1524" y="230"/>
                    </a:lnTo>
                    <a:lnTo>
                      <a:pt x="1512" y="229"/>
                    </a:lnTo>
                    <a:lnTo>
                      <a:pt x="1502" y="227"/>
                    </a:lnTo>
                    <a:lnTo>
                      <a:pt x="1491" y="224"/>
                    </a:lnTo>
                    <a:lnTo>
                      <a:pt x="1479" y="221"/>
                    </a:lnTo>
                    <a:lnTo>
                      <a:pt x="1469" y="218"/>
                    </a:lnTo>
                    <a:lnTo>
                      <a:pt x="1458" y="213"/>
                    </a:lnTo>
                    <a:lnTo>
                      <a:pt x="1448" y="209"/>
                    </a:lnTo>
                    <a:lnTo>
                      <a:pt x="1439" y="203"/>
                    </a:lnTo>
                    <a:lnTo>
                      <a:pt x="1430" y="198"/>
                    </a:lnTo>
                    <a:lnTo>
                      <a:pt x="1415" y="188"/>
                    </a:lnTo>
                    <a:lnTo>
                      <a:pt x="1400" y="177"/>
                    </a:lnTo>
                    <a:lnTo>
                      <a:pt x="1387" y="166"/>
                    </a:lnTo>
                    <a:lnTo>
                      <a:pt x="1373" y="152"/>
                    </a:lnTo>
                    <a:lnTo>
                      <a:pt x="1359" y="140"/>
                    </a:lnTo>
                    <a:lnTo>
                      <a:pt x="1344" y="129"/>
                    </a:lnTo>
                    <a:lnTo>
                      <a:pt x="1329" y="118"/>
                    </a:lnTo>
                    <a:lnTo>
                      <a:pt x="1313" y="108"/>
                    </a:lnTo>
                    <a:lnTo>
                      <a:pt x="1304" y="102"/>
                    </a:lnTo>
                    <a:lnTo>
                      <a:pt x="1297" y="97"/>
                    </a:lnTo>
                    <a:lnTo>
                      <a:pt x="1290" y="91"/>
                    </a:lnTo>
                    <a:lnTo>
                      <a:pt x="1285" y="85"/>
                    </a:lnTo>
                    <a:lnTo>
                      <a:pt x="1280" y="79"/>
                    </a:lnTo>
                    <a:lnTo>
                      <a:pt x="1275" y="73"/>
                    </a:lnTo>
                    <a:lnTo>
                      <a:pt x="1270" y="69"/>
                    </a:lnTo>
                    <a:lnTo>
                      <a:pt x="1263" y="65"/>
                    </a:lnTo>
                    <a:lnTo>
                      <a:pt x="1256" y="61"/>
                    </a:lnTo>
                    <a:lnTo>
                      <a:pt x="1249" y="58"/>
                    </a:lnTo>
                    <a:lnTo>
                      <a:pt x="1243" y="56"/>
                    </a:lnTo>
                    <a:lnTo>
                      <a:pt x="1235" y="53"/>
                    </a:lnTo>
                    <a:lnTo>
                      <a:pt x="1228" y="50"/>
                    </a:lnTo>
                    <a:lnTo>
                      <a:pt x="1221" y="48"/>
                    </a:lnTo>
                    <a:lnTo>
                      <a:pt x="1214" y="46"/>
                    </a:lnTo>
                    <a:lnTo>
                      <a:pt x="1208" y="42"/>
                    </a:lnTo>
                    <a:lnTo>
                      <a:pt x="1185" y="36"/>
                    </a:lnTo>
                    <a:lnTo>
                      <a:pt x="1164" y="30"/>
                    </a:lnTo>
                    <a:lnTo>
                      <a:pt x="1144" y="26"/>
                    </a:lnTo>
                    <a:lnTo>
                      <a:pt x="1123" y="21"/>
                    </a:lnTo>
                    <a:lnTo>
                      <a:pt x="1103" y="17"/>
                    </a:lnTo>
                    <a:lnTo>
                      <a:pt x="1081" y="14"/>
                    </a:lnTo>
                    <a:lnTo>
                      <a:pt x="1059" y="10"/>
                    </a:lnTo>
                    <a:lnTo>
                      <a:pt x="1036" y="7"/>
                    </a:lnTo>
                    <a:lnTo>
                      <a:pt x="1020" y="7"/>
                    </a:lnTo>
                    <a:lnTo>
                      <a:pt x="1004" y="7"/>
                    </a:lnTo>
                    <a:lnTo>
                      <a:pt x="989" y="6"/>
                    </a:lnTo>
                    <a:lnTo>
                      <a:pt x="974" y="5"/>
                    </a:lnTo>
                    <a:lnTo>
                      <a:pt x="959" y="5"/>
                    </a:lnTo>
                    <a:lnTo>
                      <a:pt x="944" y="4"/>
                    </a:lnTo>
                    <a:lnTo>
                      <a:pt x="930" y="2"/>
                    </a:lnTo>
                    <a:lnTo>
                      <a:pt x="915" y="1"/>
                    </a:lnTo>
                    <a:lnTo>
                      <a:pt x="901" y="1"/>
                    </a:lnTo>
                    <a:lnTo>
                      <a:pt x="886" y="0"/>
                    </a:lnTo>
                    <a:lnTo>
                      <a:pt x="871" y="0"/>
                    </a:lnTo>
                    <a:lnTo>
                      <a:pt x="856" y="1"/>
                    </a:lnTo>
                    <a:lnTo>
                      <a:pt x="840" y="1"/>
                    </a:lnTo>
                    <a:lnTo>
                      <a:pt x="825" y="2"/>
                    </a:lnTo>
                    <a:lnTo>
                      <a:pt x="808" y="4"/>
                    </a:lnTo>
                    <a:lnTo>
                      <a:pt x="791" y="6"/>
                    </a:lnTo>
                    <a:lnTo>
                      <a:pt x="771" y="11"/>
                    </a:lnTo>
                    <a:lnTo>
                      <a:pt x="751" y="17"/>
                    </a:lnTo>
                    <a:lnTo>
                      <a:pt x="732" y="22"/>
                    </a:lnTo>
                    <a:lnTo>
                      <a:pt x="713" y="28"/>
                    </a:lnTo>
                    <a:lnTo>
                      <a:pt x="695" y="34"/>
                    </a:lnTo>
                    <a:lnTo>
                      <a:pt x="675" y="39"/>
                    </a:lnTo>
                    <a:lnTo>
                      <a:pt x="656" y="45"/>
                    </a:lnTo>
                    <a:lnTo>
                      <a:pt x="637" y="51"/>
                    </a:lnTo>
                    <a:lnTo>
                      <a:pt x="622" y="57"/>
                    </a:lnTo>
                    <a:lnTo>
                      <a:pt x="607" y="62"/>
                    </a:lnTo>
                    <a:lnTo>
                      <a:pt x="592" y="69"/>
                    </a:lnTo>
                    <a:lnTo>
                      <a:pt x="577" y="75"/>
                    </a:lnTo>
                    <a:lnTo>
                      <a:pt x="562" y="80"/>
                    </a:lnTo>
                    <a:lnTo>
                      <a:pt x="547" y="86"/>
                    </a:lnTo>
                    <a:lnTo>
                      <a:pt x="532" y="90"/>
                    </a:lnTo>
                    <a:lnTo>
                      <a:pt x="517" y="96"/>
                    </a:lnTo>
                    <a:lnTo>
                      <a:pt x="507" y="100"/>
                    </a:lnTo>
                    <a:lnTo>
                      <a:pt x="496" y="105"/>
                    </a:lnTo>
                    <a:lnTo>
                      <a:pt x="484" y="110"/>
                    </a:lnTo>
                    <a:lnTo>
                      <a:pt x="472" y="115"/>
                    </a:lnTo>
                    <a:lnTo>
                      <a:pt x="461" y="119"/>
                    </a:lnTo>
                    <a:lnTo>
                      <a:pt x="448" y="122"/>
                    </a:lnTo>
                    <a:lnTo>
                      <a:pt x="437" y="127"/>
                    </a:lnTo>
                    <a:lnTo>
                      <a:pt x="427" y="130"/>
                    </a:lnTo>
                    <a:lnTo>
                      <a:pt x="419" y="133"/>
                    </a:lnTo>
                    <a:lnTo>
                      <a:pt x="408" y="139"/>
                    </a:lnTo>
                    <a:lnTo>
                      <a:pt x="395" y="146"/>
                    </a:lnTo>
                    <a:lnTo>
                      <a:pt x="383" y="152"/>
                    </a:lnTo>
                    <a:lnTo>
                      <a:pt x="370" y="159"/>
                    </a:lnTo>
                    <a:lnTo>
                      <a:pt x="359" y="164"/>
                    </a:lnTo>
                    <a:lnTo>
                      <a:pt x="349" y="169"/>
                    </a:lnTo>
                    <a:lnTo>
                      <a:pt x="342" y="170"/>
                    </a:lnTo>
                    <a:lnTo>
                      <a:pt x="323" y="179"/>
                    </a:lnTo>
                    <a:lnTo>
                      <a:pt x="305" y="188"/>
                    </a:lnTo>
                    <a:lnTo>
                      <a:pt x="288" y="198"/>
                    </a:lnTo>
                    <a:lnTo>
                      <a:pt x="270" y="208"/>
                    </a:lnTo>
                    <a:lnTo>
                      <a:pt x="254" y="218"/>
                    </a:lnTo>
                    <a:lnTo>
                      <a:pt x="237" y="228"/>
                    </a:lnTo>
                    <a:lnTo>
                      <a:pt x="219" y="238"/>
                    </a:lnTo>
                    <a:lnTo>
                      <a:pt x="201" y="248"/>
                    </a:lnTo>
                    <a:lnTo>
                      <a:pt x="196" y="251"/>
                    </a:lnTo>
                    <a:lnTo>
                      <a:pt x="190" y="255"/>
                    </a:lnTo>
                    <a:lnTo>
                      <a:pt x="183" y="260"/>
                    </a:lnTo>
                    <a:lnTo>
                      <a:pt x="176" y="263"/>
                    </a:lnTo>
                    <a:lnTo>
                      <a:pt x="169" y="269"/>
                    </a:lnTo>
                    <a:lnTo>
                      <a:pt x="161" y="274"/>
                    </a:lnTo>
                    <a:lnTo>
                      <a:pt x="154" y="280"/>
                    </a:lnTo>
                    <a:lnTo>
                      <a:pt x="148" y="284"/>
                    </a:lnTo>
                    <a:lnTo>
                      <a:pt x="141" y="291"/>
                    </a:lnTo>
                    <a:lnTo>
                      <a:pt x="136" y="297"/>
                    </a:lnTo>
                    <a:lnTo>
                      <a:pt x="133" y="304"/>
                    </a:lnTo>
                    <a:lnTo>
                      <a:pt x="130" y="312"/>
                    </a:lnTo>
                    <a:lnTo>
                      <a:pt x="129" y="319"/>
                    </a:lnTo>
                    <a:lnTo>
                      <a:pt x="128" y="325"/>
                    </a:lnTo>
                    <a:lnTo>
                      <a:pt x="124" y="331"/>
                    </a:lnTo>
                    <a:lnTo>
                      <a:pt x="119" y="335"/>
                    </a:lnTo>
                    <a:lnTo>
                      <a:pt x="115" y="341"/>
                    </a:lnTo>
                    <a:lnTo>
                      <a:pt x="110" y="345"/>
                    </a:lnTo>
                    <a:lnTo>
                      <a:pt x="105" y="351"/>
                    </a:lnTo>
                    <a:lnTo>
                      <a:pt x="100" y="356"/>
                    </a:lnTo>
                    <a:lnTo>
                      <a:pt x="98" y="369"/>
                    </a:lnTo>
                    <a:lnTo>
                      <a:pt x="98" y="381"/>
                    </a:lnTo>
                    <a:lnTo>
                      <a:pt x="98" y="394"/>
                    </a:lnTo>
                    <a:lnTo>
                      <a:pt x="98" y="406"/>
                    </a:lnTo>
                    <a:lnTo>
                      <a:pt x="96" y="419"/>
                    </a:lnTo>
                    <a:lnTo>
                      <a:pt x="95" y="431"/>
                    </a:lnTo>
                    <a:lnTo>
                      <a:pt x="90" y="444"/>
                    </a:lnTo>
                    <a:lnTo>
                      <a:pt x="84" y="456"/>
                    </a:lnTo>
                    <a:lnTo>
                      <a:pt x="81" y="462"/>
                    </a:lnTo>
                    <a:lnTo>
                      <a:pt x="80" y="467"/>
                    </a:lnTo>
                    <a:lnTo>
                      <a:pt x="78" y="473"/>
                    </a:lnTo>
                    <a:lnTo>
                      <a:pt x="75" y="479"/>
                    </a:lnTo>
                    <a:lnTo>
                      <a:pt x="73" y="484"/>
                    </a:lnTo>
                    <a:lnTo>
                      <a:pt x="70" y="490"/>
                    </a:lnTo>
                    <a:lnTo>
                      <a:pt x="68" y="495"/>
                    </a:lnTo>
                    <a:lnTo>
                      <a:pt x="65" y="501"/>
                    </a:lnTo>
                    <a:lnTo>
                      <a:pt x="63" y="521"/>
                    </a:lnTo>
                    <a:lnTo>
                      <a:pt x="60" y="542"/>
                    </a:lnTo>
                    <a:lnTo>
                      <a:pt x="58" y="562"/>
                    </a:lnTo>
                    <a:lnTo>
                      <a:pt x="55" y="582"/>
                    </a:lnTo>
                    <a:lnTo>
                      <a:pt x="51" y="603"/>
                    </a:lnTo>
                    <a:lnTo>
                      <a:pt x="49" y="623"/>
                    </a:lnTo>
                    <a:lnTo>
                      <a:pt x="45" y="644"/>
                    </a:lnTo>
                    <a:lnTo>
                      <a:pt x="43" y="664"/>
                    </a:lnTo>
                    <a:lnTo>
                      <a:pt x="39" y="684"/>
                    </a:lnTo>
                    <a:lnTo>
                      <a:pt x="35" y="705"/>
                    </a:lnTo>
                    <a:lnTo>
                      <a:pt x="33" y="725"/>
                    </a:lnTo>
                    <a:lnTo>
                      <a:pt x="29" y="745"/>
                    </a:lnTo>
                    <a:lnTo>
                      <a:pt x="26" y="765"/>
                    </a:lnTo>
                    <a:lnTo>
                      <a:pt x="23" y="786"/>
                    </a:lnTo>
                    <a:lnTo>
                      <a:pt x="19" y="806"/>
                    </a:lnTo>
                    <a:lnTo>
                      <a:pt x="16" y="826"/>
                    </a:lnTo>
                    <a:lnTo>
                      <a:pt x="15" y="846"/>
                    </a:lnTo>
                    <a:lnTo>
                      <a:pt x="13" y="866"/>
                    </a:lnTo>
                    <a:lnTo>
                      <a:pt x="11" y="886"/>
                    </a:lnTo>
                    <a:lnTo>
                      <a:pt x="10" y="906"/>
                    </a:lnTo>
                    <a:lnTo>
                      <a:pt x="8" y="926"/>
                    </a:lnTo>
                    <a:lnTo>
                      <a:pt x="6" y="946"/>
                    </a:lnTo>
                    <a:lnTo>
                      <a:pt x="5" y="966"/>
                    </a:lnTo>
                    <a:lnTo>
                      <a:pt x="5" y="986"/>
                    </a:lnTo>
                    <a:lnTo>
                      <a:pt x="4" y="1006"/>
                    </a:lnTo>
                    <a:lnTo>
                      <a:pt x="3" y="1026"/>
                    </a:lnTo>
                    <a:lnTo>
                      <a:pt x="1" y="1047"/>
                    </a:lnTo>
                    <a:lnTo>
                      <a:pt x="1" y="1067"/>
                    </a:lnTo>
                    <a:lnTo>
                      <a:pt x="1" y="1087"/>
                    </a:lnTo>
                    <a:lnTo>
                      <a:pt x="0" y="1107"/>
                    </a:lnTo>
                    <a:lnTo>
                      <a:pt x="0" y="1127"/>
                    </a:lnTo>
                    <a:lnTo>
                      <a:pt x="0" y="1147"/>
                    </a:lnTo>
                    <a:lnTo>
                      <a:pt x="1" y="1162"/>
                    </a:lnTo>
                    <a:lnTo>
                      <a:pt x="1" y="1177"/>
                    </a:lnTo>
                    <a:lnTo>
                      <a:pt x="3" y="1192"/>
                    </a:lnTo>
                    <a:lnTo>
                      <a:pt x="4" y="1208"/>
                    </a:lnTo>
                    <a:lnTo>
                      <a:pt x="6" y="1223"/>
                    </a:lnTo>
                    <a:lnTo>
                      <a:pt x="8" y="1239"/>
                    </a:lnTo>
                    <a:lnTo>
                      <a:pt x="9" y="1254"/>
                    </a:lnTo>
                    <a:lnTo>
                      <a:pt x="9" y="1270"/>
                    </a:lnTo>
                    <a:lnTo>
                      <a:pt x="10" y="1285"/>
                    </a:lnTo>
                    <a:lnTo>
                      <a:pt x="11" y="1301"/>
                    </a:lnTo>
                    <a:lnTo>
                      <a:pt x="11" y="1315"/>
                    </a:lnTo>
                    <a:lnTo>
                      <a:pt x="11" y="1331"/>
                    </a:lnTo>
                    <a:lnTo>
                      <a:pt x="11" y="1346"/>
                    </a:lnTo>
                    <a:lnTo>
                      <a:pt x="10" y="1361"/>
                    </a:lnTo>
                    <a:lnTo>
                      <a:pt x="9" y="1376"/>
                    </a:lnTo>
                    <a:lnTo>
                      <a:pt x="6" y="1391"/>
                    </a:lnTo>
                    <a:lnTo>
                      <a:pt x="6" y="1400"/>
                    </a:lnTo>
                    <a:lnTo>
                      <a:pt x="6" y="1407"/>
                    </a:lnTo>
                    <a:lnTo>
                      <a:pt x="8" y="1414"/>
                    </a:lnTo>
                    <a:lnTo>
                      <a:pt x="8" y="1422"/>
                    </a:lnTo>
                    <a:lnTo>
                      <a:pt x="9" y="1428"/>
                    </a:lnTo>
                    <a:lnTo>
                      <a:pt x="10" y="1435"/>
                    </a:lnTo>
                    <a:lnTo>
                      <a:pt x="13" y="1442"/>
                    </a:lnTo>
                    <a:lnTo>
                      <a:pt x="15" y="1450"/>
                    </a:lnTo>
                    <a:lnTo>
                      <a:pt x="20" y="1461"/>
                    </a:lnTo>
                    <a:lnTo>
                      <a:pt x="24" y="1473"/>
                    </a:lnTo>
                    <a:lnTo>
                      <a:pt x="28" y="1485"/>
                    </a:lnTo>
                    <a:lnTo>
                      <a:pt x="31" y="1498"/>
                    </a:lnTo>
                    <a:lnTo>
                      <a:pt x="34" y="1511"/>
                    </a:lnTo>
                    <a:lnTo>
                      <a:pt x="38" y="1524"/>
                    </a:lnTo>
                    <a:lnTo>
                      <a:pt x="40" y="1536"/>
                    </a:lnTo>
                    <a:lnTo>
                      <a:pt x="44" y="1548"/>
                    </a:lnTo>
                    <a:lnTo>
                      <a:pt x="46" y="1555"/>
                    </a:lnTo>
                    <a:lnTo>
                      <a:pt x="49" y="1561"/>
                    </a:lnTo>
                    <a:lnTo>
                      <a:pt x="50" y="1567"/>
                    </a:lnTo>
                    <a:lnTo>
                      <a:pt x="51" y="1573"/>
                    </a:lnTo>
                    <a:lnTo>
                      <a:pt x="54" y="1578"/>
                    </a:lnTo>
                    <a:lnTo>
                      <a:pt x="56" y="1584"/>
                    </a:lnTo>
                    <a:lnTo>
                      <a:pt x="59" y="1589"/>
                    </a:lnTo>
                    <a:lnTo>
                      <a:pt x="63" y="1595"/>
                    </a:lnTo>
                    <a:lnTo>
                      <a:pt x="71" y="1599"/>
                    </a:lnTo>
                    <a:lnTo>
                      <a:pt x="79" y="1604"/>
                    </a:lnTo>
                    <a:lnTo>
                      <a:pt x="86" y="1606"/>
                    </a:lnTo>
                    <a:lnTo>
                      <a:pt x="91" y="1609"/>
                    </a:lnTo>
                    <a:lnTo>
                      <a:pt x="95" y="1613"/>
                    </a:lnTo>
                    <a:lnTo>
                      <a:pt x="99" y="1617"/>
                    </a:lnTo>
                    <a:lnTo>
                      <a:pt x="100" y="1623"/>
                    </a:lnTo>
                    <a:lnTo>
                      <a:pt x="101" y="1632"/>
                    </a:lnTo>
                    <a:lnTo>
                      <a:pt x="104" y="1642"/>
                    </a:lnTo>
                    <a:lnTo>
                      <a:pt x="106" y="1649"/>
                    </a:lnTo>
                    <a:lnTo>
                      <a:pt x="109" y="1657"/>
                    </a:lnTo>
                    <a:lnTo>
                      <a:pt x="111" y="1664"/>
                    </a:lnTo>
                    <a:lnTo>
                      <a:pt x="115" y="1669"/>
                    </a:lnTo>
                    <a:lnTo>
                      <a:pt x="120" y="1675"/>
                    </a:lnTo>
                    <a:lnTo>
                      <a:pt x="128" y="1681"/>
                    </a:lnTo>
                    <a:lnTo>
                      <a:pt x="136" y="1687"/>
                    </a:lnTo>
                    <a:lnTo>
                      <a:pt x="156" y="1689"/>
                    </a:lnTo>
                    <a:lnTo>
                      <a:pt x="179" y="1688"/>
                    </a:lnTo>
                    <a:lnTo>
                      <a:pt x="205" y="1684"/>
                    </a:lnTo>
                    <a:lnTo>
                      <a:pt x="233" y="1678"/>
                    </a:lnTo>
                    <a:lnTo>
                      <a:pt x="259" y="1669"/>
                    </a:lnTo>
                    <a:lnTo>
                      <a:pt x="283" y="1659"/>
                    </a:lnTo>
                    <a:lnTo>
                      <a:pt x="303" y="1648"/>
                    </a:lnTo>
                    <a:lnTo>
                      <a:pt x="317" y="1636"/>
                    </a:lnTo>
                    <a:lnTo>
                      <a:pt x="320" y="1627"/>
                    </a:lnTo>
                    <a:lnTo>
                      <a:pt x="320" y="1617"/>
                    </a:lnTo>
                    <a:lnTo>
                      <a:pt x="320" y="1608"/>
                    </a:lnTo>
                    <a:lnTo>
                      <a:pt x="318" y="1598"/>
                    </a:lnTo>
                    <a:lnTo>
                      <a:pt x="314" y="1589"/>
                    </a:lnTo>
                    <a:lnTo>
                      <a:pt x="310" y="1580"/>
                    </a:lnTo>
                    <a:lnTo>
                      <a:pt x="307" y="1571"/>
                    </a:lnTo>
                    <a:lnTo>
                      <a:pt x="304" y="1562"/>
                    </a:lnTo>
                    <a:lnTo>
                      <a:pt x="303" y="1556"/>
                    </a:lnTo>
                    <a:lnTo>
                      <a:pt x="302" y="1551"/>
                    </a:lnTo>
                    <a:lnTo>
                      <a:pt x="298" y="1545"/>
                    </a:lnTo>
                    <a:lnTo>
                      <a:pt x="294" y="1539"/>
                    </a:lnTo>
                    <a:lnTo>
                      <a:pt x="298" y="1531"/>
                    </a:lnTo>
                    <a:lnTo>
                      <a:pt x="300" y="1523"/>
                    </a:lnTo>
                    <a:lnTo>
                      <a:pt x="303" y="1514"/>
                    </a:lnTo>
                    <a:lnTo>
                      <a:pt x="305" y="1506"/>
                    </a:lnTo>
                    <a:lnTo>
                      <a:pt x="305" y="1497"/>
                    </a:lnTo>
                    <a:lnTo>
                      <a:pt x="304" y="1489"/>
                    </a:lnTo>
                    <a:lnTo>
                      <a:pt x="302" y="1481"/>
                    </a:lnTo>
                    <a:lnTo>
                      <a:pt x="297" y="1473"/>
                    </a:lnTo>
                    <a:lnTo>
                      <a:pt x="293" y="1468"/>
                    </a:lnTo>
                    <a:lnTo>
                      <a:pt x="290" y="1464"/>
                    </a:lnTo>
                    <a:lnTo>
                      <a:pt x="287" y="1460"/>
                    </a:lnTo>
                    <a:lnTo>
                      <a:pt x="284" y="1455"/>
                    </a:lnTo>
                    <a:lnTo>
                      <a:pt x="282" y="1451"/>
                    </a:lnTo>
                    <a:lnTo>
                      <a:pt x="279" y="1446"/>
                    </a:lnTo>
                    <a:lnTo>
                      <a:pt x="277" y="1441"/>
                    </a:lnTo>
                    <a:lnTo>
                      <a:pt x="275" y="1436"/>
                    </a:lnTo>
                    <a:lnTo>
                      <a:pt x="273" y="1420"/>
                    </a:lnTo>
                    <a:lnTo>
                      <a:pt x="272" y="1402"/>
                    </a:lnTo>
                    <a:lnTo>
                      <a:pt x="270" y="1385"/>
                    </a:lnTo>
                    <a:lnTo>
                      <a:pt x="269" y="1369"/>
                    </a:lnTo>
                    <a:lnTo>
                      <a:pt x="267" y="1352"/>
                    </a:lnTo>
                    <a:lnTo>
                      <a:pt x="263" y="1335"/>
                    </a:lnTo>
                    <a:lnTo>
                      <a:pt x="257" y="1320"/>
                    </a:lnTo>
                    <a:lnTo>
                      <a:pt x="249" y="1304"/>
                    </a:lnTo>
                    <a:lnTo>
                      <a:pt x="248" y="1300"/>
                    </a:lnTo>
                    <a:lnTo>
                      <a:pt x="247" y="1295"/>
                    </a:lnTo>
                    <a:lnTo>
                      <a:pt x="245" y="1291"/>
                    </a:lnTo>
                    <a:lnTo>
                      <a:pt x="245" y="1286"/>
                    </a:lnTo>
                    <a:lnTo>
                      <a:pt x="245" y="1283"/>
                    </a:lnTo>
                    <a:lnTo>
                      <a:pt x="245" y="1279"/>
                    </a:lnTo>
                    <a:lnTo>
                      <a:pt x="247" y="1275"/>
                    </a:lnTo>
                    <a:lnTo>
                      <a:pt x="248" y="1271"/>
                    </a:lnTo>
                    <a:lnTo>
                      <a:pt x="250" y="1265"/>
                    </a:lnTo>
                    <a:lnTo>
                      <a:pt x="253" y="1259"/>
                    </a:lnTo>
                    <a:lnTo>
                      <a:pt x="255" y="1253"/>
                    </a:lnTo>
                    <a:lnTo>
                      <a:pt x="257" y="1248"/>
                    </a:lnTo>
                    <a:lnTo>
                      <a:pt x="258" y="1242"/>
                    </a:lnTo>
                    <a:lnTo>
                      <a:pt x="259" y="1236"/>
                    </a:lnTo>
                    <a:lnTo>
                      <a:pt x="259" y="1231"/>
                    </a:lnTo>
                    <a:lnTo>
                      <a:pt x="259" y="1224"/>
                    </a:lnTo>
                    <a:lnTo>
                      <a:pt x="257" y="1213"/>
                    </a:lnTo>
                    <a:lnTo>
                      <a:pt x="254" y="1202"/>
                    </a:lnTo>
                    <a:lnTo>
                      <a:pt x="250" y="1192"/>
                    </a:lnTo>
                    <a:lnTo>
                      <a:pt x="248" y="1182"/>
                    </a:lnTo>
                    <a:lnTo>
                      <a:pt x="244" y="1172"/>
                    </a:lnTo>
                    <a:lnTo>
                      <a:pt x="243" y="1162"/>
                    </a:lnTo>
                    <a:lnTo>
                      <a:pt x="242" y="1151"/>
                    </a:lnTo>
                    <a:lnTo>
                      <a:pt x="243" y="1140"/>
                    </a:lnTo>
                    <a:lnTo>
                      <a:pt x="245" y="1137"/>
                    </a:lnTo>
                    <a:lnTo>
                      <a:pt x="248" y="1132"/>
                    </a:lnTo>
                    <a:lnTo>
                      <a:pt x="250" y="1128"/>
                    </a:lnTo>
                    <a:lnTo>
                      <a:pt x="253" y="1123"/>
                    </a:lnTo>
                    <a:lnTo>
                      <a:pt x="255" y="1120"/>
                    </a:lnTo>
                    <a:lnTo>
                      <a:pt x="257" y="1116"/>
                    </a:lnTo>
                    <a:lnTo>
                      <a:pt x="259" y="1111"/>
                    </a:lnTo>
                    <a:lnTo>
                      <a:pt x="260" y="1107"/>
                    </a:lnTo>
                    <a:lnTo>
                      <a:pt x="260" y="1090"/>
                    </a:lnTo>
                    <a:lnTo>
                      <a:pt x="260" y="1073"/>
                    </a:lnTo>
                    <a:lnTo>
                      <a:pt x="259" y="1057"/>
                    </a:lnTo>
                    <a:lnTo>
                      <a:pt x="258" y="1041"/>
                    </a:lnTo>
                    <a:lnTo>
                      <a:pt x="257" y="1025"/>
                    </a:lnTo>
                    <a:lnTo>
                      <a:pt x="257" y="1008"/>
                    </a:lnTo>
                    <a:lnTo>
                      <a:pt x="258" y="991"/>
                    </a:lnTo>
                    <a:lnTo>
                      <a:pt x="260" y="973"/>
                    </a:lnTo>
                    <a:lnTo>
                      <a:pt x="264" y="963"/>
                    </a:lnTo>
                    <a:lnTo>
                      <a:pt x="268" y="955"/>
                    </a:lnTo>
                    <a:lnTo>
                      <a:pt x="273" y="946"/>
                    </a:lnTo>
                    <a:lnTo>
                      <a:pt x="278" y="936"/>
                    </a:lnTo>
                    <a:lnTo>
                      <a:pt x="283" y="927"/>
                    </a:lnTo>
                    <a:lnTo>
                      <a:pt x="289" y="918"/>
                    </a:lnTo>
                    <a:lnTo>
                      <a:pt x="293" y="909"/>
                    </a:lnTo>
                    <a:lnTo>
                      <a:pt x="298" y="899"/>
                    </a:lnTo>
                    <a:lnTo>
                      <a:pt x="307" y="888"/>
                    </a:lnTo>
                    <a:lnTo>
                      <a:pt x="315" y="877"/>
                    </a:lnTo>
                    <a:lnTo>
                      <a:pt x="323" y="865"/>
                    </a:lnTo>
                    <a:lnTo>
                      <a:pt x="330" y="853"/>
                    </a:lnTo>
                    <a:lnTo>
                      <a:pt x="338" y="841"/>
                    </a:lnTo>
                    <a:lnTo>
                      <a:pt x="344" y="828"/>
                    </a:lnTo>
                    <a:lnTo>
                      <a:pt x="350" y="816"/>
                    </a:lnTo>
                    <a:lnTo>
                      <a:pt x="357" y="804"/>
                    </a:lnTo>
                    <a:lnTo>
                      <a:pt x="360" y="815"/>
                    </a:lnTo>
                    <a:lnTo>
                      <a:pt x="367" y="826"/>
                    </a:lnTo>
                    <a:lnTo>
                      <a:pt x="374" y="837"/>
                    </a:lnTo>
                    <a:lnTo>
                      <a:pt x="383" y="849"/>
                    </a:lnTo>
                    <a:lnTo>
                      <a:pt x="392" y="860"/>
                    </a:lnTo>
                    <a:lnTo>
                      <a:pt x="400" y="872"/>
                    </a:lnTo>
                    <a:lnTo>
                      <a:pt x="409" y="884"/>
                    </a:lnTo>
                    <a:lnTo>
                      <a:pt x="417" y="894"/>
                    </a:lnTo>
                    <a:lnTo>
                      <a:pt x="422" y="904"/>
                    </a:lnTo>
                    <a:lnTo>
                      <a:pt x="426" y="912"/>
                    </a:lnTo>
                    <a:lnTo>
                      <a:pt x="429" y="922"/>
                    </a:lnTo>
                    <a:lnTo>
                      <a:pt x="432" y="931"/>
                    </a:lnTo>
                    <a:lnTo>
                      <a:pt x="434" y="940"/>
                    </a:lnTo>
                    <a:lnTo>
                      <a:pt x="438" y="950"/>
                    </a:lnTo>
                    <a:lnTo>
                      <a:pt x="444" y="959"/>
                    </a:lnTo>
                    <a:lnTo>
                      <a:pt x="452" y="968"/>
                    </a:lnTo>
                    <a:lnTo>
                      <a:pt x="468" y="982"/>
                    </a:lnTo>
                    <a:lnTo>
                      <a:pt x="481" y="995"/>
                    </a:lnTo>
                    <a:lnTo>
                      <a:pt x="489" y="1006"/>
                    </a:lnTo>
                    <a:lnTo>
                      <a:pt x="497" y="1016"/>
                    </a:lnTo>
                    <a:lnTo>
                      <a:pt x="502" y="1028"/>
                    </a:lnTo>
                    <a:lnTo>
                      <a:pt x="506" y="1041"/>
                    </a:lnTo>
                    <a:lnTo>
                      <a:pt x="508" y="1058"/>
                    </a:lnTo>
                    <a:lnTo>
                      <a:pt x="509" y="1078"/>
                    </a:lnTo>
                    <a:lnTo>
                      <a:pt x="509" y="1083"/>
                    </a:lnTo>
                    <a:lnTo>
                      <a:pt x="511" y="1091"/>
                    </a:lnTo>
                    <a:lnTo>
                      <a:pt x="511" y="1100"/>
                    </a:lnTo>
                    <a:lnTo>
                      <a:pt x="512" y="1109"/>
                    </a:lnTo>
                    <a:lnTo>
                      <a:pt x="513" y="1118"/>
                    </a:lnTo>
                    <a:lnTo>
                      <a:pt x="516" y="1126"/>
                    </a:lnTo>
                    <a:lnTo>
                      <a:pt x="518" y="1132"/>
                    </a:lnTo>
                    <a:lnTo>
                      <a:pt x="522" y="1138"/>
                    </a:lnTo>
                    <a:lnTo>
                      <a:pt x="536" y="1148"/>
                    </a:lnTo>
                    <a:lnTo>
                      <a:pt x="544" y="1161"/>
                    </a:lnTo>
                    <a:lnTo>
                      <a:pt x="549" y="1177"/>
                    </a:lnTo>
                    <a:lnTo>
                      <a:pt x="553" y="1193"/>
                    </a:lnTo>
                    <a:lnTo>
                      <a:pt x="556" y="1209"/>
                    </a:lnTo>
                    <a:lnTo>
                      <a:pt x="559" y="1223"/>
                    </a:lnTo>
                    <a:lnTo>
                      <a:pt x="564" y="1234"/>
                    </a:lnTo>
                    <a:lnTo>
                      <a:pt x="572" y="1241"/>
                    </a:lnTo>
                    <a:lnTo>
                      <a:pt x="583" y="1248"/>
                    </a:lnTo>
                    <a:lnTo>
                      <a:pt x="597" y="1256"/>
                    </a:lnTo>
                    <a:lnTo>
                      <a:pt x="611" y="1265"/>
                    </a:lnTo>
                    <a:lnTo>
                      <a:pt x="626" y="1274"/>
                    </a:lnTo>
                    <a:lnTo>
                      <a:pt x="642" y="1283"/>
                    </a:lnTo>
                    <a:lnTo>
                      <a:pt x="657" y="1289"/>
                    </a:lnTo>
                    <a:lnTo>
                      <a:pt x="671" y="1292"/>
                    </a:lnTo>
                    <a:lnTo>
                      <a:pt x="683" y="1292"/>
                    </a:lnTo>
                    <a:lnTo>
                      <a:pt x="697" y="1291"/>
                    </a:lnTo>
                    <a:lnTo>
                      <a:pt x="710" y="1290"/>
                    </a:lnTo>
                    <a:lnTo>
                      <a:pt x="723" y="1288"/>
                    </a:lnTo>
                    <a:lnTo>
                      <a:pt x="737" y="1286"/>
                    </a:lnTo>
                    <a:lnTo>
                      <a:pt x="751" y="1284"/>
                    </a:lnTo>
                    <a:lnTo>
                      <a:pt x="763" y="1283"/>
                    </a:lnTo>
                    <a:lnTo>
                      <a:pt x="777" y="1281"/>
                    </a:lnTo>
                    <a:lnTo>
                      <a:pt x="790" y="1279"/>
                    </a:lnTo>
                    <a:lnTo>
                      <a:pt x="803" y="1275"/>
                    </a:lnTo>
                    <a:lnTo>
                      <a:pt x="816" y="1273"/>
                    </a:lnTo>
                    <a:lnTo>
                      <a:pt x="830" y="1270"/>
                    </a:lnTo>
                    <a:lnTo>
                      <a:pt x="842" y="1266"/>
                    </a:lnTo>
                    <a:lnTo>
                      <a:pt x="855" y="1263"/>
                    </a:lnTo>
                    <a:lnTo>
                      <a:pt x="867" y="1259"/>
                    </a:lnTo>
                    <a:lnTo>
                      <a:pt x="880" y="1254"/>
                    </a:lnTo>
                    <a:lnTo>
                      <a:pt x="892" y="1250"/>
                    </a:lnTo>
                    <a:lnTo>
                      <a:pt x="906" y="1245"/>
                    </a:lnTo>
                    <a:lnTo>
                      <a:pt x="921" y="1240"/>
                    </a:lnTo>
                    <a:lnTo>
                      <a:pt x="936" y="1234"/>
                    </a:lnTo>
                    <a:lnTo>
                      <a:pt x="951" y="1229"/>
                    </a:lnTo>
                    <a:lnTo>
                      <a:pt x="966" y="1222"/>
                    </a:lnTo>
                    <a:lnTo>
                      <a:pt x="980" y="1215"/>
                    </a:lnTo>
                    <a:lnTo>
                      <a:pt x="995" y="1209"/>
                    </a:lnTo>
                    <a:lnTo>
                      <a:pt x="1007" y="1202"/>
                    </a:lnTo>
                    <a:lnTo>
                      <a:pt x="1022" y="1195"/>
                    </a:lnTo>
                    <a:lnTo>
                      <a:pt x="1039" y="1188"/>
                    </a:lnTo>
                    <a:lnTo>
                      <a:pt x="1055" y="1180"/>
                    </a:lnTo>
                    <a:lnTo>
                      <a:pt x="1071" y="1171"/>
                    </a:lnTo>
                    <a:lnTo>
                      <a:pt x="1088" y="1161"/>
                    </a:lnTo>
                    <a:lnTo>
                      <a:pt x="1104" y="1152"/>
                    </a:lnTo>
                    <a:lnTo>
                      <a:pt x="1119" y="1141"/>
                    </a:lnTo>
                    <a:lnTo>
                      <a:pt x="1135" y="1131"/>
                    </a:lnTo>
                    <a:lnTo>
                      <a:pt x="1151" y="1120"/>
                    </a:lnTo>
                    <a:lnTo>
                      <a:pt x="1166" y="1109"/>
                    </a:lnTo>
                    <a:lnTo>
                      <a:pt x="1181" y="1099"/>
                    </a:lnTo>
                    <a:lnTo>
                      <a:pt x="1196" y="1087"/>
                    </a:lnTo>
                    <a:lnTo>
                      <a:pt x="1210" y="1076"/>
                    </a:lnTo>
                    <a:lnTo>
                      <a:pt x="1224" y="1066"/>
                    </a:lnTo>
                    <a:lnTo>
                      <a:pt x="1236" y="1054"/>
                    </a:lnTo>
                    <a:lnTo>
                      <a:pt x="1249" y="1043"/>
                    </a:lnTo>
                    <a:lnTo>
                      <a:pt x="1256" y="1037"/>
                    </a:lnTo>
                    <a:lnTo>
                      <a:pt x="1263" y="1029"/>
                    </a:lnTo>
                    <a:lnTo>
                      <a:pt x="1270" y="1020"/>
                    </a:lnTo>
                    <a:lnTo>
                      <a:pt x="1275" y="1012"/>
                    </a:lnTo>
                    <a:lnTo>
                      <a:pt x="1282" y="1003"/>
                    </a:lnTo>
                    <a:lnTo>
                      <a:pt x="1287" y="995"/>
                    </a:lnTo>
                    <a:lnTo>
                      <a:pt x="1290" y="985"/>
                    </a:lnTo>
                    <a:lnTo>
                      <a:pt x="1294" y="976"/>
                    </a:lnTo>
                    <a:lnTo>
                      <a:pt x="1302" y="963"/>
                    </a:lnTo>
                    <a:lnTo>
                      <a:pt x="1307" y="949"/>
                    </a:lnTo>
                    <a:lnTo>
                      <a:pt x="1309" y="935"/>
                    </a:lnTo>
                    <a:lnTo>
                      <a:pt x="1312" y="919"/>
                    </a:lnTo>
                    <a:lnTo>
                      <a:pt x="1312" y="904"/>
                    </a:lnTo>
                    <a:lnTo>
                      <a:pt x="1312" y="889"/>
                    </a:lnTo>
                    <a:lnTo>
                      <a:pt x="1312" y="874"/>
                    </a:lnTo>
                    <a:lnTo>
                      <a:pt x="1313" y="860"/>
                    </a:lnTo>
                    <a:lnTo>
                      <a:pt x="1317" y="847"/>
                    </a:lnTo>
                    <a:lnTo>
                      <a:pt x="1317" y="833"/>
                    </a:lnTo>
                    <a:lnTo>
                      <a:pt x="1313" y="819"/>
                    </a:lnTo>
                    <a:lnTo>
                      <a:pt x="1307" y="807"/>
                    </a:lnTo>
                    <a:lnTo>
                      <a:pt x="1298" y="795"/>
                    </a:lnTo>
                    <a:lnTo>
                      <a:pt x="1287" y="785"/>
                    </a:lnTo>
                    <a:lnTo>
                      <a:pt x="1275" y="776"/>
                    </a:lnTo>
                    <a:lnTo>
                      <a:pt x="1263" y="768"/>
                    </a:lnTo>
                    <a:lnTo>
                      <a:pt x="1246" y="757"/>
                    </a:lnTo>
                    <a:lnTo>
                      <a:pt x="1238" y="747"/>
                    </a:lnTo>
                    <a:lnTo>
                      <a:pt x="1233" y="737"/>
                    </a:lnTo>
                    <a:lnTo>
                      <a:pt x="1231" y="727"/>
                    </a:lnTo>
                    <a:lnTo>
                      <a:pt x="1233" y="717"/>
                    </a:lnTo>
                    <a:lnTo>
                      <a:pt x="1235" y="705"/>
                    </a:lnTo>
                    <a:lnTo>
                      <a:pt x="1236" y="693"/>
                    </a:lnTo>
                    <a:lnTo>
                      <a:pt x="1235" y="678"/>
                    </a:lnTo>
                    <a:lnTo>
                      <a:pt x="1233" y="672"/>
                    </a:lnTo>
                    <a:lnTo>
                      <a:pt x="1230" y="666"/>
                    </a:lnTo>
                    <a:lnTo>
                      <a:pt x="1228" y="661"/>
                    </a:lnTo>
                    <a:lnTo>
                      <a:pt x="1225" y="655"/>
                    </a:lnTo>
                    <a:lnTo>
                      <a:pt x="1219" y="643"/>
                    </a:lnTo>
                    <a:lnTo>
                      <a:pt x="1215" y="631"/>
                    </a:lnTo>
                    <a:lnTo>
                      <a:pt x="1211" y="619"/>
                    </a:lnTo>
                    <a:lnTo>
                      <a:pt x="1210" y="608"/>
                    </a:lnTo>
                    <a:lnTo>
                      <a:pt x="1209" y="597"/>
                    </a:lnTo>
                    <a:lnTo>
                      <a:pt x="1210" y="586"/>
                    </a:lnTo>
                    <a:lnTo>
                      <a:pt x="1211" y="573"/>
                    </a:lnTo>
                    <a:lnTo>
                      <a:pt x="1213" y="560"/>
                    </a:lnTo>
                    <a:lnTo>
                      <a:pt x="1228" y="558"/>
                    </a:lnTo>
                    <a:lnTo>
                      <a:pt x="1243" y="556"/>
                    </a:lnTo>
                    <a:lnTo>
                      <a:pt x="1258" y="554"/>
                    </a:lnTo>
                    <a:lnTo>
                      <a:pt x="1274" y="551"/>
                    </a:lnTo>
                    <a:lnTo>
                      <a:pt x="1289" y="547"/>
                    </a:lnTo>
                    <a:lnTo>
                      <a:pt x="1304" y="544"/>
                    </a:lnTo>
                    <a:lnTo>
                      <a:pt x="1319" y="542"/>
                    </a:lnTo>
                    <a:lnTo>
                      <a:pt x="1334" y="538"/>
                    </a:lnTo>
                    <a:lnTo>
                      <a:pt x="1348" y="536"/>
                    </a:lnTo>
                    <a:lnTo>
                      <a:pt x="1362" y="534"/>
                    </a:lnTo>
                    <a:lnTo>
                      <a:pt x="1374" y="532"/>
                    </a:lnTo>
                    <a:lnTo>
                      <a:pt x="1388" y="530"/>
                    </a:lnTo>
                    <a:lnTo>
                      <a:pt x="1402" y="527"/>
                    </a:lnTo>
                    <a:lnTo>
                      <a:pt x="1414" y="525"/>
                    </a:lnTo>
                    <a:lnTo>
                      <a:pt x="1428" y="522"/>
                    </a:lnTo>
                    <a:lnTo>
                      <a:pt x="1442" y="520"/>
                    </a:lnTo>
                    <a:lnTo>
                      <a:pt x="1457" y="517"/>
                    </a:lnTo>
                    <a:lnTo>
                      <a:pt x="1472" y="514"/>
                    </a:lnTo>
                    <a:lnTo>
                      <a:pt x="1487" y="512"/>
                    </a:lnTo>
                    <a:lnTo>
                      <a:pt x="1502" y="508"/>
                    </a:lnTo>
                    <a:lnTo>
                      <a:pt x="1517" y="506"/>
                    </a:lnTo>
                    <a:lnTo>
                      <a:pt x="1532" y="504"/>
                    </a:lnTo>
                    <a:lnTo>
                      <a:pt x="1548" y="501"/>
                    </a:lnTo>
                    <a:lnTo>
                      <a:pt x="1563" y="498"/>
                    </a:lnTo>
                    <a:lnTo>
                      <a:pt x="1572" y="497"/>
                    </a:lnTo>
                    <a:lnTo>
                      <a:pt x="1582" y="495"/>
                    </a:lnTo>
                    <a:lnTo>
                      <a:pt x="1591" y="494"/>
                    </a:lnTo>
                    <a:lnTo>
                      <a:pt x="1599" y="493"/>
                    </a:lnTo>
                    <a:close/>
                  </a:path>
                </a:pathLst>
              </a:custGeom>
              <a:solidFill>
                <a:srgbClr val="FF0000"/>
              </a:solidFill>
              <a:ln w="9525">
                <a:noFill/>
                <a:round/>
                <a:headEnd/>
                <a:tailEnd/>
              </a:ln>
            </p:spPr>
            <p:txBody>
              <a:bodyPr wrap="none" lIns="110377" tIns="55189" rIns="110377" bIns="55189">
                <a:spAutoFit/>
              </a:bodyPr>
              <a:lstStyle/>
              <a:p>
                <a:endParaRPr lang="de-DE"/>
              </a:p>
            </p:txBody>
          </p:sp>
          <p:sp>
            <p:nvSpPr>
              <p:cNvPr id="113699" name="Freeform 30"/>
              <p:cNvSpPr>
                <a:spLocks/>
              </p:cNvSpPr>
              <p:nvPr/>
            </p:nvSpPr>
            <p:spPr bwMode="auto">
              <a:xfrm>
                <a:off x="2592" y="2021"/>
                <a:ext cx="597" cy="563"/>
              </a:xfrm>
              <a:custGeom>
                <a:avLst/>
                <a:gdLst>
                  <a:gd name="T0" fmla="*/ 566 w 1792"/>
                  <a:gd name="T1" fmla="*/ 165 h 1689"/>
                  <a:gd name="T2" fmla="*/ 584 w 1792"/>
                  <a:gd name="T3" fmla="*/ 152 h 1689"/>
                  <a:gd name="T4" fmla="*/ 591 w 1792"/>
                  <a:gd name="T5" fmla="*/ 128 h 1689"/>
                  <a:gd name="T6" fmla="*/ 597 w 1792"/>
                  <a:gd name="T7" fmla="*/ 107 h 1689"/>
                  <a:gd name="T8" fmla="*/ 582 w 1792"/>
                  <a:gd name="T9" fmla="*/ 85 h 1689"/>
                  <a:gd name="T10" fmla="*/ 527 w 1792"/>
                  <a:gd name="T11" fmla="*/ 79 h 1689"/>
                  <a:gd name="T12" fmla="*/ 486 w 1792"/>
                  <a:gd name="T13" fmla="*/ 71 h 1689"/>
                  <a:gd name="T14" fmla="*/ 448 w 1792"/>
                  <a:gd name="T15" fmla="*/ 43 h 1689"/>
                  <a:gd name="T16" fmla="*/ 423 w 1792"/>
                  <a:gd name="T17" fmla="*/ 23 h 1689"/>
                  <a:gd name="T18" fmla="*/ 402 w 1792"/>
                  <a:gd name="T19" fmla="*/ 14 h 1689"/>
                  <a:gd name="T20" fmla="*/ 345 w 1792"/>
                  <a:gd name="T21" fmla="*/ 2 h 1689"/>
                  <a:gd name="T22" fmla="*/ 295 w 1792"/>
                  <a:gd name="T23" fmla="*/ 0 h 1689"/>
                  <a:gd name="T24" fmla="*/ 244 w 1792"/>
                  <a:gd name="T25" fmla="*/ 7 h 1689"/>
                  <a:gd name="T26" fmla="*/ 192 w 1792"/>
                  <a:gd name="T27" fmla="*/ 25 h 1689"/>
                  <a:gd name="T28" fmla="*/ 154 w 1792"/>
                  <a:gd name="T29" fmla="*/ 40 h 1689"/>
                  <a:gd name="T30" fmla="*/ 120 w 1792"/>
                  <a:gd name="T31" fmla="*/ 55 h 1689"/>
                  <a:gd name="T32" fmla="*/ 73 w 1792"/>
                  <a:gd name="T33" fmla="*/ 79 h 1689"/>
                  <a:gd name="T34" fmla="*/ 51 w 1792"/>
                  <a:gd name="T35" fmla="*/ 93 h 1689"/>
                  <a:gd name="T36" fmla="*/ 40 w 1792"/>
                  <a:gd name="T37" fmla="*/ 112 h 1689"/>
                  <a:gd name="T38" fmla="*/ 32 w 1792"/>
                  <a:gd name="T39" fmla="*/ 140 h 1689"/>
                  <a:gd name="T40" fmla="*/ 23 w 1792"/>
                  <a:gd name="T41" fmla="*/ 163 h 1689"/>
                  <a:gd name="T42" fmla="*/ 15 w 1792"/>
                  <a:gd name="T43" fmla="*/ 215 h 1689"/>
                  <a:gd name="T44" fmla="*/ 5 w 1792"/>
                  <a:gd name="T45" fmla="*/ 275 h 1689"/>
                  <a:gd name="T46" fmla="*/ 1 w 1792"/>
                  <a:gd name="T47" fmla="*/ 342 h 1689"/>
                  <a:gd name="T48" fmla="*/ 1 w 1792"/>
                  <a:gd name="T49" fmla="*/ 397 h 1689"/>
                  <a:gd name="T50" fmla="*/ 4 w 1792"/>
                  <a:gd name="T51" fmla="*/ 449 h 1689"/>
                  <a:gd name="T52" fmla="*/ 3 w 1792"/>
                  <a:gd name="T53" fmla="*/ 478 h 1689"/>
                  <a:gd name="T54" fmla="*/ 13 w 1792"/>
                  <a:gd name="T55" fmla="*/ 512 h 1689"/>
                  <a:gd name="T56" fmla="*/ 21 w 1792"/>
                  <a:gd name="T57" fmla="*/ 532 h 1689"/>
                  <a:gd name="T58" fmla="*/ 34 w 1792"/>
                  <a:gd name="T59" fmla="*/ 544 h 1689"/>
                  <a:gd name="T60" fmla="*/ 52 w 1792"/>
                  <a:gd name="T61" fmla="*/ 563 h 1689"/>
                  <a:gd name="T62" fmla="*/ 107 w 1792"/>
                  <a:gd name="T63" fmla="*/ 539 h 1689"/>
                  <a:gd name="T64" fmla="*/ 99 w 1792"/>
                  <a:gd name="T65" fmla="*/ 515 h 1689"/>
                  <a:gd name="T66" fmla="*/ 99 w 1792"/>
                  <a:gd name="T67" fmla="*/ 491 h 1689"/>
                  <a:gd name="T68" fmla="*/ 92 w 1792"/>
                  <a:gd name="T69" fmla="*/ 479 h 1689"/>
                  <a:gd name="T70" fmla="*/ 83 w 1792"/>
                  <a:gd name="T71" fmla="*/ 433 h 1689"/>
                  <a:gd name="T72" fmla="*/ 84 w 1792"/>
                  <a:gd name="T73" fmla="*/ 420 h 1689"/>
                  <a:gd name="T74" fmla="*/ 83 w 1792"/>
                  <a:gd name="T75" fmla="*/ 397 h 1689"/>
                  <a:gd name="T76" fmla="*/ 84 w 1792"/>
                  <a:gd name="T77" fmla="*/ 374 h 1689"/>
                  <a:gd name="T78" fmla="*/ 86 w 1792"/>
                  <a:gd name="T79" fmla="*/ 342 h 1689"/>
                  <a:gd name="T80" fmla="*/ 96 w 1792"/>
                  <a:gd name="T81" fmla="*/ 306 h 1689"/>
                  <a:gd name="T82" fmla="*/ 117 w 1792"/>
                  <a:gd name="T83" fmla="*/ 272 h 1689"/>
                  <a:gd name="T84" fmla="*/ 139 w 1792"/>
                  <a:gd name="T85" fmla="*/ 298 h 1689"/>
                  <a:gd name="T86" fmla="*/ 151 w 1792"/>
                  <a:gd name="T87" fmla="*/ 323 h 1689"/>
                  <a:gd name="T88" fmla="*/ 170 w 1792"/>
                  <a:gd name="T89" fmla="*/ 361 h 1689"/>
                  <a:gd name="T90" fmla="*/ 181 w 1792"/>
                  <a:gd name="T91" fmla="*/ 387 h 1689"/>
                  <a:gd name="T92" fmla="*/ 204 w 1792"/>
                  <a:gd name="T93" fmla="*/ 422 h 1689"/>
                  <a:gd name="T94" fmla="*/ 246 w 1792"/>
                  <a:gd name="T95" fmla="*/ 429 h 1689"/>
                  <a:gd name="T96" fmla="*/ 289 w 1792"/>
                  <a:gd name="T97" fmla="*/ 420 h 1689"/>
                  <a:gd name="T98" fmla="*/ 331 w 1792"/>
                  <a:gd name="T99" fmla="*/ 403 h 1689"/>
                  <a:gd name="T100" fmla="*/ 378 w 1792"/>
                  <a:gd name="T101" fmla="*/ 377 h 1689"/>
                  <a:gd name="T102" fmla="*/ 418 w 1792"/>
                  <a:gd name="T103" fmla="*/ 346 h 1689"/>
                  <a:gd name="T104" fmla="*/ 435 w 1792"/>
                  <a:gd name="T105" fmla="*/ 316 h 1689"/>
                  <a:gd name="T106" fmla="*/ 437 w 1792"/>
                  <a:gd name="T107" fmla="*/ 273 h 1689"/>
                  <a:gd name="T108" fmla="*/ 410 w 1792"/>
                  <a:gd name="T109" fmla="*/ 242 h 1689"/>
                  <a:gd name="T110" fmla="*/ 408 w 1792"/>
                  <a:gd name="T111" fmla="*/ 218 h 1689"/>
                  <a:gd name="T112" fmla="*/ 409 w 1792"/>
                  <a:gd name="T113" fmla="*/ 186 h 1689"/>
                  <a:gd name="T114" fmla="*/ 454 w 1792"/>
                  <a:gd name="T115" fmla="*/ 178 h 1689"/>
                  <a:gd name="T116" fmla="*/ 495 w 1792"/>
                  <a:gd name="T117" fmla="*/ 171 h 1689"/>
                  <a:gd name="T118" fmla="*/ 533 w 1792"/>
                  <a:gd name="T119" fmla="*/ 164 h 16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92"/>
                  <a:gd name="T181" fmla="*/ 0 h 1689"/>
                  <a:gd name="T182" fmla="*/ 1792 w 1792"/>
                  <a:gd name="T183" fmla="*/ 1689 h 168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92" h="1689">
                    <a:moveTo>
                      <a:pt x="1599" y="493"/>
                    </a:moveTo>
                    <a:lnTo>
                      <a:pt x="1599" y="493"/>
                    </a:lnTo>
                    <a:lnTo>
                      <a:pt x="1611" y="495"/>
                    </a:lnTo>
                    <a:lnTo>
                      <a:pt x="1623" y="498"/>
                    </a:lnTo>
                    <a:lnTo>
                      <a:pt x="1636" y="500"/>
                    </a:lnTo>
                    <a:lnTo>
                      <a:pt x="1649" y="501"/>
                    </a:lnTo>
                    <a:lnTo>
                      <a:pt x="1662" y="501"/>
                    </a:lnTo>
                    <a:lnTo>
                      <a:pt x="1674" y="500"/>
                    </a:lnTo>
                    <a:lnTo>
                      <a:pt x="1687" y="498"/>
                    </a:lnTo>
                    <a:lnTo>
                      <a:pt x="1698" y="495"/>
                    </a:lnTo>
                    <a:lnTo>
                      <a:pt x="1708" y="492"/>
                    </a:lnTo>
                    <a:lnTo>
                      <a:pt x="1716" y="489"/>
                    </a:lnTo>
                    <a:lnTo>
                      <a:pt x="1723" y="485"/>
                    </a:lnTo>
                    <a:lnTo>
                      <a:pt x="1731" y="481"/>
                    </a:lnTo>
                    <a:lnTo>
                      <a:pt x="1737" y="475"/>
                    </a:lnTo>
                    <a:lnTo>
                      <a:pt x="1742" y="470"/>
                    </a:lnTo>
                    <a:lnTo>
                      <a:pt x="1748" y="463"/>
                    </a:lnTo>
                    <a:lnTo>
                      <a:pt x="1753" y="456"/>
                    </a:lnTo>
                    <a:lnTo>
                      <a:pt x="1757" y="449"/>
                    </a:lnTo>
                    <a:lnTo>
                      <a:pt x="1760" y="440"/>
                    </a:lnTo>
                    <a:lnTo>
                      <a:pt x="1761" y="432"/>
                    </a:lnTo>
                    <a:lnTo>
                      <a:pt x="1763" y="423"/>
                    </a:lnTo>
                    <a:lnTo>
                      <a:pt x="1765" y="415"/>
                    </a:lnTo>
                    <a:lnTo>
                      <a:pt x="1766" y="406"/>
                    </a:lnTo>
                    <a:lnTo>
                      <a:pt x="1767" y="399"/>
                    </a:lnTo>
                    <a:lnTo>
                      <a:pt x="1770" y="390"/>
                    </a:lnTo>
                    <a:lnTo>
                      <a:pt x="1773" y="383"/>
                    </a:lnTo>
                    <a:lnTo>
                      <a:pt x="1777" y="376"/>
                    </a:lnTo>
                    <a:lnTo>
                      <a:pt x="1781" y="370"/>
                    </a:lnTo>
                    <a:lnTo>
                      <a:pt x="1785" y="362"/>
                    </a:lnTo>
                    <a:lnTo>
                      <a:pt x="1787" y="355"/>
                    </a:lnTo>
                    <a:lnTo>
                      <a:pt x="1790" y="348"/>
                    </a:lnTo>
                    <a:lnTo>
                      <a:pt x="1791" y="340"/>
                    </a:lnTo>
                    <a:lnTo>
                      <a:pt x="1792" y="332"/>
                    </a:lnTo>
                    <a:lnTo>
                      <a:pt x="1792" y="328"/>
                    </a:lnTo>
                    <a:lnTo>
                      <a:pt x="1792" y="322"/>
                    </a:lnTo>
                    <a:lnTo>
                      <a:pt x="1792" y="318"/>
                    </a:lnTo>
                    <a:lnTo>
                      <a:pt x="1792" y="313"/>
                    </a:lnTo>
                    <a:lnTo>
                      <a:pt x="1791" y="309"/>
                    </a:lnTo>
                    <a:lnTo>
                      <a:pt x="1790" y="304"/>
                    </a:lnTo>
                    <a:lnTo>
                      <a:pt x="1788" y="300"/>
                    </a:lnTo>
                    <a:lnTo>
                      <a:pt x="1787" y="295"/>
                    </a:lnTo>
                    <a:lnTo>
                      <a:pt x="1775" y="279"/>
                    </a:lnTo>
                    <a:lnTo>
                      <a:pt x="1762" y="265"/>
                    </a:lnTo>
                    <a:lnTo>
                      <a:pt x="1747" y="254"/>
                    </a:lnTo>
                    <a:lnTo>
                      <a:pt x="1731" y="245"/>
                    </a:lnTo>
                    <a:lnTo>
                      <a:pt x="1713" y="240"/>
                    </a:lnTo>
                    <a:lnTo>
                      <a:pt x="1695" y="238"/>
                    </a:lnTo>
                    <a:lnTo>
                      <a:pt x="1673" y="238"/>
                    </a:lnTo>
                    <a:lnTo>
                      <a:pt x="1651" y="240"/>
                    </a:lnTo>
                    <a:lnTo>
                      <a:pt x="1638" y="240"/>
                    </a:lnTo>
                    <a:lnTo>
                      <a:pt x="1622" y="240"/>
                    </a:lnTo>
                    <a:lnTo>
                      <a:pt x="1602" y="239"/>
                    </a:lnTo>
                    <a:lnTo>
                      <a:pt x="1582" y="237"/>
                    </a:lnTo>
                    <a:lnTo>
                      <a:pt x="1561" y="234"/>
                    </a:lnTo>
                    <a:lnTo>
                      <a:pt x="1542" y="232"/>
                    </a:lnTo>
                    <a:lnTo>
                      <a:pt x="1524" y="230"/>
                    </a:lnTo>
                    <a:lnTo>
                      <a:pt x="1512" y="229"/>
                    </a:lnTo>
                    <a:lnTo>
                      <a:pt x="1502" y="227"/>
                    </a:lnTo>
                    <a:lnTo>
                      <a:pt x="1491" y="224"/>
                    </a:lnTo>
                    <a:lnTo>
                      <a:pt x="1479" y="221"/>
                    </a:lnTo>
                    <a:lnTo>
                      <a:pt x="1469" y="218"/>
                    </a:lnTo>
                    <a:lnTo>
                      <a:pt x="1458" y="213"/>
                    </a:lnTo>
                    <a:lnTo>
                      <a:pt x="1448" y="209"/>
                    </a:lnTo>
                    <a:lnTo>
                      <a:pt x="1439" y="203"/>
                    </a:lnTo>
                    <a:lnTo>
                      <a:pt x="1430" y="198"/>
                    </a:lnTo>
                    <a:lnTo>
                      <a:pt x="1415" y="188"/>
                    </a:lnTo>
                    <a:lnTo>
                      <a:pt x="1400" y="177"/>
                    </a:lnTo>
                    <a:lnTo>
                      <a:pt x="1387" y="166"/>
                    </a:lnTo>
                    <a:lnTo>
                      <a:pt x="1373" y="152"/>
                    </a:lnTo>
                    <a:lnTo>
                      <a:pt x="1359" y="140"/>
                    </a:lnTo>
                    <a:lnTo>
                      <a:pt x="1344" y="129"/>
                    </a:lnTo>
                    <a:lnTo>
                      <a:pt x="1329" y="118"/>
                    </a:lnTo>
                    <a:lnTo>
                      <a:pt x="1313" y="108"/>
                    </a:lnTo>
                    <a:lnTo>
                      <a:pt x="1304" y="102"/>
                    </a:lnTo>
                    <a:lnTo>
                      <a:pt x="1297" y="97"/>
                    </a:lnTo>
                    <a:lnTo>
                      <a:pt x="1290" y="91"/>
                    </a:lnTo>
                    <a:lnTo>
                      <a:pt x="1285" y="85"/>
                    </a:lnTo>
                    <a:lnTo>
                      <a:pt x="1280" y="79"/>
                    </a:lnTo>
                    <a:lnTo>
                      <a:pt x="1275" y="73"/>
                    </a:lnTo>
                    <a:lnTo>
                      <a:pt x="1270" y="69"/>
                    </a:lnTo>
                    <a:lnTo>
                      <a:pt x="1263" y="65"/>
                    </a:lnTo>
                    <a:lnTo>
                      <a:pt x="1256" y="61"/>
                    </a:lnTo>
                    <a:lnTo>
                      <a:pt x="1249" y="58"/>
                    </a:lnTo>
                    <a:lnTo>
                      <a:pt x="1243" y="56"/>
                    </a:lnTo>
                    <a:lnTo>
                      <a:pt x="1235" y="53"/>
                    </a:lnTo>
                    <a:lnTo>
                      <a:pt x="1228" y="50"/>
                    </a:lnTo>
                    <a:lnTo>
                      <a:pt x="1221" y="48"/>
                    </a:lnTo>
                    <a:lnTo>
                      <a:pt x="1214" y="46"/>
                    </a:lnTo>
                    <a:lnTo>
                      <a:pt x="1208" y="42"/>
                    </a:lnTo>
                    <a:lnTo>
                      <a:pt x="1185" y="36"/>
                    </a:lnTo>
                    <a:lnTo>
                      <a:pt x="1164" y="30"/>
                    </a:lnTo>
                    <a:lnTo>
                      <a:pt x="1144" y="26"/>
                    </a:lnTo>
                    <a:lnTo>
                      <a:pt x="1123" y="21"/>
                    </a:lnTo>
                    <a:lnTo>
                      <a:pt x="1103" y="17"/>
                    </a:lnTo>
                    <a:lnTo>
                      <a:pt x="1081" y="14"/>
                    </a:lnTo>
                    <a:lnTo>
                      <a:pt x="1059" y="10"/>
                    </a:lnTo>
                    <a:lnTo>
                      <a:pt x="1036" y="7"/>
                    </a:lnTo>
                    <a:lnTo>
                      <a:pt x="1020" y="7"/>
                    </a:lnTo>
                    <a:lnTo>
                      <a:pt x="1004" y="7"/>
                    </a:lnTo>
                    <a:lnTo>
                      <a:pt x="989" y="6"/>
                    </a:lnTo>
                    <a:lnTo>
                      <a:pt x="974" y="5"/>
                    </a:lnTo>
                    <a:lnTo>
                      <a:pt x="959" y="5"/>
                    </a:lnTo>
                    <a:lnTo>
                      <a:pt x="944" y="4"/>
                    </a:lnTo>
                    <a:lnTo>
                      <a:pt x="930" y="2"/>
                    </a:lnTo>
                    <a:lnTo>
                      <a:pt x="915" y="1"/>
                    </a:lnTo>
                    <a:lnTo>
                      <a:pt x="901" y="1"/>
                    </a:lnTo>
                    <a:lnTo>
                      <a:pt x="886" y="0"/>
                    </a:lnTo>
                    <a:lnTo>
                      <a:pt x="871" y="0"/>
                    </a:lnTo>
                    <a:lnTo>
                      <a:pt x="856" y="1"/>
                    </a:lnTo>
                    <a:lnTo>
                      <a:pt x="840" y="1"/>
                    </a:lnTo>
                    <a:lnTo>
                      <a:pt x="825" y="2"/>
                    </a:lnTo>
                    <a:lnTo>
                      <a:pt x="808" y="4"/>
                    </a:lnTo>
                    <a:lnTo>
                      <a:pt x="791" y="6"/>
                    </a:lnTo>
                    <a:lnTo>
                      <a:pt x="771" y="11"/>
                    </a:lnTo>
                    <a:lnTo>
                      <a:pt x="751" y="17"/>
                    </a:lnTo>
                    <a:lnTo>
                      <a:pt x="732" y="22"/>
                    </a:lnTo>
                    <a:lnTo>
                      <a:pt x="713" y="28"/>
                    </a:lnTo>
                    <a:lnTo>
                      <a:pt x="695" y="34"/>
                    </a:lnTo>
                    <a:lnTo>
                      <a:pt x="675" y="39"/>
                    </a:lnTo>
                    <a:lnTo>
                      <a:pt x="656" y="45"/>
                    </a:lnTo>
                    <a:lnTo>
                      <a:pt x="637" y="51"/>
                    </a:lnTo>
                    <a:lnTo>
                      <a:pt x="622" y="57"/>
                    </a:lnTo>
                    <a:lnTo>
                      <a:pt x="607" y="62"/>
                    </a:lnTo>
                    <a:lnTo>
                      <a:pt x="592" y="69"/>
                    </a:lnTo>
                    <a:lnTo>
                      <a:pt x="577" y="75"/>
                    </a:lnTo>
                    <a:lnTo>
                      <a:pt x="562" y="80"/>
                    </a:lnTo>
                    <a:lnTo>
                      <a:pt x="547" y="86"/>
                    </a:lnTo>
                    <a:lnTo>
                      <a:pt x="532" y="90"/>
                    </a:lnTo>
                    <a:lnTo>
                      <a:pt x="517" y="96"/>
                    </a:lnTo>
                    <a:lnTo>
                      <a:pt x="507" y="100"/>
                    </a:lnTo>
                    <a:lnTo>
                      <a:pt x="496" y="105"/>
                    </a:lnTo>
                    <a:lnTo>
                      <a:pt x="484" y="110"/>
                    </a:lnTo>
                    <a:lnTo>
                      <a:pt x="472" y="115"/>
                    </a:lnTo>
                    <a:lnTo>
                      <a:pt x="461" y="119"/>
                    </a:lnTo>
                    <a:lnTo>
                      <a:pt x="448" y="122"/>
                    </a:lnTo>
                    <a:lnTo>
                      <a:pt x="437" y="127"/>
                    </a:lnTo>
                    <a:lnTo>
                      <a:pt x="427" y="130"/>
                    </a:lnTo>
                    <a:lnTo>
                      <a:pt x="419" y="133"/>
                    </a:lnTo>
                    <a:lnTo>
                      <a:pt x="408" y="139"/>
                    </a:lnTo>
                    <a:lnTo>
                      <a:pt x="395" y="146"/>
                    </a:lnTo>
                    <a:lnTo>
                      <a:pt x="383" y="152"/>
                    </a:lnTo>
                    <a:lnTo>
                      <a:pt x="370" y="159"/>
                    </a:lnTo>
                    <a:lnTo>
                      <a:pt x="359" y="164"/>
                    </a:lnTo>
                    <a:lnTo>
                      <a:pt x="349" y="169"/>
                    </a:lnTo>
                    <a:lnTo>
                      <a:pt x="342" y="170"/>
                    </a:lnTo>
                    <a:lnTo>
                      <a:pt x="323" y="179"/>
                    </a:lnTo>
                    <a:lnTo>
                      <a:pt x="305" y="188"/>
                    </a:lnTo>
                    <a:lnTo>
                      <a:pt x="288" y="198"/>
                    </a:lnTo>
                    <a:lnTo>
                      <a:pt x="270" y="208"/>
                    </a:lnTo>
                    <a:lnTo>
                      <a:pt x="254" y="218"/>
                    </a:lnTo>
                    <a:lnTo>
                      <a:pt x="237" y="228"/>
                    </a:lnTo>
                    <a:lnTo>
                      <a:pt x="219" y="238"/>
                    </a:lnTo>
                    <a:lnTo>
                      <a:pt x="201" y="248"/>
                    </a:lnTo>
                    <a:lnTo>
                      <a:pt x="196" y="251"/>
                    </a:lnTo>
                    <a:lnTo>
                      <a:pt x="190" y="255"/>
                    </a:lnTo>
                    <a:lnTo>
                      <a:pt x="183" y="260"/>
                    </a:lnTo>
                    <a:lnTo>
                      <a:pt x="176" y="263"/>
                    </a:lnTo>
                    <a:lnTo>
                      <a:pt x="169" y="269"/>
                    </a:lnTo>
                    <a:lnTo>
                      <a:pt x="161" y="274"/>
                    </a:lnTo>
                    <a:lnTo>
                      <a:pt x="154" y="280"/>
                    </a:lnTo>
                    <a:lnTo>
                      <a:pt x="148" y="284"/>
                    </a:lnTo>
                    <a:lnTo>
                      <a:pt x="141" y="291"/>
                    </a:lnTo>
                    <a:lnTo>
                      <a:pt x="136" y="297"/>
                    </a:lnTo>
                    <a:lnTo>
                      <a:pt x="133" y="304"/>
                    </a:lnTo>
                    <a:lnTo>
                      <a:pt x="130" y="312"/>
                    </a:lnTo>
                    <a:lnTo>
                      <a:pt x="129" y="319"/>
                    </a:lnTo>
                    <a:lnTo>
                      <a:pt x="128" y="325"/>
                    </a:lnTo>
                    <a:lnTo>
                      <a:pt x="124" y="331"/>
                    </a:lnTo>
                    <a:lnTo>
                      <a:pt x="119" y="335"/>
                    </a:lnTo>
                    <a:lnTo>
                      <a:pt x="115" y="341"/>
                    </a:lnTo>
                    <a:lnTo>
                      <a:pt x="110" y="345"/>
                    </a:lnTo>
                    <a:lnTo>
                      <a:pt x="105" y="351"/>
                    </a:lnTo>
                    <a:lnTo>
                      <a:pt x="100" y="356"/>
                    </a:lnTo>
                    <a:lnTo>
                      <a:pt x="98" y="369"/>
                    </a:lnTo>
                    <a:lnTo>
                      <a:pt x="98" y="381"/>
                    </a:lnTo>
                    <a:lnTo>
                      <a:pt x="98" y="394"/>
                    </a:lnTo>
                    <a:lnTo>
                      <a:pt x="98" y="406"/>
                    </a:lnTo>
                    <a:lnTo>
                      <a:pt x="96" y="419"/>
                    </a:lnTo>
                    <a:lnTo>
                      <a:pt x="95" y="431"/>
                    </a:lnTo>
                    <a:lnTo>
                      <a:pt x="90" y="444"/>
                    </a:lnTo>
                    <a:lnTo>
                      <a:pt x="84" y="456"/>
                    </a:lnTo>
                    <a:lnTo>
                      <a:pt x="81" y="462"/>
                    </a:lnTo>
                    <a:lnTo>
                      <a:pt x="80" y="467"/>
                    </a:lnTo>
                    <a:lnTo>
                      <a:pt x="78" y="473"/>
                    </a:lnTo>
                    <a:lnTo>
                      <a:pt x="75" y="479"/>
                    </a:lnTo>
                    <a:lnTo>
                      <a:pt x="73" y="484"/>
                    </a:lnTo>
                    <a:lnTo>
                      <a:pt x="70" y="490"/>
                    </a:lnTo>
                    <a:lnTo>
                      <a:pt x="68" y="495"/>
                    </a:lnTo>
                    <a:lnTo>
                      <a:pt x="65" y="501"/>
                    </a:lnTo>
                    <a:lnTo>
                      <a:pt x="63" y="521"/>
                    </a:lnTo>
                    <a:lnTo>
                      <a:pt x="60" y="542"/>
                    </a:lnTo>
                    <a:lnTo>
                      <a:pt x="58" y="562"/>
                    </a:lnTo>
                    <a:lnTo>
                      <a:pt x="55" y="582"/>
                    </a:lnTo>
                    <a:lnTo>
                      <a:pt x="51" y="603"/>
                    </a:lnTo>
                    <a:lnTo>
                      <a:pt x="49" y="623"/>
                    </a:lnTo>
                    <a:lnTo>
                      <a:pt x="45" y="644"/>
                    </a:lnTo>
                    <a:lnTo>
                      <a:pt x="43" y="664"/>
                    </a:lnTo>
                    <a:lnTo>
                      <a:pt x="39" y="684"/>
                    </a:lnTo>
                    <a:lnTo>
                      <a:pt x="35" y="705"/>
                    </a:lnTo>
                    <a:lnTo>
                      <a:pt x="33" y="725"/>
                    </a:lnTo>
                    <a:lnTo>
                      <a:pt x="29" y="745"/>
                    </a:lnTo>
                    <a:lnTo>
                      <a:pt x="26" y="765"/>
                    </a:lnTo>
                    <a:lnTo>
                      <a:pt x="23" y="786"/>
                    </a:lnTo>
                    <a:lnTo>
                      <a:pt x="19" y="806"/>
                    </a:lnTo>
                    <a:lnTo>
                      <a:pt x="16" y="826"/>
                    </a:lnTo>
                    <a:lnTo>
                      <a:pt x="15" y="846"/>
                    </a:lnTo>
                    <a:lnTo>
                      <a:pt x="13" y="866"/>
                    </a:lnTo>
                    <a:lnTo>
                      <a:pt x="11" y="886"/>
                    </a:lnTo>
                    <a:lnTo>
                      <a:pt x="10" y="906"/>
                    </a:lnTo>
                    <a:lnTo>
                      <a:pt x="8" y="926"/>
                    </a:lnTo>
                    <a:lnTo>
                      <a:pt x="6" y="946"/>
                    </a:lnTo>
                    <a:lnTo>
                      <a:pt x="5" y="966"/>
                    </a:lnTo>
                    <a:lnTo>
                      <a:pt x="5" y="986"/>
                    </a:lnTo>
                    <a:lnTo>
                      <a:pt x="4" y="1006"/>
                    </a:lnTo>
                    <a:lnTo>
                      <a:pt x="3" y="1026"/>
                    </a:lnTo>
                    <a:lnTo>
                      <a:pt x="1" y="1047"/>
                    </a:lnTo>
                    <a:lnTo>
                      <a:pt x="1" y="1067"/>
                    </a:lnTo>
                    <a:lnTo>
                      <a:pt x="1" y="1087"/>
                    </a:lnTo>
                    <a:lnTo>
                      <a:pt x="0" y="1107"/>
                    </a:lnTo>
                    <a:lnTo>
                      <a:pt x="0" y="1127"/>
                    </a:lnTo>
                    <a:lnTo>
                      <a:pt x="0" y="1147"/>
                    </a:lnTo>
                    <a:lnTo>
                      <a:pt x="1" y="1162"/>
                    </a:lnTo>
                    <a:lnTo>
                      <a:pt x="1" y="1177"/>
                    </a:lnTo>
                    <a:lnTo>
                      <a:pt x="3" y="1192"/>
                    </a:lnTo>
                    <a:lnTo>
                      <a:pt x="4" y="1208"/>
                    </a:lnTo>
                    <a:lnTo>
                      <a:pt x="6" y="1223"/>
                    </a:lnTo>
                    <a:lnTo>
                      <a:pt x="8" y="1239"/>
                    </a:lnTo>
                    <a:lnTo>
                      <a:pt x="9" y="1254"/>
                    </a:lnTo>
                    <a:lnTo>
                      <a:pt x="9" y="1270"/>
                    </a:lnTo>
                    <a:lnTo>
                      <a:pt x="10" y="1285"/>
                    </a:lnTo>
                    <a:lnTo>
                      <a:pt x="11" y="1301"/>
                    </a:lnTo>
                    <a:lnTo>
                      <a:pt x="11" y="1315"/>
                    </a:lnTo>
                    <a:lnTo>
                      <a:pt x="11" y="1331"/>
                    </a:lnTo>
                    <a:lnTo>
                      <a:pt x="11" y="1346"/>
                    </a:lnTo>
                    <a:lnTo>
                      <a:pt x="10" y="1361"/>
                    </a:lnTo>
                    <a:lnTo>
                      <a:pt x="9" y="1376"/>
                    </a:lnTo>
                    <a:lnTo>
                      <a:pt x="6" y="1391"/>
                    </a:lnTo>
                    <a:lnTo>
                      <a:pt x="6" y="1400"/>
                    </a:lnTo>
                    <a:lnTo>
                      <a:pt x="6" y="1407"/>
                    </a:lnTo>
                    <a:lnTo>
                      <a:pt x="8" y="1414"/>
                    </a:lnTo>
                    <a:lnTo>
                      <a:pt x="8" y="1422"/>
                    </a:lnTo>
                    <a:lnTo>
                      <a:pt x="9" y="1428"/>
                    </a:lnTo>
                    <a:lnTo>
                      <a:pt x="10" y="1435"/>
                    </a:lnTo>
                    <a:lnTo>
                      <a:pt x="13" y="1442"/>
                    </a:lnTo>
                    <a:lnTo>
                      <a:pt x="15" y="1450"/>
                    </a:lnTo>
                    <a:lnTo>
                      <a:pt x="20" y="1461"/>
                    </a:lnTo>
                    <a:lnTo>
                      <a:pt x="24" y="1473"/>
                    </a:lnTo>
                    <a:lnTo>
                      <a:pt x="28" y="1485"/>
                    </a:lnTo>
                    <a:lnTo>
                      <a:pt x="31" y="1498"/>
                    </a:lnTo>
                    <a:lnTo>
                      <a:pt x="34" y="1511"/>
                    </a:lnTo>
                    <a:lnTo>
                      <a:pt x="38" y="1524"/>
                    </a:lnTo>
                    <a:lnTo>
                      <a:pt x="40" y="1536"/>
                    </a:lnTo>
                    <a:lnTo>
                      <a:pt x="44" y="1548"/>
                    </a:lnTo>
                    <a:lnTo>
                      <a:pt x="46" y="1555"/>
                    </a:lnTo>
                    <a:lnTo>
                      <a:pt x="49" y="1561"/>
                    </a:lnTo>
                    <a:lnTo>
                      <a:pt x="50" y="1567"/>
                    </a:lnTo>
                    <a:lnTo>
                      <a:pt x="51" y="1573"/>
                    </a:lnTo>
                    <a:lnTo>
                      <a:pt x="54" y="1578"/>
                    </a:lnTo>
                    <a:lnTo>
                      <a:pt x="56" y="1584"/>
                    </a:lnTo>
                    <a:lnTo>
                      <a:pt x="59" y="1589"/>
                    </a:lnTo>
                    <a:lnTo>
                      <a:pt x="63" y="1595"/>
                    </a:lnTo>
                    <a:lnTo>
                      <a:pt x="71" y="1599"/>
                    </a:lnTo>
                    <a:lnTo>
                      <a:pt x="79" y="1604"/>
                    </a:lnTo>
                    <a:lnTo>
                      <a:pt x="86" y="1606"/>
                    </a:lnTo>
                    <a:lnTo>
                      <a:pt x="91" y="1609"/>
                    </a:lnTo>
                    <a:lnTo>
                      <a:pt x="95" y="1613"/>
                    </a:lnTo>
                    <a:lnTo>
                      <a:pt x="99" y="1617"/>
                    </a:lnTo>
                    <a:lnTo>
                      <a:pt x="100" y="1623"/>
                    </a:lnTo>
                    <a:lnTo>
                      <a:pt x="101" y="1632"/>
                    </a:lnTo>
                    <a:lnTo>
                      <a:pt x="104" y="1642"/>
                    </a:lnTo>
                    <a:lnTo>
                      <a:pt x="106" y="1649"/>
                    </a:lnTo>
                    <a:lnTo>
                      <a:pt x="109" y="1657"/>
                    </a:lnTo>
                    <a:lnTo>
                      <a:pt x="111" y="1664"/>
                    </a:lnTo>
                    <a:lnTo>
                      <a:pt x="115" y="1669"/>
                    </a:lnTo>
                    <a:lnTo>
                      <a:pt x="120" y="1675"/>
                    </a:lnTo>
                    <a:lnTo>
                      <a:pt x="128" y="1681"/>
                    </a:lnTo>
                    <a:lnTo>
                      <a:pt x="136" y="1687"/>
                    </a:lnTo>
                    <a:lnTo>
                      <a:pt x="156" y="1689"/>
                    </a:lnTo>
                    <a:lnTo>
                      <a:pt x="179" y="1688"/>
                    </a:lnTo>
                    <a:lnTo>
                      <a:pt x="205" y="1684"/>
                    </a:lnTo>
                    <a:lnTo>
                      <a:pt x="233" y="1678"/>
                    </a:lnTo>
                    <a:lnTo>
                      <a:pt x="259" y="1669"/>
                    </a:lnTo>
                    <a:lnTo>
                      <a:pt x="283" y="1659"/>
                    </a:lnTo>
                    <a:lnTo>
                      <a:pt x="303" y="1648"/>
                    </a:lnTo>
                    <a:lnTo>
                      <a:pt x="317" y="1636"/>
                    </a:lnTo>
                    <a:lnTo>
                      <a:pt x="320" y="1627"/>
                    </a:lnTo>
                    <a:lnTo>
                      <a:pt x="320" y="1617"/>
                    </a:lnTo>
                    <a:lnTo>
                      <a:pt x="320" y="1608"/>
                    </a:lnTo>
                    <a:lnTo>
                      <a:pt x="318" y="1598"/>
                    </a:lnTo>
                    <a:lnTo>
                      <a:pt x="314" y="1589"/>
                    </a:lnTo>
                    <a:lnTo>
                      <a:pt x="310" y="1580"/>
                    </a:lnTo>
                    <a:lnTo>
                      <a:pt x="307" y="1571"/>
                    </a:lnTo>
                    <a:lnTo>
                      <a:pt x="304" y="1562"/>
                    </a:lnTo>
                    <a:lnTo>
                      <a:pt x="303" y="1556"/>
                    </a:lnTo>
                    <a:lnTo>
                      <a:pt x="302" y="1551"/>
                    </a:lnTo>
                    <a:lnTo>
                      <a:pt x="298" y="1545"/>
                    </a:lnTo>
                    <a:lnTo>
                      <a:pt x="294" y="1539"/>
                    </a:lnTo>
                    <a:lnTo>
                      <a:pt x="298" y="1531"/>
                    </a:lnTo>
                    <a:lnTo>
                      <a:pt x="300" y="1523"/>
                    </a:lnTo>
                    <a:lnTo>
                      <a:pt x="303" y="1514"/>
                    </a:lnTo>
                    <a:lnTo>
                      <a:pt x="305" y="1506"/>
                    </a:lnTo>
                    <a:lnTo>
                      <a:pt x="305" y="1497"/>
                    </a:lnTo>
                    <a:lnTo>
                      <a:pt x="304" y="1489"/>
                    </a:lnTo>
                    <a:lnTo>
                      <a:pt x="302" y="1481"/>
                    </a:lnTo>
                    <a:lnTo>
                      <a:pt x="297" y="1473"/>
                    </a:lnTo>
                    <a:lnTo>
                      <a:pt x="293" y="1468"/>
                    </a:lnTo>
                    <a:lnTo>
                      <a:pt x="290" y="1464"/>
                    </a:lnTo>
                    <a:lnTo>
                      <a:pt x="287" y="1460"/>
                    </a:lnTo>
                    <a:lnTo>
                      <a:pt x="284" y="1455"/>
                    </a:lnTo>
                    <a:lnTo>
                      <a:pt x="282" y="1451"/>
                    </a:lnTo>
                    <a:lnTo>
                      <a:pt x="279" y="1446"/>
                    </a:lnTo>
                    <a:lnTo>
                      <a:pt x="277" y="1441"/>
                    </a:lnTo>
                    <a:lnTo>
                      <a:pt x="275" y="1436"/>
                    </a:lnTo>
                    <a:lnTo>
                      <a:pt x="273" y="1420"/>
                    </a:lnTo>
                    <a:lnTo>
                      <a:pt x="272" y="1402"/>
                    </a:lnTo>
                    <a:lnTo>
                      <a:pt x="270" y="1385"/>
                    </a:lnTo>
                    <a:lnTo>
                      <a:pt x="269" y="1369"/>
                    </a:lnTo>
                    <a:lnTo>
                      <a:pt x="267" y="1352"/>
                    </a:lnTo>
                    <a:lnTo>
                      <a:pt x="263" y="1335"/>
                    </a:lnTo>
                    <a:lnTo>
                      <a:pt x="257" y="1320"/>
                    </a:lnTo>
                    <a:lnTo>
                      <a:pt x="249" y="1304"/>
                    </a:lnTo>
                    <a:lnTo>
                      <a:pt x="248" y="1300"/>
                    </a:lnTo>
                    <a:lnTo>
                      <a:pt x="247" y="1295"/>
                    </a:lnTo>
                    <a:lnTo>
                      <a:pt x="245" y="1291"/>
                    </a:lnTo>
                    <a:lnTo>
                      <a:pt x="245" y="1286"/>
                    </a:lnTo>
                    <a:lnTo>
                      <a:pt x="245" y="1283"/>
                    </a:lnTo>
                    <a:lnTo>
                      <a:pt x="245" y="1279"/>
                    </a:lnTo>
                    <a:lnTo>
                      <a:pt x="247" y="1275"/>
                    </a:lnTo>
                    <a:lnTo>
                      <a:pt x="248" y="1271"/>
                    </a:lnTo>
                    <a:lnTo>
                      <a:pt x="250" y="1265"/>
                    </a:lnTo>
                    <a:lnTo>
                      <a:pt x="253" y="1259"/>
                    </a:lnTo>
                    <a:lnTo>
                      <a:pt x="255" y="1253"/>
                    </a:lnTo>
                    <a:lnTo>
                      <a:pt x="257" y="1248"/>
                    </a:lnTo>
                    <a:lnTo>
                      <a:pt x="258" y="1242"/>
                    </a:lnTo>
                    <a:lnTo>
                      <a:pt x="259" y="1236"/>
                    </a:lnTo>
                    <a:lnTo>
                      <a:pt x="259" y="1231"/>
                    </a:lnTo>
                    <a:lnTo>
                      <a:pt x="259" y="1224"/>
                    </a:lnTo>
                    <a:lnTo>
                      <a:pt x="257" y="1213"/>
                    </a:lnTo>
                    <a:lnTo>
                      <a:pt x="254" y="1202"/>
                    </a:lnTo>
                    <a:lnTo>
                      <a:pt x="250" y="1192"/>
                    </a:lnTo>
                    <a:lnTo>
                      <a:pt x="248" y="1182"/>
                    </a:lnTo>
                    <a:lnTo>
                      <a:pt x="244" y="1172"/>
                    </a:lnTo>
                    <a:lnTo>
                      <a:pt x="243" y="1162"/>
                    </a:lnTo>
                    <a:lnTo>
                      <a:pt x="242" y="1151"/>
                    </a:lnTo>
                    <a:lnTo>
                      <a:pt x="243" y="1140"/>
                    </a:lnTo>
                    <a:lnTo>
                      <a:pt x="245" y="1137"/>
                    </a:lnTo>
                    <a:lnTo>
                      <a:pt x="248" y="1132"/>
                    </a:lnTo>
                    <a:lnTo>
                      <a:pt x="250" y="1128"/>
                    </a:lnTo>
                    <a:lnTo>
                      <a:pt x="253" y="1123"/>
                    </a:lnTo>
                    <a:lnTo>
                      <a:pt x="255" y="1120"/>
                    </a:lnTo>
                    <a:lnTo>
                      <a:pt x="257" y="1116"/>
                    </a:lnTo>
                    <a:lnTo>
                      <a:pt x="259" y="1111"/>
                    </a:lnTo>
                    <a:lnTo>
                      <a:pt x="260" y="1107"/>
                    </a:lnTo>
                    <a:lnTo>
                      <a:pt x="260" y="1090"/>
                    </a:lnTo>
                    <a:lnTo>
                      <a:pt x="260" y="1073"/>
                    </a:lnTo>
                    <a:lnTo>
                      <a:pt x="259" y="1057"/>
                    </a:lnTo>
                    <a:lnTo>
                      <a:pt x="258" y="1041"/>
                    </a:lnTo>
                    <a:lnTo>
                      <a:pt x="257" y="1025"/>
                    </a:lnTo>
                    <a:lnTo>
                      <a:pt x="257" y="1008"/>
                    </a:lnTo>
                    <a:lnTo>
                      <a:pt x="258" y="991"/>
                    </a:lnTo>
                    <a:lnTo>
                      <a:pt x="260" y="973"/>
                    </a:lnTo>
                    <a:lnTo>
                      <a:pt x="264" y="963"/>
                    </a:lnTo>
                    <a:lnTo>
                      <a:pt x="268" y="955"/>
                    </a:lnTo>
                    <a:lnTo>
                      <a:pt x="273" y="946"/>
                    </a:lnTo>
                    <a:lnTo>
                      <a:pt x="278" y="936"/>
                    </a:lnTo>
                    <a:lnTo>
                      <a:pt x="283" y="927"/>
                    </a:lnTo>
                    <a:lnTo>
                      <a:pt x="289" y="918"/>
                    </a:lnTo>
                    <a:lnTo>
                      <a:pt x="293" y="909"/>
                    </a:lnTo>
                    <a:lnTo>
                      <a:pt x="298" y="899"/>
                    </a:lnTo>
                    <a:lnTo>
                      <a:pt x="307" y="888"/>
                    </a:lnTo>
                    <a:lnTo>
                      <a:pt x="315" y="877"/>
                    </a:lnTo>
                    <a:lnTo>
                      <a:pt x="323" y="865"/>
                    </a:lnTo>
                    <a:lnTo>
                      <a:pt x="330" y="853"/>
                    </a:lnTo>
                    <a:lnTo>
                      <a:pt x="338" y="841"/>
                    </a:lnTo>
                    <a:lnTo>
                      <a:pt x="344" y="828"/>
                    </a:lnTo>
                    <a:lnTo>
                      <a:pt x="350" y="816"/>
                    </a:lnTo>
                    <a:lnTo>
                      <a:pt x="357" y="804"/>
                    </a:lnTo>
                    <a:lnTo>
                      <a:pt x="360" y="815"/>
                    </a:lnTo>
                    <a:lnTo>
                      <a:pt x="367" y="826"/>
                    </a:lnTo>
                    <a:lnTo>
                      <a:pt x="374" y="837"/>
                    </a:lnTo>
                    <a:lnTo>
                      <a:pt x="383" y="849"/>
                    </a:lnTo>
                    <a:lnTo>
                      <a:pt x="392" y="860"/>
                    </a:lnTo>
                    <a:lnTo>
                      <a:pt x="400" y="872"/>
                    </a:lnTo>
                    <a:lnTo>
                      <a:pt x="409" y="884"/>
                    </a:lnTo>
                    <a:lnTo>
                      <a:pt x="417" y="894"/>
                    </a:lnTo>
                    <a:lnTo>
                      <a:pt x="422" y="904"/>
                    </a:lnTo>
                    <a:lnTo>
                      <a:pt x="426" y="912"/>
                    </a:lnTo>
                    <a:lnTo>
                      <a:pt x="429" y="922"/>
                    </a:lnTo>
                    <a:lnTo>
                      <a:pt x="432" y="931"/>
                    </a:lnTo>
                    <a:lnTo>
                      <a:pt x="434" y="940"/>
                    </a:lnTo>
                    <a:lnTo>
                      <a:pt x="438" y="950"/>
                    </a:lnTo>
                    <a:lnTo>
                      <a:pt x="444" y="959"/>
                    </a:lnTo>
                    <a:lnTo>
                      <a:pt x="452" y="968"/>
                    </a:lnTo>
                    <a:lnTo>
                      <a:pt x="468" y="982"/>
                    </a:lnTo>
                    <a:lnTo>
                      <a:pt x="481" y="995"/>
                    </a:lnTo>
                    <a:lnTo>
                      <a:pt x="489" y="1006"/>
                    </a:lnTo>
                    <a:lnTo>
                      <a:pt x="497" y="1016"/>
                    </a:lnTo>
                    <a:lnTo>
                      <a:pt x="502" y="1028"/>
                    </a:lnTo>
                    <a:lnTo>
                      <a:pt x="506" y="1041"/>
                    </a:lnTo>
                    <a:lnTo>
                      <a:pt x="508" y="1058"/>
                    </a:lnTo>
                    <a:lnTo>
                      <a:pt x="509" y="1078"/>
                    </a:lnTo>
                    <a:lnTo>
                      <a:pt x="509" y="1083"/>
                    </a:lnTo>
                    <a:lnTo>
                      <a:pt x="511" y="1091"/>
                    </a:lnTo>
                    <a:lnTo>
                      <a:pt x="511" y="1100"/>
                    </a:lnTo>
                    <a:lnTo>
                      <a:pt x="512" y="1109"/>
                    </a:lnTo>
                    <a:lnTo>
                      <a:pt x="513" y="1118"/>
                    </a:lnTo>
                    <a:lnTo>
                      <a:pt x="516" y="1126"/>
                    </a:lnTo>
                    <a:lnTo>
                      <a:pt x="518" y="1132"/>
                    </a:lnTo>
                    <a:lnTo>
                      <a:pt x="522" y="1138"/>
                    </a:lnTo>
                    <a:lnTo>
                      <a:pt x="536" y="1148"/>
                    </a:lnTo>
                    <a:lnTo>
                      <a:pt x="544" y="1161"/>
                    </a:lnTo>
                    <a:lnTo>
                      <a:pt x="549" y="1177"/>
                    </a:lnTo>
                    <a:lnTo>
                      <a:pt x="553" y="1193"/>
                    </a:lnTo>
                    <a:lnTo>
                      <a:pt x="556" y="1209"/>
                    </a:lnTo>
                    <a:lnTo>
                      <a:pt x="559" y="1223"/>
                    </a:lnTo>
                    <a:lnTo>
                      <a:pt x="564" y="1234"/>
                    </a:lnTo>
                    <a:lnTo>
                      <a:pt x="572" y="1241"/>
                    </a:lnTo>
                    <a:lnTo>
                      <a:pt x="583" y="1248"/>
                    </a:lnTo>
                    <a:lnTo>
                      <a:pt x="597" y="1256"/>
                    </a:lnTo>
                    <a:lnTo>
                      <a:pt x="611" y="1265"/>
                    </a:lnTo>
                    <a:lnTo>
                      <a:pt x="626" y="1274"/>
                    </a:lnTo>
                    <a:lnTo>
                      <a:pt x="642" y="1283"/>
                    </a:lnTo>
                    <a:lnTo>
                      <a:pt x="657" y="1289"/>
                    </a:lnTo>
                    <a:lnTo>
                      <a:pt x="671" y="1292"/>
                    </a:lnTo>
                    <a:lnTo>
                      <a:pt x="683" y="1292"/>
                    </a:lnTo>
                    <a:lnTo>
                      <a:pt x="697" y="1291"/>
                    </a:lnTo>
                    <a:lnTo>
                      <a:pt x="710" y="1290"/>
                    </a:lnTo>
                    <a:lnTo>
                      <a:pt x="723" y="1288"/>
                    </a:lnTo>
                    <a:lnTo>
                      <a:pt x="737" y="1286"/>
                    </a:lnTo>
                    <a:lnTo>
                      <a:pt x="751" y="1284"/>
                    </a:lnTo>
                    <a:lnTo>
                      <a:pt x="763" y="1283"/>
                    </a:lnTo>
                    <a:lnTo>
                      <a:pt x="777" y="1281"/>
                    </a:lnTo>
                    <a:lnTo>
                      <a:pt x="790" y="1279"/>
                    </a:lnTo>
                    <a:lnTo>
                      <a:pt x="803" y="1275"/>
                    </a:lnTo>
                    <a:lnTo>
                      <a:pt x="816" y="1273"/>
                    </a:lnTo>
                    <a:lnTo>
                      <a:pt x="830" y="1270"/>
                    </a:lnTo>
                    <a:lnTo>
                      <a:pt x="842" y="1266"/>
                    </a:lnTo>
                    <a:lnTo>
                      <a:pt x="855" y="1263"/>
                    </a:lnTo>
                    <a:lnTo>
                      <a:pt x="867" y="1259"/>
                    </a:lnTo>
                    <a:lnTo>
                      <a:pt x="880" y="1254"/>
                    </a:lnTo>
                    <a:lnTo>
                      <a:pt x="892" y="1250"/>
                    </a:lnTo>
                    <a:lnTo>
                      <a:pt x="906" y="1245"/>
                    </a:lnTo>
                    <a:lnTo>
                      <a:pt x="921" y="1240"/>
                    </a:lnTo>
                    <a:lnTo>
                      <a:pt x="936" y="1234"/>
                    </a:lnTo>
                    <a:lnTo>
                      <a:pt x="951" y="1229"/>
                    </a:lnTo>
                    <a:lnTo>
                      <a:pt x="966" y="1222"/>
                    </a:lnTo>
                    <a:lnTo>
                      <a:pt x="980" y="1215"/>
                    </a:lnTo>
                    <a:lnTo>
                      <a:pt x="995" y="1209"/>
                    </a:lnTo>
                    <a:lnTo>
                      <a:pt x="1007" y="1202"/>
                    </a:lnTo>
                    <a:lnTo>
                      <a:pt x="1022" y="1195"/>
                    </a:lnTo>
                    <a:lnTo>
                      <a:pt x="1039" y="1188"/>
                    </a:lnTo>
                    <a:lnTo>
                      <a:pt x="1055" y="1180"/>
                    </a:lnTo>
                    <a:lnTo>
                      <a:pt x="1071" y="1171"/>
                    </a:lnTo>
                    <a:lnTo>
                      <a:pt x="1088" y="1161"/>
                    </a:lnTo>
                    <a:lnTo>
                      <a:pt x="1104" y="1152"/>
                    </a:lnTo>
                    <a:lnTo>
                      <a:pt x="1119" y="1141"/>
                    </a:lnTo>
                    <a:lnTo>
                      <a:pt x="1135" y="1131"/>
                    </a:lnTo>
                    <a:lnTo>
                      <a:pt x="1151" y="1120"/>
                    </a:lnTo>
                    <a:lnTo>
                      <a:pt x="1166" y="1109"/>
                    </a:lnTo>
                    <a:lnTo>
                      <a:pt x="1181" y="1099"/>
                    </a:lnTo>
                    <a:lnTo>
                      <a:pt x="1196" y="1087"/>
                    </a:lnTo>
                    <a:lnTo>
                      <a:pt x="1210" y="1076"/>
                    </a:lnTo>
                    <a:lnTo>
                      <a:pt x="1224" y="1066"/>
                    </a:lnTo>
                    <a:lnTo>
                      <a:pt x="1236" y="1054"/>
                    </a:lnTo>
                    <a:lnTo>
                      <a:pt x="1249" y="1043"/>
                    </a:lnTo>
                    <a:lnTo>
                      <a:pt x="1256" y="1037"/>
                    </a:lnTo>
                    <a:lnTo>
                      <a:pt x="1263" y="1029"/>
                    </a:lnTo>
                    <a:lnTo>
                      <a:pt x="1270" y="1020"/>
                    </a:lnTo>
                    <a:lnTo>
                      <a:pt x="1275" y="1012"/>
                    </a:lnTo>
                    <a:lnTo>
                      <a:pt x="1282" y="1003"/>
                    </a:lnTo>
                    <a:lnTo>
                      <a:pt x="1287" y="995"/>
                    </a:lnTo>
                    <a:lnTo>
                      <a:pt x="1290" y="985"/>
                    </a:lnTo>
                    <a:lnTo>
                      <a:pt x="1294" y="976"/>
                    </a:lnTo>
                    <a:lnTo>
                      <a:pt x="1302" y="963"/>
                    </a:lnTo>
                    <a:lnTo>
                      <a:pt x="1307" y="949"/>
                    </a:lnTo>
                    <a:lnTo>
                      <a:pt x="1309" y="935"/>
                    </a:lnTo>
                    <a:lnTo>
                      <a:pt x="1312" y="919"/>
                    </a:lnTo>
                    <a:lnTo>
                      <a:pt x="1312" y="904"/>
                    </a:lnTo>
                    <a:lnTo>
                      <a:pt x="1312" y="889"/>
                    </a:lnTo>
                    <a:lnTo>
                      <a:pt x="1312" y="874"/>
                    </a:lnTo>
                    <a:lnTo>
                      <a:pt x="1313" y="860"/>
                    </a:lnTo>
                    <a:lnTo>
                      <a:pt x="1317" y="847"/>
                    </a:lnTo>
                    <a:lnTo>
                      <a:pt x="1317" y="833"/>
                    </a:lnTo>
                    <a:lnTo>
                      <a:pt x="1313" y="819"/>
                    </a:lnTo>
                    <a:lnTo>
                      <a:pt x="1307" y="807"/>
                    </a:lnTo>
                    <a:lnTo>
                      <a:pt x="1298" y="795"/>
                    </a:lnTo>
                    <a:lnTo>
                      <a:pt x="1287" y="785"/>
                    </a:lnTo>
                    <a:lnTo>
                      <a:pt x="1275" y="776"/>
                    </a:lnTo>
                    <a:lnTo>
                      <a:pt x="1263" y="768"/>
                    </a:lnTo>
                    <a:lnTo>
                      <a:pt x="1246" y="757"/>
                    </a:lnTo>
                    <a:lnTo>
                      <a:pt x="1238" y="747"/>
                    </a:lnTo>
                    <a:lnTo>
                      <a:pt x="1233" y="737"/>
                    </a:lnTo>
                    <a:lnTo>
                      <a:pt x="1231" y="727"/>
                    </a:lnTo>
                    <a:lnTo>
                      <a:pt x="1233" y="717"/>
                    </a:lnTo>
                    <a:lnTo>
                      <a:pt x="1235" y="705"/>
                    </a:lnTo>
                    <a:lnTo>
                      <a:pt x="1236" y="693"/>
                    </a:lnTo>
                    <a:lnTo>
                      <a:pt x="1235" y="678"/>
                    </a:lnTo>
                    <a:lnTo>
                      <a:pt x="1233" y="672"/>
                    </a:lnTo>
                    <a:lnTo>
                      <a:pt x="1230" y="666"/>
                    </a:lnTo>
                    <a:lnTo>
                      <a:pt x="1228" y="661"/>
                    </a:lnTo>
                    <a:lnTo>
                      <a:pt x="1225" y="655"/>
                    </a:lnTo>
                    <a:lnTo>
                      <a:pt x="1219" y="643"/>
                    </a:lnTo>
                    <a:lnTo>
                      <a:pt x="1215" y="631"/>
                    </a:lnTo>
                    <a:lnTo>
                      <a:pt x="1211" y="619"/>
                    </a:lnTo>
                    <a:lnTo>
                      <a:pt x="1210" y="608"/>
                    </a:lnTo>
                    <a:lnTo>
                      <a:pt x="1209" y="597"/>
                    </a:lnTo>
                    <a:lnTo>
                      <a:pt x="1210" y="586"/>
                    </a:lnTo>
                    <a:lnTo>
                      <a:pt x="1211" y="573"/>
                    </a:lnTo>
                    <a:lnTo>
                      <a:pt x="1213" y="560"/>
                    </a:lnTo>
                    <a:lnTo>
                      <a:pt x="1228" y="558"/>
                    </a:lnTo>
                    <a:lnTo>
                      <a:pt x="1243" y="556"/>
                    </a:lnTo>
                    <a:lnTo>
                      <a:pt x="1258" y="554"/>
                    </a:lnTo>
                    <a:lnTo>
                      <a:pt x="1274" y="551"/>
                    </a:lnTo>
                    <a:lnTo>
                      <a:pt x="1289" y="547"/>
                    </a:lnTo>
                    <a:lnTo>
                      <a:pt x="1304" y="544"/>
                    </a:lnTo>
                    <a:lnTo>
                      <a:pt x="1319" y="542"/>
                    </a:lnTo>
                    <a:lnTo>
                      <a:pt x="1334" y="538"/>
                    </a:lnTo>
                    <a:lnTo>
                      <a:pt x="1348" y="536"/>
                    </a:lnTo>
                    <a:lnTo>
                      <a:pt x="1362" y="534"/>
                    </a:lnTo>
                    <a:lnTo>
                      <a:pt x="1374" y="532"/>
                    </a:lnTo>
                    <a:lnTo>
                      <a:pt x="1388" y="530"/>
                    </a:lnTo>
                    <a:lnTo>
                      <a:pt x="1402" y="527"/>
                    </a:lnTo>
                    <a:lnTo>
                      <a:pt x="1414" y="525"/>
                    </a:lnTo>
                    <a:lnTo>
                      <a:pt x="1428" y="522"/>
                    </a:lnTo>
                    <a:lnTo>
                      <a:pt x="1442" y="520"/>
                    </a:lnTo>
                    <a:lnTo>
                      <a:pt x="1457" y="517"/>
                    </a:lnTo>
                    <a:lnTo>
                      <a:pt x="1472" y="514"/>
                    </a:lnTo>
                    <a:lnTo>
                      <a:pt x="1487" y="512"/>
                    </a:lnTo>
                    <a:lnTo>
                      <a:pt x="1502" y="508"/>
                    </a:lnTo>
                    <a:lnTo>
                      <a:pt x="1517" y="506"/>
                    </a:lnTo>
                    <a:lnTo>
                      <a:pt x="1532" y="504"/>
                    </a:lnTo>
                    <a:lnTo>
                      <a:pt x="1548" y="501"/>
                    </a:lnTo>
                    <a:lnTo>
                      <a:pt x="1563" y="498"/>
                    </a:lnTo>
                    <a:lnTo>
                      <a:pt x="1572" y="497"/>
                    </a:lnTo>
                    <a:lnTo>
                      <a:pt x="1582" y="495"/>
                    </a:lnTo>
                    <a:lnTo>
                      <a:pt x="1591" y="494"/>
                    </a:lnTo>
                    <a:lnTo>
                      <a:pt x="1599" y="49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0" name="Freeform 31"/>
              <p:cNvSpPr>
                <a:spLocks/>
              </p:cNvSpPr>
              <p:nvPr/>
            </p:nvSpPr>
            <p:spPr bwMode="auto">
              <a:xfrm>
                <a:off x="3179" y="2107"/>
                <a:ext cx="11" cy="17"/>
              </a:xfrm>
              <a:custGeom>
                <a:avLst/>
                <a:gdLst>
                  <a:gd name="T0" fmla="*/ 1 w 34"/>
                  <a:gd name="T1" fmla="*/ 0 h 49"/>
                  <a:gd name="T2" fmla="*/ 1 w 34"/>
                  <a:gd name="T3" fmla="*/ 0 h 49"/>
                  <a:gd name="T4" fmla="*/ 3 w 34"/>
                  <a:gd name="T5" fmla="*/ 2 h 49"/>
                  <a:gd name="T6" fmla="*/ 4 w 34"/>
                  <a:gd name="T7" fmla="*/ 4 h 49"/>
                  <a:gd name="T8" fmla="*/ 6 w 34"/>
                  <a:gd name="T9" fmla="*/ 5 h 49"/>
                  <a:gd name="T10" fmla="*/ 8 w 34"/>
                  <a:gd name="T11" fmla="*/ 8 h 49"/>
                  <a:gd name="T12" fmla="*/ 8 w 34"/>
                  <a:gd name="T13" fmla="*/ 10 h 49"/>
                  <a:gd name="T14" fmla="*/ 10 w 34"/>
                  <a:gd name="T15" fmla="*/ 11 h 49"/>
                  <a:gd name="T16" fmla="*/ 10 w 34"/>
                  <a:gd name="T17" fmla="*/ 14 h 49"/>
                  <a:gd name="T18" fmla="*/ 11 w 34"/>
                  <a:gd name="T19" fmla="*/ 17 h 49"/>
                  <a:gd name="T20" fmla="*/ 9 w 34"/>
                  <a:gd name="T21" fmla="*/ 17 h 49"/>
                  <a:gd name="T22" fmla="*/ 8 w 34"/>
                  <a:gd name="T23" fmla="*/ 15 h 49"/>
                  <a:gd name="T24" fmla="*/ 8 w 34"/>
                  <a:gd name="T25" fmla="*/ 12 h 49"/>
                  <a:gd name="T26" fmla="*/ 8 w 34"/>
                  <a:gd name="T27" fmla="*/ 11 h 49"/>
                  <a:gd name="T28" fmla="*/ 6 w 34"/>
                  <a:gd name="T29" fmla="*/ 8 h 49"/>
                  <a:gd name="T30" fmla="*/ 5 w 34"/>
                  <a:gd name="T31" fmla="*/ 7 h 49"/>
                  <a:gd name="T32" fmla="*/ 3 w 34"/>
                  <a:gd name="T33" fmla="*/ 5 h 49"/>
                  <a:gd name="T34" fmla="*/ 2 w 34"/>
                  <a:gd name="T35" fmla="*/ 3 h 49"/>
                  <a:gd name="T36" fmla="*/ 0 w 34"/>
                  <a:gd name="T37" fmla="*/ 1 h 49"/>
                  <a:gd name="T38" fmla="*/ 0 w 34"/>
                  <a:gd name="T39" fmla="*/ 1 h 49"/>
                  <a:gd name="T40" fmla="*/ 1 w 34"/>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49"/>
                  <a:gd name="T65" fmla="*/ 34 w 34"/>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49">
                    <a:moveTo>
                      <a:pt x="4" y="0"/>
                    </a:moveTo>
                    <a:lnTo>
                      <a:pt x="4" y="0"/>
                    </a:lnTo>
                    <a:lnTo>
                      <a:pt x="9" y="5"/>
                    </a:lnTo>
                    <a:lnTo>
                      <a:pt x="12" y="11"/>
                    </a:lnTo>
                    <a:lnTo>
                      <a:pt x="19" y="15"/>
                    </a:lnTo>
                    <a:lnTo>
                      <a:pt x="24" y="22"/>
                    </a:lnTo>
                    <a:lnTo>
                      <a:pt x="26" y="28"/>
                    </a:lnTo>
                    <a:lnTo>
                      <a:pt x="30" y="33"/>
                    </a:lnTo>
                    <a:lnTo>
                      <a:pt x="31" y="41"/>
                    </a:lnTo>
                    <a:lnTo>
                      <a:pt x="34" y="48"/>
                    </a:lnTo>
                    <a:lnTo>
                      <a:pt x="29" y="49"/>
                    </a:lnTo>
                    <a:lnTo>
                      <a:pt x="26" y="43"/>
                    </a:lnTo>
                    <a:lnTo>
                      <a:pt x="25" y="36"/>
                    </a:lnTo>
                    <a:lnTo>
                      <a:pt x="24" y="31"/>
                    </a:lnTo>
                    <a:lnTo>
                      <a:pt x="19" y="24"/>
                    </a:lnTo>
                    <a:lnTo>
                      <a:pt x="15" y="20"/>
                    </a:lnTo>
                    <a:lnTo>
                      <a:pt x="9" y="14"/>
                    </a:lnTo>
                    <a:lnTo>
                      <a:pt x="6" y="10"/>
                    </a:lnTo>
                    <a:lnTo>
                      <a:pt x="0" y="4"/>
                    </a:lnTo>
                    <a:lnTo>
                      <a:pt x="4" y="0"/>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01" name="Freeform 32"/>
              <p:cNvSpPr>
                <a:spLocks/>
              </p:cNvSpPr>
              <p:nvPr/>
            </p:nvSpPr>
            <p:spPr bwMode="auto">
              <a:xfrm>
                <a:off x="3179" y="2107"/>
                <a:ext cx="11" cy="17"/>
              </a:xfrm>
              <a:custGeom>
                <a:avLst/>
                <a:gdLst>
                  <a:gd name="T0" fmla="*/ 1 w 34"/>
                  <a:gd name="T1" fmla="*/ 0 h 49"/>
                  <a:gd name="T2" fmla="*/ 1 w 34"/>
                  <a:gd name="T3" fmla="*/ 0 h 49"/>
                  <a:gd name="T4" fmla="*/ 3 w 34"/>
                  <a:gd name="T5" fmla="*/ 2 h 49"/>
                  <a:gd name="T6" fmla="*/ 4 w 34"/>
                  <a:gd name="T7" fmla="*/ 4 h 49"/>
                  <a:gd name="T8" fmla="*/ 6 w 34"/>
                  <a:gd name="T9" fmla="*/ 5 h 49"/>
                  <a:gd name="T10" fmla="*/ 8 w 34"/>
                  <a:gd name="T11" fmla="*/ 8 h 49"/>
                  <a:gd name="T12" fmla="*/ 8 w 34"/>
                  <a:gd name="T13" fmla="*/ 10 h 49"/>
                  <a:gd name="T14" fmla="*/ 10 w 34"/>
                  <a:gd name="T15" fmla="*/ 11 h 49"/>
                  <a:gd name="T16" fmla="*/ 10 w 34"/>
                  <a:gd name="T17" fmla="*/ 14 h 49"/>
                  <a:gd name="T18" fmla="*/ 11 w 34"/>
                  <a:gd name="T19" fmla="*/ 17 h 49"/>
                  <a:gd name="T20" fmla="*/ 9 w 34"/>
                  <a:gd name="T21" fmla="*/ 17 h 49"/>
                  <a:gd name="T22" fmla="*/ 8 w 34"/>
                  <a:gd name="T23" fmla="*/ 15 h 49"/>
                  <a:gd name="T24" fmla="*/ 8 w 34"/>
                  <a:gd name="T25" fmla="*/ 12 h 49"/>
                  <a:gd name="T26" fmla="*/ 8 w 34"/>
                  <a:gd name="T27" fmla="*/ 11 h 49"/>
                  <a:gd name="T28" fmla="*/ 6 w 34"/>
                  <a:gd name="T29" fmla="*/ 8 h 49"/>
                  <a:gd name="T30" fmla="*/ 5 w 34"/>
                  <a:gd name="T31" fmla="*/ 7 h 49"/>
                  <a:gd name="T32" fmla="*/ 3 w 34"/>
                  <a:gd name="T33" fmla="*/ 5 h 49"/>
                  <a:gd name="T34" fmla="*/ 2 w 34"/>
                  <a:gd name="T35" fmla="*/ 3 h 49"/>
                  <a:gd name="T36" fmla="*/ 0 w 34"/>
                  <a:gd name="T37" fmla="*/ 1 h 49"/>
                  <a:gd name="T38" fmla="*/ 0 w 34"/>
                  <a:gd name="T39" fmla="*/ 1 h 49"/>
                  <a:gd name="T40" fmla="*/ 1 w 34"/>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49"/>
                  <a:gd name="T65" fmla="*/ 34 w 34"/>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49">
                    <a:moveTo>
                      <a:pt x="4" y="0"/>
                    </a:moveTo>
                    <a:lnTo>
                      <a:pt x="4" y="0"/>
                    </a:lnTo>
                    <a:lnTo>
                      <a:pt x="9" y="5"/>
                    </a:lnTo>
                    <a:lnTo>
                      <a:pt x="12" y="11"/>
                    </a:lnTo>
                    <a:lnTo>
                      <a:pt x="19" y="15"/>
                    </a:lnTo>
                    <a:lnTo>
                      <a:pt x="24" y="22"/>
                    </a:lnTo>
                    <a:lnTo>
                      <a:pt x="26" y="28"/>
                    </a:lnTo>
                    <a:lnTo>
                      <a:pt x="30" y="33"/>
                    </a:lnTo>
                    <a:lnTo>
                      <a:pt x="31" y="41"/>
                    </a:lnTo>
                    <a:lnTo>
                      <a:pt x="34" y="48"/>
                    </a:lnTo>
                    <a:lnTo>
                      <a:pt x="29" y="49"/>
                    </a:lnTo>
                    <a:lnTo>
                      <a:pt x="26" y="43"/>
                    </a:lnTo>
                    <a:lnTo>
                      <a:pt x="25" y="36"/>
                    </a:lnTo>
                    <a:lnTo>
                      <a:pt x="24" y="31"/>
                    </a:lnTo>
                    <a:lnTo>
                      <a:pt x="19" y="24"/>
                    </a:lnTo>
                    <a:lnTo>
                      <a:pt x="15" y="20"/>
                    </a:lnTo>
                    <a:lnTo>
                      <a:pt x="9" y="14"/>
                    </a:lnTo>
                    <a:lnTo>
                      <a:pt x="6" y="10"/>
                    </a:lnTo>
                    <a:lnTo>
                      <a:pt x="0" y="4"/>
                    </a:lnTo>
                    <a:lnTo>
                      <a:pt x="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2" name="Freeform 33"/>
              <p:cNvSpPr>
                <a:spLocks/>
              </p:cNvSpPr>
              <p:nvPr/>
            </p:nvSpPr>
            <p:spPr bwMode="auto">
              <a:xfrm>
                <a:off x="3159" y="2758"/>
                <a:ext cx="157" cy="244"/>
              </a:xfrm>
              <a:custGeom>
                <a:avLst/>
                <a:gdLst>
                  <a:gd name="T0" fmla="*/ 1 w 472"/>
                  <a:gd name="T1" fmla="*/ 48 h 732"/>
                  <a:gd name="T2" fmla="*/ 5 w 472"/>
                  <a:gd name="T3" fmla="*/ 62 h 732"/>
                  <a:gd name="T4" fmla="*/ 12 w 472"/>
                  <a:gd name="T5" fmla="*/ 74 h 732"/>
                  <a:gd name="T6" fmla="*/ 20 w 472"/>
                  <a:gd name="T7" fmla="*/ 86 h 732"/>
                  <a:gd name="T8" fmla="*/ 27 w 472"/>
                  <a:gd name="T9" fmla="*/ 95 h 732"/>
                  <a:gd name="T10" fmla="*/ 33 w 472"/>
                  <a:gd name="T11" fmla="*/ 100 h 732"/>
                  <a:gd name="T12" fmla="*/ 38 w 472"/>
                  <a:gd name="T13" fmla="*/ 106 h 732"/>
                  <a:gd name="T14" fmla="*/ 43 w 472"/>
                  <a:gd name="T15" fmla="*/ 112 h 732"/>
                  <a:gd name="T16" fmla="*/ 49 w 472"/>
                  <a:gd name="T17" fmla="*/ 118 h 732"/>
                  <a:gd name="T18" fmla="*/ 56 w 472"/>
                  <a:gd name="T19" fmla="*/ 125 h 732"/>
                  <a:gd name="T20" fmla="*/ 63 w 472"/>
                  <a:gd name="T21" fmla="*/ 132 h 732"/>
                  <a:gd name="T22" fmla="*/ 69 w 472"/>
                  <a:gd name="T23" fmla="*/ 139 h 732"/>
                  <a:gd name="T24" fmla="*/ 76 w 472"/>
                  <a:gd name="T25" fmla="*/ 150 h 732"/>
                  <a:gd name="T26" fmla="*/ 81 w 472"/>
                  <a:gd name="T27" fmla="*/ 164 h 732"/>
                  <a:gd name="T28" fmla="*/ 84 w 472"/>
                  <a:gd name="T29" fmla="*/ 179 h 732"/>
                  <a:gd name="T30" fmla="*/ 87 w 472"/>
                  <a:gd name="T31" fmla="*/ 194 h 732"/>
                  <a:gd name="T32" fmla="*/ 89 w 472"/>
                  <a:gd name="T33" fmla="*/ 203 h 732"/>
                  <a:gd name="T34" fmla="*/ 90 w 472"/>
                  <a:gd name="T35" fmla="*/ 207 h 732"/>
                  <a:gd name="T36" fmla="*/ 91 w 472"/>
                  <a:gd name="T37" fmla="*/ 210 h 732"/>
                  <a:gd name="T38" fmla="*/ 91 w 472"/>
                  <a:gd name="T39" fmla="*/ 214 h 732"/>
                  <a:gd name="T40" fmla="*/ 92 w 472"/>
                  <a:gd name="T41" fmla="*/ 222 h 732"/>
                  <a:gd name="T42" fmla="*/ 94 w 472"/>
                  <a:gd name="T43" fmla="*/ 231 h 732"/>
                  <a:gd name="T44" fmla="*/ 98 w 472"/>
                  <a:gd name="T45" fmla="*/ 238 h 732"/>
                  <a:gd name="T46" fmla="*/ 106 w 472"/>
                  <a:gd name="T47" fmla="*/ 242 h 732"/>
                  <a:gd name="T48" fmla="*/ 118 w 472"/>
                  <a:gd name="T49" fmla="*/ 244 h 732"/>
                  <a:gd name="T50" fmla="*/ 132 w 472"/>
                  <a:gd name="T51" fmla="*/ 241 h 732"/>
                  <a:gd name="T52" fmla="*/ 145 w 472"/>
                  <a:gd name="T53" fmla="*/ 236 h 732"/>
                  <a:gd name="T54" fmla="*/ 155 w 472"/>
                  <a:gd name="T55" fmla="*/ 229 h 732"/>
                  <a:gd name="T56" fmla="*/ 157 w 472"/>
                  <a:gd name="T57" fmla="*/ 219 h 732"/>
                  <a:gd name="T58" fmla="*/ 155 w 472"/>
                  <a:gd name="T59" fmla="*/ 207 h 732"/>
                  <a:gd name="T60" fmla="*/ 152 w 472"/>
                  <a:gd name="T61" fmla="*/ 195 h 732"/>
                  <a:gd name="T62" fmla="*/ 149 w 472"/>
                  <a:gd name="T63" fmla="*/ 182 h 732"/>
                  <a:gd name="T64" fmla="*/ 145 w 472"/>
                  <a:gd name="T65" fmla="*/ 169 h 732"/>
                  <a:gd name="T66" fmla="*/ 141 w 472"/>
                  <a:gd name="T67" fmla="*/ 157 h 732"/>
                  <a:gd name="T68" fmla="*/ 137 w 472"/>
                  <a:gd name="T69" fmla="*/ 145 h 732"/>
                  <a:gd name="T70" fmla="*/ 134 w 472"/>
                  <a:gd name="T71" fmla="*/ 132 h 732"/>
                  <a:gd name="T72" fmla="*/ 131 w 472"/>
                  <a:gd name="T73" fmla="*/ 119 h 732"/>
                  <a:gd name="T74" fmla="*/ 127 w 472"/>
                  <a:gd name="T75" fmla="*/ 105 h 732"/>
                  <a:gd name="T76" fmla="*/ 123 w 472"/>
                  <a:gd name="T77" fmla="*/ 90 h 732"/>
                  <a:gd name="T78" fmla="*/ 121 w 472"/>
                  <a:gd name="T79" fmla="*/ 75 h 732"/>
                  <a:gd name="T80" fmla="*/ 119 w 472"/>
                  <a:gd name="T81" fmla="*/ 64 h 732"/>
                  <a:gd name="T82" fmla="*/ 118 w 472"/>
                  <a:gd name="T83" fmla="*/ 57 h 732"/>
                  <a:gd name="T84" fmla="*/ 117 w 472"/>
                  <a:gd name="T85" fmla="*/ 48 h 732"/>
                  <a:gd name="T86" fmla="*/ 116 w 472"/>
                  <a:gd name="T87" fmla="*/ 40 h 732"/>
                  <a:gd name="T88" fmla="*/ 114 w 472"/>
                  <a:gd name="T89" fmla="*/ 32 h 732"/>
                  <a:gd name="T90" fmla="*/ 111 w 472"/>
                  <a:gd name="T91" fmla="*/ 24 h 732"/>
                  <a:gd name="T92" fmla="*/ 108 w 472"/>
                  <a:gd name="T93" fmla="*/ 17 h 732"/>
                  <a:gd name="T94" fmla="*/ 103 w 472"/>
                  <a:gd name="T95" fmla="*/ 10 h 732"/>
                  <a:gd name="T96" fmla="*/ 99 w 472"/>
                  <a:gd name="T97" fmla="*/ 7 h 732"/>
                  <a:gd name="T98" fmla="*/ 96 w 472"/>
                  <a:gd name="T99" fmla="*/ 4 h 732"/>
                  <a:gd name="T100" fmla="*/ 93 w 472"/>
                  <a:gd name="T101" fmla="*/ 1 h 732"/>
                  <a:gd name="T102" fmla="*/ 89 w 472"/>
                  <a:gd name="T103" fmla="*/ 0 h 732"/>
                  <a:gd name="T104" fmla="*/ 83 w 472"/>
                  <a:gd name="T105" fmla="*/ 0 h 732"/>
                  <a:gd name="T106" fmla="*/ 71 w 472"/>
                  <a:gd name="T107" fmla="*/ 3 h 732"/>
                  <a:gd name="T108" fmla="*/ 56 w 472"/>
                  <a:gd name="T109" fmla="*/ 8 h 732"/>
                  <a:gd name="T110" fmla="*/ 43 w 472"/>
                  <a:gd name="T111" fmla="*/ 13 h 732"/>
                  <a:gd name="T112" fmla="*/ 35 w 472"/>
                  <a:gd name="T113" fmla="*/ 17 h 732"/>
                  <a:gd name="T114" fmla="*/ 22 w 472"/>
                  <a:gd name="T115" fmla="*/ 21 h 732"/>
                  <a:gd name="T116" fmla="*/ 10 w 472"/>
                  <a:gd name="T117" fmla="*/ 28 h 732"/>
                  <a:gd name="T118" fmla="*/ 1 w 472"/>
                  <a:gd name="T119" fmla="*/ 36 h 73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72"/>
                  <a:gd name="T181" fmla="*/ 0 h 732"/>
                  <a:gd name="T182" fmla="*/ 472 w 472"/>
                  <a:gd name="T183" fmla="*/ 732 h 73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72" h="732">
                    <a:moveTo>
                      <a:pt x="0" y="121"/>
                    </a:moveTo>
                    <a:lnTo>
                      <a:pt x="2" y="144"/>
                    </a:lnTo>
                    <a:lnTo>
                      <a:pt x="9" y="165"/>
                    </a:lnTo>
                    <a:lnTo>
                      <a:pt x="15" y="185"/>
                    </a:lnTo>
                    <a:lnTo>
                      <a:pt x="25" y="205"/>
                    </a:lnTo>
                    <a:lnTo>
                      <a:pt x="35" y="223"/>
                    </a:lnTo>
                    <a:lnTo>
                      <a:pt x="47" y="241"/>
                    </a:lnTo>
                    <a:lnTo>
                      <a:pt x="60" y="258"/>
                    </a:lnTo>
                    <a:lnTo>
                      <a:pt x="75" y="276"/>
                    </a:lnTo>
                    <a:lnTo>
                      <a:pt x="82" y="284"/>
                    </a:lnTo>
                    <a:lnTo>
                      <a:pt x="91" y="293"/>
                    </a:lnTo>
                    <a:lnTo>
                      <a:pt x="99" y="301"/>
                    </a:lnTo>
                    <a:lnTo>
                      <a:pt x="106" y="309"/>
                    </a:lnTo>
                    <a:lnTo>
                      <a:pt x="115" y="318"/>
                    </a:lnTo>
                    <a:lnTo>
                      <a:pt x="122" y="327"/>
                    </a:lnTo>
                    <a:lnTo>
                      <a:pt x="130" y="336"/>
                    </a:lnTo>
                    <a:lnTo>
                      <a:pt x="137" y="345"/>
                    </a:lnTo>
                    <a:lnTo>
                      <a:pt x="147" y="355"/>
                    </a:lnTo>
                    <a:lnTo>
                      <a:pt x="157" y="365"/>
                    </a:lnTo>
                    <a:lnTo>
                      <a:pt x="167" y="376"/>
                    </a:lnTo>
                    <a:lnTo>
                      <a:pt x="179" y="386"/>
                    </a:lnTo>
                    <a:lnTo>
                      <a:pt x="189" y="396"/>
                    </a:lnTo>
                    <a:lnTo>
                      <a:pt x="199" y="406"/>
                    </a:lnTo>
                    <a:lnTo>
                      <a:pt x="208" y="417"/>
                    </a:lnTo>
                    <a:lnTo>
                      <a:pt x="216" y="428"/>
                    </a:lnTo>
                    <a:lnTo>
                      <a:pt x="228" y="449"/>
                    </a:lnTo>
                    <a:lnTo>
                      <a:pt x="236" y="471"/>
                    </a:lnTo>
                    <a:lnTo>
                      <a:pt x="244" y="493"/>
                    </a:lnTo>
                    <a:lnTo>
                      <a:pt x="249" y="515"/>
                    </a:lnTo>
                    <a:lnTo>
                      <a:pt x="254" y="537"/>
                    </a:lnTo>
                    <a:lnTo>
                      <a:pt x="258" y="558"/>
                    </a:lnTo>
                    <a:lnTo>
                      <a:pt x="263" y="581"/>
                    </a:lnTo>
                    <a:lnTo>
                      <a:pt x="268" y="604"/>
                    </a:lnTo>
                    <a:lnTo>
                      <a:pt x="269" y="609"/>
                    </a:lnTo>
                    <a:lnTo>
                      <a:pt x="269" y="615"/>
                    </a:lnTo>
                    <a:lnTo>
                      <a:pt x="270" y="620"/>
                    </a:lnTo>
                    <a:lnTo>
                      <a:pt x="271" y="626"/>
                    </a:lnTo>
                    <a:lnTo>
                      <a:pt x="273" y="631"/>
                    </a:lnTo>
                    <a:lnTo>
                      <a:pt x="274" y="636"/>
                    </a:lnTo>
                    <a:lnTo>
                      <a:pt x="274" y="641"/>
                    </a:lnTo>
                    <a:lnTo>
                      <a:pt x="275" y="646"/>
                    </a:lnTo>
                    <a:lnTo>
                      <a:pt x="278" y="665"/>
                    </a:lnTo>
                    <a:lnTo>
                      <a:pt x="280" y="680"/>
                    </a:lnTo>
                    <a:lnTo>
                      <a:pt x="283" y="693"/>
                    </a:lnTo>
                    <a:lnTo>
                      <a:pt x="288" y="703"/>
                    </a:lnTo>
                    <a:lnTo>
                      <a:pt x="294" y="713"/>
                    </a:lnTo>
                    <a:lnTo>
                      <a:pt x="304" y="720"/>
                    </a:lnTo>
                    <a:lnTo>
                      <a:pt x="319" y="727"/>
                    </a:lnTo>
                    <a:lnTo>
                      <a:pt x="339" y="732"/>
                    </a:lnTo>
                    <a:lnTo>
                      <a:pt x="356" y="731"/>
                    </a:lnTo>
                    <a:lnTo>
                      <a:pt x="375" y="729"/>
                    </a:lnTo>
                    <a:lnTo>
                      <a:pt x="397" y="724"/>
                    </a:lnTo>
                    <a:lnTo>
                      <a:pt x="417" y="718"/>
                    </a:lnTo>
                    <a:lnTo>
                      <a:pt x="437" y="709"/>
                    </a:lnTo>
                    <a:lnTo>
                      <a:pt x="453" y="699"/>
                    </a:lnTo>
                    <a:lnTo>
                      <a:pt x="465" y="688"/>
                    </a:lnTo>
                    <a:lnTo>
                      <a:pt x="472" y="675"/>
                    </a:lnTo>
                    <a:lnTo>
                      <a:pt x="472" y="657"/>
                    </a:lnTo>
                    <a:lnTo>
                      <a:pt x="469" y="638"/>
                    </a:lnTo>
                    <a:lnTo>
                      <a:pt x="467" y="620"/>
                    </a:lnTo>
                    <a:lnTo>
                      <a:pt x="463" y="601"/>
                    </a:lnTo>
                    <a:lnTo>
                      <a:pt x="458" y="584"/>
                    </a:lnTo>
                    <a:lnTo>
                      <a:pt x="453" y="565"/>
                    </a:lnTo>
                    <a:lnTo>
                      <a:pt x="448" y="546"/>
                    </a:lnTo>
                    <a:lnTo>
                      <a:pt x="442" y="527"/>
                    </a:lnTo>
                    <a:lnTo>
                      <a:pt x="435" y="508"/>
                    </a:lnTo>
                    <a:lnTo>
                      <a:pt x="429" y="489"/>
                    </a:lnTo>
                    <a:lnTo>
                      <a:pt x="423" y="470"/>
                    </a:lnTo>
                    <a:lnTo>
                      <a:pt x="418" y="453"/>
                    </a:lnTo>
                    <a:lnTo>
                      <a:pt x="412" y="434"/>
                    </a:lnTo>
                    <a:lnTo>
                      <a:pt x="407" y="416"/>
                    </a:lnTo>
                    <a:lnTo>
                      <a:pt x="402" y="397"/>
                    </a:lnTo>
                    <a:lnTo>
                      <a:pt x="398" y="379"/>
                    </a:lnTo>
                    <a:lnTo>
                      <a:pt x="393" y="358"/>
                    </a:lnTo>
                    <a:lnTo>
                      <a:pt x="388" y="336"/>
                    </a:lnTo>
                    <a:lnTo>
                      <a:pt x="383" y="314"/>
                    </a:lnTo>
                    <a:lnTo>
                      <a:pt x="378" y="292"/>
                    </a:lnTo>
                    <a:lnTo>
                      <a:pt x="371" y="269"/>
                    </a:lnTo>
                    <a:lnTo>
                      <a:pt x="368" y="247"/>
                    </a:lnTo>
                    <a:lnTo>
                      <a:pt x="364" y="225"/>
                    </a:lnTo>
                    <a:lnTo>
                      <a:pt x="360" y="203"/>
                    </a:lnTo>
                    <a:lnTo>
                      <a:pt x="359" y="192"/>
                    </a:lnTo>
                    <a:lnTo>
                      <a:pt x="358" y="181"/>
                    </a:lnTo>
                    <a:lnTo>
                      <a:pt x="355" y="170"/>
                    </a:lnTo>
                    <a:lnTo>
                      <a:pt x="354" y="157"/>
                    </a:lnTo>
                    <a:lnTo>
                      <a:pt x="353" y="145"/>
                    </a:lnTo>
                    <a:lnTo>
                      <a:pt x="350" y="133"/>
                    </a:lnTo>
                    <a:lnTo>
                      <a:pt x="349" y="120"/>
                    </a:lnTo>
                    <a:lnTo>
                      <a:pt x="346" y="107"/>
                    </a:lnTo>
                    <a:lnTo>
                      <a:pt x="343" y="95"/>
                    </a:lnTo>
                    <a:lnTo>
                      <a:pt x="339" y="83"/>
                    </a:lnTo>
                    <a:lnTo>
                      <a:pt x="335" y="72"/>
                    </a:lnTo>
                    <a:lnTo>
                      <a:pt x="330" y="61"/>
                    </a:lnTo>
                    <a:lnTo>
                      <a:pt x="325" y="50"/>
                    </a:lnTo>
                    <a:lnTo>
                      <a:pt x="319" y="41"/>
                    </a:lnTo>
                    <a:lnTo>
                      <a:pt x="311" y="31"/>
                    </a:lnTo>
                    <a:lnTo>
                      <a:pt x="303" y="23"/>
                    </a:lnTo>
                    <a:lnTo>
                      <a:pt x="299" y="20"/>
                    </a:lnTo>
                    <a:lnTo>
                      <a:pt x="295" y="15"/>
                    </a:lnTo>
                    <a:lnTo>
                      <a:pt x="290" y="11"/>
                    </a:lnTo>
                    <a:lnTo>
                      <a:pt x="285" y="8"/>
                    </a:lnTo>
                    <a:lnTo>
                      <a:pt x="280" y="4"/>
                    </a:lnTo>
                    <a:lnTo>
                      <a:pt x="274" y="2"/>
                    </a:lnTo>
                    <a:lnTo>
                      <a:pt x="269" y="1"/>
                    </a:lnTo>
                    <a:lnTo>
                      <a:pt x="263" y="0"/>
                    </a:lnTo>
                    <a:lnTo>
                      <a:pt x="250" y="0"/>
                    </a:lnTo>
                    <a:lnTo>
                      <a:pt x="233" y="4"/>
                    </a:lnTo>
                    <a:lnTo>
                      <a:pt x="213" y="10"/>
                    </a:lnTo>
                    <a:lnTo>
                      <a:pt x="190" y="16"/>
                    </a:lnTo>
                    <a:lnTo>
                      <a:pt x="167" y="24"/>
                    </a:lnTo>
                    <a:lnTo>
                      <a:pt x="147" y="33"/>
                    </a:lnTo>
                    <a:lnTo>
                      <a:pt x="130" y="40"/>
                    </a:lnTo>
                    <a:lnTo>
                      <a:pt x="117" y="45"/>
                    </a:lnTo>
                    <a:lnTo>
                      <a:pt x="104" y="50"/>
                    </a:lnTo>
                    <a:lnTo>
                      <a:pt x="86" y="56"/>
                    </a:lnTo>
                    <a:lnTo>
                      <a:pt x="66" y="64"/>
                    </a:lnTo>
                    <a:lnTo>
                      <a:pt x="47" y="73"/>
                    </a:lnTo>
                    <a:lnTo>
                      <a:pt x="29" y="83"/>
                    </a:lnTo>
                    <a:lnTo>
                      <a:pt x="14" y="94"/>
                    </a:lnTo>
                    <a:lnTo>
                      <a:pt x="4" y="107"/>
                    </a:lnTo>
                    <a:lnTo>
                      <a:pt x="0" y="121"/>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03" name="Freeform 34"/>
              <p:cNvSpPr>
                <a:spLocks/>
              </p:cNvSpPr>
              <p:nvPr/>
            </p:nvSpPr>
            <p:spPr bwMode="auto">
              <a:xfrm>
                <a:off x="3159" y="2758"/>
                <a:ext cx="157" cy="244"/>
              </a:xfrm>
              <a:custGeom>
                <a:avLst/>
                <a:gdLst>
                  <a:gd name="T0" fmla="*/ 1 w 472"/>
                  <a:gd name="T1" fmla="*/ 48 h 732"/>
                  <a:gd name="T2" fmla="*/ 8 w 472"/>
                  <a:gd name="T3" fmla="*/ 68 h 732"/>
                  <a:gd name="T4" fmla="*/ 20 w 472"/>
                  <a:gd name="T5" fmla="*/ 86 h 732"/>
                  <a:gd name="T6" fmla="*/ 27 w 472"/>
                  <a:gd name="T7" fmla="*/ 95 h 732"/>
                  <a:gd name="T8" fmla="*/ 35 w 472"/>
                  <a:gd name="T9" fmla="*/ 103 h 732"/>
                  <a:gd name="T10" fmla="*/ 43 w 472"/>
                  <a:gd name="T11" fmla="*/ 112 h 732"/>
                  <a:gd name="T12" fmla="*/ 49 w 472"/>
                  <a:gd name="T13" fmla="*/ 118 h 732"/>
                  <a:gd name="T14" fmla="*/ 60 w 472"/>
                  <a:gd name="T15" fmla="*/ 129 h 732"/>
                  <a:gd name="T16" fmla="*/ 69 w 472"/>
                  <a:gd name="T17" fmla="*/ 139 h 732"/>
                  <a:gd name="T18" fmla="*/ 76 w 472"/>
                  <a:gd name="T19" fmla="*/ 150 h 732"/>
                  <a:gd name="T20" fmla="*/ 83 w 472"/>
                  <a:gd name="T21" fmla="*/ 172 h 732"/>
                  <a:gd name="T22" fmla="*/ 87 w 472"/>
                  <a:gd name="T23" fmla="*/ 194 h 732"/>
                  <a:gd name="T24" fmla="*/ 89 w 472"/>
                  <a:gd name="T25" fmla="*/ 203 h 732"/>
                  <a:gd name="T26" fmla="*/ 90 w 472"/>
                  <a:gd name="T27" fmla="*/ 209 h 732"/>
                  <a:gd name="T28" fmla="*/ 91 w 472"/>
                  <a:gd name="T29" fmla="*/ 214 h 732"/>
                  <a:gd name="T30" fmla="*/ 92 w 472"/>
                  <a:gd name="T31" fmla="*/ 222 h 732"/>
                  <a:gd name="T32" fmla="*/ 96 w 472"/>
                  <a:gd name="T33" fmla="*/ 234 h 732"/>
                  <a:gd name="T34" fmla="*/ 106 w 472"/>
                  <a:gd name="T35" fmla="*/ 242 h 732"/>
                  <a:gd name="T36" fmla="*/ 118 w 472"/>
                  <a:gd name="T37" fmla="*/ 244 h 732"/>
                  <a:gd name="T38" fmla="*/ 139 w 472"/>
                  <a:gd name="T39" fmla="*/ 239 h 732"/>
                  <a:gd name="T40" fmla="*/ 155 w 472"/>
                  <a:gd name="T41" fmla="*/ 229 h 732"/>
                  <a:gd name="T42" fmla="*/ 157 w 472"/>
                  <a:gd name="T43" fmla="*/ 219 h 732"/>
                  <a:gd name="T44" fmla="*/ 154 w 472"/>
                  <a:gd name="T45" fmla="*/ 200 h 732"/>
                  <a:gd name="T46" fmla="*/ 149 w 472"/>
                  <a:gd name="T47" fmla="*/ 182 h 732"/>
                  <a:gd name="T48" fmla="*/ 143 w 472"/>
                  <a:gd name="T49" fmla="*/ 163 h 732"/>
                  <a:gd name="T50" fmla="*/ 137 w 472"/>
                  <a:gd name="T51" fmla="*/ 145 h 732"/>
                  <a:gd name="T52" fmla="*/ 132 w 472"/>
                  <a:gd name="T53" fmla="*/ 126 h 732"/>
                  <a:gd name="T54" fmla="*/ 129 w 472"/>
                  <a:gd name="T55" fmla="*/ 112 h 732"/>
                  <a:gd name="T56" fmla="*/ 123 w 472"/>
                  <a:gd name="T57" fmla="*/ 90 h 732"/>
                  <a:gd name="T58" fmla="*/ 120 w 472"/>
                  <a:gd name="T59" fmla="*/ 68 h 732"/>
                  <a:gd name="T60" fmla="*/ 119 w 472"/>
                  <a:gd name="T61" fmla="*/ 60 h 732"/>
                  <a:gd name="T62" fmla="*/ 117 w 472"/>
                  <a:gd name="T63" fmla="*/ 48 h 732"/>
                  <a:gd name="T64" fmla="*/ 115 w 472"/>
                  <a:gd name="T65" fmla="*/ 36 h 732"/>
                  <a:gd name="T66" fmla="*/ 111 w 472"/>
                  <a:gd name="T67" fmla="*/ 24 h 732"/>
                  <a:gd name="T68" fmla="*/ 106 w 472"/>
                  <a:gd name="T69" fmla="*/ 14 h 732"/>
                  <a:gd name="T70" fmla="*/ 101 w 472"/>
                  <a:gd name="T71" fmla="*/ 8 h 732"/>
                  <a:gd name="T72" fmla="*/ 96 w 472"/>
                  <a:gd name="T73" fmla="*/ 4 h 732"/>
                  <a:gd name="T74" fmla="*/ 91 w 472"/>
                  <a:gd name="T75" fmla="*/ 1 h 732"/>
                  <a:gd name="T76" fmla="*/ 87 w 472"/>
                  <a:gd name="T77" fmla="*/ 0 h 732"/>
                  <a:gd name="T78" fmla="*/ 71 w 472"/>
                  <a:gd name="T79" fmla="*/ 3 h 732"/>
                  <a:gd name="T80" fmla="*/ 49 w 472"/>
                  <a:gd name="T81" fmla="*/ 11 h 732"/>
                  <a:gd name="T82" fmla="*/ 39 w 472"/>
                  <a:gd name="T83" fmla="*/ 15 h 732"/>
                  <a:gd name="T84" fmla="*/ 22 w 472"/>
                  <a:gd name="T85" fmla="*/ 21 h 732"/>
                  <a:gd name="T86" fmla="*/ 5 w 472"/>
                  <a:gd name="T87" fmla="*/ 31 h 7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2"/>
                  <a:gd name="T133" fmla="*/ 0 h 732"/>
                  <a:gd name="T134" fmla="*/ 472 w 472"/>
                  <a:gd name="T135" fmla="*/ 732 h 7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2" h="732">
                    <a:moveTo>
                      <a:pt x="0" y="121"/>
                    </a:moveTo>
                    <a:lnTo>
                      <a:pt x="0" y="121"/>
                    </a:lnTo>
                    <a:lnTo>
                      <a:pt x="2" y="144"/>
                    </a:lnTo>
                    <a:lnTo>
                      <a:pt x="9" y="165"/>
                    </a:lnTo>
                    <a:lnTo>
                      <a:pt x="15" y="185"/>
                    </a:lnTo>
                    <a:lnTo>
                      <a:pt x="25" y="205"/>
                    </a:lnTo>
                    <a:lnTo>
                      <a:pt x="35" y="223"/>
                    </a:lnTo>
                    <a:lnTo>
                      <a:pt x="47" y="241"/>
                    </a:lnTo>
                    <a:lnTo>
                      <a:pt x="60" y="258"/>
                    </a:lnTo>
                    <a:lnTo>
                      <a:pt x="75" y="276"/>
                    </a:lnTo>
                    <a:lnTo>
                      <a:pt x="82" y="284"/>
                    </a:lnTo>
                    <a:lnTo>
                      <a:pt x="91" y="293"/>
                    </a:lnTo>
                    <a:lnTo>
                      <a:pt x="99" y="301"/>
                    </a:lnTo>
                    <a:lnTo>
                      <a:pt x="106" y="309"/>
                    </a:lnTo>
                    <a:lnTo>
                      <a:pt x="115" y="318"/>
                    </a:lnTo>
                    <a:lnTo>
                      <a:pt x="122" y="327"/>
                    </a:lnTo>
                    <a:lnTo>
                      <a:pt x="130" y="336"/>
                    </a:lnTo>
                    <a:lnTo>
                      <a:pt x="137" y="345"/>
                    </a:lnTo>
                    <a:lnTo>
                      <a:pt x="147" y="355"/>
                    </a:lnTo>
                    <a:lnTo>
                      <a:pt x="157" y="365"/>
                    </a:lnTo>
                    <a:lnTo>
                      <a:pt x="167" y="376"/>
                    </a:lnTo>
                    <a:lnTo>
                      <a:pt x="179" y="386"/>
                    </a:lnTo>
                    <a:lnTo>
                      <a:pt x="189" y="396"/>
                    </a:lnTo>
                    <a:lnTo>
                      <a:pt x="199" y="406"/>
                    </a:lnTo>
                    <a:lnTo>
                      <a:pt x="208" y="417"/>
                    </a:lnTo>
                    <a:lnTo>
                      <a:pt x="216" y="428"/>
                    </a:lnTo>
                    <a:lnTo>
                      <a:pt x="228" y="449"/>
                    </a:lnTo>
                    <a:lnTo>
                      <a:pt x="236" y="471"/>
                    </a:lnTo>
                    <a:lnTo>
                      <a:pt x="244" y="493"/>
                    </a:lnTo>
                    <a:lnTo>
                      <a:pt x="249" y="515"/>
                    </a:lnTo>
                    <a:lnTo>
                      <a:pt x="254" y="537"/>
                    </a:lnTo>
                    <a:lnTo>
                      <a:pt x="258" y="558"/>
                    </a:lnTo>
                    <a:lnTo>
                      <a:pt x="263" y="581"/>
                    </a:lnTo>
                    <a:lnTo>
                      <a:pt x="268" y="604"/>
                    </a:lnTo>
                    <a:lnTo>
                      <a:pt x="269" y="609"/>
                    </a:lnTo>
                    <a:lnTo>
                      <a:pt x="269" y="615"/>
                    </a:lnTo>
                    <a:lnTo>
                      <a:pt x="270" y="620"/>
                    </a:lnTo>
                    <a:lnTo>
                      <a:pt x="271" y="626"/>
                    </a:lnTo>
                    <a:lnTo>
                      <a:pt x="273" y="631"/>
                    </a:lnTo>
                    <a:lnTo>
                      <a:pt x="274" y="636"/>
                    </a:lnTo>
                    <a:lnTo>
                      <a:pt x="274" y="641"/>
                    </a:lnTo>
                    <a:lnTo>
                      <a:pt x="275" y="646"/>
                    </a:lnTo>
                    <a:lnTo>
                      <a:pt x="278" y="665"/>
                    </a:lnTo>
                    <a:lnTo>
                      <a:pt x="280" y="680"/>
                    </a:lnTo>
                    <a:lnTo>
                      <a:pt x="283" y="693"/>
                    </a:lnTo>
                    <a:lnTo>
                      <a:pt x="288" y="703"/>
                    </a:lnTo>
                    <a:lnTo>
                      <a:pt x="294" y="713"/>
                    </a:lnTo>
                    <a:lnTo>
                      <a:pt x="304" y="720"/>
                    </a:lnTo>
                    <a:lnTo>
                      <a:pt x="319" y="727"/>
                    </a:lnTo>
                    <a:lnTo>
                      <a:pt x="339" y="732"/>
                    </a:lnTo>
                    <a:lnTo>
                      <a:pt x="356" y="731"/>
                    </a:lnTo>
                    <a:lnTo>
                      <a:pt x="375" y="729"/>
                    </a:lnTo>
                    <a:lnTo>
                      <a:pt x="397" y="724"/>
                    </a:lnTo>
                    <a:lnTo>
                      <a:pt x="417" y="718"/>
                    </a:lnTo>
                    <a:lnTo>
                      <a:pt x="437" y="709"/>
                    </a:lnTo>
                    <a:lnTo>
                      <a:pt x="453" y="699"/>
                    </a:lnTo>
                    <a:lnTo>
                      <a:pt x="465" y="688"/>
                    </a:lnTo>
                    <a:lnTo>
                      <a:pt x="472" y="675"/>
                    </a:lnTo>
                    <a:lnTo>
                      <a:pt x="472" y="657"/>
                    </a:lnTo>
                    <a:lnTo>
                      <a:pt x="469" y="638"/>
                    </a:lnTo>
                    <a:lnTo>
                      <a:pt x="467" y="620"/>
                    </a:lnTo>
                    <a:lnTo>
                      <a:pt x="463" y="601"/>
                    </a:lnTo>
                    <a:lnTo>
                      <a:pt x="458" y="584"/>
                    </a:lnTo>
                    <a:lnTo>
                      <a:pt x="453" y="565"/>
                    </a:lnTo>
                    <a:lnTo>
                      <a:pt x="448" y="546"/>
                    </a:lnTo>
                    <a:lnTo>
                      <a:pt x="442" y="527"/>
                    </a:lnTo>
                    <a:lnTo>
                      <a:pt x="435" y="508"/>
                    </a:lnTo>
                    <a:lnTo>
                      <a:pt x="429" y="489"/>
                    </a:lnTo>
                    <a:lnTo>
                      <a:pt x="423" y="470"/>
                    </a:lnTo>
                    <a:lnTo>
                      <a:pt x="418" y="453"/>
                    </a:lnTo>
                    <a:lnTo>
                      <a:pt x="412" y="434"/>
                    </a:lnTo>
                    <a:lnTo>
                      <a:pt x="407" y="416"/>
                    </a:lnTo>
                    <a:lnTo>
                      <a:pt x="402" y="397"/>
                    </a:lnTo>
                    <a:lnTo>
                      <a:pt x="398" y="379"/>
                    </a:lnTo>
                    <a:lnTo>
                      <a:pt x="393" y="358"/>
                    </a:lnTo>
                    <a:lnTo>
                      <a:pt x="388" y="336"/>
                    </a:lnTo>
                    <a:lnTo>
                      <a:pt x="383" y="314"/>
                    </a:lnTo>
                    <a:lnTo>
                      <a:pt x="378" y="292"/>
                    </a:lnTo>
                    <a:lnTo>
                      <a:pt x="371" y="269"/>
                    </a:lnTo>
                    <a:lnTo>
                      <a:pt x="368" y="247"/>
                    </a:lnTo>
                    <a:lnTo>
                      <a:pt x="364" y="225"/>
                    </a:lnTo>
                    <a:lnTo>
                      <a:pt x="360" y="203"/>
                    </a:lnTo>
                    <a:lnTo>
                      <a:pt x="359" y="192"/>
                    </a:lnTo>
                    <a:lnTo>
                      <a:pt x="358" y="181"/>
                    </a:lnTo>
                    <a:lnTo>
                      <a:pt x="355" y="170"/>
                    </a:lnTo>
                    <a:lnTo>
                      <a:pt x="354" y="157"/>
                    </a:lnTo>
                    <a:lnTo>
                      <a:pt x="353" y="145"/>
                    </a:lnTo>
                    <a:lnTo>
                      <a:pt x="350" y="133"/>
                    </a:lnTo>
                    <a:lnTo>
                      <a:pt x="349" y="120"/>
                    </a:lnTo>
                    <a:lnTo>
                      <a:pt x="346" y="107"/>
                    </a:lnTo>
                    <a:lnTo>
                      <a:pt x="343" y="95"/>
                    </a:lnTo>
                    <a:lnTo>
                      <a:pt x="339" y="83"/>
                    </a:lnTo>
                    <a:lnTo>
                      <a:pt x="335" y="72"/>
                    </a:lnTo>
                    <a:lnTo>
                      <a:pt x="330" y="61"/>
                    </a:lnTo>
                    <a:lnTo>
                      <a:pt x="325" y="50"/>
                    </a:lnTo>
                    <a:lnTo>
                      <a:pt x="319" y="41"/>
                    </a:lnTo>
                    <a:lnTo>
                      <a:pt x="311" y="31"/>
                    </a:lnTo>
                    <a:lnTo>
                      <a:pt x="303" y="23"/>
                    </a:lnTo>
                    <a:lnTo>
                      <a:pt x="299" y="20"/>
                    </a:lnTo>
                    <a:lnTo>
                      <a:pt x="295" y="15"/>
                    </a:lnTo>
                    <a:lnTo>
                      <a:pt x="290" y="11"/>
                    </a:lnTo>
                    <a:lnTo>
                      <a:pt x="285" y="8"/>
                    </a:lnTo>
                    <a:lnTo>
                      <a:pt x="280" y="4"/>
                    </a:lnTo>
                    <a:lnTo>
                      <a:pt x="274" y="2"/>
                    </a:lnTo>
                    <a:lnTo>
                      <a:pt x="269" y="1"/>
                    </a:lnTo>
                    <a:lnTo>
                      <a:pt x="263" y="0"/>
                    </a:lnTo>
                    <a:lnTo>
                      <a:pt x="250" y="0"/>
                    </a:lnTo>
                    <a:lnTo>
                      <a:pt x="233" y="4"/>
                    </a:lnTo>
                    <a:lnTo>
                      <a:pt x="213" y="10"/>
                    </a:lnTo>
                    <a:lnTo>
                      <a:pt x="190" y="16"/>
                    </a:lnTo>
                    <a:lnTo>
                      <a:pt x="167" y="24"/>
                    </a:lnTo>
                    <a:lnTo>
                      <a:pt x="147" y="33"/>
                    </a:lnTo>
                    <a:lnTo>
                      <a:pt x="130" y="40"/>
                    </a:lnTo>
                    <a:lnTo>
                      <a:pt x="117" y="45"/>
                    </a:lnTo>
                    <a:lnTo>
                      <a:pt x="104" y="50"/>
                    </a:lnTo>
                    <a:lnTo>
                      <a:pt x="86" y="56"/>
                    </a:lnTo>
                    <a:lnTo>
                      <a:pt x="66" y="64"/>
                    </a:lnTo>
                    <a:lnTo>
                      <a:pt x="47" y="73"/>
                    </a:lnTo>
                    <a:lnTo>
                      <a:pt x="29" y="83"/>
                    </a:lnTo>
                    <a:lnTo>
                      <a:pt x="14" y="94"/>
                    </a:lnTo>
                    <a:lnTo>
                      <a:pt x="4" y="107"/>
                    </a:lnTo>
                    <a:lnTo>
                      <a:pt x="0" y="12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4" name="Freeform 35"/>
              <p:cNvSpPr>
                <a:spLocks/>
              </p:cNvSpPr>
              <p:nvPr/>
            </p:nvSpPr>
            <p:spPr bwMode="auto">
              <a:xfrm>
                <a:off x="2674" y="1872"/>
                <a:ext cx="175" cy="145"/>
              </a:xfrm>
              <a:custGeom>
                <a:avLst/>
                <a:gdLst>
                  <a:gd name="T0" fmla="*/ 20 w 523"/>
                  <a:gd name="T1" fmla="*/ 96 h 436"/>
                  <a:gd name="T2" fmla="*/ 17 w 523"/>
                  <a:gd name="T3" fmla="*/ 94 h 436"/>
                  <a:gd name="T4" fmla="*/ 15 w 523"/>
                  <a:gd name="T5" fmla="*/ 90 h 436"/>
                  <a:gd name="T6" fmla="*/ 12 w 523"/>
                  <a:gd name="T7" fmla="*/ 87 h 436"/>
                  <a:gd name="T8" fmla="*/ 9 w 523"/>
                  <a:gd name="T9" fmla="*/ 81 h 436"/>
                  <a:gd name="T10" fmla="*/ 5 w 523"/>
                  <a:gd name="T11" fmla="*/ 77 h 436"/>
                  <a:gd name="T12" fmla="*/ 4 w 523"/>
                  <a:gd name="T13" fmla="*/ 74 h 436"/>
                  <a:gd name="T14" fmla="*/ 4 w 523"/>
                  <a:gd name="T15" fmla="*/ 74 h 436"/>
                  <a:gd name="T16" fmla="*/ 0 w 523"/>
                  <a:gd name="T17" fmla="*/ 66 h 436"/>
                  <a:gd name="T18" fmla="*/ 0 w 523"/>
                  <a:gd name="T19" fmla="*/ 53 h 436"/>
                  <a:gd name="T20" fmla="*/ 6 w 523"/>
                  <a:gd name="T21" fmla="*/ 40 h 436"/>
                  <a:gd name="T22" fmla="*/ 13 w 523"/>
                  <a:gd name="T23" fmla="*/ 34 h 436"/>
                  <a:gd name="T24" fmla="*/ 20 w 523"/>
                  <a:gd name="T25" fmla="*/ 30 h 436"/>
                  <a:gd name="T26" fmla="*/ 30 w 523"/>
                  <a:gd name="T27" fmla="*/ 26 h 436"/>
                  <a:gd name="T28" fmla="*/ 39 w 523"/>
                  <a:gd name="T29" fmla="*/ 20 h 436"/>
                  <a:gd name="T30" fmla="*/ 49 w 523"/>
                  <a:gd name="T31" fmla="*/ 16 h 436"/>
                  <a:gd name="T32" fmla="*/ 57 w 523"/>
                  <a:gd name="T33" fmla="*/ 13 h 436"/>
                  <a:gd name="T34" fmla="*/ 64 w 523"/>
                  <a:gd name="T35" fmla="*/ 9 h 436"/>
                  <a:gd name="T36" fmla="*/ 74 w 523"/>
                  <a:gd name="T37" fmla="*/ 4 h 436"/>
                  <a:gd name="T38" fmla="*/ 84 w 523"/>
                  <a:gd name="T39" fmla="*/ 0 h 436"/>
                  <a:gd name="T40" fmla="*/ 94 w 523"/>
                  <a:gd name="T41" fmla="*/ 3 h 436"/>
                  <a:gd name="T42" fmla="*/ 105 w 523"/>
                  <a:gd name="T43" fmla="*/ 3 h 436"/>
                  <a:gd name="T44" fmla="*/ 118 w 523"/>
                  <a:gd name="T45" fmla="*/ 1 h 436"/>
                  <a:gd name="T46" fmla="*/ 131 w 523"/>
                  <a:gd name="T47" fmla="*/ 5 h 436"/>
                  <a:gd name="T48" fmla="*/ 145 w 523"/>
                  <a:gd name="T49" fmla="*/ 9 h 436"/>
                  <a:gd name="T50" fmla="*/ 154 w 523"/>
                  <a:gd name="T51" fmla="*/ 13 h 436"/>
                  <a:gd name="T52" fmla="*/ 156 w 523"/>
                  <a:gd name="T53" fmla="*/ 19 h 436"/>
                  <a:gd name="T54" fmla="*/ 158 w 523"/>
                  <a:gd name="T55" fmla="*/ 21 h 436"/>
                  <a:gd name="T56" fmla="*/ 164 w 523"/>
                  <a:gd name="T57" fmla="*/ 29 h 436"/>
                  <a:gd name="T58" fmla="*/ 169 w 523"/>
                  <a:gd name="T59" fmla="*/ 43 h 436"/>
                  <a:gd name="T60" fmla="*/ 169 w 523"/>
                  <a:gd name="T61" fmla="*/ 57 h 436"/>
                  <a:gd name="T62" fmla="*/ 171 w 523"/>
                  <a:gd name="T63" fmla="*/ 71 h 436"/>
                  <a:gd name="T64" fmla="*/ 172 w 523"/>
                  <a:gd name="T65" fmla="*/ 85 h 436"/>
                  <a:gd name="T66" fmla="*/ 170 w 523"/>
                  <a:gd name="T67" fmla="*/ 97 h 436"/>
                  <a:gd name="T68" fmla="*/ 170 w 523"/>
                  <a:gd name="T69" fmla="*/ 107 h 436"/>
                  <a:gd name="T70" fmla="*/ 172 w 523"/>
                  <a:gd name="T71" fmla="*/ 117 h 436"/>
                  <a:gd name="T72" fmla="*/ 175 w 523"/>
                  <a:gd name="T73" fmla="*/ 127 h 436"/>
                  <a:gd name="T74" fmla="*/ 170 w 523"/>
                  <a:gd name="T75" fmla="*/ 140 h 436"/>
                  <a:gd name="T76" fmla="*/ 162 w 523"/>
                  <a:gd name="T77" fmla="*/ 145 h 436"/>
                  <a:gd name="T78" fmla="*/ 157 w 523"/>
                  <a:gd name="T79" fmla="*/ 142 h 436"/>
                  <a:gd name="T80" fmla="*/ 139 w 523"/>
                  <a:gd name="T81" fmla="*/ 135 h 436"/>
                  <a:gd name="T82" fmla="*/ 114 w 523"/>
                  <a:gd name="T83" fmla="*/ 127 h 436"/>
                  <a:gd name="T84" fmla="*/ 89 w 523"/>
                  <a:gd name="T85" fmla="*/ 119 h 436"/>
                  <a:gd name="T86" fmla="*/ 64 w 523"/>
                  <a:gd name="T87" fmla="*/ 111 h 436"/>
                  <a:gd name="T88" fmla="*/ 39 w 523"/>
                  <a:gd name="T89" fmla="*/ 103 h 4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3"/>
                  <a:gd name="T136" fmla="*/ 0 h 436"/>
                  <a:gd name="T137" fmla="*/ 523 w 523"/>
                  <a:gd name="T138" fmla="*/ 436 h 4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3" h="436">
                    <a:moveTo>
                      <a:pt x="70" y="294"/>
                    </a:moveTo>
                    <a:lnTo>
                      <a:pt x="66" y="292"/>
                    </a:lnTo>
                    <a:lnTo>
                      <a:pt x="61" y="290"/>
                    </a:lnTo>
                    <a:lnTo>
                      <a:pt x="57" y="286"/>
                    </a:lnTo>
                    <a:lnTo>
                      <a:pt x="53" y="283"/>
                    </a:lnTo>
                    <a:lnTo>
                      <a:pt x="50" y="282"/>
                    </a:lnTo>
                    <a:lnTo>
                      <a:pt x="47" y="277"/>
                    </a:lnTo>
                    <a:lnTo>
                      <a:pt x="45" y="274"/>
                    </a:lnTo>
                    <a:lnTo>
                      <a:pt x="45" y="271"/>
                    </a:lnTo>
                    <a:lnTo>
                      <a:pt x="42" y="270"/>
                    </a:lnTo>
                    <a:lnTo>
                      <a:pt x="40" y="266"/>
                    </a:lnTo>
                    <a:lnTo>
                      <a:pt x="36" y="261"/>
                    </a:lnTo>
                    <a:lnTo>
                      <a:pt x="33" y="255"/>
                    </a:lnTo>
                    <a:lnTo>
                      <a:pt x="30" y="249"/>
                    </a:lnTo>
                    <a:lnTo>
                      <a:pt x="26" y="243"/>
                    </a:lnTo>
                    <a:lnTo>
                      <a:pt x="23" y="237"/>
                    </a:lnTo>
                    <a:lnTo>
                      <a:pt x="20" y="234"/>
                    </a:lnTo>
                    <a:lnTo>
                      <a:pt x="15" y="233"/>
                    </a:lnTo>
                    <a:lnTo>
                      <a:pt x="13" y="232"/>
                    </a:lnTo>
                    <a:lnTo>
                      <a:pt x="13" y="229"/>
                    </a:lnTo>
                    <a:lnTo>
                      <a:pt x="13" y="224"/>
                    </a:lnTo>
                    <a:lnTo>
                      <a:pt x="12" y="224"/>
                    </a:lnTo>
                    <a:lnTo>
                      <a:pt x="11" y="224"/>
                    </a:lnTo>
                    <a:lnTo>
                      <a:pt x="10" y="224"/>
                    </a:lnTo>
                    <a:lnTo>
                      <a:pt x="5" y="211"/>
                    </a:lnTo>
                    <a:lnTo>
                      <a:pt x="1" y="198"/>
                    </a:lnTo>
                    <a:lnTo>
                      <a:pt x="0" y="184"/>
                    </a:lnTo>
                    <a:lnTo>
                      <a:pt x="0" y="171"/>
                    </a:lnTo>
                    <a:lnTo>
                      <a:pt x="1" y="158"/>
                    </a:lnTo>
                    <a:lnTo>
                      <a:pt x="5" y="144"/>
                    </a:lnTo>
                    <a:lnTo>
                      <a:pt x="10" y="132"/>
                    </a:lnTo>
                    <a:lnTo>
                      <a:pt x="17" y="120"/>
                    </a:lnTo>
                    <a:lnTo>
                      <a:pt x="25" y="114"/>
                    </a:lnTo>
                    <a:lnTo>
                      <a:pt x="32" y="109"/>
                    </a:lnTo>
                    <a:lnTo>
                      <a:pt x="38" y="103"/>
                    </a:lnTo>
                    <a:lnTo>
                      <a:pt x="46" y="99"/>
                    </a:lnTo>
                    <a:lnTo>
                      <a:pt x="52" y="94"/>
                    </a:lnTo>
                    <a:lnTo>
                      <a:pt x="61" y="90"/>
                    </a:lnTo>
                    <a:lnTo>
                      <a:pt x="70" y="85"/>
                    </a:lnTo>
                    <a:lnTo>
                      <a:pt x="80" y="81"/>
                    </a:lnTo>
                    <a:lnTo>
                      <a:pt x="90" y="78"/>
                    </a:lnTo>
                    <a:lnTo>
                      <a:pt x="98" y="73"/>
                    </a:lnTo>
                    <a:lnTo>
                      <a:pt x="107" y="68"/>
                    </a:lnTo>
                    <a:lnTo>
                      <a:pt x="116" y="61"/>
                    </a:lnTo>
                    <a:lnTo>
                      <a:pt x="126" y="55"/>
                    </a:lnTo>
                    <a:lnTo>
                      <a:pt x="135" y="51"/>
                    </a:lnTo>
                    <a:lnTo>
                      <a:pt x="145" y="48"/>
                    </a:lnTo>
                    <a:lnTo>
                      <a:pt x="156" y="47"/>
                    </a:lnTo>
                    <a:lnTo>
                      <a:pt x="162" y="42"/>
                    </a:lnTo>
                    <a:lnTo>
                      <a:pt x="170" y="38"/>
                    </a:lnTo>
                    <a:lnTo>
                      <a:pt x="177" y="33"/>
                    </a:lnTo>
                    <a:lnTo>
                      <a:pt x="186" y="30"/>
                    </a:lnTo>
                    <a:lnTo>
                      <a:pt x="192" y="27"/>
                    </a:lnTo>
                    <a:lnTo>
                      <a:pt x="201" y="22"/>
                    </a:lnTo>
                    <a:lnTo>
                      <a:pt x="211" y="17"/>
                    </a:lnTo>
                    <a:lnTo>
                      <a:pt x="222" y="11"/>
                    </a:lnTo>
                    <a:lnTo>
                      <a:pt x="232" y="7"/>
                    </a:lnTo>
                    <a:lnTo>
                      <a:pt x="242" y="3"/>
                    </a:lnTo>
                    <a:lnTo>
                      <a:pt x="250" y="1"/>
                    </a:lnTo>
                    <a:lnTo>
                      <a:pt x="256" y="0"/>
                    </a:lnTo>
                    <a:lnTo>
                      <a:pt x="270" y="6"/>
                    </a:lnTo>
                    <a:lnTo>
                      <a:pt x="282" y="8"/>
                    </a:lnTo>
                    <a:lnTo>
                      <a:pt x="294" y="10"/>
                    </a:lnTo>
                    <a:lnTo>
                      <a:pt x="305" y="10"/>
                    </a:lnTo>
                    <a:lnTo>
                      <a:pt x="315" y="9"/>
                    </a:lnTo>
                    <a:lnTo>
                      <a:pt x="326" y="7"/>
                    </a:lnTo>
                    <a:lnTo>
                      <a:pt x="339" y="4"/>
                    </a:lnTo>
                    <a:lnTo>
                      <a:pt x="354" y="2"/>
                    </a:lnTo>
                    <a:lnTo>
                      <a:pt x="365" y="7"/>
                    </a:lnTo>
                    <a:lnTo>
                      <a:pt x="379" y="11"/>
                    </a:lnTo>
                    <a:lnTo>
                      <a:pt x="391" y="16"/>
                    </a:lnTo>
                    <a:lnTo>
                      <a:pt x="406" y="20"/>
                    </a:lnTo>
                    <a:lnTo>
                      <a:pt x="420" y="23"/>
                    </a:lnTo>
                    <a:lnTo>
                      <a:pt x="433" y="27"/>
                    </a:lnTo>
                    <a:lnTo>
                      <a:pt x="446" y="30"/>
                    </a:lnTo>
                    <a:lnTo>
                      <a:pt x="458" y="33"/>
                    </a:lnTo>
                    <a:lnTo>
                      <a:pt x="459" y="40"/>
                    </a:lnTo>
                    <a:lnTo>
                      <a:pt x="461" y="45"/>
                    </a:lnTo>
                    <a:lnTo>
                      <a:pt x="464" y="52"/>
                    </a:lnTo>
                    <a:lnTo>
                      <a:pt x="465" y="58"/>
                    </a:lnTo>
                    <a:lnTo>
                      <a:pt x="466" y="59"/>
                    </a:lnTo>
                    <a:lnTo>
                      <a:pt x="469" y="61"/>
                    </a:lnTo>
                    <a:lnTo>
                      <a:pt x="471" y="63"/>
                    </a:lnTo>
                    <a:lnTo>
                      <a:pt x="474" y="64"/>
                    </a:lnTo>
                    <a:lnTo>
                      <a:pt x="484" y="74"/>
                    </a:lnTo>
                    <a:lnTo>
                      <a:pt x="491" y="87"/>
                    </a:lnTo>
                    <a:lnTo>
                      <a:pt x="498" y="101"/>
                    </a:lnTo>
                    <a:lnTo>
                      <a:pt x="503" y="114"/>
                    </a:lnTo>
                    <a:lnTo>
                      <a:pt x="506" y="130"/>
                    </a:lnTo>
                    <a:lnTo>
                      <a:pt x="508" y="144"/>
                    </a:lnTo>
                    <a:lnTo>
                      <a:pt x="506" y="159"/>
                    </a:lnTo>
                    <a:lnTo>
                      <a:pt x="504" y="172"/>
                    </a:lnTo>
                    <a:lnTo>
                      <a:pt x="506" y="184"/>
                    </a:lnTo>
                    <a:lnTo>
                      <a:pt x="509" y="198"/>
                    </a:lnTo>
                    <a:lnTo>
                      <a:pt x="511" y="212"/>
                    </a:lnTo>
                    <a:lnTo>
                      <a:pt x="513" y="227"/>
                    </a:lnTo>
                    <a:lnTo>
                      <a:pt x="513" y="243"/>
                    </a:lnTo>
                    <a:lnTo>
                      <a:pt x="513" y="257"/>
                    </a:lnTo>
                    <a:lnTo>
                      <a:pt x="511" y="271"/>
                    </a:lnTo>
                    <a:lnTo>
                      <a:pt x="509" y="282"/>
                    </a:lnTo>
                    <a:lnTo>
                      <a:pt x="508" y="293"/>
                    </a:lnTo>
                    <a:lnTo>
                      <a:pt x="506" y="303"/>
                    </a:lnTo>
                    <a:lnTo>
                      <a:pt x="508" y="313"/>
                    </a:lnTo>
                    <a:lnTo>
                      <a:pt x="509" y="323"/>
                    </a:lnTo>
                    <a:lnTo>
                      <a:pt x="510" y="332"/>
                    </a:lnTo>
                    <a:lnTo>
                      <a:pt x="511" y="342"/>
                    </a:lnTo>
                    <a:lnTo>
                      <a:pt x="513" y="353"/>
                    </a:lnTo>
                    <a:lnTo>
                      <a:pt x="514" y="364"/>
                    </a:lnTo>
                    <a:lnTo>
                      <a:pt x="520" y="372"/>
                    </a:lnTo>
                    <a:lnTo>
                      <a:pt x="523" y="382"/>
                    </a:lnTo>
                    <a:lnTo>
                      <a:pt x="520" y="395"/>
                    </a:lnTo>
                    <a:lnTo>
                      <a:pt x="515" y="408"/>
                    </a:lnTo>
                    <a:lnTo>
                      <a:pt x="508" y="421"/>
                    </a:lnTo>
                    <a:lnTo>
                      <a:pt x="500" y="429"/>
                    </a:lnTo>
                    <a:lnTo>
                      <a:pt x="491" y="436"/>
                    </a:lnTo>
                    <a:lnTo>
                      <a:pt x="484" y="436"/>
                    </a:lnTo>
                    <a:lnTo>
                      <a:pt x="481" y="434"/>
                    </a:lnTo>
                    <a:lnTo>
                      <a:pt x="476" y="431"/>
                    </a:lnTo>
                    <a:lnTo>
                      <a:pt x="470" y="427"/>
                    </a:lnTo>
                    <a:lnTo>
                      <a:pt x="465" y="424"/>
                    </a:lnTo>
                    <a:lnTo>
                      <a:pt x="440" y="416"/>
                    </a:lnTo>
                    <a:lnTo>
                      <a:pt x="416" y="407"/>
                    </a:lnTo>
                    <a:lnTo>
                      <a:pt x="391" y="400"/>
                    </a:lnTo>
                    <a:lnTo>
                      <a:pt x="366" y="392"/>
                    </a:lnTo>
                    <a:lnTo>
                      <a:pt x="341" y="383"/>
                    </a:lnTo>
                    <a:lnTo>
                      <a:pt x="316" y="375"/>
                    </a:lnTo>
                    <a:lnTo>
                      <a:pt x="291" y="367"/>
                    </a:lnTo>
                    <a:lnTo>
                      <a:pt x="267" y="358"/>
                    </a:lnTo>
                    <a:lnTo>
                      <a:pt x="242" y="351"/>
                    </a:lnTo>
                    <a:lnTo>
                      <a:pt x="217" y="343"/>
                    </a:lnTo>
                    <a:lnTo>
                      <a:pt x="192" y="335"/>
                    </a:lnTo>
                    <a:lnTo>
                      <a:pt x="167" y="326"/>
                    </a:lnTo>
                    <a:lnTo>
                      <a:pt x="143" y="318"/>
                    </a:lnTo>
                    <a:lnTo>
                      <a:pt x="118" y="311"/>
                    </a:lnTo>
                    <a:lnTo>
                      <a:pt x="95" y="302"/>
                    </a:lnTo>
                    <a:lnTo>
                      <a:pt x="70" y="294"/>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05" name="Freeform 36"/>
              <p:cNvSpPr>
                <a:spLocks/>
              </p:cNvSpPr>
              <p:nvPr/>
            </p:nvSpPr>
            <p:spPr bwMode="auto">
              <a:xfrm>
                <a:off x="2674" y="1872"/>
                <a:ext cx="175" cy="145"/>
              </a:xfrm>
              <a:custGeom>
                <a:avLst/>
                <a:gdLst>
                  <a:gd name="T0" fmla="*/ 22 w 523"/>
                  <a:gd name="T1" fmla="*/ 97 h 436"/>
                  <a:gd name="T2" fmla="*/ 18 w 523"/>
                  <a:gd name="T3" fmla="*/ 94 h 436"/>
                  <a:gd name="T4" fmla="*/ 16 w 523"/>
                  <a:gd name="T5" fmla="*/ 92 h 436"/>
                  <a:gd name="T6" fmla="*/ 15 w 523"/>
                  <a:gd name="T7" fmla="*/ 90 h 436"/>
                  <a:gd name="T8" fmla="*/ 12 w 523"/>
                  <a:gd name="T9" fmla="*/ 87 h 436"/>
                  <a:gd name="T10" fmla="*/ 9 w 523"/>
                  <a:gd name="T11" fmla="*/ 81 h 436"/>
                  <a:gd name="T12" fmla="*/ 7 w 523"/>
                  <a:gd name="T13" fmla="*/ 78 h 436"/>
                  <a:gd name="T14" fmla="*/ 4 w 523"/>
                  <a:gd name="T15" fmla="*/ 76 h 436"/>
                  <a:gd name="T16" fmla="*/ 4 w 523"/>
                  <a:gd name="T17" fmla="*/ 74 h 436"/>
                  <a:gd name="T18" fmla="*/ 3 w 523"/>
                  <a:gd name="T19" fmla="*/ 74 h 436"/>
                  <a:gd name="T20" fmla="*/ 0 w 523"/>
                  <a:gd name="T21" fmla="*/ 66 h 436"/>
                  <a:gd name="T22" fmla="*/ 0 w 523"/>
                  <a:gd name="T23" fmla="*/ 53 h 436"/>
                  <a:gd name="T24" fmla="*/ 6 w 523"/>
                  <a:gd name="T25" fmla="*/ 40 h 436"/>
                  <a:gd name="T26" fmla="*/ 11 w 523"/>
                  <a:gd name="T27" fmla="*/ 36 h 436"/>
                  <a:gd name="T28" fmla="*/ 17 w 523"/>
                  <a:gd name="T29" fmla="*/ 31 h 436"/>
                  <a:gd name="T30" fmla="*/ 27 w 523"/>
                  <a:gd name="T31" fmla="*/ 27 h 436"/>
                  <a:gd name="T32" fmla="*/ 33 w 523"/>
                  <a:gd name="T33" fmla="*/ 24 h 436"/>
                  <a:gd name="T34" fmla="*/ 42 w 523"/>
                  <a:gd name="T35" fmla="*/ 18 h 436"/>
                  <a:gd name="T36" fmla="*/ 52 w 523"/>
                  <a:gd name="T37" fmla="*/ 16 h 436"/>
                  <a:gd name="T38" fmla="*/ 57 w 523"/>
                  <a:gd name="T39" fmla="*/ 13 h 436"/>
                  <a:gd name="T40" fmla="*/ 62 w 523"/>
                  <a:gd name="T41" fmla="*/ 10 h 436"/>
                  <a:gd name="T42" fmla="*/ 71 w 523"/>
                  <a:gd name="T43" fmla="*/ 6 h 436"/>
                  <a:gd name="T44" fmla="*/ 81 w 523"/>
                  <a:gd name="T45" fmla="*/ 1 h 436"/>
                  <a:gd name="T46" fmla="*/ 86 w 523"/>
                  <a:gd name="T47" fmla="*/ 0 h 436"/>
                  <a:gd name="T48" fmla="*/ 98 w 523"/>
                  <a:gd name="T49" fmla="*/ 3 h 436"/>
                  <a:gd name="T50" fmla="*/ 109 w 523"/>
                  <a:gd name="T51" fmla="*/ 2 h 436"/>
                  <a:gd name="T52" fmla="*/ 118 w 523"/>
                  <a:gd name="T53" fmla="*/ 1 h 436"/>
                  <a:gd name="T54" fmla="*/ 131 w 523"/>
                  <a:gd name="T55" fmla="*/ 5 h 436"/>
                  <a:gd name="T56" fmla="*/ 145 w 523"/>
                  <a:gd name="T57" fmla="*/ 9 h 436"/>
                  <a:gd name="T58" fmla="*/ 153 w 523"/>
                  <a:gd name="T59" fmla="*/ 11 h 436"/>
                  <a:gd name="T60" fmla="*/ 155 w 523"/>
                  <a:gd name="T61" fmla="*/ 17 h 436"/>
                  <a:gd name="T62" fmla="*/ 156 w 523"/>
                  <a:gd name="T63" fmla="*/ 20 h 436"/>
                  <a:gd name="T64" fmla="*/ 159 w 523"/>
                  <a:gd name="T65" fmla="*/ 21 h 436"/>
                  <a:gd name="T66" fmla="*/ 164 w 523"/>
                  <a:gd name="T67" fmla="*/ 29 h 436"/>
                  <a:gd name="T68" fmla="*/ 169 w 523"/>
                  <a:gd name="T69" fmla="*/ 43 h 436"/>
                  <a:gd name="T70" fmla="*/ 169 w 523"/>
                  <a:gd name="T71" fmla="*/ 57 h 436"/>
                  <a:gd name="T72" fmla="*/ 170 w 523"/>
                  <a:gd name="T73" fmla="*/ 66 h 436"/>
                  <a:gd name="T74" fmla="*/ 172 w 523"/>
                  <a:gd name="T75" fmla="*/ 81 h 436"/>
                  <a:gd name="T76" fmla="*/ 170 w 523"/>
                  <a:gd name="T77" fmla="*/ 94 h 436"/>
                  <a:gd name="T78" fmla="*/ 169 w 523"/>
                  <a:gd name="T79" fmla="*/ 101 h 436"/>
                  <a:gd name="T80" fmla="*/ 171 w 523"/>
                  <a:gd name="T81" fmla="*/ 110 h 436"/>
                  <a:gd name="T82" fmla="*/ 172 w 523"/>
                  <a:gd name="T83" fmla="*/ 121 h 436"/>
                  <a:gd name="T84" fmla="*/ 175 w 523"/>
                  <a:gd name="T85" fmla="*/ 127 h 436"/>
                  <a:gd name="T86" fmla="*/ 170 w 523"/>
                  <a:gd name="T87" fmla="*/ 140 h 436"/>
                  <a:gd name="T88" fmla="*/ 162 w 523"/>
                  <a:gd name="T89" fmla="*/ 145 h 436"/>
                  <a:gd name="T90" fmla="*/ 159 w 523"/>
                  <a:gd name="T91" fmla="*/ 143 h 436"/>
                  <a:gd name="T92" fmla="*/ 156 w 523"/>
                  <a:gd name="T93" fmla="*/ 141 h 436"/>
                  <a:gd name="T94" fmla="*/ 131 w 523"/>
                  <a:gd name="T95" fmla="*/ 133 h 436"/>
                  <a:gd name="T96" fmla="*/ 106 w 523"/>
                  <a:gd name="T97" fmla="*/ 125 h 436"/>
                  <a:gd name="T98" fmla="*/ 81 w 523"/>
                  <a:gd name="T99" fmla="*/ 117 h 436"/>
                  <a:gd name="T100" fmla="*/ 56 w 523"/>
                  <a:gd name="T101" fmla="*/ 108 h 436"/>
                  <a:gd name="T102" fmla="*/ 32 w 523"/>
                  <a:gd name="T103" fmla="*/ 100 h 4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3"/>
                  <a:gd name="T157" fmla="*/ 0 h 436"/>
                  <a:gd name="T158" fmla="*/ 523 w 523"/>
                  <a:gd name="T159" fmla="*/ 436 h 4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3" h="436">
                    <a:moveTo>
                      <a:pt x="70" y="294"/>
                    </a:moveTo>
                    <a:lnTo>
                      <a:pt x="70" y="294"/>
                    </a:lnTo>
                    <a:lnTo>
                      <a:pt x="66" y="292"/>
                    </a:lnTo>
                    <a:lnTo>
                      <a:pt x="61" y="290"/>
                    </a:lnTo>
                    <a:lnTo>
                      <a:pt x="57" y="286"/>
                    </a:lnTo>
                    <a:lnTo>
                      <a:pt x="53" y="283"/>
                    </a:lnTo>
                    <a:lnTo>
                      <a:pt x="50" y="282"/>
                    </a:lnTo>
                    <a:lnTo>
                      <a:pt x="47" y="277"/>
                    </a:lnTo>
                    <a:lnTo>
                      <a:pt x="45" y="274"/>
                    </a:lnTo>
                    <a:lnTo>
                      <a:pt x="45" y="271"/>
                    </a:lnTo>
                    <a:lnTo>
                      <a:pt x="42" y="270"/>
                    </a:lnTo>
                    <a:lnTo>
                      <a:pt x="40" y="266"/>
                    </a:lnTo>
                    <a:lnTo>
                      <a:pt x="36" y="261"/>
                    </a:lnTo>
                    <a:lnTo>
                      <a:pt x="33" y="255"/>
                    </a:lnTo>
                    <a:lnTo>
                      <a:pt x="30" y="249"/>
                    </a:lnTo>
                    <a:lnTo>
                      <a:pt x="26" y="243"/>
                    </a:lnTo>
                    <a:lnTo>
                      <a:pt x="23" y="237"/>
                    </a:lnTo>
                    <a:lnTo>
                      <a:pt x="20" y="234"/>
                    </a:lnTo>
                    <a:lnTo>
                      <a:pt x="15" y="233"/>
                    </a:lnTo>
                    <a:lnTo>
                      <a:pt x="13" y="232"/>
                    </a:lnTo>
                    <a:lnTo>
                      <a:pt x="13" y="229"/>
                    </a:lnTo>
                    <a:lnTo>
                      <a:pt x="13" y="224"/>
                    </a:lnTo>
                    <a:lnTo>
                      <a:pt x="12" y="224"/>
                    </a:lnTo>
                    <a:lnTo>
                      <a:pt x="11" y="224"/>
                    </a:lnTo>
                    <a:lnTo>
                      <a:pt x="10" y="224"/>
                    </a:lnTo>
                    <a:lnTo>
                      <a:pt x="5" y="211"/>
                    </a:lnTo>
                    <a:lnTo>
                      <a:pt x="1" y="198"/>
                    </a:lnTo>
                    <a:lnTo>
                      <a:pt x="0" y="184"/>
                    </a:lnTo>
                    <a:lnTo>
                      <a:pt x="0" y="171"/>
                    </a:lnTo>
                    <a:lnTo>
                      <a:pt x="1" y="158"/>
                    </a:lnTo>
                    <a:lnTo>
                      <a:pt x="5" y="144"/>
                    </a:lnTo>
                    <a:lnTo>
                      <a:pt x="10" y="132"/>
                    </a:lnTo>
                    <a:lnTo>
                      <a:pt x="17" y="120"/>
                    </a:lnTo>
                    <a:lnTo>
                      <a:pt x="25" y="114"/>
                    </a:lnTo>
                    <a:lnTo>
                      <a:pt x="32" y="109"/>
                    </a:lnTo>
                    <a:lnTo>
                      <a:pt x="38" y="103"/>
                    </a:lnTo>
                    <a:lnTo>
                      <a:pt x="46" y="99"/>
                    </a:lnTo>
                    <a:lnTo>
                      <a:pt x="52" y="94"/>
                    </a:lnTo>
                    <a:lnTo>
                      <a:pt x="61" y="90"/>
                    </a:lnTo>
                    <a:lnTo>
                      <a:pt x="70" y="85"/>
                    </a:lnTo>
                    <a:lnTo>
                      <a:pt x="80" y="81"/>
                    </a:lnTo>
                    <a:lnTo>
                      <a:pt x="90" y="78"/>
                    </a:lnTo>
                    <a:lnTo>
                      <a:pt x="98" y="73"/>
                    </a:lnTo>
                    <a:lnTo>
                      <a:pt x="107" y="68"/>
                    </a:lnTo>
                    <a:lnTo>
                      <a:pt x="116" y="61"/>
                    </a:lnTo>
                    <a:lnTo>
                      <a:pt x="126" y="55"/>
                    </a:lnTo>
                    <a:lnTo>
                      <a:pt x="135" y="51"/>
                    </a:lnTo>
                    <a:lnTo>
                      <a:pt x="145" y="48"/>
                    </a:lnTo>
                    <a:lnTo>
                      <a:pt x="156" y="47"/>
                    </a:lnTo>
                    <a:lnTo>
                      <a:pt x="162" y="42"/>
                    </a:lnTo>
                    <a:lnTo>
                      <a:pt x="170" y="38"/>
                    </a:lnTo>
                    <a:lnTo>
                      <a:pt x="177" y="33"/>
                    </a:lnTo>
                    <a:lnTo>
                      <a:pt x="186" y="30"/>
                    </a:lnTo>
                    <a:lnTo>
                      <a:pt x="192" y="27"/>
                    </a:lnTo>
                    <a:lnTo>
                      <a:pt x="201" y="22"/>
                    </a:lnTo>
                    <a:lnTo>
                      <a:pt x="211" y="17"/>
                    </a:lnTo>
                    <a:lnTo>
                      <a:pt x="222" y="11"/>
                    </a:lnTo>
                    <a:lnTo>
                      <a:pt x="232" y="7"/>
                    </a:lnTo>
                    <a:lnTo>
                      <a:pt x="242" y="3"/>
                    </a:lnTo>
                    <a:lnTo>
                      <a:pt x="250" y="1"/>
                    </a:lnTo>
                    <a:lnTo>
                      <a:pt x="256" y="0"/>
                    </a:lnTo>
                    <a:lnTo>
                      <a:pt x="270" y="6"/>
                    </a:lnTo>
                    <a:lnTo>
                      <a:pt x="282" y="8"/>
                    </a:lnTo>
                    <a:lnTo>
                      <a:pt x="294" y="10"/>
                    </a:lnTo>
                    <a:lnTo>
                      <a:pt x="305" y="10"/>
                    </a:lnTo>
                    <a:lnTo>
                      <a:pt x="315" y="9"/>
                    </a:lnTo>
                    <a:lnTo>
                      <a:pt x="326" y="7"/>
                    </a:lnTo>
                    <a:lnTo>
                      <a:pt x="339" y="4"/>
                    </a:lnTo>
                    <a:lnTo>
                      <a:pt x="354" y="2"/>
                    </a:lnTo>
                    <a:lnTo>
                      <a:pt x="365" y="7"/>
                    </a:lnTo>
                    <a:lnTo>
                      <a:pt x="379" y="11"/>
                    </a:lnTo>
                    <a:lnTo>
                      <a:pt x="391" y="16"/>
                    </a:lnTo>
                    <a:lnTo>
                      <a:pt x="406" y="20"/>
                    </a:lnTo>
                    <a:lnTo>
                      <a:pt x="420" y="23"/>
                    </a:lnTo>
                    <a:lnTo>
                      <a:pt x="433" y="27"/>
                    </a:lnTo>
                    <a:lnTo>
                      <a:pt x="446" y="30"/>
                    </a:lnTo>
                    <a:lnTo>
                      <a:pt x="458" y="33"/>
                    </a:lnTo>
                    <a:lnTo>
                      <a:pt x="459" y="40"/>
                    </a:lnTo>
                    <a:lnTo>
                      <a:pt x="461" y="45"/>
                    </a:lnTo>
                    <a:lnTo>
                      <a:pt x="464" y="52"/>
                    </a:lnTo>
                    <a:lnTo>
                      <a:pt x="465" y="58"/>
                    </a:lnTo>
                    <a:lnTo>
                      <a:pt x="466" y="59"/>
                    </a:lnTo>
                    <a:lnTo>
                      <a:pt x="469" y="61"/>
                    </a:lnTo>
                    <a:lnTo>
                      <a:pt x="471" y="63"/>
                    </a:lnTo>
                    <a:lnTo>
                      <a:pt x="474" y="64"/>
                    </a:lnTo>
                    <a:lnTo>
                      <a:pt x="484" y="74"/>
                    </a:lnTo>
                    <a:lnTo>
                      <a:pt x="491" y="87"/>
                    </a:lnTo>
                    <a:lnTo>
                      <a:pt x="498" y="101"/>
                    </a:lnTo>
                    <a:lnTo>
                      <a:pt x="503" y="114"/>
                    </a:lnTo>
                    <a:lnTo>
                      <a:pt x="506" y="130"/>
                    </a:lnTo>
                    <a:lnTo>
                      <a:pt x="508" y="144"/>
                    </a:lnTo>
                    <a:lnTo>
                      <a:pt x="506" y="159"/>
                    </a:lnTo>
                    <a:lnTo>
                      <a:pt x="504" y="172"/>
                    </a:lnTo>
                    <a:lnTo>
                      <a:pt x="506" y="184"/>
                    </a:lnTo>
                    <a:lnTo>
                      <a:pt x="509" y="198"/>
                    </a:lnTo>
                    <a:lnTo>
                      <a:pt x="511" y="212"/>
                    </a:lnTo>
                    <a:lnTo>
                      <a:pt x="513" y="227"/>
                    </a:lnTo>
                    <a:lnTo>
                      <a:pt x="513" y="243"/>
                    </a:lnTo>
                    <a:lnTo>
                      <a:pt x="513" y="257"/>
                    </a:lnTo>
                    <a:lnTo>
                      <a:pt x="511" y="271"/>
                    </a:lnTo>
                    <a:lnTo>
                      <a:pt x="509" y="282"/>
                    </a:lnTo>
                    <a:lnTo>
                      <a:pt x="508" y="293"/>
                    </a:lnTo>
                    <a:lnTo>
                      <a:pt x="506" y="303"/>
                    </a:lnTo>
                    <a:lnTo>
                      <a:pt x="508" y="313"/>
                    </a:lnTo>
                    <a:lnTo>
                      <a:pt x="509" y="323"/>
                    </a:lnTo>
                    <a:lnTo>
                      <a:pt x="510" y="332"/>
                    </a:lnTo>
                    <a:lnTo>
                      <a:pt x="511" y="342"/>
                    </a:lnTo>
                    <a:lnTo>
                      <a:pt x="513" y="353"/>
                    </a:lnTo>
                    <a:lnTo>
                      <a:pt x="514" y="364"/>
                    </a:lnTo>
                    <a:lnTo>
                      <a:pt x="520" y="372"/>
                    </a:lnTo>
                    <a:lnTo>
                      <a:pt x="523" y="382"/>
                    </a:lnTo>
                    <a:lnTo>
                      <a:pt x="520" y="395"/>
                    </a:lnTo>
                    <a:lnTo>
                      <a:pt x="515" y="408"/>
                    </a:lnTo>
                    <a:lnTo>
                      <a:pt x="508" y="421"/>
                    </a:lnTo>
                    <a:lnTo>
                      <a:pt x="500" y="429"/>
                    </a:lnTo>
                    <a:lnTo>
                      <a:pt x="491" y="436"/>
                    </a:lnTo>
                    <a:lnTo>
                      <a:pt x="484" y="436"/>
                    </a:lnTo>
                    <a:lnTo>
                      <a:pt x="481" y="434"/>
                    </a:lnTo>
                    <a:lnTo>
                      <a:pt x="476" y="431"/>
                    </a:lnTo>
                    <a:lnTo>
                      <a:pt x="470" y="427"/>
                    </a:lnTo>
                    <a:lnTo>
                      <a:pt x="465" y="424"/>
                    </a:lnTo>
                    <a:lnTo>
                      <a:pt x="440" y="416"/>
                    </a:lnTo>
                    <a:lnTo>
                      <a:pt x="416" y="407"/>
                    </a:lnTo>
                    <a:lnTo>
                      <a:pt x="391" y="400"/>
                    </a:lnTo>
                    <a:lnTo>
                      <a:pt x="366" y="392"/>
                    </a:lnTo>
                    <a:lnTo>
                      <a:pt x="341" y="383"/>
                    </a:lnTo>
                    <a:lnTo>
                      <a:pt x="316" y="375"/>
                    </a:lnTo>
                    <a:lnTo>
                      <a:pt x="291" y="367"/>
                    </a:lnTo>
                    <a:lnTo>
                      <a:pt x="267" y="358"/>
                    </a:lnTo>
                    <a:lnTo>
                      <a:pt x="242" y="351"/>
                    </a:lnTo>
                    <a:lnTo>
                      <a:pt x="217" y="343"/>
                    </a:lnTo>
                    <a:lnTo>
                      <a:pt x="192" y="335"/>
                    </a:lnTo>
                    <a:lnTo>
                      <a:pt x="167" y="326"/>
                    </a:lnTo>
                    <a:lnTo>
                      <a:pt x="143" y="318"/>
                    </a:lnTo>
                    <a:lnTo>
                      <a:pt x="118" y="311"/>
                    </a:lnTo>
                    <a:lnTo>
                      <a:pt x="95" y="302"/>
                    </a:lnTo>
                    <a:lnTo>
                      <a:pt x="70" y="29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6" name="Freeform 37"/>
              <p:cNvSpPr>
                <a:spLocks/>
              </p:cNvSpPr>
              <p:nvPr/>
            </p:nvSpPr>
            <p:spPr bwMode="auto">
              <a:xfrm>
                <a:off x="2924" y="2082"/>
                <a:ext cx="202" cy="162"/>
              </a:xfrm>
              <a:custGeom>
                <a:avLst/>
                <a:gdLst>
                  <a:gd name="T0" fmla="*/ 17 w 605"/>
                  <a:gd name="T1" fmla="*/ 13 h 487"/>
                  <a:gd name="T2" fmla="*/ 9 w 605"/>
                  <a:gd name="T3" fmla="*/ 20 h 487"/>
                  <a:gd name="T4" fmla="*/ 3 w 605"/>
                  <a:gd name="T5" fmla="*/ 33 h 487"/>
                  <a:gd name="T6" fmla="*/ 0 w 605"/>
                  <a:gd name="T7" fmla="*/ 47 h 487"/>
                  <a:gd name="T8" fmla="*/ 2 w 605"/>
                  <a:gd name="T9" fmla="*/ 61 h 487"/>
                  <a:gd name="T10" fmla="*/ 6 w 605"/>
                  <a:gd name="T11" fmla="*/ 78 h 487"/>
                  <a:gd name="T12" fmla="*/ 14 w 605"/>
                  <a:gd name="T13" fmla="*/ 94 h 487"/>
                  <a:gd name="T14" fmla="*/ 25 w 605"/>
                  <a:gd name="T15" fmla="*/ 109 h 487"/>
                  <a:gd name="T16" fmla="*/ 36 w 605"/>
                  <a:gd name="T17" fmla="*/ 121 h 487"/>
                  <a:gd name="T18" fmla="*/ 47 w 605"/>
                  <a:gd name="T19" fmla="*/ 131 h 487"/>
                  <a:gd name="T20" fmla="*/ 59 w 605"/>
                  <a:gd name="T21" fmla="*/ 141 h 487"/>
                  <a:gd name="T22" fmla="*/ 73 w 605"/>
                  <a:gd name="T23" fmla="*/ 149 h 487"/>
                  <a:gd name="T24" fmla="*/ 88 w 605"/>
                  <a:gd name="T25" fmla="*/ 155 h 487"/>
                  <a:gd name="T26" fmla="*/ 104 w 605"/>
                  <a:gd name="T27" fmla="*/ 159 h 487"/>
                  <a:gd name="T28" fmla="*/ 121 w 605"/>
                  <a:gd name="T29" fmla="*/ 161 h 487"/>
                  <a:gd name="T30" fmla="*/ 135 w 605"/>
                  <a:gd name="T31" fmla="*/ 162 h 487"/>
                  <a:gd name="T32" fmla="*/ 148 w 605"/>
                  <a:gd name="T33" fmla="*/ 161 h 487"/>
                  <a:gd name="T34" fmla="*/ 162 w 605"/>
                  <a:gd name="T35" fmla="*/ 159 h 487"/>
                  <a:gd name="T36" fmla="*/ 173 w 605"/>
                  <a:gd name="T37" fmla="*/ 156 h 487"/>
                  <a:gd name="T38" fmla="*/ 183 w 605"/>
                  <a:gd name="T39" fmla="*/ 151 h 487"/>
                  <a:gd name="T40" fmla="*/ 191 w 605"/>
                  <a:gd name="T41" fmla="*/ 145 h 487"/>
                  <a:gd name="T42" fmla="*/ 197 w 605"/>
                  <a:gd name="T43" fmla="*/ 137 h 487"/>
                  <a:gd name="T44" fmla="*/ 200 w 605"/>
                  <a:gd name="T45" fmla="*/ 128 h 487"/>
                  <a:gd name="T46" fmla="*/ 202 w 605"/>
                  <a:gd name="T47" fmla="*/ 118 h 487"/>
                  <a:gd name="T48" fmla="*/ 202 w 605"/>
                  <a:gd name="T49" fmla="*/ 108 h 487"/>
                  <a:gd name="T50" fmla="*/ 201 w 605"/>
                  <a:gd name="T51" fmla="*/ 98 h 487"/>
                  <a:gd name="T52" fmla="*/ 199 w 605"/>
                  <a:gd name="T53" fmla="*/ 89 h 487"/>
                  <a:gd name="T54" fmla="*/ 197 w 605"/>
                  <a:gd name="T55" fmla="*/ 80 h 487"/>
                  <a:gd name="T56" fmla="*/ 193 w 605"/>
                  <a:gd name="T57" fmla="*/ 71 h 487"/>
                  <a:gd name="T58" fmla="*/ 189 w 605"/>
                  <a:gd name="T59" fmla="*/ 62 h 487"/>
                  <a:gd name="T60" fmla="*/ 184 w 605"/>
                  <a:gd name="T61" fmla="*/ 53 h 487"/>
                  <a:gd name="T62" fmla="*/ 176 w 605"/>
                  <a:gd name="T63" fmla="*/ 43 h 487"/>
                  <a:gd name="T64" fmla="*/ 166 w 605"/>
                  <a:gd name="T65" fmla="*/ 34 h 487"/>
                  <a:gd name="T66" fmla="*/ 156 w 605"/>
                  <a:gd name="T67" fmla="*/ 26 h 487"/>
                  <a:gd name="T68" fmla="*/ 144 w 605"/>
                  <a:gd name="T69" fmla="*/ 19 h 487"/>
                  <a:gd name="T70" fmla="*/ 131 w 605"/>
                  <a:gd name="T71" fmla="*/ 13 h 487"/>
                  <a:gd name="T72" fmla="*/ 116 w 605"/>
                  <a:gd name="T73" fmla="*/ 7 h 487"/>
                  <a:gd name="T74" fmla="*/ 101 w 605"/>
                  <a:gd name="T75" fmla="*/ 4 h 487"/>
                  <a:gd name="T76" fmla="*/ 86 w 605"/>
                  <a:gd name="T77" fmla="*/ 1 h 487"/>
                  <a:gd name="T78" fmla="*/ 70 w 605"/>
                  <a:gd name="T79" fmla="*/ 0 h 487"/>
                  <a:gd name="T80" fmla="*/ 55 w 605"/>
                  <a:gd name="T81" fmla="*/ 1 h 487"/>
                  <a:gd name="T82" fmla="*/ 40 w 605"/>
                  <a:gd name="T83" fmla="*/ 3 h 487"/>
                  <a:gd name="T84" fmla="*/ 26 w 605"/>
                  <a:gd name="T85" fmla="*/ 7 h 4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05"/>
                  <a:gd name="T130" fmla="*/ 0 h 487"/>
                  <a:gd name="T131" fmla="*/ 605 w 605"/>
                  <a:gd name="T132" fmla="*/ 487 h 4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05" h="487">
                    <a:moveTo>
                      <a:pt x="58" y="32"/>
                    </a:moveTo>
                    <a:lnTo>
                      <a:pt x="51" y="39"/>
                    </a:lnTo>
                    <a:lnTo>
                      <a:pt x="42" y="47"/>
                    </a:lnTo>
                    <a:lnTo>
                      <a:pt x="28" y="60"/>
                    </a:lnTo>
                    <a:lnTo>
                      <a:pt x="17" y="77"/>
                    </a:lnTo>
                    <a:lnTo>
                      <a:pt x="9" y="98"/>
                    </a:lnTo>
                    <a:lnTo>
                      <a:pt x="4" y="118"/>
                    </a:lnTo>
                    <a:lnTo>
                      <a:pt x="0" y="140"/>
                    </a:lnTo>
                    <a:lnTo>
                      <a:pt x="0" y="162"/>
                    </a:lnTo>
                    <a:lnTo>
                      <a:pt x="5" y="184"/>
                    </a:lnTo>
                    <a:lnTo>
                      <a:pt x="10" y="211"/>
                    </a:lnTo>
                    <a:lnTo>
                      <a:pt x="19" y="233"/>
                    </a:lnTo>
                    <a:lnTo>
                      <a:pt x="29" y="258"/>
                    </a:lnTo>
                    <a:lnTo>
                      <a:pt x="43" y="283"/>
                    </a:lnTo>
                    <a:lnTo>
                      <a:pt x="61" y="309"/>
                    </a:lnTo>
                    <a:lnTo>
                      <a:pt x="76" y="328"/>
                    </a:lnTo>
                    <a:lnTo>
                      <a:pt x="91" y="345"/>
                    </a:lnTo>
                    <a:lnTo>
                      <a:pt x="107" y="363"/>
                    </a:lnTo>
                    <a:lnTo>
                      <a:pt x="123" y="380"/>
                    </a:lnTo>
                    <a:lnTo>
                      <a:pt x="141" y="395"/>
                    </a:lnTo>
                    <a:lnTo>
                      <a:pt x="159" y="410"/>
                    </a:lnTo>
                    <a:lnTo>
                      <a:pt x="178" y="423"/>
                    </a:lnTo>
                    <a:lnTo>
                      <a:pt x="198" y="435"/>
                    </a:lnTo>
                    <a:lnTo>
                      <a:pt x="219" y="447"/>
                    </a:lnTo>
                    <a:lnTo>
                      <a:pt x="241" y="457"/>
                    </a:lnTo>
                    <a:lnTo>
                      <a:pt x="263" y="465"/>
                    </a:lnTo>
                    <a:lnTo>
                      <a:pt x="287" y="473"/>
                    </a:lnTo>
                    <a:lnTo>
                      <a:pt x="311" y="479"/>
                    </a:lnTo>
                    <a:lnTo>
                      <a:pt x="336" y="483"/>
                    </a:lnTo>
                    <a:lnTo>
                      <a:pt x="362" y="485"/>
                    </a:lnTo>
                    <a:lnTo>
                      <a:pt x="388" y="486"/>
                    </a:lnTo>
                    <a:lnTo>
                      <a:pt x="405" y="487"/>
                    </a:lnTo>
                    <a:lnTo>
                      <a:pt x="423" y="486"/>
                    </a:lnTo>
                    <a:lnTo>
                      <a:pt x="443" y="485"/>
                    </a:lnTo>
                    <a:lnTo>
                      <a:pt x="463" y="483"/>
                    </a:lnTo>
                    <a:lnTo>
                      <a:pt x="484" y="479"/>
                    </a:lnTo>
                    <a:lnTo>
                      <a:pt x="502" y="474"/>
                    </a:lnTo>
                    <a:lnTo>
                      <a:pt x="519" y="470"/>
                    </a:lnTo>
                    <a:lnTo>
                      <a:pt x="534" y="463"/>
                    </a:lnTo>
                    <a:lnTo>
                      <a:pt x="549" y="455"/>
                    </a:lnTo>
                    <a:lnTo>
                      <a:pt x="562" y="445"/>
                    </a:lnTo>
                    <a:lnTo>
                      <a:pt x="572" y="435"/>
                    </a:lnTo>
                    <a:lnTo>
                      <a:pt x="582" y="424"/>
                    </a:lnTo>
                    <a:lnTo>
                      <a:pt x="589" y="412"/>
                    </a:lnTo>
                    <a:lnTo>
                      <a:pt x="595" y="399"/>
                    </a:lnTo>
                    <a:lnTo>
                      <a:pt x="600" y="384"/>
                    </a:lnTo>
                    <a:lnTo>
                      <a:pt x="604" y="370"/>
                    </a:lnTo>
                    <a:lnTo>
                      <a:pt x="605" y="354"/>
                    </a:lnTo>
                    <a:lnTo>
                      <a:pt x="605" y="339"/>
                    </a:lnTo>
                    <a:lnTo>
                      <a:pt x="605" y="324"/>
                    </a:lnTo>
                    <a:lnTo>
                      <a:pt x="605" y="310"/>
                    </a:lnTo>
                    <a:lnTo>
                      <a:pt x="602" y="295"/>
                    </a:lnTo>
                    <a:lnTo>
                      <a:pt x="601" y="281"/>
                    </a:lnTo>
                    <a:lnTo>
                      <a:pt x="597" y="267"/>
                    </a:lnTo>
                    <a:lnTo>
                      <a:pt x="594" y="253"/>
                    </a:lnTo>
                    <a:lnTo>
                      <a:pt x="590" y="240"/>
                    </a:lnTo>
                    <a:lnTo>
                      <a:pt x="585" y="227"/>
                    </a:lnTo>
                    <a:lnTo>
                      <a:pt x="579" y="213"/>
                    </a:lnTo>
                    <a:lnTo>
                      <a:pt x="572" y="200"/>
                    </a:lnTo>
                    <a:lnTo>
                      <a:pt x="566" y="187"/>
                    </a:lnTo>
                    <a:lnTo>
                      <a:pt x="559" y="173"/>
                    </a:lnTo>
                    <a:lnTo>
                      <a:pt x="550" y="160"/>
                    </a:lnTo>
                    <a:lnTo>
                      <a:pt x="541" y="147"/>
                    </a:lnTo>
                    <a:lnTo>
                      <a:pt x="526" y="130"/>
                    </a:lnTo>
                    <a:lnTo>
                      <a:pt x="511" y="116"/>
                    </a:lnTo>
                    <a:lnTo>
                      <a:pt x="496" y="102"/>
                    </a:lnTo>
                    <a:lnTo>
                      <a:pt x="481" y="90"/>
                    </a:lnTo>
                    <a:lnTo>
                      <a:pt x="466" y="79"/>
                    </a:lnTo>
                    <a:lnTo>
                      <a:pt x="450" y="68"/>
                    </a:lnTo>
                    <a:lnTo>
                      <a:pt x="432" y="58"/>
                    </a:lnTo>
                    <a:lnTo>
                      <a:pt x="412" y="47"/>
                    </a:lnTo>
                    <a:lnTo>
                      <a:pt x="391" y="38"/>
                    </a:lnTo>
                    <a:lnTo>
                      <a:pt x="370" y="30"/>
                    </a:lnTo>
                    <a:lnTo>
                      <a:pt x="347" y="22"/>
                    </a:lnTo>
                    <a:lnTo>
                      <a:pt x="326" y="17"/>
                    </a:lnTo>
                    <a:lnTo>
                      <a:pt x="303" y="11"/>
                    </a:lnTo>
                    <a:lnTo>
                      <a:pt x="281" y="7"/>
                    </a:lnTo>
                    <a:lnTo>
                      <a:pt x="257" y="2"/>
                    </a:lnTo>
                    <a:lnTo>
                      <a:pt x="233" y="0"/>
                    </a:lnTo>
                    <a:lnTo>
                      <a:pt x="211" y="0"/>
                    </a:lnTo>
                    <a:lnTo>
                      <a:pt x="188" y="0"/>
                    </a:lnTo>
                    <a:lnTo>
                      <a:pt x="166" y="2"/>
                    </a:lnTo>
                    <a:lnTo>
                      <a:pt x="143" y="5"/>
                    </a:lnTo>
                    <a:lnTo>
                      <a:pt x="121" y="9"/>
                    </a:lnTo>
                    <a:lnTo>
                      <a:pt x="99" y="16"/>
                    </a:lnTo>
                    <a:lnTo>
                      <a:pt x="78" y="22"/>
                    </a:lnTo>
                    <a:lnTo>
                      <a:pt x="58" y="32"/>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07" name="Freeform 38"/>
              <p:cNvSpPr>
                <a:spLocks/>
              </p:cNvSpPr>
              <p:nvPr/>
            </p:nvSpPr>
            <p:spPr bwMode="auto">
              <a:xfrm>
                <a:off x="2924" y="2082"/>
                <a:ext cx="202" cy="162"/>
              </a:xfrm>
              <a:custGeom>
                <a:avLst/>
                <a:gdLst>
                  <a:gd name="T0" fmla="*/ 17 w 605"/>
                  <a:gd name="T1" fmla="*/ 13 h 487"/>
                  <a:gd name="T2" fmla="*/ 9 w 605"/>
                  <a:gd name="T3" fmla="*/ 20 h 487"/>
                  <a:gd name="T4" fmla="*/ 3 w 605"/>
                  <a:gd name="T5" fmla="*/ 33 h 487"/>
                  <a:gd name="T6" fmla="*/ 0 w 605"/>
                  <a:gd name="T7" fmla="*/ 47 h 487"/>
                  <a:gd name="T8" fmla="*/ 2 w 605"/>
                  <a:gd name="T9" fmla="*/ 61 h 487"/>
                  <a:gd name="T10" fmla="*/ 6 w 605"/>
                  <a:gd name="T11" fmla="*/ 78 h 487"/>
                  <a:gd name="T12" fmla="*/ 14 w 605"/>
                  <a:gd name="T13" fmla="*/ 94 h 487"/>
                  <a:gd name="T14" fmla="*/ 20 w 605"/>
                  <a:gd name="T15" fmla="*/ 103 h 487"/>
                  <a:gd name="T16" fmla="*/ 30 w 605"/>
                  <a:gd name="T17" fmla="*/ 115 h 487"/>
                  <a:gd name="T18" fmla="*/ 41 w 605"/>
                  <a:gd name="T19" fmla="*/ 126 h 487"/>
                  <a:gd name="T20" fmla="*/ 53 w 605"/>
                  <a:gd name="T21" fmla="*/ 136 h 487"/>
                  <a:gd name="T22" fmla="*/ 66 w 605"/>
                  <a:gd name="T23" fmla="*/ 145 h 487"/>
                  <a:gd name="T24" fmla="*/ 80 w 605"/>
                  <a:gd name="T25" fmla="*/ 152 h 487"/>
                  <a:gd name="T26" fmla="*/ 96 w 605"/>
                  <a:gd name="T27" fmla="*/ 157 h 487"/>
                  <a:gd name="T28" fmla="*/ 112 w 605"/>
                  <a:gd name="T29" fmla="*/ 161 h 487"/>
                  <a:gd name="T30" fmla="*/ 130 w 605"/>
                  <a:gd name="T31" fmla="*/ 162 h 487"/>
                  <a:gd name="T32" fmla="*/ 135 w 605"/>
                  <a:gd name="T33" fmla="*/ 162 h 487"/>
                  <a:gd name="T34" fmla="*/ 148 w 605"/>
                  <a:gd name="T35" fmla="*/ 161 h 487"/>
                  <a:gd name="T36" fmla="*/ 162 w 605"/>
                  <a:gd name="T37" fmla="*/ 159 h 487"/>
                  <a:gd name="T38" fmla="*/ 173 w 605"/>
                  <a:gd name="T39" fmla="*/ 156 h 487"/>
                  <a:gd name="T40" fmla="*/ 178 w 605"/>
                  <a:gd name="T41" fmla="*/ 154 h 487"/>
                  <a:gd name="T42" fmla="*/ 188 w 605"/>
                  <a:gd name="T43" fmla="*/ 148 h 487"/>
                  <a:gd name="T44" fmla="*/ 194 w 605"/>
                  <a:gd name="T45" fmla="*/ 141 h 487"/>
                  <a:gd name="T46" fmla="*/ 199 w 605"/>
                  <a:gd name="T47" fmla="*/ 133 h 487"/>
                  <a:gd name="T48" fmla="*/ 202 w 605"/>
                  <a:gd name="T49" fmla="*/ 123 h 487"/>
                  <a:gd name="T50" fmla="*/ 202 w 605"/>
                  <a:gd name="T51" fmla="*/ 118 h 487"/>
                  <a:gd name="T52" fmla="*/ 202 w 605"/>
                  <a:gd name="T53" fmla="*/ 108 h 487"/>
                  <a:gd name="T54" fmla="*/ 201 w 605"/>
                  <a:gd name="T55" fmla="*/ 98 h 487"/>
                  <a:gd name="T56" fmla="*/ 199 w 605"/>
                  <a:gd name="T57" fmla="*/ 89 h 487"/>
                  <a:gd name="T58" fmla="*/ 197 w 605"/>
                  <a:gd name="T59" fmla="*/ 80 h 487"/>
                  <a:gd name="T60" fmla="*/ 193 w 605"/>
                  <a:gd name="T61" fmla="*/ 71 h 487"/>
                  <a:gd name="T62" fmla="*/ 189 w 605"/>
                  <a:gd name="T63" fmla="*/ 62 h 487"/>
                  <a:gd name="T64" fmla="*/ 184 w 605"/>
                  <a:gd name="T65" fmla="*/ 53 h 487"/>
                  <a:gd name="T66" fmla="*/ 181 w 605"/>
                  <a:gd name="T67" fmla="*/ 49 h 487"/>
                  <a:gd name="T68" fmla="*/ 171 w 605"/>
                  <a:gd name="T69" fmla="*/ 39 h 487"/>
                  <a:gd name="T70" fmla="*/ 161 w 605"/>
                  <a:gd name="T71" fmla="*/ 30 h 487"/>
                  <a:gd name="T72" fmla="*/ 150 w 605"/>
                  <a:gd name="T73" fmla="*/ 23 h 487"/>
                  <a:gd name="T74" fmla="*/ 138 w 605"/>
                  <a:gd name="T75" fmla="*/ 16 h 487"/>
                  <a:gd name="T76" fmla="*/ 131 w 605"/>
                  <a:gd name="T77" fmla="*/ 13 h 487"/>
                  <a:gd name="T78" fmla="*/ 116 w 605"/>
                  <a:gd name="T79" fmla="*/ 7 h 487"/>
                  <a:gd name="T80" fmla="*/ 101 w 605"/>
                  <a:gd name="T81" fmla="*/ 4 h 487"/>
                  <a:gd name="T82" fmla="*/ 86 w 605"/>
                  <a:gd name="T83" fmla="*/ 1 h 487"/>
                  <a:gd name="T84" fmla="*/ 78 w 605"/>
                  <a:gd name="T85" fmla="*/ 0 h 487"/>
                  <a:gd name="T86" fmla="*/ 63 w 605"/>
                  <a:gd name="T87" fmla="*/ 0 h 487"/>
                  <a:gd name="T88" fmla="*/ 48 w 605"/>
                  <a:gd name="T89" fmla="*/ 2 h 487"/>
                  <a:gd name="T90" fmla="*/ 33 w 605"/>
                  <a:gd name="T91" fmla="*/ 5 h 487"/>
                  <a:gd name="T92" fmla="*/ 19 w 605"/>
                  <a:gd name="T93" fmla="*/ 11 h 4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05"/>
                  <a:gd name="T142" fmla="*/ 0 h 487"/>
                  <a:gd name="T143" fmla="*/ 605 w 605"/>
                  <a:gd name="T144" fmla="*/ 487 h 48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05" h="487">
                    <a:moveTo>
                      <a:pt x="58" y="32"/>
                    </a:moveTo>
                    <a:lnTo>
                      <a:pt x="51" y="39"/>
                    </a:lnTo>
                    <a:lnTo>
                      <a:pt x="42" y="47"/>
                    </a:lnTo>
                    <a:lnTo>
                      <a:pt x="28" y="60"/>
                    </a:lnTo>
                    <a:lnTo>
                      <a:pt x="17" y="77"/>
                    </a:lnTo>
                    <a:lnTo>
                      <a:pt x="9" y="98"/>
                    </a:lnTo>
                    <a:lnTo>
                      <a:pt x="4" y="118"/>
                    </a:lnTo>
                    <a:lnTo>
                      <a:pt x="0" y="140"/>
                    </a:lnTo>
                    <a:lnTo>
                      <a:pt x="0" y="162"/>
                    </a:lnTo>
                    <a:lnTo>
                      <a:pt x="5" y="184"/>
                    </a:lnTo>
                    <a:lnTo>
                      <a:pt x="10" y="211"/>
                    </a:lnTo>
                    <a:lnTo>
                      <a:pt x="19" y="233"/>
                    </a:lnTo>
                    <a:lnTo>
                      <a:pt x="29" y="258"/>
                    </a:lnTo>
                    <a:lnTo>
                      <a:pt x="43" y="283"/>
                    </a:lnTo>
                    <a:lnTo>
                      <a:pt x="61" y="309"/>
                    </a:lnTo>
                    <a:lnTo>
                      <a:pt x="76" y="328"/>
                    </a:lnTo>
                    <a:lnTo>
                      <a:pt x="91" y="345"/>
                    </a:lnTo>
                    <a:lnTo>
                      <a:pt x="107" y="363"/>
                    </a:lnTo>
                    <a:lnTo>
                      <a:pt x="123" y="380"/>
                    </a:lnTo>
                    <a:lnTo>
                      <a:pt x="141" y="395"/>
                    </a:lnTo>
                    <a:lnTo>
                      <a:pt x="159" y="410"/>
                    </a:lnTo>
                    <a:lnTo>
                      <a:pt x="178" y="423"/>
                    </a:lnTo>
                    <a:lnTo>
                      <a:pt x="198" y="435"/>
                    </a:lnTo>
                    <a:lnTo>
                      <a:pt x="219" y="447"/>
                    </a:lnTo>
                    <a:lnTo>
                      <a:pt x="241" y="457"/>
                    </a:lnTo>
                    <a:lnTo>
                      <a:pt x="263" y="465"/>
                    </a:lnTo>
                    <a:lnTo>
                      <a:pt x="287" y="473"/>
                    </a:lnTo>
                    <a:lnTo>
                      <a:pt x="311" y="479"/>
                    </a:lnTo>
                    <a:lnTo>
                      <a:pt x="336" y="483"/>
                    </a:lnTo>
                    <a:lnTo>
                      <a:pt x="362" y="485"/>
                    </a:lnTo>
                    <a:lnTo>
                      <a:pt x="388" y="486"/>
                    </a:lnTo>
                    <a:lnTo>
                      <a:pt x="405" y="487"/>
                    </a:lnTo>
                    <a:lnTo>
                      <a:pt x="423" y="486"/>
                    </a:lnTo>
                    <a:lnTo>
                      <a:pt x="443" y="485"/>
                    </a:lnTo>
                    <a:lnTo>
                      <a:pt x="463" y="483"/>
                    </a:lnTo>
                    <a:lnTo>
                      <a:pt x="484" y="479"/>
                    </a:lnTo>
                    <a:lnTo>
                      <a:pt x="502" y="474"/>
                    </a:lnTo>
                    <a:lnTo>
                      <a:pt x="519" y="470"/>
                    </a:lnTo>
                    <a:lnTo>
                      <a:pt x="534" y="463"/>
                    </a:lnTo>
                    <a:lnTo>
                      <a:pt x="549" y="455"/>
                    </a:lnTo>
                    <a:lnTo>
                      <a:pt x="562" y="445"/>
                    </a:lnTo>
                    <a:lnTo>
                      <a:pt x="572" y="435"/>
                    </a:lnTo>
                    <a:lnTo>
                      <a:pt x="582" y="424"/>
                    </a:lnTo>
                    <a:lnTo>
                      <a:pt x="589" y="412"/>
                    </a:lnTo>
                    <a:lnTo>
                      <a:pt x="595" y="399"/>
                    </a:lnTo>
                    <a:lnTo>
                      <a:pt x="600" y="384"/>
                    </a:lnTo>
                    <a:lnTo>
                      <a:pt x="604" y="370"/>
                    </a:lnTo>
                    <a:lnTo>
                      <a:pt x="605" y="354"/>
                    </a:lnTo>
                    <a:lnTo>
                      <a:pt x="605" y="339"/>
                    </a:lnTo>
                    <a:lnTo>
                      <a:pt x="605" y="324"/>
                    </a:lnTo>
                    <a:lnTo>
                      <a:pt x="605" y="310"/>
                    </a:lnTo>
                    <a:lnTo>
                      <a:pt x="602" y="295"/>
                    </a:lnTo>
                    <a:lnTo>
                      <a:pt x="601" y="281"/>
                    </a:lnTo>
                    <a:lnTo>
                      <a:pt x="597" y="267"/>
                    </a:lnTo>
                    <a:lnTo>
                      <a:pt x="594" y="253"/>
                    </a:lnTo>
                    <a:lnTo>
                      <a:pt x="590" y="240"/>
                    </a:lnTo>
                    <a:lnTo>
                      <a:pt x="585" y="227"/>
                    </a:lnTo>
                    <a:lnTo>
                      <a:pt x="579" y="213"/>
                    </a:lnTo>
                    <a:lnTo>
                      <a:pt x="572" y="200"/>
                    </a:lnTo>
                    <a:lnTo>
                      <a:pt x="566" y="187"/>
                    </a:lnTo>
                    <a:lnTo>
                      <a:pt x="559" y="173"/>
                    </a:lnTo>
                    <a:lnTo>
                      <a:pt x="550" y="160"/>
                    </a:lnTo>
                    <a:lnTo>
                      <a:pt x="541" y="147"/>
                    </a:lnTo>
                    <a:lnTo>
                      <a:pt x="526" y="130"/>
                    </a:lnTo>
                    <a:lnTo>
                      <a:pt x="511" y="116"/>
                    </a:lnTo>
                    <a:lnTo>
                      <a:pt x="496" y="102"/>
                    </a:lnTo>
                    <a:lnTo>
                      <a:pt x="481" y="90"/>
                    </a:lnTo>
                    <a:lnTo>
                      <a:pt x="466" y="79"/>
                    </a:lnTo>
                    <a:lnTo>
                      <a:pt x="450" y="68"/>
                    </a:lnTo>
                    <a:lnTo>
                      <a:pt x="432" y="58"/>
                    </a:lnTo>
                    <a:lnTo>
                      <a:pt x="412" y="47"/>
                    </a:lnTo>
                    <a:lnTo>
                      <a:pt x="391" y="38"/>
                    </a:lnTo>
                    <a:lnTo>
                      <a:pt x="370" y="30"/>
                    </a:lnTo>
                    <a:lnTo>
                      <a:pt x="347" y="22"/>
                    </a:lnTo>
                    <a:lnTo>
                      <a:pt x="326" y="17"/>
                    </a:lnTo>
                    <a:lnTo>
                      <a:pt x="303" y="11"/>
                    </a:lnTo>
                    <a:lnTo>
                      <a:pt x="281" y="7"/>
                    </a:lnTo>
                    <a:lnTo>
                      <a:pt x="257" y="2"/>
                    </a:lnTo>
                    <a:lnTo>
                      <a:pt x="233" y="0"/>
                    </a:lnTo>
                    <a:lnTo>
                      <a:pt x="211" y="0"/>
                    </a:lnTo>
                    <a:lnTo>
                      <a:pt x="188" y="0"/>
                    </a:lnTo>
                    <a:lnTo>
                      <a:pt x="166" y="2"/>
                    </a:lnTo>
                    <a:lnTo>
                      <a:pt x="143" y="5"/>
                    </a:lnTo>
                    <a:lnTo>
                      <a:pt x="121" y="9"/>
                    </a:lnTo>
                    <a:lnTo>
                      <a:pt x="99" y="16"/>
                    </a:lnTo>
                    <a:lnTo>
                      <a:pt x="78" y="22"/>
                    </a:lnTo>
                    <a:lnTo>
                      <a:pt x="58" y="32"/>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8" name="Freeform 39"/>
              <p:cNvSpPr>
                <a:spLocks/>
              </p:cNvSpPr>
              <p:nvPr/>
            </p:nvSpPr>
            <p:spPr bwMode="auto">
              <a:xfrm>
                <a:off x="2932" y="2097"/>
                <a:ext cx="169" cy="140"/>
              </a:xfrm>
              <a:custGeom>
                <a:avLst/>
                <a:gdLst>
                  <a:gd name="T0" fmla="*/ 167 w 506"/>
                  <a:gd name="T1" fmla="*/ 131 h 420"/>
                  <a:gd name="T2" fmla="*/ 162 w 506"/>
                  <a:gd name="T3" fmla="*/ 133 h 420"/>
                  <a:gd name="T4" fmla="*/ 157 w 506"/>
                  <a:gd name="T5" fmla="*/ 135 h 420"/>
                  <a:gd name="T6" fmla="*/ 153 w 506"/>
                  <a:gd name="T7" fmla="*/ 136 h 420"/>
                  <a:gd name="T8" fmla="*/ 145 w 506"/>
                  <a:gd name="T9" fmla="*/ 138 h 420"/>
                  <a:gd name="T10" fmla="*/ 134 w 506"/>
                  <a:gd name="T11" fmla="*/ 140 h 420"/>
                  <a:gd name="T12" fmla="*/ 123 w 506"/>
                  <a:gd name="T13" fmla="*/ 140 h 420"/>
                  <a:gd name="T14" fmla="*/ 113 w 506"/>
                  <a:gd name="T15" fmla="*/ 140 h 420"/>
                  <a:gd name="T16" fmla="*/ 103 w 506"/>
                  <a:gd name="T17" fmla="*/ 139 h 420"/>
                  <a:gd name="T18" fmla="*/ 93 w 506"/>
                  <a:gd name="T19" fmla="*/ 136 h 420"/>
                  <a:gd name="T20" fmla="*/ 83 w 506"/>
                  <a:gd name="T21" fmla="*/ 133 h 420"/>
                  <a:gd name="T22" fmla="*/ 73 w 506"/>
                  <a:gd name="T23" fmla="*/ 129 h 420"/>
                  <a:gd name="T24" fmla="*/ 58 w 506"/>
                  <a:gd name="T25" fmla="*/ 122 h 420"/>
                  <a:gd name="T26" fmla="*/ 43 w 506"/>
                  <a:gd name="T27" fmla="*/ 111 h 420"/>
                  <a:gd name="T28" fmla="*/ 30 w 506"/>
                  <a:gd name="T29" fmla="*/ 99 h 420"/>
                  <a:gd name="T30" fmla="*/ 18 w 506"/>
                  <a:gd name="T31" fmla="*/ 85 h 420"/>
                  <a:gd name="T32" fmla="*/ 9 w 506"/>
                  <a:gd name="T33" fmla="*/ 69 h 420"/>
                  <a:gd name="T34" fmla="*/ 3 w 506"/>
                  <a:gd name="T35" fmla="*/ 55 h 420"/>
                  <a:gd name="T36" fmla="*/ 0 w 506"/>
                  <a:gd name="T37" fmla="*/ 41 h 420"/>
                  <a:gd name="T38" fmla="*/ 0 w 506"/>
                  <a:gd name="T39" fmla="*/ 27 h 420"/>
                  <a:gd name="T40" fmla="*/ 3 w 506"/>
                  <a:gd name="T41" fmla="*/ 17 h 420"/>
                  <a:gd name="T42" fmla="*/ 5 w 506"/>
                  <a:gd name="T43" fmla="*/ 14 h 420"/>
                  <a:gd name="T44" fmla="*/ 6 w 506"/>
                  <a:gd name="T45" fmla="*/ 10 h 420"/>
                  <a:gd name="T46" fmla="*/ 7 w 506"/>
                  <a:gd name="T47" fmla="*/ 7 h 420"/>
                  <a:gd name="T48" fmla="*/ 10 w 506"/>
                  <a:gd name="T49" fmla="*/ 4 h 420"/>
                  <a:gd name="T50" fmla="*/ 13 w 506"/>
                  <a:gd name="T51" fmla="*/ 1 h 420"/>
                  <a:gd name="T52" fmla="*/ 13 w 506"/>
                  <a:gd name="T53" fmla="*/ 2 h 420"/>
                  <a:gd name="T54" fmla="*/ 12 w 506"/>
                  <a:gd name="T55" fmla="*/ 6 h 420"/>
                  <a:gd name="T56" fmla="*/ 10 w 506"/>
                  <a:gd name="T57" fmla="*/ 11 h 420"/>
                  <a:gd name="T58" fmla="*/ 10 w 506"/>
                  <a:gd name="T59" fmla="*/ 15 h 420"/>
                  <a:gd name="T60" fmla="*/ 10 w 506"/>
                  <a:gd name="T61" fmla="*/ 30 h 420"/>
                  <a:gd name="T62" fmla="*/ 18 w 506"/>
                  <a:gd name="T63" fmla="*/ 54 h 420"/>
                  <a:gd name="T64" fmla="*/ 31 w 506"/>
                  <a:gd name="T65" fmla="*/ 75 h 420"/>
                  <a:gd name="T66" fmla="*/ 50 w 506"/>
                  <a:gd name="T67" fmla="*/ 95 h 420"/>
                  <a:gd name="T68" fmla="*/ 73 w 506"/>
                  <a:gd name="T69" fmla="*/ 110 h 420"/>
                  <a:gd name="T70" fmla="*/ 99 w 506"/>
                  <a:gd name="T71" fmla="*/ 122 h 420"/>
                  <a:gd name="T72" fmla="*/ 127 w 506"/>
                  <a:gd name="T73" fmla="*/ 129 h 420"/>
                  <a:gd name="T74" fmla="*/ 155 w 506"/>
                  <a:gd name="T75" fmla="*/ 131 h 4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6"/>
                  <a:gd name="T115" fmla="*/ 0 h 420"/>
                  <a:gd name="T116" fmla="*/ 506 w 506"/>
                  <a:gd name="T117" fmla="*/ 420 h 42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6" h="420">
                    <a:moveTo>
                      <a:pt x="506" y="389"/>
                    </a:moveTo>
                    <a:lnTo>
                      <a:pt x="499" y="393"/>
                    </a:lnTo>
                    <a:lnTo>
                      <a:pt x="492" y="395"/>
                    </a:lnTo>
                    <a:lnTo>
                      <a:pt x="486" y="398"/>
                    </a:lnTo>
                    <a:lnTo>
                      <a:pt x="478" y="402"/>
                    </a:lnTo>
                    <a:lnTo>
                      <a:pt x="471" y="405"/>
                    </a:lnTo>
                    <a:lnTo>
                      <a:pt x="463" y="407"/>
                    </a:lnTo>
                    <a:lnTo>
                      <a:pt x="457" y="409"/>
                    </a:lnTo>
                    <a:lnTo>
                      <a:pt x="449" y="410"/>
                    </a:lnTo>
                    <a:lnTo>
                      <a:pt x="433" y="414"/>
                    </a:lnTo>
                    <a:lnTo>
                      <a:pt x="415" y="417"/>
                    </a:lnTo>
                    <a:lnTo>
                      <a:pt x="400" y="419"/>
                    </a:lnTo>
                    <a:lnTo>
                      <a:pt x="384" y="420"/>
                    </a:lnTo>
                    <a:lnTo>
                      <a:pt x="368" y="420"/>
                    </a:lnTo>
                    <a:lnTo>
                      <a:pt x="353" y="420"/>
                    </a:lnTo>
                    <a:lnTo>
                      <a:pt x="338" y="419"/>
                    </a:lnTo>
                    <a:lnTo>
                      <a:pt x="323" y="418"/>
                    </a:lnTo>
                    <a:lnTo>
                      <a:pt x="307" y="416"/>
                    </a:lnTo>
                    <a:lnTo>
                      <a:pt x="292" y="413"/>
                    </a:lnTo>
                    <a:lnTo>
                      <a:pt x="278" y="408"/>
                    </a:lnTo>
                    <a:lnTo>
                      <a:pt x="263" y="404"/>
                    </a:lnTo>
                    <a:lnTo>
                      <a:pt x="248" y="399"/>
                    </a:lnTo>
                    <a:lnTo>
                      <a:pt x="233" y="394"/>
                    </a:lnTo>
                    <a:lnTo>
                      <a:pt x="218" y="387"/>
                    </a:lnTo>
                    <a:lnTo>
                      <a:pt x="203" y="380"/>
                    </a:lnTo>
                    <a:lnTo>
                      <a:pt x="175" y="365"/>
                    </a:lnTo>
                    <a:lnTo>
                      <a:pt x="151" y="351"/>
                    </a:lnTo>
                    <a:lnTo>
                      <a:pt x="129" y="334"/>
                    </a:lnTo>
                    <a:lnTo>
                      <a:pt x="108" y="317"/>
                    </a:lnTo>
                    <a:lnTo>
                      <a:pt x="89" y="298"/>
                    </a:lnTo>
                    <a:lnTo>
                      <a:pt x="71" y="278"/>
                    </a:lnTo>
                    <a:lnTo>
                      <a:pt x="54" y="255"/>
                    </a:lnTo>
                    <a:lnTo>
                      <a:pt x="38" y="231"/>
                    </a:lnTo>
                    <a:lnTo>
                      <a:pt x="26" y="208"/>
                    </a:lnTo>
                    <a:lnTo>
                      <a:pt x="17" y="187"/>
                    </a:lnTo>
                    <a:lnTo>
                      <a:pt x="10" y="166"/>
                    </a:lnTo>
                    <a:lnTo>
                      <a:pt x="4" y="145"/>
                    </a:lnTo>
                    <a:lnTo>
                      <a:pt x="1" y="123"/>
                    </a:lnTo>
                    <a:lnTo>
                      <a:pt x="0" y="102"/>
                    </a:lnTo>
                    <a:lnTo>
                      <a:pt x="1" y="80"/>
                    </a:lnTo>
                    <a:lnTo>
                      <a:pt x="6" y="56"/>
                    </a:lnTo>
                    <a:lnTo>
                      <a:pt x="9" y="51"/>
                    </a:lnTo>
                    <a:lnTo>
                      <a:pt x="11" y="46"/>
                    </a:lnTo>
                    <a:lnTo>
                      <a:pt x="14" y="41"/>
                    </a:lnTo>
                    <a:lnTo>
                      <a:pt x="16" y="36"/>
                    </a:lnTo>
                    <a:lnTo>
                      <a:pt x="19" y="31"/>
                    </a:lnTo>
                    <a:lnTo>
                      <a:pt x="21" y="26"/>
                    </a:lnTo>
                    <a:lnTo>
                      <a:pt x="22" y="22"/>
                    </a:lnTo>
                    <a:lnTo>
                      <a:pt x="25" y="18"/>
                    </a:lnTo>
                    <a:lnTo>
                      <a:pt x="30" y="13"/>
                    </a:lnTo>
                    <a:lnTo>
                      <a:pt x="34" y="9"/>
                    </a:lnTo>
                    <a:lnTo>
                      <a:pt x="38" y="4"/>
                    </a:lnTo>
                    <a:lnTo>
                      <a:pt x="40" y="0"/>
                    </a:lnTo>
                    <a:lnTo>
                      <a:pt x="39" y="6"/>
                    </a:lnTo>
                    <a:lnTo>
                      <a:pt x="36" y="13"/>
                    </a:lnTo>
                    <a:lnTo>
                      <a:pt x="35" y="19"/>
                    </a:lnTo>
                    <a:lnTo>
                      <a:pt x="33" y="25"/>
                    </a:lnTo>
                    <a:lnTo>
                      <a:pt x="31" y="32"/>
                    </a:lnTo>
                    <a:lnTo>
                      <a:pt x="30" y="39"/>
                    </a:lnTo>
                    <a:lnTo>
                      <a:pt x="29" y="45"/>
                    </a:lnTo>
                    <a:lnTo>
                      <a:pt x="28" y="52"/>
                    </a:lnTo>
                    <a:lnTo>
                      <a:pt x="30" y="90"/>
                    </a:lnTo>
                    <a:lnTo>
                      <a:pt x="39" y="125"/>
                    </a:lnTo>
                    <a:lnTo>
                      <a:pt x="53" y="161"/>
                    </a:lnTo>
                    <a:lnTo>
                      <a:pt x="71" y="194"/>
                    </a:lnTo>
                    <a:lnTo>
                      <a:pt x="94" y="226"/>
                    </a:lnTo>
                    <a:lnTo>
                      <a:pt x="120" y="256"/>
                    </a:lnTo>
                    <a:lnTo>
                      <a:pt x="151" y="284"/>
                    </a:lnTo>
                    <a:lnTo>
                      <a:pt x="184" y="308"/>
                    </a:lnTo>
                    <a:lnTo>
                      <a:pt x="220" y="331"/>
                    </a:lnTo>
                    <a:lnTo>
                      <a:pt x="258" y="351"/>
                    </a:lnTo>
                    <a:lnTo>
                      <a:pt x="297" y="366"/>
                    </a:lnTo>
                    <a:lnTo>
                      <a:pt x="338" y="379"/>
                    </a:lnTo>
                    <a:lnTo>
                      <a:pt x="379" y="388"/>
                    </a:lnTo>
                    <a:lnTo>
                      <a:pt x="422" y="393"/>
                    </a:lnTo>
                    <a:lnTo>
                      <a:pt x="464" y="394"/>
                    </a:lnTo>
                    <a:lnTo>
                      <a:pt x="506" y="389"/>
                    </a:lnTo>
                    <a:close/>
                  </a:path>
                </a:pathLst>
              </a:custGeom>
              <a:solidFill>
                <a:srgbClr val="C4CCCC"/>
              </a:solidFill>
              <a:ln w="9525">
                <a:noFill/>
                <a:round/>
                <a:headEnd/>
                <a:tailEnd/>
              </a:ln>
            </p:spPr>
            <p:txBody>
              <a:bodyPr wrap="none" lIns="110377" tIns="55189" rIns="110377" bIns="55189">
                <a:spAutoFit/>
              </a:bodyPr>
              <a:lstStyle/>
              <a:p>
                <a:endParaRPr lang="de-DE"/>
              </a:p>
            </p:txBody>
          </p:sp>
          <p:sp>
            <p:nvSpPr>
              <p:cNvPr id="113709" name="Freeform 40"/>
              <p:cNvSpPr>
                <a:spLocks/>
              </p:cNvSpPr>
              <p:nvPr/>
            </p:nvSpPr>
            <p:spPr bwMode="auto">
              <a:xfrm>
                <a:off x="2932" y="2097"/>
                <a:ext cx="169" cy="140"/>
              </a:xfrm>
              <a:custGeom>
                <a:avLst/>
                <a:gdLst>
                  <a:gd name="T0" fmla="*/ 169 w 506"/>
                  <a:gd name="T1" fmla="*/ 130 h 420"/>
                  <a:gd name="T2" fmla="*/ 164 w 506"/>
                  <a:gd name="T3" fmla="*/ 132 h 420"/>
                  <a:gd name="T4" fmla="*/ 160 w 506"/>
                  <a:gd name="T5" fmla="*/ 134 h 420"/>
                  <a:gd name="T6" fmla="*/ 155 w 506"/>
                  <a:gd name="T7" fmla="*/ 136 h 420"/>
                  <a:gd name="T8" fmla="*/ 150 w 506"/>
                  <a:gd name="T9" fmla="*/ 137 h 420"/>
                  <a:gd name="T10" fmla="*/ 145 w 506"/>
                  <a:gd name="T11" fmla="*/ 138 h 420"/>
                  <a:gd name="T12" fmla="*/ 134 w 506"/>
                  <a:gd name="T13" fmla="*/ 140 h 420"/>
                  <a:gd name="T14" fmla="*/ 123 w 506"/>
                  <a:gd name="T15" fmla="*/ 140 h 420"/>
                  <a:gd name="T16" fmla="*/ 113 w 506"/>
                  <a:gd name="T17" fmla="*/ 140 h 420"/>
                  <a:gd name="T18" fmla="*/ 103 w 506"/>
                  <a:gd name="T19" fmla="*/ 139 h 420"/>
                  <a:gd name="T20" fmla="*/ 93 w 506"/>
                  <a:gd name="T21" fmla="*/ 136 h 420"/>
                  <a:gd name="T22" fmla="*/ 83 w 506"/>
                  <a:gd name="T23" fmla="*/ 133 h 420"/>
                  <a:gd name="T24" fmla="*/ 73 w 506"/>
                  <a:gd name="T25" fmla="*/ 129 h 420"/>
                  <a:gd name="T26" fmla="*/ 68 w 506"/>
                  <a:gd name="T27" fmla="*/ 127 h 420"/>
                  <a:gd name="T28" fmla="*/ 50 w 506"/>
                  <a:gd name="T29" fmla="*/ 117 h 420"/>
                  <a:gd name="T30" fmla="*/ 36 w 506"/>
                  <a:gd name="T31" fmla="*/ 106 h 420"/>
                  <a:gd name="T32" fmla="*/ 24 w 506"/>
                  <a:gd name="T33" fmla="*/ 93 h 420"/>
                  <a:gd name="T34" fmla="*/ 13 w 506"/>
                  <a:gd name="T35" fmla="*/ 77 h 420"/>
                  <a:gd name="T36" fmla="*/ 9 w 506"/>
                  <a:gd name="T37" fmla="*/ 69 h 420"/>
                  <a:gd name="T38" fmla="*/ 3 w 506"/>
                  <a:gd name="T39" fmla="*/ 55 h 420"/>
                  <a:gd name="T40" fmla="*/ 0 w 506"/>
                  <a:gd name="T41" fmla="*/ 41 h 420"/>
                  <a:gd name="T42" fmla="*/ 0 w 506"/>
                  <a:gd name="T43" fmla="*/ 27 h 420"/>
                  <a:gd name="T44" fmla="*/ 2 w 506"/>
                  <a:gd name="T45" fmla="*/ 19 h 420"/>
                  <a:gd name="T46" fmla="*/ 4 w 506"/>
                  <a:gd name="T47" fmla="*/ 15 h 420"/>
                  <a:gd name="T48" fmla="*/ 5 w 506"/>
                  <a:gd name="T49" fmla="*/ 12 h 420"/>
                  <a:gd name="T50" fmla="*/ 7 w 506"/>
                  <a:gd name="T51" fmla="*/ 9 h 420"/>
                  <a:gd name="T52" fmla="*/ 8 w 506"/>
                  <a:gd name="T53" fmla="*/ 6 h 420"/>
                  <a:gd name="T54" fmla="*/ 10 w 506"/>
                  <a:gd name="T55" fmla="*/ 4 h 420"/>
                  <a:gd name="T56" fmla="*/ 13 w 506"/>
                  <a:gd name="T57" fmla="*/ 1 h 420"/>
                  <a:gd name="T58" fmla="*/ 13 w 506"/>
                  <a:gd name="T59" fmla="*/ 0 h 420"/>
                  <a:gd name="T60" fmla="*/ 12 w 506"/>
                  <a:gd name="T61" fmla="*/ 4 h 420"/>
                  <a:gd name="T62" fmla="*/ 11 w 506"/>
                  <a:gd name="T63" fmla="*/ 8 h 420"/>
                  <a:gd name="T64" fmla="*/ 10 w 506"/>
                  <a:gd name="T65" fmla="*/ 13 h 420"/>
                  <a:gd name="T66" fmla="*/ 9 w 506"/>
                  <a:gd name="T67" fmla="*/ 17 h 420"/>
                  <a:gd name="T68" fmla="*/ 10 w 506"/>
                  <a:gd name="T69" fmla="*/ 30 h 420"/>
                  <a:gd name="T70" fmla="*/ 18 w 506"/>
                  <a:gd name="T71" fmla="*/ 54 h 420"/>
                  <a:gd name="T72" fmla="*/ 31 w 506"/>
                  <a:gd name="T73" fmla="*/ 75 h 420"/>
                  <a:gd name="T74" fmla="*/ 50 w 506"/>
                  <a:gd name="T75" fmla="*/ 95 h 420"/>
                  <a:gd name="T76" fmla="*/ 73 w 506"/>
                  <a:gd name="T77" fmla="*/ 110 h 420"/>
                  <a:gd name="T78" fmla="*/ 99 w 506"/>
                  <a:gd name="T79" fmla="*/ 122 h 420"/>
                  <a:gd name="T80" fmla="*/ 127 w 506"/>
                  <a:gd name="T81" fmla="*/ 129 h 420"/>
                  <a:gd name="T82" fmla="*/ 155 w 506"/>
                  <a:gd name="T83" fmla="*/ 131 h 4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06"/>
                  <a:gd name="T127" fmla="*/ 0 h 420"/>
                  <a:gd name="T128" fmla="*/ 506 w 506"/>
                  <a:gd name="T129" fmla="*/ 420 h 4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06" h="420">
                    <a:moveTo>
                      <a:pt x="506" y="389"/>
                    </a:moveTo>
                    <a:lnTo>
                      <a:pt x="506" y="389"/>
                    </a:lnTo>
                    <a:lnTo>
                      <a:pt x="499" y="393"/>
                    </a:lnTo>
                    <a:lnTo>
                      <a:pt x="492" y="395"/>
                    </a:lnTo>
                    <a:lnTo>
                      <a:pt x="486" y="398"/>
                    </a:lnTo>
                    <a:lnTo>
                      <a:pt x="478" y="402"/>
                    </a:lnTo>
                    <a:lnTo>
                      <a:pt x="471" y="405"/>
                    </a:lnTo>
                    <a:lnTo>
                      <a:pt x="463" y="407"/>
                    </a:lnTo>
                    <a:lnTo>
                      <a:pt x="457" y="409"/>
                    </a:lnTo>
                    <a:lnTo>
                      <a:pt x="449" y="410"/>
                    </a:lnTo>
                    <a:lnTo>
                      <a:pt x="433" y="414"/>
                    </a:lnTo>
                    <a:lnTo>
                      <a:pt x="415" y="417"/>
                    </a:lnTo>
                    <a:lnTo>
                      <a:pt x="400" y="419"/>
                    </a:lnTo>
                    <a:lnTo>
                      <a:pt x="384" y="420"/>
                    </a:lnTo>
                    <a:lnTo>
                      <a:pt x="368" y="420"/>
                    </a:lnTo>
                    <a:lnTo>
                      <a:pt x="353" y="420"/>
                    </a:lnTo>
                    <a:lnTo>
                      <a:pt x="338" y="419"/>
                    </a:lnTo>
                    <a:lnTo>
                      <a:pt x="323" y="418"/>
                    </a:lnTo>
                    <a:lnTo>
                      <a:pt x="307" y="416"/>
                    </a:lnTo>
                    <a:lnTo>
                      <a:pt x="292" y="413"/>
                    </a:lnTo>
                    <a:lnTo>
                      <a:pt x="278" y="408"/>
                    </a:lnTo>
                    <a:lnTo>
                      <a:pt x="263" y="404"/>
                    </a:lnTo>
                    <a:lnTo>
                      <a:pt x="248" y="399"/>
                    </a:lnTo>
                    <a:lnTo>
                      <a:pt x="233" y="394"/>
                    </a:lnTo>
                    <a:lnTo>
                      <a:pt x="218" y="387"/>
                    </a:lnTo>
                    <a:lnTo>
                      <a:pt x="203" y="380"/>
                    </a:lnTo>
                    <a:lnTo>
                      <a:pt x="175" y="365"/>
                    </a:lnTo>
                    <a:lnTo>
                      <a:pt x="151" y="351"/>
                    </a:lnTo>
                    <a:lnTo>
                      <a:pt x="129" y="334"/>
                    </a:lnTo>
                    <a:lnTo>
                      <a:pt x="108" y="317"/>
                    </a:lnTo>
                    <a:lnTo>
                      <a:pt x="89" y="298"/>
                    </a:lnTo>
                    <a:lnTo>
                      <a:pt x="71" y="278"/>
                    </a:lnTo>
                    <a:lnTo>
                      <a:pt x="54" y="255"/>
                    </a:lnTo>
                    <a:lnTo>
                      <a:pt x="38" y="231"/>
                    </a:lnTo>
                    <a:lnTo>
                      <a:pt x="26" y="208"/>
                    </a:lnTo>
                    <a:lnTo>
                      <a:pt x="17" y="187"/>
                    </a:lnTo>
                    <a:lnTo>
                      <a:pt x="10" y="166"/>
                    </a:lnTo>
                    <a:lnTo>
                      <a:pt x="4" y="145"/>
                    </a:lnTo>
                    <a:lnTo>
                      <a:pt x="1" y="123"/>
                    </a:lnTo>
                    <a:lnTo>
                      <a:pt x="0" y="102"/>
                    </a:lnTo>
                    <a:lnTo>
                      <a:pt x="1" y="80"/>
                    </a:lnTo>
                    <a:lnTo>
                      <a:pt x="6" y="56"/>
                    </a:lnTo>
                    <a:lnTo>
                      <a:pt x="9" y="51"/>
                    </a:lnTo>
                    <a:lnTo>
                      <a:pt x="11" y="46"/>
                    </a:lnTo>
                    <a:lnTo>
                      <a:pt x="14" y="41"/>
                    </a:lnTo>
                    <a:lnTo>
                      <a:pt x="16" y="36"/>
                    </a:lnTo>
                    <a:lnTo>
                      <a:pt x="19" y="31"/>
                    </a:lnTo>
                    <a:lnTo>
                      <a:pt x="21" y="26"/>
                    </a:lnTo>
                    <a:lnTo>
                      <a:pt x="22" y="22"/>
                    </a:lnTo>
                    <a:lnTo>
                      <a:pt x="25" y="18"/>
                    </a:lnTo>
                    <a:lnTo>
                      <a:pt x="30" y="13"/>
                    </a:lnTo>
                    <a:lnTo>
                      <a:pt x="34" y="9"/>
                    </a:lnTo>
                    <a:lnTo>
                      <a:pt x="38" y="4"/>
                    </a:lnTo>
                    <a:lnTo>
                      <a:pt x="40" y="0"/>
                    </a:lnTo>
                    <a:lnTo>
                      <a:pt x="39" y="6"/>
                    </a:lnTo>
                    <a:lnTo>
                      <a:pt x="36" y="13"/>
                    </a:lnTo>
                    <a:lnTo>
                      <a:pt x="35" y="19"/>
                    </a:lnTo>
                    <a:lnTo>
                      <a:pt x="33" y="25"/>
                    </a:lnTo>
                    <a:lnTo>
                      <a:pt x="31" y="32"/>
                    </a:lnTo>
                    <a:lnTo>
                      <a:pt x="30" y="39"/>
                    </a:lnTo>
                    <a:lnTo>
                      <a:pt x="29" y="45"/>
                    </a:lnTo>
                    <a:lnTo>
                      <a:pt x="28" y="52"/>
                    </a:lnTo>
                    <a:lnTo>
                      <a:pt x="30" y="90"/>
                    </a:lnTo>
                    <a:lnTo>
                      <a:pt x="39" y="125"/>
                    </a:lnTo>
                    <a:lnTo>
                      <a:pt x="53" y="161"/>
                    </a:lnTo>
                    <a:lnTo>
                      <a:pt x="71" y="194"/>
                    </a:lnTo>
                    <a:lnTo>
                      <a:pt x="94" y="226"/>
                    </a:lnTo>
                    <a:lnTo>
                      <a:pt x="120" y="256"/>
                    </a:lnTo>
                    <a:lnTo>
                      <a:pt x="151" y="284"/>
                    </a:lnTo>
                    <a:lnTo>
                      <a:pt x="184" y="308"/>
                    </a:lnTo>
                    <a:lnTo>
                      <a:pt x="220" y="331"/>
                    </a:lnTo>
                    <a:lnTo>
                      <a:pt x="258" y="351"/>
                    </a:lnTo>
                    <a:lnTo>
                      <a:pt x="297" y="366"/>
                    </a:lnTo>
                    <a:lnTo>
                      <a:pt x="338" y="379"/>
                    </a:lnTo>
                    <a:lnTo>
                      <a:pt x="379" y="388"/>
                    </a:lnTo>
                    <a:lnTo>
                      <a:pt x="422" y="393"/>
                    </a:lnTo>
                    <a:lnTo>
                      <a:pt x="464" y="394"/>
                    </a:lnTo>
                    <a:lnTo>
                      <a:pt x="506" y="389"/>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0" name="Freeform 41"/>
              <p:cNvSpPr>
                <a:spLocks/>
              </p:cNvSpPr>
              <p:nvPr/>
            </p:nvSpPr>
            <p:spPr bwMode="auto">
              <a:xfrm>
                <a:off x="2982" y="2082"/>
                <a:ext cx="174" cy="141"/>
              </a:xfrm>
              <a:custGeom>
                <a:avLst/>
                <a:gdLst>
                  <a:gd name="T0" fmla="*/ 148 w 523"/>
                  <a:gd name="T1" fmla="*/ 31 h 422"/>
                  <a:gd name="T2" fmla="*/ 134 w 523"/>
                  <a:gd name="T3" fmla="*/ 29 h 422"/>
                  <a:gd name="T4" fmla="*/ 117 w 523"/>
                  <a:gd name="T5" fmla="*/ 22 h 422"/>
                  <a:gd name="T6" fmla="*/ 100 w 523"/>
                  <a:gd name="T7" fmla="*/ 9 h 422"/>
                  <a:gd name="T8" fmla="*/ 91 w 523"/>
                  <a:gd name="T9" fmla="*/ 5 h 422"/>
                  <a:gd name="T10" fmla="*/ 85 w 523"/>
                  <a:gd name="T11" fmla="*/ 2 h 422"/>
                  <a:gd name="T12" fmla="*/ 80 w 523"/>
                  <a:gd name="T13" fmla="*/ 1 h 422"/>
                  <a:gd name="T14" fmla="*/ 71 w 523"/>
                  <a:gd name="T15" fmla="*/ 1 h 422"/>
                  <a:gd name="T16" fmla="*/ 68 w 523"/>
                  <a:gd name="T17" fmla="*/ 0 h 422"/>
                  <a:gd name="T18" fmla="*/ 66 w 523"/>
                  <a:gd name="T19" fmla="*/ 6 h 422"/>
                  <a:gd name="T20" fmla="*/ 79 w 523"/>
                  <a:gd name="T21" fmla="*/ 16 h 422"/>
                  <a:gd name="T22" fmla="*/ 88 w 523"/>
                  <a:gd name="T23" fmla="*/ 28 h 422"/>
                  <a:gd name="T24" fmla="*/ 87 w 523"/>
                  <a:gd name="T25" fmla="*/ 33 h 422"/>
                  <a:gd name="T26" fmla="*/ 68 w 523"/>
                  <a:gd name="T27" fmla="*/ 36 h 422"/>
                  <a:gd name="T28" fmla="*/ 34 w 523"/>
                  <a:gd name="T29" fmla="*/ 36 h 422"/>
                  <a:gd name="T30" fmla="*/ 14 w 523"/>
                  <a:gd name="T31" fmla="*/ 38 h 422"/>
                  <a:gd name="T32" fmla="*/ 0 w 523"/>
                  <a:gd name="T33" fmla="*/ 45 h 422"/>
                  <a:gd name="T34" fmla="*/ 3 w 523"/>
                  <a:gd name="T35" fmla="*/ 51 h 422"/>
                  <a:gd name="T36" fmla="*/ 10 w 523"/>
                  <a:gd name="T37" fmla="*/ 52 h 422"/>
                  <a:gd name="T38" fmla="*/ 20 w 523"/>
                  <a:gd name="T39" fmla="*/ 51 h 422"/>
                  <a:gd name="T40" fmla="*/ 38 w 523"/>
                  <a:gd name="T41" fmla="*/ 52 h 422"/>
                  <a:gd name="T42" fmla="*/ 62 w 523"/>
                  <a:gd name="T43" fmla="*/ 57 h 422"/>
                  <a:gd name="T44" fmla="*/ 61 w 523"/>
                  <a:gd name="T45" fmla="*/ 69 h 422"/>
                  <a:gd name="T46" fmla="*/ 48 w 523"/>
                  <a:gd name="T47" fmla="*/ 78 h 422"/>
                  <a:gd name="T48" fmla="*/ 33 w 523"/>
                  <a:gd name="T49" fmla="*/ 86 h 422"/>
                  <a:gd name="T50" fmla="*/ 14 w 523"/>
                  <a:gd name="T51" fmla="*/ 93 h 422"/>
                  <a:gd name="T52" fmla="*/ 5 w 523"/>
                  <a:gd name="T53" fmla="*/ 97 h 422"/>
                  <a:gd name="T54" fmla="*/ 3 w 523"/>
                  <a:gd name="T55" fmla="*/ 104 h 422"/>
                  <a:gd name="T56" fmla="*/ 8 w 523"/>
                  <a:gd name="T57" fmla="*/ 108 h 422"/>
                  <a:gd name="T58" fmla="*/ 22 w 523"/>
                  <a:gd name="T59" fmla="*/ 108 h 422"/>
                  <a:gd name="T60" fmla="*/ 46 w 523"/>
                  <a:gd name="T61" fmla="*/ 100 h 422"/>
                  <a:gd name="T62" fmla="*/ 60 w 523"/>
                  <a:gd name="T63" fmla="*/ 93 h 422"/>
                  <a:gd name="T64" fmla="*/ 73 w 523"/>
                  <a:gd name="T65" fmla="*/ 87 h 422"/>
                  <a:gd name="T66" fmla="*/ 75 w 523"/>
                  <a:gd name="T67" fmla="*/ 87 h 422"/>
                  <a:gd name="T68" fmla="*/ 73 w 523"/>
                  <a:gd name="T69" fmla="*/ 89 h 422"/>
                  <a:gd name="T70" fmla="*/ 70 w 523"/>
                  <a:gd name="T71" fmla="*/ 91 h 422"/>
                  <a:gd name="T72" fmla="*/ 60 w 523"/>
                  <a:gd name="T73" fmla="*/ 97 h 422"/>
                  <a:gd name="T74" fmla="*/ 46 w 523"/>
                  <a:gd name="T75" fmla="*/ 105 h 422"/>
                  <a:gd name="T76" fmla="*/ 35 w 523"/>
                  <a:gd name="T77" fmla="*/ 110 h 422"/>
                  <a:gd name="T78" fmla="*/ 25 w 523"/>
                  <a:gd name="T79" fmla="*/ 115 h 422"/>
                  <a:gd name="T80" fmla="*/ 25 w 523"/>
                  <a:gd name="T81" fmla="*/ 126 h 422"/>
                  <a:gd name="T82" fmla="*/ 37 w 523"/>
                  <a:gd name="T83" fmla="*/ 127 h 422"/>
                  <a:gd name="T84" fmla="*/ 48 w 523"/>
                  <a:gd name="T85" fmla="*/ 123 h 422"/>
                  <a:gd name="T86" fmla="*/ 59 w 523"/>
                  <a:gd name="T87" fmla="*/ 117 h 422"/>
                  <a:gd name="T88" fmla="*/ 71 w 523"/>
                  <a:gd name="T89" fmla="*/ 110 h 422"/>
                  <a:gd name="T90" fmla="*/ 85 w 523"/>
                  <a:gd name="T91" fmla="*/ 101 h 422"/>
                  <a:gd name="T92" fmla="*/ 87 w 523"/>
                  <a:gd name="T93" fmla="*/ 100 h 422"/>
                  <a:gd name="T94" fmla="*/ 76 w 523"/>
                  <a:gd name="T95" fmla="*/ 113 h 422"/>
                  <a:gd name="T96" fmla="*/ 52 w 523"/>
                  <a:gd name="T97" fmla="*/ 128 h 422"/>
                  <a:gd name="T98" fmla="*/ 38 w 523"/>
                  <a:gd name="T99" fmla="*/ 134 h 422"/>
                  <a:gd name="T100" fmla="*/ 40 w 523"/>
                  <a:gd name="T101" fmla="*/ 141 h 422"/>
                  <a:gd name="T102" fmla="*/ 54 w 523"/>
                  <a:gd name="T103" fmla="*/ 140 h 422"/>
                  <a:gd name="T104" fmla="*/ 67 w 523"/>
                  <a:gd name="T105" fmla="*/ 136 h 422"/>
                  <a:gd name="T106" fmla="*/ 86 w 523"/>
                  <a:gd name="T107" fmla="*/ 126 h 422"/>
                  <a:gd name="T108" fmla="*/ 104 w 523"/>
                  <a:gd name="T109" fmla="*/ 107 h 422"/>
                  <a:gd name="T110" fmla="*/ 127 w 523"/>
                  <a:gd name="T111" fmla="*/ 96 h 422"/>
                  <a:gd name="T112" fmla="*/ 154 w 523"/>
                  <a:gd name="T113" fmla="*/ 86 h 422"/>
                  <a:gd name="T114" fmla="*/ 165 w 523"/>
                  <a:gd name="T115" fmla="*/ 80 h 422"/>
                  <a:gd name="T116" fmla="*/ 172 w 523"/>
                  <a:gd name="T117" fmla="*/ 75 h 422"/>
                  <a:gd name="T118" fmla="*/ 174 w 523"/>
                  <a:gd name="T119" fmla="*/ 63 h 422"/>
                  <a:gd name="T120" fmla="*/ 171 w 523"/>
                  <a:gd name="T121" fmla="*/ 49 h 422"/>
                  <a:gd name="T122" fmla="*/ 163 w 523"/>
                  <a:gd name="T123" fmla="*/ 37 h 422"/>
                  <a:gd name="T124" fmla="*/ 159 w 523"/>
                  <a:gd name="T125" fmla="*/ 34 h 42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23"/>
                  <a:gd name="T190" fmla="*/ 0 h 422"/>
                  <a:gd name="T191" fmla="*/ 523 w 523"/>
                  <a:gd name="T192" fmla="*/ 422 h 42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23" h="422">
                    <a:moveTo>
                      <a:pt x="478" y="101"/>
                    </a:moveTo>
                    <a:lnTo>
                      <a:pt x="468" y="98"/>
                    </a:lnTo>
                    <a:lnTo>
                      <a:pt x="457" y="96"/>
                    </a:lnTo>
                    <a:lnTo>
                      <a:pt x="446" y="94"/>
                    </a:lnTo>
                    <a:lnTo>
                      <a:pt x="434" y="93"/>
                    </a:lnTo>
                    <a:lnTo>
                      <a:pt x="423" y="93"/>
                    </a:lnTo>
                    <a:lnTo>
                      <a:pt x="412" y="90"/>
                    </a:lnTo>
                    <a:lnTo>
                      <a:pt x="402" y="88"/>
                    </a:lnTo>
                    <a:lnTo>
                      <a:pt x="392" y="85"/>
                    </a:lnTo>
                    <a:lnTo>
                      <a:pt x="379" y="79"/>
                    </a:lnTo>
                    <a:lnTo>
                      <a:pt x="367" y="73"/>
                    </a:lnTo>
                    <a:lnTo>
                      <a:pt x="353" y="65"/>
                    </a:lnTo>
                    <a:lnTo>
                      <a:pt x="341" y="55"/>
                    </a:lnTo>
                    <a:lnTo>
                      <a:pt x="327" y="46"/>
                    </a:lnTo>
                    <a:lnTo>
                      <a:pt x="314" y="36"/>
                    </a:lnTo>
                    <a:lnTo>
                      <a:pt x="302" y="27"/>
                    </a:lnTo>
                    <a:lnTo>
                      <a:pt x="290" y="19"/>
                    </a:lnTo>
                    <a:lnTo>
                      <a:pt x="285" y="17"/>
                    </a:lnTo>
                    <a:lnTo>
                      <a:pt x="280" y="16"/>
                    </a:lnTo>
                    <a:lnTo>
                      <a:pt x="275" y="14"/>
                    </a:lnTo>
                    <a:lnTo>
                      <a:pt x="270" y="12"/>
                    </a:lnTo>
                    <a:lnTo>
                      <a:pt x="265" y="9"/>
                    </a:lnTo>
                    <a:lnTo>
                      <a:pt x="260" y="7"/>
                    </a:lnTo>
                    <a:lnTo>
                      <a:pt x="255" y="6"/>
                    </a:lnTo>
                    <a:lnTo>
                      <a:pt x="252" y="4"/>
                    </a:lnTo>
                    <a:lnTo>
                      <a:pt x="248" y="4"/>
                    </a:lnTo>
                    <a:lnTo>
                      <a:pt x="244" y="4"/>
                    </a:lnTo>
                    <a:lnTo>
                      <a:pt x="240" y="4"/>
                    </a:lnTo>
                    <a:lnTo>
                      <a:pt x="235" y="4"/>
                    </a:lnTo>
                    <a:lnTo>
                      <a:pt x="229" y="5"/>
                    </a:lnTo>
                    <a:lnTo>
                      <a:pt x="222" y="5"/>
                    </a:lnTo>
                    <a:lnTo>
                      <a:pt x="214" y="3"/>
                    </a:lnTo>
                    <a:lnTo>
                      <a:pt x="208" y="0"/>
                    </a:lnTo>
                    <a:lnTo>
                      <a:pt x="207" y="0"/>
                    </a:lnTo>
                    <a:lnTo>
                      <a:pt x="205" y="0"/>
                    </a:lnTo>
                    <a:lnTo>
                      <a:pt x="204" y="0"/>
                    </a:lnTo>
                    <a:lnTo>
                      <a:pt x="199" y="7"/>
                    </a:lnTo>
                    <a:lnTo>
                      <a:pt x="197" y="13"/>
                    </a:lnTo>
                    <a:lnTo>
                      <a:pt x="198" y="18"/>
                    </a:lnTo>
                    <a:lnTo>
                      <a:pt x="204" y="25"/>
                    </a:lnTo>
                    <a:lnTo>
                      <a:pt x="215" y="34"/>
                    </a:lnTo>
                    <a:lnTo>
                      <a:pt x="225" y="42"/>
                    </a:lnTo>
                    <a:lnTo>
                      <a:pt x="237" y="49"/>
                    </a:lnTo>
                    <a:lnTo>
                      <a:pt x="245" y="56"/>
                    </a:lnTo>
                    <a:lnTo>
                      <a:pt x="254" y="64"/>
                    </a:lnTo>
                    <a:lnTo>
                      <a:pt x="260" y="73"/>
                    </a:lnTo>
                    <a:lnTo>
                      <a:pt x="264" y="83"/>
                    </a:lnTo>
                    <a:lnTo>
                      <a:pt x="265" y="96"/>
                    </a:lnTo>
                    <a:lnTo>
                      <a:pt x="264" y="97"/>
                    </a:lnTo>
                    <a:lnTo>
                      <a:pt x="264" y="98"/>
                    </a:lnTo>
                    <a:lnTo>
                      <a:pt x="263" y="100"/>
                    </a:lnTo>
                    <a:lnTo>
                      <a:pt x="263" y="101"/>
                    </a:lnTo>
                    <a:lnTo>
                      <a:pt x="248" y="105"/>
                    </a:lnTo>
                    <a:lnTo>
                      <a:pt x="228" y="107"/>
                    </a:lnTo>
                    <a:lnTo>
                      <a:pt x="204" y="108"/>
                    </a:lnTo>
                    <a:lnTo>
                      <a:pt x="177" y="108"/>
                    </a:lnTo>
                    <a:lnTo>
                      <a:pt x="149" y="108"/>
                    </a:lnTo>
                    <a:lnTo>
                      <a:pt x="124" y="108"/>
                    </a:lnTo>
                    <a:lnTo>
                      <a:pt x="102" y="107"/>
                    </a:lnTo>
                    <a:lnTo>
                      <a:pt x="84" y="107"/>
                    </a:lnTo>
                    <a:lnTo>
                      <a:pt x="73" y="109"/>
                    </a:lnTo>
                    <a:lnTo>
                      <a:pt x="59" y="110"/>
                    </a:lnTo>
                    <a:lnTo>
                      <a:pt x="43" y="113"/>
                    </a:lnTo>
                    <a:lnTo>
                      <a:pt x="28" y="116"/>
                    </a:lnTo>
                    <a:lnTo>
                      <a:pt x="14" y="120"/>
                    </a:lnTo>
                    <a:lnTo>
                      <a:pt x="5" y="127"/>
                    </a:lnTo>
                    <a:lnTo>
                      <a:pt x="0" y="136"/>
                    </a:lnTo>
                    <a:lnTo>
                      <a:pt x="3" y="148"/>
                    </a:lnTo>
                    <a:lnTo>
                      <a:pt x="4" y="149"/>
                    </a:lnTo>
                    <a:lnTo>
                      <a:pt x="5" y="150"/>
                    </a:lnTo>
                    <a:lnTo>
                      <a:pt x="8" y="152"/>
                    </a:lnTo>
                    <a:lnTo>
                      <a:pt x="10" y="152"/>
                    </a:lnTo>
                    <a:lnTo>
                      <a:pt x="15" y="154"/>
                    </a:lnTo>
                    <a:lnTo>
                      <a:pt x="21" y="155"/>
                    </a:lnTo>
                    <a:lnTo>
                      <a:pt x="29" y="156"/>
                    </a:lnTo>
                    <a:lnTo>
                      <a:pt x="36" y="156"/>
                    </a:lnTo>
                    <a:lnTo>
                      <a:pt x="44" y="155"/>
                    </a:lnTo>
                    <a:lnTo>
                      <a:pt x="51" y="155"/>
                    </a:lnTo>
                    <a:lnTo>
                      <a:pt x="59" y="154"/>
                    </a:lnTo>
                    <a:lnTo>
                      <a:pt x="65" y="152"/>
                    </a:lnTo>
                    <a:lnTo>
                      <a:pt x="76" y="152"/>
                    </a:lnTo>
                    <a:lnTo>
                      <a:pt x="93" y="155"/>
                    </a:lnTo>
                    <a:lnTo>
                      <a:pt x="113" y="157"/>
                    </a:lnTo>
                    <a:lnTo>
                      <a:pt x="134" y="160"/>
                    </a:lnTo>
                    <a:lnTo>
                      <a:pt x="154" y="164"/>
                    </a:lnTo>
                    <a:lnTo>
                      <a:pt x="173" y="168"/>
                    </a:lnTo>
                    <a:lnTo>
                      <a:pt x="187" y="172"/>
                    </a:lnTo>
                    <a:lnTo>
                      <a:pt x="195" y="177"/>
                    </a:lnTo>
                    <a:lnTo>
                      <a:pt x="195" y="187"/>
                    </a:lnTo>
                    <a:lnTo>
                      <a:pt x="192" y="197"/>
                    </a:lnTo>
                    <a:lnTo>
                      <a:pt x="184" y="206"/>
                    </a:lnTo>
                    <a:lnTo>
                      <a:pt x="175" y="214"/>
                    </a:lnTo>
                    <a:lnTo>
                      <a:pt x="165" y="221"/>
                    </a:lnTo>
                    <a:lnTo>
                      <a:pt x="154" y="228"/>
                    </a:lnTo>
                    <a:lnTo>
                      <a:pt x="143" y="233"/>
                    </a:lnTo>
                    <a:lnTo>
                      <a:pt x="133" y="238"/>
                    </a:lnTo>
                    <a:lnTo>
                      <a:pt x="124" y="245"/>
                    </a:lnTo>
                    <a:lnTo>
                      <a:pt x="113" y="251"/>
                    </a:lnTo>
                    <a:lnTo>
                      <a:pt x="100" y="258"/>
                    </a:lnTo>
                    <a:lnTo>
                      <a:pt x="86" y="263"/>
                    </a:lnTo>
                    <a:lnTo>
                      <a:pt x="71" y="269"/>
                    </a:lnTo>
                    <a:lnTo>
                      <a:pt x="56" y="275"/>
                    </a:lnTo>
                    <a:lnTo>
                      <a:pt x="43" y="279"/>
                    </a:lnTo>
                    <a:lnTo>
                      <a:pt x="31" y="281"/>
                    </a:lnTo>
                    <a:lnTo>
                      <a:pt x="26" y="285"/>
                    </a:lnTo>
                    <a:lnTo>
                      <a:pt x="21" y="288"/>
                    </a:lnTo>
                    <a:lnTo>
                      <a:pt x="16" y="291"/>
                    </a:lnTo>
                    <a:lnTo>
                      <a:pt x="13" y="295"/>
                    </a:lnTo>
                    <a:lnTo>
                      <a:pt x="10" y="300"/>
                    </a:lnTo>
                    <a:lnTo>
                      <a:pt x="9" y="305"/>
                    </a:lnTo>
                    <a:lnTo>
                      <a:pt x="10" y="311"/>
                    </a:lnTo>
                    <a:lnTo>
                      <a:pt x="13" y="319"/>
                    </a:lnTo>
                    <a:lnTo>
                      <a:pt x="16" y="320"/>
                    </a:lnTo>
                    <a:lnTo>
                      <a:pt x="20" y="322"/>
                    </a:lnTo>
                    <a:lnTo>
                      <a:pt x="24" y="323"/>
                    </a:lnTo>
                    <a:lnTo>
                      <a:pt x="28" y="326"/>
                    </a:lnTo>
                    <a:lnTo>
                      <a:pt x="36" y="328"/>
                    </a:lnTo>
                    <a:lnTo>
                      <a:pt x="50" y="327"/>
                    </a:lnTo>
                    <a:lnTo>
                      <a:pt x="66" y="322"/>
                    </a:lnTo>
                    <a:lnTo>
                      <a:pt x="85" y="317"/>
                    </a:lnTo>
                    <a:lnTo>
                      <a:pt x="104" y="311"/>
                    </a:lnTo>
                    <a:lnTo>
                      <a:pt x="123" y="305"/>
                    </a:lnTo>
                    <a:lnTo>
                      <a:pt x="137" y="298"/>
                    </a:lnTo>
                    <a:lnTo>
                      <a:pt x="148" y="293"/>
                    </a:lnTo>
                    <a:lnTo>
                      <a:pt x="159" y="288"/>
                    </a:lnTo>
                    <a:lnTo>
                      <a:pt x="169" y="282"/>
                    </a:lnTo>
                    <a:lnTo>
                      <a:pt x="179" y="277"/>
                    </a:lnTo>
                    <a:lnTo>
                      <a:pt x="189" y="272"/>
                    </a:lnTo>
                    <a:lnTo>
                      <a:pt x="199" y="268"/>
                    </a:lnTo>
                    <a:lnTo>
                      <a:pt x="209" y="263"/>
                    </a:lnTo>
                    <a:lnTo>
                      <a:pt x="220" y="259"/>
                    </a:lnTo>
                    <a:lnTo>
                      <a:pt x="233" y="256"/>
                    </a:lnTo>
                    <a:lnTo>
                      <a:pt x="229" y="257"/>
                    </a:lnTo>
                    <a:lnTo>
                      <a:pt x="227" y="259"/>
                    </a:lnTo>
                    <a:lnTo>
                      <a:pt x="225" y="261"/>
                    </a:lnTo>
                    <a:lnTo>
                      <a:pt x="223" y="263"/>
                    </a:lnTo>
                    <a:lnTo>
                      <a:pt x="222" y="263"/>
                    </a:lnTo>
                    <a:lnTo>
                      <a:pt x="220" y="266"/>
                    </a:lnTo>
                    <a:lnTo>
                      <a:pt x="218" y="267"/>
                    </a:lnTo>
                    <a:lnTo>
                      <a:pt x="217" y="269"/>
                    </a:lnTo>
                    <a:lnTo>
                      <a:pt x="214" y="270"/>
                    </a:lnTo>
                    <a:lnTo>
                      <a:pt x="212" y="271"/>
                    </a:lnTo>
                    <a:lnTo>
                      <a:pt x="209" y="273"/>
                    </a:lnTo>
                    <a:lnTo>
                      <a:pt x="208" y="276"/>
                    </a:lnTo>
                    <a:lnTo>
                      <a:pt x="199" y="280"/>
                    </a:lnTo>
                    <a:lnTo>
                      <a:pt x="189" y="286"/>
                    </a:lnTo>
                    <a:lnTo>
                      <a:pt x="179" y="291"/>
                    </a:lnTo>
                    <a:lnTo>
                      <a:pt x="169" y="297"/>
                    </a:lnTo>
                    <a:lnTo>
                      <a:pt x="158" y="303"/>
                    </a:lnTo>
                    <a:lnTo>
                      <a:pt x="148" y="309"/>
                    </a:lnTo>
                    <a:lnTo>
                      <a:pt x="138" y="314"/>
                    </a:lnTo>
                    <a:lnTo>
                      <a:pt x="128" y="319"/>
                    </a:lnTo>
                    <a:lnTo>
                      <a:pt x="120" y="322"/>
                    </a:lnTo>
                    <a:lnTo>
                      <a:pt x="113" y="326"/>
                    </a:lnTo>
                    <a:lnTo>
                      <a:pt x="105" y="328"/>
                    </a:lnTo>
                    <a:lnTo>
                      <a:pt x="98" y="331"/>
                    </a:lnTo>
                    <a:lnTo>
                      <a:pt x="90" y="334"/>
                    </a:lnTo>
                    <a:lnTo>
                      <a:pt x="84" y="339"/>
                    </a:lnTo>
                    <a:lnTo>
                      <a:pt x="76" y="344"/>
                    </a:lnTo>
                    <a:lnTo>
                      <a:pt x="71" y="351"/>
                    </a:lnTo>
                    <a:lnTo>
                      <a:pt x="70" y="363"/>
                    </a:lnTo>
                    <a:lnTo>
                      <a:pt x="73" y="372"/>
                    </a:lnTo>
                    <a:lnTo>
                      <a:pt x="76" y="378"/>
                    </a:lnTo>
                    <a:lnTo>
                      <a:pt x="83" y="381"/>
                    </a:lnTo>
                    <a:lnTo>
                      <a:pt x="90" y="383"/>
                    </a:lnTo>
                    <a:lnTo>
                      <a:pt x="100" y="382"/>
                    </a:lnTo>
                    <a:lnTo>
                      <a:pt x="110" y="380"/>
                    </a:lnTo>
                    <a:lnTo>
                      <a:pt x="122" y="376"/>
                    </a:lnTo>
                    <a:lnTo>
                      <a:pt x="129" y="373"/>
                    </a:lnTo>
                    <a:lnTo>
                      <a:pt x="137" y="370"/>
                    </a:lnTo>
                    <a:lnTo>
                      <a:pt x="145" y="367"/>
                    </a:lnTo>
                    <a:lnTo>
                      <a:pt x="153" y="363"/>
                    </a:lnTo>
                    <a:lnTo>
                      <a:pt x="162" y="359"/>
                    </a:lnTo>
                    <a:lnTo>
                      <a:pt x="169" y="356"/>
                    </a:lnTo>
                    <a:lnTo>
                      <a:pt x="177" y="351"/>
                    </a:lnTo>
                    <a:lnTo>
                      <a:pt x="183" y="347"/>
                    </a:lnTo>
                    <a:lnTo>
                      <a:pt x="193" y="342"/>
                    </a:lnTo>
                    <a:lnTo>
                      <a:pt x="203" y="337"/>
                    </a:lnTo>
                    <a:lnTo>
                      <a:pt x="213" y="330"/>
                    </a:lnTo>
                    <a:lnTo>
                      <a:pt x="223" y="323"/>
                    </a:lnTo>
                    <a:lnTo>
                      <a:pt x="234" y="317"/>
                    </a:lnTo>
                    <a:lnTo>
                      <a:pt x="244" y="309"/>
                    </a:lnTo>
                    <a:lnTo>
                      <a:pt x="254" y="302"/>
                    </a:lnTo>
                    <a:lnTo>
                      <a:pt x="263" y="297"/>
                    </a:lnTo>
                    <a:lnTo>
                      <a:pt x="262" y="298"/>
                    </a:lnTo>
                    <a:lnTo>
                      <a:pt x="260" y="298"/>
                    </a:lnTo>
                    <a:lnTo>
                      <a:pt x="260" y="299"/>
                    </a:lnTo>
                    <a:lnTo>
                      <a:pt x="260" y="300"/>
                    </a:lnTo>
                    <a:lnTo>
                      <a:pt x="254" y="312"/>
                    </a:lnTo>
                    <a:lnTo>
                      <a:pt x="244" y="324"/>
                    </a:lnTo>
                    <a:lnTo>
                      <a:pt x="229" y="339"/>
                    </a:lnTo>
                    <a:lnTo>
                      <a:pt x="212" y="351"/>
                    </a:lnTo>
                    <a:lnTo>
                      <a:pt x="193" y="364"/>
                    </a:lnTo>
                    <a:lnTo>
                      <a:pt x="173" y="374"/>
                    </a:lnTo>
                    <a:lnTo>
                      <a:pt x="155" y="382"/>
                    </a:lnTo>
                    <a:lnTo>
                      <a:pt x="140" y="387"/>
                    </a:lnTo>
                    <a:lnTo>
                      <a:pt x="129" y="390"/>
                    </a:lnTo>
                    <a:lnTo>
                      <a:pt x="122" y="396"/>
                    </a:lnTo>
                    <a:lnTo>
                      <a:pt x="115" y="401"/>
                    </a:lnTo>
                    <a:lnTo>
                      <a:pt x="112" y="407"/>
                    </a:lnTo>
                    <a:lnTo>
                      <a:pt x="112" y="412"/>
                    </a:lnTo>
                    <a:lnTo>
                      <a:pt x="114" y="418"/>
                    </a:lnTo>
                    <a:lnTo>
                      <a:pt x="120" y="421"/>
                    </a:lnTo>
                    <a:lnTo>
                      <a:pt x="130" y="422"/>
                    </a:lnTo>
                    <a:lnTo>
                      <a:pt x="142" y="422"/>
                    </a:lnTo>
                    <a:lnTo>
                      <a:pt x="152" y="421"/>
                    </a:lnTo>
                    <a:lnTo>
                      <a:pt x="162" y="419"/>
                    </a:lnTo>
                    <a:lnTo>
                      <a:pt x="172" y="417"/>
                    </a:lnTo>
                    <a:lnTo>
                      <a:pt x="182" y="414"/>
                    </a:lnTo>
                    <a:lnTo>
                      <a:pt x="192" y="411"/>
                    </a:lnTo>
                    <a:lnTo>
                      <a:pt x="200" y="408"/>
                    </a:lnTo>
                    <a:lnTo>
                      <a:pt x="210" y="403"/>
                    </a:lnTo>
                    <a:lnTo>
                      <a:pt x="225" y="397"/>
                    </a:lnTo>
                    <a:lnTo>
                      <a:pt x="242" y="388"/>
                    </a:lnTo>
                    <a:lnTo>
                      <a:pt x="257" y="376"/>
                    </a:lnTo>
                    <a:lnTo>
                      <a:pt x="272" y="361"/>
                    </a:lnTo>
                    <a:lnTo>
                      <a:pt x="285" y="347"/>
                    </a:lnTo>
                    <a:lnTo>
                      <a:pt x="301" y="333"/>
                    </a:lnTo>
                    <a:lnTo>
                      <a:pt x="314" y="320"/>
                    </a:lnTo>
                    <a:lnTo>
                      <a:pt x="327" y="310"/>
                    </a:lnTo>
                    <a:lnTo>
                      <a:pt x="344" y="301"/>
                    </a:lnTo>
                    <a:lnTo>
                      <a:pt x="362" y="293"/>
                    </a:lnTo>
                    <a:lnTo>
                      <a:pt x="382" y="287"/>
                    </a:lnTo>
                    <a:lnTo>
                      <a:pt x="402" y="280"/>
                    </a:lnTo>
                    <a:lnTo>
                      <a:pt x="423" y="273"/>
                    </a:lnTo>
                    <a:lnTo>
                      <a:pt x="443" y="266"/>
                    </a:lnTo>
                    <a:lnTo>
                      <a:pt x="462" y="258"/>
                    </a:lnTo>
                    <a:lnTo>
                      <a:pt x="481" y="248"/>
                    </a:lnTo>
                    <a:lnTo>
                      <a:pt x="486" y="246"/>
                    </a:lnTo>
                    <a:lnTo>
                      <a:pt x="492" y="243"/>
                    </a:lnTo>
                    <a:lnTo>
                      <a:pt x="497" y="240"/>
                    </a:lnTo>
                    <a:lnTo>
                      <a:pt x="503" y="237"/>
                    </a:lnTo>
                    <a:lnTo>
                      <a:pt x="508" y="232"/>
                    </a:lnTo>
                    <a:lnTo>
                      <a:pt x="512" y="229"/>
                    </a:lnTo>
                    <a:lnTo>
                      <a:pt x="516" y="225"/>
                    </a:lnTo>
                    <a:lnTo>
                      <a:pt x="518" y="221"/>
                    </a:lnTo>
                    <a:lnTo>
                      <a:pt x="522" y="210"/>
                    </a:lnTo>
                    <a:lnTo>
                      <a:pt x="523" y="200"/>
                    </a:lnTo>
                    <a:lnTo>
                      <a:pt x="523" y="189"/>
                    </a:lnTo>
                    <a:lnTo>
                      <a:pt x="522" y="178"/>
                    </a:lnTo>
                    <a:lnTo>
                      <a:pt x="520" y="167"/>
                    </a:lnTo>
                    <a:lnTo>
                      <a:pt x="516" y="156"/>
                    </a:lnTo>
                    <a:lnTo>
                      <a:pt x="513" y="146"/>
                    </a:lnTo>
                    <a:lnTo>
                      <a:pt x="510" y="135"/>
                    </a:lnTo>
                    <a:lnTo>
                      <a:pt x="503" y="126"/>
                    </a:lnTo>
                    <a:lnTo>
                      <a:pt x="497" y="118"/>
                    </a:lnTo>
                    <a:lnTo>
                      <a:pt x="491" y="110"/>
                    </a:lnTo>
                    <a:lnTo>
                      <a:pt x="484" y="103"/>
                    </a:lnTo>
                    <a:lnTo>
                      <a:pt x="482" y="103"/>
                    </a:lnTo>
                    <a:lnTo>
                      <a:pt x="481" y="101"/>
                    </a:lnTo>
                    <a:lnTo>
                      <a:pt x="479" y="101"/>
                    </a:lnTo>
                    <a:lnTo>
                      <a:pt x="478" y="101"/>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11" name="Freeform 42"/>
              <p:cNvSpPr>
                <a:spLocks/>
              </p:cNvSpPr>
              <p:nvPr/>
            </p:nvSpPr>
            <p:spPr bwMode="auto">
              <a:xfrm>
                <a:off x="2982" y="2082"/>
                <a:ext cx="174" cy="141"/>
              </a:xfrm>
              <a:custGeom>
                <a:avLst/>
                <a:gdLst>
                  <a:gd name="T0" fmla="*/ 148 w 523"/>
                  <a:gd name="T1" fmla="*/ 31 h 422"/>
                  <a:gd name="T2" fmla="*/ 130 w 523"/>
                  <a:gd name="T3" fmla="*/ 28 h 422"/>
                  <a:gd name="T4" fmla="*/ 113 w 523"/>
                  <a:gd name="T5" fmla="*/ 18 h 422"/>
                  <a:gd name="T6" fmla="*/ 96 w 523"/>
                  <a:gd name="T7" fmla="*/ 6 h 422"/>
                  <a:gd name="T8" fmla="*/ 88 w 523"/>
                  <a:gd name="T9" fmla="*/ 3 h 422"/>
                  <a:gd name="T10" fmla="*/ 83 w 523"/>
                  <a:gd name="T11" fmla="*/ 1 h 422"/>
                  <a:gd name="T12" fmla="*/ 76 w 523"/>
                  <a:gd name="T13" fmla="*/ 2 h 422"/>
                  <a:gd name="T14" fmla="*/ 69 w 523"/>
                  <a:gd name="T15" fmla="*/ 0 h 422"/>
                  <a:gd name="T16" fmla="*/ 66 w 523"/>
                  <a:gd name="T17" fmla="*/ 2 h 422"/>
                  <a:gd name="T18" fmla="*/ 72 w 523"/>
                  <a:gd name="T19" fmla="*/ 11 h 422"/>
                  <a:gd name="T20" fmla="*/ 87 w 523"/>
                  <a:gd name="T21" fmla="*/ 24 h 422"/>
                  <a:gd name="T22" fmla="*/ 88 w 523"/>
                  <a:gd name="T23" fmla="*/ 33 h 422"/>
                  <a:gd name="T24" fmla="*/ 76 w 523"/>
                  <a:gd name="T25" fmla="*/ 36 h 422"/>
                  <a:gd name="T26" fmla="*/ 34 w 523"/>
                  <a:gd name="T27" fmla="*/ 36 h 422"/>
                  <a:gd name="T28" fmla="*/ 14 w 523"/>
                  <a:gd name="T29" fmla="*/ 38 h 422"/>
                  <a:gd name="T30" fmla="*/ 1 w 523"/>
                  <a:gd name="T31" fmla="*/ 49 h 422"/>
                  <a:gd name="T32" fmla="*/ 3 w 523"/>
                  <a:gd name="T33" fmla="*/ 51 h 422"/>
                  <a:gd name="T34" fmla="*/ 12 w 523"/>
                  <a:gd name="T35" fmla="*/ 52 h 422"/>
                  <a:gd name="T36" fmla="*/ 22 w 523"/>
                  <a:gd name="T37" fmla="*/ 51 h 422"/>
                  <a:gd name="T38" fmla="*/ 51 w 523"/>
                  <a:gd name="T39" fmla="*/ 55 h 422"/>
                  <a:gd name="T40" fmla="*/ 65 w 523"/>
                  <a:gd name="T41" fmla="*/ 62 h 422"/>
                  <a:gd name="T42" fmla="*/ 51 w 523"/>
                  <a:gd name="T43" fmla="*/ 76 h 422"/>
                  <a:gd name="T44" fmla="*/ 38 w 523"/>
                  <a:gd name="T45" fmla="*/ 84 h 422"/>
                  <a:gd name="T46" fmla="*/ 14 w 523"/>
                  <a:gd name="T47" fmla="*/ 93 h 422"/>
                  <a:gd name="T48" fmla="*/ 5 w 523"/>
                  <a:gd name="T49" fmla="*/ 97 h 422"/>
                  <a:gd name="T50" fmla="*/ 4 w 523"/>
                  <a:gd name="T51" fmla="*/ 107 h 422"/>
                  <a:gd name="T52" fmla="*/ 9 w 523"/>
                  <a:gd name="T53" fmla="*/ 109 h 422"/>
                  <a:gd name="T54" fmla="*/ 28 w 523"/>
                  <a:gd name="T55" fmla="*/ 106 h 422"/>
                  <a:gd name="T56" fmla="*/ 49 w 523"/>
                  <a:gd name="T57" fmla="*/ 98 h 422"/>
                  <a:gd name="T58" fmla="*/ 66 w 523"/>
                  <a:gd name="T59" fmla="*/ 90 h 422"/>
                  <a:gd name="T60" fmla="*/ 76 w 523"/>
                  <a:gd name="T61" fmla="*/ 86 h 422"/>
                  <a:gd name="T62" fmla="*/ 74 w 523"/>
                  <a:gd name="T63" fmla="*/ 88 h 422"/>
                  <a:gd name="T64" fmla="*/ 71 w 523"/>
                  <a:gd name="T65" fmla="*/ 90 h 422"/>
                  <a:gd name="T66" fmla="*/ 66 w 523"/>
                  <a:gd name="T67" fmla="*/ 94 h 422"/>
                  <a:gd name="T68" fmla="*/ 49 w 523"/>
                  <a:gd name="T69" fmla="*/ 103 h 422"/>
                  <a:gd name="T70" fmla="*/ 38 w 523"/>
                  <a:gd name="T71" fmla="*/ 109 h 422"/>
                  <a:gd name="T72" fmla="*/ 25 w 523"/>
                  <a:gd name="T73" fmla="*/ 115 h 422"/>
                  <a:gd name="T74" fmla="*/ 25 w 523"/>
                  <a:gd name="T75" fmla="*/ 126 h 422"/>
                  <a:gd name="T76" fmla="*/ 41 w 523"/>
                  <a:gd name="T77" fmla="*/ 126 h 422"/>
                  <a:gd name="T78" fmla="*/ 51 w 523"/>
                  <a:gd name="T79" fmla="*/ 121 h 422"/>
                  <a:gd name="T80" fmla="*/ 61 w 523"/>
                  <a:gd name="T81" fmla="*/ 116 h 422"/>
                  <a:gd name="T82" fmla="*/ 78 w 523"/>
                  <a:gd name="T83" fmla="*/ 106 h 422"/>
                  <a:gd name="T84" fmla="*/ 87 w 523"/>
                  <a:gd name="T85" fmla="*/ 100 h 422"/>
                  <a:gd name="T86" fmla="*/ 85 w 523"/>
                  <a:gd name="T87" fmla="*/ 104 h 422"/>
                  <a:gd name="T88" fmla="*/ 58 w 523"/>
                  <a:gd name="T89" fmla="*/ 125 h 422"/>
                  <a:gd name="T90" fmla="*/ 41 w 523"/>
                  <a:gd name="T91" fmla="*/ 132 h 422"/>
                  <a:gd name="T92" fmla="*/ 40 w 523"/>
                  <a:gd name="T93" fmla="*/ 141 h 422"/>
                  <a:gd name="T94" fmla="*/ 54 w 523"/>
                  <a:gd name="T95" fmla="*/ 140 h 422"/>
                  <a:gd name="T96" fmla="*/ 70 w 523"/>
                  <a:gd name="T97" fmla="*/ 135 h 422"/>
                  <a:gd name="T98" fmla="*/ 90 w 523"/>
                  <a:gd name="T99" fmla="*/ 121 h 422"/>
                  <a:gd name="T100" fmla="*/ 109 w 523"/>
                  <a:gd name="T101" fmla="*/ 104 h 422"/>
                  <a:gd name="T102" fmla="*/ 141 w 523"/>
                  <a:gd name="T103" fmla="*/ 91 h 422"/>
                  <a:gd name="T104" fmla="*/ 162 w 523"/>
                  <a:gd name="T105" fmla="*/ 82 h 422"/>
                  <a:gd name="T106" fmla="*/ 170 w 523"/>
                  <a:gd name="T107" fmla="*/ 77 h 422"/>
                  <a:gd name="T108" fmla="*/ 174 w 523"/>
                  <a:gd name="T109" fmla="*/ 67 h 422"/>
                  <a:gd name="T110" fmla="*/ 171 w 523"/>
                  <a:gd name="T111" fmla="*/ 49 h 422"/>
                  <a:gd name="T112" fmla="*/ 163 w 523"/>
                  <a:gd name="T113" fmla="*/ 37 h 422"/>
                  <a:gd name="T114" fmla="*/ 159 w 523"/>
                  <a:gd name="T115" fmla="*/ 34 h 4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3"/>
                  <a:gd name="T175" fmla="*/ 0 h 422"/>
                  <a:gd name="T176" fmla="*/ 523 w 523"/>
                  <a:gd name="T177" fmla="*/ 422 h 4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3" h="422">
                    <a:moveTo>
                      <a:pt x="478" y="101"/>
                    </a:moveTo>
                    <a:lnTo>
                      <a:pt x="478" y="101"/>
                    </a:lnTo>
                    <a:lnTo>
                      <a:pt x="468" y="98"/>
                    </a:lnTo>
                    <a:lnTo>
                      <a:pt x="457" y="96"/>
                    </a:lnTo>
                    <a:lnTo>
                      <a:pt x="446" y="94"/>
                    </a:lnTo>
                    <a:lnTo>
                      <a:pt x="434" y="93"/>
                    </a:lnTo>
                    <a:lnTo>
                      <a:pt x="423" y="93"/>
                    </a:lnTo>
                    <a:lnTo>
                      <a:pt x="412" y="90"/>
                    </a:lnTo>
                    <a:lnTo>
                      <a:pt x="402" y="88"/>
                    </a:lnTo>
                    <a:lnTo>
                      <a:pt x="392" y="85"/>
                    </a:lnTo>
                    <a:lnTo>
                      <a:pt x="379" y="79"/>
                    </a:lnTo>
                    <a:lnTo>
                      <a:pt x="367" y="73"/>
                    </a:lnTo>
                    <a:lnTo>
                      <a:pt x="353" y="65"/>
                    </a:lnTo>
                    <a:lnTo>
                      <a:pt x="341" y="55"/>
                    </a:lnTo>
                    <a:lnTo>
                      <a:pt x="327" y="46"/>
                    </a:lnTo>
                    <a:lnTo>
                      <a:pt x="314" y="36"/>
                    </a:lnTo>
                    <a:lnTo>
                      <a:pt x="302" y="27"/>
                    </a:lnTo>
                    <a:lnTo>
                      <a:pt x="290" y="19"/>
                    </a:lnTo>
                    <a:lnTo>
                      <a:pt x="285" y="17"/>
                    </a:lnTo>
                    <a:lnTo>
                      <a:pt x="280" y="16"/>
                    </a:lnTo>
                    <a:lnTo>
                      <a:pt x="275" y="14"/>
                    </a:lnTo>
                    <a:lnTo>
                      <a:pt x="270" y="12"/>
                    </a:lnTo>
                    <a:lnTo>
                      <a:pt x="265" y="9"/>
                    </a:lnTo>
                    <a:lnTo>
                      <a:pt x="260" y="7"/>
                    </a:lnTo>
                    <a:lnTo>
                      <a:pt x="255" y="6"/>
                    </a:lnTo>
                    <a:lnTo>
                      <a:pt x="252" y="4"/>
                    </a:lnTo>
                    <a:lnTo>
                      <a:pt x="248" y="4"/>
                    </a:lnTo>
                    <a:lnTo>
                      <a:pt x="244" y="4"/>
                    </a:lnTo>
                    <a:lnTo>
                      <a:pt x="240" y="4"/>
                    </a:lnTo>
                    <a:lnTo>
                      <a:pt x="235" y="4"/>
                    </a:lnTo>
                    <a:lnTo>
                      <a:pt x="229" y="5"/>
                    </a:lnTo>
                    <a:lnTo>
                      <a:pt x="222" y="5"/>
                    </a:lnTo>
                    <a:lnTo>
                      <a:pt x="214" y="3"/>
                    </a:lnTo>
                    <a:lnTo>
                      <a:pt x="208" y="0"/>
                    </a:lnTo>
                    <a:lnTo>
                      <a:pt x="207" y="0"/>
                    </a:lnTo>
                    <a:lnTo>
                      <a:pt x="205" y="0"/>
                    </a:lnTo>
                    <a:lnTo>
                      <a:pt x="204" y="0"/>
                    </a:lnTo>
                    <a:lnTo>
                      <a:pt x="199" y="7"/>
                    </a:lnTo>
                    <a:lnTo>
                      <a:pt x="197" y="13"/>
                    </a:lnTo>
                    <a:lnTo>
                      <a:pt x="198" y="18"/>
                    </a:lnTo>
                    <a:lnTo>
                      <a:pt x="204" y="25"/>
                    </a:lnTo>
                    <a:lnTo>
                      <a:pt x="215" y="34"/>
                    </a:lnTo>
                    <a:lnTo>
                      <a:pt x="225" y="42"/>
                    </a:lnTo>
                    <a:lnTo>
                      <a:pt x="237" y="49"/>
                    </a:lnTo>
                    <a:lnTo>
                      <a:pt x="245" y="56"/>
                    </a:lnTo>
                    <a:lnTo>
                      <a:pt x="254" y="64"/>
                    </a:lnTo>
                    <a:lnTo>
                      <a:pt x="260" y="73"/>
                    </a:lnTo>
                    <a:lnTo>
                      <a:pt x="264" y="83"/>
                    </a:lnTo>
                    <a:lnTo>
                      <a:pt x="265" y="96"/>
                    </a:lnTo>
                    <a:lnTo>
                      <a:pt x="264" y="97"/>
                    </a:lnTo>
                    <a:lnTo>
                      <a:pt x="264" y="98"/>
                    </a:lnTo>
                    <a:lnTo>
                      <a:pt x="263" y="100"/>
                    </a:lnTo>
                    <a:lnTo>
                      <a:pt x="263" y="101"/>
                    </a:lnTo>
                    <a:lnTo>
                      <a:pt x="248" y="105"/>
                    </a:lnTo>
                    <a:lnTo>
                      <a:pt x="228" y="107"/>
                    </a:lnTo>
                    <a:lnTo>
                      <a:pt x="204" y="108"/>
                    </a:lnTo>
                    <a:lnTo>
                      <a:pt x="177" y="108"/>
                    </a:lnTo>
                    <a:lnTo>
                      <a:pt x="149" y="108"/>
                    </a:lnTo>
                    <a:lnTo>
                      <a:pt x="124" y="108"/>
                    </a:lnTo>
                    <a:lnTo>
                      <a:pt x="102" y="107"/>
                    </a:lnTo>
                    <a:lnTo>
                      <a:pt x="84" y="107"/>
                    </a:lnTo>
                    <a:lnTo>
                      <a:pt x="73" y="109"/>
                    </a:lnTo>
                    <a:lnTo>
                      <a:pt x="59" y="110"/>
                    </a:lnTo>
                    <a:lnTo>
                      <a:pt x="43" y="113"/>
                    </a:lnTo>
                    <a:lnTo>
                      <a:pt x="28" y="116"/>
                    </a:lnTo>
                    <a:lnTo>
                      <a:pt x="14" y="120"/>
                    </a:lnTo>
                    <a:lnTo>
                      <a:pt x="5" y="127"/>
                    </a:lnTo>
                    <a:lnTo>
                      <a:pt x="0" y="136"/>
                    </a:lnTo>
                    <a:lnTo>
                      <a:pt x="3" y="148"/>
                    </a:lnTo>
                    <a:lnTo>
                      <a:pt x="4" y="149"/>
                    </a:lnTo>
                    <a:lnTo>
                      <a:pt x="5" y="150"/>
                    </a:lnTo>
                    <a:lnTo>
                      <a:pt x="8" y="152"/>
                    </a:lnTo>
                    <a:lnTo>
                      <a:pt x="10" y="152"/>
                    </a:lnTo>
                    <a:lnTo>
                      <a:pt x="15" y="154"/>
                    </a:lnTo>
                    <a:lnTo>
                      <a:pt x="21" y="155"/>
                    </a:lnTo>
                    <a:lnTo>
                      <a:pt x="29" y="156"/>
                    </a:lnTo>
                    <a:lnTo>
                      <a:pt x="36" y="156"/>
                    </a:lnTo>
                    <a:lnTo>
                      <a:pt x="44" y="155"/>
                    </a:lnTo>
                    <a:lnTo>
                      <a:pt x="51" y="155"/>
                    </a:lnTo>
                    <a:lnTo>
                      <a:pt x="59" y="154"/>
                    </a:lnTo>
                    <a:lnTo>
                      <a:pt x="65" y="152"/>
                    </a:lnTo>
                    <a:lnTo>
                      <a:pt x="76" y="152"/>
                    </a:lnTo>
                    <a:lnTo>
                      <a:pt x="93" y="155"/>
                    </a:lnTo>
                    <a:lnTo>
                      <a:pt x="113" y="157"/>
                    </a:lnTo>
                    <a:lnTo>
                      <a:pt x="134" y="160"/>
                    </a:lnTo>
                    <a:lnTo>
                      <a:pt x="154" y="164"/>
                    </a:lnTo>
                    <a:lnTo>
                      <a:pt x="173" y="168"/>
                    </a:lnTo>
                    <a:lnTo>
                      <a:pt x="187" y="172"/>
                    </a:lnTo>
                    <a:lnTo>
                      <a:pt x="195" y="177"/>
                    </a:lnTo>
                    <a:lnTo>
                      <a:pt x="195" y="187"/>
                    </a:lnTo>
                    <a:lnTo>
                      <a:pt x="192" y="197"/>
                    </a:lnTo>
                    <a:lnTo>
                      <a:pt x="184" y="206"/>
                    </a:lnTo>
                    <a:lnTo>
                      <a:pt x="175" y="214"/>
                    </a:lnTo>
                    <a:lnTo>
                      <a:pt x="165" y="221"/>
                    </a:lnTo>
                    <a:lnTo>
                      <a:pt x="154" y="228"/>
                    </a:lnTo>
                    <a:lnTo>
                      <a:pt x="143" y="233"/>
                    </a:lnTo>
                    <a:lnTo>
                      <a:pt x="133" y="238"/>
                    </a:lnTo>
                    <a:lnTo>
                      <a:pt x="124" y="245"/>
                    </a:lnTo>
                    <a:lnTo>
                      <a:pt x="113" y="251"/>
                    </a:lnTo>
                    <a:lnTo>
                      <a:pt x="100" y="258"/>
                    </a:lnTo>
                    <a:lnTo>
                      <a:pt x="86" y="263"/>
                    </a:lnTo>
                    <a:lnTo>
                      <a:pt x="71" y="269"/>
                    </a:lnTo>
                    <a:lnTo>
                      <a:pt x="56" y="275"/>
                    </a:lnTo>
                    <a:lnTo>
                      <a:pt x="43" y="279"/>
                    </a:lnTo>
                    <a:lnTo>
                      <a:pt x="31" y="281"/>
                    </a:lnTo>
                    <a:lnTo>
                      <a:pt x="26" y="285"/>
                    </a:lnTo>
                    <a:lnTo>
                      <a:pt x="21" y="288"/>
                    </a:lnTo>
                    <a:lnTo>
                      <a:pt x="16" y="291"/>
                    </a:lnTo>
                    <a:lnTo>
                      <a:pt x="13" y="295"/>
                    </a:lnTo>
                    <a:lnTo>
                      <a:pt x="10" y="300"/>
                    </a:lnTo>
                    <a:lnTo>
                      <a:pt x="9" y="305"/>
                    </a:lnTo>
                    <a:lnTo>
                      <a:pt x="10" y="311"/>
                    </a:lnTo>
                    <a:lnTo>
                      <a:pt x="13" y="319"/>
                    </a:lnTo>
                    <a:lnTo>
                      <a:pt x="16" y="320"/>
                    </a:lnTo>
                    <a:lnTo>
                      <a:pt x="20" y="322"/>
                    </a:lnTo>
                    <a:lnTo>
                      <a:pt x="24" y="323"/>
                    </a:lnTo>
                    <a:lnTo>
                      <a:pt x="28" y="326"/>
                    </a:lnTo>
                    <a:lnTo>
                      <a:pt x="36" y="328"/>
                    </a:lnTo>
                    <a:lnTo>
                      <a:pt x="50" y="327"/>
                    </a:lnTo>
                    <a:lnTo>
                      <a:pt x="66" y="322"/>
                    </a:lnTo>
                    <a:lnTo>
                      <a:pt x="85" y="317"/>
                    </a:lnTo>
                    <a:lnTo>
                      <a:pt x="104" y="311"/>
                    </a:lnTo>
                    <a:lnTo>
                      <a:pt x="123" y="305"/>
                    </a:lnTo>
                    <a:lnTo>
                      <a:pt x="137" y="298"/>
                    </a:lnTo>
                    <a:lnTo>
                      <a:pt x="148" y="293"/>
                    </a:lnTo>
                    <a:lnTo>
                      <a:pt x="159" y="288"/>
                    </a:lnTo>
                    <a:lnTo>
                      <a:pt x="169" y="282"/>
                    </a:lnTo>
                    <a:lnTo>
                      <a:pt x="179" y="277"/>
                    </a:lnTo>
                    <a:lnTo>
                      <a:pt x="189" y="272"/>
                    </a:lnTo>
                    <a:lnTo>
                      <a:pt x="199" y="268"/>
                    </a:lnTo>
                    <a:lnTo>
                      <a:pt x="209" y="263"/>
                    </a:lnTo>
                    <a:lnTo>
                      <a:pt x="220" y="259"/>
                    </a:lnTo>
                    <a:lnTo>
                      <a:pt x="233" y="256"/>
                    </a:lnTo>
                    <a:lnTo>
                      <a:pt x="229" y="257"/>
                    </a:lnTo>
                    <a:lnTo>
                      <a:pt x="227" y="259"/>
                    </a:lnTo>
                    <a:lnTo>
                      <a:pt x="225" y="261"/>
                    </a:lnTo>
                    <a:lnTo>
                      <a:pt x="223" y="263"/>
                    </a:lnTo>
                    <a:lnTo>
                      <a:pt x="222" y="263"/>
                    </a:lnTo>
                    <a:lnTo>
                      <a:pt x="220" y="266"/>
                    </a:lnTo>
                    <a:lnTo>
                      <a:pt x="218" y="267"/>
                    </a:lnTo>
                    <a:lnTo>
                      <a:pt x="217" y="269"/>
                    </a:lnTo>
                    <a:lnTo>
                      <a:pt x="214" y="270"/>
                    </a:lnTo>
                    <a:lnTo>
                      <a:pt x="212" y="271"/>
                    </a:lnTo>
                    <a:lnTo>
                      <a:pt x="209" y="273"/>
                    </a:lnTo>
                    <a:lnTo>
                      <a:pt x="208" y="276"/>
                    </a:lnTo>
                    <a:lnTo>
                      <a:pt x="199" y="280"/>
                    </a:lnTo>
                    <a:lnTo>
                      <a:pt x="189" y="286"/>
                    </a:lnTo>
                    <a:lnTo>
                      <a:pt x="179" y="291"/>
                    </a:lnTo>
                    <a:lnTo>
                      <a:pt x="169" y="297"/>
                    </a:lnTo>
                    <a:lnTo>
                      <a:pt x="158" y="303"/>
                    </a:lnTo>
                    <a:lnTo>
                      <a:pt x="148" y="309"/>
                    </a:lnTo>
                    <a:lnTo>
                      <a:pt x="138" y="314"/>
                    </a:lnTo>
                    <a:lnTo>
                      <a:pt x="128" y="319"/>
                    </a:lnTo>
                    <a:lnTo>
                      <a:pt x="120" y="322"/>
                    </a:lnTo>
                    <a:lnTo>
                      <a:pt x="113" y="326"/>
                    </a:lnTo>
                    <a:lnTo>
                      <a:pt x="105" y="328"/>
                    </a:lnTo>
                    <a:lnTo>
                      <a:pt x="98" y="331"/>
                    </a:lnTo>
                    <a:lnTo>
                      <a:pt x="90" y="334"/>
                    </a:lnTo>
                    <a:lnTo>
                      <a:pt x="84" y="339"/>
                    </a:lnTo>
                    <a:lnTo>
                      <a:pt x="76" y="344"/>
                    </a:lnTo>
                    <a:lnTo>
                      <a:pt x="71" y="351"/>
                    </a:lnTo>
                    <a:lnTo>
                      <a:pt x="70" y="363"/>
                    </a:lnTo>
                    <a:lnTo>
                      <a:pt x="73" y="372"/>
                    </a:lnTo>
                    <a:lnTo>
                      <a:pt x="76" y="378"/>
                    </a:lnTo>
                    <a:lnTo>
                      <a:pt x="83" y="381"/>
                    </a:lnTo>
                    <a:lnTo>
                      <a:pt x="90" y="383"/>
                    </a:lnTo>
                    <a:lnTo>
                      <a:pt x="100" y="382"/>
                    </a:lnTo>
                    <a:lnTo>
                      <a:pt x="110" y="380"/>
                    </a:lnTo>
                    <a:lnTo>
                      <a:pt x="122" y="376"/>
                    </a:lnTo>
                    <a:lnTo>
                      <a:pt x="129" y="373"/>
                    </a:lnTo>
                    <a:lnTo>
                      <a:pt x="137" y="370"/>
                    </a:lnTo>
                    <a:lnTo>
                      <a:pt x="145" y="367"/>
                    </a:lnTo>
                    <a:lnTo>
                      <a:pt x="153" y="363"/>
                    </a:lnTo>
                    <a:lnTo>
                      <a:pt x="162" y="359"/>
                    </a:lnTo>
                    <a:lnTo>
                      <a:pt x="169" y="356"/>
                    </a:lnTo>
                    <a:lnTo>
                      <a:pt x="177" y="351"/>
                    </a:lnTo>
                    <a:lnTo>
                      <a:pt x="183" y="347"/>
                    </a:lnTo>
                    <a:lnTo>
                      <a:pt x="193" y="342"/>
                    </a:lnTo>
                    <a:lnTo>
                      <a:pt x="203" y="337"/>
                    </a:lnTo>
                    <a:lnTo>
                      <a:pt x="213" y="330"/>
                    </a:lnTo>
                    <a:lnTo>
                      <a:pt x="223" y="323"/>
                    </a:lnTo>
                    <a:lnTo>
                      <a:pt x="234" y="317"/>
                    </a:lnTo>
                    <a:lnTo>
                      <a:pt x="244" y="309"/>
                    </a:lnTo>
                    <a:lnTo>
                      <a:pt x="254" y="302"/>
                    </a:lnTo>
                    <a:lnTo>
                      <a:pt x="263" y="297"/>
                    </a:lnTo>
                    <a:lnTo>
                      <a:pt x="262" y="298"/>
                    </a:lnTo>
                    <a:lnTo>
                      <a:pt x="260" y="298"/>
                    </a:lnTo>
                    <a:lnTo>
                      <a:pt x="260" y="299"/>
                    </a:lnTo>
                    <a:lnTo>
                      <a:pt x="260" y="300"/>
                    </a:lnTo>
                    <a:lnTo>
                      <a:pt x="254" y="312"/>
                    </a:lnTo>
                    <a:lnTo>
                      <a:pt x="244" y="324"/>
                    </a:lnTo>
                    <a:lnTo>
                      <a:pt x="229" y="339"/>
                    </a:lnTo>
                    <a:lnTo>
                      <a:pt x="212" y="351"/>
                    </a:lnTo>
                    <a:lnTo>
                      <a:pt x="193" y="364"/>
                    </a:lnTo>
                    <a:lnTo>
                      <a:pt x="173" y="374"/>
                    </a:lnTo>
                    <a:lnTo>
                      <a:pt x="155" y="382"/>
                    </a:lnTo>
                    <a:lnTo>
                      <a:pt x="140" y="387"/>
                    </a:lnTo>
                    <a:lnTo>
                      <a:pt x="129" y="390"/>
                    </a:lnTo>
                    <a:lnTo>
                      <a:pt x="122" y="396"/>
                    </a:lnTo>
                    <a:lnTo>
                      <a:pt x="115" y="401"/>
                    </a:lnTo>
                    <a:lnTo>
                      <a:pt x="112" y="407"/>
                    </a:lnTo>
                    <a:lnTo>
                      <a:pt x="112" y="412"/>
                    </a:lnTo>
                    <a:lnTo>
                      <a:pt x="114" y="418"/>
                    </a:lnTo>
                    <a:lnTo>
                      <a:pt x="120" y="421"/>
                    </a:lnTo>
                    <a:lnTo>
                      <a:pt x="130" y="422"/>
                    </a:lnTo>
                    <a:lnTo>
                      <a:pt x="142" y="422"/>
                    </a:lnTo>
                    <a:lnTo>
                      <a:pt x="152" y="421"/>
                    </a:lnTo>
                    <a:lnTo>
                      <a:pt x="162" y="419"/>
                    </a:lnTo>
                    <a:lnTo>
                      <a:pt x="172" y="417"/>
                    </a:lnTo>
                    <a:lnTo>
                      <a:pt x="182" y="414"/>
                    </a:lnTo>
                    <a:lnTo>
                      <a:pt x="192" y="411"/>
                    </a:lnTo>
                    <a:lnTo>
                      <a:pt x="200" y="408"/>
                    </a:lnTo>
                    <a:lnTo>
                      <a:pt x="210" y="403"/>
                    </a:lnTo>
                    <a:lnTo>
                      <a:pt x="225" y="397"/>
                    </a:lnTo>
                    <a:lnTo>
                      <a:pt x="242" y="388"/>
                    </a:lnTo>
                    <a:lnTo>
                      <a:pt x="257" y="376"/>
                    </a:lnTo>
                    <a:lnTo>
                      <a:pt x="272" y="361"/>
                    </a:lnTo>
                    <a:lnTo>
                      <a:pt x="285" y="347"/>
                    </a:lnTo>
                    <a:lnTo>
                      <a:pt x="301" y="333"/>
                    </a:lnTo>
                    <a:lnTo>
                      <a:pt x="314" y="320"/>
                    </a:lnTo>
                    <a:lnTo>
                      <a:pt x="327" y="310"/>
                    </a:lnTo>
                    <a:lnTo>
                      <a:pt x="344" y="301"/>
                    </a:lnTo>
                    <a:lnTo>
                      <a:pt x="362" y="293"/>
                    </a:lnTo>
                    <a:lnTo>
                      <a:pt x="382" y="287"/>
                    </a:lnTo>
                    <a:lnTo>
                      <a:pt x="402" y="280"/>
                    </a:lnTo>
                    <a:lnTo>
                      <a:pt x="423" y="273"/>
                    </a:lnTo>
                    <a:lnTo>
                      <a:pt x="443" y="266"/>
                    </a:lnTo>
                    <a:lnTo>
                      <a:pt x="462" y="258"/>
                    </a:lnTo>
                    <a:lnTo>
                      <a:pt x="481" y="248"/>
                    </a:lnTo>
                    <a:lnTo>
                      <a:pt x="486" y="246"/>
                    </a:lnTo>
                    <a:lnTo>
                      <a:pt x="492" y="243"/>
                    </a:lnTo>
                    <a:lnTo>
                      <a:pt x="497" y="240"/>
                    </a:lnTo>
                    <a:lnTo>
                      <a:pt x="503" y="237"/>
                    </a:lnTo>
                    <a:lnTo>
                      <a:pt x="508" y="232"/>
                    </a:lnTo>
                    <a:lnTo>
                      <a:pt x="512" y="229"/>
                    </a:lnTo>
                    <a:lnTo>
                      <a:pt x="516" y="225"/>
                    </a:lnTo>
                    <a:lnTo>
                      <a:pt x="518" y="221"/>
                    </a:lnTo>
                    <a:lnTo>
                      <a:pt x="522" y="210"/>
                    </a:lnTo>
                    <a:lnTo>
                      <a:pt x="523" y="200"/>
                    </a:lnTo>
                    <a:lnTo>
                      <a:pt x="523" y="189"/>
                    </a:lnTo>
                    <a:lnTo>
                      <a:pt x="522" y="178"/>
                    </a:lnTo>
                    <a:lnTo>
                      <a:pt x="520" y="167"/>
                    </a:lnTo>
                    <a:lnTo>
                      <a:pt x="516" y="156"/>
                    </a:lnTo>
                    <a:lnTo>
                      <a:pt x="513" y="146"/>
                    </a:lnTo>
                    <a:lnTo>
                      <a:pt x="510" y="135"/>
                    </a:lnTo>
                    <a:lnTo>
                      <a:pt x="503" y="126"/>
                    </a:lnTo>
                    <a:lnTo>
                      <a:pt x="497" y="118"/>
                    </a:lnTo>
                    <a:lnTo>
                      <a:pt x="491" y="110"/>
                    </a:lnTo>
                    <a:lnTo>
                      <a:pt x="484" y="103"/>
                    </a:lnTo>
                    <a:lnTo>
                      <a:pt x="482" y="103"/>
                    </a:lnTo>
                    <a:lnTo>
                      <a:pt x="481" y="101"/>
                    </a:lnTo>
                    <a:lnTo>
                      <a:pt x="479" y="101"/>
                    </a:lnTo>
                    <a:lnTo>
                      <a:pt x="478" y="10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2" name="Freeform 43"/>
              <p:cNvSpPr>
                <a:spLocks/>
              </p:cNvSpPr>
              <p:nvPr/>
            </p:nvSpPr>
            <p:spPr bwMode="auto">
              <a:xfrm>
                <a:off x="2708" y="2023"/>
                <a:ext cx="167" cy="119"/>
              </a:xfrm>
              <a:custGeom>
                <a:avLst/>
                <a:gdLst>
                  <a:gd name="T0" fmla="*/ 142 w 500"/>
                  <a:gd name="T1" fmla="*/ 113 h 356"/>
                  <a:gd name="T2" fmla="*/ 133 w 500"/>
                  <a:gd name="T3" fmla="*/ 104 h 356"/>
                  <a:gd name="T4" fmla="*/ 123 w 500"/>
                  <a:gd name="T5" fmla="*/ 95 h 356"/>
                  <a:gd name="T6" fmla="*/ 111 w 500"/>
                  <a:gd name="T7" fmla="*/ 89 h 356"/>
                  <a:gd name="T8" fmla="*/ 98 w 500"/>
                  <a:gd name="T9" fmla="*/ 86 h 356"/>
                  <a:gd name="T10" fmla="*/ 83 w 500"/>
                  <a:gd name="T11" fmla="*/ 84 h 356"/>
                  <a:gd name="T12" fmla="*/ 66 w 500"/>
                  <a:gd name="T13" fmla="*/ 83 h 356"/>
                  <a:gd name="T14" fmla="*/ 50 w 500"/>
                  <a:gd name="T15" fmla="*/ 80 h 356"/>
                  <a:gd name="T16" fmla="*/ 40 w 500"/>
                  <a:gd name="T17" fmla="*/ 79 h 356"/>
                  <a:gd name="T18" fmla="*/ 33 w 500"/>
                  <a:gd name="T19" fmla="*/ 81 h 356"/>
                  <a:gd name="T20" fmla="*/ 25 w 500"/>
                  <a:gd name="T21" fmla="*/ 84 h 356"/>
                  <a:gd name="T22" fmla="*/ 18 w 500"/>
                  <a:gd name="T23" fmla="*/ 85 h 356"/>
                  <a:gd name="T24" fmla="*/ 14 w 500"/>
                  <a:gd name="T25" fmla="*/ 82 h 356"/>
                  <a:gd name="T26" fmla="*/ 8 w 500"/>
                  <a:gd name="T27" fmla="*/ 76 h 356"/>
                  <a:gd name="T28" fmla="*/ 3 w 500"/>
                  <a:gd name="T29" fmla="*/ 69 h 356"/>
                  <a:gd name="T30" fmla="*/ 0 w 500"/>
                  <a:gd name="T31" fmla="*/ 60 h 356"/>
                  <a:gd name="T32" fmla="*/ 3 w 500"/>
                  <a:gd name="T33" fmla="*/ 50 h 356"/>
                  <a:gd name="T34" fmla="*/ 10 w 500"/>
                  <a:gd name="T35" fmla="*/ 41 h 356"/>
                  <a:gd name="T36" fmla="*/ 16 w 500"/>
                  <a:gd name="T37" fmla="*/ 31 h 356"/>
                  <a:gd name="T38" fmla="*/ 20 w 500"/>
                  <a:gd name="T39" fmla="*/ 27 h 356"/>
                  <a:gd name="T40" fmla="*/ 25 w 500"/>
                  <a:gd name="T41" fmla="*/ 22 h 356"/>
                  <a:gd name="T42" fmla="*/ 29 w 500"/>
                  <a:gd name="T43" fmla="*/ 19 h 356"/>
                  <a:gd name="T44" fmla="*/ 31 w 500"/>
                  <a:gd name="T45" fmla="*/ 17 h 356"/>
                  <a:gd name="T46" fmla="*/ 48 w 500"/>
                  <a:gd name="T47" fmla="*/ 14 h 356"/>
                  <a:gd name="T48" fmla="*/ 66 w 500"/>
                  <a:gd name="T49" fmla="*/ 10 h 356"/>
                  <a:gd name="T50" fmla="*/ 83 w 500"/>
                  <a:gd name="T51" fmla="*/ 7 h 356"/>
                  <a:gd name="T52" fmla="*/ 100 w 500"/>
                  <a:gd name="T53" fmla="*/ 4 h 356"/>
                  <a:gd name="T54" fmla="*/ 116 w 500"/>
                  <a:gd name="T55" fmla="*/ 1 h 356"/>
                  <a:gd name="T56" fmla="*/ 127 w 500"/>
                  <a:gd name="T57" fmla="*/ 0 h 356"/>
                  <a:gd name="T58" fmla="*/ 133 w 500"/>
                  <a:gd name="T59" fmla="*/ 0 h 356"/>
                  <a:gd name="T60" fmla="*/ 140 w 500"/>
                  <a:gd name="T61" fmla="*/ 0 h 356"/>
                  <a:gd name="T62" fmla="*/ 148 w 500"/>
                  <a:gd name="T63" fmla="*/ 4 h 356"/>
                  <a:gd name="T64" fmla="*/ 156 w 500"/>
                  <a:gd name="T65" fmla="*/ 8 h 356"/>
                  <a:gd name="T66" fmla="*/ 161 w 500"/>
                  <a:gd name="T67" fmla="*/ 11 h 356"/>
                  <a:gd name="T68" fmla="*/ 162 w 500"/>
                  <a:gd name="T69" fmla="*/ 12 h 356"/>
                  <a:gd name="T70" fmla="*/ 165 w 500"/>
                  <a:gd name="T71" fmla="*/ 14 h 356"/>
                  <a:gd name="T72" fmla="*/ 166 w 500"/>
                  <a:gd name="T73" fmla="*/ 16 h 356"/>
                  <a:gd name="T74" fmla="*/ 166 w 500"/>
                  <a:gd name="T75" fmla="*/ 20 h 356"/>
                  <a:gd name="T76" fmla="*/ 155 w 500"/>
                  <a:gd name="T77" fmla="*/ 39 h 356"/>
                  <a:gd name="T78" fmla="*/ 142 w 500"/>
                  <a:gd name="T79" fmla="*/ 58 h 356"/>
                  <a:gd name="T80" fmla="*/ 133 w 500"/>
                  <a:gd name="T81" fmla="*/ 65 h 356"/>
                  <a:gd name="T82" fmla="*/ 128 w 500"/>
                  <a:gd name="T83" fmla="*/ 73 h 356"/>
                  <a:gd name="T84" fmla="*/ 134 w 500"/>
                  <a:gd name="T85" fmla="*/ 87 h 356"/>
                  <a:gd name="T86" fmla="*/ 142 w 500"/>
                  <a:gd name="T87" fmla="*/ 102 h 356"/>
                  <a:gd name="T88" fmla="*/ 146 w 500"/>
                  <a:gd name="T89" fmla="*/ 109 h 356"/>
                  <a:gd name="T90" fmla="*/ 147 w 500"/>
                  <a:gd name="T91" fmla="*/ 114 h 356"/>
                  <a:gd name="T92" fmla="*/ 148 w 500"/>
                  <a:gd name="T93" fmla="*/ 119 h 3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0"/>
                  <a:gd name="T142" fmla="*/ 0 h 356"/>
                  <a:gd name="T143" fmla="*/ 500 w 500"/>
                  <a:gd name="T144" fmla="*/ 356 h 3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0" h="356">
                    <a:moveTo>
                      <a:pt x="442" y="356"/>
                    </a:moveTo>
                    <a:lnTo>
                      <a:pt x="433" y="347"/>
                    </a:lnTo>
                    <a:lnTo>
                      <a:pt x="424" y="338"/>
                    </a:lnTo>
                    <a:lnTo>
                      <a:pt x="416" y="329"/>
                    </a:lnTo>
                    <a:lnTo>
                      <a:pt x="407" y="321"/>
                    </a:lnTo>
                    <a:lnTo>
                      <a:pt x="397" y="312"/>
                    </a:lnTo>
                    <a:lnTo>
                      <a:pt x="388" y="302"/>
                    </a:lnTo>
                    <a:lnTo>
                      <a:pt x="378" y="294"/>
                    </a:lnTo>
                    <a:lnTo>
                      <a:pt x="369" y="285"/>
                    </a:lnTo>
                    <a:lnTo>
                      <a:pt x="356" y="277"/>
                    </a:lnTo>
                    <a:lnTo>
                      <a:pt x="343" y="272"/>
                    </a:lnTo>
                    <a:lnTo>
                      <a:pt x="331" y="267"/>
                    </a:lnTo>
                    <a:lnTo>
                      <a:pt x="318" y="263"/>
                    </a:lnTo>
                    <a:lnTo>
                      <a:pt x="306" y="260"/>
                    </a:lnTo>
                    <a:lnTo>
                      <a:pt x="292" y="257"/>
                    </a:lnTo>
                    <a:lnTo>
                      <a:pt x="277" y="254"/>
                    </a:lnTo>
                    <a:lnTo>
                      <a:pt x="260" y="252"/>
                    </a:lnTo>
                    <a:lnTo>
                      <a:pt x="249" y="252"/>
                    </a:lnTo>
                    <a:lnTo>
                      <a:pt x="234" y="251"/>
                    </a:lnTo>
                    <a:lnTo>
                      <a:pt x="217" y="250"/>
                    </a:lnTo>
                    <a:lnTo>
                      <a:pt x="198" y="247"/>
                    </a:lnTo>
                    <a:lnTo>
                      <a:pt x="180" y="245"/>
                    </a:lnTo>
                    <a:lnTo>
                      <a:pt x="164" y="242"/>
                    </a:lnTo>
                    <a:lnTo>
                      <a:pt x="149" y="238"/>
                    </a:lnTo>
                    <a:lnTo>
                      <a:pt x="139" y="235"/>
                    </a:lnTo>
                    <a:lnTo>
                      <a:pt x="129" y="235"/>
                    </a:lnTo>
                    <a:lnTo>
                      <a:pt x="120" y="236"/>
                    </a:lnTo>
                    <a:lnTo>
                      <a:pt x="113" y="237"/>
                    </a:lnTo>
                    <a:lnTo>
                      <a:pt x="105" y="238"/>
                    </a:lnTo>
                    <a:lnTo>
                      <a:pt x="98" y="241"/>
                    </a:lnTo>
                    <a:lnTo>
                      <a:pt x="90" y="243"/>
                    </a:lnTo>
                    <a:lnTo>
                      <a:pt x="83" y="246"/>
                    </a:lnTo>
                    <a:lnTo>
                      <a:pt x="74" y="250"/>
                    </a:lnTo>
                    <a:lnTo>
                      <a:pt x="66" y="252"/>
                    </a:lnTo>
                    <a:lnTo>
                      <a:pt x="60" y="253"/>
                    </a:lnTo>
                    <a:lnTo>
                      <a:pt x="54" y="253"/>
                    </a:lnTo>
                    <a:lnTo>
                      <a:pt x="50" y="251"/>
                    </a:lnTo>
                    <a:lnTo>
                      <a:pt x="45" y="248"/>
                    </a:lnTo>
                    <a:lnTo>
                      <a:pt x="41" y="245"/>
                    </a:lnTo>
                    <a:lnTo>
                      <a:pt x="36" y="241"/>
                    </a:lnTo>
                    <a:lnTo>
                      <a:pt x="31" y="235"/>
                    </a:lnTo>
                    <a:lnTo>
                      <a:pt x="25" y="227"/>
                    </a:lnTo>
                    <a:lnTo>
                      <a:pt x="19" y="220"/>
                    </a:lnTo>
                    <a:lnTo>
                      <a:pt x="13" y="213"/>
                    </a:lnTo>
                    <a:lnTo>
                      <a:pt x="9" y="205"/>
                    </a:lnTo>
                    <a:lnTo>
                      <a:pt x="5" y="196"/>
                    </a:lnTo>
                    <a:lnTo>
                      <a:pt x="3" y="189"/>
                    </a:lnTo>
                    <a:lnTo>
                      <a:pt x="0" y="179"/>
                    </a:lnTo>
                    <a:lnTo>
                      <a:pt x="0" y="169"/>
                    </a:lnTo>
                    <a:lnTo>
                      <a:pt x="4" y="159"/>
                    </a:lnTo>
                    <a:lnTo>
                      <a:pt x="10" y="150"/>
                    </a:lnTo>
                    <a:lnTo>
                      <a:pt x="16" y="141"/>
                    </a:lnTo>
                    <a:lnTo>
                      <a:pt x="23" y="132"/>
                    </a:lnTo>
                    <a:lnTo>
                      <a:pt x="29" y="122"/>
                    </a:lnTo>
                    <a:lnTo>
                      <a:pt x="36" y="113"/>
                    </a:lnTo>
                    <a:lnTo>
                      <a:pt x="43" y="103"/>
                    </a:lnTo>
                    <a:lnTo>
                      <a:pt x="49" y="93"/>
                    </a:lnTo>
                    <a:lnTo>
                      <a:pt x="53" y="89"/>
                    </a:lnTo>
                    <a:lnTo>
                      <a:pt x="58" y="84"/>
                    </a:lnTo>
                    <a:lnTo>
                      <a:pt x="61" y="80"/>
                    </a:lnTo>
                    <a:lnTo>
                      <a:pt x="65" y="75"/>
                    </a:lnTo>
                    <a:lnTo>
                      <a:pt x="70" y="71"/>
                    </a:lnTo>
                    <a:lnTo>
                      <a:pt x="74" y="66"/>
                    </a:lnTo>
                    <a:lnTo>
                      <a:pt x="79" y="62"/>
                    </a:lnTo>
                    <a:lnTo>
                      <a:pt x="84" y="58"/>
                    </a:lnTo>
                    <a:lnTo>
                      <a:pt x="87" y="56"/>
                    </a:lnTo>
                    <a:lnTo>
                      <a:pt x="89" y="54"/>
                    </a:lnTo>
                    <a:lnTo>
                      <a:pt x="92" y="53"/>
                    </a:lnTo>
                    <a:lnTo>
                      <a:pt x="94" y="52"/>
                    </a:lnTo>
                    <a:lnTo>
                      <a:pt x="112" y="49"/>
                    </a:lnTo>
                    <a:lnTo>
                      <a:pt x="129" y="44"/>
                    </a:lnTo>
                    <a:lnTo>
                      <a:pt x="145" y="41"/>
                    </a:lnTo>
                    <a:lnTo>
                      <a:pt x="163" y="37"/>
                    </a:lnTo>
                    <a:lnTo>
                      <a:pt x="180" y="33"/>
                    </a:lnTo>
                    <a:lnTo>
                      <a:pt x="197" y="30"/>
                    </a:lnTo>
                    <a:lnTo>
                      <a:pt x="214" y="25"/>
                    </a:lnTo>
                    <a:lnTo>
                      <a:pt x="232" y="22"/>
                    </a:lnTo>
                    <a:lnTo>
                      <a:pt x="248" y="20"/>
                    </a:lnTo>
                    <a:lnTo>
                      <a:pt x="264" y="17"/>
                    </a:lnTo>
                    <a:lnTo>
                      <a:pt x="282" y="14"/>
                    </a:lnTo>
                    <a:lnTo>
                      <a:pt x="298" y="11"/>
                    </a:lnTo>
                    <a:lnTo>
                      <a:pt x="314" y="8"/>
                    </a:lnTo>
                    <a:lnTo>
                      <a:pt x="332" y="5"/>
                    </a:lnTo>
                    <a:lnTo>
                      <a:pt x="348" y="2"/>
                    </a:lnTo>
                    <a:lnTo>
                      <a:pt x="364" y="0"/>
                    </a:lnTo>
                    <a:lnTo>
                      <a:pt x="372" y="0"/>
                    </a:lnTo>
                    <a:lnTo>
                      <a:pt x="379" y="0"/>
                    </a:lnTo>
                    <a:lnTo>
                      <a:pt x="386" y="0"/>
                    </a:lnTo>
                    <a:lnTo>
                      <a:pt x="393" y="0"/>
                    </a:lnTo>
                    <a:lnTo>
                      <a:pt x="399" y="0"/>
                    </a:lnTo>
                    <a:lnTo>
                      <a:pt x="406" y="0"/>
                    </a:lnTo>
                    <a:lnTo>
                      <a:pt x="413" y="0"/>
                    </a:lnTo>
                    <a:lnTo>
                      <a:pt x="419" y="1"/>
                    </a:lnTo>
                    <a:lnTo>
                      <a:pt x="428" y="4"/>
                    </a:lnTo>
                    <a:lnTo>
                      <a:pt x="436" y="9"/>
                    </a:lnTo>
                    <a:lnTo>
                      <a:pt x="443" y="12"/>
                    </a:lnTo>
                    <a:lnTo>
                      <a:pt x="451" y="17"/>
                    </a:lnTo>
                    <a:lnTo>
                      <a:pt x="458" y="21"/>
                    </a:lnTo>
                    <a:lnTo>
                      <a:pt x="466" y="25"/>
                    </a:lnTo>
                    <a:lnTo>
                      <a:pt x="473" y="29"/>
                    </a:lnTo>
                    <a:lnTo>
                      <a:pt x="481" y="33"/>
                    </a:lnTo>
                    <a:lnTo>
                      <a:pt x="482" y="34"/>
                    </a:lnTo>
                    <a:lnTo>
                      <a:pt x="482" y="35"/>
                    </a:lnTo>
                    <a:lnTo>
                      <a:pt x="483" y="35"/>
                    </a:lnTo>
                    <a:lnTo>
                      <a:pt x="486" y="35"/>
                    </a:lnTo>
                    <a:lnTo>
                      <a:pt x="487" y="38"/>
                    </a:lnTo>
                    <a:lnTo>
                      <a:pt x="491" y="40"/>
                    </a:lnTo>
                    <a:lnTo>
                      <a:pt x="493" y="42"/>
                    </a:lnTo>
                    <a:lnTo>
                      <a:pt x="497" y="43"/>
                    </a:lnTo>
                    <a:lnTo>
                      <a:pt x="498" y="46"/>
                    </a:lnTo>
                    <a:lnTo>
                      <a:pt x="498" y="49"/>
                    </a:lnTo>
                    <a:lnTo>
                      <a:pt x="500" y="51"/>
                    </a:lnTo>
                    <a:lnTo>
                      <a:pt x="500" y="53"/>
                    </a:lnTo>
                    <a:lnTo>
                      <a:pt x="497" y="61"/>
                    </a:lnTo>
                    <a:lnTo>
                      <a:pt x="490" y="76"/>
                    </a:lnTo>
                    <a:lnTo>
                      <a:pt x="478" y="95"/>
                    </a:lnTo>
                    <a:lnTo>
                      <a:pt x="464" y="118"/>
                    </a:lnTo>
                    <a:lnTo>
                      <a:pt x="451" y="139"/>
                    </a:lnTo>
                    <a:lnTo>
                      <a:pt x="436" y="159"/>
                    </a:lnTo>
                    <a:lnTo>
                      <a:pt x="424" y="173"/>
                    </a:lnTo>
                    <a:lnTo>
                      <a:pt x="414" y="181"/>
                    </a:lnTo>
                    <a:lnTo>
                      <a:pt x="407" y="187"/>
                    </a:lnTo>
                    <a:lnTo>
                      <a:pt x="399" y="193"/>
                    </a:lnTo>
                    <a:lnTo>
                      <a:pt x="392" y="199"/>
                    </a:lnTo>
                    <a:lnTo>
                      <a:pt x="383" y="207"/>
                    </a:lnTo>
                    <a:lnTo>
                      <a:pt x="383" y="219"/>
                    </a:lnTo>
                    <a:lnTo>
                      <a:pt x="387" y="231"/>
                    </a:lnTo>
                    <a:lnTo>
                      <a:pt x="393" y="246"/>
                    </a:lnTo>
                    <a:lnTo>
                      <a:pt x="401" y="261"/>
                    </a:lnTo>
                    <a:lnTo>
                      <a:pt x="409" y="276"/>
                    </a:lnTo>
                    <a:lnTo>
                      <a:pt x="418" y="291"/>
                    </a:lnTo>
                    <a:lnTo>
                      <a:pt x="426" y="305"/>
                    </a:lnTo>
                    <a:lnTo>
                      <a:pt x="432" y="316"/>
                    </a:lnTo>
                    <a:lnTo>
                      <a:pt x="434" y="321"/>
                    </a:lnTo>
                    <a:lnTo>
                      <a:pt x="437" y="326"/>
                    </a:lnTo>
                    <a:lnTo>
                      <a:pt x="438" y="331"/>
                    </a:lnTo>
                    <a:lnTo>
                      <a:pt x="439" y="336"/>
                    </a:lnTo>
                    <a:lnTo>
                      <a:pt x="441" y="341"/>
                    </a:lnTo>
                    <a:lnTo>
                      <a:pt x="442" y="346"/>
                    </a:lnTo>
                    <a:lnTo>
                      <a:pt x="442" y="351"/>
                    </a:lnTo>
                    <a:lnTo>
                      <a:pt x="442" y="356"/>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13" name="Freeform 44"/>
              <p:cNvSpPr>
                <a:spLocks/>
              </p:cNvSpPr>
              <p:nvPr/>
            </p:nvSpPr>
            <p:spPr bwMode="auto">
              <a:xfrm>
                <a:off x="2708" y="2023"/>
                <a:ext cx="167" cy="119"/>
              </a:xfrm>
              <a:custGeom>
                <a:avLst/>
                <a:gdLst>
                  <a:gd name="T0" fmla="*/ 145 w 500"/>
                  <a:gd name="T1" fmla="*/ 116 h 356"/>
                  <a:gd name="T2" fmla="*/ 136 w 500"/>
                  <a:gd name="T3" fmla="*/ 107 h 356"/>
                  <a:gd name="T4" fmla="*/ 126 w 500"/>
                  <a:gd name="T5" fmla="*/ 98 h 356"/>
                  <a:gd name="T6" fmla="*/ 119 w 500"/>
                  <a:gd name="T7" fmla="*/ 93 h 356"/>
                  <a:gd name="T8" fmla="*/ 106 w 500"/>
                  <a:gd name="T9" fmla="*/ 88 h 356"/>
                  <a:gd name="T10" fmla="*/ 93 w 500"/>
                  <a:gd name="T11" fmla="*/ 85 h 356"/>
                  <a:gd name="T12" fmla="*/ 83 w 500"/>
                  <a:gd name="T13" fmla="*/ 84 h 356"/>
                  <a:gd name="T14" fmla="*/ 66 w 500"/>
                  <a:gd name="T15" fmla="*/ 83 h 356"/>
                  <a:gd name="T16" fmla="*/ 50 w 500"/>
                  <a:gd name="T17" fmla="*/ 80 h 356"/>
                  <a:gd name="T18" fmla="*/ 43 w 500"/>
                  <a:gd name="T19" fmla="*/ 79 h 356"/>
                  <a:gd name="T20" fmla="*/ 35 w 500"/>
                  <a:gd name="T21" fmla="*/ 80 h 356"/>
                  <a:gd name="T22" fmla="*/ 28 w 500"/>
                  <a:gd name="T23" fmla="*/ 82 h 356"/>
                  <a:gd name="T24" fmla="*/ 22 w 500"/>
                  <a:gd name="T25" fmla="*/ 84 h 356"/>
                  <a:gd name="T26" fmla="*/ 17 w 500"/>
                  <a:gd name="T27" fmla="*/ 84 h 356"/>
                  <a:gd name="T28" fmla="*/ 12 w 500"/>
                  <a:gd name="T29" fmla="*/ 81 h 356"/>
                  <a:gd name="T30" fmla="*/ 8 w 500"/>
                  <a:gd name="T31" fmla="*/ 76 h 356"/>
                  <a:gd name="T32" fmla="*/ 3 w 500"/>
                  <a:gd name="T33" fmla="*/ 69 h 356"/>
                  <a:gd name="T34" fmla="*/ 0 w 500"/>
                  <a:gd name="T35" fmla="*/ 60 h 356"/>
                  <a:gd name="T36" fmla="*/ 1 w 500"/>
                  <a:gd name="T37" fmla="*/ 53 h 356"/>
                  <a:gd name="T38" fmla="*/ 8 w 500"/>
                  <a:gd name="T39" fmla="*/ 44 h 356"/>
                  <a:gd name="T40" fmla="*/ 14 w 500"/>
                  <a:gd name="T41" fmla="*/ 34 h 356"/>
                  <a:gd name="T42" fmla="*/ 18 w 500"/>
                  <a:gd name="T43" fmla="*/ 30 h 356"/>
                  <a:gd name="T44" fmla="*/ 22 w 500"/>
                  <a:gd name="T45" fmla="*/ 25 h 356"/>
                  <a:gd name="T46" fmla="*/ 26 w 500"/>
                  <a:gd name="T47" fmla="*/ 21 h 356"/>
                  <a:gd name="T48" fmla="*/ 29 w 500"/>
                  <a:gd name="T49" fmla="*/ 19 h 356"/>
                  <a:gd name="T50" fmla="*/ 31 w 500"/>
                  <a:gd name="T51" fmla="*/ 17 h 356"/>
                  <a:gd name="T52" fmla="*/ 43 w 500"/>
                  <a:gd name="T53" fmla="*/ 15 h 356"/>
                  <a:gd name="T54" fmla="*/ 60 w 500"/>
                  <a:gd name="T55" fmla="*/ 11 h 356"/>
                  <a:gd name="T56" fmla="*/ 77 w 500"/>
                  <a:gd name="T57" fmla="*/ 7 h 356"/>
                  <a:gd name="T58" fmla="*/ 88 w 500"/>
                  <a:gd name="T59" fmla="*/ 6 h 356"/>
                  <a:gd name="T60" fmla="*/ 105 w 500"/>
                  <a:gd name="T61" fmla="*/ 3 h 356"/>
                  <a:gd name="T62" fmla="*/ 122 w 500"/>
                  <a:gd name="T63" fmla="*/ 0 h 356"/>
                  <a:gd name="T64" fmla="*/ 127 w 500"/>
                  <a:gd name="T65" fmla="*/ 0 h 356"/>
                  <a:gd name="T66" fmla="*/ 133 w 500"/>
                  <a:gd name="T67" fmla="*/ 0 h 356"/>
                  <a:gd name="T68" fmla="*/ 140 w 500"/>
                  <a:gd name="T69" fmla="*/ 0 h 356"/>
                  <a:gd name="T70" fmla="*/ 146 w 500"/>
                  <a:gd name="T71" fmla="*/ 3 h 356"/>
                  <a:gd name="T72" fmla="*/ 153 w 500"/>
                  <a:gd name="T73" fmla="*/ 7 h 356"/>
                  <a:gd name="T74" fmla="*/ 161 w 500"/>
                  <a:gd name="T75" fmla="*/ 11 h 356"/>
                  <a:gd name="T76" fmla="*/ 161 w 500"/>
                  <a:gd name="T77" fmla="*/ 12 h 356"/>
                  <a:gd name="T78" fmla="*/ 162 w 500"/>
                  <a:gd name="T79" fmla="*/ 12 h 356"/>
                  <a:gd name="T80" fmla="*/ 165 w 500"/>
                  <a:gd name="T81" fmla="*/ 14 h 356"/>
                  <a:gd name="T82" fmla="*/ 166 w 500"/>
                  <a:gd name="T83" fmla="*/ 15 h 356"/>
                  <a:gd name="T84" fmla="*/ 167 w 500"/>
                  <a:gd name="T85" fmla="*/ 18 h 356"/>
                  <a:gd name="T86" fmla="*/ 164 w 500"/>
                  <a:gd name="T87" fmla="*/ 25 h 356"/>
                  <a:gd name="T88" fmla="*/ 151 w 500"/>
                  <a:gd name="T89" fmla="*/ 46 h 356"/>
                  <a:gd name="T90" fmla="*/ 138 w 500"/>
                  <a:gd name="T91" fmla="*/ 61 h 356"/>
                  <a:gd name="T92" fmla="*/ 133 w 500"/>
                  <a:gd name="T93" fmla="*/ 65 h 356"/>
                  <a:gd name="T94" fmla="*/ 128 w 500"/>
                  <a:gd name="T95" fmla="*/ 69 h 356"/>
                  <a:gd name="T96" fmla="*/ 131 w 500"/>
                  <a:gd name="T97" fmla="*/ 82 h 356"/>
                  <a:gd name="T98" fmla="*/ 140 w 500"/>
                  <a:gd name="T99" fmla="*/ 97 h 356"/>
                  <a:gd name="T100" fmla="*/ 144 w 500"/>
                  <a:gd name="T101" fmla="*/ 106 h 356"/>
                  <a:gd name="T102" fmla="*/ 146 w 500"/>
                  <a:gd name="T103" fmla="*/ 111 h 356"/>
                  <a:gd name="T104" fmla="*/ 148 w 500"/>
                  <a:gd name="T105" fmla="*/ 116 h 3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0"/>
                  <a:gd name="T160" fmla="*/ 0 h 356"/>
                  <a:gd name="T161" fmla="*/ 500 w 500"/>
                  <a:gd name="T162" fmla="*/ 356 h 3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0" h="356">
                    <a:moveTo>
                      <a:pt x="442" y="356"/>
                    </a:moveTo>
                    <a:lnTo>
                      <a:pt x="442" y="356"/>
                    </a:lnTo>
                    <a:lnTo>
                      <a:pt x="433" y="347"/>
                    </a:lnTo>
                    <a:lnTo>
                      <a:pt x="424" y="338"/>
                    </a:lnTo>
                    <a:lnTo>
                      <a:pt x="416" y="329"/>
                    </a:lnTo>
                    <a:lnTo>
                      <a:pt x="407" y="321"/>
                    </a:lnTo>
                    <a:lnTo>
                      <a:pt x="397" y="312"/>
                    </a:lnTo>
                    <a:lnTo>
                      <a:pt x="388" y="302"/>
                    </a:lnTo>
                    <a:lnTo>
                      <a:pt x="378" y="294"/>
                    </a:lnTo>
                    <a:lnTo>
                      <a:pt x="369" y="285"/>
                    </a:lnTo>
                    <a:lnTo>
                      <a:pt x="356" y="277"/>
                    </a:lnTo>
                    <a:lnTo>
                      <a:pt x="343" y="272"/>
                    </a:lnTo>
                    <a:lnTo>
                      <a:pt x="331" y="267"/>
                    </a:lnTo>
                    <a:lnTo>
                      <a:pt x="318" y="263"/>
                    </a:lnTo>
                    <a:lnTo>
                      <a:pt x="306" y="260"/>
                    </a:lnTo>
                    <a:lnTo>
                      <a:pt x="292" y="257"/>
                    </a:lnTo>
                    <a:lnTo>
                      <a:pt x="277" y="254"/>
                    </a:lnTo>
                    <a:lnTo>
                      <a:pt x="260" y="252"/>
                    </a:lnTo>
                    <a:lnTo>
                      <a:pt x="249" y="252"/>
                    </a:lnTo>
                    <a:lnTo>
                      <a:pt x="234" y="251"/>
                    </a:lnTo>
                    <a:lnTo>
                      <a:pt x="217" y="250"/>
                    </a:lnTo>
                    <a:lnTo>
                      <a:pt x="198" y="247"/>
                    </a:lnTo>
                    <a:lnTo>
                      <a:pt x="180" y="245"/>
                    </a:lnTo>
                    <a:lnTo>
                      <a:pt x="164" y="242"/>
                    </a:lnTo>
                    <a:lnTo>
                      <a:pt x="149" y="238"/>
                    </a:lnTo>
                    <a:lnTo>
                      <a:pt x="139" y="235"/>
                    </a:lnTo>
                    <a:lnTo>
                      <a:pt x="129" y="235"/>
                    </a:lnTo>
                    <a:lnTo>
                      <a:pt x="120" y="236"/>
                    </a:lnTo>
                    <a:lnTo>
                      <a:pt x="113" y="237"/>
                    </a:lnTo>
                    <a:lnTo>
                      <a:pt x="105" y="238"/>
                    </a:lnTo>
                    <a:lnTo>
                      <a:pt x="98" y="241"/>
                    </a:lnTo>
                    <a:lnTo>
                      <a:pt x="90" y="243"/>
                    </a:lnTo>
                    <a:lnTo>
                      <a:pt x="83" y="246"/>
                    </a:lnTo>
                    <a:lnTo>
                      <a:pt x="74" y="250"/>
                    </a:lnTo>
                    <a:lnTo>
                      <a:pt x="66" y="252"/>
                    </a:lnTo>
                    <a:lnTo>
                      <a:pt x="60" y="253"/>
                    </a:lnTo>
                    <a:lnTo>
                      <a:pt x="54" y="253"/>
                    </a:lnTo>
                    <a:lnTo>
                      <a:pt x="50" y="251"/>
                    </a:lnTo>
                    <a:lnTo>
                      <a:pt x="45" y="248"/>
                    </a:lnTo>
                    <a:lnTo>
                      <a:pt x="41" y="245"/>
                    </a:lnTo>
                    <a:lnTo>
                      <a:pt x="36" y="241"/>
                    </a:lnTo>
                    <a:lnTo>
                      <a:pt x="31" y="235"/>
                    </a:lnTo>
                    <a:lnTo>
                      <a:pt x="25" y="227"/>
                    </a:lnTo>
                    <a:lnTo>
                      <a:pt x="19" y="220"/>
                    </a:lnTo>
                    <a:lnTo>
                      <a:pt x="13" y="213"/>
                    </a:lnTo>
                    <a:lnTo>
                      <a:pt x="9" y="205"/>
                    </a:lnTo>
                    <a:lnTo>
                      <a:pt x="5" y="196"/>
                    </a:lnTo>
                    <a:lnTo>
                      <a:pt x="3" y="189"/>
                    </a:lnTo>
                    <a:lnTo>
                      <a:pt x="0" y="179"/>
                    </a:lnTo>
                    <a:lnTo>
                      <a:pt x="0" y="169"/>
                    </a:lnTo>
                    <a:lnTo>
                      <a:pt x="4" y="159"/>
                    </a:lnTo>
                    <a:lnTo>
                      <a:pt x="10" y="150"/>
                    </a:lnTo>
                    <a:lnTo>
                      <a:pt x="16" y="141"/>
                    </a:lnTo>
                    <a:lnTo>
                      <a:pt x="23" y="132"/>
                    </a:lnTo>
                    <a:lnTo>
                      <a:pt x="29" y="122"/>
                    </a:lnTo>
                    <a:lnTo>
                      <a:pt x="36" y="113"/>
                    </a:lnTo>
                    <a:lnTo>
                      <a:pt x="43" y="103"/>
                    </a:lnTo>
                    <a:lnTo>
                      <a:pt x="49" y="93"/>
                    </a:lnTo>
                    <a:lnTo>
                      <a:pt x="53" y="89"/>
                    </a:lnTo>
                    <a:lnTo>
                      <a:pt x="58" y="84"/>
                    </a:lnTo>
                    <a:lnTo>
                      <a:pt x="61" y="80"/>
                    </a:lnTo>
                    <a:lnTo>
                      <a:pt x="65" y="75"/>
                    </a:lnTo>
                    <a:lnTo>
                      <a:pt x="70" y="71"/>
                    </a:lnTo>
                    <a:lnTo>
                      <a:pt x="74" y="66"/>
                    </a:lnTo>
                    <a:lnTo>
                      <a:pt x="79" y="62"/>
                    </a:lnTo>
                    <a:lnTo>
                      <a:pt x="84" y="58"/>
                    </a:lnTo>
                    <a:lnTo>
                      <a:pt x="87" y="56"/>
                    </a:lnTo>
                    <a:lnTo>
                      <a:pt x="89" y="54"/>
                    </a:lnTo>
                    <a:lnTo>
                      <a:pt x="92" y="53"/>
                    </a:lnTo>
                    <a:lnTo>
                      <a:pt x="94" y="52"/>
                    </a:lnTo>
                    <a:lnTo>
                      <a:pt x="112" y="49"/>
                    </a:lnTo>
                    <a:lnTo>
                      <a:pt x="129" y="44"/>
                    </a:lnTo>
                    <a:lnTo>
                      <a:pt x="145" y="41"/>
                    </a:lnTo>
                    <a:lnTo>
                      <a:pt x="163" y="37"/>
                    </a:lnTo>
                    <a:lnTo>
                      <a:pt x="180" y="33"/>
                    </a:lnTo>
                    <a:lnTo>
                      <a:pt x="197" y="30"/>
                    </a:lnTo>
                    <a:lnTo>
                      <a:pt x="214" y="25"/>
                    </a:lnTo>
                    <a:lnTo>
                      <a:pt x="232" y="22"/>
                    </a:lnTo>
                    <a:lnTo>
                      <a:pt x="248" y="20"/>
                    </a:lnTo>
                    <a:lnTo>
                      <a:pt x="264" y="17"/>
                    </a:lnTo>
                    <a:lnTo>
                      <a:pt x="282" y="14"/>
                    </a:lnTo>
                    <a:lnTo>
                      <a:pt x="298" y="11"/>
                    </a:lnTo>
                    <a:lnTo>
                      <a:pt x="314" y="8"/>
                    </a:lnTo>
                    <a:lnTo>
                      <a:pt x="332" y="5"/>
                    </a:lnTo>
                    <a:lnTo>
                      <a:pt x="348" y="2"/>
                    </a:lnTo>
                    <a:lnTo>
                      <a:pt x="364" y="0"/>
                    </a:lnTo>
                    <a:lnTo>
                      <a:pt x="372" y="0"/>
                    </a:lnTo>
                    <a:lnTo>
                      <a:pt x="379" y="0"/>
                    </a:lnTo>
                    <a:lnTo>
                      <a:pt x="386" y="0"/>
                    </a:lnTo>
                    <a:lnTo>
                      <a:pt x="393" y="0"/>
                    </a:lnTo>
                    <a:lnTo>
                      <a:pt x="399" y="0"/>
                    </a:lnTo>
                    <a:lnTo>
                      <a:pt x="406" y="0"/>
                    </a:lnTo>
                    <a:lnTo>
                      <a:pt x="413" y="0"/>
                    </a:lnTo>
                    <a:lnTo>
                      <a:pt x="419" y="1"/>
                    </a:lnTo>
                    <a:lnTo>
                      <a:pt x="428" y="4"/>
                    </a:lnTo>
                    <a:lnTo>
                      <a:pt x="436" y="9"/>
                    </a:lnTo>
                    <a:lnTo>
                      <a:pt x="443" y="12"/>
                    </a:lnTo>
                    <a:lnTo>
                      <a:pt x="451" y="17"/>
                    </a:lnTo>
                    <a:lnTo>
                      <a:pt x="458" y="21"/>
                    </a:lnTo>
                    <a:lnTo>
                      <a:pt x="466" y="25"/>
                    </a:lnTo>
                    <a:lnTo>
                      <a:pt x="473" y="29"/>
                    </a:lnTo>
                    <a:lnTo>
                      <a:pt x="481" y="33"/>
                    </a:lnTo>
                    <a:lnTo>
                      <a:pt x="482" y="34"/>
                    </a:lnTo>
                    <a:lnTo>
                      <a:pt x="482" y="35"/>
                    </a:lnTo>
                    <a:lnTo>
                      <a:pt x="483" y="35"/>
                    </a:lnTo>
                    <a:lnTo>
                      <a:pt x="486" y="35"/>
                    </a:lnTo>
                    <a:lnTo>
                      <a:pt x="487" y="38"/>
                    </a:lnTo>
                    <a:lnTo>
                      <a:pt x="491" y="40"/>
                    </a:lnTo>
                    <a:lnTo>
                      <a:pt x="493" y="42"/>
                    </a:lnTo>
                    <a:lnTo>
                      <a:pt x="497" y="43"/>
                    </a:lnTo>
                    <a:lnTo>
                      <a:pt x="498" y="46"/>
                    </a:lnTo>
                    <a:lnTo>
                      <a:pt x="498" y="49"/>
                    </a:lnTo>
                    <a:lnTo>
                      <a:pt x="500" y="51"/>
                    </a:lnTo>
                    <a:lnTo>
                      <a:pt x="500" y="53"/>
                    </a:lnTo>
                    <a:lnTo>
                      <a:pt x="497" y="61"/>
                    </a:lnTo>
                    <a:lnTo>
                      <a:pt x="490" y="76"/>
                    </a:lnTo>
                    <a:lnTo>
                      <a:pt x="478" y="95"/>
                    </a:lnTo>
                    <a:lnTo>
                      <a:pt x="464" y="118"/>
                    </a:lnTo>
                    <a:lnTo>
                      <a:pt x="451" y="139"/>
                    </a:lnTo>
                    <a:lnTo>
                      <a:pt x="436" y="159"/>
                    </a:lnTo>
                    <a:lnTo>
                      <a:pt x="424" y="173"/>
                    </a:lnTo>
                    <a:lnTo>
                      <a:pt x="414" y="181"/>
                    </a:lnTo>
                    <a:lnTo>
                      <a:pt x="407" y="187"/>
                    </a:lnTo>
                    <a:lnTo>
                      <a:pt x="399" y="193"/>
                    </a:lnTo>
                    <a:lnTo>
                      <a:pt x="392" y="199"/>
                    </a:lnTo>
                    <a:lnTo>
                      <a:pt x="383" y="207"/>
                    </a:lnTo>
                    <a:lnTo>
                      <a:pt x="383" y="219"/>
                    </a:lnTo>
                    <a:lnTo>
                      <a:pt x="387" y="231"/>
                    </a:lnTo>
                    <a:lnTo>
                      <a:pt x="393" y="246"/>
                    </a:lnTo>
                    <a:lnTo>
                      <a:pt x="401" y="261"/>
                    </a:lnTo>
                    <a:lnTo>
                      <a:pt x="409" y="276"/>
                    </a:lnTo>
                    <a:lnTo>
                      <a:pt x="418" y="291"/>
                    </a:lnTo>
                    <a:lnTo>
                      <a:pt x="426" y="305"/>
                    </a:lnTo>
                    <a:lnTo>
                      <a:pt x="432" y="316"/>
                    </a:lnTo>
                    <a:lnTo>
                      <a:pt x="434" y="321"/>
                    </a:lnTo>
                    <a:lnTo>
                      <a:pt x="437" y="326"/>
                    </a:lnTo>
                    <a:lnTo>
                      <a:pt x="438" y="331"/>
                    </a:lnTo>
                    <a:lnTo>
                      <a:pt x="439" y="336"/>
                    </a:lnTo>
                    <a:lnTo>
                      <a:pt x="441" y="341"/>
                    </a:lnTo>
                    <a:lnTo>
                      <a:pt x="442" y="346"/>
                    </a:lnTo>
                    <a:lnTo>
                      <a:pt x="442" y="351"/>
                    </a:lnTo>
                    <a:lnTo>
                      <a:pt x="442" y="35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4" name="Freeform 45"/>
              <p:cNvSpPr>
                <a:spLocks/>
              </p:cNvSpPr>
              <p:nvPr/>
            </p:nvSpPr>
            <p:spPr bwMode="auto">
              <a:xfrm>
                <a:off x="2698" y="1926"/>
                <a:ext cx="153" cy="188"/>
              </a:xfrm>
              <a:custGeom>
                <a:avLst/>
                <a:gdLst>
                  <a:gd name="T0" fmla="*/ 127 w 458"/>
                  <a:gd name="T1" fmla="*/ 178 h 566"/>
                  <a:gd name="T2" fmla="*/ 126 w 458"/>
                  <a:gd name="T3" fmla="*/ 166 h 566"/>
                  <a:gd name="T4" fmla="*/ 136 w 458"/>
                  <a:gd name="T5" fmla="*/ 149 h 566"/>
                  <a:gd name="T6" fmla="*/ 149 w 458"/>
                  <a:gd name="T7" fmla="*/ 129 h 566"/>
                  <a:gd name="T8" fmla="*/ 148 w 458"/>
                  <a:gd name="T9" fmla="*/ 111 h 566"/>
                  <a:gd name="T10" fmla="*/ 138 w 458"/>
                  <a:gd name="T11" fmla="*/ 92 h 566"/>
                  <a:gd name="T12" fmla="*/ 137 w 458"/>
                  <a:gd name="T13" fmla="*/ 80 h 566"/>
                  <a:gd name="T14" fmla="*/ 149 w 458"/>
                  <a:gd name="T15" fmla="*/ 68 h 566"/>
                  <a:gd name="T16" fmla="*/ 153 w 458"/>
                  <a:gd name="T17" fmla="*/ 45 h 566"/>
                  <a:gd name="T18" fmla="*/ 148 w 458"/>
                  <a:gd name="T19" fmla="*/ 35 h 566"/>
                  <a:gd name="T20" fmla="*/ 140 w 458"/>
                  <a:gd name="T21" fmla="*/ 30 h 566"/>
                  <a:gd name="T22" fmla="*/ 133 w 458"/>
                  <a:gd name="T23" fmla="*/ 30 h 566"/>
                  <a:gd name="T24" fmla="*/ 129 w 458"/>
                  <a:gd name="T25" fmla="*/ 35 h 566"/>
                  <a:gd name="T26" fmla="*/ 126 w 458"/>
                  <a:gd name="T27" fmla="*/ 41 h 566"/>
                  <a:gd name="T28" fmla="*/ 123 w 458"/>
                  <a:gd name="T29" fmla="*/ 48 h 566"/>
                  <a:gd name="T30" fmla="*/ 117 w 458"/>
                  <a:gd name="T31" fmla="*/ 44 h 566"/>
                  <a:gd name="T32" fmla="*/ 114 w 458"/>
                  <a:gd name="T33" fmla="*/ 37 h 566"/>
                  <a:gd name="T34" fmla="*/ 111 w 458"/>
                  <a:gd name="T35" fmla="*/ 30 h 566"/>
                  <a:gd name="T36" fmla="*/ 109 w 458"/>
                  <a:gd name="T37" fmla="*/ 30 h 566"/>
                  <a:gd name="T38" fmla="*/ 108 w 458"/>
                  <a:gd name="T39" fmla="*/ 25 h 566"/>
                  <a:gd name="T40" fmla="*/ 108 w 458"/>
                  <a:gd name="T41" fmla="*/ 17 h 566"/>
                  <a:gd name="T42" fmla="*/ 102 w 458"/>
                  <a:gd name="T43" fmla="*/ 16 h 566"/>
                  <a:gd name="T44" fmla="*/ 101 w 458"/>
                  <a:gd name="T45" fmla="*/ 17 h 566"/>
                  <a:gd name="T46" fmla="*/ 94 w 458"/>
                  <a:gd name="T47" fmla="*/ 18 h 566"/>
                  <a:gd name="T48" fmla="*/ 77 w 458"/>
                  <a:gd name="T49" fmla="*/ 11 h 566"/>
                  <a:gd name="T50" fmla="*/ 71 w 458"/>
                  <a:gd name="T51" fmla="*/ 3 h 566"/>
                  <a:gd name="T52" fmla="*/ 62 w 458"/>
                  <a:gd name="T53" fmla="*/ 0 h 566"/>
                  <a:gd name="T54" fmla="*/ 60 w 458"/>
                  <a:gd name="T55" fmla="*/ 1 h 566"/>
                  <a:gd name="T56" fmla="*/ 58 w 458"/>
                  <a:gd name="T57" fmla="*/ 3 h 566"/>
                  <a:gd name="T58" fmla="*/ 53 w 458"/>
                  <a:gd name="T59" fmla="*/ 9 h 566"/>
                  <a:gd name="T60" fmla="*/ 46 w 458"/>
                  <a:gd name="T61" fmla="*/ 14 h 566"/>
                  <a:gd name="T62" fmla="*/ 41 w 458"/>
                  <a:gd name="T63" fmla="*/ 19 h 566"/>
                  <a:gd name="T64" fmla="*/ 32 w 458"/>
                  <a:gd name="T65" fmla="*/ 21 h 566"/>
                  <a:gd name="T66" fmla="*/ 18 w 458"/>
                  <a:gd name="T67" fmla="*/ 27 h 566"/>
                  <a:gd name="T68" fmla="*/ 8 w 458"/>
                  <a:gd name="T69" fmla="*/ 34 h 566"/>
                  <a:gd name="T70" fmla="*/ 5 w 458"/>
                  <a:gd name="T71" fmla="*/ 35 h 566"/>
                  <a:gd name="T72" fmla="*/ 1 w 458"/>
                  <a:gd name="T73" fmla="*/ 41 h 566"/>
                  <a:gd name="T74" fmla="*/ 3 w 458"/>
                  <a:gd name="T75" fmla="*/ 49 h 566"/>
                  <a:gd name="T76" fmla="*/ 9 w 458"/>
                  <a:gd name="T77" fmla="*/ 68 h 566"/>
                  <a:gd name="T78" fmla="*/ 12 w 458"/>
                  <a:gd name="T79" fmla="*/ 75 h 566"/>
                  <a:gd name="T80" fmla="*/ 14 w 458"/>
                  <a:gd name="T81" fmla="*/ 83 h 566"/>
                  <a:gd name="T82" fmla="*/ 26 w 458"/>
                  <a:gd name="T83" fmla="*/ 106 h 566"/>
                  <a:gd name="T84" fmla="*/ 42 w 458"/>
                  <a:gd name="T85" fmla="*/ 135 h 566"/>
                  <a:gd name="T86" fmla="*/ 49 w 458"/>
                  <a:gd name="T87" fmla="*/ 149 h 566"/>
                  <a:gd name="T88" fmla="*/ 55 w 458"/>
                  <a:gd name="T89" fmla="*/ 159 h 566"/>
                  <a:gd name="T90" fmla="*/ 61 w 458"/>
                  <a:gd name="T91" fmla="*/ 163 h 566"/>
                  <a:gd name="T92" fmla="*/ 70 w 458"/>
                  <a:gd name="T93" fmla="*/ 164 h 566"/>
                  <a:gd name="T94" fmla="*/ 76 w 458"/>
                  <a:gd name="T95" fmla="*/ 163 h 566"/>
                  <a:gd name="T96" fmla="*/ 78 w 458"/>
                  <a:gd name="T97" fmla="*/ 168 h 566"/>
                  <a:gd name="T98" fmla="*/ 82 w 458"/>
                  <a:gd name="T99" fmla="*/ 173 h 566"/>
                  <a:gd name="T100" fmla="*/ 99 w 458"/>
                  <a:gd name="T101" fmla="*/ 176 h 566"/>
                  <a:gd name="T102" fmla="*/ 119 w 458"/>
                  <a:gd name="T103" fmla="*/ 180 h 566"/>
                  <a:gd name="T104" fmla="*/ 129 w 458"/>
                  <a:gd name="T105" fmla="*/ 186 h 5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58"/>
                  <a:gd name="T160" fmla="*/ 0 h 566"/>
                  <a:gd name="T161" fmla="*/ 458 w 458"/>
                  <a:gd name="T162" fmla="*/ 566 h 5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58" h="566">
                    <a:moveTo>
                      <a:pt x="393" y="566"/>
                    </a:moveTo>
                    <a:lnTo>
                      <a:pt x="388" y="556"/>
                    </a:lnTo>
                    <a:lnTo>
                      <a:pt x="383" y="546"/>
                    </a:lnTo>
                    <a:lnTo>
                      <a:pt x="379" y="537"/>
                    </a:lnTo>
                    <a:lnTo>
                      <a:pt x="376" y="528"/>
                    </a:lnTo>
                    <a:lnTo>
                      <a:pt x="373" y="519"/>
                    </a:lnTo>
                    <a:lnTo>
                      <a:pt x="373" y="509"/>
                    </a:lnTo>
                    <a:lnTo>
                      <a:pt x="376" y="499"/>
                    </a:lnTo>
                    <a:lnTo>
                      <a:pt x="379" y="489"/>
                    </a:lnTo>
                    <a:lnTo>
                      <a:pt x="388" y="479"/>
                    </a:lnTo>
                    <a:lnTo>
                      <a:pt x="398" y="466"/>
                    </a:lnTo>
                    <a:lnTo>
                      <a:pt x="408" y="450"/>
                    </a:lnTo>
                    <a:lnTo>
                      <a:pt x="419" y="434"/>
                    </a:lnTo>
                    <a:lnTo>
                      <a:pt x="429" y="418"/>
                    </a:lnTo>
                    <a:lnTo>
                      <a:pt x="439" y="403"/>
                    </a:lnTo>
                    <a:lnTo>
                      <a:pt x="446" y="389"/>
                    </a:lnTo>
                    <a:lnTo>
                      <a:pt x="449" y="378"/>
                    </a:lnTo>
                    <a:lnTo>
                      <a:pt x="449" y="363"/>
                    </a:lnTo>
                    <a:lnTo>
                      <a:pt x="447" y="348"/>
                    </a:lnTo>
                    <a:lnTo>
                      <a:pt x="442" y="334"/>
                    </a:lnTo>
                    <a:lnTo>
                      <a:pt x="436" y="320"/>
                    </a:lnTo>
                    <a:lnTo>
                      <a:pt x="429" y="306"/>
                    </a:lnTo>
                    <a:lnTo>
                      <a:pt x="422" y="293"/>
                    </a:lnTo>
                    <a:lnTo>
                      <a:pt x="414" y="278"/>
                    </a:lnTo>
                    <a:lnTo>
                      <a:pt x="409" y="265"/>
                    </a:lnTo>
                    <a:lnTo>
                      <a:pt x="409" y="256"/>
                    </a:lnTo>
                    <a:lnTo>
                      <a:pt x="409" y="248"/>
                    </a:lnTo>
                    <a:lnTo>
                      <a:pt x="411" y="242"/>
                    </a:lnTo>
                    <a:lnTo>
                      <a:pt x="417" y="236"/>
                    </a:lnTo>
                    <a:lnTo>
                      <a:pt x="428" y="232"/>
                    </a:lnTo>
                    <a:lnTo>
                      <a:pt x="438" y="222"/>
                    </a:lnTo>
                    <a:lnTo>
                      <a:pt x="447" y="206"/>
                    </a:lnTo>
                    <a:lnTo>
                      <a:pt x="452" y="189"/>
                    </a:lnTo>
                    <a:lnTo>
                      <a:pt x="456" y="169"/>
                    </a:lnTo>
                    <a:lnTo>
                      <a:pt x="458" y="151"/>
                    </a:lnTo>
                    <a:lnTo>
                      <a:pt x="458" y="135"/>
                    </a:lnTo>
                    <a:lnTo>
                      <a:pt x="456" y="124"/>
                    </a:lnTo>
                    <a:lnTo>
                      <a:pt x="453" y="116"/>
                    </a:lnTo>
                    <a:lnTo>
                      <a:pt x="449" y="110"/>
                    </a:lnTo>
                    <a:lnTo>
                      <a:pt x="444" y="104"/>
                    </a:lnTo>
                    <a:lnTo>
                      <a:pt x="441" y="99"/>
                    </a:lnTo>
                    <a:lnTo>
                      <a:pt x="434" y="94"/>
                    </a:lnTo>
                    <a:lnTo>
                      <a:pt x="427" y="91"/>
                    </a:lnTo>
                    <a:lnTo>
                      <a:pt x="419" y="89"/>
                    </a:lnTo>
                    <a:lnTo>
                      <a:pt x="409" y="88"/>
                    </a:lnTo>
                    <a:lnTo>
                      <a:pt x="406" y="89"/>
                    </a:lnTo>
                    <a:lnTo>
                      <a:pt x="403" y="89"/>
                    </a:lnTo>
                    <a:lnTo>
                      <a:pt x="399" y="90"/>
                    </a:lnTo>
                    <a:lnTo>
                      <a:pt x="394" y="92"/>
                    </a:lnTo>
                    <a:lnTo>
                      <a:pt x="391" y="96"/>
                    </a:lnTo>
                    <a:lnTo>
                      <a:pt x="388" y="101"/>
                    </a:lnTo>
                    <a:lnTo>
                      <a:pt x="386" y="104"/>
                    </a:lnTo>
                    <a:lnTo>
                      <a:pt x="383" y="109"/>
                    </a:lnTo>
                    <a:lnTo>
                      <a:pt x="381" y="113"/>
                    </a:lnTo>
                    <a:lnTo>
                      <a:pt x="379" y="118"/>
                    </a:lnTo>
                    <a:lnTo>
                      <a:pt x="378" y="122"/>
                    </a:lnTo>
                    <a:lnTo>
                      <a:pt x="377" y="129"/>
                    </a:lnTo>
                    <a:lnTo>
                      <a:pt x="376" y="139"/>
                    </a:lnTo>
                    <a:lnTo>
                      <a:pt x="373" y="144"/>
                    </a:lnTo>
                    <a:lnTo>
                      <a:pt x="369" y="146"/>
                    </a:lnTo>
                    <a:lnTo>
                      <a:pt x="366" y="145"/>
                    </a:lnTo>
                    <a:lnTo>
                      <a:pt x="359" y="143"/>
                    </a:lnTo>
                    <a:lnTo>
                      <a:pt x="354" y="139"/>
                    </a:lnTo>
                    <a:lnTo>
                      <a:pt x="349" y="133"/>
                    </a:lnTo>
                    <a:lnTo>
                      <a:pt x="346" y="126"/>
                    </a:lnTo>
                    <a:lnTo>
                      <a:pt x="344" y="123"/>
                    </a:lnTo>
                    <a:lnTo>
                      <a:pt x="343" y="118"/>
                    </a:lnTo>
                    <a:lnTo>
                      <a:pt x="341" y="111"/>
                    </a:lnTo>
                    <a:lnTo>
                      <a:pt x="339" y="105"/>
                    </a:lnTo>
                    <a:lnTo>
                      <a:pt x="337" y="100"/>
                    </a:lnTo>
                    <a:lnTo>
                      <a:pt x="333" y="94"/>
                    </a:lnTo>
                    <a:lnTo>
                      <a:pt x="331" y="91"/>
                    </a:lnTo>
                    <a:lnTo>
                      <a:pt x="327" y="90"/>
                    </a:lnTo>
                    <a:lnTo>
                      <a:pt x="326" y="85"/>
                    </a:lnTo>
                    <a:lnTo>
                      <a:pt x="326" y="80"/>
                    </a:lnTo>
                    <a:lnTo>
                      <a:pt x="324" y="74"/>
                    </a:lnTo>
                    <a:lnTo>
                      <a:pt x="324" y="68"/>
                    </a:lnTo>
                    <a:lnTo>
                      <a:pt x="323" y="62"/>
                    </a:lnTo>
                    <a:lnTo>
                      <a:pt x="323" y="57"/>
                    </a:lnTo>
                    <a:lnTo>
                      <a:pt x="322" y="51"/>
                    </a:lnTo>
                    <a:lnTo>
                      <a:pt x="321" y="47"/>
                    </a:lnTo>
                    <a:lnTo>
                      <a:pt x="317" y="45"/>
                    </a:lnTo>
                    <a:lnTo>
                      <a:pt x="312" y="47"/>
                    </a:lnTo>
                    <a:lnTo>
                      <a:pt x="305" y="48"/>
                    </a:lnTo>
                    <a:lnTo>
                      <a:pt x="302" y="50"/>
                    </a:lnTo>
                    <a:lnTo>
                      <a:pt x="299" y="53"/>
                    </a:lnTo>
                    <a:lnTo>
                      <a:pt x="292" y="54"/>
                    </a:lnTo>
                    <a:lnTo>
                      <a:pt x="280" y="53"/>
                    </a:lnTo>
                    <a:lnTo>
                      <a:pt x="268" y="51"/>
                    </a:lnTo>
                    <a:lnTo>
                      <a:pt x="254" y="47"/>
                    </a:lnTo>
                    <a:lnTo>
                      <a:pt x="240" y="41"/>
                    </a:lnTo>
                    <a:lnTo>
                      <a:pt x="229" y="34"/>
                    </a:lnTo>
                    <a:lnTo>
                      <a:pt x="222" y="25"/>
                    </a:lnTo>
                    <a:lnTo>
                      <a:pt x="220" y="19"/>
                    </a:lnTo>
                    <a:lnTo>
                      <a:pt x="217" y="13"/>
                    </a:lnTo>
                    <a:lnTo>
                      <a:pt x="212" y="9"/>
                    </a:lnTo>
                    <a:lnTo>
                      <a:pt x="207" y="4"/>
                    </a:lnTo>
                    <a:lnTo>
                      <a:pt x="199" y="1"/>
                    </a:lnTo>
                    <a:lnTo>
                      <a:pt x="192" y="0"/>
                    </a:lnTo>
                    <a:lnTo>
                      <a:pt x="185" y="0"/>
                    </a:lnTo>
                    <a:lnTo>
                      <a:pt x="179" y="2"/>
                    </a:lnTo>
                    <a:lnTo>
                      <a:pt x="179" y="3"/>
                    </a:lnTo>
                    <a:lnTo>
                      <a:pt x="179" y="5"/>
                    </a:lnTo>
                    <a:lnTo>
                      <a:pt x="177" y="7"/>
                    </a:lnTo>
                    <a:lnTo>
                      <a:pt x="175" y="9"/>
                    </a:lnTo>
                    <a:lnTo>
                      <a:pt x="173" y="11"/>
                    </a:lnTo>
                    <a:lnTo>
                      <a:pt x="169" y="18"/>
                    </a:lnTo>
                    <a:lnTo>
                      <a:pt x="164" y="22"/>
                    </a:lnTo>
                    <a:lnTo>
                      <a:pt x="158" y="27"/>
                    </a:lnTo>
                    <a:lnTo>
                      <a:pt x="152" y="30"/>
                    </a:lnTo>
                    <a:lnTo>
                      <a:pt x="145" y="33"/>
                    </a:lnTo>
                    <a:lnTo>
                      <a:pt x="140" y="37"/>
                    </a:lnTo>
                    <a:lnTo>
                      <a:pt x="137" y="41"/>
                    </a:lnTo>
                    <a:lnTo>
                      <a:pt x="134" y="47"/>
                    </a:lnTo>
                    <a:lnTo>
                      <a:pt x="130" y="51"/>
                    </a:lnTo>
                    <a:lnTo>
                      <a:pt x="127" y="55"/>
                    </a:lnTo>
                    <a:lnTo>
                      <a:pt x="122" y="58"/>
                    </a:lnTo>
                    <a:lnTo>
                      <a:pt x="117" y="60"/>
                    </a:lnTo>
                    <a:lnTo>
                      <a:pt x="110" y="61"/>
                    </a:lnTo>
                    <a:lnTo>
                      <a:pt x="104" y="62"/>
                    </a:lnTo>
                    <a:lnTo>
                      <a:pt x="96" y="63"/>
                    </a:lnTo>
                    <a:lnTo>
                      <a:pt x="90" y="63"/>
                    </a:lnTo>
                    <a:lnTo>
                      <a:pt x="76" y="68"/>
                    </a:lnTo>
                    <a:lnTo>
                      <a:pt x="64" y="73"/>
                    </a:lnTo>
                    <a:lnTo>
                      <a:pt x="55" y="80"/>
                    </a:lnTo>
                    <a:lnTo>
                      <a:pt x="46" y="86"/>
                    </a:lnTo>
                    <a:lnTo>
                      <a:pt x="39" y="93"/>
                    </a:lnTo>
                    <a:lnTo>
                      <a:pt x="33" y="99"/>
                    </a:lnTo>
                    <a:lnTo>
                      <a:pt x="25" y="103"/>
                    </a:lnTo>
                    <a:lnTo>
                      <a:pt x="16" y="104"/>
                    </a:lnTo>
                    <a:lnTo>
                      <a:pt x="16" y="105"/>
                    </a:lnTo>
                    <a:lnTo>
                      <a:pt x="14" y="110"/>
                    </a:lnTo>
                    <a:lnTo>
                      <a:pt x="9" y="116"/>
                    </a:lnTo>
                    <a:lnTo>
                      <a:pt x="4" y="122"/>
                    </a:lnTo>
                    <a:lnTo>
                      <a:pt x="0" y="124"/>
                    </a:lnTo>
                    <a:lnTo>
                      <a:pt x="0" y="128"/>
                    </a:lnTo>
                    <a:lnTo>
                      <a:pt x="3" y="136"/>
                    </a:lnTo>
                    <a:lnTo>
                      <a:pt x="8" y="149"/>
                    </a:lnTo>
                    <a:lnTo>
                      <a:pt x="13" y="163"/>
                    </a:lnTo>
                    <a:lnTo>
                      <a:pt x="18" y="179"/>
                    </a:lnTo>
                    <a:lnTo>
                      <a:pt x="23" y="193"/>
                    </a:lnTo>
                    <a:lnTo>
                      <a:pt x="26" y="204"/>
                    </a:lnTo>
                    <a:lnTo>
                      <a:pt x="29" y="211"/>
                    </a:lnTo>
                    <a:lnTo>
                      <a:pt x="31" y="215"/>
                    </a:lnTo>
                    <a:lnTo>
                      <a:pt x="33" y="221"/>
                    </a:lnTo>
                    <a:lnTo>
                      <a:pt x="35" y="226"/>
                    </a:lnTo>
                    <a:lnTo>
                      <a:pt x="36" y="232"/>
                    </a:lnTo>
                    <a:lnTo>
                      <a:pt x="39" y="239"/>
                    </a:lnTo>
                    <a:lnTo>
                      <a:pt x="40" y="244"/>
                    </a:lnTo>
                    <a:lnTo>
                      <a:pt x="41" y="250"/>
                    </a:lnTo>
                    <a:lnTo>
                      <a:pt x="43" y="254"/>
                    </a:lnTo>
                    <a:lnTo>
                      <a:pt x="54" y="276"/>
                    </a:lnTo>
                    <a:lnTo>
                      <a:pt x="65" y="297"/>
                    </a:lnTo>
                    <a:lnTo>
                      <a:pt x="78" y="320"/>
                    </a:lnTo>
                    <a:lnTo>
                      <a:pt x="89" y="341"/>
                    </a:lnTo>
                    <a:lnTo>
                      <a:pt x="102" y="363"/>
                    </a:lnTo>
                    <a:lnTo>
                      <a:pt x="114" y="384"/>
                    </a:lnTo>
                    <a:lnTo>
                      <a:pt x="125" y="406"/>
                    </a:lnTo>
                    <a:lnTo>
                      <a:pt x="138" y="427"/>
                    </a:lnTo>
                    <a:lnTo>
                      <a:pt x="140" y="433"/>
                    </a:lnTo>
                    <a:lnTo>
                      <a:pt x="144" y="440"/>
                    </a:lnTo>
                    <a:lnTo>
                      <a:pt x="147" y="449"/>
                    </a:lnTo>
                    <a:lnTo>
                      <a:pt x="150" y="457"/>
                    </a:lnTo>
                    <a:lnTo>
                      <a:pt x="155" y="466"/>
                    </a:lnTo>
                    <a:lnTo>
                      <a:pt x="159" y="474"/>
                    </a:lnTo>
                    <a:lnTo>
                      <a:pt x="164" y="479"/>
                    </a:lnTo>
                    <a:lnTo>
                      <a:pt x="170" y="484"/>
                    </a:lnTo>
                    <a:lnTo>
                      <a:pt x="174" y="486"/>
                    </a:lnTo>
                    <a:lnTo>
                      <a:pt x="179" y="489"/>
                    </a:lnTo>
                    <a:lnTo>
                      <a:pt x="184" y="492"/>
                    </a:lnTo>
                    <a:lnTo>
                      <a:pt x="192" y="494"/>
                    </a:lnTo>
                    <a:lnTo>
                      <a:pt x="198" y="495"/>
                    </a:lnTo>
                    <a:lnTo>
                      <a:pt x="204" y="496"/>
                    </a:lnTo>
                    <a:lnTo>
                      <a:pt x="210" y="495"/>
                    </a:lnTo>
                    <a:lnTo>
                      <a:pt x="215" y="494"/>
                    </a:lnTo>
                    <a:lnTo>
                      <a:pt x="218" y="494"/>
                    </a:lnTo>
                    <a:lnTo>
                      <a:pt x="223" y="492"/>
                    </a:lnTo>
                    <a:lnTo>
                      <a:pt x="228" y="490"/>
                    </a:lnTo>
                    <a:lnTo>
                      <a:pt x="230" y="489"/>
                    </a:lnTo>
                    <a:lnTo>
                      <a:pt x="232" y="494"/>
                    </a:lnTo>
                    <a:lnTo>
                      <a:pt x="233" y="499"/>
                    </a:lnTo>
                    <a:lnTo>
                      <a:pt x="234" y="505"/>
                    </a:lnTo>
                    <a:lnTo>
                      <a:pt x="235" y="510"/>
                    </a:lnTo>
                    <a:lnTo>
                      <a:pt x="238" y="515"/>
                    </a:lnTo>
                    <a:lnTo>
                      <a:pt x="240" y="519"/>
                    </a:lnTo>
                    <a:lnTo>
                      <a:pt x="245" y="521"/>
                    </a:lnTo>
                    <a:lnTo>
                      <a:pt x="253" y="523"/>
                    </a:lnTo>
                    <a:lnTo>
                      <a:pt x="267" y="526"/>
                    </a:lnTo>
                    <a:lnTo>
                      <a:pt x="280" y="528"/>
                    </a:lnTo>
                    <a:lnTo>
                      <a:pt x="297" y="530"/>
                    </a:lnTo>
                    <a:lnTo>
                      <a:pt x="312" y="533"/>
                    </a:lnTo>
                    <a:lnTo>
                      <a:pt x="327" y="536"/>
                    </a:lnTo>
                    <a:lnTo>
                      <a:pt x="342" y="538"/>
                    </a:lnTo>
                    <a:lnTo>
                      <a:pt x="356" y="543"/>
                    </a:lnTo>
                    <a:lnTo>
                      <a:pt x="367" y="548"/>
                    </a:lnTo>
                    <a:lnTo>
                      <a:pt x="373" y="551"/>
                    </a:lnTo>
                    <a:lnTo>
                      <a:pt x="381" y="557"/>
                    </a:lnTo>
                    <a:lnTo>
                      <a:pt x="387" y="561"/>
                    </a:lnTo>
                    <a:lnTo>
                      <a:pt x="393" y="566"/>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15" name="Freeform 46"/>
              <p:cNvSpPr>
                <a:spLocks/>
              </p:cNvSpPr>
              <p:nvPr/>
            </p:nvSpPr>
            <p:spPr bwMode="auto">
              <a:xfrm>
                <a:off x="2698" y="1926"/>
                <a:ext cx="153" cy="188"/>
              </a:xfrm>
              <a:custGeom>
                <a:avLst/>
                <a:gdLst>
                  <a:gd name="T0" fmla="*/ 128 w 458"/>
                  <a:gd name="T1" fmla="*/ 181 h 566"/>
                  <a:gd name="T2" fmla="*/ 125 w 458"/>
                  <a:gd name="T3" fmla="*/ 169 h 566"/>
                  <a:gd name="T4" fmla="*/ 130 w 458"/>
                  <a:gd name="T5" fmla="*/ 159 h 566"/>
                  <a:gd name="T6" fmla="*/ 143 w 458"/>
                  <a:gd name="T7" fmla="*/ 139 h 566"/>
                  <a:gd name="T8" fmla="*/ 150 w 458"/>
                  <a:gd name="T9" fmla="*/ 126 h 566"/>
                  <a:gd name="T10" fmla="*/ 146 w 458"/>
                  <a:gd name="T11" fmla="*/ 106 h 566"/>
                  <a:gd name="T12" fmla="*/ 137 w 458"/>
                  <a:gd name="T13" fmla="*/ 88 h 566"/>
                  <a:gd name="T14" fmla="*/ 137 w 458"/>
                  <a:gd name="T15" fmla="*/ 80 h 566"/>
                  <a:gd name="T16" fmla="*/ 146 w 458"/>
                  <a:gd name="T17" fmla="*/ 74 h 566"/>
                  <a:gd name="T18" fmla="*/ 153 w 458"/>
                  <a:gd name="T19" fmla="*/ 50 h 566"/>
                  <a:gd name="T20" fmla="*/ 151 w 458"/>
                  <a:gd name="T21" fmla="*/ 39 h 566"/>
                  <a:gd name="T22" fmla="*/ 145 w 458"/>
                  <a:gd name="T23" fmla="*/ 31 h 566"/>
                  <a:gd name="T24" fmla="*/ 137 w 458"/>
                  <a:gd name="T25" fmla="*/ 29 h 566"/>
                  <a:gd name="T26" fmla="*/ 132 w 458"/>
                  <a:gd name="T27" fmla="*/ 31 h 566"/>
                  <a:gd name="T28" fmla="*/ 129 w 458"/>
                  <a:gd name="T29" fmla="*/ 35 h 566"/>
                  <a:gd name="T30" fmla="*/ 126 w 458"/>
                  <a:gd name="T31" fmla="*/ 41 h 566"/>
                  <a:gd name="T32" fmla="*/ 125 w 458"/>
                  <a:gd name="T33" fmla="*/ 48 h 566"/>
                  <a:gd name="T34" fmla="*/ 118 w 458"/>
                  <a:gd name="T35" fmla="*/ 46 h 566"/>
                  <a:gd name="T36" fmla="*/ 115 w 458"/>
                  <a:gd name="T37" fmla="*/ 41 h 566"/>
                  <a:gd name="T38" fmla="*/ 113 w 458"/>
                  <a:gd name="T39" fmla="*/ 33 h 566"/>
                  <a:gd name="T40" fmla="*/ 109 w 458"/>
                  <a:gd name="T41" fmla="*/ 30 h 566"/>
                  <a:gd name="T42" fmla="*/ 109 w 458"/>
                  <a:gd name="T43" fmla="*/ 30 h 566"/>
                  <a:gd name="T44" fmla="*/ 108 w 458"/>
                  <a:gd name="T45" fmla="*/ 25 h 566"/>
                  <a:gd name="T46" fmla="*/ 108 w 458"/>
                  <a:gd name="T47" fmla="*/ 17 h 566"/>
                  <a:gd name="T48" fmla="*/ 104 w 458"/>
                  <a:gd name="T49" fmla="*/ 16 h 566"/>
                  <a:gd name="T50" fmla="*/ 101 w 458"/>
                  <a:gd name="T51" fmla="*/ 17 h 566"/>
                  <a:gd name="T52" fmla="*/ 101 w 458"/>
                  <a:gd name="T53" fmla="*/ 17 h 566"/>
                  <a:gd name="T54" fmla="*/ 90 w 458"/>
                  <a:gd name="T55" fmla="*/ 17 h 566"/>
                  <a:gd name="T56" fmla="*/ 74 w 458"/>
                  <a:gd name="T57" fmla="*/ 8 h 566"/>
                  <a:gd name="T58" fmla="*/ 71 w 458"/>
                  <a:gd name="T59" fmla="*/ 3 h 566"/>
                  <a:gd name="T60" fmla="*/ 62 w 458"/>
                  <a:gd name="T61" fmla="*/ 0 h 566"/>
                  <a:gd name="T62" fmla="*/ 60 w 458"/>
                  <a:gd name="T63" fmla="*/ 1 h 566"/>
                  <a:gd name="T64" fmla="*/ 60 w 458"/>
                  <a:gd name="T65" fmla="*/ 2 h 566"/>
                  <a:gd name="T66" fmla="*/ 58 w 458"/>
                  <a:gd name="T67" fmla="*/ 4 h 566"/>
                  <a:gd name="T68" fmla="*/ 51 w 458"/>
                  <a:gd name="T69" fmla="*/ 10 h 566"/>
                  <a:gd name="T70" fmla="*/ 45 w 458"/>
                  <a:gd name="T71" fmla="*/ 16 h 566"/>
                  <a:gd name="T72" fmla="*/ 41 w 458"/>
                  <a:gd name="T73" fmla="*/ 19 h 566"/>
                  <a:gd name="T74" fmla="*/ 32 w 458"/>
                  <a:gd name="T75" fmla="*/ 21 h 566"/>
                  <a:gd name="T76" fmla="*/ 21 w 458"/>
                  <a:gd name="T77" fmla="*/ 24 h 566"/>
                  <a:gd name="T78" fmla="*/ 11 w 458"/>
                  <a:gd name="T79" fmla="*/ 33 h 566"/>
                  <a:gd name="T80" fmla="*/ 5 w 458"/>
                  <a:gd name="T81" fmla="*/ 35 h 566"/>
                  <a:gd name="T82" fmla="*/ 5 w 458"/>
                  <a:gd name="T83" fmla="*/ 35 h 566"/>
                  <a:gd name="T84" fmla="*/ 0 w 458"/>
                  <a:gd name="T85" fmla="*/ 41 h 566"/>
                  <a:gd name="T86" fmla="*/ 3 w 458"/>
                  <a:gd name="T87" fmla="*/ 49 h 566"/>
                  <a:gd name="T88" fmla="*/ 9 w 458"/>
                  <a:gd name="T89" fmla="*/ 68 h 566"/>
                  <a:gd name="T90" fmla="*/ 11 w 458"/>
                  <a:gd name="T91" fmla="*/ 73 h 566"/>
                  <a:gd name="T92" fmla="*/ 13 w 458"/>
                  <a:gd name="T93" fmla="*/ 81 h 566"/>
                  <a:gd name="T94" fmla="*/ 18 w 458"/>
                  <a:gd name="T95" fmla="*/ 92 h 566"/>
                  <a:gd name="T96" fmla="*/ 34 w 458"/>
                  <a:gd name="T97" fmla="*/ 121 h 566"/>
                  <a:gd name="T98" fmla="*/ 46 w 458"/>
                  <a:gd name="T99" fmla="*/ 142 h 566"/>
                  <a:gd name="T100" fmla="*/ 50 w 458"/>
                  <a:gd name="T101" fmla="*/ 152 h 566"/>
                  <a:gd name="T102" fmla="*/ 57 w 458"/>
                  <a:gd name="T103" fmla="*/ 161 h 566"/>
                  <a:gd name="T104" fmla="*/ 61 w 458"/>
                  <a:gd name="T105" fmla="*/ 163 h 566"/>
                  <a:gd name="T106" fmla="*/ 70 w 458"/>
                  <a:gd name="T107" fmla="*/ 164 h 566"/>
                  <a:gd name="T108" fmla="*/ 74 w 458"/>
                  <a:gd name="T109" fmla="*/ 163 h 566"/>
                  <a:gd name="T110" fmla="*/ 78 w 458"/>
                  <a:gd name="T111" fmla="*/ 164 h 566"/>
                  <a:gd name="T112" fmla="*/ 80 w 458"/>
                  <a:gd name="T113" fmla="*/ 171 h 566"/>
                  <a:gd name="T114" fmla="*/ 85 w 458"/>
                  <a:gd name="T115" fmla="*/ 174 h 566"/>
                  <a:gd name="T116" fmla="*/ 104 w 458"/>
                  <a:gd name="T117" fmla="*/ 177 h 566"/>
                  <a:gd name="T118" fmla="*/ 123 w 458"/>
                  <a:gd name="T119" fmla="*/ 182 h 566"/>
                  <a:gd name="T120" fmla="*/ 129 w 458"/>
                  <a:gd name="T121" fmla="*/ 186 h 5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58"/>
                  <a:gd name="T184" fmla="*/ 0 h 566"/>
                  <a:gd name="T185" fmla="*/ 458 w 458"/>
                  <a:gd name="T186" fmla="*/ 566 h 5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58" h="566">
                    <a:moveTo>
                      <a:pt x="393" y="566"/>
                    </a:moveTo>
                    <a:lnTo>
                      <a:pt x="393" y="566"/>
                    </a:lnTo>
                    <a:lnTo>
                      <a:pt x="388" y="556"/>
                    </a:lnTo>
                    <a:lnTo>
                      <a:pt x="383" y="546"/>
                    </a:lnTo>
                    <a:lnTo>
                      <a:pt x="379" y="537"/>
                    </a:lnTo>
                    <a:lnTo>
                      <a:pt x="376" y="528"/>
                    </a:lnTo>
                    <a:lnTo>
                      <a:pt x="373" y="519"/>
                    </a:lnTo>
                    <a:lnTo>
                      <a:pt x="373" y="509"/>
                    </a:lnTo>
                    <a:lnTo>
                      <a:pt x="376" y="499"/>
                    </a:lnTo>
                    <a:lnTo>
                      <a:pt x="379" y="489"/>
                    </a:lnTo>
                    <a:lnTo>
                      <a:pt x="388" y="479"/>
                    </a:lnTo>
                    <a:lnTo>
                      <a:pt x="398" y="466"/>
                    </a:lnTo>
                    <a:lnTo>
                      <a:pt x="408" y="450"/>
                    </a:lnTo>
                    <a:lnTo>
                      <a:pt x="419" y="434"/>
                    </a:lnTo>
                    <a:lnTo>
                      <a:pt x="429" y="418"/>
                    </a:lnTo>
                    <a:lnTo>
                      <a:pt x="439" y="403"/>
                    </a:lnTo>
                    <a:lnTo>
                      <a:pt x="446" y="389"/>
                    </a:lnTo>
                    <a:lnTo>
                      <a:pt x="449" y="378"/>
                    </a:lnTo>
                    <a:lnTo>
                      <a:pt x="449" y="363"/>
                    </a:lnTo>
                    <a:lnTo>
                      <a:pt x="447" y="348"/>
                    </a:lnTo>
                    <a:lnTo>
                      <a:pt x="442" y="334"/>
                    </a:lnTo>
                    <a:lnTo>
                      <a:pt x="436" y="320"/>
                    </a:lnTo>
                    <a:lnTo>
                      <a:pt x="429" y="306"/>
                    </a:lnTo>
                    <a:lnTo>
                      <a:pt x="422" y="293"/>
                    </a:lnTo>
                    <a:lnTo>
                      <a:pt x="414" y="278"/>
                    </a:lnTo>
                    <a:lnTo>
                      <a:pt x="409" y="265"/>
                    </a:lnTo>
                    <a:lnTo>
                      <a:pt x="409" y="256"/>
                    </a:lnTo>
                    <a:lnTo>
                      <a:pt x="409" y="248"/>
                    </a:lnTo>
                    <a:lnTo>
                      <a:pt x="411" y="242"/>
                    </a:lnTo>
                    <a:lnTo>
                      <a:pt x="417" y="236"/>
                    </a:lnTo>
                    <a:lnTo>
                      <a:pt x="428" y="232"/>
                    </a:lnTo>
                    <a:lnTo>
                      <a:pt x="438" y="222"/>
                    </a:lnTo>
                    <a:lnTo>
                      <a:pt x="447" y="206"/>
                    </a:lnTo>
                    <a:lnTo>
                      <a:pt x="452" y="189"/>
                    </a:lnTo>
                    <a:lnTo>
                      <a:pt x="456" y="169"/>
                    </a:lnTo>
                    <a:lnTo>
                      <a:pt x="458" y="151"/>
                    </a:lnTo>
                    <a:lnTo>
                      <a:pt x="458" y="135"/>
                    </a:lnTo>
                    <a:lnTo>
                      <a:pt x="456" y="124"/>
                    </a:lnTo>
                    <a:lnTo>
                      <a:pt x="453" y="116"/>
                    </a:lnTo>
                    <a:lnTo>
                      <a:pt x="449" y="110"/>
                    </a:lnTo>
                    <a:lnTo>
                      <a:pt x="444" y="104"/>
                    </a:lnTo>
                    <a:lnTo>
                      <a:pt x="441" y="99"/>
                    </a:lnTo>
                    <a:lnTo>
                      <a:pt x="434" y="94"/>
                    </a:lnTo>
                    <a:lnTo>
                      <a:pt x="427" y="91"/>
                    </a:lnTo>
                    <a:lnTo>
                      <a:pt x="419" y="89"/>
                    </a:lnTo>
                    <a:lnTo>
                      <a:pt x="409" y="88"/>
                    </a:lnTo>
                    <a:lnTo>
                      <a:pt x="406" y="89"/>
                    </a:lnTo>
                    <a:lnTo>
                      <a:pt x="403" y="89"/>
                    </a:lnTo>
                    <a:lnTo>
                      <a:pt x="399" y="90"/>
                    </a:lnTo>
                    <a:lnTo>
                      <a:pt x="394" y="92"/>
                    </a:lnTo>
                    <a:lnTo>
                      <a:pt x="391" y="96"/>
                    </a:lnTo>
                    <a:lnTo>
                      <a:pt x="388" y="101"/>
                    </a:lnTo>
                    <a:lnTo>
                      <a:pt x="386" y="104"/>
                    </a:lnTo>
                    <a:lnTo>
                      <a:pt x="383" y="109"/>
                    </a:lnTo>
                    <a:lnTo>
                      <a:pt x="381" y="113"/>
                    </a:lnTo>
                    <a:lnTo>
                      <a:pt x="379" y="118"/>
                    </a:lnTo>
                    <a:lnTo>
                      <a:pt x="378" y="122"/>
                    </a:lnTo>
                    <a:lnTo>
                      <a:pt x="377" y="129"/>
                    </a:lnTo>
                    <a:lnTo>
                      <a:pt x="376" y="139"/>
                    </a:lnTo>
                    <a:lnTo>
                      <a:pt x="373" y="144"/>
                    </a:lnTo>
                    <a:lnTo>
                      <a:pt x="369" y="146"/>
                    </a:lnTo>
                    <a:lnTo>
                      <a:pt x="366" y="145"/>
                    </a:lnTo>
                    <a:lnTo>
                      <a:pt x="359" y="143"/>
                    </a:lnTo>
                    <a:lnTo>
                      <a:pt x="354" y="139"/>
                    </a:lnTo>
                    <a:lnTo>
                      <a:pt x="349" y="133"/>
                    </a:lnTo>
                    <a:lnTo>
                      <a:pt x="346" y="126"/>
                    </a:lnTo>
                    <a:lnTo>
                      <a:pt x="344" y="123"/>
                    </a:lnTo>
                    <a:lnTo>
                      <a:pt x="343" y="118"/>
                    </a:lnTo>
                    <a:lnTo>
                      <a:pt x="341" y="111"/>
                    </a:lnTo>
                    <a:lnTo>
                      <a:pt x="339" y="105"/>
                    </a:lnTo>
                    <a:lnTo>
                      <a:pt x="337" y="100"/>
                    </a:lnTo>
                    <a:lnTo>
                      <a:pt x="333" y="94"/>
                    </a:lnTo>
                    <a:lnTo>
                      <a:pt x="331" y="91"/>
                    </a:lnTo>
                    <a:lnTo>
                      <a:pt x="327" y="90"/>
                    </a:lnTo>
                    <a:lnTo>
                      <a:pt x="326" y="85"/>
                    </a:lnTo>
                    <a:lnTo>
                      <a:pt x="326" y="80"/>
                    </a:lnTo>
                    <a:lnTo>
                      <a:pt x="324" y="74"/>
                    </a:lnTo>
                    <a:lnTo>
                      <a:pt x="324" y="68"/>
                    </a:lnTo>
                    <a:lnTo>
                      <a:pt x="323" y="62"/>
                    </a:lnTo>
                    <a:lnTo>
                      <a:pt x="323" y="57"/>
                    </a:lnTo>
                    <a:lnTo>
                      <a:pt x="322" y="51"/>
                    </a:lnTo>
                    <a:lnTo>
                      <a:pt x="321" y="47"/>
                    </a:lnTo>
                    <a:lnTo>
                      <a:pt x="317" y="45"/>
                    </a:lnTo>
                    <a:lnTo>
                      <a:pt x="312" y="47"/>
                    </a:lnTo>
                    <a:lnTo>
                      <a:pt x="305" y="48"/>
                    </a:lnTo>
                    <a:lnTo>
                      <a:pt x="302" y="50"/>
                    </a:lnTo>
                    <a:lnTo>
                      <a:pt x="299" y="53"/>
                    </a:lnTo>
                    <a:lnTo>
                      <a:pt x="292" y="54"/>
                    </a:lnTo>
                    <a:lnTo>
                      <a:pt x="280" y="53"/>
                    </a:lnTo>
                    <a:lnTo>
                      <a:pt x="268" y="51"/>
                    </a:lnTo>
                    <a:lnTo>
                      <a:pt x="254" y="47"/>
                    </a:lnTo>
                    <a:lnTo>
                      <a:pt x="240" y="41"/>
                    </a:lnTo>
                    <a:lnTo>
                      <a:pt x="229" y="34"/>
                    </a:lnTo>
                    <a:lnTo>
                      <a:pt x="222" y="25"/>
                    </a:lnTo>
                    <a:lnTo>
                      <a:pt x="220" y="19"/>
                    </a:lnTo>
                    <a:lnTo>
                      <a:pt x="217" y="13"/>
                    </a:lnTo>
                    <a:lnTo>
                      <a:pt x="212" y="9"/>
                    </a:lnTo>
                    <a:lnTo>
                      <a:pt x="207" y="4"/>
                    </a:lnTo>
                    <a:lnTo>
                      <a:pt x="199" y="1"/>
                    </a:lnTo>
                    <a:lnTo>
                      <a:pt x="192" y="0"/>
                    </a:lnTo>
                    <a:lnTo>
                      <a:pt x="185" y="0"/>
                    </a:lnTo>
                    <a:lnTo>
                      <a:pt x="179" y="2"/>
                    </a:lnTo>
                    <a:lnTo>
                      <a:pt x="179" y="3"/>
                    </a:lnTo>
                    <a:lnTo>
                      <a:pt x="179" y="5"/>
                    </a:lnTo>
                    <a:lnTo>
                      <a:pt x="177" y="7"/>
                    </a:lnTo>
                    <a:lnTo>
                      <a:pt x="175" y="9"/>
                    </a:lnTo>
                    <a:lnTo>
                      <a:pt x="173" y="11"/>
                    </a:lnTo>
                    <a:lnTo>
                      <a:pt x="169" y="18"/>
                    </a:lnTo>
                    <a:lnTo>
                      <a:pt x="164" y="22"/>
                    </a:lnTo>
                    <a:lnTo>
                      <a:pt x="158" y="27"/>
                    </a:lnTo>
                    <a:lnTo>
                      <a:pt x="152" y="30"/>
                    </a:lnTo>
                    <a:lnTo>
                      <a:pt x="145" y="33"/>
                    </a:lnTo>
                    <a:lnTo>
                      <a:pt x="140" y="37"/>
                    </a:lnTo>
                    <a:lnTo>
                      <a:pt x="137" y="41"/>
                    </a:lnTo>
                    <a:lnTo>
                      <a:pt x="134" y="47"/>
                    </a:lnTo>
                    <a:lnTo>
                      <a:pt x="130" y="51"/>
                    </a:lnTo>
                    <a:lnTo>
                      <a:pt x="127" y="55"/>
                    </a:lnTo>
                    <a:lnTo>
                      <a:pt x="122" y="58"/>
                    </a:lnTo>
                    <a:lnTo>
                      <a:pt x="117" y="60"/>
                    </a:lnTo>
                    <a:lnTo>
                      <a:pt x="110" y="61"/>
                    </a:lnTo>
                    <a:lnTo>
                      <a:pt x="104" y="62"/>
                    </a:lnTo>
                    <a:lnTo>
                      <a:pt x="96" y="63"/>
                    </a:lnTo>
                    <a:lnTo>
                      <a:pt x="90" y="63"/>
                    </a:lnTo>
                    <a:lnTo>
                      <a:pt x="76" y="68"/>
                    </a:lnTo>
                    <a:lnTo>
                      <a:pt x="64" y="73"/>
                    </a:lnTo>
                    <a:lnTo>
                      <a:pt x="55" y="80"/>
                    </a:lnTo>
                    <a:lnTo>
                      <a:pt x="46" y="86"/>
                    </a:lnTo>
                    <a:lnTo>
                      <a:pt x="39" y="93"/>
                    </a:lnTo>
                    <a:lnTo>
                      <a:pt x="33" y="99"/>
                    </a:lnTo>
                    <a:lnTo>
                      <a:pt x="25" y="103"/>
                    </a:lnTo>
                    <a:lnTo>
                      <a:pt x="16" y="104"/>
                    </a:lnTo>
                    <a:lnTo>
                      <a:pt x="16" y="105"/>
                    </a:lnTo>
                    <a:lnTo>
                      <a:pt x="14" y="110"/>
                    </a:lnTo>
                    <a:lnTo>
                      <a:pt x="9" y="116"/>
                    </a:lnTo>
                    <a:lnTo>
                      <a:pt x="4" y="122"/>
                    </a:lnTo>
                    <a:lnTo>
                      <a:pt x="0" y="124"/>
                    </a:lnTo>
                    <a:lnTo>
                      <a:pt x="0" y="128"/>
                    </a:lnTo>
                    <a:lnTo>
                      <a:pt x="3" y="136"/>
                    </a:lnTo>
                    <a:lnTo>
                      <a:pt x="8" y="149"/>
                    </a:lnTo>
                    <a:lnTo>
                      <a:pt x="13" y="163"/>
                    </a:lnTo>
                    <a:lnTo>
                      <a:pt x="18" y="179"/>
                    </a:lnTo>
                    <a:lnTo>
                      <a:pt x="23" y="193"/>
                    </a:lnTo>
                    <a:lnTo>
                      <a:pt x="26" y="204"/>
                    </a:lnTo>
                    <a:lnTo>
                      <a:pt x="29" y="211"/>
                    </a:lnTo>
                    <a:lnTo>
                      <a:pt x="31" y="215"/>
                    </a:lnTo>
                    <a:lnTo>
                      <a:pt x="33" y="221"/>
                    </a:lnTo>
                    <a:lnTo>
                      <a:pt x="35" y="226"/>
                    </a:lnTo>
                    <a:lnTo>
                      <a:pt x="36" y="232"/>
                    </a:lnTo>
                    <a:lnTo>
                      <a:pt x="39" y="239"/>
                    </a:lnTo>
                    <a:lnTo>
                      <a:pt x="40" y="244"/>
                    </a:lnTo>
                    <a:lnTo>
                      <a:pt x="41" y="250"/>
                    </a:lnTo>
                    <a:lnTo>
                      <a:pt x="43" y="254"/>
                    </a:lnTo>
                    <a:lnTo>
                      <a:pt x="54" y="276"/>
                    </a:lnTo>
                    <a:lnTo>
                      <a:pt x="65" y="297"/>
                    </a:lnTo>
                    <a:lnTo>
                      <a:pt x="78" y="320"/>
                    </a:lnTo>
                    <a:lnTo>
                      <a:pt x="89" y="341"/>
                    </a:lnTo>
                    <a:lnTo>
                      <a:pt x="102" y="363"/>
                    </a:lnTo>
                    <a:lnTo>
                      <a:pt x="114" y="384"/>
                    </a:lnTo>
                    <a:lnTo>
                      <a:pt x="125" y="406"/>
                    </a:lnTo>
                    <a:lnTo>
                      <a:pt x="138" y="427"/>
                    </a:lnTo>
                    <a:lnTo>
                      <a:pt x="140" y="433"/>
                    </a:lnTo>
                    <a:lnTo>
                      <a:pt x="144" y="440"/>
                    </a:lnTo>
                    <a:lnTo>
                      <a:pt x="147" y="449"/>
                    </a:lnTo>
                    <a:lnTo>
                      <a:pt x="150" y="457"/>
                    </a:lnTo>
                    <a:lnTo>
                      <a:pt x="155" y="466"/>
                    </a:lnTo>
                    <a:lnTo>
                      <a:pt x="159" y="474"/>
                    </a:lnTo>
                    <a:lnTo>
                      <a:pt x="164" y="479"/>
                    </a:lnTo>
                    <a:lnTo>
                      <a:pt x="170" y="484"/>
                    </a:lnTo>
                    <a:lnTo>
                      <a:pt x="174" y="486"/>
                    </a:lnTo>
                    <a:lnTo>
                      <a:pt x="179" y="489"/>
                    </a:lnTo>
                    <a:lnTo>
                      <a:pt x="184" y="492"/>
                    </a:lnTo>
                    <a:lnTo>
                      <a:pt x="192" y="494"/>
                    </a:lnTo>
                    <a:lnTo>
                      <a:pt x="198" y="495"/>
                    </a:lnTo>
                    <a:lnTo>
                      <a:pt x="204" y="496"/>
                    </a:lnTo>
                    <a:lnTo>
                      <a:pt x="210" y="495"/>
                    </a:lnTo>
                    <a:lnTo>
                      <a:pt x="215" y="494"/>
                    </a:lnTo>
                    <a:lnTo>
                      <a:pt x="218" y="494"/>
                    </a:lnTo>
                    <a:lnTo>
                      <a:pt x="223" y="492"/>
                    </a:lnTo>
                    <a:lnTo>
                      <a:pt x="228" y="490"/>
                    </a:lnTo>
                    <a:lnTo>
                      <a:pt x="230" y="489"/>
                    </a:lnTo>
                    <a:lnTo>
                      <a:pt x="232" y="494"/>
                    </a:lnTo>
                    <a:lnTo>
                      <a:pt x="233" y="499"/>
                    </a:lnTo>
                    <a:lnTo>
                      <a:pt x="234" y="505"/>
                    </a:lnTo>
                    <a:lnTo>
                      <a:pt x="235" y="510"/>
                    </a:lnTo>
                    <a:lnTo>
                      <a:pt x="238" y="515"/>
                    </a:lnTo>
                    <a:lnTo>
                      <a:pt x="240" y="519"/>
                    </a:lnTo>
                    <a:lnTo>
                      <a:pt x="245" y="521"/>
                    </a:lnTo>
                    <a:lnTo>
                      <a:pt x="253" y="523"/>
                    </a:lnTo>
                    <a:lnTo>
                      <a:pt x="267" y="526"/>
                    </a:lnTo>
                    <a:lnTo>
                      <a:pt x="280" y="528"/>
                    </a:lnTo>
                    <a:lnTo>
                      <a:pt x="297" y="530"/>
                    </a:lnTo>
                    <a:lnTo>
                      <a:pt x="312" y="533"/>
                    </a:lnTo>
                    <a:lnTo>
                      <a:pt x="327" y="536"/>
                    </a:lnTo>
                    <a:lnTo>
                      <a:pt x="342" y="538"/>
                    </a:lnTo>
                    <a:lnTo>
                      <a:pt x="356" y="543"/>
                    </a:lnTo>
                    <a:lnTo>
                      <a:pt x="367" y="548"/>
                    </a:lnTo>
                    <a:lnTo>
                      <a:pt x="373" y="551"/>
                    </a:lnTo>
                    <a:lnTo>
                      <a:pt x="381" y="557"/>
                    </a:lnTo>
                    <a:lnTo>
                      <a:pt x="387" y="561"/>
                    </a:lnTo>
                    <a:lnTo>
                      <a:pt x="393" y="56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6" name="Freeform 47"/>
              <p:cNvSpPr>
                <a:spLocks/>
              </p:cNvSpPr>
              <p:nvPr/>
            </p:nvSpPr>
            <p:spPr bwMode="auto">
              <a:xfrm>
                <a:off x="2758" y="2059"/>
                <a:ext cx="16" cy="8"/>
              </a:xfrm>
              <a:custGeom>
                <a:avLst/>
                <a:gdLst>
                  <a:gd name="T0" fmla="*/ 0 w 48"/>
                  <a:gd name="T1" fmla="*/ 6 h 23"/>
                  <a:gd name="T2" fmla="*/ 1 w 48"/>
                  <a:gd name="T3" fmla="*/ 6 h 23"/>
                  <a:gd name="T4" fmla="*/ 2 w 48"/>
                  <a:gd name="T5" fmla="*/ 5 h 23"/>
                  <a:gd name="T6" fmla="*/ 4 w 48"/>
                  <a:gd name="T7" fmla="*/ 4 h 23"/>
                  <a:gd name="T8" fmla="*/ 7 w 48"/>
                  <a:gd name="T9" fmla="*/ 2 h 23"/>
                  <a:gd name="T10" fmla="*/ 10 w 48"/>
                  <a:gd name="T11" fmla="*/ 2 h 23"/>
                  <a:gd name="T12" fmla="*/ 13 w 48"/>
                  <a:gd name="T13" fmla="*/ 1 h 23"/>
                  <a:gd name="T14" fmla="*/ 15 w 48"/>
                  <a:gd name="T15" fmla="*/ 0 h 23"/>
                  <a:gd name="T16" fmla="*/ 16 w 48"/>
                  <a:gd name="T17" fmla="*/ 0 h 23"/>
                  <a:gd name="T18" fmla="*/ 16 w 48"/>
                  <a:gd name="T19" fmla="*/ 2 h 23"/>
                  <a:gd name="T20" fmla="*/ 14 w 48"/>
                  <a:gd name="T21" fmla="*/ 4 h 23"/>
                  <a:gd name="T22" fmla="*/ 12 w 48"/>
                  <a:gd name="T23" fmla="*/ 6 h 23"/>
                  <a:gd name="T24" fmla="*/ 10 w 48"/>
                  <a:gd name="T25" fmla="*/ 8 h 23"/>
                  <a:gd name="T26" fmla="*/ 9 w 48"/>
                  <a:gd name="T27" fmla="*/ 8 h 23"/>
                  <a:gd name="T28" fmla="*/ 9 w 48"/>
                  <a:gd name="T29" fmla="*/ 8 h 23"/>
                  <a:gd name="T30" fmla="*/ 9 w 48"/>
                  <a:gd name="T31" fmla="*/ 8 h 23"/>
                  <a:gd name="T32" fmla="*/ 8 w 48"/>
                  <a:gd name="T33" fmla="*/ 8 h 23"/>
                  <a:gd name="T34" fmla="*/ 7 w 48"/>
                  <a:gd name="T35" fmla="*/ 8 h 23"/>
                  <a:gd name="T36" fmla="*/ 5 w 48"/>
                  <a:gd name="T37" fmla="*/ 8 h 23"/>
                  <a:gd name="T38" fmla="*/ 3 w 48"/>
                  <a:gd name="T39" fmla="*/ 8 h 23"/>
                  <a:gd name="T40" fmla="*/ 1 w 48"/>
                  <a:gd name="T41" fmla="*/ 8 h 23"/>
                  <a:gd name="T42" fmla="*/ 1 w 48"/>
                  <a:gd name="T43" fmla="*/ 7 h 23"/>
                  <a:gd name="T44" fmla="*/ 1 w 48"/>
                  <a:gd name="T45" fmla="*/ 6 h 23"/>
                  <a:gd name="T46" fmla="*/ 0 w 48"/>
                  <a:gd name="T47" fmla="*/ 6 h 23"/>
                  <a:gd name="T48" fmla="*/ 0 w 48"/>
                  <a:gd name="T49" fmla="*/ 6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23"/>
                  <a:gd name="T77" fmla="*/ 48 w 48"/>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23">
                    <a:moveTo>
                      <a:pt x="0" y="18"/>
                    </a:moveTo>
                    <a:lnTo>
                      <a:pt x="2" y="16"/>
                    </a:lnTo>
                    <a:lnTo>
                      <a:pt x="7" y="14"/>
                    </a:lnTo>
                    <a:lnTo>
                      <a:pt x="13" y="11"/>
                    </a:lnTo>
                    <a:lnTo>
                      <a:pt x="22" y="7"/>
                    </a:lnTo>
                    <a:lnTo>
                      <a:pt x="29" y="5"/>
                    </a:lnTo>
                    <a:lnTo>
                      <a:pt x="38" y="2"/>
                    </a:lnTo>
                    <a:lnTo>
                      <a:pt x="44" y="1"/>
                    </a:lnTo>
                    <a:lnTo>
                      <a:pt x="48" y="0"/>
                    </a:lnTo>
                    <a:lnTo>
                      <a:pt x="48" y="5"/>
                    </a:lnTo>
                    <a:lnTo>
                      <a:pt x="43" y="12"/>
                    </a:lnTo>
                    <a:lnTo>
                      <a:pt x="35" y="17"/>
                    </a:lnTo>
                    <a:lnTo>
                      <a:pt x="29" y="22"/>
                    </a:lnTo>
                    <a:lnTo>
                      <a:pt x="28" y="22"/>
                    </a:lnTo>
                    <a:lnTo>
                      <a:pt x="27" y="22"/>
                    </a:lnTo>
                    <a:lnTo>
                      <a:pt x="25" y="22"/>
                    </a:lnTo>
                    <a:lnTo>
                      <a:pt x="20" y="23"/>
                    </a:lnTo>
                    <a:lnTo>
                      <a:pt x="14" y="23"/>
                    </a:lnTo>
                    <a:lnTo>
                      <a:pt x="8" y="22"/>
                    </a:lnTo>
                    <a:lnTo>
                      <a:pt x="3" y="22"/>
                    </a:lnTo>
                    <a:lnTo>
                      <a:pt x="3" y="20"/>
                    </a:lnTo>
                    <a:lnTo>
                      <a:pt x="2" y="18"/>
                    </a:lnTo>
                    <a:lnTo>
                      <a:pt x="0" y="18"/>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17" name="Freeform 48"/>
              <p:cNvSpPr>
                <a:spLocks/>
              </p:cNvSpPr>
              <p:nvPr/>
            </p:nvSpPr>
            <p:spPr bwMode="auto">
              <a:xfrm>
                <a:off x="2758" y="2059"/>
                <a:ext cx="16" cy="8"/>
              </a:xfrm>
              <a:custGeom>
                <a:avLst/>
                <a:gdLst>
                  <a:gd name="T0" fmla="*/ 0 w 48"/>
                  <a:gd name="T1" fmla="*/ 6 h 23"/>
                  <a:gd name="T2" fmla="*/ 0 w 48"/>
                  <a:gd name="T3" fmla="*/ 6 h 23"/>
                  <a:gd name="T4" fmla="*/ 1 w 48"/>
                  <a:gd name="T5" fmla="*/ 6 h 23"/>
                  <a:gd name="T6" fmla="*/ 2 w 48"/>
                  <a:gd name="T7" fmla="*/ 5 h 23"/>
                  <a:gd name="T8" fmla="*/ 4 w 48"/>
                  <a:gd name="T9" fmla="*/ 4 h 23"/>
                  <a:gd name="T10" fmla="*/ 7 w 48"/>
                  <a:gd name="T11" fmla="*/ 2 h 23"/>
                  <a:gd name="T12" fmla="*/ 10 w 48"/>
                  <a:gd name="T13" fmla="*/ 2 h 23"/>
                  <a:gd name="T14" fmla="*/ 13 w 48"/>
                  <a:gd name="T15" fmla="*/ 1 h 23"/>
                  <a:gd name="T16" fmla="*/ 15 w 48"/>
                  <a:gd name="T17" fmla="*/ 0 h 23"/>
                  <a:gd name="T18" fmla="*/ 16 w 48"/>
                  <a:gd name="T19" fmla="*/ 0 h 23"/>
                  <a:gd name="T20" fmla="*/ 16 w 48"/>
                  <a:gd name="T21" fmla="*/ 0 h 23"/>
                  <a:gd name="T22" fmla="*/ 16 w 48"/>
                  <a:gd name="T23" fmla="*/ 2 h 23"/>
                  <a:gd name="T24" fmla="*/ 14 w 48"/>
                  <a:gd name="T25" fmla="*/ 4 h 23"/>
                  <a:gd name="T26" fmla="*/ 12 w 48"/>
                  <a:gd name="T27" fmla="*/ 6 h 23"/>
                  <a:gd name="T28" fmla="*/ 10 w 48"/>
                  <a:gd name="T29" fmla="*/ 8 h 23"/>
                  <a:gd name="T30" fmla="*/ 10 w 48"/>
                  <a:gd name="T31" fmla="*/ 8 h 23"/>
                  <a:gd name="T32" fmla="*/ 9 w 48"/>
                  <a:gd name="T33" fmla="*/ 8 h 23"/>
                  <a:gd name="T34" fmla="*/ 9 w 48"/>
                  <a:gd name="T35" fmla="*/ 8 h 23"/>
                  <a:gd name="T36" fmla="*/ 9 w 48"/>
                  <a:gd name="T37" fmla="*/ 8 h 23"/>
                  <a:gd name="T38" fmla="*/ 8 w 48"/>
                  <a:gd name="T39" fmla="*/ 8 h 23"/>
                  <a:gd name="T40" fmla="*/ 8 w 48"/>
                  <a:gd name="T41" fmla="*/ 8 h 23"/>
                  <a:gd name="T42" fmla="*/ 7 w 48"/>
                  <a:gd name="T43" fmla="*/ 8 h 23"/>
                  <a:gd name="T44" fmla="*/ 5 w 48"/>
                  <a:gd name="T45" fmla="*/ 8 h 23"/>
                  <a:gd name="T46" fmla="*/ 3 w 48"/>
                  <a:gd name="T47" fmla="*/ 8 h 23"/>
                  <a:gd name="T48" fmla="*/ 1 w 48"/>
                  <a:gd name="T49" fmla="*/ 8 h 23"/>
                  <a:gd name="T50" fmla="*/ 1 w 48"/>
                  <a:gd name="T51" fmla="*/ 8 h 23"/>
                  <a:gd name="T52" fmla="*/ 1 w 48"/>
                  <a:gd name="T53" fmla="*/ 7 h 23"/>
                  <a:gd name="T54" fmla="*/ 1 w 48"/>
                  <a:gd name="T55" fmla="*/ 6 h 23"/>
                  <a:gd name="T56" fmla="*/ 0 w 48"/>
                  <a:gd name="T57" fmla="*/ 6 h 23"/>
                  <a:gd name="T58" fmla="*/ 0 w 48"/>
                  <a:gd name="T59" fmla="*/ 6 h 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8"/>
                  <a:gd name="T91" fmla="*/ 0 h 23"/>
                  <a:gd name="T92" fmla="*/ 48 w 48"/>
                  <a:gd name="T93" fmla="*/ 23 h 2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8" h="23">
                    <a:moveTo>
                      <a:pt x="0" y="18"/>
                    </a:moveTo>
                    <a:lnTo>
                      <a:pt x="0" y="18"/>
                    </a:lnTo>
                    <a:lnTo>
                      <a:pt x="2" y="16"/>
                    </a:lnTo>
                    <a:lnTo>
                      <a:pt x="7" y="14"/>
                    </a:lnTo>
                    <a:lnTo>
                      <a:pt x="13" y="11"/>
                    </a:lnTo>
                    <a:lnTo>
                      <a:pt x="22" y="7"/>
                    </a:lnTo>
                    <a:lnTo>
                      <a:pt x="29" y="5"/>
                    </a:lnTo>
                    <a:lnTo>
                      <a:pt x="38" y="2"/>
                    </a:lnTo>
                    <a:lnTo>
                      <a:pt x="44" y="1"/>
                    </a:lnTo>
                    <a:lnTo>
                      <a:pt x="48" y="0"/>
                    </a:lnTo>
                    <a:lnTo>
                      <a:pt x="48" y="5"/>
                    </a:lnTo>
                    <a:lnTo>
                      <a:pt x="43" y="12"/>
                    </a:lnTo>
                    <a:lnTo>
                      <a:pt x="35" y="17"/>
                    </a:lnTo>
                    <a:lnTo>
                      <a:pt x="29" y="22"/>
                    </a:lnTo>
                    <a:lnTo>
                      <a:pt x="28" y="22"/>
                    </a:lnTo>
                    <a:lnTo>
                      <a:pt x="27" y="22"/>
                    </a:lnTo>
                    <a:lnTo>
                      <a:pt x="25" y="22"/>
                    </a:lnTo>
                    <a:lnTo>
                      <a:pt x="20" y="23"/>
                    </a:lnTo>
                    <a:lnTo>
                      <a:pt x="14" y="23"/>
                    </a:lnTo>
                    <a:lnTo>
                      <a:pt x="8" y="22"/>
                    </a:lnTo>
                    <a:lnTo>
                      <a:pt x="3" y="22"/>
                    </a:lnTo>
                    <a:lnTo>
                      <a:pt x="3" y="20"/>
                    </a:lnTo>
                    <a:lnTo>
                      <a:pt x="2" y="18"/>
                    </a:lnTo>
                    <a:lnTo>
                      <a:pt x="0" y="18"/>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8" name="Freeform 49"/>
              <p:cNvSpPr>
                <a:spLocks/>
              </p:cNvSpPr>
              <p:nvPr/>
            </p:nvSpPr>
            <p:spPr bwMode="auto">
              <a:xfrm>
                <a:off x="2746" y="2047"/>
                <a:ext cx="38" cy="11"/>
              </a:xfrm>
              <a:custGeom>
                <a:avLst/>
                <a:gdLst>
                  <a:gd name="T0" fmla="*/ 6 w 115"/>
                  <a:gd name="T1" fmla="*/ 11 h 35"/>
                  <a:gd name="T2" fmla="*/ 2 w 115"/>
                  <a:gd name="T3" fmla="*/ 11 h 35"/>
                  <a:gd name="T4" fmla="*/ 0 w 115"/>
                  <a:gd name="T5" fmla="*/ 10 h 35"/>
                  <a:gd name="T6" fmla="*/ 0 w 115"/>
                  <a:gd name="T7" fmla="*/ 10 h 35"/>
                  <a:gd name="T8" fmla="*/ 0 w 115"/>
                  <a:gd name="T9" fmla="*/ 8 h 35"/>
                  <a:gd name="T10" fmla="*/ 2 w 115"/>
                  <a:gd name="T11" fmla="*/ 7 h 35"/>
                  <a:gd name="T12" fmla="*/ 3 w 115"/>
                  <a:gd name="T13" fmla="*/ 5 h 35"/>
                  <a:gd name="T14" fmla="*/ 5 w 115"/>
                  <a:gd name="T15" fmla="*/ 3 h 35"/>
                  <a:gd name="T16" fmla="*/ 7 w 115"/>
                  <a:gd name="T17" fmla="*/ 2 h 35"/>
                  <a:gd name="T18" fmla="*/ 8 w 115"/>
                  <a:gd name="T19" fmla="*/ 3 h 35"/>
                  <a:gd name="T20" fmla="*/ 9 w 115"/>
                  <a:gd name="T21" fmla="*/ 3 h 35"/>
                  <a:gd name="T22" fmla="*/ 11 w 115"/>
                  <a:gd name="T23" fmla="*/ 3 h 35"/>
                  <a:gd name="T24" fmla="*/ 12 w 115"/>
                  <a:gd name="T25" fmla="*/ 2 h 35"/>
                  <a:gd name="T26" fmla="*/ 12 w 115"/>
                  <a:gd name="T27" fmla="*/ 2 h 35"/>
                  <a:gd name="T28" fmla="*/ 13 w 115"/>
                  <a:gd name="T29" fmla="*/ 2 h 35"/>
                  <a:gd name="T30" fmla="*/ 14 w 115"/>
                  <a:gd name="T31" fmla="*/ 1 h 35"/>
                  <a:gd name="T32" fmla="*/ 14 w 115"/>
                  <a:gd name="T33" fmla="*/ 1 h 35"/>
                  <a:gd name="T34" fmla="*/ 17 w 115"/>
                  <a:gd name="T35" fmla="*/ 1 h 35"/>
                  <a:gd name="T36" fmla="*/ 20 w 115"/>
                  <a:gd name="T37" fmla="*/ 1 h 35"/>
                  <a:gd name="T38" fmla="*/ 23 w 115"/>
                  <a:gd name="T39" fmla="*/ 0 h 35"/>
                  <a:gd name="T40" fmla="*/ 26 w 115"/>
                  <a:gd name="T41" fmla="*/ 0 h 35"/>
                  <a:gd name="T42" fmla="*/ 29 w 115"/>
                  <a:gd name="T43" fmla="*/ 0 h 35"/>
                  <a:gd name="T44" fmla="*/ 32 w 115"/>
                  <a:gd name="T45" fmla="*/ 0 h 35"/>
                  <a:gd name="T46" fmla="*/ 35 w 115"/>
                  <a:gd name="T47" fmla="*/ 0 h 35"/>
                  <a:gd name="T48" fmla="*/ 38 w 115"/>
                  <a:gd name="T49" fmla="*/ 0 h 35"/>
                  <a:gd name="T50" fmla="*/ 38 w 115"/>
                  <a:gd name="T51" fmla="*/ 0 h 35"/>
                  <a:gd name="T52" fmla="*/ 38 w 115"/>
                  <a:gd name="T53" fmla="*/ 0 h 35"/>
                  <a:gd name="T54" fmla="*/ 38 w 115"/>
                  <a:gd name="T55" fmla="*/ 0 h 35"/>
                  <a:gd name="T56" fmla="*/ 38 w 115"/>
                  <a:gd name="T57" fmla="*/ 0 h 35"/>
                  <a:gd name="T58" fmla="*/ 37 w 115"/>
                  <a:gd name="T59" fmla="*/ 0 h 35"/>
                  <a:gd name="T60" fmla="*/ 36 w 115"/>
                  <a:gd name="T61" fmla="*/ 2 h 35"/>
                  <a:gd name="T62" fmla="*/ 34 w 115"/>
                  <a:gd name="T63" fmla="*/ 3 h 35"/>
                  <a:gd name="T64" fmla="*/ 32 w 115"/>
                  <a:gd name="T65" fmla="*/ 5 h 35"/>
                  <a:gd name="T66" fmla="*/ 29 w 115"/>
                  <a:gd name="T67" fmla="*/ 6 h 35"/>
                  <a:gd name="T68" fmla="*/ 26 w 115"/>
                  <a:gd name="T69" fmla="*/ 7 h 35"/>
                  <a:gd name="T70" fmla="*/ 24 w 115"/>
                  <a:gd name="T71" fmla="*/ 6 h 35"/>
                  <a:gd name="T72" fmla="*/ 22 w 115"/>
                  <a:gd name="T73" fmla="*/ 3 h 35"/>
                  <a:gd name="T74" fmla="*/ 20 w 115"/>
                  <a:gd name="T75" fmla="*/ 3 h 35"/>
                  <a:gd name="T76" fmla="*/ 17 w 115"/>
                  <a:gd name="T77" fmla="*/ 4 h 35"/>
                  <a:gd name="T78" fmla="*/ 15 w 115"/>
                  <a:gd name="T79" fmla="*/ 4 h 35"/>
                  <a:gd name="T80" fmla="*/ 13 w 115"/>
                  <a:gd name="T81" fmla="*/ 5 h 35"/>
                  <a:gd name="T82" fmla="*/ 11 w 115"/>
                  <a:gd name="T83" fmla="*/ 6 h 35"/>
                  <a:gd name="T84" fmla="*/ 9 w 115"/>
                  <a:gd name="T85" fmla="*/ 7 h 35"/>
                  <a:gd name="T86" fmla="*/ 8 w 115"/>
                  <a:gd name="T87" fmla="*/ 8 h 35"/>
                  <a:gd name="T88" fmla="*/ 7 w 115"/>
                  <a:gd name="T89" fmla="*/ 10 h 35"/>
                  <a:gd name="T90" fmla="*/ 7 w 115"/>
                  <a:gd name="T91" fmla="*/ 10 h 35"/>
                  <a:gd name="T92" fmla="*/ 7 w 115"/>
                  <a:gd name="T93" fmla="*/ 10 h 35"/>
                  <a:gd name="T94" fmla="*/ 7 w 115"/>
                  <a:gd name="T95" fmla="*/ 10 h 35"/>
                  <a:gd name="T96" fmla="*/ 7 w 115"/>
                  <a:gd name="T97" fmla="*/ 10 h 35"/>
                  <a:gd name="T98" fmla="*/ 7 w 115"/>
                  <a:gd name="T99" fmla="*/ 10 h 35"/>
                  <a:gd name="T100" fmla="*/ 7 w 115"/>
                  <a:gd name="T101" fmla="*/ 10 h 35"/>
                  <a:gd name="T102" fmla="*/ 7 w 115"/>
                  <a:gd name="T103" fmla="*/ 10 h 35"/>
                  <a:gd name="T104" fmla="*/ 7 w 115"/>
                  <a:gd name="T105" fmla="*/ 10 h 35"/>
                  <a:gd name="T106" fmla="*/ 7 w 115"/>
                  <a:gd name="T107" fmla="*/ 10 h 35"/>
                  <a:gd name="T108" fmla="*/ 7 w 115"/>
                  <a:gd name="T109" fmla="*/ 11 h 35"/>
                  <a:gd name="T110" fmla="*/ 6 w 115"/>
                  <a:gd name="T111" fmla="*/ 11 h 35"/>
                  <a:gd name="T112" fmla="*/ 6 w 115"/>
                  <a:gd name="T113" fmla="*/ 11 h 3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
                  <a:gd name="T172" fmla="*/ 0 h 35"/>
                  <a:gd name="T173" fmla="*/ 115 w 115"/>
                  <a:gd name="T174" fmla="*/ 35 h 3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 h="35">
                    <a:moveTo>
                      <a:pt x="18" y="34"/>
                    </a:moveTo>
                    <a:lnTo>
                      <a:pt x="7" y="35"/>
                    </a:lnTo>
                    <a:lnTo>
                      <a:pt x="1" y="33"/>
                    </a:lnTo>
                    <a:lnTo>
                      <a:pt x="0" y="31"/>
                    </a:lnTo>
                    <a:lnTo>
                      <a:pt x="1" y="26"/>
                    </a:lnTo>
                    <a:lnTo>
                      <a:pt x="5" y="22"/>
                    </a:lnTo>
                    <a:lnTo>
                      <a:pt x="10" y="16"/>
                    </a:lnTo>
                    <a:lnTo>
                      <a:pt x="15" y="11"/>
                    </a:lnTo>
                    <a:lnTo>
                      <a:pt x="20" y="6"/>
                    </a:lnTo>
                    <a:lnTo>
                      <a:pt x="23" y="9"/>
                    </a:lnTo>
                    <a:lnTo>
                      <a:pt x="28" y="9"/>
                    </a:lnTo>
                    <a:lnTo>
                      <a:pt x="32" y="9"/>
                    </a:lnTo>
                    <a:lnTo>
                      <a:pt x="36" y="6"/>
                    </a:lnTo>
                    <a:lnTo>
                      <a:pt x="37" y="6"/>
                    </a:lnTo>
                    <a:lnTo>
                      <a:pt x="40" y="5"/>
                    </a:lnTo>
                    <a:lnTo>
                      <a:pt x="41" y="3"/>
                    </a:lnTo>
                    <a:lnTo>
                      <a:pt x="43" y="2"/>
                    </a:lnTo>
                    <a:lnTo>
                      <a:pt x="52" y="2"/>
                    </a:lnTo>
                    <a:lnTo>
                      <a:pt x="61" y="2"/>
                    </a:lnTo>
                    <a:lnTo>
                      <a:pt x="70" y="1"/>
                    </a:lnTo>
                    <a:lnTo>
                      <a:pt x="80" y="1"/>
                    </a:lnTo>
                    <a:lnTo>
                      <a:pt x="88" y="1"/>
                    </a:lnTo>
                    <a:lnTo>
                      <a:pt x="97" y="0"/>
                    </a:lnTo>
                    <a:lnTo>
                      <a:pt x="106" y="0"/>
                    </a:lnTo>
                    <a:lnTo>
                      <a:pt x="115" y="0"/>
                    </a:lnTo>
                    <a:lnTo>
                      <a:pt x="113" y="1"/>
                    </a:lnTo>
                    <a:lnTo>
                      <a:pt x="108" y="5"/>
                    </a:lnTo>
                    <a:lnTo>
                      <a:pt x="102" y="11"/>
                    </a:lnTo>
                    <a:lnTo>
                      <a:pt x="96" y="15"/>
                    </a:lnTo>
                    <a:lnTo>
                      <a:pt x="87" y="20"/>
                    </a:lnTo>
                    <a:lnTo>
                      <a:pt x="80" y="21"/>
                    </a:lnTo>
                    <a:lnTo>
                      <a:pt x="73" y="19"/>
                    </a:lnTo>
                    <a:lnTo>
                      <a:pt x="68" y="11"/>
                    </a:lnTo>
                    <a:lnTo>
                      <a:pt x="60" y="11"/>
                    </a:lnTo>
                    <a:lnTo>
                      <a:pt x="51" y="12"/>
                    </a:lnTo>
                    <a:lnTo>
                      <a:pt x="45" y="13"/>
                    </a:lnTo>
                    <a:lnTo>
                      <a:pt x="38" y="15"/>
                    </a:lnTo>
                    <a:lnTo>
                      <a:pt x="33" y="18"/>
                    </a:lnTo>
                    <a:lnTo>
                      <a:pt x="28" y="22"/>
                    </a:lnTo>
                    <a:lnTo>
                      <a:pt x="25" y="26"/>
                    </a:lnTo>
                    <a:lnTo>
                      <a:pt x="22" y="32"/>
                    </a:lnTo>
                    <a:lnTo>
                      <a:pt x="21" y="32"/>
                    </a:lnTo>
                    <a:lnTo>
                      <a:pt x="20" y="32"/>
                    </a:lnTo>
                    <a:lnTo>
                      <a:pt x="20" y="33"/>
                    </a:lnTo>
                    <a:lnTo>
                      <a:pt x="20" y="34"/>
                    </a:lnTo>
                    <a:lnTo>
                      <a:pt x="18" y="34"/>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19" name="Freeform 50"/>
              <p:cNvSpPr>
                <a:spLocks/>
              </p:cNvSpPr>
              <p:nvPr/>
            </p:nvSpPr>
            <p:spPr bwMode="auto">
              <a:xfrm>
                <a:off x="2746" y="2047"/>
                <a:ext cx="38" cy="11"/>
              </a:xfrm>
              <a:custGeom>
                <a:avLst/>
                <a:gdLst>
                  <a:gd name="T0" fmla="*/ 6 w 115"/>
                  <a:gd name="T1" fmla="*/ 11 h 35"/>
                  <a:gd name="T2" fmla="*/ 0 w 115"/>
                  <a:gd name="T3" fmla="*/ 10 h 35"/>
                  <a:gd name="T4" fmla="*/ 0 w 115"/>
                  <a:gd name="T5" fmla="*/ 8 h 35"/>
                  <a:gd name="T6" fmla="*/ 3 w 115"/>
                  <a:gd name="T7" fmla="*/ 5 h 35"/>
                  <a:gd name="T8" fmla="*/ 7 w 115"/>
                  <a:gd name="T9" fmla="*/ 2 h 35"/>
                  <a:gd name="T10" fmla="*/ 8 w 115"/>
                  <a:gd name="T11" fmla="*/ 3 h 35"/>
                  <a:gd name="T12" fmla="*/ 11 w 115"/>
                  <a:gd name="T13" fmla="*/ 3 h 35"/>
                  <a:gd name="T14" fmla="*/ 12 w 115"/>
                  <a:gd name="T15" fmla="*/ 2 h 35"/>
                  <a:gd name="T16" fmla="*/ 13 w 115"/>
                  <a:gd name="T17" fmla="*/ 2 h 35"/>
                  <a:gd name="T18" fmla="*/ 14 w 115"/>
                  <a:gd name="T19" fmla="*/ 1 h 35"/>
                  <a:gd name="T20" fmla="*/ 17 w 115"/>
                  <a:gd name="T21" fmla="*/ 1 h 35"/>
                  <a:gd name="T22" fmla="*/ 23 w 115"/>
                  <a:gd name="T23" fmla="*/ 0 h 35"/>
                  <a:gd name="T24" fmla="*/ 29 w 115"/>
                  <a:gd name="T25" fmla="*/ 0 h 35"/>
                  <a:gd name="T26" fmla="*/ 35 w 115"/>
                  <a:gd name="T27" fmla="*/ 0 h 35"/>
                  <a:gd name="T28" fmla="*/ 38 w 115"/>
                  <a:gd name="T29" fmla="*/ 0 h 35"/>
                  <a:gd name="T30" fmla="*/ 38 w 115"/>
                  <a:gd name="T31" fmla="*/ 0 h 35"/>
                  <a:gd name="T32" fmla="*/ 38 w 115"/>
                  <a:gd name="T33" fmla="*/ 0 h 35"/>
                  <a:gd name="T34" fmla="*/ 37 w 115"/>
                  <a:gd name="T35" fmla="*/ 0 h 35"/>
                  <a:gd name="T36" fmla="*/ 34 w 115"/>
                  <a:gd name="T37" fmla="*/ 3 h 35"/>
                  <a:gd name="T38" fmla="*/ 29 w 115"/>
                  <a:gd name="T39" fmla="*/ 6 h 35"/>
                  <a:gd name="T40" fmla="*/ 24 w 115"/>
                  <a:gd name="T41" fmla="*/ 6 h 35"/>
                  <a:gd name="T42" fmla="*/ 22 w 115"/>
                  <a:gd name="T43" fmla="*/ 3 h 35"/>
                  <a:gd name="T44" fmla="*/ 17 w 115"/>
                  <a:gd name="T45" fmla="*/ 4 h 35"/>
                  <a:gd name="T46" fmla="*/ 13 w 115"/>
                  <a:gd name="T47" fmla="*/ 5 h 35"/>
                  <a:gd name="T48" fmla="*/ 9 w 115"/>
                  <a:gd name="T49" fmla="*/ 7 h 35"/>
                  <a:gd name="T50" fmla="*/ 7 w 115"/>
                  <a:gd name="T51" fmla="*/ 10 h 35"/>
                  <a:gd name="T52" fmla="*/ 7 w 115"/>
                  <a:gd name="T53" fmla="*/ 10 h 35"/>
                  <a:gd name="T54" fmla="*/ 7 w 115"/>
                  <a:gd name="T55" fmla="*/ 10 h 35"/>
                  <a:gd name="T56" fmla="*/ 7 w 115"/>
                  <a:gd name="T57" fmla="*/ 10 h 35"/>
                  <a:gd name="T58" fmla="*/ 7 w 115"/>
                  <a:gd name="T59" fmla="*/ 10 h 35"/>
                  <a:gd name="T60" fmla="*/ 7 w 115"/>
                  <a:gd name="T61" fmla="*/ 10 h 35"/>
                  <a:gd name="T62" fmla="*/ 7 w 115"/>
                  <a:gd name="T63" fmla="*/ 10 h 35"/>
                  <a:gd name="T64" fmla="*/ 6 w 115"/>
                  <a:gd name="T65" fmla="*/ 11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35"/>
                  <a:gd name="T101" fmla="*/ 115 w 115"/>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35">
                    <a:moveTo>
                      <a:pt x="18" y="34"/>
                    </a:moveTo>
                    <a:lnTo>
                      <a:pt x="18" y="34"/>
                    </a:lnTo>
                    <a:lnTo>
                      <a:pt x="7" y="35"/>
                    </a:lnTo>
                    <a:lnTo>
                      <a:pt x="1" y="33"/>
                    </a:lnTo>
                    <a:lnTo>
                      <a:pt x="0" y="31"/>
                    </a:lnTo>
                    <a:lnTo>
                      <a:pt x="1" y="26"/>
                    </a:lnTo>
                    <a:lnTo>
                      <a:pt x="5" y="22"/>
                    </a:lnTo>
                    <a:lnTo>
                      <a:pt x="10" y="16"/>
                    </a:lnTo>
                    <a:lnTo>
                      <a:pt x="15" y="11"/>
                    </a:lnTo>
                    <a:lnTo>
                      <a:pt x="20" y="6"/>
                    </a:lnTo>
                    <a:lnTo>
                      <a:pt x="23" y="9"/>
                    </a:lnTo>
                    <a:lnTo>
                      <a:pt x="28" y="9"/>
                    </a:lnTo>
                    <a:lnTo>
                      <a:pt x="32" y="9"/>
                    </a:lnTo>
                    <a:lnTo>
                      <a:pt x="36" y="6"/>
                    </a:lnTo>
                    <a:lnTo>
                      <a:pt x="37" y="6"/>
                    </a:lnTo>
                    <a:lnTo>
                      <a:pt x="40" y="5"/>
                    </a:lnTo>
                    <a:lnTo>
                      <a:pt x="41" y="3"/>
                    </a:lnTo>
                    <a:lnTo>
                      <a:pt x="43" y="2"/>
                    </a:lnTo>
                    <a:lnTo>
                      <a:pt x="52" y="2"/>
                    </a:lnTo>
                    <a:lnTo>
                      <a:pt x="61" y="2"/>
                    </a:lnTo>
                    <a:lnTo>
                      <a:pt x="70" y="1"/>
                    </a:lnTo>
                    <a:lnTo>
                      <a:pt x="80" y="1"/>
                    </a:lnTo>
                    <a:lnTo>
                      <a:pt x="88" y="1"/>
                    </a:lnTo>
                    <a:lnTo>
                      <a:pt x="97" y="0"/>
                    </a:lnTo>
                    <a:lnTo>
                      <a:pt x="106" y="0"/>
                    </a:lnTo>
                    <a:lnTo>
                      <a:pt x="115" y="0"/>
                    </a:lnTo>
                    <a:lnTo>
                      <a:pt x="113" y="1"/>
                    </a:lnTo>
                    <a:lnTo>
                      <a:pt x="108" y="5"/>
                    </a:lnTo>
                    <a:lnTo>
                      <a:pt x="102" y="11"/>
                    </a:lnTo>
                    <a:lnTo>
                      <a:pt x="96" y="15"/>
                    </a:lnTo>
                    <a:lnTo>
                      <a:pt x="87" y="20"/>
                    </a:lnTo>
                    <a:lnTo>
                      <a:pt x="80" y="21"/>
                    </a:lnTo>
                    <a:lnTo>
                      <a:pt x="73" y="19"/>
                    </a:lnTo>
                    <a:lnTo>
                      <a:pt x="68" y="11"/>
                    </a:lnTo>
                    <a:lnTo>
                      <a:pt x="60" y="11"/>
                    </a:lnTo>
                    <a:lnTo>
                      <a:pt x="51" y="12"/>
                    </a:lnTo>
                    <a:lnTo>
                      <a:pt x="45" y="13"/>
                    </a:lnTo>
                    <a:lnTo>
                      <a:pt x="38" y="15"/>
                    </a:lnTo>
                    <a:lnTo>
                      <a:pt x="33" y="18"/>
                    </a:lnTo>
                    <a:lnTo>
                      <a:pt x="28" y="22"/>
                    </a:lnTo>
                    <a:lnTo>
                      <a:pt x="25" y="26"/>
                    </a:lnTo>
                    <a:lnTo>
                      <a:pt x="22" y="32"/>
                    </a:lnTo>
                    <a:lnTo>
                      <a:pt x="21" y="32"/>
                    </a:lnTo>
                    <a:lnTo>
                      <a:pt x="20" y="32"/>
                    </a:lnTo>
                    <a:lnTo>
                      <a:pt x="20" y="33"/>
                    </a:lnTo>
                    <a:lnTo>
                      <a:pt x="20" y="34"/>
                    </a:lnTo>
                    <a:lnTo>
                      <a:pt x="18" y="3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0" name="Freeform 51"/>
              <p:cNvSpPr>
                <a:spLocks/>
              </p:cNvSpPr>
              <p:nvPr/>
            </p:nvSpPr>
            <p:spPr bwMode="auto">
              <a:xfrm>
                <a:off x="2741" y="2026"/>
                <a:ext cx="25" cy="10"/>
              </a:xfrm>
              <a:custGeom>
                <a:avLst/>
                <a:gdLst>
                  <a:gd name="T0" fmla="*/ 12 w 77"/>
                  <a:gd name="T1" fmla="*/ 9 h 30"/>
                  <a:gd name="T2" fmla="*/ 10 w 77"/>
                  <a:gd name="T3" fmla="*/ 10 h 30"/>
                  <a:gd name="T4" fmla="*/ 9 w 77"/>
                  <a:gd name="T5" fmla="*/ 10 h 30"/>
                  <a:gd name="T6" fmla="*/ 7 w 77"/>
                  <a:gd name="T7" fmla="*/ 9 h 30"/>
                  <a:gd name="T8" fmla="*/ 6 w 77"/>
                  <a:gd name="T9" fmla="*/ 9 h 30"/>
                  <a:gd name="T10" fmla="*/ 4 w 77"/>
                  <a:gd name="T11" fmla="*/ 8 h 30"/>
                  <a:gd name="T12" fmla="*/ 2 w 77"/>
                  <a:gd name="T13" fmla="*/ 8 h 30"/>
                  <a:gd name="T14" fmla="*/ 1 w 77"/>
                  <a:gd name="T15" fmla="*/ 7 h 30"/>
                  <a:gd name="T16" fmla="*/ 0 w 77"/>
                  <a:gd name="T17" fmla="*/ 6 h 30"/>
                  <a:gd name="T18" fmla="*/ 1 w 77"/>
                  <a:gd name="T19" fmla="*/ 6 h 30"/>
                  <a:gd name="T20" fmla="*/ 2 w 77"/>
                  <a:gd name="T21" fmla="*/ 5 h 30"/>
                  <a:gd name="T22" fmla="*/ 5 w 77"/>
                  <a:gd name="T23" fmla="*/ 5 h 30"/>
                  <a:gd name="T24" fmla="*/ 7 w 77"/>
                  <a:gd name="T25" fmla="*/ 4 h 30"/>
                  <a:gd name="T26" fmla="*/ 10 w 77"/>
                  <a:gd name="T27" fmla="*/ 3 h 30"/>
                  <a:gd name="T28" fmla="*/ 13 w 77"/>
                  <a:gd name="T29" fmla="*/ 2 h 30"/>
                  <a:gd name="T30" fmla="*/ 15 w 77"/>
                  <a:gd name="T31" fmla="*/ 2 h 30"/>
                  <a:gd name="T32" fmla="*/ 17 w 77"/>
                  <a:gd name="T33" fmla="*/ 1 h 30"/>
                  <a:gd name="T34" fmla="*/ 18 w 77"/>
                  <a:gd name="T35" fmla="*/ 1 h 30"/>
                  <a:gd name="T36" fmla="*/ 21 w 77"/>
                  <a:gd name="T37" fmla="*/ 0 h 30"/>
                  <a:gd name="T38" fmla="*/ 24 w 77"/>
                  <a:gd name="T39" fmla="*/ 0 h 30"/>
                  <a:gd name="T40" fmla="*/ 25 w 77"/>
                  <a:gd name="T41" fmla="*/ 1 h 30"/>
                  <a:gd name="T42" fmla="*/ 25 w 77"/>
                  <a:gd name="T43" fmla="*/ 1 h 30"/>
                  <a:gd name="T44" fmla="*/ 24 w 77"/>
                  <a:gd name="T45" fmla="*/ 1 h 30"/>
                  <a:gd name="T46" fmla="*/ 24 w 77"/>
                  <a:gd name="T47" fmla="*/ 1 h 30"/>
                  <a:gd name="T48" fmla="*/ 23 w 77"/>
                  <a:gd name="T49" fmla="*/ 1 h 30"/>
                  <a:gd name="T50" fmla="*/ 20 w 77"/>
                  <a:gd name="T51" fmla="*/ 3 h 30"/>
                  <a:gd name="T52" fmla="*/ 18 w 77"/>
                  <a:gd name="T53" fmla="*/ 6 h 30"/>
                  <a:gd name="T54" fmla="*/ 15 w 77"/>
                  <a:gd name="T55" fmla="*/ 8 h 30"/>
                  <a:gd name="T56" fmla="*/ 12 w 77"/>
                  <a:gd name="T57" fmla="*/ 9 h 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7"/>
                  <a:gd name="T88" fmla="*/ 0 h 30"/>
                  <a:gd name="T89" fmla="*/ 77 w 77"/>
                  <a:gd name="T90" fmla="*/ 30 h 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7" h="30">
                    <a:moveTo>
                      <a:pt x="37" y="28"/>
                    </a:moveTo>
                    <a:lnTo>
                      <a:pt x="32" y="30"/>
                    </a:lnTo>
                    <a:lnTo>
                      <a:pt x="28" y="30"/>
                    </a:lnTo>
                    <a:lnTo>
                      <a:pt x="22" y="28"/>
                    </a:lnTo>
                    <a:lnTo>
                      <a:pt x="17" y="26"/>
                    </a:lnTo>
                    <a:lnTo>
                      <a:pt x="12" y="25"/>
                    </a:lnTo>
                    <a:lnTo>
                      <a:pt x="7" y="23"/>
                    </a:lnTo>
                    <a:lnTo>
                      <a:pt x="3" y="21"/>
                    </a:lnTo>
                    <a:lnTo>
                      <a:pt x="0" y="18"/>
                    </a:lnTo>
                    <a:lnTo>
                      <a:pt x="2" y="18"/>
                    </a:lnTo>
                    <a:lnTo>
                      <a:pt x="7" y="16"/>
                    </a:lnTo>
                    <a:lnTo>
                      <a:pt x="15" y="15"/>
                    </a:lnTo>
                    <a:lnTo>
                      <a:pt x="23" y="13"/>
                    </a:lnTo>
                    <a:lnTo>
                      <a:pt x="32" y="10"/>
                    </a:lnTo>
                    <a:lnTo>
                      <a:pt x="41" y="7"/>
                    </a:lnTo>
                    <a:lnTo>
                      <a:pt x="47" y="5"/>
                    </a:lnTo>
                    <a:lnTo>
                      <a:pt x="51" y="4"/>
                    </a:lnTo>
                    <a:lnTo>
                      <a:pt x="56" y="2"/>
                    </a:lnTo>
                    <a:lnTo>
                      <a:pt x="65" y="0"/>
                    </a:lnTo>
                    <a:lnTo>
                      <a:pt x="73" y="0"/>
                    </a:lnTo>
                    <a:lnTo>
                      <a:pt x="77" y="4"/>
                    </a:lnTo>
                    <a:lnTo>
                      <a:pt x="76" y="4"/>
                    </a:lnTo>
                    <a:lnTo>
                      <a:pt x="75" y="4"/>
                    </a:lnTo>
                    <a:lnTo>
                      <a:pt x="73" y="4"/>
                    </a:lnTo>
                    <a:lnTo>
                      <a:pt x="72" y="4"/>
                    </a:lnTo>
                    <a:lnTo>
                      <a:pt x="63" y="10"/>
                    </a:lnTo>
                    <a:lnTo>
                      <a:pt x="55" y="17"/>
                    </a:lnTo>
                    <a:lnTo>
                      <a:pt x="46" y="24"/>
                    </a:lnTo>
                    <a:lnTo>
                      <a:pt x="37" y="28"/>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1" name="Freeform 52"/>
              <p:cNvSpPr>
                <a:spLocks/>
              </p:cNvSpPr>
              <p:nvPr/>
            </p:nvSpPr>
            <p:spPr bwMode="auto">
              <a:xfrm>
                <a:off x="2741" y="2026"/>
                <a:ext cx="25" cy="10"/>
              </a:xfrm>
              <a:custGeom>
                <a:avLst/>
                <a:gdLst>
                  <a:gd name="T0" fmla="*/ 12 w 77"/>
                  <a:gd name="T1" fmla="*/ 9 h 30"/>
                  <a:gd name="T2" fmla="*/ 12 w 77"/>
                  <a:gd name="T3" fmla="*/ 9 h 30"/>
                  <a:gd name="T4" fmla="*/ 10 w 77"/>
                  <a:gd name="T5" fmla="*/ 10 h 30"/>
                  <a:gd name="T6" fmla="*/ 9 w 77"/>
                  <a:gd name="T7" fmla="*/ 10 h 30"/>
                  <a:gd name="T8" fmla="*/ 7 w 77"/>
                  <a:gd name="T9" fmla="*/ 9 h 30"/>
                  <a:gd name="T10" fmla="*/ 6 w 77"/>
                  <a:gd name="T11" fmla="*/ 9 h 30"/>
                  <a:gd name="T12" fmla="*/ 4 w 77"/>
                  <a:gd name="T13" fmla="*/ 8 h 30"/>
                  <a:gd name="T14" fmla="*/ 2 w 77"/>
                  <a:gd name="T15" fmla="*/ 8 h 30"/>
                  <a:gd name="T16" fmla="*/ 1 w 77"/>
                  <a:gd name="T17" fmla="*/ 7 h 30"/>
                  <a:gd name="T18" fmla="*/ 0 w 77"/>
                  <a:gd name="T19" fmla="*/ 6 h 30"/>
                  <a:gd name="T20" fmla="*/ 0 w 77"/>
                  <a:gd name="T21" fmla="*/ 6 h 30"/>
                  <a:gd name="T22" fmla="*/ 1 w 77"/>
                  <a:gd name="T23" fmla="*/ 6 h 30"/>
                  <a:gd name="T24" fmla="*/ 2 w 77"/>
                  <a:gd name="T25" fmla="*/ 5 h 30"/>
                  <a:gd name="T26" fmla="*/ 5 w 77"/>
                  <a:gd name="T27" fmla="*/ 5 h 30"/>
                  <a:gd name="T28" fmla="*/ 7 w 77"/>
                  <a:gd name="T29" fmla="*/ 4 h 30"/>
                  <a:gd name="T30" fmla="*/ 10 w 77"/>
                  <a:gd name="T31" fmla="*/ 3 h 30"/>
                  <a:gd name="T32" fmla="*/ 13 w 77"/>
                  <a:gd name="T33" fmla="*/ 2 h 30"/>
                  <a:gd name="T34" fmla="*/ 15 w 77"/>
                  <a:gd name="T35" fmla="*/ 2 h 30"/>
                  <a:gd name="T36" fmla="*/ 17 w 77"/>
                  <a:gd name="T37" fmla="*/ 1 h 30"/>
                  <a:gd name="T38" fmla="*/ 17 w 77"/>
                  <a:gd name="T39" fmla="*/ 1 h 30"/>
                  <a:gd name="T40" fmla="*/ 18 w 77"/>
                  <a:gd name="T41" fmla="*/ 1 h 30"/>
                  <a:gd name="T42" fmla="*/ 21 w 77"/>
                  <a:gd name="T43" fmla="*/ 0 h 30"/>
                  <a:gd name="T44" fmla="*/ 24 w 77"/>
                  <a:gd name="T45" fmla="*/ 0 h 30"/>
                  <a:gd name="T46" fmla="*/ 25 w 77"/>
                  <a:gd name="T47" fmla="*/ 1 h 30"/>
                  <a:gd name="T48" fmla="*/ 25 w 77"/>
                  <a:gd name="T49" fmla="*/ 1 h 30"/>
                  <a:gd name="T50" fmla="*/ 25 w 77"/>
                  <a:gd name="T51" fmla="*/ 1 h 30"/>
                  <a:gd name="T52" fmla="*/ 24 w 77"/>
                  <a:gd name="T53" fmla="*/ 1 h 30"/>
                  <a:gd name="T54" fmla="*/ 24 w 77"/>
                  <a:gd name="T55" fmla="*/ 1 h 30"/>
                  <a:gd name="T56" fmla="*/ 23 w 77"/>
                  <a:gd name="T57" fmla="*/ 1 h 30"/>
                  <a:gd name="T58" fmla="*/ 23 w 77"/>
                  <a:gd name="T59" fmla="*/ 1 h 30"/>
                  <a:gd name="T60" fmla="*/ 20 w 77"/>
                  <a:gd name="T61" fmla="*/ 3 h 30"/>
                  <a:gd name="T62" fmla="*/ 18 w 77"/>
                  <a:gd name="T63" fmla="*/ 6 h 30"/>
                  <a:gd name="T64" fmla="*/ 15 w 77"/>
                  <a:gd name="T65" fmla="*/ 8 h 30"/>
                  <a:gd name="T66" fmla="*/ 12 w 77"/>
                  <a:gd name="T67" fmla="*/ 9 h 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30"/>
                  <a:gd name="T104" fmla="*/ 77 w 77"/>
                  <a:gd name="T105" fmla="*/ 30 h 3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30">
                    <a:moveTo>
                      <a:pt x="37" y="28"/>
                    </a:moveTo>
                    <a:lnTo>
                      <a:pt x="37" y="28"/>
                    </a:lnTo>
                    <a:lnTo>
                      <a:pt x="32" y="30"/>
                    </a:lnTo>
                    <a:lnTo>
                      <a:pt x="28" y="30"/>
                    </a:lnTo>
                    <a:lnTo>
                      <a:pt x="22" y="28"/>
                    </a:lnTo>
                    <a:lnTo>
                      <a:pt x="17" y="26"/>
                    </a:lnTo>
                    <a:lnTo>
                      <a:pt x="12" y="25"/>
                    </a:lnTo>
                    <a:lnTo>
                      <a:pt x="7" y="23"/>
                    </a:lnTo>
                    <a:lnTo>
                      <a:pt x="3" y="21"/>
                    </a:lnTo>
                    <a:lnTo>
                      <a:pt x="0" y="18"/>
                    </a:lnTo>
                    <a:lnTo>
                      <a:pt x="2" y="18"/>
                    </a:lnTo>
                    <a:lnTo>
                      <a:pt x="7" y="16"/>
                    </a:lnTo>
                    <a:lnTo>
                      <a:pt x="15" y="15"/>
                    </a:lnTo>
                    <a:lnTo>
                      <a:pt x="23" y="13"/>
                    </a:lnTo>
                    <a:lnTo>
                      <a:pt x="32" y="10"/>
                    </a:lnTo>
                    <a:lnTo>
                      <a:pt x="41" y="7"/>
                    </a:lnTo>
                    <a:lnTo>
                      <a:pt x="47" y="5"/>
                    </a:lnTo>
                    <a:lnTo>
                      <a:pt x="51" y="4"/>
                    </a:lnTo>
                    <a:lnTo>
                      <a:pt x="56" y="2"/>
                    </a:lnTo>
                    <a:lnTo>
                      <a:pt x="65" y="0"/>
                    </a:lnTo>
                    <a:lnTo>
                      <a:pt x="73" y="0"/>
                    </a:lnTo>
                    <a:lnTo>
                      <a:pt x="77" y="4"/>
                    </a:lnTo>
                    <a:lnTo>
                      <a:pt x="76" y="4"/>
                    </a:lnTo>
                    <a:lnTo>
                      <a:pt x="75" y="4"/>
                    </a:lnTo>
                    <a:lnTo>
                      <a:pt x="73" y="4"/>
                    </a:lnTo>
                    <a:lnTo>
                      <a:pt x="72" y="4"/>
                    </a:lnTo>
                    <a:lnTo>
                      <a:pt x="63" y="10"/>
                    </a:lnTo>
                    <a:lnTo>
                      <a:pt x="55" y="17"/>
                    </a:lnTo>
                    <a:lnTo>
                      <a:pt x="46" y="24"/>
                    </a:lnTo>
                    <a:lnTo>
                      <a:pt x="37" y="28"/>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2" name="Freeform 53"/>
              <p:cNvSpPr>
                <a:spLocks/>
              </p:cNvSpPr>
              <p:nvPr/>
            </p:nvSpPr>
            <p:spPr bwMode="auto">
              <a:xfrm>
                <a:off x="2708" y="1985"/>
                <a:ext cx="35" cy="30"/>
              </a:xfrm>
              <a:custGeom>
                <a:avLst/>
                <a:gdLst>
                  <a:gd name="T0" fmla="*/ 29 w 105"/>
                  <a:gd name="T1" fmla="*/ 26 h 91"/>
                  <a:gd name="T2" fmla="*/ 28 w 105"/>
                  <a:gd name="T3" fmla="*/ 21 h 91"/>
                  <a:gd name="T4" fmla="*/ 28 w 105"/>
                  <a:gd name="T5" fmla="*/ 18 h 91"/>
                  <a:gd name="T6" fmla="*/ 26 w 105"/>
                  <a:gd name="T7" fmla="*/ 16 h 91"/>
                  <a:gd name="T8" fmla="*/ 21 w 105"/>
                  <a:gd name="T9" fmla="*/ 18 h 91"/>
                  <a:gd name="T10" fmla="*/ 17 w 105"/>
                  <a:gd name="T11" fmla="*/ 21 h 91"/>
                  <a:gd name="T12" fmla="*/ 12 w 105"/>
                  <a:gd name="T13" fmla="*/ 19 h 91"/>
                  <a:gd name="T14" fmla="*/ 12 w 105"/>
                  <a:gd name="T15" fmla="*/ 18 h 91"/>
                  <a:gd name="T16" fmla="*/ 10 w 105"/>
                  <a:gd name="T17" fmla="*/ 17 h 91"/>
                  <a:gd name="T18" fmla="*/ 7 w 105"/>
                  <a:gd name="T19" fmla="*/ 15 h 91"/>
                  <a:gd name="T20" fmla="*/ 7 w 105"/>
                  <a:gd name="T21" fmla="*/ 14 h 91"/>
                  <a:gd name="T22" fmla="*/ 11 w 105"/>
                  <a:gd name="T23" fmla="*/ 13 h 91"/>
                  <a:gd name="T24" fmla="*/ 16 w 105"/>
                  <a:gd name="T25" fmla="*/ 11 h 91"/>
                  <a:gd name="T26" fmla="*/ 17 w 105"/>
                  <a:gd name="T27" fmla="*/ 9 h 91"/>
                  <a:gd name="T28" fmla="*/ 13 w 105"/>
                  <a:gd name="T29" fmla="*/ 6 h 91"/>
                  <a:gd name="T30" fmla="*/ 8 w 105"/>
                  <a:gd name="T31" fmla="*/ 5 h 91"/>
                  <a:gd name="T32" fmla="*/ 6 w 105"/>
                  <a:gd name="T33" fmla="*/ 4 h 91"/>
                  <a:gd name="T34" fmla="*/ 6 w 105"/>
                  <a:gd name="T35" fmla="*/ 4 h 91"/>
                  <a:gd name="T36" fmla="*/ 4 w 105"/>
                  <a:gd name="T37" fmla="*/ 5 h 91"/>
                  <a:gd name="T38" fmla="*/ 0 w 105"/>
                  <a:gd name="T39" fmla="*/ 7 h 91"/>
                  <a:gd name="T40" fmla="*/ 1 w 105"/>
                  <a:gd name="T41" fmla="*/ 4 h 91"/>
                  <a:gd name="T42" fmla="*/ 2 w 105"/>
                  <a:gd name="T43" fmla="*/ 3 h 91"/>
                  <a:gd name="T44" fmla="*/ 5 w 105"/>
                  <a:gd name="T45" fmla="*/ 2 h 91"/>
                  <a:gd name="T46" fmla="*/ 9 w 105"/>
                  <a:gd name="T47" fmla="*/ 1 h 91"/>
                  <a:gd name="T48" fmla="*/ 14 w 105"/>
                  <a:gd name="T49" fmla="*/ 0 h 91"/>
                  <a:gd name="T50" fmla="*/ 19 w 105"/>
                  <a:gd name="T51" fmla="*/ 1 h 91"/>
                  <a:gd name="T52" fmla="*/ 25 w 105"/>
                  <a:gd name="T53" fmla="*/ 2 h 91"/>
                  <a:gd name="T54" fmla="*/ 30 w 105"/>
                  <a:gd name="T55" fmla="*/ 2 h 91"/>
                  <a:gd name="T56" fmla="*/ 35 w 105"/>
                  <a:gd name="T57" fmla="*/ 2 h 91"/>
                  <a:gd name="T58" fmla="*/ 34 w 105"/>
                  <a:gd name="T59" fmla="*/ 5 h 91"/>
                  <a:gd name="T60" fmla="*/ 30 w 105"/>
                  <a:gd name="T61" fmla="*/ 8 h 91"/>
                  <a:gd name="T62" fmla="*/ 29 w 105"/>
                  <a:gd name="T63" fmla="*/ 9 h 91"/>
                  <a:gd name="T64" fmla="*/ 29 w 105"/>
                  <a:gd name="T65" fmla="*/ 12 h 91"/>
                  <a:gd name="T66" fmla="*/ 30 w 105"/>
                  <a:gd name="T67" fmla="*/ 17 h 91"/>
                  <a:gd name="T68" fmla="*/ 30 w 105"/>
                  <a:gd name="T69" fmla="*/ 22 h 91"/>
                  <a:gd name="T70" fmla="*/ 31 w 105"/>
                  <a:gd name="T71" fmla="*/ 28 h 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
                  <a:gd name="T109" fmla="*/ 0 h 91"/>
                  <a:gd name="T110" fmla="*/ 105 w 105"/>
                  <a:gd name="T111" fmla="*/ 91 h 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 h="91">
                    <a:moveTo>
                      <a:pt x="93" y="91"/>
                    </a:moveTo>
                    <a:lnTo>
                      <a:pt x="88" y="80"/>
                    </a:lnTo>
                    <a:lnTo>
                      <a:pt x="86" y="71"/>
                    </a:lnTo>
                    <a:lnTo>
                      <a:pt x="85" y="64"/>
                    </a:lnTo>
                    <a:lnTo>
                      <a:pt x="86" y="58"/>
                    </a:lnTo>
                    <a:lnTo>
                      <a:pt x="85" y="54"/>
                    </a:lnTo>
                    <a:lnTo>
                      <a:pt x="83" y="50"/>
                    </a:lnTo>
                    <a:lnTo>
                      <a:pt x="78" y="49"/>
                    </a:lnTo>
                    <a:lnTo>
                      <a:pt x="67" y="48"/>
                    </a:lnTo>
                    <a:lnTo>
                      <a:pt x="64" y="54"/>
                    </a:lnTo>
                    <a:lnTo>
                      <a:pt x="59" y="60"/>
                    </a:lnTo>
                    <a:lnTo>
                      <a:pt x="50" y="65"/>
                    </a:lnTo>
                    <a:lnTo>
                      <a:pt x="39" y="59"/>
                    </a:lnTo>
                    <a:lnTo>
                      <a:pt x="37" y="57"/>
                    </a:lnTo>
                    <a:lnTo>
                      <a:pt x="37" y="56"/>
                    </a:lnTo>
                    <a:lnTo>
                      <a:pt x="36" y="54"/>
                    </a:lnTo>
                    <a:lnTo>
                      <a:pt x="35" y="53"/>
                    </a:lnTo>
                    <a:lnTo>
                      <a:pt x="30" y="52"/>
                    </a:lnTo>
                    <a:lnTo>
                      <a:pt x="25" y="50"/>
                    </a:lnTo>
                    <a:lnTo>
                      <a:pt x="20" y="47"/>
                    </a:lnTo>
                    <a:lnTo>
                      <a:pt x="16" y="45"/>
                    </a:lnTo>
                    <a:lnTo>
                      <a:pt x="21" y="42"/>
                    </a:lnTo>
                    <a:lnTo>
                      <a:pt x="27" y="39"/>
                    </a:lnTo>
                    <a:lnTo>
                      <a:pt x="32" y="38"/>
                    </a:lnTo>
                    <a:lnTo>
                      <a:pt x="39" y="36"/>
                    </a:lnTo>
                    <a:lnTo>
                      <a:pt x="49" y="33"/>
                    </a:lnTo>
                    <a:lnTo>
                      <a:pt x="52" y="29"/>
                    </a:lnTo>
                    <a:lnTo>
                      <a:pt x="52" y="26"/>
                    </a:lnTo>
                    <a:lnTo>
                      <a:pt x="47" y="23"/>
                    </a:lnTo>
                    <a:lnTo>
                      <a:pt x="40" y="19"/>
                    </a:lnTo>
                    <a:lnTo>
                      <a:pt x="32" y="16"/>
                    </a:lnTo>
                    <a:lnTo>
                      <a:pt x="25" y="14"/>
                    </a:lnTo>
                    <a:lnTo>
                      <a:pt x="20" y="12"/>
                    </a:lnTo>
                    <a:lnTo>
                      <a:pt x="19" y="12"/>
                    </a:lnTo>
                    <a:lnTo>
                      <a:pt x="17" y="12"/>
                    </a:lnTo>
                    <a:lnTo>
                      <a:pt x="16" y="12"/>
                    </a:lnTo>
                    <a:lnTo>
                      <a:pt x="12" y="15"/>
                    </a:lnTo>
                    <a:lnTo>
                      <a:pt x="6" y="19"/>
                    </a:lnTo>
                    <a:lnTo>
                      <a:pt x="0" y="20"/>
                    </a:lnTo>
                    <a:lnTo>
                      <a:pt x="1" y="15"/>
                    </a:lnTo>
                    <a:lnTo>
                      <a:pt x="2" y="13"/>
                    </a:lnTo>
                    <a:lnTo>
                      <a:pt x="4" y="10"/>
                    </a:lnTo>
                    <a:lnTo>
                      <a:pt x="5" y="9"/>
                    </a:lnTo>
                    <a:lnTo>
                      <a:pt x="7" y="7"/>
                    </a:lnTo>
                    <a:lnTo>
                      <a:pt x="14" y="5"/>
                    </a:lnTo>
                    <a:lnTo>
                      <a:pt x="21" y="3"/>
                    </a:lnTo>
                    <a:lnTo>
                      <a:pt x="27" y="2"/>
                    </a:lnTo>
                    <a:lnTo>
                      <a:pt x="35" y="0"/>
                    </a:lnTo>
                    <a:lnTo>
                      <a:pt x="42" y="0"/>
                    </a:lnTo>
                    <a:lnTo>
                      <a:pt x="50" y="0"/>
                    </a:lnTo>
                    <a:lnTo>
                      <a:pt x="57" y="2"/>
                    </a:lnTo>
                    <a:lnTo>
                      <a:pt x="65" y="4"/>
                    </a:lnTo>
                    <a:lnTo>
                      <a:pt x="74" y="7"/>
                    </a:lnTo>
                    <a:lnTo>
                      <a:pt x="83" y="8"/>
                    </a:lnTo>
                    <a:lnTo>
                      <a:pt x="91" y="7"/>
                    </a:lnTo>
                    <a:lnTo>
                      <a:pt x="99" y="7"/>
                    </a:lnTo>
                    <a:lnTo>
                      <a:pt x="104" y="7"/>
                    </a:lnTo>
                    <a:lnTo>
                      <a:pt x="105" y="9"/>
                    </a:lnTo>
                    <a:lnTo>
                      <a:pt x="101" y="14"/>
                    </a:lnTo>
                    <a:lnTo>
                      <a:pt x="93" y="23"/>
                    </a:lnTo>
                    <a:lnTo>
                      <a:pt x="90" y="24"/>
                    </a:lnTo>
                    <a:lnTo>
                      <a:pt x="89" y="25"/>
                    </a:lnTo>
                    <a:lnTo>
                      <a:pt x="88" y="27"/>
                    </a:lnTo>
                    <a:lnTo>
                      <a:pt x="88" y="28"/>
                    </a:lnTo>
                    <a:lnTo>
                      <a:pt x="88" y="36"/>
                    </a:lnTo>
                    <a:lnTo>
                      <a:pt x="89" y="44"/>
                    </a:lnTo>
                    <a:lnTo>
                      <a:pt x="89" y="53"/>
                    </a:lnTo>
                    <a:lnTo>
                      <a:pt x="90" y="60"/>
                    </a:lnTo>
                    <a:lnTo>
                      <a:pt x="91" y="68"/>
                    </a:lnTo>
                    <a:lnTo>
                      <a:pt x="91" y="76"/>
                    </a:lnTo>
                    <a:lnTo>
                      <a:pt x="93" y="84"/>
                    </a:lnTo>
                    <a:lnTo>
                      <a:pt x="93" y="91"/>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3" name="Freeform 54"/>
              <p:cNvSpPr>
                <a:spLocks/>
              </p:cNvSpPr>
              <p:nvPr/>
            </p:nvSpPr>
            <p:spPr bwMode="auto">
              <a:xfrm>
                <a:off x="2708" y="1985"/>
                <a:ext cx="35" cy="30"/>
              </a:xfrm>
              <a:custGeom>
                <a:avLst/>
                <a:gdLst>
                  <a:gd name="T0" fmla="*/ 31 w 105"/>
                  <a:gd name="T1" fmla="*/ 30 h 91"/>
                  <a:gd name="T2" fmla="*/ 29 w 105"/>
                  <a:gd name="T3" fmla="*/ 23 h 91"/>
                  <a:gd name="T4" fmla="*/ 29 w 105"/>
                  <a:gd name="T5" fmla="*/ 19 h 91"/>
                  <a:gd name="T6" fmla="*/ 28 w 105"/>
                  <a:gd name="T7" fmla="*/ 16 h 91"/>
                  <a:gd name="T8" fmla="*/ 22 w 105"/>
                  <a:gd name="T9" fmla="*/ 16 h 91"/>
                  <a:gd name="T10" fmla="*/ 21 w 105"/>
                  <a:gd name="T11" fmla="*/ 18 h 91"/>
                  <a:gd name="T12" fmla="*/ 17 w 105"/>
                  <a:gd name="T13" fmla="*/ 21 h 91"/>
                  <a:gd name="T14" fmla="*/ 13 w 105"/>
                  <a:gd name="T15" fmla="*/ 19 h 91"/>
                  <a:gd name="T16" fmla="*/ 12 w 105"/>
                  <a:gd name="T17" fmla="*/ 18 h 91"/>
                  <a:gd name="T18" fmla="*/ 12 w 105"/>
                  <a:gd name="T19" fmla="*/ 17 h 91"/>
                  <a:gd name="T20" fmla="*/ 10 w 105"/>
                  <a:gd name="T21" fmla="*/ 17 h 91"/>
                  <a:gd name="T22" fmla="*/ 7 w 105"/>
                  <a:gd name="T23" fmla="*/ 15 h 91"/>
                  <a:gd name="T24" fmla="*/ 5 w 105"/>
                  <a:gd name="T25" fmla="*/ 15 h 91"/>
                  <a:gd name="T26" fmla="*/ 9 w 105"/>
                  <a:gd name="T27" fmla="*/ 13 h 91"/>
                  <a:gd name="T28" fmla="*/ 13 w 105"/>
                  <a:gd name="T29" fmla="*/ 12 h 91"/>
                  <a:gd name="T30" fmla="*/ 16 w 105"/>
                  <a:gd name="T31" fmla="*/ 11 h 91"/>
                  <a:gd name="T32" fmla="*/ 17 w 105"/>
                  <a:gd name="T33" fmla="*/ 9 h 91"/>
                  <a:gd name="T34" fmla="*/ 13 w 105"/>
                  <a:gd name="T35" fmla="*/ 6 h 91"/>
                  <a:gd name="T36" fmla="*/ 8 w 105"/>
                  <a:gd name="T37" fmla="*/ 5 h 91"/>
                  <a:gd name="T38" fmla="*/ 7 w 105"/>
                  <a:gd name="T39" fmla="*/ 4 h 91"/>
                  <a:gd name="T40" fmla="*/ 6 w 105"/>
                  <a:gd name="T41" fmla="*/ 4 h 91"/>
                  <a:gd name="T42" fmla="*/ 5 w 105"/>
                  <a:gd name="T43" fmla="*/ 4 h 91"/>
                  <a:gd name="T44" fmla="*/ 4 w 105"/>
                  <a:gd name="T45" fmla="*/ 5 h 91"/>
                  <a:gd name="T46" fmla="*/ 0 w 105"/>
                  <a:gd name="T47" fmla="*/ 7 h 91"/>
                  <a:gd name="T48" fmla="*/ 0 w 105"/>
                  <a:gd name="T49" fmla="*/ 5 h 91"/>
                  <a:gd name="T50" fmla="*/ 1 w 105"/>
                  <a:gd name="T51" fmla="*/ 3 h 91"/>
                  <a:gd name="T52" fmla="*/ 2 w 105"/>
                  <a:gd name="T53" fmla="*/ 2 h 91"/>
                  <a:gd name="T54" fmla="*/ 5 w 105"/>
                  <a:gd name="T55" fmla="*/ 2 h 91"/>
                  <a:gd name="T56" fmla="*/ 9 w 105"/>
                  <a:gd name="T57" fmla="*/ 1 h 91"/>
                  <a:gd name="T58" fmla="*/ 14 w 105"/>
                  <a:gd name="T59" fmla="*/ 0 h 91"/>
                  <a:gd name="T60" fmla="*/ 19 w 105"/>
                  <a:gd name="T61" fmla="*/ 1 h 91"/>
                  <a:gd name="T62" fmla="*/ 22 w 105"/>
                  <a:gd name="T63" fmla="*/ 1 h 91"/>
                  <a:gd name="T64" fmla="*/ 28 w 105"/>
                  <a:gd name="T65" fmla="*/ 3 h 91"/>
                  <a:gd name="T66" fmla="*/ 33 w 105"/>
                  <a:gd name="T67" fmla="*/ 2 h 91"/>
                  <a:gd name="T68" fmla="*/ 35 w 105"/>
                  <a:gd name="T69" fmla="*/ 3 h 91"/>
                  <a:gd name="T70" fmla="*/ 31 w 105"/>
                  <a:gd name="T71" fmla="*/ 8 h 91"/>
                  <a:gd name="T72" fmla="*/ 30 w 105"/>
                  <a:gd name="T73" fmla="*/ 8 h 91"/>
                  <a:gd name="T74" fmla="*/ 29 w 105"/>
                  <a:gd name="T75" fmla="*/ 9 h 91"/>
                  <a:gd name="T76" fmla="*/ 29 w 105"/>
                  <a:gd name="T77" fmla="*/ 9 h 91"/>
                  <a:gd name="T78" fmla="*/ 30 w 105"/>
                  <a:gd name="T79" fmla="*/ 15 h 91"/>
                  <a:gd name="T80" fmla="*/ 30 w 105"/>
                  <a:gd name="T81" fmla="*/ 20 h 91"/>
                  <a:gd name="T82" fmla="*/ 30 w 105"/>
                  <a:gd name="T83" fmla="*/ 25 h 91"/>
                  <a:gd name="T84" fmla="*/ 31 w 105"/>
                  <a:gd name="T85" fmla="*/ 30 h 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5"/>
                  <a:gd name="T130" fmla="*/ 0 h 91"/>
                  <a:gd name="T131" fmla="*/ 105 w 105"/>
                  <a:gd name="T132" fmla="*/ 91 h 9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5" h="91">
                    <a:moveTo>
                      <a:pt x="93" y="91"/>
                    </a:moveTo>
                    <a:lnTo>
                      <a:pt x="93" y="91"/>
                    </a:lnTo>
                    <a:lnTo>
                      <a:pt x="88" y="80"/>
                    </a:lnTo>
                    <a:lnTo>
                      <a:pt x="86" y="71"/>
                    </a:lnTo>
                    <a:lnTo>
                      <a:pt x="85" y="64"/>
                    </a:lnTo>
                    <a:lnTo>
                      <a:pt x="86" y="58"/>
                    </a:lnTo>
                    <a:lnTo>
                      <a:pt x="85" y="54"/>
                    </a:lnTo>
                    <a:lnTo>
                      <a:pt x="83" y="50"/>
                    </a:lnTo>
                    <a:lnTo>
                      <a:pt x="78" y="49"/>
                    </a:lnTo>
                    <a:lnTo>
                      <a:pt x="67" y="48"/>
                    </a:lnTo>
                    <a:lnTo>
                      <a:pt x="64" y="54"/>
                    </a:lnTo>
                    <a:lnTo>
                      <a:pt x="59" y="60"/>
                    </a:lnTo>
                    <a:lnTo>
                      <a:pt x="50" y="65"/>
                    </a:lnTo>
                    <a:lnTo>
                      <a:pt x="39" y="59"/>
                    </a:lnTo>
                    <a:lnTo>
                      <a:pt x="37" y="57"/>
                    </a:lnTo>
                    <a:lnTo>
                      <a:pt x="37" y="56"/>
                    </a:lnTo>
                    <a:lnTo>
                      <a:pt x="36" y="54"/>
                    </a:lnTo>
                    <a:lnTo>
                      <a:pt x="35" y="53"/>
                    </a:lnTo>
                    <a:lnTo>
                      <a:pt x="30" y="52"/>
                    </a:lnTo>
                    <a:lnTo>
                      <a:pt x="25" y="50"/>
                    </a:lnTo>
                    <a:lnTo>
                      <a:pt x="20" y="47"/>
                    </a:lnTo>
                    <a:lnTo>
                      <a:pt x="16" y="45"/>
                    </a:lnTo>
                    <a:lnTo>
                      <a:pt x="21" y="42"/>
                    </a:lnTo>
                    <a:lnTo>
                      <a:pt x="27" y="39"/>
                    </a:lnTo>
                    <a:lnTo>
                      <a:pt x="32" y="38"/>
                    </a:lnTo>
                    <a:lnTo>
                      <a:pt x="39" y="36"/>
                    </a:lnTo>
                    <a:lnTo>
                      <a:pt x="49" y="33"/>
                    </a:lnTo>
                    <a:lnTo>
                      <a:pt x="52" y="29"/>
                    </a:lnTo>
                    <a:lnTo>
                      <a:pt x="52" y="26"/>
                    </a:lnTo>
                    <a:lnTo>
                      <a:pt x="47" y="23"/>
                    </a:lnTo>
                    <a:lnTo>
                      <a:pt x="40" y="19"/>
                    </a:lnTo>
                    <a:lnTo>
                      <a:pt x="32" y="16"/>
                    </a:lnTo>
                    <a:lnTo>
                      <a:pt x="25" y="14"/>
                    </a:lnTo>
                    <a:lnTo>
                      <a:pt x="20" y="12"/>
                    </a:lnTo>
                    <a:lnTo>
                      <a:pt x="19" y="12"/>
                    </a:lnTo>
                    <a:lnTo>
                      <a:pt x="17" y="12"/>
                    </a:lnTo>
                    <a:lnTo>
                      <a:pt x="16" y="12"/>
                    </a:lnTo>
                    <a:lnTo>
                      <a:pt x="12" y="15"/>
                    </a:lnTo>
                    <a:lnTo>
                      <a:pt x="6" y="19"/>
                    </a:lnTo>
                    <a:lnTo>
                      <a:pt x="0" y="20"/>
                    </a:lnTo>
                    <a:lnTo>
                      <a:pt x="1" y="15"/>
                    </a:lnTo>
                    <a:lnTo>
                      <a:pt x="2" y="13"/>
                    </a:lnTo>
                    <a:lnTo>
                      <a:pt x="4" y="10"/>
                    </a:lnTo>
                    <a:lnTo>
                      <a:pt x="5" y="9"/>
                    </a:lnTo>
                    <a:lnTo>
                      <a:pt x="7" y="7"/>
                    </a:lnTo>
                    <a:lnTo>
                      <a:pt x="14" y="5"/>
                    </a:lnTo>
                    <a:lnTo>
                      <a:pt x="21" y="3"/>
                    </a:lnTo>
                    <a:lnTo>
                      <a:pt x="27" y="2"/>
                    </a:lnTo>
                    <a:lnTo>
                      <a:pt x="35" y="0"/>
                    </a:lnTo>
                    <a:lnTo>
                      <a:pt x="42" y="0"/>
                    </a:lnTo>
                    <a:lnTo>
                      <a:pt x="50" y="0"/>
                    </a:lnTo>
                    <a:lnTo>
                      <a:pt x="57" y="2"/>
                    </a:lnTo>
                    <a:lnTo>
                      <a:pt x="65" y="4"/>
                    </a:lnTo>
                    <a:lnTo>
                      <a:pt x="74" y="7"/>
                    </a:lnTo>
                    <a:lnTo>
                      <a:pt x="83" y="8"/>
                    </a:lnTo>
                    <a:lnTo>
                      <a:pt x="91" y="7"/>
                    </a:lnTo>
                    <a:lnTo>
                      <a:pt x="99" y="7"/>
                    </a:lnTo>
                    <a:lnTo>
                      <a:pt x="104" y="7"/>
                    </a:lnTo>
                    <a:lnTo>
                      <a:pt x="105" y="9"/>
                    </a:lnTo>
                    <a:lnTo>
                      <a:pt x="101" y="14"/>
                    </a:lnTo>
                    <a:lnTo>
                      <a:pt x="93" y="23"/>
                    </a:lnTo>
                    <a:lnTo>
                      <a:pt x="90" y="24"/>
                    </a:lnTo>
                    <a:lnTo>
                      <a:pt x="89" y="25"/>
                    </a:lnTo>
                    <a:lnTo>
                      <a:pt x="88" y="27"/>
                    </a:lnTo>
                    <a:lnTo>
                      <a:pt x="88" y="28"/>
                    </a:lnTo>
                    <a:lnTo>
                      <a:pt x="88" y="36"/>
                    </a:lnTo>
                    <a:lnTo>
                      <a:pt x="89" y="44"/>
                    </a:lnTo>
                    <a:lnTo>
                      <a:pt x="89" y="53"/>
                    </a:lnTo>
                    <a:lnTo>
                      <a:pt x="90" y="60"/>
                    </a:lnTo>
                    <a:lnTo>
                      <a:pt x="91" y="68"/>
                    </a:lnTo>
                    <a:lnTo>
                      <a:pt x="91" y="76"/>
                    </a:lnTo>
                    <a:lnTo>
                      <a:pt x="93" y="84"/>
                    </a:lnTo>
                    <a:lnTo>
                      <a:pt x="93" y="9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4" name="Freeform 55"/>
              <p:cNvSpPr>
                <a:spLocks/>
              </p:cNvSpPr>
              <p:nvPr/>
            </p:nvSpPr>
            <p:spPr bwMode="auto">
              <a:xfrm>
                <a:off x="2750" y="1967"/>
                <a:ext cx="46" cy="29"/>
              </a:xfrm>
              <a:custGeom>
                <a:avLst/>
                <a:gdLst>
                  <a:gd name="T0" fmla="*/ 16 w 139"/>
                  <a:gd name="T1" fmla="*/ 25 h 88"/>
                  <a:gd name="T2" fmla="*/ 14 w 139"/>
                  <a:gd name="T3" fmla="*/ 24 h 88"/>
                  <a:gd name="T4" fmla="*/ 13 w 139"/>
                  <a:gd name="T5" fmla="*/ 23 h 88"/>
                  <a:gd name="T6" fmla="*/ 12 w 139"/>
                  <a:gd name="T7" fmla="*/ 23 h 88"/>
                  <a:gd name="T8" fmla="*/ 11 w 139"/>
                  <a:gd name="T9" fmla="*/ 25 h 88"/>
                  <a:gd name="T10" fmla="*/ 8 w 139"/>
                  <a:gd name="T11" fmla="*/ 25 h 88"/>
                  <a:gd name="T12" fmla="*/ 6 w 139"/>
                  <a:gd name="T13" fmla="*/ 21 h 88"/>
                  <a:gd name="T14" fmla="*/ 2 w 139"/>
                  <a:gd name="T15" fmla="*/ 19 h 88"/>
                  <a:gd name="T16" fmla="*/ 2 w 139"/>
                  <a:gd name="T17" fmla="*/ 16 h 88"/>
                  <a:gd name="T18" fmla="*/ 5 w 139"/>
                  <a:gd name="T19" fmla="*/ 13 h 88"/>
                  <a:gd name="T20" fmla="*/ 8 w 139"/>
                  <a:gd name="T21" fmla="*/ 11 h 88"/>
                  <a:gd name="T22" fmla="*/ 12 w 139"/>
                  <a:gd name="T23" fmla="*/ 9 h 88"/>
                  <a:gd name="T24" fmla="*/ 14 w 139"/>
                  <a:gd name="T25" fmla="*/ 8 h 88"/>
                  <a:gd name="T26" fmla="*/ 15 w 139"/>
                  <a:gd name="T27" fmla="*/ 7 h 88"/>
                  <a:gd name="T28" fmla="*/ 16 w 139"/>
                  <a:gd name="T29" fmla="*/ 7 h 88"/>
                  <a:gd name="T30" fmla="*/ 18 w 139"/>
                  <a:gd name="T31" fmla="*/ 6 h 88"/>
                  <a:gd name="T32" fmla="*/ 20 w 139"/>
                  <a:gd name="T33" fmla="*/ 5 h 88"/>
                  <a:gd name="T34" fmla="*/ 21 w 139"/>
                  <a:gd name="T35" fmla="*/ 5 h 88"/>
                  <a:gd name="T36" fmla="*/ 25 w 139"/>
                  <a:gd name="T37" fmla="*/ 3 h 88"/>
                  <a:gd name="T38" fmla="*/ 30 w 139"/>
                  <a:gd name="T39" fmla="*/ 2 h 88"/>
                  <a:gd name="T40" fmla="*/ 34 w 139"/>
                  <a:gd name="T41" fmla="*/ 0 h 88"/>
                  <a:gd name="T42" fmla="*/ 39 w 139"/>
                  <a:gd name="T43" fmla="*/ 0 h 88"/>
                  <a:gd name="T44" fmla="*/ 43 w 139"/>
                  <a:gd name="T45" fmla="*/ 0 h 88"/>
                  <a:gd name="T46" fmla="*/ 43 w 139"/>
                  <a:gd name="T47" fmla="*/ 0 h 88"/>
                  <a:gd name="T48" fmla="*/ 44 w 139"/>
                  <a:gd name="T49" fmla="*/ 0 h 88"/>
                  <a:gd name="T50" fmla="*/ 44 w 139"/>
                  <a:gd name="T51" fmla="*/ 0 h 88"/>
                  <a:gd name="T52" fmla="*/ 46 w 139"/>
                  <a:gd name="T53" fmla="*/ 1 h 88"/>
                  <a:gd name="T54" fmla="*/ 43 w 139"/>
                  <a:gd name="T55" fmla="*/ 3 h 88"/>
                  <a:gd name="T56" fmla="*/ 39 w 139"/>
                  <a:gd name="T57" fmla="*/ 2 h 88"/>
                  <a:gd name="T58" fmla="*/ 34 w 139"/>
                  <a:gd name="T59" fmla="*/ 3 h 88"/>
                  <a:gd name="T60" fmla="*/ 30 w 139"/>
                  <a:gd name="T61" fmla="*/ 5 h 88"/>
                  <a:gd name="T62" fmla="*/ 26 w 139"/>
                  <a:gd name="T63" fmla="*/ 7 h 88"/>
                  <a:gd name="T64" fmla="*/ 24 w 139"/>
                  <a:gd name="T65" fmla="*/ 9 h 88"/>
                  <a:gd name="T66" fmla="*/ 23 w 139"/>
                  <a:gd name="T67" fmla="*/ 10 h 88"/>
                  <a:gd name="T68" fmla="*/ 23 w 139"/>
                  <a:gd name="T69" fmla="*/ 10 h 88"/>
                  <a:gd name="T70" fmla="*/ 23 w 139"/>
                  <a:gd name="T71" fmla="*/ 11 h 88"/>
                  <a:gd name="T72" fmla="*/ 22 w 139"/>
                  <a:gd name="T73" fmla="*/ 13 h 88"/>
                  <a:gd name="T74" fmla="*/ 18 w 139"/>
                  <a:gd name="T75" fmla="*/ 16 h 88"/>
                  <a:gd name="T76" fmla="*/ 16 w 139"/>
                  <a:gd name="T77" fmla="*/ 17 h 88"/>
                  <a:gd name="T78" fmla="*/ 15 w 139"/>
                  <a:gd name="T79" fmla="*/ 17 h 88"/>
                  <a:gd name="T80" fmla="*/ 15 w 139"/>
                  <a:gd name="T81" fmla="*/ 18 h 88"/>
                  <a:gd name="T82" fmla="*/ 15 w 139"/>
                  <a:gd name="T83" fmla="*/ 19 h 88"/>
                  <a:gd name="T84" fmla="*/ 15 w 139"/>
                  <a:gd name="T85" fmla="*/ 19 h 88"/>
                  <a:gd name="T86" fmla="*/ 20 w 139"/>
                  <a:gd name="T87" fmla="*/ 18 h 88"/>
                  <a:gd name="T88" fmla="*/ 26 w 139"/>
                  <a:gd name="T89" fmla="*/ 17 h 88"/>
                  <a:gd name="T90" fmla="*/ 29 w 139"/>
                  <a:gd name="T91" fmla="*/ 16 h 88"/>
                  <a:gd name="T92" fmla="*/ 33 w 139"/>
                  <a:gd name="T93" fmla="*/ 16 h 88"/>
                  <a:gd name="T94" fmla="*/ 37 w 139"/>
                  <a:gd name="T95" fmla="*/ 16 h 88"/>
                  <a:gd name="T96" fmla="*/ 39 w 139"/>
                  <a:gd name="T97" fmla="*/ 17 h 88"/>
                  <a:gd name="T98" fmla="*/ 39 w 139"/>
                  <a:gd name="T99" fmla="*/ 17 h 88"/>
                  <a:gd name="T100" fmla="*/ 38 w 139"/>
                  <a:gd name="T101" fmla="*/ 18 h 88"/>
                  <a:gd name="T102" fmla="*/ 33 w 139"/>
                  <a:gd name="T103" fmla="*/ 20 h 88"/>
                  <a:gd name="T104" fmla="*/ 30 w 139"/>
                  <a:gd name="T105" fmla="*/ 22 h 88"/>
                  <a:gd name="T106" fmla="*/ 28 w 139"/>
                  <a:gd name="T107" fmla="*/ 25 h 88"/>
                  <a:gd name="T108" fmla="*/ 25 w 139"/>
                  <a:gd name="T109" fmla="*/ 28 h 88"/>
                  <a:gd name="T110" fmla="*/ 21 w 139"/>
                  <a:gd name="T111" fmla="*/ 29 h 88"/>
                  <a:gd name="T112" fmla="*/ 18 w 139"/>
                  <a:gd name="T113" fmla="*/ 28 h 88"/>
                  <a:gd name="T114" fmla="*/ 17 w 139"/>
                  <a:gd name="T115" fmla="*/ 26 h 8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9"/>
                  <a:gd name="T175" fmla="*/ 0 h 88"/>
                  <a:gd name="T176" fmla="*/ 139 w 139"/>
                  <a:gd name="T177" fmla="*/ 88 h 8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9" h="88">
                    <a:moveTo>
                      <a:pt x="50" y="77"/>
                    </a:moveTo>
                    <a:lnTo>
                      <a:pt x="48" y="77"/>
                    </a:lnTo>
                    <a:lnTo>
                      <a:pt x="44" y="76"/>
                    </a:lnTo>
                    <a:lnTo>
                      <a:pt x="41" y="73"/>
                    </a:lnTo>
                    <a:lnTo>
                      <a:pt x="38" y="71"/>
                    </a:lnTo>
                    <a:lnTo>
                      <a:pt x="36" y="71"/>
                    </a:lnTo>
                    <a:lnTo>
                      <a:pt x="33" y="75"/>
                    </a:lnTo>
                    <a:lnTo>
                      <a:pt x="29" y="76"/>
                    </a:lnTo>
                    <a:lnTo>
                      <a:pt x="25" y="75"/>
                    </a:lnTo>
                    <a:lnTo>
                      <a:pt x="23" y="70"/>
                    </a:lnTo>
                    <a:lnTo>
                      <a:pt x="18" y="63"/>
                    </a:lnTo>
                    <a:lnTo>
                      <a:pt x="11" y="59"/>
                    </a:lnTo>
                    <a:lnTo>
                      <a:pt x="5" y="57"/>
                    </a:lnTo>
                    <a:lnTo>
                      <a:pt x="0" y="52"/>
                    </a:lnTo>
                    <a:lnTo>
                      <a:pt x="5" y="49"/>
                    </a:lnTo>
                    <a:lnTo>
                      <a:pt x="10" y="45"/>
                    </a:lnTo>
                    <a:lnTo>
                      <a:pt x="14" y="40"/>
                    </a:lnTo>
                    <a:lnTo>
                      <a:pt x="20" y="37"/>
                    </a:lnTo>
                    <a:lnTo>
                      <a:pt x="25" y="32"/>
                    </a:lnTo>
                    <a:lnTo>
                      <a:pt x="30" y="29"/>
                    </a:lnTo>
                    <a:lnTo>
                      <a:pt x="36" y="26"/>
                    </a:lnTo>
                    <a:lnTo>
                      <a:pt x="43" y="24"/>
                    </a:lnTo>
                    <a:lnTo>
                      <a:pt x="44" y="24"/>
                    </a:lnTo>
                    <a:lnTo>
                      <a:pt x="44" y="22"/>
                    </a:lnTo>
                    <a:lnTo>
                      <a:pt x="44" y="21"/>
                    </a:lnTo>
                    <a:lnTo>
                      <a:pt x="48" y="20"/>
                    </a:lnTo>
                    <a:lnTo>
                      <a:pt x="51" y="19"/>
                    </a:lnTo>
                    <a:lnTo>
                      <a:pt x="55" y="17"/>
                    </a:lnTo>
                    <a:lnTo>
                      <a:pt x="56" y="15"/>
                    </a:lnTo>
                    <a:lnTo>
                      <a:pt x="59" y="15"/>
                    </a:lnTo>
                    <a:lnTo>
                      <a:pt x="61" y="14"/>
                    </a:lnTo>
                    <a:lnTo>
                      <a:pt x="63" y="14"/>
                    </a:lnTo>
                    <a:lnTo>
                      <a:pt x="65" y="14"/>
                    </a:lnTo>
                    <a:lnTo>
                      <a:pt x="76" y="10"/>
                    </a:lnTo>
                    <a:lnTo>
                      <a:pt x="84" y="7"/>
                    </a:lnTo>
                    <a:lnTo>
                      <a:pt x="91" y="5"/>
                    </a:lnTo>
                    <a:lnTo>
                      <a:pt x="98" y="4"/>
                    </a:lnTo>
                    <a:lnTo>
                      <a:pt x="104" y="1"/>
                    </a:lnTo>
                    <a:lnTo>
                      <a:pt x="111" y="1"/>
                    </a:lnTo>
                    <a:lnTo>
                      <a:pt x="119" y="0"/>
                    </a:lnTo>
                    <a:lnTo>
                      <a:pt x="130" y="0"/>
                    </a:lnTo>
                    <a:lnTo>
                      <a:pt x="131" y="0"/>
                    </a:lnTo>
                    <a:lnTo>
                      <a:pt x="134" y="0"/>
                    </a:lnTo>
                    <a:lnTo>
                      <a:pt x="135" y="0"/>
                    </a:lnTo>
                    <a:lnTo>
                      <a:pt x="139" y="4"/>
                    </a:lnTo>
                    <a:lnTo>
                      <a:pt x="136" y="7"/>
                    </a:lnTo>
                    <a:lnTo>
                      <a:pt x="130" y="8"/>
                    </a:lnTo>
                    <a:lnTo>
                      <a:pt x="125" y="7"/>
                    </a:lnTo>
                    <a:lnTo>
                      <a:pt x="118" y="7"/>
                    </a:lnTo>
                    <a:lnTo>
                      <a:pt x="111" y="8"/>
                    </a:lnTo>
                    <a:lnTo>
                      <a:pt x="104" y="10"/>
                    </a:lnTo>
                    <a:lnTo>
                      <a:pt x="98" y="12"/>
                    </a:lnTo>
                    <a:lnTo>
                      <a:pt x="91" y="15"/>
                    </a:lnTo>
                    <a:lnTo>
                      <a:pt x="85" y="19"/>
                    </a:lnTo>
                    <a:lnTo>
                      <a:pt x="79" y="22"/>
                    </a:lnTo>
                    <a:lnTo>
                      <a:pt x="74" y="27"/>
                    </a:lnTo>
                    <a:lnTo>
                      <a:pt x="73" y="28"/>
                    </a:lnTo>
                    <a:lnTo>
                      <a:pt x="71" y="30"/>
                    </a:lnTo>
                    <a:lnTo>
                      <a:pt x="70" y="30"/>
                    </a:lnTo>
                    <a:lnTo>
                      <a:pt x="70" y="31"/>
                    </a:lnTo>
                    <a:lnTo>
                      <a:pt x="70" y="32"/>
                    </a:lnTo>
                    <a:lnTo>
                      <a:pt x="70" y="33"/>
                    </a:lnTo>
                    <a:lnTo>
                      <a:pt x="65" y="38"/>
                    </a:lnTo>
                    <a:lnTo>
                      <a:pt x="59" y="42"/>
                    </a:lnTo>
                    <a:lnTo>
                      <a:pt x="54" y="48"/>
                    </a:lnTo>
                    <a:lnTo>
                      <a:pt x="50" y="52"/>
                    </a:lnTo>
                    <a:lnTo>
                      <a:pt x="49" y="53"/>
                    </a:lnTo>
                    <a:lnTo>
                      <a:pt x="48" y="53"/>
                    </a:lnTo>
                    <a:lnTo>
                      <a:pt x="46" y="53"/>
                    </a:lnTo>
                    <a:lnTo>
                      <a:pt x="45" y="55"/>
                    </a:lnTo>
                    <a:lnTo>
                      <a:pt x="45" y="56"/>
                    </a:lnTo>
                    <a:lnTo>
                      <a:pt x="45" y="57"/>
                    </a:lnTo>
                    <a:lnTo>
                      <a:pt x="45" y="58"/>
                    </a:lnTo>
                    <a:lnTo>
                      <a:pt x="44" y="59"/>
                    </a:lnTo>
                    <a:lnTo>
                      <a:pt x="46" y="58"/>
                    </a:lnTo>
                    <a:lnTo>
                      <a:pt x="53" y="57"/>
                    </a:lnTo>
                    <a:lnTo>
                      <a:pt x="60" y="56"/>
                    </a:lnTo>
                    <a:lnTo>
                      <a:pt x="69" y="53"/>
                    </a:lnTo>
                    <a:lnTo>
                      <a:pt x="78" y="52"/>
                    </a:lnTo>
                    <a:lnTo>
                      <a:pt x="84" y="51"/>
                    </a:lnTo>
                    <a:lnTo>
                      <a:pt x="89" y="50"/>
                    </a:lnTo>
                    <a:lnTo>
                      <a:pt x="91" y="50"/>
                    </a:lnTo>
                    <a:lnTo>
                      <a:pt x="99" y="49"/>
                    </a:lnTo>
                    <a:lnTo>
                      <a:pt x="105" y="49"/>
                    </a:lnTo>
                    <a:lnTo>
                      <a:pt x="111" y="49"/>
                    </a:lnTo>
                    <a:lnTo>
                      <a:pt x="119" y="52"/>
                    </a:lnTo>
                    <a:lnTo>
                      <a:pt x="118" y="52"/>
                    </a:lnTo>
                    <a:lnTo>
                      <a:pt x="114" y="55"/>
                    </a:lnTo>
                    <a:lnTo>
                      <a:pt x="106" y="58"/>
                    </a:lnTo>
                    <a:lnTo>
                      <a:pt x="99" y="61"/>
                    </a:lnTo>
                    <a:lnTo>
                      <a:pt x="93" y="62"/>
                    </a:lnTo>
                    <a:lnTo>
                      <a:pt x="90" y="66"/>
                    </a:lnTo>
                    <a:lnTo>
                      <a:pt x="86" y="70"/>
                    </a:lnTo>
                    <a:lnTo>
                      <a:pt x="84" y="76"/>
                    </a:lnTo>
                    <a:lnTo>
                      <a:pt x="80" y="80"/>
                    </a:lnTo>
                    <a:lnTo>
                      <a:pt x="76" y="85"/>
                    </a:lnTo>
                    <a:lnTo>
                      <a:pt x="71" y="88"/>
                    </a:lnTo>
                    <a:lnTo>
                      <a:pt x="64" y="88"/>
                    </a:lnTo>
                    <a:lnTo>
                      <a:pt x="55" y="86"/>
                    </a:lnTo>
                    <a:lnTo>
                      <a:pt x="53" y="85"/>
                    </a:lnTo>
                    <a:lnTo>
                      <a:pt x="51" y="82"/>
                    </a:lnTo>
                    <a:lnTo>
                      <a:pt x="50" y="79"/>
                    </a:lnTo>
                    <a:lnTo>
                      <a:pt x="50" y="77"/>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5" name="Freeform 56"/>
              <p:cNvSpPr>
                <a:spLocks/>
              </p:cNvSpPr>
              <p:nvPr/>
            </p:nvSpPr>
            <p:spPr bwMode="auto">
              <a:xfrm>
                <a:off x="2750" y="1967"/>
                <a:ext cx="46" cy="29"/>
              </a:xfrm>
              <a:custGeom>
                <a:avLst/>
                <a:gdLst>
                  <a:gd name="T0" fmla="*/ 16 w 139"/>
                  <a:gd name="T1" fmla="*/ 25 h 88"/>
                  <a:gd name="T2" fmla="*/ 13 w 139"/>
                  <a:gd name="T3" fmla="*/ 23 h 88"/>
                  <a:gd name="T4" fmla="*/ 13 w 139"/>
                  <a:gd name="T5" fmla="*/ 23 h 88"/>
                  <a:gd name="T6" fmla="*/ 12 w 139"/>
                  <a:gd name="T7" fmla="*/ 23 h 88"/>
                  <a:gd name="T8" fmla="*/ 8 w 139"/>
                  <a:gd name="T9" fmla="*/ 25 h 88"/>
                  <a:gd name="T10" fmla="*/ 6 w 139"/>
                  <a:gd name="T11" fmla="*/ 21 h 88"/>
                  <a:gd name="T12" fmla="*/ 0 w 139"/>
                  <a:gd name="T13" fmla="*/ 17 h 88"/>
                  <a:gd name="T14" fmla="*/ 3 w 139"/>
                  <a:gd name="T15" fmla="*/ 15 h 88"/>
                  <a:gd name="T16" fmla="*/ 8 w 139"/>
                  <a:gd name="T17" fmla="*/ 11 h 88"/>
                  <a:gd name="T18" fmla="*/ 14 w 139"/>
                  <a:gd name="T19" fmla="*/ 8 h 88"/>
                  <a:gd name="T20" fmla="*/ 15 w 139"/>
                  <a:gd name="T21" fmla="*/ 8 h 88"/>
                  <a:gd name="T22" fmla="*/ 15 w 139"/>
                  <a:gd name="T23" fmla="*/ 7 h 88"/>
                  <a:gd name="T24" fmla="*/ 18 w 139"/>
                  <a:gd name="T25" fmla="*/ 6 h 88"/>
                  <a:gd name="T26" fmla="*/ 20 w 139"/>
                  <a:gd name="T27" fmla="*/ 5 h 88"/>
                  <a:gd name="T28" fmla="*/ 22 w 139"/>
                  <a:gd name="T29" fmla="*/ 5 h 88"/>
                  <a:gd name="T30" fmla="*/ 28 w 139"/>
                  <a:gd name="T31" fmla="*/ 2 h 88"/>
                  <a:gd name="T32" fmla="*/ 34 w 139"/>
                  <a:gd name="T33" fmla="*/ 0 h 88"/>
                  <a:gd name="T34" fmla="*/ 43 w 139"/>
                  <a:gd name="T35" fmla="*/ 0 h 88"/>
                  <a:gd name="T36" fmla="*/ 43 w 139"/>
                  <a:gd name="T37" fmla="*/ 0 h 88"/>
                  <a:gd name="T38" fmla="*/ 44 w 139"/>
                  <a:gd name="T39" fmla="*/ 0 h 88"/>
                  <a:gd name="T40" fmla="*/ 44 w 139"/>
                  <a:gd name="T41" fmla="*/ 0 h 88"/>
                  <a:gd name="T42" fmla="*/ 46 w 139"/>
                  <a:gd name="T43" fmla="*/ 1 h 88"/>
                  <a:gd name="T44" fmla="*/ 41 w 139"/>
                  <a:gd name="T45" fmla="*/ 2 h 88"/>
                  <a:gd name="T46" fmla="*/ 37 w 139"/>
                  <a:gd name="T47" fmla="*/ 3 h 88"/>
                  <a:gd name="T48" fmla="*/ 30 w 139"/>
                  <a:gd name="T49" fmla="*/ 5 h 88"/>
                  <a:gd name="T50" fmla="*/ 24 w 139"/>
                  <a:gd name="T51" fmla="*/ 9 h 88"/>
                  <a:gd name="T52" fmla="*/ 24 w 139"/>
                  <a:gd name="T53" fmla="*/ 9 h 88"/>
                  <a:gd name="T54" fmla="*/ 23 w 139"/>
                  <a:gd name="T55" fmla="*/ 10 h 88"/>
                  <a:gd name="T56" fmla="*/ 23 w 139"/>
                  <a:gd name="T57" fmla="*/ 11 h 88"/>
                  <a:gd name="T58" fmla="*/ 22 w 139"/>
                  <a:gd name="T59" fmla="*/ 13 h 88"/>
                  <a:gd name="T60" fmla="*/ 17 w 139"/>
                  <a:gd name="T61" fmla="*/ 17 h 88"/>
                  <a:gd name="T62" fmla="*/ 16 w 139"/>
                  <a:gd name="T63" fmla="*/ 17 h 88"/>
                  <a:gd name="T64" fmla="*/ 15 w 139"/>
                  <a:gd name="T65" fmla="*/ 18 h 88"/>
                  <a:gd name="T66" fmla="*/ 15 w 139"/>
                  <a:gd name="T67" fmla="*/ 19 h 88"/>
                  <a:gd name="T68" fmla="*/ 15 w 139"/>
                  <a:gd name="T69" fmla="*/ 19 h 88"/>
                  <a:gd name="T70" fmla="*/ 23 w 139"/>
                  <a:gd name="T71" fmla="*/ 17 h 88"/>
                  <a:gd name="T72" fmla="*/ 29 w 139"/>
                  <a:gd name="T73" fmla="*/ 16 h 88"/>
                  <a:gd name="T74" fmla="*/ 33 w 139"/>
                  <a:gd name="T75" fmla="*/ 16 h 88"/>
                  <a:gd name="T76" fmla="*/ 39 w 139"/>
                  <a:gd name="T77" fmla="*/ 17 h 88"/>
                  <a:gd name="T78" fmla="*/ 39 w 139"/>
                  <a:gd name="T79" fmla="*/ 17 h 88"/>
                  <a:gd name="T80" fmla="*/ 39 w 139"/>
                  <a:gd name="T81" fmla="*/ 17 h 88"/>
                  <a:gd name="T82" fmla="*/ 33 w 139"/>
                  <a:gd name="T83" fmla="*/ 20 h 88"/>
                  <a:gd name="T84" fmla="*/ 30 w 139"/>
                  <a:gd name="T85" fmla="*/ 22 h 88"/>
                  <a:gd name="T86" fmla="*/ 26 w 139"/>
                  <a:gd name="T87" fmla="*/ 26 h 88"/>
                  <a:gd name="T88" fmla="*/ 21 w 139"/>
                  <a:gd name="T89" fmla="*/ 29 h 88"/>
                  <a:gd name="T90" fmla="*/ 18 w 139"/>
                  <a:gd name="T91" fmla="*/ 28 h 88"/>
                  <a:gd name="T92" fmla="*/ 17 w 139"/>
                  <a:gd name="T93" fmla="*/ 25 h 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9"/>
                  <a:gd name="T142" fmla="*/ 0 h 88"/>
                  <a:gd name="T143" fmla="*/ 139 w 139"/>
                  <a:gd name="T144" fmla="*/ 88 h 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9" h="88">
                    <a:moveTo>
                      <a:pt x="50" y="77"/>
                    </a:moveTo>
                    <a:lnTo>
                      <a:pt x="50" y="77"/>
                    </a:lnTo>
                    <a:lnTo>
                      <a:pt x="48" y="77"/>
                    </a:lnTo>
                    <a:lnTo>
                      <a:pt x="44" y="76"/>
                    </a:lnTo>
                    <a:lnTo>
                      <a:pt x="41" y="73"/>
                    </a:lnTo>
                    <a:lnTo>
                      <a:pt x="38" y="71"/>
                    </a:lnTo>
                    <a:lnTo>
                      <a:pt x="36" y="71"/>
                    </a:lnTo>
                    <a:lnTo>
                      <a:pt x="33" y="75"/>
                    </a:lnTo>
                    <a:lnTo>
                      <a:pt x="29" y="76"/>
                    </a:lnTo>
                    <a:lnTo>
                      <a:pt x="25" y="75"/>
                    </a:lnTo>
                    <a:lnTo>
                      <a:pt x="23" y="70"/>
                    </a:lnTo>
                    <a:lnTo>
                      <a:pt x="18" y="63"/>
                    </a:lnTo>
                    <a:lnTo>
                      <a:pt x="11" y="59"/>
                    </a:lnTo>
                    <a:lnTo>
                      <a:pt x="5" y="57"/>
                    </a:lnTo>
                    <a:lnTo>
                      <a:pt x="0" y="52"/>
                    </a:lnTo>
                    <a:lnTo>
                      <a:pt x="5" y="49"/>
                    </a:lnTo>
                    <a:lnTo>
                      <a:pt x="10" y="45"/>
                    </a:lnTo>
                    <a:lnTo>
                      <a:pt x="14" y="40"/>
                    </a:lnTo>
                    <a:lnTo>
                      <a:pt x="20" y="37"/>
                    </a:lnTo>
                    <a:lnTo>
                      <a:pt x="25" y="32"/>
                    </a:lnTo>
                    <a:lnTo>
                      <a:pt x="30" y="29"/>
                    </a:lnTo>
                    <a:lnTo>
                      <a:pt x="36" y="26"/>
                    </a:lnTo>
                    <a:lnTo>
                      <a:pt x="43" y="24"/>
                    </a:lnTo>
                    <a:lnTo>
                      <a:pt x="44" y="24"/>
                    </a:lnTo>
                    <a:lnTo>
                      <a:pt x="44" y="22"/>
                    </a:lnTo>
                    <a:lnTo>
                      <a:pt x="44" y="21"/>
                    </a:lnTo>
                    <a:lnTo>
                      <a:pt x="48" y="20"/>
                    </a:lnTo>
                    <a:lnTo>
                      <a:pt x="51" y="19"/>
                    </a:lnTo>
                    <a:lnTo>
                      <a:pt x="55" y="17"/>
                    </a:lnTo>
                    <a:lnTo>
                      <a:pt x="56" y="15"/>
                    </a:lnTo>
                    <a:lnTo>
                      <a:pt x="59" y="15"/>
                    </a:lnTo>
                    <a:lnTo>
                      <a:pt x="61" y="14"/>
                    </a:lnTo>
                    <a:lnTo>
                      <a:pt x="63" y="14"/>
                    </a:lnTo>
                    <a:lnTo>
                      <a:pt x="65" y="14"/>
                    </a:lnTo>
                    <a:lnTo>
                      <a:pt x="76" y="10"/>
                    </a:lnTo>
                    <a:lnTo>
                      <a:pt x="84" y="7"/>
                    </a:lnTo>
                    <a:lnTo>
                      <a:pt x="91" y="5"/>
                    </a:lnTo>
                    <a:lnTo>
                      <a:pt x="98" y="4"/>
                    </a:lnTo>
                    <a:lnTo>
                      <a:pt x="104" y="1"/>
                    </a:lnTo>
                    <a:lnTo>
                      <a:pt x="111" y="1"/>
                    </a:lnTo>
                    <a:lnTo>
                      <a:pt x="119" y="0"/>
                    </a:lnTo>
                    <a:lnTo>
                      <a:pt x="130" y="0"/>
                    </a:lnTo>
                    <a:lnTo>
                      <a:pt x="131" y="0"/>
                    </a:lnTo>
                    <a:lnTo>
                      <a:pt x="134" y="0"/>
                    </a:lnTo>
                    <a:lnTo>
                      <a:pt x="135" y="0"/>
                    </a:lnTo>
                    <a:lnTo>
                      <a:pt x="139" y="4"/>
                    </a:lnTo>
                    <a:lnTo>
                      <a:pt x="136" y="7"/>
                    </a:lnTo>
                    <a:lnTo>
                      <a:pt x="130" y="8"/>
                    </a:lnTo>
                    <a:lnTo>
                      <a:pt x="125" y="7"/>
                    </a:lnTo>
                    <a:lnTo>
                      <a:pt x="118" y="7"/>
                    </a:lnTo>
                    <a:lnTo>
                      <a:pt x="111" y="8"/>
                    </a:lnTo>
                    <a:lnTo>
                      <a:pt x="104" y="10"/>
                    </a:lnTo>
                    <a:lnTo>
                      <a:pt x="98" y="12"/>
                    </a:lnTo>
                    <a:lnTo>
                      <a:pt x="91" y="15"/>
                    </a:lnTo>
                    <a:lnTo>
                      <a:pt x="85" y="19"/>
                    </a:lnTo>
                    <a:lnTo>
                      <a:pt x="79" y="22"/>
                    </a:lnTo>
                    <a:lnTo>
                      <a:pt x="74" y="27"/>
                    </a:lnTo>
                    <a:lnTo>
                      <a:pt x="73" y="28"/>
                    </a:lnTo>
                    <a:lnTo>
                      <a:pt x="71" y="30"/>
                    </a:lnTo>
                    <a:lnTo>
                      <a:pt x="70" y="30"/>
                    </a:lnTo>
                    <a:lnTo>
                      <a:pt x="70" y="31"/>
                    </a:lnTo>
                    <a:lnTo>
                      <a:pt x="70" y="32"/>
                    </a:lnTo>
                    <a:lnTo>
                      <a:pt x="70" y="33"/>
                    </a:lnTo>
                    <a:lnTo>
                      <a:pt x="65" y="38"/>
                    </a:lnTo>
                    <a:lnTo>
                      <a:pt x="59" y="42"/>
                    </a:lnTo>
                    <a:lnTo>
                      <a:pt x="54" y="48"/>
                    </a:lnTo>
                    <a:lnTo>
                      <a:pt x="50" y="52"/>
                    </a:lnTo>
                    <a:lnTo>
                      <a:pt x="49" y="53"/>
                    </a:lnTo>
                    <a:lnTo>
                      <a:pt x="48" y="53"/>
                    </a:lnTo>
                    <a:lnTo>
                      <a:pt x="46" y="53"/>
                    </a:lnTo>
                    <a:lnTo>
                      <a:pt x="45" y="55"/>
                    </a:lnTo>
                    <a:lnTo>
                      <a:pt x="45" y="56"/>
                    </a:lnTo>
                    <a:lnTo>
                      <a:pt x="45" y="57"/>
                    </a:lnTo>
                    <a:lnTo>
                      <a:pt x="45" y="58"/>
                    </a:lnTo>
                    <a:lnTo>
                      <a:pt x="44" y="59"/>
                    </a:lnTo>
                    <a:lnTo>
                      <a:pt x="46" y="58"/>
                    </a:lnTo>
                    <a:lnTo>
                      <a:pt x="53" y="57"/>
                    </a:lnTo>
                    <a:lnTo>
                      <a:pt x="60" y="56"/>
                    </a:lnTo>
                    <a:lnTo>
                      <a:pt x="69" y="53"/>
                    </a:lnTo>
                    <a:lnTo>
                      <a:pt x="78" y="52"/>
                    </a:lnTo>
                    <a:lnTo>
                      <a:pt x="84" y="51"/>
                    </a:lnTo>
                    <a:lnTo>
                      <a:pt x="89" y="50"/>
                    </a:lnTo>
                    <a:lnTo>
                      <a:pt x="91" y="50"/>
                    </a:lnTo>
                    <a:lnTo>
                      <a:pt x="99" y="49"/>
                    </a:lnTo>
                    <a:lnTo>
                      <a:pt x="105" y="49"/>
                    </a:lnTo>
                    <a:lnTo>
                      <a:pt x="111" y="49"/>
                    </a:lnTo>
                    <a:lnTo>
                      <a:pt x="119" y="52"/>
                    </a:lnTo>
                    <a:lnTo>
                      <a:pt x="118" y="52"/>
                    </a:lnTo>
                    <a:lnTo>
                      <a:pt x="114" y="55"/>
                    </a:lnTo>
                    <a:lnTo>
                      <a:pt x="106" y="58"/>
                    </a:lnTo>
                    <a:lnTo>
                      <a:pt x="99" y="61"/>
                    </a:lnTo>
                    <a:lnTo>
                      <a:pt x="93" y="62"/>
                    </a:lnTo>
                    <a:lnTo>
                      <a:pt x="90" y="66"/>
                    </a:lnTo>
                    <a:lnTo>
                      <a:pt x="86" y="70"/>
                    </a:lnTo>
                    <a:lnTo>
                      <a:pt x="84" y="76"/>
                    </a:lnTo>
                    <a:lnTo>
                      <a:pt x="80" y="80"/>
                    </a:lnTo>
                    <a:lnTo>
                      <a:pt x="76" y="85"/>
                    </a:lnTo>
                    <a:lnTo>
                      <a:pt x="71" y="88"/>
                    </a:lnTo>
                    <a:lnTo>
                      <a:pt x="64" y="88"/>
                    </a:lnTo>
                    <a:lnTo>
                      <a:pt x="55" y="86"/>
                    </a:lnTo>
                    <a:lnTo>
                      <a:pt x="53" y="85"/>
                    </a:lnTo>
                    <a:lnTo>
                      <a:pt x="51" y="82"/>
                    </a:lnTo>
                    <a:lnTo>
                      <a:pt x="50" y="79"/>
                    </a:lnTo>
                    <a:lnTo>
                      <a:pt x="50" y="77"/>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6" name="Freeform 57"/>
              <p:cNvSpPr>
                <a:spLocks/>
              </p:cNvSpPr>
              <p:nvPr/>
            </p:nvSpPr>
            <p:spPr bwMode="auto">
              <a:xfrm>
                <a:off x="2997" y="2472"/>
                <a:ext cx="230" cy="283"/>
              </a:xfrm>
              <a:custGeom>
                <a:avLst/>
                <a:gdLst>
                  <a:gd name="T0" fmla="*/ 144 w 690"/>
                  <a:gd name="T1" fmla="*/ 269 h 850"/>
                  <a:gd name="T2" fmla="*/ 129 w 690"/>
                  <a:gd name="T3" fmla="*/ 254 h 850"/>
                  <a:gd name="T4" fmla="*/ 116 w 690"/>
                  <a:gd name="T5" fmla="*/ 238 h 850"/>
                  <a:gd name="T6" fmla="*/ 106 w 690"/>
                  <a:gd name="T7" fmla="*/ 225 h 850"/>
                  <a:gd name="T8" fmla="*/ 97 w 690"/>
                  <a:gd name="T9" fmla="*/ 211 h 850"/>
                  <a:gd name="T10" fmla="*/ 89 w 690"/>
                  <a:gd name="T11" fmla="*/ 198 h 850"/>
                  <a:gd name="T12" fmla="*/ 83 w 690"/>
                  <a:gd name="T13" fmla="*/ 188 h 850"/>
                  <a:gd name="T14" fmla="*/ 76 w 690"/>
                  <a:gd name="T15" fmla="*/ 178 h 850"/>
                  <a:gd name="T16" fmla="*/ 68 w 690"/>
                  <a:gd name="T17" fmla="*/ 166 h 850"/>
                  <a:gd name="T18" fmla="*/ 59 w 690"/>
                  <a:gd name="T19" fmla="*/ 154 h 850"/>
                  <a:gd name="T20" fmla="*/ 51 w 690"/>
                  <a:gd name="T21" fmla="*/ 142 h 850"/>
                  <a:gd name="T22" fmla="*/ 38 w 690"/>
                  <a:gd name="T23" fmla="*/ 128 h 850"/>
                  <a:gd name="T24" fmla="*/ 24 w 690"/>
                  <a:gd name="T25" fmla="*/ 115 h 850"/>
                  <a:gd name="T26" fmla="*/ 14 w 690"/>
                  <a:gd name="T27" fmla="*/ 104 h 850"/>
                  <a:gd name="T28" fmla="*/ 9 w 690"/>
                  <a:gd name="T29" fmla="*/ 97 h 850"/>
                  <a:gd name="T30" fmla="*/ 5 w 690"/>
                  <a:gd name="T31" fmla="*/ 89 h 850"/>
                  <a:gd name="T32" fmla="*/ 0 w 690"/>
                  <a:gd name="T33" fmla="*/ 77 h 850"/>
                  <a:gd name="T34" fmla="*/ 2 w 690"/>
                  <a:gd name="T35" fmla="*/ 60 h 850"/>
                  <a:gd name="T36" fmla="*/ 13 w 690"/>
                  <a:gd name="T37" fmla="*/ 47 h 850"/>
                  <a:gd name="T38" fmla="*/ 21 w 690"/>
                  <a:gd name="T39" fmla="*/ 45 h 850"/>
                  <a:gd name="T40" fmla="*/ 29 w 690"/>
                  <a:gd name="T41" fmla="*/ 42 h 850"/>
                  <a:gd name="T42" fmla="*/ 39 w 690"/>
                  <a:gd name="T43" fmla="*/ 37 h 850"/>
                  <a:gd name="T44" fmla="*/ 52 w 690"/>
                  <a:gd name="T45" fmla="*/ 30 h 850"/>
                  <a:gd name="T46" fmla="*/ 65 w 690"/>
                  <a:gd name="T47" fmla="*/ 23 h 850"/>
                  <a:gd name="T48" fmla="*/ 81 w 690"/>
                  <a:gd name="T49" fmla="*/ 12 h 850"/>
                  <a:gd name="T50" fmla="*/ 98 w 690"/>
                  <a:gd name="T51" fmla="*/ 3 h 850"/>
                  <a:gd name="T52" fmla="*/ 119 w 690"/>
                  <a:gd name="T53" fmla="*/ 0 h 850"/>
                  <a:gd name="T54" fmla="*/ 133 w 690"/>
                  <a:gd name="T55" fmla="*/ 6 h 850"/>
                  <a:gd name="T56" fmla="*/ 145 w 690"/>
                  <a:gd name="T57" fmla="*/ 18 h 850"/>
                  <a:gd name="T58" fmla="*/ 153 w 690"/>
                  <a:gd name="T59" fmla="*/ 31 h 850"/>
                  <a:gd name="T60" fmla="*/ 159 w 690"/>
                  <a:gd name="T61" fmla="*/ 45 h 850"/>
                  <a:gd name="T62" fmla="*/ 164 w 690"/>
                  <a:gd name="T63" fmla="*/ 60 h 850"/>
                  <a:gd name="T64" fmla="*/ 167 w 690"/>
                  <a:gd name="T65" fmla="*/ 76 h 850"/>
                  <a:gd name="T66" fmla="*/ 171 w 690"/>
                  <a:gd name="T67" fmla="*/ 91 h 850"/>
                  <a:gd name="T68" fmla="*/ 174 w 690"/>
                  <a:gd name="T69" fmla="*/ 107 h 850"/>
                  <a:gd name="T70" fmla="*/ 176 w 690"/>
                  <a:gd name="T71" fmla="*/ 121 h 850"/>
                  <a:gd name="T72" fmla="*/ 179 w 690"/>
                  <a:gd name="T73" fmla="*/ 136 h 850"/>
                  <a:gd name="T74" fmla="*/ 181 w 690"/>
                  <a:gd name="T75" fmla="*/ 146 h 850"/>
                  <a:gd name="T76" fmla="*/ 182 w 690"/>
                  <a:gd name="T77" fmla="*/ 151 h 850"/>
                  <a:gd name="T78" fmla="*/ 184 w 690"/>
                  <a:gd name="T79" fmla="*/ 155 h 850"/>
                  <a:gd name="T80" fmla="*/ 189 w 690"/>
                  <a:gd name="T81" fmla="*/ 166 h 850"/>
                  <a:gd name="T82" fmla="*/ 196 w 690"/>
                  <a:gd name="T83" fmla="*/ 180 h 850"/>
                  <a:gd name="T84" fmla="*/ 204 w 690"/>
                  <a:gd name="T85" fmla="*/ 194 h 850"/>
                  <a:gd name="T86" fmla="*/ 212 w 690"/>
                  <a:gd name="T87" fmla="*/ 208 h 850"/>
                  <a:gd name="T88" fmla="*/ 220 w 690"/>
                  <a:gd name="T89" fmla="*/ 222 h 850"/>
                  <a:gd name="T90" fmla="*/ 227 w 690"/>
                  <a:gd name="T91" fmla="*/ 238 h 850"/>
                  <a:gd name="T92" fmla="*/ 230 w 690"/>
                  <a:gd name="T93" fmla="*/ 252 h 850"/>
                  <a:gd name="T94" fmla="*/ 222 w 690"/>
                  <a:gd name="T95" fmla="*/ 262 h 850"/>
                  <a:gd name="T96" fmla="*/ 205 w 690"/>
                  <a:gd name="T97" fmla="*/ 272 h 850"/>
                  <a:gd name="T98" fmla="*/ 182 w 690"/>
                  <a:gd name="T99" fmla="*/ 281 h 850"/>
                  <a:gd name="T100" fmla="*/ 162 w 690"/>
                  <a:gd name="T101" fmla="*/ 282 h 850"/>
                  <a:gd name="T102" fmla="*/ 157 w 690"/>
                  <a:gd name="T103" fmla="*/ 278 h 8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0"/>
                  <a:gd name="T157" fmla="*/ 0 h 850"/>
                  <a:gd name="T158" fmla="*/ 690 w 690"/>
                  <a:gd name="T159" fmla="*/ 850 h 8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0" h="850">
                    <a:moveTo>
                      <a:pt x="463" y="831"/>
                    </a:moveTo>
                    <a:lnTo>
                      <a:pt x="447" y="819"/>
                    </a:lnTo>
                    <a:lnTo>
                      <a:pt x="432" y="807"/>
                    </a:lnTo>
                    <a:lnTo>
                      <a:pt x="416" y="792"/>
                    </a:lnTo>
                    <a:lnTo>
                      <a:pt x="401" y="778"/>
                    </a:lnTo>
                    <a:lnTo>
                      <a:pt x="386" y="762"/>
                    </a:lnTo>
                    <a:lnTo>
                      <a:pt x="372" y="747"/>
                    </a:lnTo>
                    <a:lnTo>
                      <a:pt x="359" y="731"/>
                    </a:lnTo>
                    <a:lnTo>
                      <a:pt x="348" y="716"/>
                    </a:lnTo>
                    <a:lnTo>
                      <a:pt x="338" y="704"/>
                    </a:lnTo>
                    <a:lnTo>
                      <a:pt x="329" y="690"/>
                    </a:lnTo>
                    <a:lnTo>
                      <a:pt x="319" y="677"/>
                    </a:lnTo>
                    <a:lnTo>
                      <a:pt x="309" y="663"/>
                    </a:lnTo>
                    <a:lnTo>
                      <a:pt x="301" y="648"/>
                    </a:lnTo>
                    <a:lnTo>
                      <a:pt x="292" y="635"/>
                    </a:lnTo>
                    <a:lnTo>
                      <a:pt x="283" y="620"/>
                    </a:lnTo>
                    <a:lnTo>
                      <a:pt x="276" y="607"/>
                    </a:lnTo>
                    <a:lnTo>
                      <a:pt x="268" y="596"/>
                    </a:lnTo>
                    <a:lnTo>
                      <a:pt x="262" y="586"/>
                    </a:lnTo>
                    <a:lnTo>
                      <a:pt x="254" y="575"/>
                    </a:lnTo>
                    <a:lnTo>
                      <a:pt x="248" y="565"/>
                    </a:lnTo>
                    <a:lnTo>
                      <a:pt x="242" y="554"/>
                    </a:lnTo>
                    <a:lnTo>
                      <a:pt x="234" y="544"/>
                    </a:lnTo>
                    <a:lnTo>
                      <a:pt x="228" y="534"/>
                    </a:lnTo>
                    <a:lnTo>
                      <a:pt x="220" y="524"/>
                    </a:lnTo>
                    <a:lnTo>
                      <a:pt x="213" y="512"/>
                    </a:lnTo>
                    <a:lnTo>
                      <a:pt x="204" y="499"/>
                    </a:lnTo>
                    <a:lnTo>
                      <a:pt x="195" y="486"/>
                    </a:lnTo>
                    <a:lnTo>
                      <a:pt x="187" y="474"/>
                    </a:lnTo>
                    <a:lnTo>
                      <a:pt x="178" y="462"/>
                    </a:lnTo>
                    <a:lnTo>
                      <a:pt x="169" y="449"/>
                    </a:lnTo>
                    <a:lnTo>
                      <a:pt x="160" y="437"/>
                    </a:lnTo>
                    <a:lnTo>
                      <a:pt x="152" y="425"/>
                    </a:lnTo>
                    <a:lnTo>
                      <a:pt x="139" y="412"/>
                    </a:lnTo>
                    <a:lnTo>
                      <a:pt x="127" y="398"/>
                    </a:lnTo>
                    <a:lnTo>
                      <a:pt x="113" y="385"/>
                    </a:lnTo>
                    <a:lnTo>
                      <a:pt x="100" y="371"/>
                    </a:lnTo>
                    <a:lnTo>
                      <a:pt x="87" y="357"/>
                    </a:lnTo>
                    <a:lnTo>
                      <a:pt x="73" y="344"/>
                    </a:lnTo>
                    <a:lnTo>
                      <a:pt x="59" y="332"/>
                    </a:lnTo>
                    <a:lnTo>
                      <a:pt x="45" y="320"/>
                    </a:lnTo>
                    <a:lnTo>
                      <a:pt x="41" y="312"/>
                    </a:lnTo>
                    <a:lnTo>
                      <a:pt x="36" y="305"/>
                    </a:lnTo>
                    <a:lnTo>
                      <a:pt x="33" y="297"/>
                    </a:lnTo>
                    <a:lnTo>
                      <a:pt x="28" y="290"/>
                    </a:lnTo>
                    <a:lnTo>
                      <a:pt x="23" y="282"/>
                    </a:lnTo>
                    <a:lnTo>
                      <a:pt x="19" y="275"/>
                    </a:lnTo>
                    <a:lnTo>
                      <a:pt x="14" y="267"/>
                    </a:lnTo>
                    <a:lnTo>
                      <a:pt x="10" y="261"/>
                    </a:lnTo>
                    <a:lnTo>
                      <a:pt x="5" y="246"/>
                    </a:lnTo>
                    <a:lnTo>
                      <a:pt x="1" y="230"/>
                    </a:lnTo>
                    <a:lnTo>
                      <a:pt x="0" y="212"/>
                    </a:lnTo>
                    <a:lnTo>
                      <a:pt x="1" y="195"/>
                    </a:lnTo>
                    <a:lnTo>
                      <a:pt x="5" y="179"/>
                    </a:lnTo>
                    <a:lnTo>
                      <a:pt x="13" y="164"/>
                    </a:lnTo>
                    <a:lnTo>
                      <a:pt x="24" y="151"/>
                    </a:lnTo>
                    <a:lnTo>
                      <a:pt x="39" y="142"/>
                    </a:lnTo>
                    <a:lnTo>
                      <a:pt x="48" y="139"/>
                    </a:lnTo>
                    <a:lnTo>
                      <a:pt x="57" y="136"/>
                    </a:lnTo>
                    <a:lnTo>
                      <a:pt x="64" y="134"/>
                    </a:lnTo>
                    <a:lnTo>
                      <a:pt x="72" y="132"/>
                    </a:lnTo>
                    <a:lnTo>
                      <a:pt x="80" y="129"/>
                    </a:lnTo>
                    <a:lnTo>
                      <a:pt x="88" y="127"/>
                    </a:lnTo>
                    <a:lnTo>
                      <a:pt x="95" y="122"/>
                    </a:lnTo>
                    <a:lnTo>
                      <a:pt x="104" y="119"/>
                    </a:lnTo>
                    <a:lnTo>
                      <a:pt x="117" y="112"/>
                    </a:lnTo>
                    <a:lnTo>
                      <a:pt x="130" y="104"/>
                    </a:lnTo>
                    <a:lnTo>
                      <a:pt x="143" y="98"/>
                    </a:lnTo>
                    <a:lnTo>
                      <a:pt x="157" y="90"/>
                    </a:lnTo>
                    <a:lnTo>
                      <a:pt x="169" y="82"/>
                    </a:lnTo>
                    <a:lnTo>
                      <a:pt x="182" y="74"/>
                    </a:lnTo>
                    <a:lnTo>
                      <a:pt x="194" y="68"/>
                    </a:lnTo>
                    <a:lnTo>
                      <a:pt x="207" y="60"/>
                    </a:lnTo>
                    <a:lnTo>
                      <a:pt x="224" y="48"/>
                    </a:lnTo>
                    <a:lnTo>
                      <a:pt x="242" y="37"/>
                    </a:lnTo>
                    <a:lnTo>
                      <a:pt x="258" y="27"/>
                    </a:lnTo>
                    <a:lnTo>
                      <a:pt x="276" y="18"/>
                    </a:lnTo>
                    <a:lnTo>
                      <a:pt x="293" y="10"/>
                    </a:lnTo>
                    <a:lnTo>
                      <a:pt x="313" y="4"/>
                    </a:lnTo>
                    <a:lnTo>
                      <a:pt x="333" y="1"/>
                    </a:lnTo>
                    <a:lnTo>
                      <a:pt x="356" y="0"/>
                    </a:lnTo>
                    <a:lnTo>
                      <a:pt x="371" y="2"/>
                    </a:lnTo>
                    <a:lnTo>
                      <a:pt x="386" y="9"/>
                    </a:lnTo>
                    <a:lnTo>
                      <a:pt x="399" y="18"/>
                    </a:lnTo>
                    <a:lnTo>
                      <a:pt x="412" y="30"/>
                    </a:lnTo>
                    <a:lnTo>
                      <a:pt x="423" y="42"/>
                    </a:lnTo>
                    <a:lnTo>
                      <a:pt x="434" y="55"/>
                    </a:lnTo>
                    <a:lnTo>
                      <a:pt x="444" y="69"/>
                    </a:lnTo>
                    <a:lnTo>
                      <a:pt x="453" y="80"/>
                    </a:lnTo>
                    <a:lnTo>
                      <a:pt x="459" y="93"/>
                    </a:lnTo>
                    <a:lnTo>
                      <a:pt x="466" y="107"/>
                    </a:lnTo>
                    <a:lnTo>
                      <a:pt x="472" y="121"/>
                    </a:lnTo>
                    <a:lnTo>
                      <a:pt x="477" y="135"/>
                    </a:lnTo>
                    <a:lnTo>
                      <a:pt x="482" y="150"/>
                    </a:lnTo>
                    <a:lnTo>
                      <a:pt x="487" y="165"/>
                    </a:lnTo>
                    <a:lnTo>
                      <a:pt x="491" y="181"/>
                    </a:lnTo>
                    <a:lnTo>
                      <a:pt x="495" y="196"/>
                    </a:lnTo>
                    <a:lnTo>
                      <a:pt x="498" y="212"/>
                    </a:lnTo>
                    <a:lnTo>
                      <a:pt x="502" y="227"/>
                    </a:lnTo>
                    <a:lnTo>
                      <a:pt x="506" y="243"/>
                    </a:lnTo>
                    <a:lnTo>
                      <a:pt x="508" y="259"/>
                    </a:lnTo>
                    <a:lnTo>
                      <a:pt x="512" y="274"/>
                    </a:lnTo>
                    <a:lnTo>
                      <a:pt x="515" y="290"/>
                    </a:lnTo>
                    <a:lnTo>
                      <a:pt x="518" y="305"/>
                    </a:lnTo>
                    <a:lnTo>
                      <a:pt x="521" y="320"/>
                    </a:lnTo>
                    <a:lnTo>
                      <a:pt x="523" y="334"/>
                    </a:lnTo>
                    <a:lnTo>
                      <a:pt x="526" y="348"/>
                    </a:lnTo>
                    <a:lnTo>
                      <a:pt x="528" y="364"/>
                    </a:lnTo>
                    <a:lnTo>
                      <a:pt x="531" y="378"/>
                    </a:lnTo>
                    <a:lnTo>
                      <a:pt x="533" y="393"/>
                    </a:lnTo>
                    <a:lnTo>
                      <a:pt x="536" y="407"/>
                    </a:lnTo>
                    <a:lnTo>
                      <a:pt x="540" y="421"/>
                    </a:lnTo>
                    <a:lnTo>
                      <a:pt x="542" y="435"/>
                    </a:lnTo>
                    <a:lnTo>
                      <a:pt x="543" y="439"/>
                    </a:lnTo>
                    <a:lnTo>
                      <a:pt x="545" y="444"/>
                    </a:lnTo>
                    <a:lnTo>
                      <a:pt x="545" y="448"/>
                    </a:lnTo>
                    <a:lnTo>
                      <a:pt x="546" y="453"/>
                    </a:lnTo>
                    <a:lnTo>
                      <a:pt x="547" y="457"/>
                    </a:lnTo>
                    <a:lnTo>
                      <a:pt x="550" y="462"/>
                    </a:lnTo>
                    <a:lnTo>
                      <a:pt x="551" y="466"/>
                    </a:lnTo>
                    <a:lnTo>
                      <a:pt x="553" y="471"/>
                    </a:lnTo>
                    <a:lnTo>
                      <a:pt x="560" y="485"/>
                    </a:lnTo>
                    <a:lnTo>
                      <a:pt x="566" y="499"/>
                    </a:lnTo>
                    <a:lnTo>
                      <a:pt x="573" y="513"/>
                    </a:lnTo>
                    <a:lnTo>
                      <a:pt x="581" y="527"/>
                    </a:lnTo>
                    <a:lnTo>
                      <a:pt x="588" y="542"/>
                    </a:lnTo>
                    <a:lnTo>
                      <a:pt x="596" y="555"/>
                    </a:lnTo>
                    <a:lnTo>
                      <a:pt x="605" y="569"/>
                    </a:lnTo>
                    <a:lnTo>
                      <a:pt x="612" y="583"/>
                    </a:lnTo>
                    <a:lnTo>
                      <a:pt x="620" y="597"/>
                    </a:lnTo>
                    <a:lnTo>
                      <a:pt x="628" y="611"/>
                    </a:lnTo>
                    <a:lnTo>
                      <a:pt x="637" y="626"/>
                    </a:lnTo>
                    <a:lnTo>
                      <a:pt x="645" y="640"/>
                    </a:lnTo>
                    <a:lnTo>
                      <a:pt x="653" y="654"/>
                    </a:lnTo>
                    <a:lnTo>
                      <a:pt x="661" y="668"/>
                    </a:lnTo>
                    <a:lnTo>
                      <a:pt x="668" y="682"/>
                    </a:lnTo>
                    <a:lnTo>
                      <a:pt x="676" y="698"/>
                    </a:lnTo>
                    <a:lnTo>
                      <a:pt x="682" y="716"/>
                    </a:lnTo>
                    <a:lnTo>
                      <a:pt x="687" y="731"/>
                    </a:lnTo>
                    <a:lnTo>
                      <a:pt x="690" y="745"/>
                    </a:lnTo>
                    <a:lnTo>
                      <a:pt x="690" y="756"/>
                    </a:lnTo>
                    <a:lnTo>
                      <a:pt x="686" y="767"/>
                    </a:lnTo>
                    <a:lnTo>
                      <a:pt x="679" y="777"/>
                    </a:lnTo>
                    <a:lnTo>
                      <a:pt x="667" y="788"/>
                    </a:lnTo>
                    <a:lnTo>
                      <a:pt x="650" y="799"/>
                    </a:lnTo>
                    <a:lnTo>
                      <a:pt x="633" y="807"/>
                    </a:lnTo>
                    <a:lnTo>
                      <a:pt x="615" y="816"/>
                    </a:lnTo>
                    <a:lnTo>
                      <a:pt x="592" y="826"/>
                    </a:lnTo>
                    <a:lnTo>
                      <a:pt x="570" y="836"/>
                    </a:lnTo>
                    <a:lnTo>
                      <a:pt x="546" y="843"/>
                    </a:lnTo>
                    <a:lnTo>
                      <a:pt x="523" y="849"/>
                    </a:lnTo>
                    <a:lnTo>
                      <a:pt x="503" y="850"/>
                    </a:lnTo>
                    <a:lnTo>
                      <a:pt x="486" y="847"/>
                    </a:lnTo>
                    <a:lnTo>
                      <a:pt x="481" y="843"/>
                    </a:lnTo>
                    <a:lnTo>
                      <a:pt x="475" y="839"/>
                    </a:lnTo>
                    <a:lnTo>
                      <a:pt x="470" y="836"/>
                    </a:lnTo>
                    <a:lnTo>
                      <a:pt x="463" y="831"/>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27" name="Freeform 58"/>
              <p:cNvSpPr>
                <a:spLocks/>
              </p:cNvSpPr>
              <p:nvPr/>
            </p:nvSpPr>
            <p:spPr bwMode="auto">
              <a:xfrm>
                <a:off x="2997" y="2472"/>
                <a:ext cx="230" cy="283"/>
              </a:xfrm>
              <a:custGeom>
                <a:avLst/>
                <a:gdLst>
                  <a:gd name="T0" fmla="*/ 149 w 690"/>
                  <a:gd name="T1" fmla="*/ 273 h 850"/>
                  <a:gd name="T2" fmla="*/ 134 w 690"/>
                  <a:gd name="T3" fmla="*/ 259 h 850"/>
                  <a:gd name="T4" fmla="*/ 120 w 690"/>
                  <a:gd name="T5" fmla="*/ 243 h 850"/>
                  <a:gd name="T6" fmla="*/ 113 w 690"/>
                  <a:gd name="T7" fmla="*/ 234 h 850"/>
                  <a:gd name="T8" fmla="*/ 103 w 690"/>
                  <a:gd name="T9" fmla="*/ 221 h 850"/>
                  <a:gd name="T10" fmla="*/ 94 w 690"/>
                  <a:gd name="T11" fmla="*/ 206 h 850"/>
                  <a:gd name="T12" fmla="*/ 89 w 690"/>
                  <a:gd name="T13" fmla="*/ 198 h 850"/>
                  <a:gd name="T14" fmla="*/ 83 w 690"/>
                  <a:gd name="T15" fmla="*/ 188 h 850"/>
                  <a:gd name="T16" fmla="*/ 76 w 690"/>
                  <a:gd name="T17" fmla="*/ 178 h 850"/>
                  <a:gd name="T18" fmla="*/ 71 w 690"/>
                  <a:gd name="T19" fmla="*/ 170 h 850"/>
                  <a:gd name="T20" fmla="*/ 62 w 690"/>
                  <a:gd name="T21" fmla="*/ 158 h 850"/>
                  <a:gd name="T22" fmla="*/ 53 w 690"/>
                  <a:gd name="T23" fmla="*/ 145 h 850"/>
                  <a:gd name="T24" fmla="*/ 46 w 690"/>
                  <a:gd name="T25" fmla="*/ 137 h 850"/>
                  <a:gd name="T26" fmla="*/ 33 w 690"/>
                  <a:gd name="T27" fmla="*/ 124 h 850"/>
                  <a:gd name="T28" fmla="*/ 20 w 690"/>
                  <a:gd name="T29" fmla="*/ 111 h 850"/>
                  <a:gd name="T30" fmla="*/ 14 w 690"/>
                  <a:gd name="T31" fmla="*/ 104 h 850"/>
                  <a:gd name="T32" fmla="*/ 9 w 690"/>
                  <a:gd name="T33" fmla="*/ 97 h 850"/>
                  <a:gd name="T34" fmla="*/ 5 w 690"/>
                  <a:gd name="T35" fmla="*/ 89 h 850"/>
                  <a:gd name="T36" fmla="*/ 2 w 690"/>
                  <a:gd name="T37" fmla="*/ 82 h 850"/>
                  <a:gd name="T38" fmla="*/ 0 w 690"/>
                  <a:gd name="T39" fmla="*/ 65 h 850"/>
                  <a:gd name="T40" fmla="*/ 8 w 690"/>
                  <a:gd name="T41" fmla="*/ 50 h 850"/>
                  <a:gd name="T42" fmla="*/ 16 w 690"/>
                  <a:gd name="T43" fmla="*/ 46 h 850"/>
                  <a:gd name="T44" fmla="*/ 24 w 690"/>
                  <a:gd name="T45" fmla="*/ 44 h 850"/>
                  <a:gd name="T46" fmla="*/ 32 w 690"/>
                  <a:gd name="T47" fmla="*/ 41 h 850"/>
                  <a:gd name="T48" fmla="*/ 39 w 690"/>
                  <a:gd name="T49" fmla="*/ 37 h 850"/>
                  <a:gd name="T50" fmla="*/ 52 w 690"/>
                  <a:gd name="T51" fmla="*/ 30 h 850"/>
                  <a:gd name="T52" fmla="*/ 65 w 690"/>
                  <a:gd name="T53" fmla="*/ 23 h 850"/>
                  <a:gd name="T54" fmla="*/ 75 w 690"/>
                  <a:gd name="T55" fmla="*/ 16 h 850"/>
                  <a:gd name="T56" fmla="*/ 92 w 690"/>
                  <a:gd name="T57" fmla="*/ 6 h 850"/>
                  <a:gd name="T58" fmla="*/ 111 w 690"/>
                  <a:gd name="T59" fmla="*/ 0 h 850"/>
                  <a:gd name="T60" fmla="*/ 124 w 690"/>
                  <a:gd name="T61" fmla="*/ 1 h 850"/>
                  <a:gd name="T62" fmla="*/ 137 w 690"/>
                  <a:gd name="T63" fmla="*/ 10 h 850"/>
                  <a:gd name="T64" fmla="*/ 148 w 690"/>
                  <a:gd name="T65" fmla="*/ 23 h 850"/>
                  <a:gd name="T66" fmla="*/ 153 w 690"/>
                  <a:gd name="T67" fmla="*/ 31 h 850"/>
                  <a:gd name="T68" fmla="*/ 159 w 690"/>
                  <a:gd name="T69" fmla="*/ 45 h 850"/>
                  <a:gd name="T70" fmla="*/ 164 w 690"/>
                  <a:gd name="T71" fmla="*/ 60 h 850"/>
                  <a:gd name="T72" fmla="*/ 167 w 690"/>
                  <a:gd name="T73" fmla="*/ 76 h 850"/>
                  <a:gd name="T74" fmla="*/ 171 w 690"/>
                  <a:gd name="T75" fmla="*/ 91 h 850"/>
                  <a:gd name="T76" fmla="*/ 174 w 690"/>
                  <a:gd name="T77" fmla="*/ 107 h 850"/>
                  <a:gd name="T78" fmla="*/ 175 w 690"/>
                  <a:gd name="T79" fmla="*/ 116 h 850"/>
                  <a:gd name="T80" fmla="*/ 178 w 690"/>
                  <a:gd name="T81" fmla="*/ 131 h 850"/>
                  <a:gd name="T82" fmla="*/ 181 w 690"/>
                  <a:gd name="T83" fmla="*/ 145 h 850"/>
                  <a:gd name="T84" fmla="*/ 182 w 690"/>
                  <a:gd name="T85" fmla="*/ 148 h 850"/>
                  <a:gd name="T86" fmla="*/ 182 w 690"/>
                  <a:gd name="T87" fmla="*/ 152 h 850"/>
                  <a:gd name="T88" fmla="*/ 184 w 690"/>
                  <a:gd name="T89" fmla="*/ 157 h 850"/>
                  <a:gd name="T90" fmla="*/ 189 w 690"/>
                  <a:gd name="T91" fmla="*/ 166 h 850"/>
                  <a:gd name="T92" fmla="*/ 196 w 690"/>
                  <a:gd name="T93" fmla="*/ 180 h 850"/>
                  <a:gd name="T94" fmla="*/ 204 w 690"/>
                  <a:gd name="T95" fmla="*/ 194 h 850"/>
                  <a:gd name="T96" fmla="*/ 209 w 690"/>
                  <a:gd name="T97" fmla="*/ 203 h 850"/>
                  <a:gd name="T98" fmla="*/ 218 w 690"/>
                  <a:gd name="T99" fmla="*/ 218 h 850"/>
                  <a:gd name="T100" fmla="*/ 225 w 690"/>
                  <a:gd name="T101" fmla="*/ 232 h 850"/>
                  <a:gd name="T102" fmla="*/ 229 w 690"/>
                  <a:gd name="T103" fmla="*/ 243 h 850"/>
                  <a:gd name="T104" fmla="*/ 229 w 690"/>
                  <a:gd name="T105" fmla="*/ 255 h 850"/>
                  <a:gd name="T106" fmla="*/ 217 w 690"/>
                  <a:gd name="T107" fmla="*/ 266 h 850"/>
                  <a:gd name="T108" fmla="*/ 205 w 690"/>
                  <a:gd name="T109" fmla="*/ 272 h 850"/>
                  <a:gd name="T110" fmla="*/ 182 w 690"/>
                  <a:gd name="T111" fmla="*/ 281 h 850"/>
                  <a:gd name="T112" fmla="*/ 162 w 690"/>
                  <a:gd name="T113" fmla="*/ 282 h 850"/>
                  <a:gd name="T114" fmla="*/ 158 w 690"/>
                  <a:gd name="T115" fmla="*/ 279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90"/>
                  <a:gd name="T175" fmla="*/ 0 h 850"/>
                  <a:gd name="T176" fmla="*/ 690 w 690"/>
                  <a:gd name="T177" fmla="*/ 850 h 8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90" h="850">
                    <a:moveTo>
                      <a:pt x="463" y="831"/>
                    </a:moveTo>
                    <a:lnTo>
                      <a:pt x="463" y="831"/>
                    </a:lnTo>
                    <a:lnTo>
                      <a:pt x="447" y="819"/>
                    </a:lnTo>
                    <a:lnTo>
                      <a:pt x="432" y="807"/>
                    </a:lnTo>
                    <a:lnTo>
                      <a:pt x="416" y="792"/>
                    </a:lnTo>
                    <a:lnTo>
                      <a:pt x="401" y="778"/>
                    </a:lnTo>
                    <a:lnTo>
                      <a:pt x="386" y="762"/>
                    </a:lnTo>
                    <a:lnTo>
                      <a:pt x="372" y="747"/>
                    </a:lnTo>
                    <a:lnTo>
                      <a:pt x="359" y="731"/>
                    </a:lnTo>
                    <a:lnTo>
                      <a:pt x="348" y="716"/>
                    </a:lnTo>
                    <a:lnTo>
                      <a:pt x="338" y="704"/>
                    </a:lnTo>
                    <a:lnTo>
                      <a:pt x="329" y="690"/>
                    </a:lnTo>
                    <a:lnTo>
                      <a:pt x="319" y="677"/>
                    </a:lnTo>
                    <a:lnTo>
                      <a:pt x="309" y="663"/>
                    </a:lnTo>
                    <a:lnTo>
                      <a:pt x="301" y="648"/>
                    </a:lnTo>
                    <a:lnTo>
                      <a:pt x="292" y="635"/>
                    </a:lnTo>
                    <a:lnTo>
                      <a:pt x="283" y="620"/>
                    </a:lnTo>
                    <a:lnTo>
                      <a:pt x="276" y="607"/>
                    </a:lnTo>
                    <a:lnTo>
                      <a:pt x="268" y="596"/>
                    </a:lnTo>
                    <a:lnTo>
                      <a:pt x="262" y="586"/>
                    </a:lnTo>
                    <a:lnTo>
                      <a:pt x="254" y="575"/>
                    </a:lnTo>
                    <a:lnTo>
                      <a:pt x="248" y="565"/>
                    </a:lnTo>
                    <a:lnTo>
                      <a:pt x="242" y="554"/>
                    </a:lnTo>
                    <a:lnTo>
                      <a:pt x="234" y="544"/>
                    </a:lnTo>
                    <a:lnTo>
                      <a:pt x="228" y="534"/>
                    </a:lnTo>
                    <a:lnTo>
                      <a:pt x="220" y="524"/>
                    </a:lnTo>
                    <a:lnTo>
                      <a:pt x="213" y="512"/>
                    </a:lnTo>
                    <a:lnTo>
                      <a:pt x="204" y="499"/>
                    </a:lnTo>
                    <a:lnTo>
                      <a:pt x="195" y="486"/>
                    </a:lnTo>
                    <a:lnTo>
                      <a:pt x="187" y="474"/>
                    </a:lnTo>
                    <a:lnTo>
                      <a:pt x="178" y="462"/>
                    </a:lnTo>
                    <a:lnTo>
                      <a:pt x="169" y="449"/>
                    </a:lnTo>
                    <a:lnTo>
                      <a:pt x="160" y="437"/>
                    </a:lnTo>
                    <a:lnTo>
                      <a:pt x="152" y="425"/>
                    </a:lnTo>
                    <a:lnTo>
                      <a:pt x="139" y="412"/>
                    </a:lnTo>
                    <a:lnTo>
                      <a:pt x="127" y="398"/>
                    </a:lnTo>
                    <a:lnTo>
                      <a:pt x="113" y="385"/>
                    </a:lnTo>
                    <a:lnTo>
                      <a:pt x="100" y="371"/>
                    </a:lnTo>
                    <a:lnTo>
                      <a:pt x="87" y="357"/>
                    </a:lnTo>
                    <a:lnTo>
                      <a:pt x="73" y="344"/>
                    </a:lnTo>
                    <a:lnTo>
                      <a:pt x="59" y="332"/>
                    </a:lnTo>
                    <a:lnTo>
                      <a:pt x="45" y="320"/>
                    </a:lnTo>
                    <a:lnTo>
                      <a:pt x="41" y="312"/>
                    </a:lnTo>
                    <a:lnTo>
                      <a:pt x="36" y="305"/>
                    </a:lnTo>
                    <a:lnTo>
                      <a:pt x="33" y="297"/>
                    </a:lnTo>
                    <a:lnTo>
                      <a:pt x="28" y="290"/>
                    </a:lnTo>
                    <a:lnTo>
                      <a:pt x="23" y="282"/>
                    </a:lnTo>
                    <a:lnTo>
                      <a:pt x="19" y="275"/>
                    </a:lnTo>
                    <a:lnTo>
                      <a:pt x="14" y="267"/>
                    </a:lnTo>
                    <a:lnTo>
                      <a:pt x="10" y="261"/>
                    </a:lnTo>
                    <a:lnTo>
                      <a:pt x="5" y="246"/>
                    </a:lnTo>
                    <a:lnTo>
                      <a:pt x="1" y="230"/>
                    </a:lnTo>
                    <a:lnTo>
                      <a:pt x="0" y="212"/>
                    </a:lnTo>
                    <a:lnTo>
                      <a:pt x="1" y="195"/>
                    </a:lnTo>
                    <a:lnTo>
                      <a:pt x="5" y="179"/>
                    </a:lnTo>
                    <a:lnTo>
                      <a:pt x="13" y="164"/>
                    </a:lnTo>
                    <a:lnTo>
                      <a:pt x="24" y="151"/>
                    </a:lnTo>
                    <a:lnTo>
                      <a:pt x="39" y="142"/>
                    </a:lnTo>
                    <a:lnTo>
                      <a:pt x="48" y="139"/>
                    </a:lnTo>
                    <a:lnTo>
                      <a:pt x="57" y="136"/>
                    </a:lnTo>
                    <a:lnTo>
                      <a:pt x="64" y="134"/>
                    </a:lnTo>
                    <a:lnTo>
                      <a:pt x="72" y="132"/>
                    </a:lnTo>
                    <a:lnTo>
                      <a:pt x="80" y="129"/>
                    </a:lnTo>
                    <a:lnTo>
                      <a:pt x="88" y="127"/>
                    </a:lnTo>
                    <a:lnTo>
                      <a:pt x="95" y="122"/>
                    </a:lnTo>
                    <a:lnTo>
                      <a:pt x="104" y="119"/>
                    </a:lnTo>
                    <a:lnTo>
                      <a:pt x="117" y="112"/>
                    </a:lnTo>
                    <a:lnTo>
                      <a:pt x="130" y="104"/>
                    </a:lnTo>
                    <a:lnTo>
                      <a:pt x="143" y="98"/>
                    </a:lnTo>
                    <a:lnTo>
                      <a:pt x="157" y="90"/>
                    </a:lnTo>
                    <a:lnTo>
                      <a:pt x="169" y="82"/>
                    </a:lnTo>
                    <a:lnTo>
                      <a:pt x="182" y="74"/>
                    </a:lnTo>
                    <a:lnTo>
                      <a:pt x="194" y="68"/>
                    </a:lnTo>
                    <a:lnTo>
                      <a:pt x="207" y="60"/>
                    </a:lnTo>
                    <a:lnTo>
                      <a:pt x="224" y="48"/>
                    </a:lnTo>
                    <a:lnTo>
                      <a:pt x="242" y="37"/>
                    </a:lnTo>
                    <a:lnTo>
                      <a:pt x="258" y="27"/>
                    </a:lnTo>
                    <a:lnTo>
                      <a:pt x="276" y="18"/>
                    </a:lnTo>
                    <a:lnTo>
                      <a:pt x="293" y="10"/>
                    </a:lnTo>
                    <a:lnTo>
                      <a:pt x="313" y="4"/>
                    </a:lnTo>
                    <a:lnTo>
                      <a:pt x="333" y="1"/>
                    </a:lnTo>
                    <a:lnTo>
                      <a:pt x="356" y="0"/>
                    </a:lnTo>
                    <a:lnTo>
                      <a:pt x="371" y="2"/>
                    </a:lnTo>
                    <a:lnTo>
                      <a:pt x="386" y="9"/>
                    </a:lnTo>
                    <a:lnTo>
                      <a:pt x="399" y="18"/>
                    </a:lnTo>
                    <a:lnTo>
                      <a:pt x="412" y="30"/>
                    </a:lnTo>
                    <a:lnTo>
                      <a:pt x="423" y="42"/>
                    </a:lnTo>
                    <a:lnTo>
                      <a:pt x="434" y="55"/>
                    </a:lnTo>
                    <a:lnTo>
                      <a:pt x="444" y="69"/>
                    </a:lnTo>
                    <a:lnTo>
                      <a:pt x="453" y="80"/>
                    </a:lnTo>
                    <a:lnTo>
                      <a:pt x="459" y="93"/>
                    </a:lnTo>
                    <a:lnTo>
                      <a:pt x="466" y="107"/>
                    </a:lnTo>
                    <a:lnTo>
                      <a:pt x="472" y="121"/>
                    </a:lnTo>
                    <a:lnTo>
                      <a:pt x="477" y="135"/>
                    </a:lnTo>
                    <a:lnTo>
                      <a:pt x="482" y="150"/>
                    </a:lnTo>
                    <a:lnTo>
                      <a:pt x="487" y="165"/>
                    </a:lnTo>
                    <a:lnTo>
                      <a:pt x="491" y="181"/>
                    </a:lnTo>
                    <a:lnTo>
                      <a:pt x="495" y="196"/>
                    </a:lnTo>
                    <a:lnTo>
                      <a:pt x="498" y="212"/>
                    </a:lnTo>
                    <a:lnTo>
                      <a:pt x="502" y="227"/>
                    </a:lnTo>
                    <a:lnTo>
                      <a:pt x="506" y="243"/>
                    </a:lnTo>
                    <a:lnTo>
                      <a:pt x="508" y="259"/>
                    </a:lnTo>
                    <a:lnTo>
                      <a:pt x="512" y="274"/>
                    </a:lnTo>
                    <a:lnTo>
                      <a:pt x="515" y="290"/>
                    </a:lnTo>
                    <a:lnTo>
                      <a:pt x="518" y="305"/>
                    </a:lnTo>
                    <a:lnTo>
                      <a:pt x="521" y="320"/>
                    </a:lnTo>
                    <a:lnTo>
                      <a:pt x="523" y="334"/>
                    </a:lnTo>
                    <a:lnTo>
                      <a:pt x="526" y="348"/>
                    </a:lnTo>
                    <a:lnTo>
                      <a:pt x="528" y="364"/>
                    </a:lnTo>
                    <a:lnTo>
                      <a:pt x="531" y="378"/>
                    </a:lnTo>
                    <a:lnTo>
                      <a:pt x="533" y="393"/>
                    </a:lnTo>
                    <a:lnTo>
                      <a:pt x="536" y="407"/>
                    </a:lnTo>
                    <a:lnTo>
                      <a:pt x="540" y="421"/>
                    </a:lnTo>
                    <a:lnTo>
                      <a:pt x="542" y="435"/>
                    </a:lnTo>
                    <a:lnTo>
                      <a:pt x="543" y="439"/>
                    </a:lnTo>
                    <a:lnTo>
                      <a:pt x="545" y="444"/>
                    </a:lnTo>
                    <a:lnTo>
                      <a:pt x="545" y="448"/>
                    </a:lnTo>
                    <a:lnTo>
                      <a:pt x="546" y="453"/>
                    </a:lnTo>
                    <a:lnTo>
                      <a:pt x="547" y="457"/>
                    </a:lnTo>
                    <a:lnTo>
                      <a:pt x="550" y="462"/>
                    </a:lnTo>
                    <a:lnTo>
                      <a:pt x="551" y="466"/>
                    </a:lnTo>
                    <a:lnTo>
                      <a:pt x="553" y="471"/>
                    </a:lnTo>
                    <a:lnTo>
                      <a:pt x="560" y="485"/>
                    </a:lnTo>
                    <a:lnTo>
                      <a:pt x="566" y="499"/>
                    </a:lnTo>
                    <a:lnTo>
                      <a:pt x="573" y="513"/>
                    </a:lnTo>
                    <a:lnTo>
                      <a:pt x="581" y="527"/>
                    </a:lnTo>
                    <a:lnTo>
                      <a:pt x="588" y="542"/>
                    </a:lnTo>
                    <a:lnTo>
                      <a:pt x="596" y="555"/>
                    </a:lnTo>
                    <a:lnTo>
                      <a:pt x="605" y="569"/>
                    </a:lnTo>
                    <a:lnTo>
                      <a:pt x="612" y="583"/>
                    </a:lnTo>
                    <a:lnTo>
                      <a:pt x="620" y="597"/>
                    </a:lnTo>
                    <a:lnTo>
                      <a:pt x="628" y="611"/>
                    </a:lnTo>
                    <a:lnTo>
                      <a:pt x="637" y="626"/>
                    </a:lnTo>
                    <a:lnTo>
                      <a:pt x="645" y="640"/>
                    </a:lnTo>
                    <a:lnTo>
                      <a:pt x="653" y="654"/>
                    </a:lnTo>
                    <a:lnTo>
                      <a:pt x="661" y="668"/>
                    </a:lnTo>
                    <a:lnTo>
                      <a:pt x="668" y="682"/>
                    </a:lnTo>
                    <a:lnTo>
                      <a:pt x="676" y="698"/>
                    </a:lnTo>
                    <a:lnTo>
                      <a:pt x="682" y="716"/>
                    </a:lnTo>
                    <a:lnTo>
                      <a:pt x="687" y="731"/>
                    </a:lnTo>
                    <a:lnTo>
                      <a:pt x="690" y="745"/>
                    </a:lnTo>
                    <a:lnTo>
                      <a:pt x="690" y="756"/>
                    </a:lnTo>
                    <a:lnTo>
                      <a:pt x="686" y="767"/>
                    </a:lnTo>
                    <a:lnTo>
                      <a:pt x="679" y="777"/>
                    </a:lnTo>
                    <a:lnTo>
                      <a:pt x="667" y="788"/>
                    </a:lnTo>
                    <a:lnTo>
                      <a:pt x="650" y="799"/>
                    </a:lnTo>
                    <a:lnTo>
                      <a:pt x="633" y="807"/>
                    </a:lnTo>
                    <a:lnTo>
                      <a:pt x="615" y="816"/>
                    </a:lnTo>
                    <a:lnTo>
                      <a:pt x="592" y="826"/>
                    </a:lnTo>
                    <a:lnTo>
                      <a:pt x="570" y="836"/>
                    </a:lnTo>
                    <a:lnTo>
                      <a:pt x="546" y="843"/>
                    </a:lnTo>
                    <a:lnTo>
                      <a:pt x="523" y="849"/>
                    </a:lnTo>
                    <a:lnTo>
                      <a:pt x="503" y="850"/>
                    </a:lnTo>
                    <a:lnTo>
                      <a:pt x="486" y="847"/>
                    </a:lnTo>
                    <a:lnTo>
                      <a:pt x="481" y="843"/>
                    </a:lnTo>
                    <a:lnTo>
                      <a:pt x="475" y="839"/>
                    </a:lnTo>
                    <a:lnTo>
                      <a:pt x="470" y="836"/>
                    </a:lnTo>
                    <a:lnTo>
                      <a:pt x="463" y="83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8" name="Freeform 59"/>
              <p:cNvSpPr>
                <a:spLocks/>
              </p:cNvSpPr>
              <p:nvPr/>
            </p:nvSpPr>
            <p:spPr bwMode="auto">
              <a:xfrm>
                <a:off x="3146" y="2714"/>
                <a:ext cx="116" cy="92"/>
              </a:xfrm>
              <a:custGeom>
                <a:avLst/>
                <a:gdLst>
                  <a:gd name="T0" fmla="*/ 114 w 348"/>
                  <a:gd name="T1" fmla="*/ 37 h 276"/>
                  <a:gd name="T2" fmla="*/ 111 w 348"/>
                  <a:gd name="T3" fmla="*/ 32 h 276"/>
                  <a:gd name="T4" fmla="*/ 108 w 348"/>
                  <a:gd name="T5" fmla="*/ 27 h 276"/>
                  <a:gd name="T6" fmla="*/ 105 w 348"/>
                  <a:gd name="T7" fmla="*/ 22 h 276"/>
                  <a:gd name="T8" fmla="*/ 101 w 348"/>
                  <a:gd name="T9" fmla="*/ 18 h 276"/>
                  <a:gd name="T10" fmla="*/ 98 w 348"/>
                  <a:gd name="T11" fmla="*/ 13 h 276"/>
                  <a:gd name="T12" fmla="*/ 94 w 348"/>
                  <a:gd name="T13" fmla="*/ 8 h 276"/>
                  <a:gd name="T14" fmla="*/ 89 w 348"/>
                  <a:gd name="T15" fmla="*/ 4 h 276"/>
                  <a:gd name="T16" fmla="*/ 85 w 348"/>
                  <a:gd name="T17" fmla="*/ 0 h 276"/>
                  <a:gd name="T18" fmla="*/ 77 w 348"/>
                  <a:gd name="T19" fmla="*/ 0 h 276"/>
                  <a:gd name="T20" fmla="*/ 65 w 348"/>
                  <a:gd name="T21" fmla="*/ 3 h 276"/>
                  <a:gd name="T22" fmla="*/ 52 w 348"/>
                  <a:gd name="T23" fmla="*/ 7 h 276"/>
                  <a:gd name="T24" fmla="*/ 39 w 348"/>
                  <a:gd name="T25" fmla="*/ 12 h 276"/>
                  <a:gd name="T26" fmla="*/ 26 w 348"/>
                  <a:gd name="T27" fmla="*/ 17 h 276"/>
                  <a:gd name="T28" fmla="*/ 15 w 348"/>
                  <a:gd name="T29" fmla="*/ 23 h 276"/>
                  <a:gd name="T30" fmla="*/ 7 w 348"/>
                  <a:gd name="T31" fmla="*/ 28 h 276"/>
                  <a:gd name="T32" fmla="*/ 2 w 348"/>
                  <a:gd name="T33" fmla="*/ 33 h 276"/>
                  <a:gd name="T34" fmla="*/ 0 w 348"/>
                  <a:gd name="T35" fmla="*/ 41 h 276"/>
                  <a:gd name="T36" fmla="*/ 0 w 348"/>
                  <a:gd name="T37" fmla="*/ 51 h 276"/>
                  <a:gd name="T38" fmla="*/ 2 w 348"/>
                  <a:gd name="T39" fmla="*/ 60 h 276"/>
                  <a:gd name="T40" fmla="*/ 3 w 348"/>
                  <a:gd name="T41" fmla="*/ 68 h 276"/>
                  <a:gd name="T42" fmla="*/ 5 w 348"/>
                  <a:gd name="T43" fmla="*/ 77 h 276"/>
                  <a:gd name="T44" fmla="*/ 9 w 348"/>
                  <a:gd name="T45" fmla="*/ 86 h 276"/>
                  <a:gd name="T46" fmla="*/ 15 w 348"/>
                  <a:gd name="T47" fmla="*/ 91 h 276"/>
                  <a:gd name="T48" fmla="*/ 20 w 348"/>
                  <a:gd name="T49" fmla="*/ 92 h 276"/>
                  <a:gd name="T50" fmla="*/ 21 w 348"/>
                  <a:gd name="T51" fmla="*/ 91 h 276"/>
                  <a:gd name="T52" fmla="*/ 26 w 348"/>
                  <a:gd name="T53" fmla="*/ 90 h 276"/>
                  <a:gd name="T54" fmla="*/ 37 w 348"/>
                  <a:gd name="T55" fmla="*/ 86 h 276"/>
                  <a:gd name="T56" fmla="*/ 50 w 348"/>
                  <a:gd name="T57" fmla="*/ 83 h 276"/>
                  <a:gd name="T58" fmla="*/ 65 w 348"/>
                  <a:gd name="T59" fmla="*/ 78 h 276"/>
                  <a:gd name="T60" fmla="*/ 79 w 348"/>
                  <a:gd name="T61" fmla="*/ 73 h 276"/>
                  <a:gd name="T62" fmla="*/ 93 w 348"/>
                  <a:gd name="T63" fmla="*/ 68 h 276"/>
                  <a:gd name="T64" fmla="*/ 104 w 348"/>
                  <a:gd name="T65" fmla="*/ 61 h 276"/>
                  <a:gd name="T66" fmla="*/ 112 w 348"/>
                  <a:gd name="T67" fmla="*/ 55 h 276"/>
                  <a:gd name="T68" fmla="*/ 115 w 348"/>
                  <a:gd name="T69" fmla="*/ 50 h 276"/>
                  <a:gd name="T70" fmla="*/ 115 w 348"/>
                  <a:gd name="T71" fmla="*/ 47 h 276"/>
                  <a:gd name="T72" fmla="*/ 116 w 348"/>
                  <a:gd name="T73" fmla="*/ 44 h 276"/>
                  <a:gd name="T74" fmla="*/ 115 w 348"/>
                  <a:gd name="T75" fmla="*/ 41 h 2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8"/>
                  <a:gd name="T115" fmla="*/ 0 h 276"/>
                  <a:gd name="T116" fmla="*/ 348 w 348"/>
                  <a:gd name="T117" fmla="*/ 276 h 27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8" h="276">
                    <a:moveTo>
                      <a:pt x="345" y="116"/>
                    </a:moveTo>
                    <a:lnTo>
                      <a:pt x="341" y="110"/>
                    </a:lnTo>
                    <a:lnTo>
                      <a:pt x="338" y="102"/>
                    </a:lnTo>
                    <a:lnTo>
                      <a:pt x="333" y="95"/>
                    </a:lnTo>
                    <a:lnTo>
                      <a:pt x="329" y="87"/>
                    </a:lnTo>
                    <a:lnTo>
                      <a:pt x="324" y="81"/>
                    </a:lnTo>
                    <a:lnTo>
                      <a:pt x="319" y="74"/>
                    </a:lnTo>
                    <a:lnTo>
                      <a:pt x="314" y="67"/>
                    </a:lnTo>
                    <a:lnTo>
                      <a:pt x="309" y="61"/>
                    </a:lnTo>
                    <a:lnTo>
                      <a:pt x="304" y="53"/>
                    </a:lnTo>
                    <a:lnTo>
                      <a:pt x="299" y="45"/>
                    </a:lnTo>
                    <a:lnTo>
                      <a:pt x="294" y="38"/>
                    </a:lnTo>
                    <a:lnTo>
                      <a:pt x="288" y="30"/>
                    </a:lnTo>
                    <a:lnTo>
                      <a:pt x="281" y="23"/>
                    </a:lnTo>
                    <a:lnTo>
                      <a:pt x="275" y="16"/>
                    </a:lnTo>
                    <a:lnTo>
                      <a:pt x="268" y="11"/>
                    </a:lnTo>
                    <a:lnTo>
                      <a:pt x="261" y="5"/>
                    </a:lnTo>
                    <a:lnTo>
                      <a:pt x="254" y="1"/>
                    </a:lnTo>
                    <a:lnTo>
                      <a:pt x="244" y="0"/>
                    </a:lnTo>
                    <a:lnTo>
                      <a:pt x="230" y="1"/>
                    </a:lnTo>
                    <a:lnTo>
                      <a:pt x="214" y="3"/>
                    </a:lnTo>
                    <a:lnTo>
                      <a:pt x="196" y="8"/>
                    </a:lnTo>
                    <a:lnTo>
                      <a:pt x="177" y="13"/>
                    </a:lnTo>
                    <a:lnTo>
                      <a:pt x="157" y="20"/>
                    </a:lnTo>
                    <a:lnTo>
                      <a:pt x="137" y="26"/>
                    </a:lnTo>
                    <a:lnTo>
                      <a:pt x="117" y="35"/>
                    </a:lnTo>
                    <a:lnTo>
                      <a:pt x="97" y="44"/>
                    </a:lnTo>
                    <a:lnTo>
                      <a:pt x="79" y="52"/>
                    </a:lnTo>
                    <a:lnTo>
                      <a:pt x="61" y="61"/>
                    </a:lnTo>
                    <a:lnTo>
                      <a:pt x="46" y="69"/>
                    </a:lnTo>
                    <a:lnTo>
                      <a:pt x="32" y="76"/>
                    </a:lnTo>
                    <a:lnTo>
                      <a:pt x="22" y="83"/>
                    </a:lnTo>
                    <a:lnTo>
                      <a:pt x="15" y="89"/>
                    </a:lnTo>
                    <a:lnTo>
                      <a:pt x="7" y="99"/>
                    </a:lnTo>
                    <a:lnTo>
                      <a:pt x="2" y="111"/>
                    </a:lnTo>
                    <a:lnTo>
                      <a:pt x="0" y="124"/>
                    </a:lnTo>
                    <a:lnTo>
                      <a:pt x="0" y="138"/>
                    </a:lnTo>
                    <a:lnTo>
                      <a:pt x="1" y="153"/>
                    </a:lnTo>
                    <a:lnTo>
                      <a:pt x="2" y="167"/>
                    </a:lnTo>
                    <a:lnTo>
                      <a:pt x="5" y="181"/>
                    </a:lnTo>
                    <a:lnTo>
                      <a:pt x="7" y="193"/>
                    </a:lnTo>
                    <a:lnTo>
                      <a:pt x="10" y="204"/>
                    </a:lnTo>
                    <a:lnTo>
                      <a:pt x="12" y="217"/>
                    </a:lnTo>
                    <a:lnTo>
                      <a:pt x="16" y="231"/>
                    </a:lnTo>
                    <a:lnTo>
                      <a:pt x="20" y="244"/>
                    </a:lnTo>
                    <a:lnTo>
                      <a:pt x="26" y="257"/>
                    </a:lnTo>
                    <a:lnTo>
                      <a:pt x="35" y="267"/>
                    </a:lnTo>
                    <a:lnTo>
                      <a:pt x="45" y="274"/>
                    </a:lnTo>
                    <a:lnTo>
                      <a:pt x="59" y="276"/>
                    </a:lnTo>
                    <a:lnTo>
                      <a:pt x="60" y="275"/>
                    </a:lnTo>
                    <a:lnTo>
                      <a:pt x="61" y="274"/>
                    </a:lnTo>
                    <a:lnTo>
                      <a:pt x="62" y="274"/>
                    </a:lnTo>
                    <a:lnTo>
                      <a:pt x="64" y="274"/>
                    </a:lnTo>
                    <a:lnTo>
                      <a:pt x="77" y="269"/>
                    </a:lnTo>
                    <a:lnTo>
                      <a:pt x="92" y="265"/>
                    </a:lnTo>
                    <a:lnTo>
                      <a:pt x="110" y="259"/>
                    </a:lnTo>
                    <a:lnTo>
                      <a:pt x="130" y="254"/>
                    </a:lnTo>
                    <a:lnTo>
                      <a:pt x="150" y="248"/>
                    </a:lnTo>
                    <a:lnTo>
                      <a:pt x="172" y="242"/>
                    </a:lnTo>
                    <a:lnTo>
                      <a:pt x="194" y="234"/>
                    </a:lnTo>
                    <a:lnTo>
                      <a:pt x="216" y="227"/>
                    </a:lnTo>
                    <a:lnTo>
                      <a:pt x="238" y="219"/>
                    </a:lnTo>
                    <a:lnTo>
                      <a:pt x="259" y="211"/>
                    </a:lnTo>
                    <a:lnTo>
                      <a:pt x="279" y="203"/>
                    </a:lnTo>
                    <a:lnTo>
                      <a:pt x="296" y="194"/>
                    </a:lnTo>
                    <a:lnTo>
                      <a:pt x="313" y="184"/>
                    </a:lnTo>
                    <a:lnTo>
                      <a:pt x="325" y="175"/>
                    </a:lnTo>
                    <a:lnTo>
                      <a:pt x="335" y="165"/>
                    </a:lnTo>
                    <a:lnTo>
                      <a:pt x="343" y="155"/>
                    </a:lnTo>
                    <a:lnTo>
                      <a:pt x="345" y="151"/>
                    </a:lnTo>
                    <a:lnTo>
                      <a:pt x="346" y="145"/>
                    </a:lnTo>
                    <a:lnTo>
                      <a:pt x="346" y="141"/>
                    </a:lnTo>
                    <a:lnTo>
                      <a:pt x="348" y="136"/>
                    </a:lnTo>
                    <a:lnTo>
                      <a:pt x="348" y="132"/>
                    </a:lnTo>
                    <a:lnTo>
                      <a:pt x="346" y="126"/>
                    </a:lnTo>
                    <a:lnTo>
                      <a:pt x="346" y="122"/>
                    </a:lnTo>
                    <a:lnTo>
                      <a:pt x="345" y="116"/>
                    </a:lnTo>
                    <a:close/>
                  </a:path>
                </a:pathLst>
              </a:custGeom>
              <a:solidFill>
                <a:srgbClr val="FF0000"/>
              </a:solidFill>
              <a:ln w="9525">
                <a:noFill/>
                <a:round/>
                <a:headEnd/>
                <a:tailEnd/>
              </a:ln>
            </p:spPr>
            <p:txBody>
              <a:bodyPr wrap="none" lIns="110377" tIns="55189" rIns="110377" bIns="55189">
                <a:spAutoFit/>
              </a:bodyPr>
              <a:lstStyle/>
              <a:p>
                <a:endParaRPr lang="de-DE"/>
              </a:p>
            </p:txBody>
          </p:sp>
          <p:sp>
            <p:nvSpPr>
              <p:cNvPr id="113729" name="Freeform 60"/>
              <p:cNvSpPr>
                <a:spLocks/>
              </p:cNvSpPr>
              <p:nvPr/>
            </p:nvSpPr>
            <p:spPr bwMode="auto">
              <a:xfrm>
                <a:off x="3146" y="2714"/>
                <a:ext cx="116" cy="92"/>
              </a:xfrm>
              <a:custGeom>
                <a:avLst/>
                <a:gdLst>
                  <a:gd name="T0" fmla="*/ 115 w 348"/>
                  <a:gd name="T1" fmla="*/ 39 h 276"/>
                  <a:gd name="T2" fmla="*/ 113 w 348"/>
                  <a:gd name="T3" fmla="*/ 34 h 276"/>
                  <a:gd name="T4" fmla="*/ 110 w 348"/>
                  <a:gd name="T5" fmla="*/ 29 h 276"/>
                  <a:gd name="T6" fmla="*/ 106 w 348"/>
                  <a:gd name="T7" fmla="*/ 25 h 276"/>
                  <a:gd name="T8" fmla="*/ 103 w 348"/>
                  <a:gd name="T9" fmla="*/ 20 h 276"/>
                  <a:gd name="T10" fmla="*/ 101 w 348"/>
                  <a:gd name="T11" fmla="*/ 18 h 276"/>
                  <a:gd name="T12" fmla="*/ 98 w 348"/>
                  <a:gd name="T13" fmla="*/ 13 h 276"/>
                  <a:gd name="T14" fmla="*/ 94 w 348"/>
                  <a:gd name="T15" fmla="*/ 8 h 276"/>
                  <a:gd name="T16" fmla="*/ 89 w 348"/>
                  <a:gd name="T17" fmla="*/ 4 h 276"/>
                  <a:gd name="T18" fmla="*/ 87 w 348"/>
                  <a:gd name="T19" fmla="*/ 2 h 276"/>
                  <a:gd name="T20" fmla="*/ 81 w 348"/>
                  <a:gd name="T21" fmla="*/ 0 h 276"/>
                  <a:gd name="T22" fmla="*/ 71 w 348"/>
                  <a:gd name="T23" fmla="*/ 1 h 276"/>
                  <a:gd name="T24" fmla="*/ 59 w 348"/>
                  <a:gd name="T25" fmla="*/ 4 h 276"/>
                  <a:gd name="T26" fmla="*/ 46 w 348"/>
                  <a:gd name="T27" fmla="*/ 9 h 276"/>
                  <a:gd name="T28" fmla="*/ 32 w 348"/>
                  <a:gd name="T29" fmla="*/ 15 h 276"/>
                  <a:gd name="T30" fmla="*/ 20 w 348"/>
                  <a:gd name="T31" fmla="*/ 20 h 276"/>
                  <a:gd name="T32" fmla="*/ 11 w 348"/>
                  <a:gd name="T33" fmla="*/ 25 h 276"/>
                  <a:gd name="T34" fmla="*/ 5 w 348"/>
                  <a:gd name="T35" fmla="*/ 30 h 276"/>
                  <a:gd name="T36" fmla="*/ 2 w 348"/>
                  <a:gd name="T37" fmla="*/ 33 h 276"/>
                  <a:gd name="T38" fmla="*/ 0 w 348"/>
                  <a:gd name="T39" fmla="*/ 41 h 276"/>
                  <a:gd name="T40" fmla="*/ 0 w 348"/>
                  <a:gd name="T41" fmla="*/ 51 h 276"/>
                  <a:gd name="T42" fmla="*/ 2 w 348"/>
                  <a:gd name="T43" fmla="*/ 60 h 276"/>
                  <a:gd name="T44" fmla="*/ 2 w 348"/>
                  <a:gd name="T45" fmla="*/ 64 h 276"/>
                  <a:gd name="T46" fmla="*/ 4 w 348"/>
                  <a:gd name="T47" fmla="*/ 72 h 276"/>
                  <a:gd name="T48" fmla="*/ 7 w 348"/>
                  <a:gd name="T49" fmla="*/ 81 h 276"/>
                  <a:gd name="T50" fmla="*/ 12 w 348"/>
                  <a:gd name="T51" fmla="*/ 89 h 276"/>
                  <a:gd name="T52" fmla="*/ 20 w 348"/>
                  <a:gd name="T53" fmla="*/ 92 h 276"/>
                  <a:gd name="T54" fmla="*/ 20 w 348"/>
                  <a:gd name="T55" fmla="*/ 92 h 276"/>
                  <a:gd name="T56" fmla="*/ 21 w 348"/>
                  <a:gd name="T57" fmla="*/ 91 h 276"/>
                  <a:gd name="T58" fmla="*/ 21 w 348"/>
                  <a:gd name="T59" fmla="*/ 91 h 276"/>
                  <a:gd name="T60" fmla="*/ 31 w 348"/>
                  <a:gd name="T61" fmla="*/ 88 h 276"/>
                  <a:gd name="T62" fmla="*/ 43 w 348"/>
                  <a:gd name="T63" fmla="*/ 85 h 276"/>
                  <a:gd name="T64" fmla="*/ 57 w 348"/>
                  <a:gd name="T65" fmla="*/ 81 h 276"/>
                  <a:gd name="T66" fmla="*/ 72 w 348"/>
                  <a:gd name="T67" fmla="*/ 76 h 276"/>
                  <a:gd name="T68" fmla="*/ 86 w 348"/>
                  <a:gd name="T69" fmla="*/ 70 h 276"/>
                  <a:gd name="T70" fmla="*/ 99 w 348"/>
                  <a:gd name="T71" fmla="*/ 65 h 276"/>
                  <a:gd name="T72" fmla="*/ 108 w 348"/>
                  <a:gd name="T73" fmla="*/ 58 h 276"/>
                  <a:gd name="T74" fmla="*/ 114 w 348"/>
                  <a:gd name="T75" fmla="*/ 52 h 276"/>
                  <a:gd name="T76" fmla="*/ 115 w 348"/>
                  <a:gd name="T77" fmla="*/ 50 h 276"/>
                  <a:gd name="T78" fmla="*/ 115 w 348"/>
                  <a:gd name="T79" fmla="*/ 47 h 276"/>
                  <a:gd name="T80" fmla="*/ 116 w 348"/>
                  <a:gd name="T81" fmla="*/ 44 h 276"/>
                  <a:gd name="T82" fmla="*/ 115 w 348"/>
                  <a:gd name="T83" fmla="*/ 41 h 27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48"/>
                  <a:gd name="T127" fmla="*/ 0 h 276"/>
                  <a:gd name="T128" fmla="*/ 348 w 348"/>
                  <a:gd name="T129" fmla="*/ 276 h 27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48" h="276">
                    <a:moveTo>
                      <a:pt x="345" y="116"/>
                    </a:moveTo>
                    <a:lnTo>
                      <a:pt x="345" y="116"/>
                    </a:lnTo>
                    <a:lnTo>
                      <a:pt x="341" y="110"/>
                    </a:lnTo>
                    <a:lnTo>
                      <a:pt x="338" y="102"/>
                    </a:lnTo>
                    <a:lnTo>
                      <a:pt x="333" y="95"/>
                    </a:lnTo>
                    <a:lnTo>
                      <a:pt x="329" y="87"/>
                    </a:lnTo>
                    <a:lnTo>
                      <a:pt x="324" y="81"/>
                    </a:lnTo>
                    <a:lnTo>
                      <a:pt x="319" y="74"/>
                    </a:lnTo>
                    <a:lnTo>
                      <a:pt x="314" y="67"/>
                    </a:lnTo>
                    <a:lnTo>
                      <a:pt x="309" y="61"/>
                    </a:lnTo>
                    <a:lnTo>
                      <a:pt x="304" y="53"/>
                    </a:lnTo>
                    <a:lnTo>
                      <a:pt x="299" y="45"/>
                    </a:lnTo>
                    <a:lnTo>
                      <a:pt x="294" y="38"/>
                    </a:lnTo>
                    <a:lnTo>
                      <a:pt x="288" y="30"/>
                    </a:lnTo>
                    <a:lnTo>
                      <a:pt x="281" y="23"/>
                    </a:lnTo>
                    <a:lnTo>
                      <a:pt x="275" y="16"/>
                    </a:lnTo>
                    <a:lnTo>
                      <a:pt x="268" y="11"/>
                    </a:lnTo>
                    <a:lnTo>
                      <a:pt x="261" y="5"/>
                    </a:lnTo>
                    <a:lnTo>
                      <a:pt x="254" y="1"/>
                    </a:lnTo>
                    <a:lnTo>
                      <a:pt x="244" y="0"/>
                    </a:lnTo>
                    <a:lnTo>
                      <a:pt x="230" y="1"/>
                    </a:lnTo>
                    <a:lnTo>
                      <a:pt x="214" y="3"/>
                    </a:lnTo>
                    <a:lnTo>
                      <a:pt x="196" y="8"/>
                    </a:lnTo>
                    <a:lnTo>
                      <a:pt x="177" y="13"/>
                    </a:lnTo>
                    <a:lnTo>
                      <a:pt x="157" y="20"/>
                    </a:lnTo>
                    <a:lnTo>
                      <a:pt x="137" y="26"/>
                    </a:lnTo>
                    <a:lnTo>
                      <a:pt x="117" y="35"/>
                    </a:lnTo>
                    <a:lnTo>
                      <a:pt x="97" y="44"/>
                    </a:lnTo>
                    <a:lnTo>
                      <a:pt x="79" y="52"/>
                    </a:lnTo>
                    <a:lnTo>
                      <a:pt x="61" y="61"/>
                    </a:lnTo>
                    <a:lnTo>
                      <a:pt x="46" y="69"/>
                    </a:lnTo>
                    <a:lnTo>
                      <a:pt x="32" y="76"/>
                    </a:lnTo>
                    <a:lnTo>
                      <a:pt x="22" y="83"/>
                    </a:lnTo>
                    <a:lnTo>
                      <a:pt x="15" y="89"/>
                    </a:lnTo>
                    <a:lnTo>
                      <a:pt x="7" y="99"/>
                    </a:lnTo>
                    <a:lnTo>
                      <a:pt x="2" y="111"/>
                    </a:lnTo>
                    <a:lnTo>
                      <a:pt x="0" y="124"/>
                    </a:lnTo>
                    <a:lnTo>
                      <a:pt x="0" y="138"/>
                    </a:lnTo>
                    <a:lnTo>
                      <a:pt x="1" y="153"/>
                    </a:lnTo>
                    <a:lnTo>
                      <a:pt x="2" y="167"/>
                    </a:lnTo>
                    <a:lnTo>
                      <a:pt x="5" y="181"/>
                    </a:lnTo>
                    <a:lnTo>
                      <a:pt x="7" y="193"/>
                    </a:lnTo>
                    <a:lnTo>
                      <a:pt x="10" y="204"/>
                    </a:lnTo>
                    <a:lnTo>
                      <a:pt x="12" y="217"/>
                    </a:lnTo>
                    <a:lnTo>
                      <a:pt x="16" y="231"/>
                    </a:lnTo>
                    <a:lnTo>
                      <a:pt x="20" y="244"/>
                    </a:lnTo>
                    <a:lnTo>
                      <a:pt x="26" y="257"/>
                    </a:lnTo>
                    <a:lnTo>
                      <a:pt x="35" y="267"/>
                    </a:lnTo>
                    <a:lnTo>
                      <a:pt x="45" y="274"/>
                    </a:lnTo>
                    <a:lnTo>
                      <a:pt x="59" y="276"/>
                    </a:lnTo>
                    <a:lnTo>
                      <a:pt x="60" y="275"/>
                    </a:lnTo>
                    <a:lnTo>
                      <a:pt x="61" y="274"/>
                    </a:lnTo>
                    <a:lnTo>
                      <a:pt x="62" y="274"/>
                    </a:lnTo>
                    <a:lnTo>
                      <a:pt x="64" y="274"/>
                    </a:lnTo>
                    <a:lnTo>
                      <a:pt x="77" y="269"/>
                    </a:lnTo>
                    <a:lnTo>
                      <a:pt x="92" y="265"/>
                    </a:lnTo>
                    <a:lnTo>
                      <a:pt x="110" y="259"/>
                    </a:lnTo>
                    <a:lnTo>
                      <a:pt x="130" y="254"/>
                    </a:lnTo>
                    <a:lnTo>
                      <a:pt x="150" y="248"/>
                    </a:lnTo>
                    <a:lnTo>
                      <a:pt x="172" y="242"/>
                    </a:lnTo>
                    <a:lnTo>
                      <a:pt x="194" y="234"/>
                    </a:lnTo>
                    <a:lnTo>
                      <a:pt x="216" y="227"/>
                    </a:lnTo>
                    <a:lnTo>
                      <a:pt x="238" y="219"/>
                    </a:lnTo>
                    <a:lnTo>
                      <a:pt x="259" y="211"/>
                    </a:lnTo>
                    <a:lnTo>
                      <a:pt x="279" y="203"/>
                    </a:lnTo>
                    <a:lnTo>
                      <a:pt x="296" y="194"/>
                    </a:lnTo>
                    <a:lnTo>
                      <a:pt x="313" y="184"/>
                    </a:lnTo>
                    <a:lnTo>
                      <a:pt x="325" y="175"/>
                    </a:lnTo>
                    <a:lnTo>
                      <a:pt x="335" y="165"/>
                    </a:lnTo>
                    <a:lnTo>
                      <a:pt x="343" y="155"/>
                    </a:lnTo>
                    <a:lnTo>
                      <a:pt x="345" y="151"/>
                    </a:lnTo>
                    <a:lnTo>
                      <a:pt x="346" y="145"/>
                    </a:lnTo>
                    <a:lnTo>
                      <a:pt x="346" y="141"/>
                    </a:lnTo>
                    <a:lnTo>
                      <a:pt x="348" y="136"/>
                    </a:lnTo>
                    <a:lnTo>
                      <a:pt x="348" y="132"/>
                    </a:lnTo>
                    <a:lnTo>
                      <a:pt x="346" y="126"/>
                    </a:lnTo>
                    <a:lnTo>
                      <a:pt x="346" y="122"/>
                    </a:lnTo>
                    <a:lnTo>
                      <a:pt x="345" y="11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0" name="Freeform 61"/>
              <p:cNvSpPr>
                <a:spLocks/>
              </p:cNvSpPr>
              <p:nvPr/>
            </p:nvSpPr>
            <p:spPr bwMode="auto">
              <a:xfrm>
                <a:off x="3251" y="2946"/>
                <a:ext cx="109" cy="108"/>
              </a:xfrm>
              <a:custGeom>
                <a:avLst/>
                <a:gdLst>
                  <a:gd name="T0" fmla="*/ 96 w 327"/>
                  <a:gd name="T1" fmla="*/ 100 h 325"/>
                  <a:gd name="T2" fmla="*/ 93 w 327"/>
                  <a:gd name="T3" fmla="*/ 101 h 325"/>
                  <a:gd name="T4" fmla="*/ 84 w 327"/>
                  <a:gd name="T5" fmla="*/ 103 h 325"/>
                  <a:gd name="T6" fmla="*/ 69 w 327"/>
                  <a:gd name="T7" fmla="*/ 106 h 325"/>
                  <a:gd name="T8" fmla="*/ 53 w 327"/>
                  <a:gd name="T9" fmla="*/ 108 h 325"/>
                  <a:gd name="T10" fmla="*/ 37 w 327"/>
                  <a:gd name="T11" fmla="*/ 108 h 325"/>
                  <a:gd name="T12" fmla="*/ 28 w 327"/>
                  <a:gd name="T13" fmla="*/ 108 h 325"/>
                  <a:gd name="T14" fmla="*/ 24 w 327"/>
                  <a:gd name="T15" fmla="*/ 107 h 325"/>
                  <a:gd name="T16" fmla="*/ 21 w 327"/>
                  <a:gd name="T17" fmla="*/ 105 h 325"/>
                  <a:gd name="T18" fmla="*/ 19 w 327"/>
                  <a:gd name="T19" fmla="*/ 103 h 325"/>
                  <a:gd name="T20" fmla="*/ 18 w 327"/>
                  <a:gd name="T21" fmla="*/ 99 h 325"/>
                  <a:gd name="T22" fmla="*/ 18 w 327"/>
                  <a:gd name="T23" fmla="*/ 96 h 325"/>
                  <a:gd name="T24" fmla="*/ 16 w 327"/>
                  <a:gd name="T25" fmla="*/ 88 h 325"/>
                  <a:gd name="T26" fmla="*/ 11 w 327"/>
                  <a:gd name="T27" fmla="*/ 75 h 325"/>
                  <a:gd name="T28" fmla="*/ 6 w 327"/>
                  <a:gd name="T29" fmla="*/ 62 h 325"/>
                  <a:gd name="T30" fmla="*/ 1 w 327"/>
                  <a:gd name="T31" fmla="*/ 49 h 325"/>
                  <a:gd name="T32" fmla="*/ 0 w 327"/>
                  <a:gd name="T33" fmla="*/ 39 h 325"/>
                  <a:gd name="T34" fmla="*/ 1 w 327"/>
                  <a:gd name="T35" fmla="*/ 35 h 325"/>
                  <a:gd name="T36" fmla="*/ 3 w 327"/>
                  <a:gd name="T37" fmla="*/ 30 h 325"/>
                  <a:gd name="T38" fmla="*/ 5 w 327"/>
                  <a:gd name="T39" fmla="*/ 28 h 325"/>
                  <a:gd name="T40" fmla="*/ 2 w 327"/>
                  <a:gd name="T41" fmla="*/ 21 h 325"/>
                  <a:gd name="T42" fmla="*/ 0 w 327"/>
                  <a:gd name="T43" fmla="*/ 15 h 325"/>
                  <a:gd name="T44" fmla="*/ 1 w 327"/>
                  <a:gd name="T45" fmla="*/ 9 h 325"/>
                  <a:gd name="T46" fmla="*/ 10 w 327"/>
                  <a:gd name="T47" fmla="*/ 4 h 325"/>
                  <a:gd name="T48" fmla="*/ 23 w 327"/>
                  <a:gd name="T49" fmla="*/ 2 h 325"/>
                  <a:gd name="T50" fmla="*/ 35 w 327"/>
                  <a:gd name="T51" fmla="*/ 1 h 325"/>
                  <a:gd name="T52" fmla="*/ 42 w 327"/>
                  <a:gd name="T53" fmla="*/ 0 h 325"/>
                  <a:gd name="T54" fmla="*/ 48 w 327"/>
                  <a:gd name="T55" fmla="*/ 0 h 325"/>
                  <a:gd name="T56" fmla="*/ 55 w 327"/>
                  <a:gd name="T57" fmla="*/ 1 h 325"/>
                  <a:gd name="T58" fmla="*/ 60 w 327"/>
                  <a:gd name="T59" fmla="*/ 3 h 325"/>
                  <a:gd name="T60" fmla="*/ 62 w 327"/>
                  <a:gd name="T61" fmla="*/ 9 h 325"/>
                  <a:gd name="T62" fmla="*/ 62 w 327"/>
                  <a:gd name="T63" fmla="*/ 16 h 325"/>
                  <a:gd name="T64" fmla="*/ 61 w 327"/>
                  <a:gd name="T65" fmla="*/ 20 h 325"/>
                  <a:gd name="T66" fmla="*/ 64 w 327"/>
                  <a:gd name="T67" fmla="*/ 25 h 325"/>
                  <a:gd name="T68" fmla="*/ 69 w 327"/>
                  <a:gd name="T69" fmla="*/ 29 h 325"/>
                  <a:gd name="T70" fmla="*/ 71 w 327"/>
                  <a:gd name="T71" fmla="*/ 34 h 325"/>
                  <a:gd name="T72" fmla="*/ 73 w 327"/>
                  <a:gd name="T73" fmla="*/ 39 h 325"/>
                  <a:gd name="T74" fmla="*/ 76 w 327"/>
                  <a:gd name="T75" fmla="*/ 45 h 325"/>
                  <a:gd name="T76" fmla="*/ 79 w 327"/>
                  <a:gd name="T77" fmla="*/ 49 h 325"/>
                  <a:gd name="T78" fmla="*/ 83 w 327"/>
                  <a:gd name="T79" fmla="*/ 52 h 325"/>
                  <a:gd name="T80" fmla="*/ 86 w 327"/>
                  <a:gd name="T81" fmla="*/ 55 h 325"/>
                  <a:gd name="T82" fmla="*/ 90 w 327"/>
                  <a:gd name="T83" fmla="*/ 59 h 325"/>
                  <a:gd name="T84" fmla="*/ 94 w 327"/>
                  <a:gd name="T85" fmla="*/ 63 h 325"/>
                  <a:gd name="T86" fmla="*/ 100 w 327"/>
                  <a:gd name="T87" fmla="*/ 69 h 325"/>
                  <a:gd name="T88" fmla="*/ 105 w 327"/>
                  <a:gd name="T89" fmla="*/ 76 h 325"/>
                  <a:gd name="T90" fmla="*/ 109 w 327"/>
                  <a:gd name="T91" fmla="*/ 83 h 325"/>
                  <a:gd name="T92" fmla="*/ 108 w 327"/>
                  <a:gd name="T93" fmla="*/ 89 h 325"/>
                  <a:gd name="T94" fmla="*/ 106 w 327"/>
                  <a:gd name="T95" fmla="*/ 93 h 325"/>
                  <a:gd name="T96" fmla="*/ 103 w 327"/>
                  <a:gd name="T97" fmla="*/ 96 h 325"/>
                  <a:gd name="T98" fmla="*/ 100 w 327"/>
                  <a:gd name="T99" fmla="*/ 99 h 3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7"/>
                  <a:gd name="T151" fmla="*/ 0 h 325"/>
                  <a:gd name="T152" fmla="*/ 327 w 327"/>
                  <a:gd name="T153" fmla="*/ 325 h 3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7" h="325">
                    <a:moveTo>
                      <a:pt x="296" y="300"/>
                    </a:moveTo>
                    <a:lnTo>
                      <a:pt x="289" y="301"/>
                    </a:lnTo>
                    <a:lnTo>
                      <a:pt x="283" y="303"/>
                    </a:lnTo>
                    <a:lnTo>
                      <a:pt x="278" y="305"/>
                    </a:lnTo>
                    <a:lnTo>
                      <a:pt x="274" y="306"/>
                    </a:lnTo>
                    <a:lnTo>
                      <a:pt x="252" y="311"/>
                    </a:lnTo>
                    <a:lnTo>
                      <a:pt x="229" y="316"/>
                    </a:lnTo>
                    <a:lnTo>
                      <a:pt x="206" y="319"/>
                    </a:lnTo>
                    <a:lnTo>
                      <a:pt x="182" y="321"/>
                    </a:lnTo>
                    <a:lnTo>
                      <a:pt x="158" y="324"/>
                    </a:lnTo>
                    <a:lnTo>
                      <a:pt x="134" y="324"/>
                    </a:lnTo>
                    <a:lnTo>
                      <a:pt x="110" y="325"/>
                    </a:lnTo>
                    <a:lnTo>
                      <a:pt x="88" y="325"/>
                    </a:lnTo>
                    <a:lnTo>
                      <a:pt x="83" y="324"/>
                    </a:lnTo>
                    <a:lnTo>
                      <a:pt x="78" y="323"/>
                    </a:lnTo>
                    <a:lnTo>
                      <a:pt x="72" y="321"/>
                    </a:lnTo>
                    <a:lnTo>
                      <a:pt x="67" y="319"/>
                    </a:lnTo>
                    <a:lnTo>
                      <a:pt x="63" y="316"/>
                    </a:lnTo>
                    <a:lnTo>
                      <a:pt x="60" y="313"/>
                    </a:lnTo>
                    <a:lnTo>
                      <a:pt x="58" y="309"/>
                    </a:lnTo>
                    <a:lnTo>
                      <a:pt x="55" y="304"/>
                    </a:lnTo>
                    <a:lnTo>
                      <a:pt x="54" y="299"/>
                    </a:lnTo>
                    <a:lnTo>
                      <a:pt x="53" y="295"/>
                    </a:lnTo>
                    <a:lnTo>
                      <a:pt x="53" y="290"/>
                    </a:lnTo>
                    <a:lnTo>
                      <a:pt x="52" y="286"/>
                    </a:lnTo>
                    <a:lnTo>
                      <a:pt x="47" y="265"/>
                    </a:lnTo>
                    <a:lnTo>
                      <a:pt x="40" y="244"/>
                    </a:lnTo>
                    <a:lnTo>
                      <a:pt x="33" y="225"/>
                    </a:lnTo>
                    <a:lnTo>
                      <a:pt x="24" y="206"/>
                    </a:lnTo>
                    <a:lnTo>
                      <a:pt x="17" y="187"/>
                    </a:lnTo>
                    <a:lnTo>
                      <a:pt x="9" y="168"/>
                    </a:lnTo>
                    <a:lnTo>
                      <a:pt x="4" y="147"/>
                    </a:lnTo>
                    <a:lnTo>
                      <a:pt x="0" y="126"/>
                    </a:lnTo>
                    <a:lnTo>
                      <a:pt x="0" y="118"/>
                    </a:lnTo>
                    <a:lnTo>
                      <a:pt x="0" y="111"/>
                    </a:lnTo>
                    <a:lnTo>
                      <a:pt x="2" y="104"/>
                    </a:lnTo>
                    <a:lnTo>
                      <a:pt x="5" y="98"/>
                    </a:lnTo>
                    <a:lnTo>
                      <a:pt x="10" y="91"/>
                    </a:lnTo>
                    <a:lnTo>
                      <a:pt x="14" y="87"/>
                    </a:lnTo>
                    <a:lnTo>
                      <a:pt x="14" y="83"/>
                    </a:lnTo>
                    <a:lnTo>
                      <a:pt x="8" y="71"/>
                    </a:lnTo>
                    <a:lnTo>
                      <a:pt x="5" y="63"/>
                    </a:lnTo>
                    <a:lnTo>
                      <a:pt x="3" y="54"/>
                    </a:lnTo>
                    <a:lnTo>
                      <a:pt x="0" y="46"/>
                    </a:lnTo>
                    <a:lnTo>
                      <a:pt x="0" y="38"/>
                    </a:lnTo>
                    <a:lnTo>
                      <a:pt x="4" y="27"/>
                    </a:lnTo>
                    <a:lnTo>
                      <a:pt x="15" y="18"/>
                    </a:lnTo>
                    <a:lnTo>
                      <a:pt x="30" y="12"/>
                    </a:lnTo>
                    <a:lnTo>
                      <a:pt x="49" y="7"/>
                    </a:lnTo>
                    <a:lnTo>
                      <a:pt x="69" y="5"/>
                    </a:lnTo>
                    <a:lnTo>
                      <a:pt x="88" y="3"/>
                    </a:lnTo>
                    <a:lnTo>
                      <a:pt x="105" y="2"/>
                    </a:lnTo>
                    <a:lnTo>
                      <a:pt x="118" y="2"/>
                    </a:lnTo>
                    <a:lnTo>
                      <a:pt x="126" y="1"/>
                    </a:lnTo>
                    <a:lnTo>
                      <a:pt x="134" y="0"/>
                    </a:lnTo>
                    <a:lnTo>
                      <a:pt x="144" y="0"/>
                    </a:lnTo>
                    <a:lnTo>
                      <a:pt x="154" y="0"/>
                    </a:lnTo>
                    <a:lnTo>
                      <a:pt x="164" y="2"/>
                    </a:lnTo>
                    <a:lnTo>
                      <a:pt x="174" y="4"/>
                    </a:lnTo>
                    <a:lnTo>
                      <a:pt x="181" y="8"/>
                    </a:lnTo>
                    <a:lnTo>
                      <a:pt x="186" y="14"/>
                    </a:lnTo>
                    <a:lnTo>
                      <a:pt x="187" y="28"/>
                    </a:lnTo>
                    <a:lnTo>
                      <a:pt x="186" y="38"/>
                    </a:lnTo>
                    <a:lnTo>
                      <a:pt x="186" y="47"/>
                    </a:lnTo>
                    <a:lnTo>
                      <a:pt x="184" y="54"/>
                    </a:lnTo>
                    <a:lnTo>
                      <a:pt x="184" y="61"/>
                    </a:lnTo>
                    <a:lnTo>
                      <a:pt x="187" y="67"/>
                    </a:lnTo>
                    <a:lnTo>
                      <a:pt x="193" y="74"/>
                    </a:lnTo>
                    <a:lnTo>
                      <a:pt x="202" y="83"/>
                    </a:lnTo>
                    <a:lnTo>
                      <a:pt x="206" y="87"/>
                    </a:lnTo>
                    <a:lnTo>
                      <a:pt x="208" y="94"/>
                    </a:lnTo>
                    <a:lnTo>
                      <a:pt x="212" y="102"/>
                    </a:lnTo>
                    <a:lnTo>
                      <a:pt x="214" y="109"/>
                    </a:lnTo>
                    <a:lnTo>
                      <a:pt x="218" y="118"/>
                    </a:lnTo>
                    <a:lnTo>
                      <a:pt x="222" y="126"/>
                    </a:lnTo>
                    <a:lnTo>
                      <a:pt x="227" y="134"/>
                    </a:lnTo>
                    <a:lnTo>
                      <a:pt x="233" y="141"/>
                    </a:lnTo>
                    <a:lnTo>
                      <a:pt x="238" y="146"/>
                    </a:lnTo>
                    <a:lnTo>
                      <a:pt x="243" y="151"/>
                    </a:lnTo>
                    <a:lnTo>
                      <a:pt x="248" y="156"/>
                    </a:lnTo>
                    <a:lnTo>
                      <a:pt x="254" y="162"/>
                    </a:lnTo>
                    <a:lnTo>
                      <a:pt x="259" y="167"/>
                    </a:lnTo>
                    <a:lnTo>
                      <a:pt x="264" y="172"/>
                    </a:lnTo>
                    <a:lnTo>
                      <a:pt x="269" y="177"/>
                    </a:lnTo>
                    <a:lnTo>
                      <a:pt x="274" y="182"/>
                    </a:lnTo>
                    <a:lnTo>
                      <a:pt x="282" y="190"/>
                    </a:lnTo>
                    <a:lnTo>
                      <a:pt x="291" y="199"/>
                    </a:lnTo>
                    <a:lnTo>
                      <a:pt x="299" y="209"/>
                    </a:lnTo>
                    <a:lnTo>
                      <a:pt x="308" y="219"/>
                    </a:lnTo>
                    <a:lnTo>
                      <a:pt x="316" y="229"/>
                    </a:lnTo>
                    <a:lnTo>
                      <a:pt x="322" y="240"/>
                    </a:lnTo>
                    <a:lnTo>
                      <a:pt x="326" y="251"/>
                    </a:lnTo>
                    <a:lnTo>
                      <a:pt x="327" y="261"/>
                    </a:lnTo>
                    <a:lnTo>
                      <a:pt x="324" y="268"/>
                    </a:lnTo>
                    <a:lnTo>
                      <a:pt x="321" y="275"/>
                    </a:lnTo>
                    <a:lnTo>
                      <a:pt x="318" y="281"/>
                    </a:lnTo>
                    <a:lnTo>
                      <a:pt x="314" y="288"/>
                    </a:lnTo>
                    <a:lnTo>
                      <a:pt x="309" y="290"/>
                    </a:lnTo>
                    <a:lnTo>
                      <a:pt x="304" y="294"/>
                    </a:lnTo>
                    <a:lnTo>
                      <a:pt x="299" y="297"/>
                    </a:lnTo>
                    <a:lnTo>
                      <a:pt x="296" y="300"/>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31" name="Freeform 62"/>
              <p:cNvSpPr>
                <a:spLocks/>
              </p:cNvSpPr>
              <p:nvPr/>
            </p:nvSpPr>
            <p:spPr bwMode="auto">
              <a:xfrm>
                <a:off x="3251" y="2946"/>
                <a:ext cx="109" cy="108"/>
              </a:xfrm>
              <a:custGeom>
                <a:avLst/>
                <a:gdLst>
                  <a:gd name="T0" fmla="*/ 99 w 327"/>
                  <a:gd name="T1" fmla="*/ 100 h 325"/>
                  <a:gd name="T2" fmla="*/ 94 w 327"/>
                  <a:gd name="T3" fmla="*/ 101 h 325"/>
                  <a:gd name="T4" fmla="*/ 91 w 327"/>
                  <a:gd name="T5" fmla="*/ 102 h 325"/>
                  <a:gd name="T6" fmla="*/ 84 w 327"/>
                  <a:gd name="T7" fmla="*/ 103 h 325"/>
                  <a:gd name="T8" fmla="*/ 69 w 327"/>
                  <a:gd name="T9" fmla="*/ 106 h 325"/>
                  <a:gd name="T10" fmla="*/ 53 w 327"/>
                  <a:gd name="T11" fmla="*/ 108 h 325"/>
                  <a:gd name="T12" fmla="*/ 37 w 327"/>
                  <a:gd name="T13" fmla="*/ 108 h 325"/>
                  <a:gd name="T14" fmla="*/ 29 w 327"/>
                  <a:gd name="T15" fmla="*/ 108 h 325"/>
                  <a:gd name="T16" fmla="*/ 26 w 327"/>
                  <a:gd name="T17" fmla="*/ 107 h 325"/>
                  <a:gd name="T18" fmla="*/ 22 w 327"/>
                  <a:gd name="T19" fmla="*/ 106 h 325"/>
                  <a:gd name="T20" fmla="*/ 21 w 327"/>
                  <a:gd name="T21" fmla="*/ 105 h 325"/>
                  <a:gd name="T22" fmla="*/ 19 w 327"/>
                  <a:gd name="T23" fmla="*/ 103 h 325"/>
                  <a:gd name="T24" fmla="*/ 18 w 327"/>
                  <a:gd name="T25" fmla="*/ 99 h 325"/>
                  <a:gd name="T26" fmla="*/ 18 w 327"/>
                  <a:gd name="T27" fmla="*/ 96 h 325"/>
                  <a:gd name="T28" fmla="*/ 17 w 327"/>
                  <a:gd name="T29" fmla="*/ 95 h 325"/>
                  <a:gd name="T30" fmla="*/ 13 w 327"/>
                  <a:gd name="T31" fmla="*/ 81 h 325"/>
                  <a:gd name="T32" fmla="*/ 8 w 327"/>
                  <a:gd name="T33" fmla="*/ 68 h 325"/>
                  <a:gd name="T34" fmla="*/ 3 w 327"/>
                  <a:gd name="T35" fmla="*/ 56 h 325"/>
                  <a:gd name="T36" fmla="*/ 0 w 327"/>
                  <a:gd name="T37" fmla="*/ 42 h 325"/>
                  <a:gd name="T38" fmla="*/ 0 w 327"/>
                  <a:gd name="T39" fmla="*/ 39 h 325"/>
                  <a:gd name="T40" fmla="*/ 1 w 327"/>
                  <a:gd name="T41" fmla="*/ 35 h 325"/>
                  <a:gd name="T42" fmla="*/ 2 w 327"/>
                  <a:gd name="T43" fmla="*/ 33 h 325"/>
                  <a:gd name="T44" fmla="*/ 5 w 327"/>
                  <a:gd name="T45" fmla="*/ 29 h 325"/>
                  <a:gd name="T46" fmla="*/ 3 w 327"/>
                  <a:gd name="T47" fmla="*/ 24 h 325"/>
                  <a:gd name="T48" fmla="*/ 2 w 327"/>
                  <a:gd name="T49" fmla="*/ 21 h 325"/>
                  <a:gd name="T50" fmla="*/ 0 w 327"/>
                  <a:gd name="T51" fmla="*/ 15 h 325"/>
                  <a:gd name="T52" fmla="*/ 0 w 327"/>
                  <a:gd name="T53" fmla="*/ 13 h 325"/>
                  <a:gd name="T54" fmla="*/ 5 w 327"/>
                  <a:gd name="T55" fmla="*/ 6 h 325"/>
                  <a:gd name="T56" fmla="*/ 16 w 327"/>
                  <a:gd name="T57" fmla="*/ 2 h 325"/>
                  <a:gd name="T58" fmla="*/ 29 w 327"/>
                  <a:gd name="T59" fmla="*/ 1 h 325"/>
                  <a:gd name="T60" fmla="*/ 39 w 327"/>
                  <a:gd name="T61" fmla="*/ 1 h 325"/>
                  <a:gd name="T62" fmla="*/ 42 w 327"/>
                  <a:gd name="T63" fmla="*/ 0 h 325"/>
                  <a:gd name="T64" fmla="*/ 48 w 327"/>
                  <a:gd name="T65" fmla="*/ 0 h 325"/>
                  <a:gd name="T66" fmla="*/ 55 w 327"/>
                  <a:gd name="T67" fmla="*/ 1 h 325"/>
                  <a:gd name="T68" fmla="*/ 60 w 327"/>
                  <a:gd name="T69" fmla="*/ 3 h 325"/>
                  <a:gd name="T70" fmla="*/ 62 w 327"/>
                  <a:gd name="T71" fmla="*/ 5 h 325"/>
                  <a:gd name="T72" fmla="*/ 62 w 327"/>
                  <a:gd name="T73" fmla="*/ 13 h 325"/>
                  <a:gd name="T74" fmla="*/ 61 w 327"/>
                  <a:gd name="T75" fmla="*/ 18 h 325"/>
                  <a:gd name="T76" fmla="*/ 62 w 327"/>
                  <a:gd name="T77" fmla="*/ 22 h 325"/>
                  <a:gd name="T78" fmla="*/ 67 w 327"/>
                  <a:gd name="T79" fmla="*/ 28 h 325"/>
                  <a:gd name="T80" fmla="*/ 69 w 327"/>
                  <a:gd name="T81" fmla="*/ 29 h 325"/>
                  <a:gd name="T82" fmla="*/ 71 w 327"/>
                  <a:gd name="T83" fmla="*/ 34 h 325"/>
                  <a:gd name="T84" fmla="*/ 73 w 327"/>
                  <a:gd name="T85" fmla="*/ 39 h 325"/>
                  <a:gd name="T86" fmla="*/ 76 w 327"/>
                  <a:gd name="T87" fmla="*/ 45 h 325"/>
                  <a:gd name="T88" fmla="*/ 78 w 327"/>
                  <a:gd name="T89" fmla="*/ 47 h 325"/>
                  <a:gd name="T90" fmla="*/ 81 w 327"/>
                  <a:gd name="T91" fmla="*/ 50 h 325"/>
                  <a:gd name="T92" fmla="*/ 85 w 327"/>
                  <a:gd name="T93" fmla="*/ 54 h 325"/>
                  <a:gd name="T94" fmla="*/ 88 w 327"/>
                  <a:gd name="T95" fmla="*/ 57 h 325"/>
                  <a:gd name="T96" fmla="*/ 91 w 327"/>
                  <a:gd name="T97" fmla="*/ 60 h 325"/>
                  <a:gd name="T98" fmla="*/ 94 w 327"/>
                  <a:gd name="T99" fmla="*/ 63 h 325"/>
                  <a:gd name="T100" fmla="*/ 100 w 327"/>
                  <a:gd name="T101" fmla="*/ 69 h 325"/>
                  <a:gd name="T102" fmla="*/ 105 w 327"/>
                  <a:gd name="T103" fmla="*/ 76 h 325"/>
                  <a:gd name="T104" fmla="*/ 109 w 327"/>
                  <a:gd name="T105" fmla="*/ 83 h 325"/>
                  <a:gd name="T106" fmla="*/ 109 w 327"/>
                  <a:gd name="T107" fmla="*/ 87 h 325"/>
                  <a:gd name="T108" fmla="*/ 107 w 327"/>
                  <a:gd name="T109" fmla="*/ 91 h 325"/>
                  <a:gd name="T110" fmla="*/ 105 w 327"/>
                  <a:gd name="T111" fmla="*/ 96 h 325"/>
                  <a:gd name="T112" fmla="*/ 103 w 327"/>
                  <a:gd name="T113" fmla="*/ 96 h 325"/>
                  <a:gd name="T114" fmla="*/ 100 w 327"/>
                  <a:gd name="T115" fmla="*/ 99 h 3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7"/>
                  <a:gd name="T175" fmla="*/ 0 h 325"/>
                  <a:gd name="T176" fmla="*/ 327 w 327"/>
                  <a:gd name="T177" fmla="*/ 325 h 32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7" h="325">
                    <a:moveTo>
                      <a:pt x="296" y="300"/>
                    </a:moveTo>
                    <a:lnTo>
                      <a:pt x="296" y="300"/>
                    </a:lnTo>
                    <a:lnTo>
                      <a:pt x="289" y="301"/>
                    </a:lnTo>
                    <a:lnTo>
                      <a:pt x="283" y="303"/>
                    </a:lnTo>
                    <a:lnTo>
                      <a:pt x="278" y="305"/>
                    </a:lnTo>
                    <a:lnTo>
                      <a:pt x="274" y="306"/>
                    </a:lnTo>
                    <a:lnTo>
                      <a:pt x="252" y="311"/>
                    </a:lnTo>
                    <a:lnTo>
                      <a:pt x="229" y="316"/>
                    </a:lnTo>
                    <a:lnTo>
                      <a:pt x="206" y="319"/>
                    </a:lnTo>
                    <a:lnTo>
                      <a:pt x="182" y="321"/>
                    </a:lnTo>
                    <a:lnTo>
                      <a:pt x="158" y="324"/>
                    </a:lnTo>
                    <a:lnTo>
                      <a:pt x="134" y="324"/>
                    </a:lnTo>
                    <a:lnTo>
                      <a:pt x="110" y="325"/>
                    </a:lnTo>
                    <a:lnTo>
                      <a:pt x="88" y="325"/>
                    </a:lnTo>
                    <a:lnTo>
                      <a:pt x="83" y="324"/>
                    </a:lnTo>
                    <a:lnTo>
                      <a:pt x="78" y="323"/>
                    </a:lnTo>
                    <a:lnTo>
                      <a:pt x="72" y="321"/>
                    </a:lnTo>
                    <a:lnTo>
                      <a:pt x="67" y="319"/>
                    </a:lnTo>
                    <a:lnTo>
                      <a:pt x="63" y="316"/>
                    </a:lnTo>
                    <a:lnTo>
                      <a:pt x="60" y="313"/>
                    </a:lnTo>
                    <a:lnTo>
                      <a:pt x="58" y="309"/>
                    </a:lnTo>
                    <a:lnTo>
                      <a:pt x="55" y="304"/>
                    </a:lnTo>
                    <a:lnTo>
                      <a:pt x="54" y="299"/>
                    </a:lnTo>
                    <a:lnTo>
                      <a:pt x="53" y="295"/>
                    </a:lnTo>
                    <a:lnTo>
                      <a:pt x="53" y="290"/>
                    </a:lnTo>
                    <a:lnTo>
                      <a:pt x="52" y="286"/>
                    </a:lnTo>
                    <a:lnTo>
                      <a:pt x="47" y="265"/>
                    </a:lnTo>
                    <a:lnTo>
                      <a:pt x="40" y="244"/>
                    </a:lnTo>
                    <a:lnTo>
                      <a:pt x="33" y="225"/>
                    </a:lnTo>
                    <a:lnTo>
                      <a:pt x="24" y="206"/>
                    </a:lnTo>
                    <a:lnTo>
                      <a:pt x="17" y="187"/>
                    </a:lnTo>
                    <a:lnTo>
                      <a:pt x="9" y="168"/>
                    </a:lnTo>
                    <a:lnTo>
                      <a:pt x="4" y="147"/>
                    </a:lnTo>
                    <a:lnTo>
                      <a:pt x="0" y="126"/>
                    </a:lnTo>
                    <a:lnTo>
                      <a:pt x="0" y="118"/>
                    </a:lnTo>
                    <a:lnTo>
                      <a:pt x="0" y="111"/>
                    </a:lnTo>
                    <a:lnTo>
                      <a:pt x="2" y="104"/>
                    </a:lnTo>
                    <a:lnTo>
                      <a:pt x="5" y="98"/>
                    </a:lnTo>
                    <a:lnTo>
                      <a:pt x="10" y="91"/>
                    </a:lnTo>
                    <a:lnTo>
                      <a:pt x="14" y="87"/>
                    </a:lnTo>
                    <a:lnTo>
                      <a:pt x="14" y="83"/>
                    </a:lnTo>
                    <a:lnTo>
                      <a:pt x="8" y="71"/>
                    </a:lnTo>
                    <a:lnTo>
                      <a:pt x="5" y="63"/>
                    </a:lnTo>
                    <a:lnTo>
                      <a:pt x="3" y="54"/>
                    </a:lnTo>
                    <a:lnTo>
                      <a:pt x="0" y="46"/>
                    </a:lnTo>
                    <a:lnTo>
                      <a:pt x="0" y="38"/>
                    </a:lnTo>
                    <a:lnTo>
                      <a:pt x="4" y="27"/>
                    </a:lnTo>
                    <a:lnTo>
                      <a:pt x="15" y="18"/>
                    </a:lnTo>
                    <a:lnTo>
                      <a:pt x="30" y="12"/>
                    </a:lnTo>
                    <a:lnTo>
                      <a:pt x="49" y="7"/>
                    </a:lnTo>
                    <a:lnTo>
                      <a:pt x="69" y="5"/>
                    </a:lnTo>
                    <a:lnTo>
                      <a:pt x="88" y="3"/>
                    </a:lnTo>
                    <a:lnTo>
                      <a:pt x="105" y="2"/>
                    </a:lnTo>
                    <a:lnTo>
                      <a:pt x="118" y="2"/>
                    </a:lnTo>
                    <a:lnTo>
                      <a:pt x="126" y="1"/>
                    </a:lnTo>
                    <a:lnTo>
                      <a:pt x="134" y="0"/>
                    </a:lnTo>
                    <a:lnTo>
                      <a:pt x="144" y="0"/>
                    </a:lnTo>
                    <a:lnTo>
                      <a:pt x="154" y="0"/>
                    </a:lnTo>
                    <a:lnTo>
                      <a:pt x="164" y="2"/>
                    </a:lnTo>
                    <a:lnTo>
                      <a:pt x="174" y="4"/>
                    </a:lnTo>
                    <a:lnTo>
                      <a:pt x="181" y="8"/>
                    </a:lnTo>
                    <a:lnTo>
                      <a:pt x="186" y="14"/>
                    </a:lnTo>
                    <a:lnTo>
                      <a:pt x="187" y="28"/>
                    </a:lnTo>
                    <a:lnTo>
                      <a:pt x="186" y="38"/>
                    </a:lnTo>
                    <a:lnTo>
                      <a:pt x="186" y="47"/>
                    </a:lnTo>
                    <a:lnTo>
                      <a:pt x="184" y="54"/>
                    </a:lnTo>
                    <a:lnTo>
                      <a:pt x="184" y="61"/>
                    </a:lnTo>
                    <a:lnTo>
                      <a:pt x="187" y="67"/>
                    </a:lnTo>
                    <a:lnTo>
                      <a:pt x="193" y="74"/>
                    </a:lnTo>
                    <a:lnTo>
                      <a:pt x="202" y="83"/>
                    </a:lnTo>
                    <a:lnTo>
                      <a:pt x="206" y="87"/>
                    </a:lnTo>
                    <a:lnTo>
                      <a:pt x="208" y="94"/>
                    </a:lnTo>
                    <a:lnTo>
                      <a:pt x="212" y="102"/>
                    </a:lnTo>
                    <a:lnTo>
                      <a:pt x="214" y="109"/>
                    </a:lnTo>
                    <a:lnTo>
                      <a:pt x="218" y="118"/>
                    </a:lnTo>
                    <a:lnTo>
                      <a:pt x="222" y="126"/>
                    </a:lnTo>
                    <a:lnTo>
                      <a:pt x="227" y="134"/>
                    </a:lnTo>
                    <a:lnTo>
                      <a:pt x="233" y="141"/>
                    </a:lnTo>
                    <a:lnTo>
                      <a:pt x="238" y="146"/>
                    </a:lnTo>
                    <a:lnTo>
                      <a:pt x="243" y="151"/>
                    </a:lnTo>
                    <a:lnTo>
                      <a:pt x="248" y="156"/>
                    </a:lnTo>
                    <a:lnTo>
                      <a:pt x="254" y="162"/>
                    </a:lnTo>
                    <a:lnTo>
                      <a:pt x="259" y="167"/>
                    </a:lnTo>
                    <a:lnTo>
                      <a:pt x="264" y="172"/>
                    </a:lnTo>
                    <a:lnTo>
                      <a:pt x="269" y="177"/>
                    </a:lnTo>
                    <a:lnTo>
                      <a:pt x="274" y="182"/>
                    </a:lnTo>
                    <a:lnTo>
                      <a:pt x="282" y="190"/>
                    </a:lnTo>
                    <a:lnTo>
                      <a:pt x="291" y="199"/>
                    </a:lnTo>
                    <a:lnTo>
                      <a:pt x="299" y="209"/>
                    </a:lnTo>
                    <a:lnTo>
                      <a:pt x="308" y="219"/>
                    </a:lnTo>
                    <a:lnTo>
                      <a:pt x="316" y="229"/>
                    </a:lnTo>
                    <a:lnTo>
                      <a:pt x="322" y="240"/>
                    </a:lnTo>
                    <a:lnTo>
                      <a:pt x="326" y="251"/>
                    </a:lnTo>
                    <a:lnTo>
                      <a:pt x="327" y="261"/>
                    </a:lnTo>
                    <a:lnTo>
                      <a:pt x="324" y="268"/>
                    </a:lnTo>
                    <a:lnTo>
                      <a:pt x="321" y="275"/>
                    </a:lnTo>
                    <a:lnTo>
                      <a:pt x="318" y="281"/>
                    </a:lnTo>
                    <a:lnTo>
                      <a:pt x="314" y="288"/>
                    </a:lnTo>
                    <a:lnTo>
                      <a:pt x="309" y="290"/>
                    </a:lnTo>
                    <a:lnTo>
                      <a:pt x="304" y="294"/>
                    </a:lnTo>
                    <a:lnTo>
                      <a:pt x="299" y="297"/>
                    </a:lnTo>
                    <a:lnTo>
                      <a:pt x="296" y="30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2" name="Line 63"/>
              <p:cNvSpPr>
                <a:spLocks noChangeShapeType="1"/>
              </p:cNvSpPr>
              <p:nvPr/>
            </p:nvSpPr>
            <p:spPr bwMode="auto">
              <a:xfrm>
                <a:off x="3088" y="2672"/>
                <a:ext cx="34" cy="91"/>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33" name="Freeform 64"/>
              <p:cNvSpPr>
                <a:spLocks/>
              </p:cNvSpPr>
              <p:nvPr/>
            </p:nvSpPr>
            <p:spPr bwMode="auto">
              <a:xfrm>
                <a:off x="2997" y="2448"/>
                <a:ext cx="13" cy="57"/>
              </a:xfrm>
              <a:custGeom>
                <a:avLst/>
                <a:gdLst>
                  <a:gd name="T0" fmla="*/ 1 w 40"/>
                  <a:gd name="T1" fmla="*/ 57 h 170"/>
                  <a:gd name="T2" fmla="*/ 1 w 40"/>
                  <a:gd name="T3" fmla="*/ 57 h 170"/>
                  <a:gd name="T4" fmla="*/ 0 w 40"/>
                  <a:gd name="T5" fmla="*/ 50 h 170"/>
                  <a:gd name="T6" fmla="*/ 0 w 40"/>
                  <a:gd name="T7" fmla="*/ 43 h 170"/>
                  <a:gd name="T8" fmla="*/ 2 w 40"/>
                  <a:gd name="T9" fmla="*/ 36 h 170"/>
                  <a:gd name="T10" fmla="*/ 4 w 40"/>
                  <a:gd name="T11" fmla="*/ 28 h 170"/>
                  <a:gd name="T12" fmla="*/ 6 w 40"/>
                  <a:gd name="T13" fmla="*/ 21 h 170"/>
                  <a:gd name="T14" fmla="*/ 8 w 40"/>
                  <a:gd name="T15" fmla="*/ 14 h 170"/>
                  <a:gd name="T16" fmla="*/ 11 w 40"/>
                  <a:gd name="T17" fmla="*/ 7 h 170"/>
                  <a:gd name="T18" fmla="*/ 13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170"/>
                  <a:gd name="T32" fmla="*/ 40 w 40"/>
                  <a:gd name="T33" fmla="*/ 170 h 1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170">
                    <a:moveTo>
                      <a:pt x="2" y="170"/>
                    </a:moveTo>
                    <a:lnTo>
                      <a:pt x="2" y="170"/>
                    </a:lnTo>
                    <a:lnTo>
                      <a:pt x="0" y="150"/>
                    </a:lnTo>
                    <a:lnTo>
                      <a:pt x="1" y="129"/>
                    </a:lnTo>
                    <a:lnTo>
                      <a:pt x="5" y="107"/>
                    </a:lnTo>
                    <a:lnTo>
                      <a:pt x="11" y="84"/>
                    </a:lnTo>
                    <a:lnTo>
                      <a:pt x="19" y="63"/>
                    </a:lnTo>
                    <a:lnTo>
                      <a:pt x="26" y="41"/>
                    </a:lnTo>
                    <a:lnTo>
                      <a:pt x="34" y="20"/>
                    </a:lnTo>
                    <a:lnTo>
                      <a:pt x="4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4" name="Freeform 65"/>
              <p:cNvSpPr>
                <a:spLocks/>
              </p:cNvSpPr>
              <p:nvPr/>
            </p:nvSpPr>
            <p:spPr bwMode="auto">
              <a:xfrm>
                <a:off x="2937" y="2529"/>
                <a:ext cx="58" cy="24"/>
              </a:xfrm>
              <a:custGeom>
                <a:avLst/>
                <a:gdLst>
                  <a:gd name="T0" fmla="*/ 58 w 175"/>
                  <a:gd name="T1" fmla="*/ 24 h 72"/>
                  <a:gd name="T2" fmla="*/ 58 w 175"/>
                  <a:gd name="T3" fmla="*/ 24 h 72"/>
                  <a:gd name="T4" fmla="*/ 52 w 175"/>
                  <a:gd name="T5" fmla="*/ 15 h 72"/>
                  <a:gd name="T6" fmla="*/ 45 w 175"/>
                  <a:gd name="T7" fmla="*/ 8 h 72"/>
                  <a:gd name="T8" fmla="*/ 38 w 175"/>
                  <a:gd name="T9" fmla="*/ 4 h 72"/>
                  <a:gd name="T10" fmla="*/ 30 w 175"/>
                  <a:gd name="T11" fmla="*/ 2 h 72"/>
                  <a:gd name="T12" fmla="*/ 22 w 175"/>
                  <a:gd name="T13" fmla="*/ 1 h 72"/>
                  <a:gd name="T14" fmla="*/ 14 w 175"/>
                  <a:gd name="T15" fmla="*/ 1 h 72"/>
                  <a:gd name="T16" fmla="*/ 7 w 175"/>
                  <a:gd name="T17" fmla="*/ 0 h 72"/>
                  <a:gd name="T18" fmla="*/ 0 w 175"/>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
                  <a:gd name="T31" fmla="*/ 0 h 72"/>
                  <a:gd name="T32" fmla="*/ 175 w 175"/>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 h="72">
                    <a:moveTo>
                      <a:pt x="175" y="72"/>
                    </a:moveTo>
                    <a:lnTo>
                      <a:pt x="175" y="72"/>
                    </a:lnTo>
                    <a:lnTo>
                      <a:pt x="157" y="45"/>
                    </a:lnTo>
                    <a:lnTo>
                      <a:pt x="136" y="25"/>
                    </a:lnTo>
                    <a:lnTo>
                      <a:pt x="114" y="13"/>
                    </a:lnTo>
                    <a:lnTo>
                      <a:pt x="90" y="6"/>
                    </a:lnTo>
                    <a:lnTo>
                      <a:pt x="66" y="3"/>
                    </a:lnTo>
                    <a:lnTo>
                      <a:pt x="42" y="2"/>
                    </a:lnTo>
                    <a:lnTo>
                      <a:pt x="20" y="1"/>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5" name="Freeform 66"/>
              <p:cNvSpPr>
                <a:spLocks/>
              </p:cNvSpPr>
              <p:nvPr/>
            </p:nvSpPr>
            <p:spPr bwMode="auto">
              <a:xfrm>
                <a:off x="2846" y="2513"/>
                <a:ext cx="44" cy="18"/>
              </a:xfrm>
              <a:custGeom>
                <a:avLst/>
                <a:gdLst>
                  <a:gd name="T0" fmla="*/ 44 w 133"/>
                  <a:gd name="T1" fmla="*/ 18 h 53"/>
                  <a:gd name="T2" fmla="*/ 44 w 133"/>
                  <a:gd name="T3" fmla="*/ 18 h 53"/>
                  <a:gd name="T4" fmla="*/ 39 w 133"/>
                  <a:gd name="T5" fmla="*/ 17 h 53"/>
                  <a:gd name="T6" fmla="*/ 33 w 133"/>
                  <a:gd name="T7" fmla="*/ 16 h 53"/>
                  <a:gd name="T8" fmla="*/ 27 w 133"/>
                  <a:gd name="T9" fmla="*/ 13 h 53"/>
                  <a:gd name="T10" fmla="*/ 21 w 133"/>
                  <a:gd name="T11" fmla="*/ 9 h 53"/>
                  <a:gd name="T12" fmla="*/ 16 w 133"/>
                  <a:gd name="T13" fmla="*/ 6 h 53"/>
                  <a:gd name="T14" fmla="*/ 12 w 133"/>
                  <a:gd name="T15" fmla="*/ 3 h 53"/>
                  <a:gd name="T16" fmla="*/ 9 w 133"/>
                  <a:gd name="T17" fmla="*/ 1 h 53"/>
                  <a:gd name="T18" fmla="*/ 8 w 133"/>
                  <a:gd name="T19" fmla="*/ 0 h 53"/>
                  <a:gd name="T20" fmla="*/ 8 w 133"/>
                  <a:gd name="T21" fmla="*/ 0 h 53"/>
                  <a:gd name="T22" fmla="*/ 8 w 133"/>
                  <a:gd name="T23" fmla="*/ 0 h 53"/>
                  <a:gd name="T24" fmla="*/ 8 w 133"/>
                  <a:gd name="T25" fmla="*/ 0 h 53"/>
                  <a:gd name="T26" fmla="*/ 8 w 133"/>
                  <a:gd name="T27" fmla="*/ 0 h 53"/>
                  <a:gd name="T28" fmla="*/ 8 w 133"/>
                  <a:gd name="T29" fmla="*/ 1 h 53"/>
                  <a:gd name="T30" fmla="*/ 7 w 133"/>
                  <a:gd name="T31" fmla="*/ 2 h 53"/>
                  <a:gd name="T32" fmla="*/ 5 w 133"/>
                  <a:gd name="T33" fmla="*/ 5 h 53"/>
                  <a:gd name="T34" fmla="*/ 3 w 133"/>
                  <a:gd name="T35" fmla="*/ 10 h 53"/>
                  <a:gd name="T36" fmla="*/ 0 w 133"/>
                  <a:gd name="T37" fmla="*/ 16 h 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3"/>
                  <a:gd name="T58" fmla="*/ 0 h 53"/>
                  <a:gd name="T59" fmla="*/ 133 w 133"/>
                  <a:gd name="T60" fmla="*/ 53 h 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3" h="53">
                    <a:moveTo>
                      <a:pt x="133" y="53"/>
                    </a:moveTo>
                    <a:lnTo>
                      <a:pt x="133" y="53"/>
                    </a:lnTo>
                    <a:lnTo>
                      <a:pt x="118" y="51"/>
                    </a:lnTo>
                    <a:lnTo>
                      <a:pt x="100" y="46"/>
                    </a:lnTo>
                    <a:lnTo>
                      <a:pt x="82" y="37"/>
                    </a:lnTo>
                    <a:lnTo>
                      <a:pt x="64" y="27"/>
                    </a:lnTo>
                    <a:lnTo>
                      <a:pt x="48" y="18"/>
                    </a:lnTo>
                    <a:lnTo>
                      <a:pt x="35" y="9"/>
                    </a:lnTo>
                    <a:lnTo>
                      <a:pt x="26" y="4"/>
                    </a:lnTo>
                    <a:lnTo>
                      <a:pt x="23" y="1"/>
                    </a:lnTo>
                    <a:lnTo>
                      <a:pt x="23" y="0"/>
                    </a:lnTo>
                    <a:lnTo>
                      <a:pt x="23" y="2"/>
                    </a:lnTo>
                    <a:lnTo>
                      <a:pt x="20" y="7"/>
                    </a:lnTo>
                    <a:lnTo>
                      <a:pt x="16" y="15"/>
                    </a:lnTo>
                    <a:lnTo>
                      <a:pt x="9" y="28"/>
                    </a:lnTo>
                    <a:lnTo>
                      <a:pt x="0" y="47"/>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6" name="Freeform 67"/>
              <p:cNvSpPr>
                <a:spLocks/>
              </p:cNvSpPr>
              <p:nvPr/>
            </p:nvSpPr>
            <p:spPr bwMode="auto">
              <a:xfrm>
                <a:off x="2944" y="2457"/>
                <a:ext cx="8" cy="28"/>
              </a:xfrm>
              <a:custGeom>
                <a:avLst/>
                <a:gdLst>
                  <a:gd name="T0" fmla="*/ 0 w 25"/>
                  <a:gd name="T1" fmla="*/ 0 h 84"/>
                  <a:gd name="T2" fmla="*/ 0 w 25"/>
                  <a:gd name="T3" fmla="*/ 0 h 84"/>
                  <a:gd name="T4" fmla="*/ 1 w 25"/>
                  <a:gd name="T5" fmla="*/ 1 h 84"/>
                  <a:gd name="T6" fmla="*/ 2 w 25"/>
                  <a:gd name="T7" fmla="*/ 2 h 84"/>
                  <a:gd name="T8" fmla="*/ 4 w 25"/>
                  <a:gd name="T9" fmla="*/ 5 h 84"/>
                  <a:gd name="T10" fmla="*/ 5 w 25"/>
                  <a:gd name="T11" fmla="*/ 9 h 84"/>
                  <a:gd name="T12" fmla="*/ 7 w 25"/>
                  <a:gd name="T13" fmla="*/ 14 h 84"/>
                  <a:gd name="T14" fmla="*/ 8 w 25"/>
                  <a:gd name="T15" fmla="*/ 18 h 84"/>
                  <a:gd name="T16" fmla="*/ 8 w 25"/>
                  <a:gd name="T17" fmla="*/ 23 h 84"/>
                  <a:gd name="T18" fmla="*/ 7 w 25"/>
                  <a:gd name="T19" fmla="*/ 28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84"/>
                  <a:gd name="T32" fmla="*/ 25 w 25"/>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84">
                    <a:moveTo>
                      <a:pt x="0" y="0"/>
                    </a:moveTo>
                    <a:lnTo>
                      <a:pt x="0" y="0"/>
                    </a:lnTo>
                    <a:lnTo>
                      <a:pt x="2" y="2"/>
                    </a:lnTo>
                    <a:lnTo>
                      <a:pt x="5" y="7"/>
                    </a:lnTo>
                    <a:lnTo>
                      <a:pt x="12" y="16"/>
                    </a:lnTo>
                    <a:lnTo>
                      <a:pt x="17" y="27"/>
                    </a:lnTo>
                    <a:lnTo>
                      <a:pt x="22" y="41"/>
                    </a:lnTo>
                    <a:lnTo>
                      <a:pt x="24" y="54"/>
                    </a:lnTo>
                    <a:lnTo>
                      <a:pt x="25" y="70"/>
                    </a:lnTo>
                    <a:lnTo>
                      <a:pt x="22" y="8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7" name="Freeform 68"/>
              <p:cNvSpPr>
                <a:spLocks/>
              </p:cNvSpPr>
              <p:nvPr/>
            </p:nvSpPr>
            <p:spPr bwMode="auto">
              <a:xfrm>
                <a:off x="2987" y="2431"/>
                <a:ext cx="6" cy="30"/>
              </a:xfrm>
              <a:custGeom>
                <a:avLst/>
                <a:gdLst>
                  <a:gd name="T0" fmla="*/ 6 w 17"/>
                  <a:gd name="T1" fmla="*/ 0 h 91"/>
                  <a:gd name="T2" fmla="*/ 6 w 17"/>
                  <a:gd name="T3" fmla="*/ 0 h 91"/>
                  <a:gd name="T4" fmla="*/ 5 w 17"/>
                  <a:gd name="T5" fmla="*/ 1 h 91"/>
                  <a:gd name="T6" fmla="*/ 5 w 17"/>
                  <a:gd name="T7" fmla="*/ 2 h 91"/>
                  <a:gd name="T8" fmla="*/ 4 w 17"/>
                  <a:gd name="T9" fmla="*/ 5 h 91"/>
                  <a:gd name="T10" fmla="*/ 2 w 17"/>
                  <a:gd name="T11" fmla="*/ 8 h 91"/>
                  <a:gd name="T12" fmla="*/ 1 w 17"/>
                  <a:gd name="T13" fmla="*/ 13 h 91"/>
                  <a:gd name="T14" fmla="*/ 0 w 17"/>
                  <a:gd name="T15" fmla="*/ 18 h 91"/>
                  <a:gd name="T16" fmla="*/ 0 w 17"/>
                  <a:gd name="T17" fmla="*/ 24 h 91"/>
                  <a:gd name="T18" fmla="*/ 1 w 17"/>
                  <a:gd name="T19" fmla="*/ 3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91"/>
                  <a:gd name="T32" fmla="*/ 17 w 17"/>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91">
                    <a:moveTo>
                      <a:pt x="17" y="0"/>
                    </a:moveTo>
                    <a:lnTo>
                      <a:pt x="17" y="0"/>
                    </a:lnTo>
                    <a:lnTo>
                      <a:pt x="15" y="2"/>
                    </a:lnTo>
                    <a:lnTo>
                      <a:pt x="13" y="6"/>
                    </a:lnTo>
                    <a:lnTo>
                      <a:pt x="10" y="15"/>
                    </a:lnTo>
                    <a:lnTo>
                      <a:pt x="7" y="25"/>
                    </a:lnTo>
                    <a:lnTo>
                      <a:pt x="3" y="39"/>
                    </a:lnTo>
                    <a:lnTo>
                      <a:pt x="0" y="54"/>
                    </a:lnTo>
                    <a:lnTo>
                      <a:pt x="0" y="72"/>
                    </a:lnTo>
                    <a:lnTo>
                      <a:pt x="2" y="9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8" name="Freeform 69"/>
              <p:cNvSpPr>
                <a:spLocks/>
              </p:cNvSpPr>
              <p:nvPr/>
            </p:nvSpPr>
            <p:spPr bwMode="auto">
              <a:xfrm>
                <a:off x="2770" y="2029"/>
                <a:ext cx="51" cy="61"/>
              </a:xfrm>
              <a:custGeom>
                <a:avLst/>
                <a:gdLst>
                  <a:gd name="T0" fmla="*/ 0 w 154"/>
                  <a:gd name="T1" fmla="*/ 61 h 183"/>
                  <a:gd name="T2" fmla="*/ 0 w 154"/>
                  <a:gd name="T3" fmla="*/ 61 h 183"/>
                  <a:gd name="T4" fmla="*/ 9 w 154"/>
                  <a:gd name="T5" fmla="*/ 57 h 183"/>
                  <a:gd name="T6" fmla="*/ 17 w 154"/>
                  <a:gd name="T7" fmla="*/ 54 h 183"/>
                  <a:gd name="T8" fmla="*/ 23 w 154"/>
                  <a:gd name="T9" fmla="*/ 51 h 183"/>
                  <a:gd name="T10" fmla="*/ 28 w 154"/>
                  <a:gd name="T11" fmla="*/ 49 h 183"/>
                  <a:gd name="T12" fmla="*/ 32 w 154"/>
                  <a:gd name="T13" fmla="*/ 46 h 183"/>
                  <a:gd name="T14" fmla="*/ 34 w 154"/>
                  <a:gd name="T15" fmla="*/ 43 h 183"/>
                  <a:gd name="T16" fmla="*/ 36 w 154"/>
                  <a:gd name="T17" fmla="*/ 39 h 183"/>
                  <a:gd name="T18" fmla="*/ 37 w 154"/>
                  <a:gd name="T19" fmla="*/ 35 h 183"/>
                  <a:gd name="T20" fmla="*/ 37 w 154"/>
                  <a:gd name="T21" fmla="*/ 35 h 183"/>
                  <a:gd name="T22" fmla="*/ 37 w 154"/>
                  <a:gd name="T23" fmla="*/ 30 h 183"/>
                  <a:gd name="T24" fmla="*/ 39 w 154"/>
                  <a:gd name="T25" fmla="*/ 26 h 183"/>
                  <a:gd name="T26" fmla="*/ 40 w 154"/>
                  <a:gd name="T27" fmla="*/ 22 h 183"/>
                  <a:gd name="T28" fmla="*/ 43 w 154"/>
                  <a:gd name="T29" fmla="*/ 19 h 183"/>
                  <a:gd name="T30" fmla="*/ 45 w 154"/>
                  <a:gd name="T31" fmla="*/ 16 h 183"/>
                  <a:gd name="T32" fmla="*/ 47 w 154"/>
                  <a:gd name="T33" fmla="*/ 15 h 183"/>
                  <a:gd name="T34" fmla="*/ 49 w 154"/>
                  <a:gd name="T35" fmla="*/ 14 h 183"/>
                  <a:gd name="T36" fmla="*/ 49 w 154"/>
                  <a:gd name="T37" fmla="*/ 13 h 183"/>
                  <a:gd name="T38" fmla="*/ 51 w 154"/>
                  <a:gd name="T39" fmla="*/ 0 h 1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4"/>
                  <a:gd name="T61" fmla="*/ 0 h 183"/>
                  <a:gd name="T62" fmla="*/ 154 w 154"/>
                  <a:gd name="T63" fmla="*/ 183 h 1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4" h="183">
                    <a:moveTo>
                      <a:pt x="0" y="183"/>
                    </a:moveTo>
                    <a:lnTo>
                      <a:pt x="0" y="183"/>
                    </a:lnTo>
                    <a:lnTo>
                      <a:pt x="28" y="172"/>
                    </a:lnTo>
                    <a:lnTo>
                      <a:pt x="52" y="163"/>
                    </a:lnTo>
                    <a:lnTo>
                      <a:pt x="70" y="154"/>
                    </a:lnTo>
                    <a:lnTo>
                      <a:pt x="85" y="146"/>
                    </a:lnTo>
                    <a:lnTo>
                      <a:pt x="97" y="137"/>
                    </a:lnTo>
                    <a:lnTo>
                      <a:pt x="104" y="128"/>
                    </a:lnTo>
                    <a:lnTo>
                      <a:pt x="109" y="117"/>
                    </a:lnTo>
                    <a:lnTo>
                      <a:pt x="111" y="104"/>
                    </a:lnTo>
                    <a:lnTo>
                      <a:pt x="112" y="89"/>
                    </a:lnTo>
                    <a:lnTo>
                      <a:pt x="117" y="77"/>
                    </a:lnTo>
                    <a:lnTo>
                      <a:pt x="122" y="66"/>
                    </a:lnTo>
                    <a:lnTo>
                      <a:pt x="129" y="57"/>
                    </a:lnTo>
                    <a:lnTo>
                      <a:pt x="137" y="49"/>
                    </a:lnTo>
                    <a:lnTo>
                      <a:pt x="142" y="44"/>
                    </a:lnTo>
                    <a:lnTo>
                      <a:pt x="147" y="41"/>
                    </a:lnTo>
                    <a:lnTo>
                      <a:pt x="148" y="39"/>
                    </a:lnTo>
                    <a:lnTo>
                      <a:pt x="15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9" name="Freeform 70"/>
              <p:cNvSpPr>
                <a:spLocks/>
              </p:cNvSpPr>
              <p:nvPr/>
            </p:nvSpPr>
            <p:spPr bwMode="auto">
              <a:xfrm>
                <a:off x="2658" y="2618"/>
                <a:ext cx="22" cy="28"/>
              </a:xfrm>
              <a:custGeom>
                <a:avLst/>
                <a:gdLst>
                  <a:gd name="T0" fmla="*/ 22 w 66"/>
                  <a:gd name="T1" fmla="*/ 28 h 86"/>
                  <a:gd name="T2" fmla="*/ 22 w 66"/>
                  <a:gd name="T3" fmla="*/ 28 h 86"/>
                  <a:gd name="T4" fmla="*/ 17 w 66"/>
                  <a:gd name="T5" fmla="*/ 23 h 86"/>
                  <a:gd name="T6" fmla="*/ 13 w 66"/>
                  <a:gd name="T7" fmla="*/ 19 h 86"/>
                  <a:gd name="T8" fmla="*/ 10 w 66"/>
                  <a:gd name="T9" fmla="*/ 14 h 86"/>
                  <a:gd name="T10" fmla="*/ 7 w 66"/>
                  <a:gd name="T11" fmla="*/ 10 h 86"/>
                  <a:gd name="T12" fmla="*/ 4 w 66"/>
                  <a:gd name="T13" fmla="*/ 6 h 86"/>
                  <a:gd name="T14" fmla="*/ 2 w 66"/>
                  <a:gd name="T15" fmla="*/ 3 h 86"/>
                  <a:gd name="T16" fmla="*/ 0 w 66"/>
                  <a:gd name="T17" fmla="*/ 1 h 86"/>
                  <a:gd name="T18" fmla="*/ 0 w 66"/>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86"/>
                  <a:gd name="T32" fmla="*/ 66 w 66"/>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86">
                    <a:moveTo>
                      <a:pt x="66" y="86"/>
                    </a:moveTo>
                    <a:lnTo>
                      <a:pt x="66" y="86"/>
                    </a:lnTo>
                    <a:lnTo>
                      <a:pt x="52" y="72"/>
                    </a:lnTo>
                    <a:lnTo>
                      <a:pt x="40" y="58"/>
                    </a:lnTo>
                    <a:lnTo>
                      <a:pt x="29" y="44"/>
                    </a:lnTo>
                    <a:lnTo>
                      <a:pt x="20" y="30"/>
                    </a:lnTo>
                    <a:lnTo>
                      <a:pt x="11" y="18"/>
                    </a:lnTo>
                    <a:lnTo>
                      <a:pt x="5" y="9"/>
                    </a:lnTo>
                    <a:lnTo>
                      <a:pt x="1" y="2"/>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0" name="Line 71"/>
              <p:cNvSpPr>
                <a:spLocks noChangeShapeType="1"/>
              </p:cNvSpPr>
              <p:nvPr/>
            </p:nvSpPr>
            <p:spPr bwMode="auto">
              <a:xfrm flipV="1">
                <a:off x="2646" y="2631"/>
                <a:ext cx="1" cy="24"/>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1" name="Line 72"/>
              <p:cNvSpPr>
                <a:spLocks noChangeShapeType="1"/>
              </p:cNvSpPr>
              <p:nvPr/>
            </p:nvSpPr>
            <p:spPr bwMode="auto">
              <a:xfrm flipV="1">
                <a:off x="2660" y="2644"/>
                <a:ext cx="3" cy="24"/>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2" name="Freeform 73"/>
              <p:cNvSpPr>
                <a:spLocks/>
              </p:cNvSpPr>
              <p:nvPr/>
            </p:nvSpPr>
            <p:spPr bwMode="auto">
              <a:xfrm>
                <a:off x="2658" y="2209"/>
                <a:ext cx="71" cy="83"/>
              </a:xfrm>
              <a:custGeom>
                <a:avLst/>
                <a:gdLst>
                  <a:gd name="T0" fmla="*/ 54 w 212"/>
                  <a:gd name="T1" fmla="*/ 83 h 248"/>
                  <a:gd name="T2" fmla="*/ 54 w 212"/>
                  <a:gd name="T3" fmla="*/ 83 h 248"/>
                  <a:gd name="T4" fmla="*/ 54 w 212"/>
                  <a:gd name="T5" fmla="*/ 77 h 248"/>
                  <a:gd name="T6" fmla="*/ 54 w 212"/>
                  <a:gd name="T7" fmla="*/ 71 h 248"/>
                  <a:gd name="T8" fmla="*/ 54 w 212"/>
                  <a:gd name="T9" fmla="*/ 65 h 248"/>
                  <a:gd name="T10" fmla="*/ 55 w 212"/>
                  <a:gd name="T11" fmla="*/ 61 h 248"/>
                  <a:gd name="T12" fmla="*/ 57 w 212"/>
                  <a:gd name="T13" fmla="*/ 56 h 248"/>
                  <a:gd name="T14" fmla="*/ 58 w 212"/>
                  <a:gd name="T15" fmla="*/ 51 h 248"/>
                  <a:gd name="T16" fmla="*/ 61 w 212"/>
                  <a:gd name="T17" fmla="*/ 47 h 248"/>
                  <a:gd name="T18" fmla="*/ 64 w 212"/>
                  <a:gd name="T19" fmla="*/ 42 h 248"/>
                  <a:gd name="T20" fmla="*/ 64 w 212"/>
                  <a:gd name="T21" fmla="*/ 42 h 248"/>
                  <a:gd name="T22" fmla="*/ 67 w 212"/>
                  <a:gd name="T23" fmla="*/ 41 h 248"/>
                  <a:gd name="T24" fmla="*/ 68 w 212"/>
                  <a:gd name="T25" fmla="*/ 39 h 248"/>
                  <a:gd name="T26" fmla="*/ 69 w 212"/>
                  <a:gd name="T27" fmla="*/ 38 h 248"/>
                  <a:gd name="T28" fmla="*/ 71 w 212"/>
                  <a:gd name="T29" fmla="*/ 37 h 248"/>
                  <a:gd name="T30" fmla="*/ 71 w 212"/>
                  <a:gd name="T31" fmla="*/ 37 h 248"/>
                  <a:gd name="T32" fmla="*/ 69 w 212"/>
                  <a:gd name="T33" fmla="*/ 26 h 248"/>
                  <a:gd name="T34" fmla="*/ 64 w 212"/>
                  <a:gd name="T35" fmla="*/ 19 h 248"/>
                  <a:gd name="T36" fmla="*/ 57 w 212"/>
                  <a:gd name="T37" fmla="*/ 16 h 248"/>
                  <a:gd name="T38" fmla="*/ 48 w 212"/>
                  <a:gd name="T39" fmla="*/ 14 h 248"/>
                  <a:gd name="T40" fmla="*/ 38 w 212"/>
                  <a:gd name="T41" fmla="*/ 13 h 248"/>
                  <a:gd name="T42" fmla="*/ 28 w 212"/>
                  <a:gd name="T43" fmla="*/ 12 h 248"/>
                  <a:gd name="T44" fmla="*/ 18 w 212"/>
                  <a:gd name="T45" fmla="*/ 10 h 248"/>
                  <a:gd name="T46" fmla="*/ 10 w 212"/>
                  <a:gd name="T47" fmla="*/ 7 h 248"/>
                  <a:gd name="T48" fmla="*/ 10 w 212"/>
                  <a:gd name="T49" fmla="*/ 4 h 248"/>
                  <a:gd name="T50" fmla="*/ 2 w 212"/>
                  <a:gd name="T51" fmla="*/ 2 h 248"/>
                  <a:gd name="T52" fmla="*/ 0 w 212"/>
                  <a:gd name="T53" fmla="*/ 0 h 2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2"/>
                  <a:gd name="T82" fmla="*/ 0 h 248"/>
                  <a:gd name="T83" fmla="*/ 212 w 212"/>
                  <a:gd name="T84" fmla="*/ 248 h 2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2" h="248">
                    <a:moveTo>
                      <a:pt x="161" y="248"/>
                    </a:moveTo>
                    <a:lnTo>
                      <a:pt x="161" y="248"/>
                    </a:lnTo>
                    <a:lnTo>
                      <a:pt x="161" y="229"/>
                    </a:lnTo>
                    <a:lnTo>
                      <a:pt x="161" y="212"/>
                    </a:lnTo>
                    <a:lnTo>
                      <a:pt x="162" y="195"/>
                    </a:lnTo>
                    <a:lnTo>
                      <a:pt x="165" y="181"/>
                    </a:lnTo>
                    <a:lnTo>
                      <a:pt x="169" y="167"/>
                    </a:lnTo>
                    <a:lnTo>
                      <a:pt x="174" y="152"/>
                    </a:lnTo>
                    <a:lnTo>
                      <a:pt x="181" y="139"/>
                    </a:lnTo>
                    <a:lnTo>
                      <a:pt x="191" y="124"/>
                    </a:lnTo>
                    <a:lnTo>
                      <a:pt x="199" y="122"/>
                    </a:lnTo>
                    <a:lnTo>
                      <a:pt x="204" y="118"/>
                    </a:lnTo>
                    <a:lnTo>
                      <a:pt x="207" y="113"/>
                    </a:lnTo>
                    <a:lnTo>
                      <a:pt x="212" y="111"/>
                    </a:lnTo>
                    <a:lnTo>
                      <a:pt x="207" y="79"/>
                    </a:lnTo>
                    <a:lnTo>
                      <a:pt x="192" y="58"/>
                    </a:lnTo>
                    <a:lnTo>
                      <a:pt x="170" y="47"/>
                    </a:lnTo>
                    <a:lnTo>
                      <a:pt x="144" y="41"/>
                    </a:lnTo>
                    <a:lnTo>
                      <a:pt x="114" y="39"/>
                    </a:lnTo>
                    <a:lnTo>
                      <a:pt x="84" y="36"/>
                    </a:lnTo>
                    <a:lnTo>
                      <a:pt x="55" y="31"/>
                    </a:lnTo>
                    <a:lnTo>
                      <a:pt x="30" y="20"/>
                    </a:lnTo>
                    <a:lnTo>
                      <a:pt x="30" y="13"/>
                    </a:lnTo>
                    <a:lnTo>
                      <a:pt x="7" y="7"/>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3" name="Freeform 74"/>
              <p:cNvSpPr>
                <a:spLocks/>
              </p:cNvSpPr>
              <p:nvPr/>
            </p:nvSpPr>
            <p:spPr bwMode="auto">
              <a:xfrm>
                <a:off x="2726" y="2216"/>
                <a:ext cx="15" cy="15"/>
              </a:xfrm>
              <a:custGeom>
                <a:avLst/>
                <a:gdLst>
                  <a:gd name="T0" fmla="*/ 0 w 44"/>
                  <a:gd name="T1" fmla="*/ 15 h 46"/>
                  <a:gd name="T2" fmla="*/ 0 w 44"/>
                  <a:gd name="T3" fmla="*/ 15 h 46"/>
                  <a:gd name="T4" fmla="*/ 1 w 44"/>
                  <a:gd name="T5" fmla="*/ 15 h 46"/>
                  <a:gd name="T6" fmla="*/ 2 w 44"/>
                  <a:gd name="T7" fmla="*/ 14 h 46"/>
                  <a:gd name="T8" fmla="*/ 5 w 44"/>
                  <a:gd name="T9" fmla="*/ 14 h 46"/>
                  <a:gd name="T10" fmla="*/ 6 w 44"/>
                  <a:gd name="T11" fmla="*/ 14 h 46"/>
                  <a:gd name="T12" fmla="*/ 8 w 44"/>
                  <a:gd name="T13" fmla="*/ 13 h 46"/>
                  <a:gd name="T14" fmla="*/ 10 w 44"/>
                  <a:gd name="T15" fmla="*/ 13 h 46"/>
                  <a:gd name="T16" fmla="*/ 12 w 44"/>
                  <a:gd name="T17" fmla="*/ 13 h 46"/>
                  <a:gd name="T18" fmla="*/ 13 w 44"/>
                  <a:gd name="T19" fmla="*/ 13 h 46"/>
                  <a:gd name="T20" fmla="*/ 15 w 44"/>
                  <a:gd name="T21" fmla="*/ 10 h 46"/>
                  <a:gd name="T22" fmla="*/ 15 w 44"/>
                  <a:gd name="T23" fmla="*/ 0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
                  <a:gd name="T37" fmla="*/ 0 h 46"/>
                  <a:gd name="T38" fmla="*/ 44 w 44"/>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 h="46">
                    <a:moveTo>
                      <a:pt x="0" y="46"/>
                    </a:moveTo>
                    <a:lnTo>
                      <a:pt x="0" y="46"/>
                    </a:lnTo>
                    <a:lnTo>
                      <a:pt x="4" y="46"/>
                    </a:lnTo>
                    <a:lnTo>
                      <a:pt x="7" y="44"/>
                    </a:lnTo>
                    <a:lnTo>
                      <a:pt x="14" y="43"/>
                    </a:lnTo>
                    <a:lnTo>
                      <a:pt x="19" y="42"/>
                    </a:lnTo>
                    <a:lnTo>
                      <a:pt x="24" y="41"/>
                    </a:lnTo>
                    <a:lnTo>
                      <a:pt x="30" y="40"/>
                    </a:lnTo>
                    <a:lnTo>
                      <a:pt x="34" y="39"/>
                    </a:lnTo>
                    <a:lnTo>
                      <a:pt x="38" y="39"/>
                    </a:lnTo>
                    <a:lnTo>
                      <a:pt x="44" y="32"/>
                    </a:lnTo>
                    <a:lnTo>
                      <a:pt x="4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4" name="Freeform 75"/>
              <p:cNvSpPr>
                <a:spLocks/>
              </p:cNvSpPr>
              <p:nvPr/>
            </p:nvSpPr>
            <p:spPr bwMode="auto">
              <a:xfrm>
                <a:off x="2809" y="2109"/>
                <a:ext cx="67" cy="55"/>
              </a:xfrm>
              <a:custGeom>
                <a:avLst/>
                <a:gdLst>
                  <a:gd name="T0" fmla="*/ 0 w 199"/>
                  <a:gd name="T1" fmla="*/ 0 h 164"/>
                  <a:gd name="T2" fmla="*/ 0 w 199"/>
                  <a:gd name="T3" fmla="*/ 0 h 164"/>
                  <a:gd name="T4" fmla="*/ 3 w 199"/>
                  <a:gd name="T5" fmla="*/ 2 h 164"/>
                  <a:gd name="T6" fmla="*/ 6 w 199"/>
                  <a:gd name="T7" fmla="*/ 5 h 164"/>
                  <a:gd name="T8" fmla="*/ 10 w 199"/>
                  <a:gd name="T9" fmla="*/ 9 h 164"/>
                  <a:gd name="T10" fmla="*/ 15 w 199"/>
                  <a:gd name="T11" fmla="*/ 14 h 164"/>
                  <a:gd name="T12" fmla="*/ 19 w 199"/>
                  <a:gd name="T13" fmla="*/ 18 h 164"/>
                  <a:gd name="T14" fmla="*/ 23 w 199"/>
                  <a:gd name="T15" fmla="*/ 22 h 164"/>
                  <a:gd name="T16" fmla="*/ 26 w 199"/>
                  <a:gd name="T17" fmla="*/ 25 h 164"/>
                  <a:gd name="T18" fmla="*/ 27 w 199"/>
                  <a:gd name="T19" fmla="*/ 26 h 164"/>
                  <a:gd name="T20" fmla="*/ 27 w 199"/>
                  <a:gd name="T21" fmla="*/ 26 h 164"/>
                  <a:gd name="T22" fmla="*/ 21 w 199"/>
                  <a:gd name="T23" fmla="*/ 19 h 164"/>
                  <a:gd name="T24" fmla="*/ 18 w 199"/>
                  <a:gd name="T25" fmla="*/ 16 h 164"/>
                  <a:gd name="T26" fmla="*/ 17 w 199"/>
                  <a:gd name="T27" fmla="*/ 16 h 164"/>
                  <a:gd name="T28" fmla="*/ 18 w 199"/>
                  <a:gd name="T29" fmla="*/ 18 h 164"/>
                  <a:gd name="T30" fmla="*/ 20 w 199"/>
                  <a:gd name="T31" fmla="*/ 21 h 164"/>
                  <a:gd name="T32" fmla="*/ 23 w 199"/>
                  <a:gd name="T33" fmla="*/ 25 h 164"/>
                  <a:gd name="T34" fmla="*/ 26 w 199"/>
                  <a:gd name="T35" fmla="*/ 28 h 164"/>
                  <a:gd name="T36" fmla="*/ 27 w 199"/>
                  <a:gd name="T37" fmla="*/ 31 h 164"/>
                  <a:gd name="T38" fmla="*/ 27 w 199"/>
                  <a:gd name="T39" fmla="*/ 31 h 164"/>
                  <a:gd name="T40" fmla="*/ 29 w 199"/>
                  <a:gd name="T41" fmla="*/ 32 h 164"/>
                  <a:gd name="T42" fmla="*/ 31 w 199"/>
                  <a:gd name="T43" fmla="*/ 33 h 164"/>
                  <a:gd name="T44" fmla="*/ 33 w 199"/>
                  <a:gd name="T45" fmla="*/ 35 h 164"/>
                  <a:gd name="T46" fmla="*/ 35 w 199"/>
                  <a:gd name="T47" fmla="*/ 35 h 164"/>
                  <a:gd name="T48" fmla="*/ 35 w 199"/>
                  <a:gd name="T49" fmla="*/ 42 h 164"/>
                  <a:gd name="T50" fmla="*/ 37 w 199"/>
                  <a:gd name="T51" fmla="*/ 42 h 164"/>
                  <a:gd name="T52" fmla="*/ 37 w 199"/>
                  <a:gd name="T53" fmla="*/ 42 h 164"/>
                  <a:gd name="T54" fmla="*/ 37 w 199"/>
                  <a:gd name="T55" fmla="*/ 43 h 164"/>
                  <a:gd name="T56" fmla="*/ 37 w 199"/>
                  <a:gd name="T57" fmla="*/ 44 h 164"/>
                  <a:gd name="T58" fmla="*/ 38 w 199"/>
                  <a:gd name="T59" fmla="*/ 46 h 164"/>
                  <a:gd name="T60" fmla="*/ 38 w 199"/>
                  <a:gd name="T61" fmla="*/ 48 h 164"/>
                  <a:gd name="T62" fmla="*/ 39 w 199"/>
                  <a:gd name="T63" fmla="*/ 50 h 164"/>
                  <a:gd name="T64" fmla="*/ 39 w 199"/>
                  <a:gd name="T65" fmla="*/ 52 h 164"/>
                  <a:gd name="T66" fmla="*/ 40 w 199"/>
                  <a:gd name="T67" fmla="*/ 54 h 164"/>
                  <a:gd name="T68" fmla="*/ 40 w 199"/>
                  <a:gd name="T69" fmla="*/ 55 h 164"/>
                  <a:gd name="T70" fmla="*/ 62 w 199"/>
                  <a:gd name="T71" fmla="*/ 55 h 164"/>
                  <a:gd name="T72" fmla="*/ 65 w 199"/>
                  <a:gd name="T73" fmla="*/ 53 h 164"/>
                  <a:gd name="T74" fmla="*/ 67 w 199"/>
                  <a:gd name="T75" fmla="*/ 50 h 164"/>
                  <a:gd name="T76" fmla="*/ 67 w 199"/>
                  <a:gd name="T77" fmla="*/ 50 h 164"/>
                  <a:gd name="T78" fmla="*/ 67 w 199"/>
                  <a:gd name="T79" fmla="*/ 48 h 164"/>
                  <a:gd name="T80" fmla="*/ 67 w 199"/>
                  <a:gd name="T81" fmla="*/ 45 h 164"/>
                  <a:gd name="T82" fmla="*/ 66 w 199"/>
                  <a:gd name="T83" fmla="*/ 42 h 164"/>
                  <a:gd name="T84" fmla="*/ 65 w 199"/>
                  <a:gd name="T85" fmla="*/ 40 h 164"/>
                  <a:gd name="T86" fmla="*/ 62 w 199"/>
                  <a:gd name="T87" fmla="*/ 40 h 164"/>
                  <a:gd name="T88" fmla="*/ 62 w 199"/>
                  <a:gd name="T89" fmla="*/ 40 h 164"/>
                  <a:gd name="T90" fmla="*/ 62 w 199"/>
                  <a:gd name="T91" fmla="*/ 38 h 164"/>
                  <a:gd name="T92" fmla="*/ 60 w 199"/>
                  <a:gd name="T93" fmla="*/ 36 h 164"/>
                  <a:gd name="T94" fmla="*/ 58 w 199"/>
                  <a:gd name="T95" fmla="*/ 34 h 164"/>
                  <a:gd name="T96" fmla="*/ 54 w 199"/>
                  <a:gd name="T97" fmla="*/ 33 h 164"/>
                  <a:gd name="T98" fmla="*/ 54 w 199"/>
                  <a:gd name="T99" fmla="*/ 33 h 164"/>
                  <a:gd name="T100" fmla="*/ 54 w 199"/>
                  <a:gd name="T101" fmla="*/ 31 h 164"/>
                  <a:gd name="T102" fmla="*/ 52 w 199"/>
                  <a:gd name="T103" fmla="*/ 29 h 164"/>
                  <a:gd name="T104" fmla="*/ 51 w 199"/>
                  <a:gd name="T105" fmla="*/ 26 h 164"/>
                  <a:gd name="T106" fmla="*/ 50 w 199"/>
                  <a:gd name="T107" fmla="*/ 24 h 164"/>
                  <a:gd name="T108" fmla="*/ 45 w 199"/>
                  <a:gd name="T109" fmla="*/ 22 h 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9"/>
                  <a:gd name="T166" fmla="*/ 0 h 164"/>
                  <a:gd name="T167" fmla="*/ 199 w 199"/>
                  <a:gd name="T168" fmla="*/ 164 h 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9" h="164">
                    <a:moveTo>
                      <a:pt x="0" y="0"/>
                    </a:moveTo>
                    <a:lnTo>
                      <a:pt x="0" y="0"/>
                    </a:lnTo>
                    <a:lnTo>
                      <a:pt x="8" y="6"/>
                    </a:lnTo>
                    <a:lnTo>
                      <a:pt x="18" y="15"/>
                    </a:lnTo>
                    <a:lnTo>
                      <a:pt x="30" y="28"/>
                    </a:lnTo>
                    <a:lnTo>
                      <a:pt x="44" y="42"/>
                    </a:lnTo>
                    <a:lnTo>
                      <a:pt x="56" y="55"/>
                    </a:lnTo>
                    <a:lnTo>
                      <a:pt x="68" y="67"/>
                    </a:lnTo>
                    <a:lnTo>
                      <a:pt x="76" y="75"/>
                    </a:lnTo>
                    <a:lnTo>
                      <a:pt x="81" y="78"/>
                    </a:lnTo>
                    <a:lnTo>
                      <a:pt x="63" y="58"/>
                    </a:lnTo>
                    <a:lnTo>
                      <a:pt x="53" y="48"/>
                    </a:lnTo>
                    <a:lnTo>
                      <a:pt x="50" y="48"/>
                    </a:lnTo>
                    <a:lnTo>
                      <a:pt x="54" y="53"/>
                    </a:lnTo>
                    <a:lnTo>
                      <a:pt x="60" y="63"/>
                    </a:lnTo>
                    <a:lnTo>
                      <a:pt x="69" y="74"/>
                    </a:lnTo>
                    <a:lnTo>
                      <a:pt x="76" y="84"/>
                    </a:lnTo>
                    <a:lnTo>
                      <a:pt x="81" y="91"/>
                    </a:lnTo>
                    <a:lnTo>
                      <a:pt x="86" y="94"/>
                    </a:lnTo>
                    <a:lnTo>
                      <a:pt x="93" y="98"/>
                    </a:lnTo>
                    <a:lnTo>
                      <a:pt x="98" y="103"/>
                    </a:lnTo>
                    <a:lnTo>
                      <a:pt x="103" y="105"/>
                    </a:lnTo>
                    <a:lnTo>
                      <a:pt x="103" y="124"/>
                    </a:lnTo>
                    <a:lnTo>
                      <a:pt x="110" y="124"/>
                    </a:lnTo>
                    <a:lnTo>
                      <a:pt x="110" y="127"/>
                    </a:lnTo>
                    <a:lnTo>
                      <a:pt x="111" y="131"/>
                    </a:lnTo>
                    <a:lnTo>
                      <a:pt x="113" y="137"/>
                    </a:lnTo>
                    <a:lnTo>
                      <a:pt x="114" y="144"/>
                    </a:lnTo>
                    <a:lnTo>
                      <a:pt x="115" y="150"/>
                    </a:lnTo>
                    <a:lnTo>
                      <a:pt x="116" y="156"/>
                    </a:lnTo>
                    <a:lnTo>
                      <a:pt x="118" y="160"/>
                    </a:lnTo>
                    <a:lnTo>
                      <a:pt x="118" y="164"/>
                    </a:lnTo>
                    <a:lnTo>
                      <a:pt x="184" y="164"/>
                    </a:lnTo>
                    <a:lnTo>
                      <a:pt x="192" y="157"/>
                    </a:lnTo>
                    <a:lnTo>
                      <a:pt x="199" y="150"/>
                    </a:lnTo>
                    <a:lnTo>
                      <a:pt x="199" y="144"/>
                    </a:lnTo>
                    <a:lnTo>
                      <a:pt x="198" y="134"/>
                    </a:lnTo>
                    <a:lnTo>
                      <a:pt x="195" y="125"/>
                    </a:lnTo>
                    <a:lnTo>
                      <a:pt x="192" y="118"/>
                    </a:lnTo>
                    <a:lnTo>
                      <a:pt x="184" y="118"/>
                    </a:lnTo>
                    <a:lnTo>
                      <a:pt x="183" y="113"/>
                    </a:lnTo>
                    <a:lnTo>
                      <a:pt x="179" y="106"/>
                    </a:lnTo>
                    <a:lnTo>
                      <a:pt x="171" y="100"/>
                    </a:lnTo>
                    <a:lnTo>
                      <a:pt x="161" y="98"/>
                    </a:lnTo>
                    <a:lnTo>
                      <a:pt x="159" y="93"/>
                    </a:lnTo>
                    <a:lnTo>
                      <a:pt x="155" y="85"/>
                    </a:lnTo>
                    <a:lnTo>
                      <a:pt x="150" y="77"/>
                    </a:lnTo>
                    <a:lnTo>
                      <a:pt x="148" y="71"/>
                    </a:lnTo>
                    <a:lnTo>
                      <a:pt x="133" y="6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5" name="Line 76"/>
              <p:cNvSpPr>
                <a:spLocks noChangeShapeType="1"/>
              </p:cNvSpPr>
              <p:nvPr/>
            </p:nvSpPr>
            <p:spPr bwMode="auto">
              <a:xfrm>
                <a:off x="3066" y="2127"/>
                <a:ext cx="1" cy="22"/>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6" name="Line 77"/>
              <p:cNvSpPr>
                <a:spLocks noChangeShapeType="1"/>
              </p:cNvSpPr>
              <p:nvPr/>
            </p:nvSpPr>
            <p:spPr bwMode="auto">
              <a:xfrm>
                <a:off x="3071" y="2162"/>
                <a:ext cx="7" cy="1"/>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7" name="Line 78"/>
              <p:cNvSpPr>
                <a:spLocks noChangeShapeType="1"/>
              </p:cNvSpPr>
              <p:nvPr/>
            </p:nvSpPr>
            <p:spPr bwMode="auto">
              <a:xfrm>
                <a:off x="3086" y="2177"/>
                <a:ext cx="10" cy="8"/>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8" name="Freeform 79"/>
              <p:cNvSpPr>
                <a:spLocks/>
              </p:cNvSpPr>
              <p:nvPr/>
            </p:nvSpPr>
            <p:spPr bwMode="auto">
              <a:xfrm>
                <a:off x="2624" y="2537"/>
                <a:ext cx="64" cy="26"/>
              </a:xfrm>
              <a:custGeom>
                <a:avLst/>
                <a:gdLst>
                  <a:gd name="T0" fmla="*/ 64 w 192"/>
                  <a:gd name="T1" fmla="*/ 0 h 78"/>
                  <a:gd name="T2" fmla="*/ 64 w 192"/>
                  <a:gd name="T3" fmla="*/ 0 h 78"/>
                  <a:gd name="T4" fmla="*/ 61 w 192"/>
                  <a:gd name="T5" fmla="*/ 6 h 78"/>
                  <a:gd name="T6" fmla="*/ 54 w 192"/>
                  <a:gd name="T7" fmla="*/ 11 h 78"/>
                  <a:gd name="T8" fmla="*/ 46 w 192"/>
                  <a:gd name="T9" fmla="*/ 14 h 78"/>
                  <a:gd name="T10" fmla="*/ 36 w 192"/>
                  <a:gd name="T11" fmla="*/ 16 h 78"/>
                  <a:gd name="T12" fmla="*/ 26 w 192"/>
                  <a:gd name="T13" fmla="*/ 18 h 78"/>
                  <a:gd name="T14" fmla="*/ 18 w 192"/>
                  <a:gd name="T15" fmla="*/ 20 h 78"/>
                  <a:gd name="T16" fmla="*/ 12 w 192"/>
                  <a:gd name="T17" fmla="*/ 23 h 78"/>
                  <a:gd name="T18" fmla="*/ 10 w 192"/>
                  <a:gd name="T19" fmla="*/ 26 h 78"/>
                  <a:gd name="T20" fmla="*/ 10 w 192"/>
                  <a:gd name="T21" fmla="*/ 26 h 78"/>
                  <a:gd name="T22" fmla="*/ 7 w 192"/>
                  <a:gd name="T23" fmla="*/ 26 h 78"/>
                  <a:gd name="T24" fmla="*/ 4 w 192"/>
                  <a:gd name="T25" fmla="*/ 25 h 78"/>
                  <a:gd name="T26" fmla="*/ 2 w 192"/>
                  <a:gd name="T27" fmla="*/ 25 h 78"/>
                  <a:gd name="T28" fmla="*/ 0 w 192"/>
                  <a:gd name="T29" fmla="*/ 24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78"/>
                  <a:gd name="T47" fmla="*/ 192 w 192"/>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78">
                    <a:moveTo>
                      <a:pt x="192" y="0"/>
                    </a:moveTo>
                    <a:lnTo>
                      <a:pt x="192" y="0"/>
                    </a:lnTo>
                    <a:lnTo>
                      <a:pt x="183" y="19"/>
                    </a:lnTo>
                    <a:lnTo>
                      <a:pt x="163" y="33"/>
                    </a:lnTo>
                    <a:lnTo>
                      <a:pt x="138" y="43"/>
                    </a:lnTo>
                    <a:lnTo>
                      <a:pt x="108" y="49"/>
                    </a:lnTo>
                    <a:lnTo>
                      <a:pt x="79" y="55"/>
                    </a:lnTo>
                    <a:lnTo>
                      <a:pt x="54" y="60"/>
                    </a:lnTo>
                    <a:lnTo>
                      <a:pt x="36" y="68"/>
                    </a:lnTo>
                    <a:lnTo>
                      <a:pt x="30" y="78"/>
                    </a:lnTo>
                    <a:lnTo>
                      <a:pt x="20" y="77"/>
                    </a:lnTo>
                    <a:lnTo>
                      <a:pt x="13" y="75"/>
                    </a:lnTo>
                    <a:lnTo>
                      <a:pt x="6" y="74"/>
                    </a:lnTo>
                    <a:lnTo>
                      <a:pt x="0" y="7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9" name="Freeform 80"/>
              <p:cNvSpPr>
                <a:spLocks/>
              </p:cNvSpPr>
              <p:nvPr/>
            </p:nvSpPr>
            <p:spPr bwMode="auto">
              <a:xfrm>
                <a:off x="3154" y="2118"/>
                <a:ext cx="12" cy="37"/>
              </a:xfrm>
              <a:custGeom>
                <a:avLst/>
                <a:gdLst>
                  <a:gd name="T0" fmla="*/ 0 w 36"/>
                  <a:gd name="T1" fmla="*/ 0 h 111"/>
                  <a:gd name="T2" fmla="*/ 0 w 36"/>
                  <a:gd name="T3" fmla="*/ 0 h 111"/>
                  <a:gd name="T4" fmla="*/ 4 w 36"/>
                  <a:gd name="T5" fmla="*/ 4 h 111"/>
                  <a:gd name="T6" fmla="*/ 7 w 36"/>
                  <a:gd name="T7" fmla="*/ 9 h 111"/>
                  <a:gd name="T8" fmla="*/ 9 w 36"/>
                  <a:gd name="T9" fmla="*/ 13 h 111"/>
                  <a:gd name="T10" fmla="*/ 10 w 36"/>
                  <a:gd name="T11" fmla="*/ 17 h 111"/>
                  <a:gd name="T12" fmla="*/ 11 w 36"/>
                  <a:gd name="T13" fmla="*/ 21 h 111"/>
                  <a:gd name="T14" fmla="*/ 12 w 36"/>
                  <a:gd name="T15" fmla="*/ 26 h 111"/>
                  <a:gd name="T16" fmla="*/ 12 w 36"/>
                  <a:gd name="T17" fmla="*/ 31 h 111"/>
                  <a:gd name="T18" fmla="*/ 12 w 36"/>
                  <a:gd name="T19" fmla="*/ 3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11"/>
                  <a:gd name="T32" fmla="*/ 36 w 36"/>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11">
                    <a:moveTo>
                      <a:pt x="0" y="0"/>
                    </a:moveTo>
                    <a:lnTo>
                      <a:pt x="0" y="0"/>
                    </a:lnTo>
                    <a:lnTo>
                      <a:pt x="12" y="12"/>
                    </a:lnTo>
                    <a:lnTo>
                      <a:pt x="21" y="26"/>
                    </a:lnTo>
                    <a:lnTo>
                      <a:pt x="27" y="38"/>
                    </a:lnTo>
                    <a:lnTo>
                      <a:pt x="31" y="51"/>
                    </a:lnTo>
                    <a:lnTo>
                      <a:pt x="34" y="64"/>
                    </a:lnTo>
                    <a:lnTo>
                      <a:pt x="36" y="79"/>
                    </a:lnTo>
                    <a:lnTo>
                      <a:pt x="36" y="94"/>
                    </a:lnTo>
                    <a:lnTo>
                      <a:pt x="36" y="111"/>
                    </a:lnTo>
                  </a:path>
                </a:pathLst>
              </a:custGeom>
              <a:noFill/>
              <a:ln w="0">
                <a:solidFill>
                  <a:srgbClr val="000000"/>
                </a:solidFill>
                <a:round/>
                <a:headEnd/>
                <a:tailEnd/>
              </a:ln>
            </p:spPr>
            <p:txBody>
              <a:bodyPr wrap="none" lIns="110377" tIns="55189" rIns="110377" bIns="55189">
                <a:spAutoFit/>
              </a:bodyPr>
              <a:lstStyle/>
              <a:p>
                <a:endParaRPr lang="de-DE"/>
              </a:p>
            </p:txBody>
          </p:sp>
        </p:grpSp>
      </p:grpSp>
      <p:grpSp>
        <p:nvGrpSpPr>
          <p:cNvPr id="8" name="Group 81"/>
          <p:cNvGrpSpPr>
            <a:grpSpLocks/>
          </p:cNvGrpSpPr>
          <p:nvPr/>
        </p:nvGrpSpPr>
        <p:grpSpPr bwMode="auto">
          <a:xfrm>
            <a:off x="4953004" y="0"/>
            <a:ext cx="3787777" cy="2057400"/>
            <a:chOff x="3120" y="0"/>
            <a:chExt cx="2386" cy="1344"/>
          </a:xfrm>
        </p:grpSpPr>
        <p:pic>
          <p:nvPicPr>
            <p:cNvPr id="113685" name="Picture 82"/>
            <p:cNvPicPr>
              <a:picLocks noChangeAspect="1" noChangeArrowheads="1"/>
            </p:cNvPicPr>
            <p:nvPr/>
          </p:nvPicPr>
          <p:blipFill>
            <a:blip r:embed="rId7" cstate="print"/>
            <a:srcRect/>
            <a:stretch>
              <a:fillRect/>
            </a:stretch>
          </p:blipFill>
          <p:spPr bwMode="auto">
            <a:xfrm>
              <a:off x="3120" y="0"/>
              <a:ext cx="1776" cy="1344"/>
            </a:xfrm>
            <a:prstGeom prst="rect">
              <a:avLst/>
            </a:prstGeom>
            <a:noFill/>
            <a:ln w="9525">
              <a:noFill/>
              <a:miter lim="800000"/>
              <a:headEnd/>
              <a:tailEnd/>
            </a:ln>
          </p:spPr>
        </p:pic>
        <p:sp>
          <p:nvSpPr>
            <p:cNvPr id="113686" name="Text Box 83"/>
            <p:cNvSpPr txBox="1">
              <a:spLocks noChangeArrowheads="1"/>
            </p:cNvSpPr>
            <p:nvPr/>
          </p:nvSpPr>
          <p:spPr bwMode="auto">
            <a:xfrm>
              <a:off x="4944" y="317"/>
              <a:ext cx="562" cy="261"/>
            </a:xfrm>
            <a:prstGeom prst="rect">
              <a:avLst/>
            </a:prstGeom>
            <a:noFill/>
            <a:ln w="9525">
              <a:noFill/>
              <a:miter lim="800000"/>
              <a:headEnd/>
              <a:tailEnd/>
            </a:ln>
          </p:spPr>
          <p:txBody>
            <a:bodyPr wrap="none" lIns="91436" tIns="45719" rIns="91436" bIns="45719">
              <a:spAutoFit/>
            </a:bodyPr>
            <a:lstStyle/>
            <a:p>
              <a:pPr algn="l"/>
              <a:r>
                <a:rPr lang="de-DE" sz="2000" i="0" dirty="0" err="1" smtClean="0"/>
                <a:t>Others</a:t>
              </a:r>
              <a:endParaRPr lang="de-DE" sz="2000" i="0" dirty="0"/>
            </a:p>
          </p:txBody>
        </p:sp>
      </p:grpSp>
      <p:sp>
        <p:nvSpPr>
          <p:cNvPr id="4734036" name="AutoShape 84"/>
          <p:cNvSpPr>
            <a:spLocks noChangeArrowheads="1"/>
          </p:cNvSpPr>
          <p:nvPr/>
        </p:nvSpPr>
        <p:spPr bwMode="auto">
          <a:xfrm>
            <a:off x="6553200" y="5029200"/>
            <a:ext cx="2743200" cy="1676400"/>
          </a:xfrm>
          <a:prstGeom prst="irregularSeal1">
            <a:avLst/>
          </a:prstGeom>
          <a:solidFill>
            <a:srgbClr val="FFFF66"/>
          </a:solidFill>
          <a:ln w="9525">
            <a:solidFill>
              <a:schemeClr val="tx1"/>
            </a:solidFill>
            <a:miter lim="800000"/>
            <a:headEnd/>
            <a:tailEnd/>
          </a:ln>
        </p:spPr>
        <p:txBody>
          <a:bodyPr wrap="none" lIns="91436" tIns="45719" rIns="91436" bIns="45719" anchor="ctr"/>
          <a:lstStyle/>
          <a:p>
            <a:r>
              <a:rPr lang="de-DE" sz="2000" i="0"/>
              <a:t>Daily </a:t>
            </a:r>
            <a:r>
              <a:rPr lang="de-DE" sz="2400" i="0">
                <a:solidFill>
                  <a:schemeClr val="accent2"/>
                </a:solidFill>
              </a:rPr>
              <a:t>SCRUM</a:t>
            </a:r>
            <a:r>
              <a:rPr lang="de-DE" sz="2000" i="0"/>
              <a:t> </a:t>
            </a:r>
            <a:br>
              <a:rPr lang="de-DE" sz="2000" i="0"/>
            </a:br>
            <a:r>
              <a:rPr lang="de-DE" sz="2000" i="0"/>
              <a:t>15 min.</a:t>
            </a:r>
          </a:p>
        </p:txBody>
      </p:sp>
      <p:grpSp>
        <p:nvGrpSpPr>
          <p:cNvPr id="9" name="Group 85"/>
          <p:cNvGrpSpPr>
            <a:grpSpLocks/>
          </p:cNvGrpSpPr>
          <p:nvPr/>
        </p:nvGrpSpPr>
        <p:grpSpPr bwMode="auto">
          <a:xfrm>
            <a:off x="1524000" y="3810000"/>
            <a:ext cx="1981200" cy="1447800"/>
            <a:chOff x="960" y="2400"/>
            <a:chExt cx="1248" cy="912"/>
          </a:xfrm>
        </p:grpSpPr>
        <p:pic>
          <p:nvPicPr>
            <p:cNvPr id="113682" name="Picture 86"/>
            <p:cNvPicPr>
              <a:picLocks noChangeAspect="1" noChangeArrowheads="1"/>
            </p:cNvPicPr>
            <p:nvPr/>
          </p:nvPicPr>
          <p:blipFill>
            <a:blip r:embed="rId3" cstate="print"/>
            <a:srcRect/>
            <a:stretch>
              <a:fillRect/>
            </a:stretch>
          </p:blipFill>
          <p:spPr bwMode="auto">
            <a:xfrm>
              <a:off x="1824" y="2928"/>
              <a:ext cx="384" cy="384"/>
            </a:xfrm>
            <a:prstGeom prst="rect">
              <a:avLst/>
            </a:prstGeom>
            <a:noFill/>
            <a:ln w="9525">
              <a:noFill/>
              <a:miter lim="800000"/>
              <a:headEnd/>
              <a:tailEnd/>
            </a:ln>
          </p:spPr>
        </p:pic>
        <p:sp>
          <p:nvSpPr>
            <p:cNvPr id="113683" name="Text Box 87"/>
            <p:cNvSpPr txBox="1">
              <a:spLocks noChangeArrowheads="1"/>
            </p:cNvSpPr>
            <p:nvPr/>
          </p:nvSpPr>
          <p:spPr bwMode="auto">
            <a:xfrm>
              <a:off x="1200" y="2928"/>
              <a:ext cx="613" cy="366"/>
            </a:xfrm>
            <a:prstGeom prst="rect">
              <a:avLst/>
            </a:prstGeom>
            <a:noFill/>
            <a:ln w="9525">
              <a:noFill/>
              <a:miter lim="800000"/>
              <a:headEnd/>
              <a:tailEnd/>
            </a:ln>
          </p:spPr>
          <p:txBody>
            <a:bodyPr wrap="none" lIns="91436" tIns="45719" rIns="91436" bIns="45719">
              <a:spAutoFit/>
            </a:bodyPr>
            <a:lstStyle/>
            <a:p>
              <a:pPr algn="l"/>
              <a:r>
                <a:rPr lang="de-DE" sz="1600" i="0"/>
                <a:t>SPRINT</a:t>
              </a:r>
            </a:p>
            <a:p>
              <a:pPr algn="l"/>
              <a:r>
                <a:rPr lang="de-DE" sz="1600" i="0"/>
                <a:t>Backlog</a:t>
              </a:r>
            </a:p>
          </p:txBody>
        </p:sp>
        <p:sp>
          <p:nvSpPr>
            <p:cNvPr id="113684" name="Freeform 88"/>
            <p:cNvSpPr>
              <a:spLocks/>
            </p:cNvSpPr>
            <p:nvPr/>
          </p:nvSpPr>
          <p:spPr bwMode="auto">
            <a:xfrm>
              <a:off x="960" y="2400"/>
              <a:ext cx="960" cy="576"/>
            </a:xfrm>
            <a:custGeom>
              <a:avLst/>
              <a:gdLst>
                <a:gd name="T0" fmla="*/ 0 w 960"/>
                <a:gd name="T1" fmla="*/ 0 h 576"/>
                <a:gd name="T2" fmla="*/ 240 w 960"/>
                <a:gd name="T3" fmla="*/ 336 h 576"/>
                <a:gd name="T4" fmla="*/ 960 w 960"/>
                <a:gd name="T5" fmla="*/ 576 h 576"/>
                <a:gd name="T6" fmla="*/ 0 60000 65536"/>
                <a:gd name="T7" fmla="*/ 0 60000 65536"/>
                <a:gd name="T8" fmla="*/ 0 60000 65536"/>
                <a:gd name="T9" fmla="*/ 0 w 960"/>
                <a:gd name="T10" fmla="*/ 0 h 576"/>
                <a:gd name="T11" fmla="*/ 960 w 960"/>
                <a:gd name="T12" fmla="*/ 576 h 576"/>
              </a:gdLst>
              <a:ahLst/>
              <a:cxnLst>
                <a:cxn ang="T6">
                  <a:pos x="T0" y="T1"/>
                </a:cxn>
                <a:cxn ang="T7">
                  <a:pos x="T2" y="T3"/>
                </a:cxn>
                <a:cxn ang="T8">
                  <a:pos x="T4" y="T5"/>
                </a:cxn>
              </a:cxnLst>
              <a:rect l="T9" t="T10" r="T11" b="T12"/>
              <a:pathLst>
                <a:path w="960" h="576">
                  <a:moveTo>
                    <a:pt x="0" y="0"/>
                  </a:moveTo>
                  <a:cubicBezTo>
                    <a:pt x="40" y="120"/>
                    <a:pt x="80" y="240"/>
                    <a:pt x="240" y="336"/>
                  </a:cubicBezTo>
                  <a:cubicBezTo>
                    <a:pt x="400" y="432"/>
                    <a:pt x="840" y="536"/>
                    <a:pt x="960" y="576"/>
                  </a:cubicBezTo>
                </a:path>
              </a:pathLst>
            </a:custGeom>
            <a:noFill/>
            <a:ln w="28575">
              <a:solidFill>
                <a:schemeClr val="tx1"/>
              </a:solidFill>
              <a:round/>
              <a:headEnd/>
              <a:tailEnd type="triangle" w="med" len="med"/>
            </a:ln>
          </p:spPr>
          <p:txBody>
            <a:bodyPr wrap="none" lIns="110377" tIns="55189" rIns="110377" bIns="55189">
              <a:spAutoFit/>
            </a:bodyPr>
            <a:lstStyle/>
            <a:p>
              <a:endParaRPr lang="de-DE"/>
            </a:p>
          </p:txBody>
        </p:sp>
      </p:grpSp>
      <p:grpSp>
        <p:nvGrpSpPr>
          <p:cNvPr id="10" name="Group 89"/>
          <p:cNvGrpSpPr>
            <a:grpSpLocks/>
          </p:cNvGrpSpPr>
          <p:nvPr/>
        </p:nvGrpSpPr>
        <p:grpSpPr bwMode="auto">
          <a:xfrm>
            <a:off x="7924800" y="4191000"/>
            <a:ext cx="1155700" cy="1066800"/>
            <a:chOff x="4992" y="2640"/>
            <a:chExt cx="728" cy="672"/>
          </a:xfrm>
        </p:grpSpPr>
        <p:pic>
          <p:nvPicPr>
            <p:cNvPr id="113680" name="Picture 90"/>
            <p:cNvPicPr>
              <a:picLocks noChangeAspect="1" noChangeArrowheads="1"/>
            </p:cNvPicPr>
            <p:nvPr/>
          </p:nvPicPr>
          <p:blipFill>
            <a:blip r:embed="rId8" cstate="print"/>
            <a:srcRect/>
            <a:stretch>
              <a:fillRect/>
            </a:stretch>
          </p:blipFill>
          <p:spPr bwMode="auto">
            <a:xfrm>
              <a:off x="5232" y="2832"/>
              <a:ext cx="480" cy="480"/>
            </a:xfrm>
            <a:prstGeom prst="rect">
              <a:avLst/>
            </a:prstGeom>
            <a:noFill/>
            <a:ln w="9525">
              <a:noFill/>
              <a:miter lim="800000"/>
              <a:headEnd/>
              <a:tailEnd/>
            </a:ln>
          </p:spPr>
        </p:pic>
        <p:sp>
          <p:nvSpPr>
            <p:cNvPr id="113681" name="Rectangle 91"/>
            <p:cNvSpPr>
              <a:spLocks noChangeArrowheads="1"/>
            </p:cNvSpPr>
            <p:nvPr/>
          </p:nvSpPr>
          <p:spPr bwMode="auto">
            <a:xfrm>
              <a:off x="4992" y="2640"/>
              <a:ext cx="728" cy="212"/>
            </a:xfrm>
            <a:prstGeom prst="rect">
              <a:avLst/>
            </a:prstGeom>
            <a:noFill/>
            <a:ln w="9525">
              <a:noFill/>
              <a:miter lim="800000"/>
              <a:headEnd/>
              <a:tailEnd/>
            </a:ln>
          </p:spPr>
          <p:txBody>
            <a:bodyPr wrap="none" lIns="91436" tIns="45719" rIns="91436" bIns="45719">
              <a:spAutoFit/>
            </a:bodyPr>
            <a:lstStyle/>
            <a:p>
              <a:pPr algn="l"/>
              <a:r>
                <a:rPr lang="de-DE" sz="1600" i="0"/>
                <a:t>Increment</a:t>
              </a:r>
            </a:p>
          </p:txBody>
        </p:sp>
      </p:grpSp>
      <p:sp>
        <p:nvSpPr>
          <p:cNvPr id="113678" name="Rectangle 92"/>
          <p:cNvSpPr>
            <a:spLocks noGrp="1" noChangeArrowheads="1"/>
          </p:cNvSpPr>
          <p:nvPr>
            <p:ph type="title"/>
          </p:nvPr>
        </p:nvSpPr>
        <p:spPr>
          <a:xfrm>
            <a:off x="0" y="0"/>
            <a:ext cx="3200400" cy="764704"/>
          </a:xfrm>
          <a:solidFill>
            <a:srgbClr val="FFFECA"/>
          </a:solidFill>
        </p:spPr>
        <p:txBody>
          <a:bodyPr lIns="91436" tIns="45719" rIns="91436" bIns="45719" anchor="t"/>
          <a:lstStyle/>
          <a:p>
            <a:r>
              <a:rPr lang="de-DE" dirty="0" err="1" smtClean="0"/>
              <a:t>Scrum</a:t>
            </a:r>
            <a:endParaRPr lang="de-DE" dirty="0" smtClean="0"/>
          </a:p>
        </p:txBody>
      </p:sp>
      <p:grpSp>
        <p:nvGrpSpPr>
          <p:cNvPr id="2" name="Group 4"/>
          <p:cNvGrpSpPr>
            <a:grpSpLocks/>
          </p:cNvGrpSpPr>
          <p:nvPr/>
        </p:nvGrpSpPr>
        <p:grpSpPr bwMode="auto">
          <a:xfrm>
            <a:off x="2057400" y="685800"/>
            <a:ext cx="2325688" cy="2667000"/>
            <a:chOff x="1344" y="336"/>
            <a:chExt cx="1465" cy="1680"/>
          </a:xfrm>
        </p:grpSpPr>
        <p:sp>
          <p:nvSpPr>
            <p:cNvPr id="113757" name="Text Box 6"/>
            <p:cNvSpPr txBox="1">
              <a:spLocks noChangeArrowheads="1"/>
            </p:cNvSpPr>
            <p:nvPr/>
          </p:nvSpPr>
          <p:spPr bwMode="auto">
            <a:xfrm>
              <a:off x="2061" y="365"/>
              <a:ext cx="748" cy="442"/>
            </a:xfrm>
            <a:prstGeom prst="rect">
              <a:avLst/>
            </a:prstGeom>
            <a:noFill/>
            <a:ln w="9525">
              <a:noFill/>
              <a:miter lim="800000"/>
              <a:headEnd/>
              <a:tailEnd/>
            </a:ln>
          </p:spPr>
          <p:txBody>
            <a:bodyPr wrap="none" lIns="91436" tIns="45719" rIns="91436" bIns="45719">
              <a:spAutoFit/>
            </a:bodyPr>
            <a:lstStyle/>
            <a:p>
              <a:r>
                <a:rPr lang="de-DE" sz="2000" i="0">
                  <a:solidFill>
                    <a:schemeClr val="accent2"/>
                  </a:solidFill>
                </a:rPr>
                <a:t>SCRUM </a:t>
              </a:r>
              <a:br>
                <a:rPr lang="de-DE" sz="2000" i="0">
                  <a:solidFill>
                    <a:schemeClr val="accent2"/>
                  </a:solidFill>
                </a:rPr>
              </a:br>
              <a:r>
                <a:rPr lang="de-DE" sz="2000" i="0">
                  <a:solidFill>
                    <a:schemeClr val="accent2"/>
                  </a:solidFill>
                </a:rPr>
                <a:t>Master</a:t>
              </a:r>
            </a:p>
          </p:txBody>
        </p:sp>
        <p:pic>
          <p:nvPicPr>
            <p:cNvPr id="113756" name="Picture 5"/>
            <p:cNvPicPr>
              <a:picLocks noChangeAspect="1" noChangeArrowheads="1"/>
            </p:cNvPicPr>
            <p:nvPr/>
          </p:nvPicPr>
          <p:blipFill>
            <a:blip r:embed="rId9" cstate="print"/>
            <a:srcRect/>
            <a:stretch>
              <a:fillRect/>
            </a:stretch>
          </p:blipFill>
          <p:spPr bwMode="auto">
            <a:xfrm>
              <a:off x="1344" y="336"/>
              <a:ext cx="769" cy="1680"/>
            </a:xfrm>
            <a:prstGeom prst="rect">
              <a:avLst/>
            </a:prstGeom>
            <a:noFill/>
            <a:ln w="9525">
              <a:noFill/>
              <a:miter lim="800000"/>
              <a:headEnd/>
              <a:tailEnd/>
            </a:ln>
          </p:spPr>
        </p:pic>
      </p:grpSp>
      <p:sp>
        <p:nvSpPr>
          <p:cNvPr id="11" name="Footer Placeholder 10"/>
          <p:cNvSpPr>
            <a:spLocks noGrp="1"/>
          </p:cNvSpPr>
          <p:nvPr>
            <p:ph type="ftr" sz="quarter" idx="11"/>
          </p:nvPr>
        </p:nvSpPr>
        <p:spPr/>
        <p:txBody>
          <a:bodyPr/>
          <a:lstStyle/>
          <a:p>
            <a:r>
              <a:rPr lang="de-DE" smtClean="0"/>
              <a:t>Agile Software Dev. | Eric Knauss</a:t>
            </a:r>
            <a:endParaRPr lang="de-DE"/>
          </a:p>
        </p:txBody>
      </p:sp>
      <p:sp>
        <p:nvSpPr>
          <p:cNvPr id="12" name="Slide Number Placeholder 11"/>
          <p:cNvSpPr>
            <a:spLocks noGrp="1"/>
          </p:cNvSpPr>
          <p:nvPr>
            <p:ph type="sldNum" sz="quarter" idx="12"/>
          </p:nvPr>
        </p:nvSpPr>
        <p:spPr/>
        <p:txBody>
          <a:bodyPr/>
          <a:lstStyle/>
          <a:p>
            <a:fld id="{91974DF9-AD47-4691-BA21-BBFCE3637A9A}" type="slidenum">
              <a:rPr kumimoji="0" lang="en-US" smtClean="0"/>
              <a:pPr/>
              <a:t>24</a:t>
            </a:fld>
            <a:endParaRPr kumimoji="0" lang="en-US"/>
          </a:p>
        </p:txBody>
      </p:sp>
    </p:spTree>
    <p:extLst>
      <p:ext uri="{BB962C8B-B14F-4D97-AF65-F5344CB8AC3E}">
        <p14:creationId xmlns:p14="http://schemas.microsoft.com/office/powerpoint/2010/main" val="3841640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ppt_y+#ppt_h/2"/>
                                          </p:val>
                                        </p:tav>
                                        <p:tav tm="100000">
                                          <p:val>
                                            <p:strVal val="#ppt_y"/>
                                          </p:val>
                                        </p:tav>
                                      </p:tavLst>
                                    </p:anim>
                                    <p:anim calcmode="lin" valueType="num">
                                      <p:cBhvr>
                                        <p:cTn id="9" dur="500" fill="hold"/>
                                        <p:tgtEl>
                                          <p:spTgt spid="5"/>
                                        </p:tgtEl>
                                        <p:attrNameLst>
                                          <p:attrName>ppt_w</p:attrName>
                                        </p:attrNameLst>
                                      </p:cBhvr>
                                      <p:tavLst>
                                        <p:tav tm="0">
                                          <p:val>
                                            <p:strVal val="#ppt_w"/>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4734036"/>
                                        </p:tgtEl>
                                        <p:attrNameLst>
                                          <p:attrName>style.visibility</p:attrName>
                                        </p:attrNameLst>
                                      </p:cBhvr>
                                      <p:to>
                                        <p:strVal val="visible"/>
                                      </p:to>
                                    </p:set>
                                    <p:anim calcmode="lin" valueType="num">
                                      <p:cBhvr>
                                        <p:cTn id="37" dur="500" fill="hold"/>
                                        <p:tgtEl>
                                          <p:spTgt spid="4734036"/>
                                        </p:tgtEl>
                                        <p:attrNameLst>
                                          <p:attrName>ppt_w</p:attrName>
                                        </p:attrNameLst>
                                      </p:cBhvr>
                                      <p:tavLst>
                                        <p:tav tm="0">
                                          <p:val>
                                            <p:strVal val="2/3*#ppt_w"/>
                                          </p:val>
                                        </p:tav>
                                        <p:tav tm="100000">
                                          <p:val>
                                            <p:strVal val="#ppt_w"/>
                                          </p:val>
                                        </p:tav>
                                      </p:tavLst>
                                    </p:anim>
                                    <p:anim calcmode="lin" valueType="num">
                                      <p:cBhvr>
                                        <p:cTn id="38" dur="500" fill="hold"/>
                                        <p:tgtEl>
                                          <p:spTgt spid="4734036"/>
                                        </p:tgtEl>
                                        <p:attrNameLst>
                                          <p:attrName>ppt_h</p:attrName>
                                        </p:attrNameLst>
                                      </p:cBhvr>
                                      <p:tavLst>
                                        <p:tav tm="0">
                                          <p:val>
                                            <p:strVal val="2/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
                                        </p:tgtEl>
                                        <p:attrNameLst>
                                          <p:attrName>style.visibility</p:attrName>
                                        </p:attrNameLst>
                                      </p:cBhvr>
                                      <p:to>
                                        <p:strVal val="visible"/>
                                      </p:to>
                                    </p:set>
                                  </p:childTnLst>
                                </p:cTn>
                              </p:par>
                            </p:childTnLst>
                          </p:cTn>
                        </p:par>
                        <p:par>
                          <p:cTn id="43" fill="hold">
                            <p:stCondLst>
                              <p:cond delay="500"/>
                            </p:stCondLst>
                            <p:childTnLst>
                              <p:par>
                                <p:cTn id="44" presetID="23" presetClass="entr" presetSubtype="528" fill="hold" grpId="0" nodeType="afterEffect">
                                  <p:stCondLst>
                                    <p:cond delay="500"/>
                                  </p:stCondLst>
                                  <p:childTnLst>
                                    <p:set>
                                      <p:cBhvr>
                                        <p:cTn id="45" dur="1" fill="hold">
                                          <p:stCondLst>
                                            <p:cond delay="0"/>
                                          </p:stCondLst>
                                        </p:cTn>
                                        <p:tgtEl>
                                          <p:spTgt spid="4733954"/>
                                        </p:tgtEl>
                                        <p:attrNameLst>
                                          <p:attrName>style.visibility</p:attrName>
                                        </p:attrNameLst>
                                      </p:cBhvr>
                                      <p:to>
                                        <p:strVal val="visible"/>
                                      </p:to>
                                    </p:set>
                                    <p:anim calcmode="lin" valueType="num">
                                      <p:cBhvr>
                                        <p:cTn id="46" dur="500" fill="hold"/>
                                        <p:tgtEl>
                                          <p:spTgt spid="4733954"/>
                                        </p:tgtEl>
                                        <p:attrNameLst>
                                          <p:attrName>ppt_w</p:attrName>
                                        </p:attrNameLst>
                                      </p:cBhvr>
                                      <p:tavLst>
                                        <p:tav tm="0">
                                          <p:val>
                                            <p:fltVal val="0"/>
                                          </p:val>
                                        </p:tav>
                                        <p:tav tm="100000">
                                          <p:val>
                                            <p:strVal val="#ppt_w"/>
                                          </p:val>
                                        </p:tav>
                                      </p:tavLst>
                                    </p:anim>
                                    <p:anim calcmode="lin" valueType="num">
                                      <p:cBhvr>
                                        <p:cTn id="47" dur="500" fill="hold"/>
                                        <p:tgtEl>
                                          <p:spTgt spid="4733954"/>
                                        </p:tgtEl>
                                        <p:attrNameLst>
                                          <p:attrName>ppt_h</p:attrName>
                                        </p:attrNameLst>
                                      </p:cBhvr>
                                      <p:tavLst>
                                        <p:tav tm="0">
                                          <p:val>
                                            <p:fltVal val="0"/>
                                          </p:val>
                                        </p:tav>
                                        <p:tav tm="100000">
                                          <p:val>
                                            <p:strVal val="#ppt_h"/>
                                          </p:val>
                                        </p:tav>
                                      </p:tavLst>
                                    </p:anim>
                                    <p:anim calcmode="lin" valueType="num">
                                      <p:cBhvr>
                                        <p:cTn id="48" dur="500" fill="hold"/>
                                        <p:tgtEl>
                                          <p:spTgt spid="4733954"/>
                                        </p:tgtEl>
                                        <p:attrNameLst>
                                          <p:attrName>ppt_x</p:attrName>
                                        </p:attrNameLst>
                                      </p:cBhvr>
                                      <p:tavLst>
                                        <p:tav tm="0">
                                          <p:val>
                                            <p:fltVal val="0.5"/>
                                          </p:val>
                                        </p:tav>
                                        <p:tav tm="100000">
                                          <p:val>
                                            <p:strVal val="#ppt_x"/>
                                          </p:val>
                                        </p:tav>
                                      </p:tavLst>
                                    </p:anim>
                                    <p:anim calcmode="lin" valueType="num">
                                      <p:cBhvr>
                                        <p:cTn id="49" dur="500" fill="hold"/>
                                        <p:tgtEl>
                                          <p:spTgt spid="4733954"/>
                                        </p:tgtEl>
                                        <p:attrNameLst>
                                          <p:attrName>ppt_y</p:attrName>
                                        </p:attrNameLst>
                                      </p:cBhvr>
                                      <p:tavLst>
                                        <p:tav tm="0">
                                          <p:val>
                                            <p:fltVal val="0.5"/>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7" presetClass="entr" presetSubtype="1"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0" fill="hold"/>
                                        <p:tgtEl>
                                          <p:spTgt spid="8"/>
                                        </p:tgtEl>
                                        <p:attrNameLst>
                                          <p:attrName>ppt_x</p:attrName>
                                        </p:attrNameLst>
                                      </p:cBhvr>
                                      <p:tavLst>
                                        <p:tav tm="0">
                                          <p:val>
                                            <p:strVal val="#ppt_x"/>
                                          </p:val>
                                        </p:tav>
                                        <p:tav tm="100000">
                                          <p:val>
                                            <p:strVal val="#ppt_x"/>
                                          </p:val>
                                        </p:tav>
                                      </p:tavLst>
                                    </p:anim>
                                    <p:anim calcmode="lin" valueType="num">
                                      <p:cBhvr additive="base">
                                        <p:cTn id="55" dur="5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3954" grpId="0" animBg="1" autoUpdateAnimBg="0"/>
      <p:bldP spid="473403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0"/>
            <a:ext cx="3200400" cy="838200"/>
          </a:xfrm>
          <a:prstGeom prst="rect">
            <a:avLst/>
          </a:prstGeom>
          <a:solidFill>
            <a:srgbClr val="FFFECA"/>
          </a:solidFill>
          <a:ln w="9525">
            <a:noFill/>
            <a:miter lim="800000"/>
            <a:headEnd/>
            <a:tailEnd/>
          </a:ln>
        </p:spPr>
        <p:txBody>
          <a:bodyPr lIns="91436" tIns="45719" rIns="91436" bIns="45719" anchor="ctr"/>
          <a:lstStyle/>
          <a:p>
            <a:pPr defTabSz="1103313"/>
            <a:r>
              <a:rPr lang="de-DE" sz="2500" i="0" dirty="0" err="1" smtClean="0">
                <a:solidFill>
                  <a:srgbClr val="2358A7"/>
                </a:solidFill>
              </a:rPr>
              <a:t>Scrum</a:t>
            </a:r>
            <a:r>
              <a:rPr lang="de-DE" sz="2500" i="0" dirty="0" smtClean="0">
                <a:solidFill>
                  <a:srgbClr val="2358A7"/>
                </a:solidFill>
              </a:rPr>
              <a:t>: </a:t>
            </a:r>
            <a:r>
              <a:rPr lang="de-DE" sz="2500" i="0" dirty="0" err="1" smtClean="0">
                <a:solidFill>
                  <a:srgbClr val="2358A7"/>
                </a:solidFill>
              </a:rPr>
              <a:t>organization</a:t>
            </a:r>
            <a:endParaRPr lang="de-DE" sz="2500" i="0" dirty="0">
              <a:solidFill>
                <a:srgbClr val="2358A7"/>
              </a:solidFill>
            </a:endParaRPr>
          </a:p>
        </p:txBody>
      </p:sp>
      <p:grpSp>
        <p:nvGrpSpPr>
          <p:cNvPr id="2" name="Group 3"/>
          <p:cNvGrpSpPr>
            <a:grpSpLocks/>
          </p:cNvGrpSpPr>
          <p:nvPr/>
        </p:nvGrpSpPr>
        <p:grpSpPr bwMode="auto">
          <a:xfrm>
            <a:off x="3810000" y="6324600"/>
            <a:ext cx="5105400" cy="304800"/>
            <a:chOff x="2970" y="4648"/>
            <a:chExt cx="3980" cy="224"/>
          </a:xfrm>
        </p:grpSpPr>
        <p:sp>
          <p:nvSpPr>
            <p:cNvPr id="114769" name="Rectangle 4"/>
            <p:cNvSpPr>
              <a:spLocks noChangeArrowheads="1"/>
            </p:cNvSpPr>
            <p:nvPr/>
          </p:nvSpPr>
          <p:spPr bwMode="auto">
            <a:xfrm>
              <a:off x="2970" y="4648"/>
              <a:ext cx="3980" cy="224"/>
            </a:xfrm>
            <a:prstGeom prst="rect">
              <a:avLst/>
            </a:prstGeom>
            <a:solidFill>
              <a:srgbClr val="D5E6FF"/>
            </a:solidFill>
            <a:ln w="9525">
              <a:solidFill>
                <a:schemeClr val="tx1"/>
              </a:solidFill>
              <a:miter lim="800000"/>
              <a:headEnd/>
              <a:tailEnd/>
            </a:ln>
          </p:spPr>
          <p:txBody>
            <a:bodyPr wrap="none" lIns="91436" tIns="45719" rIns="91436" bIns="45719" anchor="ctr"/>
            <a:lstStyle/>
            <a:p>
              <a:endParaRPr lang="de-DE" sz="1600" b="0" dirty="0"/>
            </a:p>
          </p:txBody>
        </p:sp>
        <p:sp>
          <p:nvSpPr>
            <p:cNvPr id="114770" name="Rectangle 5"/>
            <p:cNvSpPr>
              <a:spLocks noChangeArrowheads="1"/>
            </p:cNvSpPr>
            <p:nvPr/>
          </p:nvSpPr>
          <p:spPr bwMode="auto">
            <a:xfrm>
              <a:off x="3089" y="4648"/>
              <a:ext cx="356" cy="224"/>
            </a:xfrm>
            <a:prstGeom prst="rect">
              <a:avLst/>
            </a:prstGeom>
            <a:solidFill>
              <a:schemeClr val="accent1"/>
            </a:solidFill>
            <a:ln w="9525">
              <a:solidFill>
                <a:schemeClr val="tx1"/>
              </a:solidFill>
              <a:miter lim="800000"/>
              <a:headEnd/>
              <a:tailEnd/>
            </a:ln>
          </p:spPr>
          <p:txBody>
            <a:bodyPr wrap="none" lIns="110377" tIns="55189" rIns="110377" bIns="55189" anchor="ctr"/>
            <a:lstStyle/>
            <a:p>
              <a:endParaRPr lang="de-DE"/>
            </a:p>
          </p:txBody>
        </p:sp>
        <p:sp>
          <p:nvSpPr>
            <p:cNvPr id="114771" name="Rectangle 6"/>
            <p:cNvSpPr>
              <a:spLocks noChangeArrowheads="1"/>
            </p:cNvSpPr>
            <p:nvPr/>
          </p:nvSpPr>
          <p:spPr bwMode="auto">
            <a:xfrm>
              <a:off x="6594" y="4648"/>
              <a:ext cx="356" cy="224"/>
            </a:xfrm>
            <a:prstGeom prst="rect">
              <a:avLst/>
            </a:prstGeom>
            <a:solidFill>
              <a:srgbClr val="FFFF66"/>
            </a:solidFill>
            <a:ln w="9525">
              <a:solidFill>
                <a:schemeClr val="tx1"/>
              </a:solidFill>
              <a:miter lim="800000"/>
              <a:headEnd/>
              <a:tailEnd/>
            </a:ln>
          </p:spPr>
          <p:txBody>
            <a:bodyPr wrap="none" lIns="110377" tIns="55189" rIns="110377" bIns="55189" anchor="ctr"/>
            <a:lstStyle/>
            <a:p>
              <a:endParaRPr lang="de-DE"/>
            </a:p>
          </p:txBody>
        </p:sp>
        <p:sp>
          <p:nvSpPr>
            <p:cNvPr id="114772" name="Rectangle 7"/>
            <p:cNvSpPr>
              <a:spLocks noChangeArrowheads="1"/>
            </p:cNvSpPr>
            <p:nvPr/>
          </p:nvSpPr>
          <p:spPr bwMode="auto">
            <a:xfrm>
              <a:off x="3623" y="4648"/>
              <a:ext cx="476" cy="224"/>
            </a:xfrm>
            <a:prstGeom prst="rect">
              <a:avLst/>
            </a:prstGeom>
            <a:solidFill>
              <a:schemeClr val="accent2"/>
            </a:solidFill>
            <a:ln w="9525">
              <a:solidFill>
                <a:schemeClr val="tx1"/>
              </a:solidFill>
              <a:miter lim="800000"/>
              <a:headEnd/>
              <a:tailEnd/>
            </a:ln>
          </p:spPr>
          <p:txBody>
            <a:bodyPr wrap="none" lIns="110377" tIns="55189" rIns="110377" bIns="55189" anchor="ctr"/>
            <a:lstStyle/>
            <a:p>
              <a:endParaRPr lang="de-DE"/>
            </a:p>
          </p:txBody>
        </p:sp>
      </p:grpSp>
      <p:sp>
        <p:nvSpPr>
          <p:cNvPr id="4736008" name="Text Box 8"/>
          <p:cNvSpPr txBox="1">
            <a:spLocks noChangeArrowheads="1"/>
          </p:cNvSpPr>
          <p:nvPr/>
        </p:nvSpPr>
        <p:spPr bwMode="auto">
          <a:xfrm>
            <a:off x="5562600" y="5943600"/>
            <a:ext cx="1536190" cy="338552"/>
          </a:xfrm>
          <a:prstGeom prst="rect">
            <a:avLst/>
          </a:prstGeom>
          <a:noFill/>
          <a:ln w="9525">
            <a:noFill/>
            <a:miter lim="800000"/>
            <a:headEnd/>
            <a:tailEnd/>
          </a:ln>
        </p:spPr>
        <p:txBody>
          <a:bodyPr wrap="none" lIns="91436" tIns="45719" rIns="91436" bIns="45719">
            <a:spAutoFit/>
          </a:bodyPr>
          <a:lstStyle/>
          <a:p>
            <a:pPr algn="l"/>
            <a:r>
              <a:rPr lang="de-DE" sz="1600" b="0" dirty="0" err="1" smtClean="0"/>
              <a:t>Or</a:t>
            </a:r>
            <a:r>
              <a:rPr lang="de-DE" sz="1600" b="0" dirty="0" smtClean="0"/>
              <a:t> </a:t>
            </a:r>
            <a:r>
              <a:rPr lang="de-DE" sz="1600" b="0" dirty="0" err="1" smtClean="0"/>
              <a:t>alternatively</a:t>
            </a:r>
            <a:r>
              <a:rPr lang="de-DE" sz="1600" b="0" dirty="0" smtClean="0"/>
              <a:t>:</a:t>
            </a:r>
            <a:endParaRPr lang="de-DE" sz="1600" b="0" dirty="0"/>
          </a:p>
        </p:txBody>
      </p:sp>
      <p:sp>
        <p:nvSpPr>
          <p:cNvPr id="114693" name="Text Box 9"/>
          <p:cNvSpPr txBox="1">
            <a:spLocks noChangeArrowheads="1"/>
          </p:cNvSpPr>
          <p:nvPr/>
        </p:nvSpPr>
        <p:spPr bwMode="auto">
          <a:xfrm>
            <a:off x="3810000" y="381000"/>
            <a:ext cx="2652180" cy="338552"/>
          </a:xfrm>
          <a:prstGeom prst="rect">
            <a:avLst/>
          </a:prstGeom>
          <a:noFill/>
          <a:ln w="9525">
            <a:noFill/>
            <a:miter lim="800000"/>
            <a:headEnd/>
            <a:tailEnd/>
          </a:ln>
        </p:spPr>
        <p:txBody>
          <a:bodyPr wrap="none" lIns="91436" tIns="45719" rIns="91436" bIns="45719">
            <a:spAutoFit/>
          </a:bodyPr>
          <a:lstStyle/>
          <a:p>
            <a:pPr algn="l"/>
            <a:r>
              <a:rPr lang="de-DE" sz="1600" b="0" dirty="0" smtClean="0"/>
              <a:t>Project-goals: Project </a:t>
            </a:r>
            <a:r>
              <a:rPr lang="de-DE" sz="1600" b="0" dirty="0" err="1"/>
              <a:t>Backlog</a:t>
            </a:r>
            <a:endParaRPr lang="de-DE" sz="1600" b="0" dirty="0"/>
          </a:p>
        </p:txBody>
      </p:sp>
      <p:grpSp>
        <p:nvGrpSpPr>
          <p:cNvPr id="3" name="Group 10"/>
          <p:cNvGrpSpPr>
            <a:grpSpLocks/>
          </p:cNvGrpSpPr>
          <p:nvPr/>
        </p:nvGrpSpPr>
        <p:grpSpPr bwMode="auto">
          <a:xfrm>
            <a:off x="228600" y="838200"/>
            <a:ext cx="8458200" cy="2784475"/>
            <a:chOff x="144" y="528"/>
            <a:chExt cx="5328" cy="1754"/>
          </a:xfrm>
        </p:grpSpPr>
        <p:sp>
          <p:nvSpPr>
            <p:cNvPr id="114759" name="Line 11"/>
            <p:cNvSpPr>
              <a:spLocks noChangeShapeType="1"/>
            </p:cNvSpPr>
            <p:nvPr/>
          </p:nvSpPr>
          <p:spPr bwMode="auto">
            <a:xfrm>
              <a:off x="1536" y="1968"/>
              <a:ext cx="3936" cy="0"/>
            </a:xfrm>
            <a:prstGeom prst="line">
              <a:avLst/>
            </a:prstGeom>
            <a:noFill/>
            <a:ln w="38100">
              <a:solidFill>
                <a:schemeClr val="tx1"/>
              </a:solidFill>
              <a:round/>
              <a:headEnd/>
              <a:tailEnd type="triangle" w="med" len="med"/>
            </a:ln>
          </p:spPr>
          <p:txBody>
            <a:bodyPr wrap="none" lIns="133236" tIns="66619" rIns="133236" bIns="66619">
              <a:spAutoFit/>
            </a:bodyPr>
            <a:lstStyle/>
            <a:p>
              <a:endParaRPr lang="de-DE"/>
            </a:p>
          </p:txBody>
        </p:sp>
        <p:sp>
          <p:nvSpPr>
            <p:cNvPr id="114760" name="Text Box 12"/>
            <p:cNvSpPr txBox="1">
              <a:spLocks noChangeArrowheads="1"/>
            </p:cNvSpPr>
            <p:nvPr/>
          </p:nvSpPr>
          <p:spPr bwMode="auto">
            <a:xfrm>
              <a:off x="144" y="1824"/>
              <a:ext cx="787" cy="458"/>
            </a:xfrm>
            <a:prstGeom prst="rect">
              <a:avLst/>
            </a:prstGeom>
            <a:noFill/>
            <a:ln w="9525">
              <a:noFill/>
              <a:miter lim="800000"/>
              <a:headEnd/>
              <a:tailEnd/>
            </a:ln>
          </p:spPr>
          <p:txBody>
            <a:bodyPr wrap="none" lIns="110373" tIns="55187" rIns="110373" bIns="55187">
              <a:spAutoFit/>
            </a:bodyPr>
            <a:lstStyle/>
            <a:p>
              <a:pPr algn="l"/>
              <a:r>
                <a:rPr lang="de-DE" sz="2000" b="0" i="0" dirty="0" smtClean="0"/>
                <a:t>Project </a:t>
              </a:r>
              <a:r>
                <a:rPr lang="de-DE" sz="2000" b="0" i="0" dirty="0" err="1" smtClean="0"/>
                <a:t>of</a:t>
              </a:r>
              <a:endParaRPr lang="de-DE" sz="2000" b="0" i="0" dirty="0"/>
            </a:p>
            <a:p>
              <a:pPr algn="l"/>
              <a:r>
                <a:rPr lang="de-DE" sz="2000" b="0" i="0" dirty="0"/>
                <a:t>SPRINTS</a:t>
              </a:r>
            </a:p>
          </p:txBody>
        </p:sp>
        <p:sp>
          <p:nvSpPr>
            <p:cNvPr id="114761" name="Oval 13"/>
            <p:cNvSpPr>
              <a:spLocks noChangeArrowheads="1"/>
            </p:cNvSpPr>
            <p:nvPr/>
          </p:nvSpPr>
          <p:spPr bwMode="auto">
            <a:xfrm>
              <a:off x="1776"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2" name="Oval 14"/>
            <p:cNvSpPr>
              <a:spLocks noChangeArrowheads="1"/>
            </p:cNvSpPr>
            <p:nvPr/>
          </p:nvSpPr>
          <p:spPr bwMode="auto">
            <a:xfrm>
              <a:off x="2688"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3" name="Oval 15"/>
            <p:cNvSpPr>
              <a:spLocks noChangeArrowheads="1"/>
            </p:cNvSpPr>
            <p:nvPr/>
          </p:nvSpPr>
          <p:spPr bwMode="auto">
            <a:xfrm>
              <a:off x="3696"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4" name="Oval 16"/>
            <p:cNvSpPr>
              <a:spLocks noChangeArrowheads="1"/>
            </p:cNvSpPr>
            <p:nvPr/>
          </p:nvSpPr>
          <p:spPr bwMode="auto">
            <a:xfrm>
              <a:off x="4560"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5" name="Text Box 17"/>
            <p:cNvSpPr txBox="1">
              <a:spLocks noChangeArrowheads="1"/>
            </p:cNvSpPr>
            <p:nvPr/>
          </p:nvSpPr>
          <p:spPr bwMode="auto">
            <a:xfrm>
              <a:off x="2714" y="1430"/>
              <a:ext cx="1298" cy="380"/>
            </a:xfrm>
            <a:prstGeom prst="rect">
              <a:avLst/>
            </a:prstGeom>
            <a:noFill/>
            <a:ln w="9525">
              <a:noFill/>
              <a:miter lim="800000"/>
              <a:headEnd/>
              <a:tailEnd/>
            </a:ln>
          </p:spPr>
          <p:txBody>
            <a:bodyPr wrap="none" lIns="110373" tIns="55187" rIns="110373" bIns="55187">
              <a:spAutoFit/>
            </a:bodyPr>
            <a:lstStyle/>
            <a:p>
              <a:r>
                <a:rPr lang="de-DE" sz="1600" b="0" dirty="0"/>
                <a:t>SPRINT</a:t>
              </a:r>
            </a:p>
            <a:p>
              <a:r>
                <a:rPr lang="de-DE" sz="1600" b="0" dirty="0" err="1" smtClean="0"/>
                <a:t>With</a:t>
              </a:r>
              <a:r>
                <a:rPr lang="de-DE" sz="1600" b="0" dirty="0" smtClean="0"/>
                <a:t> </a:t>
              </a:r>
              <a:r>
                <a:rPr lang="de-DE" sz="1600" b="0" dirty="0" err="1" smtClean="0"/>
                <a:t>Backlog</a:t>
              </a:r>
              <a:r>
                <a:rPr lang="de-DE" sz="1600" b="0" dirty="0" smtClean="0"/>
                <a:t> </a:t>
              </a:r>
              <a:r>
                <a:rPr lang="de-DE" sz="1600" b="0" dirty="0" err="1" smtClean="0"/>
                <a:t>andGoal</a:t>
              </a:r>
              <a:endParaRPr lang="de-DE" sz="1600" b="0" dirty="0"/>
            </a:p>
          </p:txBody>
        </p:sp>
        <p:sp>
          <p:nvSpPr>
            <p:cNvPr id="114766" name="Line 18"/>
            <p:cNvSpPr>
              <a:spLocks noChangeShapeType="1"/>
            </p:cNvSpPr>
            <p:nvPr/>
          </p:nvSpPr>
          <p:spPr bwMode="auto">
            <a:xfrm>
              <a:off x="3120" y="576"/>
              <a:ext cx="0" cy="816"/>
            </a:xfrm>
            <a:prstGeom prst="line">
              <a:avLst/>
            </a:prstGeom>
            <a:noFill/>
            <a:ln w="9525">
              <a:solidFill>
                <a:schemeClr val="accent1"/>
              </a:solidFill>
              <a:prstDash val="dash"/>
              <a:round/>
              <a:headEnd/>
              <a:tailEnd type="triangle" w="med" len="med"/>
            </a:ln>
          </p:spPr>
          <p:txBody>
            <a:bodyPr wrap="none" lIns="133236" tIns="66619" rIns="133236" bIns="66619">
              <a:spAutoFit/>
            </a:bodyPr>
            <a:lstStyle/>
            <a:p>
              <a:endParaRPr lang="de-DE"/>
            </a:p>
          </p:txBody>
        </p:sp>
        <p:sp>
          <p:nvSpPr>
            <p:cNvPr id="114767" name="Line 19"/>
            <p:cNvSpPr>
              <a:spLocks noChangeShapeType="1"/>
            </p:cNvSpPr>
            <p:nvPr/>
          </p:nvSpPr>
          <p:spPr bwMode="auto">
            <a:xfrm flipH="1">
              <a:off x="2311" y="528"/>
              <a:ext cx="665" cy="1152"/>
            </a:xfrm>
            <a:prstGeom prst="line">
              <a:avLst/>
            </a:prstGeom>
            <a:noFill/>
            <a:ln w="9525">
              <a:solidFill>
                <a:schemeClr val="accent1"/>
              </a:solidFill>
              <a:prstDash val="dash"/>
              <a:round/>
              <a:headEnd/>
              <a:tailEnd type="triangle" w="med" len="med"/>
            </a:ln>
          </p:spPr>
          <p:txBody>
            <a:bodyPr wrap="none" lIns="133236" tIns="66619" rIns="133236" bIns="66619">
              <a:spAutoFit/>
            </a:bodyPr>
            <a:lstStyle/>
            <a:p>
              <a:endParaRPr lang="de-DE"/>
            </a:p>
          </p:txBody>
        </p:sp>
        <p:sp>
          <p:nvSpPr>
            <p:cNvPr id="114768" name="Line 20"/>
            <p:cNvSpPr>
              <a:spLocks noChangeShapeType="1"/>
            </p:cNvSpPr>
            <p:nvPr/>
          </p:nvSpPr>
          <p:spPr bwMode="auto">
            <a:xfrm>
              <a:off x="3408" y="528"/>
              <a:ext cx="637" cy="1104"/>
            </a:xfrm>
            <a:prstGeom prst="line">
              <a:avLst/>
            </a:prstGeom>
            <a:noFill/>
            <a:ln w="9525">
              <a:solidFill>
                <a:schemeClr val="accent1"/>
              </a:solidFill>
              <a:prstDash val="dash"/>
              <a:round/>
              <a:headEnd/>
              <a:tailEnd type="triangle" w="med" len="med"/>
            </a:ln>
          </p:spPr>
          <p:txBody>
            <a:bodyPr wrap="none" lIns="133236" tIns="66619" rIns="133236" bIns="66619">
              <a:spAutoFit/>
            </a:bodyPr>
            <a:lstStyle/>
            <a:p>
              <a:endParaRPr lang="de-DE"/>
            </a:p>
          </p:txBody>
        </p:sp>
      </p:grpSp>
      <p:grpSp>
        <p:nvGrpSpPr>
          <p:cNvPr id="4" name="Group 21"/>
          <p:cNvGrpSpPr>
            <a:grpSpLocks/>
          </p:cNvGrpSpPr>
          <p:nvPr/>
        </p:nvGrpSpPr>
        <p:grpSpPr bwMode="auto">
          <a:xfrm>
            <a:off x="228600" y="1219200"/>
            <a:ext cx="8610600" cy="1035050"/>
            <a:chOff x="144" y="768"/>
            <a:chExt cx="5424" cy="652"/>
          </a:xfrm>
        </p:grpSpPr>
        <p:sp>
          <p:nvSpPr>
            <p:cNvPr id="114751" name="Text Box 22"/>
            <p:cNvSpPr txBox="1">
              <a:spLocks noChangeArrowheads="1"/>
            </p:cNvSpPr>
            <p:nvPr/>
          </p:nvSpPr>
          <p:spPr bwMode="auto">
            <a:xfrm>
              <a:off x="144" y="768"/>
              <a:ext cx="754" cy="652"/>
            </a:xfrm>
            <a:prstGeom prst="rect">
              <a:avLst/>
            </a:prstGeom>
            <a:noFill/>
            <a:ln w="9525">
              <a:noFill/>
              <a:miter lim="800000"/>
              <a:headEnd/>
              <a:tailEnd/>
            </a:ln>
          </p:spPr>
          <p:txBody>
            <a:bodyPr wrap="none" lIns="110373" tIns="55187" rIns="110373" bIns="55187">
              <a:spAutoFit/>
            </a:bodyPr>
            <a:lstStyle/>
            <a:p>
              <a:pPr algn="l"/>
              <a:r>
                <a:rPr lang="de-DE" sz="2000" b="0" i="0" dirty="0" err="1" smtClean="0"/>
                <a:t>Coord</a:t>
              </a:r>
              <a:r>
                <a:rPr lang="de-DE" sz="2000" b="0" i="0" dirty="0" smtClean="0"/>
                <a:t>. </a:t>
              </a:r>
              <a:r>
                <a:rPr lang="de-DE" sz="2000" b="0" i="0" dirty="0" err="1" smtClean="0"/>
                <a:t>of</a:t>
              </a:r>
              <a:endParaRPr lang="de-DE" sz="2000" b="0" i="0" dirty="0"/>
            </a:p>
            <a:p>
              <a:pPr algn="l"/>
              <a:r>
                <a:rPr lang="de-DE" sz="2000" b="0" i="0" dirty="0" smtClean="0"/>
                <a:t>multiple </a:t>
              </a:r>
              <a:endParaRPr lang="de-DE" sz="2000" b="0" i="0" dirty="0"/>
            </a:p>
            <a:p>
              <a:pPr algn="l"/>
              <a:r>
                <a:rPr lang="de-DE" sz="2000" b="0" i="0" dirty="0"/>
                <a:t>Teams</a:t>
              </a:r>
            </a:p>
          </p:txBody>
        </p:sp>
        <p:grpSp>
          <p:nvGrpSpPr>
            <p:cNvPr id="5" name="Group 23"/>
            <p:cNvGrpSpPr>
              <a:grpSpLocks/>
            </p:cNvGrpSpPr>
            <p:nvPr/>
          </p:nvGrpSpPr>
          <p:grpSpPr bwMode="auto">
            <a:xfrm>
              <a:off x="1104" y="816"/>
              <a:ext cx="4464" cy="465"/>
              <a:chOff x="1104" y="816"/>
              <a:chExt cx="4464" cy="465"/>
            </a:xfrm>
          </p:grpSpPr>
          <p:grpSp>
            <p:nvGrpSpPr>
              <p:cNvPr id="6" name="Group 24"/>
              <p:cNvGrpSpPr>
                <a:grpSpLocks/>
              </p:cNvGrpSpPr>
              <p:nvPr/>
            </p:nvGrpSpPr>
            <p:grpSpPr bwMode="auto">
              <a:xfrm>
                <a:off x="1104" y="816"/>
                <a:ext cx="4464" cy="432"/>
                <a:chOff x="1104" y="816"/>
                <a:chExt cx="4464" cy="432"/>
              </a:xfrm>
            </p:grpSpPr>
            <p:sp>
              <p:nvSpPr>
                <p:cNvPr id="114755" name="Rectangle 25"/>
                <p:cNvSpPr>
                  <a:spLocks noChangeArrowheads="1"/>
                </p:cNvSpPr>
                <p:nvPr/>
              </p:nvSpPr>
              <p:spPr bwMode="auto">
                <a:xfrm>
                  <a:off x="1104" y="816"/>
                  <a:ext cx="4464" cy="432"/>
                </a:xfrm>
                <a:prstGeom prst="rect">
                  <a:avLst/>
                </a:prstGeom>
                <a:solidFill>
                  <a:schemeClr val="bg1"/>
                </a:solidFill>
                <a:ln w="9525">
                  <a:noFill/>
                  <a:miter lim="800000"/>
                  <a:headEnd/>
                  <a:tailEnd/>
                </a:ln>
              </p:spPr>
              <p:txBody>
                <a:bodyPr wrap="none" lIns="133236" tIns="66619" rIns="133236" bIns="66619">
                  <a:spAutoFit/>
                </a:bodyPr>
                <a:lstStyle/>
                <a:p>
                  <a:endParaRPr lang="de-DE"/>
                </a:p>
              </p:txBody>
            </p:sp>
            <p:sp>
              <p:nvSpPr>
                <p:cNvPr id="114756" name="Line 26"/>
                <p:cNvSpPr>
                  <a:spLocks noChangeShapeType="1"/>
                </p:cNvSpPr>
                <p:nvPr/>
              </p:nvSpPr>
              <p:spPr bwMode="auto">
                <a:xfrm>
                  <a:off x="1152" y="864"/>
                  <a:ext cx="3936" cy="0"/>
                </a:xfrm>
                <a:prstGeom prst="line">
                  <a:avLst/>
                </a:prstGeom>
                <a:noFill/>
                <a:ln w="9525">
                  <a:solidFill>
                    <a:schemeClr val="tx1"/>
                  </a:solidFill>
                  <a:round/>
                  <a:headEnd/>
                  <a:tailEnd type="triangle" w="med" len="med"/>
                </a:ln>
              </p:spPr>
              <p:txBody>
                <a:bodyPr wrap="none" lIns="133236" tIns="66619" rIns="133236" bIns="66619">
                  <a:spAutoFit/>
                </a:bodyPr>
                <a:lstStyle/>
                <a:p>
                  <a:endParaRPr lang="de-DE"/>
                </a:p>
              </p:txBody>
            </p:sp>
            <p:sp>
              <p:nvSpPr>
                <p:cNvPr id="114757" name="Line 27"/>
                <p:cNvSpPr>
                  <a:spLocks noChangeShapeType="1"/>
                </p:cNvSpPr>
                <p:nvPr/>
              </p:nvSpPr>
              <p:spPr bwMode="auto">
                <a:xfrm>
                  <a:off x="1296" y="1104"/>
                  <a:ext cx="3936" cy="0"/>
                </a:xfrm>
                <a:prstGeom prst="line">
                  <a:avLst/>
                </a:prstGeom>
                <a:noFill/>
                <a:ln w="9525">
                  <a:solidFill>
                    <a:schemeClr val="tx1"/>
                  </a:solidFill>
                  <a:round/>
                  <a:headEnd/>
                  <a:tailEnd type="triangle" w="med" len="med"/>
                </a:ln>
              </p:spPr>
              <p:txBody>
                <a:bodyPr wrap="none" lIns="133236" tIns="66619" rIns="133236" bIns="66619">
                  <a:spAutoFit/>
                </a:bodyPr>
                <a:lstStyle/>
                <a:p>
                  <a:endParaRPr lang="de-DE"/>
                </a:p>
              </p:txBody>
            </p:sp>
            <p:sp>
              <p:nvSpPr>
                <p:cNvPr id="114758" name="Line 28"/>
                <p:cNvSpPr>
                  <a:spLocks noChangeShapeType="1"/>
                </p:cNvSpPr>
                <p:nvPr/>
              </p:nvSpPr>
              <p:spPr bwMode="auto">
                <a:xfrm>
                  <a:off x="1392" y="1008"/>
                  <a:ext cx="3936" cy="0"/>
                </a:xfrm>
                <a:prstGeom prst="line">
                  <a:avLst/>
                </a:prstGeom>
                <a:noFill/>
                <a:ln w="9525">
                  <a:solidFill>
                    <a:schemeClr val="tx1"/>
                  </a:solidFill>
                  <a:round/>
                  <a:headEnd/>
                  <a:tailEnd type="triangle" w="med" len="med"/>
                </a:ln>
              </p:spPr>
              <p:txBody>
                <a:bodyPr wrap="none" lIns="133236" tIns="66619" rIns="133236" bIns="66619">
                  <a:spAutoFit/>
                </a:bodyPr>
                <a:lstStyle/>
                <a:p>
                  <a:endParaRPr lang="de-DE"/>
                </a:p>
              </p:txBody>
            </p:sp>
          </p:grpSp>
          <p:sp>
            <p:nvSpPr>
              <p:cNvPr id="114754" name="Text Box 29"/>
              <p:cNvSpPr txBox="1">
                <a:spLocks noChangeArrowheads="1"/>
              </p:cNvSpPr>
              <p:nvPr/>
            </p:nvSpPr>
            <p:spPr bwMode="auto">
              <a:xfrm>
                <a:off x="1344" y="1056"/>
                <a:ext cx="3191" cy="225"/>
              </a:xfrm>
              <a:prstGeom prst="rect">
                <a:avLst/>
              </a:prstGeom>
              <a:solidFill>
                <a:schemeClr val="bg1"/>
              </a:solidFill>
              <a:ln w="9525">
                <a:noFill/>
                <a:miter lim="800000"/>
                <a:headEnd/>
                <a:tailEnd/>
              </a:ln>
            </p:spPr>
            <p:txBody>
              <a:bodyPr wrap="none" lIns="110373" tIns="55187" rIns="110373" bIns="55187">
                <a:spAutoFit/>
              </a:bodyPr>
              <a:lstStyle/>
              <a:p>
                <a:pPr algn="l"/>
                <a:r>
                  <a:rPr lang="de-DE" sz="1600" b="0" dirty="0" smtClean="0"/>
                  <a:t>Multiple SCRUM</a:t>
                </a:r>
                <a:r>
                  <a:rPr lang="de-DE" sz="1600" b="0" dirty="0"/>
                  <a:t>-Teams </a:t>
                </a:r>
                <a:r>
                  <a:rPr lang="de-DE" sz="1600" b="0" dirty="0" err="1" smtClean="0"/>
                  <a:t>sprint</a:t>
                </a:r>
                <a:r>
                  <a:rPr lang="de-DE" sz="1600" b="0" dirty="0" smtClean="0"/>
                  <a:t> in </a:t>
                </a:r>
                <a:r>
                  <a:rPr lang="de-DE" sz="1600" b="0" dirty="0"/>
                  <a:t>parallel. Master-SCRUMs</a:t>
                </a:r>
              </a:p>
            </p:txBody>
          </p:sp>
        </p:grpSp>
      </p:grpSp>
      <p:grpSp>
        <p:nvGrpSpPr>
          <p:cNvPr id="7" name="Group 30"/>
          <p:cNvGrpSpPr>
            <a:grpSpLocks/>
          </p:cNvGrpSpPr>
          <p:nvPr/>
        </p:nvGrpSpPr>
        <p:grpSpPr bwMode="auto">
          <a:xfrm>
            <a:off x="228600" y="4800600"/>
            <a:ext cx="8915400" cy="1387475"/>
            <a:chOff x="178" y="3528"/>
            <a:chExt cx="6950" cy="1020"/>
          </a:xfrm>
        </p:grpSpPr>
        <p:sp>
          <p:nvSpPr>
            <p:cNvPr id="114742" name="Rectangle 31"/>
            <p:cNvSpPr>
              <a:spLocks noChangeArrowheads="1"/>
            </p:cNvSpPr>
            <p:nvPr/>
          </p:nvSpPr>
          <p:spPr bwMode="auto">
            <a:xfrm>
              <a:off x="2970" y="4144"/>
              <a:ext cx="3980" cy="224"/>
            </a:xfrm>
            <a:prstGeom prst="rect">
              <a:avLst/>
            </a:prstGeom>
            <a:solidFill>
              <a:srgbClr val="D5E6FF"/>
            </a:solidFill>
            <a:ln w="9525">
              <a:solidFill>
                <a:schemeClr val="tx1"/>
              </a:solidFill>
              <a:miter lim="800000"/>
              <a:headEnd/>
              <a:tailEnd/>
            </a:ln>
          </p:spPr>
          <p:txBody>
            <a:bodyPr wrap="none" lIns="133231" tIns="66617" rIns="133231" bIns="66617" anchor="ctr"/>
            <a:lstStyle/>
            <a:p>
              <a:r>
                <a:rPr lang="de-DE" sz="1600" b="0" dirty="0" err="1" smtClean="0"/>
                <a:t>Workday</a:t>
              </a:r>
              <a:endParaRPr lang="de-DE" sz="1600" b="0" dirty="0"/>
            </a:p>
          </p:txBody>
        </p:sp>
        <p:sp>
          <p:nvSpPr>
            <p:cNvPr id="114743" name="Text Box 32"/>
            <p:cNvSpPr txBox="1">
              <a:spLocks noChangeArrowheads="1"/>
            </p:cNvSpPr>
            <p:nvPr/>
          </p:nvSpPr>
          <p:spPr bwMode="auto">
            <a:xfrm>
              <a:off x="178" y="4032"/>
              <a:ext cx="1917" cy="516"/>
            </a:xfrm>
            <a:prstGeom prst="rect">
              <a:avLst/>
            </a:prstGeom>
            <a:noFill/>
            <a:ln w="9525">
              <a:noFill/>
              <a:miter lim="800000"/>
              <a:headEnd/>
              <a:tailEnd/>
            </a:ln>
          </p:spPr>
          <p:txBody>
            <a:bodyPr wrap="none" lIns="133231" tIns="66617" rIns="133231" bIns="66617" anchor="ctr"/>
            <a:lstStyle/>
            <a:p>
              <a:pPr algn="l"/>
              <a:r>
                <a:rPr lang="de-DE" sz="2000" b="0" i="0" dirty="0" smtClean="0"/>
                <a:t>A </a:t>
              </a:r>
              <a:r>
                <a:rPr lang="de-DE" sz="2000" b="0" i="0" dirty="0" err="1" smtClean="0"/>
                <a:t>workday</a:t>
              </a:r>
              <a:r>
                <a:rPr lang="de-DE" sz="2000" b="0" i="0" dirty="0" smtClean="0"/>
                <a:t>:</a:t>
              </a:r>
              <a:endParaRPr lang="de-DE" sz="2000" b="0" i="0" dirty="0"/>
            </a:p>
            <a:p>
              <a:pPr algn="l"/>
              <a:r>
                <a:rPr lang="de-DE" sz="2000" b="0" i="0" dirty="0"/>
                <a:t>SCRUM </a:t>
              </a:r>
              <a:r>
                <a:rPr lang="de-DE" sz="2000" b="0" i="0" dirty="0" err="1" smtClean="0"/>
                <a:t>to</a:t>
              </a:r>
              <a:r>
                <a:rPr lang="de-DE" sz="2000" b="0" i="0" dirty="0" smtClean="0"/>
                <a:t> SCRUM</a:t>
              </a:r>
              <a:endParaRPr lang="de-DE" sz="2000" b="0" i="0" dirty="0"/>
            </a:p>
          </p:txBody>
        </p:sp>
        <p:sp>
          <p:nvSpPr>
            <p:cNvPr id="114744" name="Rectangle 33"/>
            <p:cNvSpPr>
              <a:spLocks noChangeArrowheads="1"/>
            </p:cNvSpPr>
            <p:nvPr/>
          </p:nvSpPr>
          <p:spPr bwMode="auto">
            <a:xfrm>
              <a:off x="5940" y="4144"/>
              <a:ext cx="356" cy="224"/>
            </a:xfrm>
            <a:prstGeom prst="rect">
              <a:avLst/>
            </a:prstGeom>
            <a:solidFill>
              <a:schemeClr val="accent1"/>
            </a:solidFill>
            <a:ln w="9525">
              <a:solidFill>
                <a:schemeClr val="tx1"/>
              </a:solidFill>
              <a:miter lim="800000"/>
              <a:headEnd/>
              <a:tailEnd/>
            </a:ln>
          </p:spPr>
          <p:txBody>
            <a:bodyPr wrap="none" lIns="160829" tIns="80416" rIns="160829" bIns="80416" anchor="ctr"/>
            <a:lstStyle/>
            <a:p>
              <a:endParaRPr lang="de-DE"/>
            </a:p>
          </p:txBody>
        </p:sp>
        <p:sp>
          <p:nvSpPr>
            <p:cNvPr id="114745" name="Rectangle 34"/>
            <p:cNvSpPr>
              <a:spLocks noChangeArrowheads="1"/>
            </p:cNvSpPr>
            <p:nvPr/>
          </p:nvSpPr>
          <p:spPr bwMode="auto">
            <a:xfrm>
              <a:off x="5405" y="4144"/>
              <a:ext cx="357" cy="224"/>
            </a:xfrm>
            <a:prstGeom prst="rect">
              <a:avLst/>
            </a:prstGeom>
            <a:solidFill>
              <a:srgbClr val="FFFF66"/>
            </a:solidFill>
            <a:ln w="9525">
              <a:solidFill>
                <a:schemeClr val="tx1"/>
              </a:solidFill>
              <a:miter lim="800000"/>
              <a:headEnd/>
              <a:tailEnd/>
            </a:ln>
          </p:spPr>
          <p:txBody>
            <a:bodyPr wrap="none" lIns="160829" tIns="80416" rIns="160829" bIns="80416" anchor="ctr"/>
            <a:lstStyle/>
            <a:p>
              <a:endParaRPr lang="de-DE"/>
            </a:p>
          </p:txBody>
        </p:sp>
        <p:sp>
          <p:nvSpPr>
            <p:cNvPr id="114746" name="Rectangle 35"/>
            <p:cNvSpPr>
              <a:spLocks noChangeArrowheads="1"/>
            </p:cNvSpPr>
            <p:nvPr/>
          </p:nvSpPr>
          <p:spPr bwMode="auto">
            <a:xfrm>
              <a:off x="6475" y="4144"/>
              <a:ext cx="475" cy="224"/>
            </a:xfrm>
            <a:prstGeom prst="rect">
              <a:avLst/>
            </a:prstGeom>
            <a:solidFill>
              <a:schemeClr val="accent2"/>
            </a:solidFill>
            <a:ln w="9525">
              <a:solidFill>
                <a:schemeClr val="tx1"/>
              </a:solidFill>
              <a:miter lim="800000"/>
              <a:headEnd/>
              <a:tailEnd/>
            </a:ln>
          </p:spPr>
          <p:txBody>
            <a:bodyPr wrap="none" lIns="160829" tIns="80416" rIns="160829" bIns="80416" anchor="ctr"/>
            <a:lstStyle/>
            <a:p>
              <a:endParaRPr lang="de-DE"/>
            </a:p>
          </p:txBody>
        </p:sp>
        <p:sp>
          <p:nvSpPr>
            <p:cNvPr id="114747" name="Text Box 36"/>
            <p:cNvSpPr txBox="1">
              <a:spLocks noChangeArrowheads="1"/>
            </p:cNvSpPr>
            <p:nvPr/>
          </p:nvSpPr>
          <p:spPr bwMode="auto">
            <a:xfrm>
              <a:off x="5345" y="3752"/>
              <a:ext cx="1783" cy="427"/>
            </a:xfrm>
            <a:prstGeom prst="rect">
              <a:avLst/>
            </a:prstGeom>
            <a:noFill/>
            <a:ln w="9525">
              <a:noFill/>
              <a:miter lim="800000"/>
              <a:headEnd/>
              <a:tailEnd/>
            </a:ln>
          </p:spPr>
          <p:txBody>
            <a:bodyPr wrap="none" lIns="133231" tIns="66617" rIns="133231" bIns="66617" anchor="ctr"/>
            <a:lstStyle/>
            <a:p>
              <a:pPr algn="l"/>
              <a:r>
                <a:rPr lang="de-DE" sz="1600" b="0" dirty="0" err="1"/>
                <a:t>Dailiy</a:t>
              </a:r>
              <a:r>
                <a:rPr lang="de-DE" sz="1600" b="0" dirty="0"/>
                <a:t>   SCRUM  </a:t>
              </a:r>
              <a:r>
                <a:rPr lang="de-DE" sz="1600" b="0" dirty="0" smtClean="0"/>
                <a:t>Post-</a:t>
              </a:r>
              <a:endParaRPr lang="de-DE" sz="1600" b="0" dirty="0"/>
            </a:p>
            <a:p>
              <a:pPr algn="l"/>
              <a:r>
                <a:rPr lang="de-DE" sz="1600" b="0" dirty="0" err="1"/>
                <a:t>Build</a:t>
              </a:r>
              <a:r>
                <a:rPr lang="de-DE" sz="1600" b="0" dirty="0"/>
                <a:t>   (15 min.)  </a:t>
              </a:r>
              <a:r>
                <a:rPr lang="de-DE" sz="1600" b="0" dirty="0" err="1" smtClean="0"/>
                <a:t>discuss</a:t>
              </a:r>
              <a:r>
                <a:rPr lang="de-DE" sz="1600" b="0" dirty="0" smtClean="0"/>
                <a:t>.</a:t>
              </a:r>
              <a:endParaRPr lang="de-DE" sz="1600" b="0" dirty="0"/>
            </a:p>
          </p:txBody>
        </p:sp>
        <p:sp>
          <p:nvSpPr>
            <p:cNvPr id="114748" name="Line 37"/>
            <p:cNvSpPr>
              <a:spLocks noChangeShapeType="1"/>
            </p:cNvSpPr>
            <p:nvPr/>
          </p:nvSpPr>
          <p:spPr bwMode="auto">
            <a:xfrm flipH="1">
              <a:off x="2970" y="3528"/>
              <a:ext cx="2138" cy="560"/>
            </a:xfrm>
            <a:prstGeom prst="line">
              <a:avLst/>
            </a:prstGeom>
            <a:noFill/>
            <a:ln w="9525">
              <a:solidFill>
                <a:schemeClr val="accent1"/>
              </a:solidFill>
              <a:prstDash val="dash"/>
              <a:round/>
              <a:headEnd/>
              <a:tailEnd type="triangle" w="med" len="med"/>
            </a:ln>
          </p:spPr>
          <p:txBody>
            <a:bodyPr wrap="none" lIns="160829" tIns="80416" rIns="160829" bIns="80416" anchor="ctr"/>
            <a:lstStyle/>
            <a:p>
              <a:endParaRPr lang="de-DE"/>
            </a:p>
          </p:txBody>
        </p:sp>
        <p:sp>
          <p:nvSpPr>
            <p:cNvPr id="114749" name="Line 38"/>
            <p:cNvSpPr>
              <a:spLocks noChangeShapeType="1"/>
            </p:cNvSpPr>
            <p:nvPr/>
          </p:nvSpPr>
          <p:spPr bwMode="auto">
            <a:xfrm>
              <a:off x="2970" y="4088"/>
              <a:ext cx="0" cy="0"/>
            </a:xfrm>
            <a:prstGeom prst="line">
              <a:avLst/>
            </a:prstGeom>
            <a:noFill/>
            <a:ln w="9525">
              <a:solidFill>
                <a:schemeClr val="tx1"/>
              </a:solidFill>
              <a:round/>
              <a:headEnd/>
              <a:tailEnd type="triangle" w="med" len="med"/>
            </a:ln>
          </p:spPr>
          <p:txBody>
            <a:bodyPr wrap="none" lIns="160829" tIns="80416" rIns="160829" bIns="80416" anchor="ctr"/>
            <a:lstStyle/>
            <a:p>
              <a:endParaRPr lang="de-DE"/>
            </a:p>
          </p:txBody>
        </p:sp>
        <p:sp>
          <p:nvSpPr>
            <p:cNvPr id="114750" name="Line 39"/>
            <p:cNvSpPr>
              <a:spLocks noChangeShapeType="1"/>
            </p:cNvSpPr>
            <p:nvPr/>
          </p:nvSpPr>
          <p:spPr bwMode="auto">
            <a:xfrm>
              <a:off x="5227" y="3528"/>
              <a:ext cx="1604" cy="224"/>
            </a:xfrm>
            <a:prstGeom prst="line">
              <a:avLst/>
            </a:prstGeom>
            <a:noFill/>
            <a:ln w="9525">
              <a:solidFill>
                <a:schemeClr val="accent1"/>
              </a:solidFill>
              <a:prstDash val="dash"/>
              <a:round/>
              <a:headEnd/>
              <a:tailEnd type="triangle" w="med" len="med"/>
            </a:ln>
          </p:spPr>
          <p:txBody>
            <a:bodyPr wrap="none" lIns="160829" tIns="80416" rIns="160829" bIns="80416" anchor="ctr"/>
            <a:lstStyle/>
            <a:p>
              <a:endParaRPr lang="de-DE"/>
            </a:p>
          </p:txBody>
        </p:sp>
      </p:grpSp>
      <p:grpSp>
        <p:nvGrpSpPr>
          <p:cNvPr id="8" name="Group 40"/>
          <p:cNvGrpSpPr>
            <a:grpSpLocks/>
          </p:cNvGrpSpPr>
          <p:nvPr/>
        </p:nvGrpSpPr>
        <p:grpSpPr bwMode="auto">
          <a:xfrm>
            <a:off x="228600" y="3200400"/>
            <a:ext cx="8945563" cy="1768475"/>
            <a:chOff x="144" y="2016"/>
            <a:chExt cx="5636" cy="1114"/>
          </a:xfrm>
        </p:grpSpPr>
        <p:grpSp>
          <p:nvGrpSpPr>
            <p:cNvPr id="9" name="Group 41"/>
            <p:cNvGrpSpPr>
              <a:grpSpLocks/>
            </p:cNvGrpSpPr>
            <p:nvPr/>
          </p:nvGrpSpPr>
          <p:grpSpPr bwMode="auto">
            <a:xfrm>
              <a:off x="144" y="2016"/>
              <a:ext cx="5636" cy="1114"/>
              <a:chOff x="144" y="2016"/>
              <a:chExt cx="5636" cy="1114"/>
            </a:xfrm>
          </p:grpSpPr>
          <p:sp>
            <p:nvSpPr>
              <p:cNvPr id="114701" name="Line 42"/>
              <p:cNvSpPr>
                <a:spLocks noChangeShapeType="1"/>
              </p:cNvSpPr>
              <p:nvPr/>
            </p:nvSpPr>
            <p:spPr bwMode="auto">
              <a:xfrm>
                <a:off x="1584" y="2928"/>
                <a:ext cx="3936" cy="0"/>
              </a:xfrm>
              <a:prstGeom prst="line">
                <a:avLst/>
              </a:prstGeom>
              <a:noFill/>
              <a:ln w="28575">
                <a:solidFill>
                  <a:schemeClr val="tx1"/>
                </a:solidFill>
                <a:round/>
                <a:headEnd/>
                <a:tailEnd type="triangle" w="med" len="med"/>
              </a:ln>
            </p:spPr>
            <p:txBody>
              <a:bodyPr wrap="none" lIns="194137" tIns="97070" rIns="194137" bIns="97070">
                <a:spAutoFit/>
              </a:bodyPr>
              <a:lstStyle/>
              <a:p>
                <a:endParaRPr lang="de-DE"/>
              </a:p>
            </p:txBody>
          </p:sp>
          <p:sp>
            <p:nvSpPr>
              <p:cNvPr id="114702" name="Text Box 43"/>
              <p:cNvSpPr txBox="1">
                <a:spLocks noChangeArrowheads="1"/>
              </p:cNvSpPr>
              <p:nvPr/>
            </p:nvSpPr>
            <p:spPr bwMode="auto">
              <a:xfrm>
                <a:off x="144" y="2688"/>
                <a:ext cx="1290" cy="442"/>
              </a:xfrm>
              <a:prstGeom prst="rect">
                <a:avLst/>
              </a:prstGeom>
              <a:noFill/>
              <a:ln w="9525">
                <a:noFill/>
                <a:miter lim="800000"/>
                <a:headEnd/>
                <a:tailEnd/>
              </a:ln>
            </p:spPr>
            <p:txBody>
              <a:bodyPr wrap="none" lIns="160823" tIns="80413" rIns="160823" bIns="80413">
                <a:spAutoFit/>
              </a:bodyPr>
              <a:lstStyle/>
              <a:p>
                <a:pPr algn="l"/>
                <a:r>
                  <a:rPr lang="de-DE" sz="2000" b="0" i="0"/>
                  <a:t>SPRINT im</a:t>
                </a:r>
              </a:p>
              <a:p>
                <a:pPr algn="l"/>
                <a:r>
                  <a:rPr lang="de-DE" sz="2000" b="0" i="0"/>
                  <a:t>30 SCRUM-Takt</a:t>
                </a:r>
              </a:p>
            </p:txBody>
          </p:sp>
          <p:sp>
            <p:nvSpPr>
              <p:cNvPr id="114703" name="Rectangle 44"/>
              <p:cNvSpPr>
                <a:spLocks noChangeArrowheads="1"/>
              </p:cNvSpPr>
              <p:nvPr/>
            </p:nvSpPr>
            <p:spPr bwMode="auto">
              <a:xfrm>
                <a:off x="1680" y="2832"/>
                <a:ext cx="288" cy="192"/>
              </a:xfrm>
              <a:prstGeom prst="rect">
                <a:avLst/>
              </a:prstGeom>
              <a:solidFill>
                <a:schemeClr val="accent1"/>
              </a:solidFill>
              <a:ln w="9525">
                <a:solidFill>
                  <a:schemeClr val="tx1"/>
                </a:solidFill>
                <a:miter lim="800000"/>
                <a:headEnd/>
                <a:tailEnd/>
              </a:ln>
            </p:spPr>
            <p:txBody>
              <a:bodyPr wrap="none" lIns="194137" tIns="97070" rIns="194137" bIns="97070">
                <a:spAutoFit/>
              </a:bodyPr>
              <a:lstStyle/>
              <a:p>
                <a:endParaRPr lang="de-DE"/>
              </a:p>
            </p:txBody>
          </p:sp>
          <p:sp>
            <p:nvSpPr>
              <p:cNvPr id="114704" name="Rectangle 45"/>
              <p:cNvSpPr>
                <a:spLocks noChangeArrowheads="1"/>
              </p:cNvSpPr>
              <p:nvPr/>
            </p:nvSpPr>
            <p:spPr bwMode="auto">
              <a:xfrm>
                <a:off x="5136" y="2832"/>
                <a:ext cx="288" cy="192"/>
              </a:xfrm>
              <a:prstGeom prst="rect">
                <a:avLst/>
              </a:prstGeom>
              <a:solidFill>
                <a:schemeClr val="accent1"/>
              </a:solidFill>
              <a:ln w="9525">
                <a:solidFill>
                  <a:schemeClr val="tx1"/>
                </a:solidFill>
                <a:miter lim="800000"/>
                <a:headEnd/>
                <a:tailEnd/>
              </a:ln>
            </p:spPr>
            <p:txBody>
              <a:bodyPr wrap="none" lIns="194137" tIns="97070" rIns="194137" bIns="97070">
                <a:spAutoFit/>
              </a:bodyPr>
              <a:lstStyle/>
              <a:p>
                <a:endParaRPr lang="de-DE"/>
              </a:p>
            </p:txBody>
          </p:sp>
          <p:sp>
            <p:nvSpPr>
              <p:cNvPr id="114705" name="Line 46"/>
              <p:cNvSpPr>
                <a:spLocks noChangeShapeType="1"/>
              </p:cNvSpPr>
              <p:nvPr/>
            </p:nvSpPr>
            <p:spPr bwMode="auto">
              <a:xfrm>
                <a:off x="240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6" name="Line 47"/>
              <p:cNvSpPr>
                <a:spLocks noChangeShapeType="1"/>
              </p:cNvSpPr>
              <p:nvPr/>
            </p:nvSpPr>
            <p:spPr bwMode="auto">
              <a:xfrm>
                <a:off x="230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7" name="Line 48"/>
              <p:cNvSpPr>
                <a:spLocks noChangeShapeType="1"/>
              </p:cNvSpPr>
              <p:nvPr/>
            </p:nvSpPr>
            <p:spPr bwMode="auto">
              <a:xfrm>
                <a:off x="220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8" name="Line 49"/>
              <p:cNvSpPr>
                <a:spLocks noChangeShapeType="1"/>
              </p:cNvSpPr>
              <p:nvPr/>
            </p:nvSpPr>
            <p:spPr bwMode="auto">
              <a:xfrm>
                <a:off x="211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9" name="Line 50"/>
              <p:cNvSpPr>
                <a:spLocks noChangeShapeType="1"/>
              </p:cNvSpPr>
              <p:nvPr/>
            </p:nvSpPr>
            <p:spPr bwMode="auto">
              <a:xfrm>
                <a:off x="201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0" name="Line 51"/>
              <p:cNvSpPr>
                <a:spLocks noChangeShapeType="1"/>
              </p:cNvSpPr>
              <p:nvPr/>
            </p:nvSpPr>
            <p:spPr bwMode="auto">
              <a:xfrm>
                <a:off x="288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1" name="Line 52"/>
              <p:cNvSpPr>
                <a:spLocks noChangeShapeType="1"/>
              </p:cNvSpPr>
              <p:nvPr/>
            </p:nvSpPr>
            <p:spPr bwMode="auto">
              <a:xfrm>
                <a:off x="278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2" name="Line 53"/>
              <p:cNvSpPr>
                <a:spLocks noChangeShapeType="1"/>
              </p:cNvSpPr>
              <p:nvPr/>
            </p:nvSpPr>
            <p:spPr bwMode="auto">
              <a:xfrm>
                <a:off x="268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3" name="Line 54"/>
              <p:cNvSpPr>
                <a:spLocks noChangeShapeType="1"/>
              </p:cNvSpPr>
              <p:nvPr/>
            </p:nvSpPr>
            <p:spPr bwMode="auto">
              <a:xfrm>
                <a:off x="259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4" name="Line 55"/>
              <p:cNvSpPr>
                <a:spLocks noChangeShapeType="1"/>
              </p:cNvSpPr>
              <p:nvPr/>
            </p:nvSpPr>
            <p:spPr bwMode="auto">
              <a:xfrm>
                <a:off x="249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5" name="Line 56"/>
              <p:cNvSpPr>
                <a:spLocks noChangeShapeType="1"/>
              </p:cNvSpPr>
              <p:nvPr/>
            </p:nvSpPr>
            <p:spPr bwMode="auto">
              <a:xfrm>
                <a:off x="336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6" name="Line 57"/>
              <p:cNvSpPr>
                <a:spLocks noChangeShapeType="1"/>
              </p:cNvSpPr>
              <p:nvPr/>
            </p:nvSpPr>
            <p:spPr bwMode="auto">
              <a:xfrm>
                <a:off x="326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7" name="Line 58"/>
              <p:cNvSpPr>
                <a:spLocks noChangeShapeType="1"/>
              </p:cNvSpPr>
              <p:nvPr/>
            </p:nvSpPr>
            <p:spPr bwMode="auto">
              <a:xfrm>
                <a:off x="316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8" name="Line 59"/>
              <p:cNvSpPr>
                <a:spLocks noChangeShapeType="1"/>
              </p:cNvSpPr>
              <p:nvPr/>
            </p:nvSpPr>
            <p:spPr bwMode="auto">
              <a:xfrm>
                <a:off x="307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9" name="Line 60"/>
              <p:cNvSpPr>
                <a:spLocks noChangeShapeType="1"/>
              </p:cNvSpPr>
              <p:nvPr/>
            </p:nvSpPr>
            <p:spPr bwMode="auto">
              <a:xfrm>
                <a:off x="297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0" name="Line 61"/>
              <p:cNvSpPr>
                <a:spLocks noChangeShapeType="1"/>
              </p:cNvSpPr>
              <p:nvPr/>
            </p:nvSpPr>
            <p:spPr bwMode="auto">
              <a:xfrm>
                <a:off x="384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1" name="Line 62"/>
              <p:cNvSpPr>
                <a:spLocks noChangeShapeType="1"/>
              </p:cNvSpPr>
              <p:nvPr/>
            </p:nvSpPr>
            <p:spPr bwMode="auto">
              <a:xfrm>
                <a:off x="374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2" name="Line 63"/>
              <p:cNvSpPr>
                <a:spLocks noChangeShapeType="1"/>
              </p:cNvSpPr>
              <p:nvPr/>
            </p:nvSpPr>
            <p:spPr bwMode="auto">
              <a:xfrm>
                <a:off x="364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3" name="Line 64"/>
              <p:cNvSpPr>
                <a:spLocks noChangeShapeType="1"/>
              </p:cNvSpPr>
              <p:nvPr/>
            </p:nvSpPr>
            <p:spPr bwMode="auto">
              <a:xfrm>
                <a:off x="355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4" name="Line 65"/>
              <p:cNvSpPr>
                <a:spLocks noChangeShapeType="1"/>
              </p:cNvSpPr>
              <p:nvPr/>
            </p:nvSpPr>
            <p:spPr bwMode="auto">
              <a:xfrm>
                <a:off x="345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5" name="Line 66"/>
              <p:cNvSpPr>
                <a:spLocks noChangeShapeType="1"/>
              </p:cNvSpPr>
              <p:nvPr/>
            </p:nvSpPr>
            <p:spPr bwMode="auto">
              <a:xfrm>
                <a:off x="432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6" name="Line 67"/>
              <p:cNvSpPr>
                <a:spLocks noChangeShapeType="1"/>
              </p:cNvSpPr>
              <p:nvPr/>
            </p:nvSpPr>
            <p:spPr bwMode="auto">
              <a:xfrm>
                <a:off x="422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7" name="Line 68"/>
              <p:cNvSpPr>
                <a:spLocks noChangeShapeType="1"/>
              </p:cNvSpPr>
              <p:nvPr/>
            </p:nvSpPr>
            <p:spPr bwMode="auto">
              <a:xfrm>
                <a:off x="412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8" name="Line 69"/>
              <p:cNvSpPr>
                <a:spLocks noChangeShapeType="1"/>
              </p:cNvSpPr>
              <p:nvPr/>
            </p:nvSpPr>
            <p:spPr bwMode="auto">
              <a:xfrm>
                <a:off x="403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9" name="Line 70"/>
              <p:cNvSpPr>
                <a:spLocks noChangeShapeType="1"/>
              </p:cNvSpPr>
              <p:nvPr/>
            </p:nvSpPr>
            <p:spPr bwMode="auto">
              <a:xfrm>
                <a:off x="393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0" name="Line 71"/>
              <p:cNvSpPr>
                <a:spLocks noChangeShapeType="1"/>
              </p:cNvSpPr>
              <p:nvPr/>
            </p:nvSpPr>
            <p:spPr bwMode="auto">
              <a:xfrm>
                <a:off x="480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1" name="Line 72"/>
              <p:cNvSpPr>
                <a:spLocks noChangeShapeType="1"/>
              </p:cNvSpPr>
              <p:nvPr/>
            </p:nvSpPr>
            <p:spPr bwMode="auto">
              <a:xfrm>
                <a:off x="470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2" name="Line 73"/>
              <p:cNvSpPr>
                <a:spLocks noChangeShapeType="1"/>
              </p:cNvSpPr>
              <p:nvPr/>
            </p:nvSpPr>
            <p:spPr bwMode="auto">
              <a:xfrm>
                <a:off x="460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3" name="Line 74"/>
              <p:cNvSpPr>
                <a:spLocks noChangeShapeType="1"/>
              </p:cNvSpPr>
              <p:nvPr/>
            </p:nvSpPr>
            <p:spPr bwMode="auto">
              <a:xfrm>
                <a:off x="451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4" name="Line 75"/>
              <p:cNvSpPr>
                <a:spLocks noChangeShapeType="1"/>
              </p:cNvSpPr>
              <p:nvPr/>
            </p:nvSpPr>
            <p:spPr bwMode="auto">
              <a:xfrm>
                <a:off x="441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5" name="Line 76"/>
              <p:cNvSpPr>
                <a:spLocks noChangeShapeType="1"/>
              </p:cNvSpPr>
              <p:nvPr/>
            </p:nvSpPr>
            <p:spPr bwMode="auto">
              <a:xfrm>
                <a:off x="508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6" name="Line 77"/>
              <p:cNvSpPr>
                <a:spLocks noChangeShapeType="1"/>
              </p:cNvSpPr>
              <p:nvPr/>
            </p:nvSpPr>
            <p:spPr bwMode="auto">
              <a:xfrm>
                <a:off x="499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7" name="Line 78"/>
              <p:cNvSpPr>
                <a:spLocks noChangeShapeType="1"/>
              </p:cNvSpPr>
              <p:nvPr/>
            </p:nvSpPr>
            <p:spPr bwMode="auto">
              <a:xfrm>
                <a:off x="489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8" name="Line 79"/>
              <p:cNvSpPr>
                <a:spLocks noChangeShapeType="1"/>
              </p:cNvSpPr>
              <p:nvPr/>
            </p:nvSpPr>
            <p:spPr bwMode="auto">
              <a:xfrm flipH="1">
                <a:off x="1824" y="2016"/>
                <a:ext cx="864" cy="816"/>
              </a:xfrm>
              <a:prstGeom prst="line">
                <a:avLst/>
              </a:prstGeom>
              <a:noFill/>
              <a:ln w="9525">
                <a:solidFill>
                  <a:schemeClr val="accent1"/>
                </a:solidFill>
                <a:prstDash val="dash"/>
                <a:round/>
                <a:headEnd/>
                <a:tailEnd type="triangle" w="med" len="med"/>
              </a:ln>
            </p:spPr>
            <p:txBody>
              <a:bodyPr wrap="none" lIns="194137" tIns="97070" rIns="194137" bIns="97070">
                <a:spAutoFit/>
              </a:bodyPr>
              <a:lstStyle/>
              <a:p>
                <a:endParaRPr lang="de-DE"/>
              </a:p>
            </p:txBody>
          </p:sp>
          <p:sp>
            <p:nvSpPr>
              <p:cNvPr id="114739" name="Line 80"/>
              <p:cNvSpPr>
                <a:spLocks noChangeShapeType="1"/>
              </p:cNvSpPr>
              <p:nvPr/>
            </p:nvSpPr>
            <p:spPr bwMode="auto">
              <a:xfrm>
                <a:off x="3792" y="2016"/>
                <a:ext cx="1488" cy="816"/>
              </a:xfrm>
              <a:prstGeom prst="line">
                <a:avLst/>
              </a:prstGeom>
              <a:noFill/>
              <a:ln w="9525">
                <a:solidFill>
                  <a:schemeClr val="accent1"/>
                </a:solidFill>
                <a:prstDash val="dash"/>
                <a:round/>
                <a:headEnd/>
                <a:tailEnd type="triangle" w="med" len="med"/>
              </a:ln>
            </p:spPr>
            <p:txBody>
              <a:bodyPr wrap="none" lIns="194137" tIns="97070" rIns="194137" bIns="97070">
                <a:spAutoFit/>
              </a:bodyPr>
              <a:lstStyle/>
              <a:p>
                <a:endParaRPr lang="de-DE"/>
              </a:p>
            </p:txBody>
          </p:sp>
          <p:sp>
            <p:nvSpPr>
              <p:cNvPr id="114740" name="Text Box 81"/>
              <p:cNvSpPr txBox="1">
                <a:spLocks noChangeArrowheads="1"/>
              </p:cNvSpPr>
              <p:nvPr/>
            </p:nvSpPr>
            <p:spPr bwMode="auto">
              <a:xfrm>
                <a:off x="1526" y="2486"/>
                <a:ext cx="657" cy="257"/>
              </a:xfrm>
              <a:prstGeom prst="rect">
                <a:avLst/>
              </a:prstGeom>
              <a:noFill/>
              <a:ln w="9525">
                <a:noFill/>
                <a:miter lim="800000"/>
                <a:headEnd/>
                <a:tailEnd/>
              </a:ln>
            </p:spPr>
            <p:txBody>
              <a:bodyPr wrap="none" lIns="160823" tIns="80413" rIns="160823" bIns="80413">
                <a:spAutoFit/>
              </a:bodyPr>
              <a:lstStyle/>
              <a:p>
                <a:pPr algn="l"/>
                <a:r>
                  <a:rPr lang="de-DE" sz="1600" b="0" dirty="0" err="1" smtClean="0"/>
                  <a:t>Planning</a:t>
                </a:r>
                <a:endParaRPr lang="de-DE" sz="1600" b="0" dirty="0"/>
              </a:p>
            </p:txBody>
          </p:sp>
          <p:sp>
            <p:nvSpPr>
              <p:cNvPr id="114741" name="Text Box 82"/>
              <p:cNvSpPr txBox="1">
                <a:spLocks noChangeArrowheads="1"/>
              </p:cNvSpPr>
              <p:nvPr/>
            </p:nvSpPr>
            <p:spPr bwMode="auto">
              <a:xfrm>
                <a:off x="4982" y="2342"/>
                <a:ext cx="798" cy="410"/>
              </a:xfrm>
              <a:prstGeom prst="rect">
                <a:avLst/>
              </a:prstGeom>
              <a:noFill/>
              <a:ln w="9525">
                <a:noFill/>
                <a:miter lim="800000"/>
                <a:headEnd/>
                <a:tailEnd/>
              </a:ln>
            </p:spPr>
            <p:txBody>
              <a:bodyPr wrap="none" lIns="160823" tIns="80413" rIns="160823" bIns="80413">
                <a:spAutoFit/>
              </a:bodyPr>
              <a:lstStyle/>
              <a:p>
                <a:pPr algn="l"/>
                <a:r>
                  <a:rPr lang="de-DE" sz="1600" b="0"/>
                  <a:t>SPRINT</a:t>
                </a:r>
              </a:p>
              <a:p>
                <a:pPr algn="l"/>
                <a:r>
                  <a:rPr lang="de-DE" sz="1600" b="0"/>
                  <a:t>Review 3h</a:t>
                </a:r>
              </a:p>
            </p:txBody>
          </p:sp>
        </p:grpSp>
        <p:sp>
          <p:nvSpPr>
            <p:cNvPr id="114700" name="Text Box 83"/>
            <p:cNvSpPr txBox="1">
              <a:spLocks noChangeArrowheads="1"/>
            </p:cNvSpPr>
            <p:nvPr/>
          </p:nvSpPr>
          <p:spPr bwMode="auto">
            <a:xfrm>
              <a:off x="2726" y="2342"/>
              <a:ext cx="1293" cy="412"/>
            </a:xfrm>
            <a:prstGeom prst="rect">
              <a:avLst/>
            </a:prstGeom>
            <a:noFill/>
            <a:ln w="9525">
              <a:noFill/>
              <a:miter lim="800000"/>
              <a:headEnd/>
              <a:tailEnd/>
            </a:ln>
          </p:spPr>
          <p:txBody>
            <a:bodyPr wrap="none" lIns="160823" tIns="80413" rIns="160823" bIns="80413">
              <a:spAutoFit/>
            </a:bodyPr>
            <a:lstStyle/>
            <a:p>
              <a:r>
                <a:rPr lang="de-DE" sz="1600" b="0" dirty="0"/>
                <a:t>SPRINT </a:t>
              </a:r>
              <a:r>
                <a:rPr lang="de-DE" sz="1600" b="0" dirty="0" err="1" smtClean="0"/>
                <a:t>creates</a:t>
              </a:r>
              <a:r>
                <a:rPr lang="de-DE" sz="1600" dirty="0"/>
                <a:t/>
              </a:r>
              <a:br>
                <a:rPr lang="de-DE" sz="1600" dirty="0"/>
              </a:br>
              <a:r>
                <a:rPr lang="de-DE" sz="1600" dirty="0" smtClean="0"/>
                <a:t>a </a:t>
              </a:r>
              <a:r>
                <a:rPr lang="de-DE" sz="1600" b="0" dirty="0" err="1" smtClean="0"/>
                <a:t>Product</a:t>
              </a:r>
              <a:r>
                <a:rPr lang="de-DE" sz="1600" b="0" dirty="0" err="1"/>
                <a:t>-</a:t>
              </a:r>
              <a:r>
                <a:rPr lang="de-DE" sz="1600" b="0" dirty="0" err="1" smtClean="0"/>
                <a:t>Increment</a:t>
              </a:r>
              <a:endParaRPr lang="de-DE" sz="1600" b="0" dirty="0"/>
            </a:p>
          </p:txBody>
        </p:sp>
      </p:grpSp>
      <p:sp>
        <p:nvSpPr>
          <p:cNvPr id="10" name="Footer Placeholder 9"/>
          <p:cNvSpPr>
            <a:spLocks noGrp="1"/>
          </p:cNvSpPr>
          <p:nvPr>
            <p:ph type="ftr" sz="quarter" idx="11"/>
          </p:nvPr>
        </p:nvSpPr>
        <p:spPr/>
        <p:txBody>
          <a:bodyPr/>
          <a:lstStyle/>
          <a:p>
            <a:r>
              <a:rPr lang="de-DE" smtClean="0"/>
              <a:t>Agile Software Dev. | Eric Knauss</a:t>
            </a:r>
            <a:endParaRPr lang="de-DE"/>
          </a:p>
        </p:txBody>
      </p:sp>
      <p:sp>
        <p:nvSpPr>
          <p:cNvPr id="11" name="Slide Number Placeholder 10"/>
          <p:cNvSpPr>
            <a:spLocks noGrp="1"/>
          </p:cNvSpPr>
          <p:nvPr>
            <p:ph type="sldNum" sz="quarter" idx="12"/>
          </p:nvPr>
        </p:nvSpPr>
        <p:spPr/>
        <p:txBody>
          <a:bodyPr/>
          <a:lstStyle/>
          <a:p>
            <a:fld id="{91974DF9-AD47-4691-BA21-BBFCE3637A9A}" type="slidenum">
              <a:rPr kumimoji="0" lang="en-US" smtClean="0"/>
              <a:pPr/>
              <a:t>25</a:t>
            </a:fld>
            <a:endParaRPr kumimoji="0" lang="en-US"/>
          </a:p>
        </p:txBody>
      </p:sp>
    </p:spTree>
    <p:extLst>
      <p:ext uri="{BB962C8B-B14F-4D97-AF65-F5344CB8AC3E}">
        <p14:creationId xmlns:p14="http://schemas.microsoft.com/office/powerpoint/2010/main" val="25020044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ppt_x</p:attrName>
                                        </p:attrNameLst>
                                      </p:cBhvr>
                                      <p:tavLst>
                                        <p:tav tm="0">
                                          <p:val>
                                            <p:strVal val="#ppt_x"/>
                                          </p:val>
                                        </p:tav>
                                        <p:tav tm="100000">
                                          <p:val>
                                            <p:strVal val="#ppt_x"/>
                                          </p:val>
                                        </p:tav>
                                      </p:tavLst>
                                    </p:anim>
                                    <p:anim calcmode="lin" valueType="num">
                                      <p:cBhvr>
                                        <p:cTn id="18" dur="500" fill="hold"/>
                                        <p:tgtEl>
                                          <p:spTgt spid="7"/>
                                        </p:tgtEl>
                                        <p:attrNameLst>
                                          <p:attrName>ppt_y</p:attrName>
                                        </p:attrNameLst>
                                      </p:cBhvr>
                                      <p:tavLst>
                                        <p:tav tm="0">
                                          <p:val>
                                            <p:strVal val="#ppt_y-#ppt_h/2"/>
                                          </p:val>
                                        </p:tav>
                                        <p:tav tm="100000">
                                          <p:val>
                                            <p:strVal val="#ppt_y"/>
                                          </p:val>
                                        </p:tav>
                                      </p:tavLst>
                                    </p:anim>
                                    <p:anim calcmode="lin" valueType="num">
                                      <p:cBhvr>
                                        <p:cTn id="19" dur="500" fill="hold"/>
                                        <p:tgtEl>
                                          <p:spTgt spid="7"/>
                                        </p:tgtEl>
                                        <p:attrNameLst>
                                          <p:attrName>ppt_w</p:attrName>
                                        </p:attrNameLst>
                                      </p:cBhvr>
                                      <p:tavLst>
                                        <p:tav tm="0">
                                          <p:val>
                                            <p:strVal val="#ppt_w"/>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736008"/>
                                        </p:tgtEl>
                                        <p:attrNameLst>
                                          <p:attrName>style.visibility</p:attrName>
                                        </p:attrNameLst>
                                      </p:cBhvr>
                                      <p:to>
                                        <p:strVal val="visible"/>
                                      </p:to>
                                    </p:set>
                                    <p:animEffect transition="in" filter="wipe(up)">
                                      <p:cBhvr>
                                        <p:cTn id="25" dur="500"/>
                                        <p:tgtEl>
                                          <p:spTgt spid="473600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ppt_x</p:attrName>
                                        </p:attrNameLst>
                                      </p:cBhvr>
                                      <p:tavLst>
                                        <p:tav tm="0">
                                          <p:val>
                                            <p:strVal val="#ppt_x-#ppt_w/2"/>
                                          </p:val>
                                        </p:tav>
                                        <p:tav tm="100000">
                                          <p:val>
                                            <p:strVal val="#ppt_x"/>
                                          </p:val>
                                        </p:tav>
                                      </p:tavLst>
                                    </p:anim>
                                    <p:anim calcmode="lin" valueType="num">
                                      <p:cBhvr>
                                        <p:cTn id="35" dur="500" fill="hold"/>
                                        <p:tgtEl>
                                          <p:spTgt spid="4"/>
                                        </p:tgtEl>
                                        <p:attrNameLst>
                                          <p:attrName>ppt_y</p:attrName>
                                        </p:attrNameLst>
                                      </p:cBhvr>
                                      <p:tavLst>
                                        <p:tav tm="0">
                                          <p:val>
                                            <p:strVal val="#ppt_y"/>
                                          </p:val>
                                        </p:tav>
                                        <p:tav tm="100000">
                                          <p:val>
                                            <p:strVal val="#ppt_y"/>
                                          </p:val>
                                        </p:tav>
                                      </p:tavLst>
                                    </p:anim>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600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normAutofit/>
          </a:bodyPr>
          <a:lstStyle/>
          <a:p>
            <a:r>
              <a:rPr lang="de-DE" dirty="0" smtClean="0"/>
              <a:t>XP </a:t>
            </a:r>
            <a:r>
              <a:rPr lang="de-DE" dirty="0" err="1" smtClean="0"/>
              <a:t>is</a:t>
            </a:r>
            <a:r>
              <a:rPr lang="de-DE" dirty="0" smtClean="0"/>
              <a:t> </a:t>
            </a:r>
            <a:r>
              <a:rPr lang="de-DE" dirty="0" err="1" smtClean="0"/>
              <a:t>often</a:t>
            </a:r>
            <a:r>
              <a:rPr lang="de-DE" dirty="0" smtClean="0"/>
              <a:t> </a:t>
            </a:r>
            <a:r>
              <a:rPr lang="de-DE" dirty="0" err="1" smtClean="0"/>
              <a:t>hard</a:t>
            </a:r>
            <a:r>
              <a:rPr lang="de-DE" dirty="0" smtClean="0"/>
              <a:t> </a:t>
            </a:r>
            <a:r>
              <a:rPr lang="de-DE" dirty="0" err="1" smtClean="0"/>
              <a:t>to</a:t>
            </a:r>
            <a:r>
              <a:rPr lang="de-DE" dirty="0" smtClean="0"/>
              <a:t> </a:t>
            </a:r>
            <a:r>
              <a:rPr lang="de-DE" dirty="0" err="1" smtClean="0"/>
              <a:t>introduce</a:t>
            </a:r>
            <a:endParaRPr lang="de-DE" dirty="0" smtClean="0"/>
          </a:p>
          <a:p>
            <a:pPr lvl="2"/>
            <a:endParaRPr lang="de-DE" dirty="0" smtClean="0"/>
          </a:p>
          <a:p>
            <a:r>
              <a:rPr lang="de-DE" dirty="0" smtClean="0"/>
              <a:t>SCRUM </a:t>
            </a:r>
            <a:r>
              <a:rPr lang="de-DE" dirty="0" err="1" smtClean="0"/>
              <a:t>is</a:t>
            </a:r>
            <a:r>
              <a:rPr lang="de-DE" dirty="0" smtClean="0"/>
              <a:t> easy </a:t>
            </a:r>
            <a:r>
              <a:rPr lang="de-DE" dirty="0" err="1" smtClean="0"/>
              <a:t>to</a:t>
            </a:r>
            <a:r>
              <a:rPr lang="de-DE" dirty="0" smtClean="0"/>
              <a:t> </a:t>
            </a:r>
            <a:r>
              <a:rPr lang="de-DE" dirty="0" err="1" smtClean="0"/>
              <a:t>introduce</a:t>
            </a:r>
            <a:r>
              <a:rPr lang="de-DE" dirty="0" smtClean="0"/>
              <a:t> </a:t>
            </a:r>
            <a:r>
              <a:rPr lang="de-DE" sz="1400" dirty="0" smtClean="0"/>
              <a:t>(</a:t>
            </a:r>
            <a:r>
              <a:rPr lang="de-DE" sz="1400" dirty="0" err="1" smtClean="0"/>
              <a:t>according</a:t>
            </a:r>
            <a:r>
              <a:rPr lang="de-DE" sz="1400" dirty="0" smtClean="0"/>
              <a:t> </a:t>
            </a:r>
            <a:r>
              <a:rPr lang="de-DE" sz="1400" dirty="0" err="1" smtClean="0"/>
              <a:t>to</a:t>
            </a:r>
            <a:r>
              <a:rPr lang="de-DE" sz="1400" dirty="0" smtClean="0"/>
              <a:t> </a:t>
            </a:r>
            <a:r>
              <a:rPr lang="de-DE" sz="1400" dirty="0" err="1" smtClean="0"/>
              <a:t>Schwaber</a:t>
            </a:r>
            <a:r>
              <a:rPr lang="de-DE" sz="1400" dirty="0" smtClean="0"/>
              <a:t>)</a:t>
            </a:r>
            <a:endParaRPr lang="de-DE" sz="2400" dirty="0" smtClean="0"/>
          </a:p>
          <a:p>
            <a:pPr lvl="2"/>
            <a:endParaRPr lang="de-DE" sz="2000" dirty="0" smtClean="0"/>
          </a:p>
          <a:p>
            <a:r>
              <a:rPr lang="de-DE" dirty="0" smtClean="0"/>
              <a:t>Best-</a:t>
            </a:r>
            <a:r>
              <a:rPr lang="de-DE" dirty="0" err="1" smtClean="0"/>
              <a:t>practice</a:t>
            </a:r>
            <a:r>
              <a:rPr lang="de-DE" dirty="0" smtClean="0"/>
              <a:t>: Combine!</a:t>
            </a:r>
            <a:endParaRPr lang="de-DE" dirty="0" smtClean="0"/>
          </a:p>
          <a:p>
            <a:pPr lvl="1"/>
            <a:r>
              <a:rPr lang="de-DE" sz="2400" dirty="0" smtClean="0"/>
              <a:t>SCRUM </a:t>
            </a:r>
            <a:r>
              <a:rPr lang="de-DE" sz="2400" dirty="0" err="1" smtClean="0"/>
              <a:t>organization</a:t>
            </a:r>
            <a:r>
              <a:rPr lang="de-DE" sz="2400" dirty="0" err="1" smtClean="0"/>
              <a:t>al</a:t>
            </a:r>
            <a:r>
              <a:rPr lang="de-DE" sz="2400" dirty="0" smtClean="0"/>
              <a:t> </a:t>
            </a:r>
            <a:r>
              <a:rPr lang="de-DE" sz="2400" dirty="0" err="1" smtClean="0"/>
              <a:t>shell</a:t>
            </a:r>
            <a:r>
              <a:rPr lang="de-DE" sz="2400" dirty="0" smtClean="0"/>
              <a:t>: </a:t>
            </a:r>
            <a:r>
              <a:rPr lang="de-DE" sz="2400" i="1" dirty="0" smtClean="0"/>
              <a:t>Day</a:t>
            </a:r>
            <a:r>
              <a:rPr lang="de-DE" sz="2400" i="1" dirty="0" smtClean="0"/>
              <a:t>-</a:t>
            </a:r>
            <a:r>
              <a:rPr lang="de-DE" sz="2400" i="1" dirty="0" err="1" smtClean="0"/>
              <a:t>to</a:t>
            </a:r>
            <a:r>
              <a:rPr lang="de-DE" sz="2400" i="1" dirty="0" smtClean="0"/>
              <a:t>-</a:t>
            </a:r>
            <a:r>
              <a:rPr lang="de-DE" sz="2400" i="1" dirty="0" err="1" smtClean="0"/>
              <a:t>day</a:t>
            </a:r>
            <a:r>
              <a:rPr lang="de-DE" sz="2400" i="1" dirty="0" smtClean="0"/>
              <a:t> </a:t>
            </a:r>
            <a:r>
              <a:rPr lang="de-DE" sz="2400" i="1" dirty="0" err="1" smtClean="0"/>
              <a:t>management</a:t>
            </a:r>
            <a:endParaRPr lang="de-DE" sz="2400" i="1" dirty="0" smtClean="0"/>
          </a:p>
          <a:p>
            <a:pPr lvl="1"/>
            <a:r>
              <a:rPr lang="de-DE" sz="2400" dirty="0" smtClean="0"/>
              <a:t>XP </a:t>
            </a:r>
            <a:r>
              <a:rPr lang="de-DE" sz="2400" dirty="0" err="1" smtClean="0"/>
              <a:t>method</a:t>
            </a:r>
            <a:r>
              <a:rPr lang="de-DE" sz="2400" dirty="0" smtClean="0"/>
              <a:t> </a:t>
            </a:r>
            <a:r>
              <a:rPr lang="de-DE" sz="2400" dirty="0" err="1" smtClean="0"/>
              <a:t>of</a:t>
            </a:r>
            <a:r>
              <a:rPr lang="de-DE" sz="2400" dirty="0" smtClean="0"/>
              <a:t> </a:t>
            </a:r>
            <a:r>
              <a:rPr lang="de-DE" sz="2400" dirty="0" err="1" smtClean="0"/>
              <a:t>implementation</a:t>
            </a:r>
            <a:endParaRPr lang="de-DE" sz="2400" dirty="0" smtClean="0"/>
          </a:p>
          <a:p>
            <a:pPr lvl="1"/>
            <a:r>
              <a:rPr lang="de-DE" sz="2400" dirty="0" err="1" smtClean="0"/>
              <a:t>Shared</a:t>
            </a:r>
            <a:r>
              <a:rPr lang="de-DE" sz="2400" dirty="0" smtClean="0"/>
              <a:t> </a:t>
            </a:r>
            <a:r>
              <a:rPr lang="de-DE" sz="2400" dirty="0" err="1" smtClean="0"/>
              <a:t>values</a:t>
            </a:r>
            <a:r>
              <a:rPr lang="de-DE" sz="2400" dirty="0" smtClean="0"/>
              <a:t> </a:t>
            </a:r>
            <a:r>
              <a:rPr lang="de-DE" sz="2400" dirty="0" err="1" smtClean="0"/>
              <a:t>with</a:t>
            </a:r>
            <a:r>
              <a:rPr lang="de-DE" sz="2400" dirty="0" smtClean="0"/>
              <a:t> </a:t>
            </a:r>
            <a:r>
              <a:rPr lang="de-DE" sz="2400" dirty="0" smtClean="0"/>
              <a:t>XP</a:t>
            </a:r>
          </a:p>
          <a:p>
            <a:pPr lvl="2"/>
            <a:r>
              <a:rPr lang="de-DE" dirty="0" err="1" smtClean="0"/>
              <a:t>Quickly</a:t>
            </a:r>
            <a:r>
              <a:rPr lang="de-DE" dirty="0" smtClean="0"/>
              <a:t> </a:t>
            </a:r>
            <a:r>
              <a:rPr lang="de-DE" dirty="0" err="1" smtClean="0"/>
              <a:t>generate</a:t>
            </a:r>
            <a:r>
              <a:rPr lang="de-DE" dirty="0" smtClean="0"/>
              <a:t> </a:t>
            </a:r>
            <a:r>
              <a:rPr lang="de-DE" dirty="0" err="1" smtClean="0"/>
              <a:t>executable</a:t>
            </a:r>
            <a:r>
              <a:rPr lang="de-DE" dirty="0" smtClean="0"/>
              <a:t> </a:t>
            </a:r>
            <a:r>
              <a:rPr lang="de-DE" dirty="0" err="1" smtClean="0"/>
              <a:t>code</a:t>
            </a:r>
            <a:endParaRPr lang="de-DE" dirty="0" smtClean="0"/>
          </a:p>
          <a:p>
            <a:pPr lvl="2"/>
            <a:r>
              <a:rPr lang="de-DE" dirty="0" err="1" smtClean="0"/>
              <a:t>Facilitate</a:t>
            </a:r>
            <a:r>
              <a:rPr lang="de-DE" dirty="0" smtClean="0"/>
              <a:t> </a:t>
            </a:r>
            <a:r>
              <a:rPr lang="de-DE" dirty="0" err="1" smtClean="0"/>
              <a:t>communication</a:t>
            </a:r>
            <a:endParaRPr lang="de-DE" dirty="0" smtClean="0"/>
          </a:p>
          <a:p>
            <a:pPr lvl="2"/>
            <a:endParaRPr lang="de-DE" dirty="0" smtClean="0"/>
          </a:p>
        </p:txBody>
      </p:sp>
      <p:sp>
        <p:nvSpPr>
          <p:cNvPr id="115714" name="Rectangle 2"/>
          <p:cNvSpPr>
            <a:spLocks noGrp="1" noChangeArrowheads="1"/>
          </p:cNvSpPr>
          <p:nvPr>
            <p:ph type="title"/>
          </p:nvPr>
        </p:nvSpPr>
        <p:spPr/>
        <p:txBody>
          <a:bodyPr/>
          <a:lstStyle/>
          <a:p>
            <a:r>
              <a:rPr lang="de-DE" dirty="0" smtClean="0"/>
              <a:t>SCRUM </a:t>
            </a:r>
            <a:r>
              <a:rPr lang="de-DE" dirty="0" smtClean="0"/>
              <a:t>vs. XP</a:t>
            </a:r>
            <a:endParaRPr lang="de-DE" dirty="0" smtClean="0"/>
          </a:p>
        </p:txBody>
      </p:sp>
    </p:spTree>
    <p:extLst>
      <p:ext uri="{BB962C8B-B14F-4D97-AF65-F5344CB8AC3E}">
        <p14:creationId xmlns:p14="http://schemas.microsoft.com/office/powerpoint/2010/main" val="30036667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de-DE" dirty="0" err="1" smtClean="0"/>
              <a:t>Assess</a:t>
            </a:r>
            <a:r>
              <a:rPr lang="de-DE" dirty="0" smtClean="0"/>
              <a:t> </a:t>
            </a:r>
            <a:r>
              <a:rPr lang="de-DE" dirty="0" smtClean="0"/>
              <a:t>Sprint Progress</a:t>
            </a:r>
            <a:r>
              <a:rPr lang="de-DE" dirty="0" smtClean="0"/>
              <a:t/>
            </a:r>
            <a:br>
              <a:rPr lang="de-DE" dirty="0" smtClean="0"/>
            </a:br>
            <a:r>
              <a:rPr lang="de-DE" sz="2000" dirty="0" smtClean="0"/>
              <a:t>A </a:t>
            </a:r>
            <a:r>
              <a:rPr lang="de-DE" sz="2000" dirty="0" err="1" smtClean="0"/>
              <a:t>possible</a:t>
            </a:r>
            <a:r>
              <a:rPr lang="de-DE" sz="2000" dirty="0" smtClean="0"/>
              <a:t> </a:t>
            </a:r>
            <a:r>
              <a:rPr lang="de-DE" sz="2000" dirty="0" err="1" smtClean="0"/>
              <a:t>trajectory</a:t>
            </a:r>
            <a:endParaRPr lang="de-DE" sz="2000" dirty="0" smtClean="0"/>
          </a:p>
        </p:txBody>
      </p:sp>
      <p:pic>
        <p:nvPicPr>
          <p:cNvPr id="117764" name="Picture 4" descr="Backlog-up-and-down"/>
          <p:cNvPicPr>
            <a:picLocks noChangeAspect="1" noChangeArrowheads="1"/>
          </p:cNvPicPr>
          <p:nvPr/>
        </p:nvPicPr>
        <p:blipFill>
          <a:blip r:embed="rId3" cstate="print"/>
          <a:srcRect/>
          <a:stretch>
            <a:fillRect/>
          </a:stretch>
        </p:blipFill>
        <p:spPr bwMode="auto">
          <a:xfrm>
            <a:off x="1219200" y="980728"/>
            <a:ext cx="6400800" cy="5010150"/>
          </a:xfrm>
          <a:prstGeom prst="rect">
            <a:avLst/>
          </a:prstGeom>
          <a:noFill/>
          <a:ln w="9525">
            <a:noFill/>
            <a:miter lim="800000"/>
            <a:headEnd/>
            <a:tailEnd/>
          </a:ln>
        </p:spPr>
      </p:pic>
      <p:sp>
        <p:nvSpPr>
          <p:cNvPr id="4756485" name="AutoShape 5"/>
          <p:cNvSpPr>
            <a:spLocks noChangeArrowheads="1"/>
          </p:cNvSpPr>
          <p:nvPr/>
        </p:nvSpPr>
        <p:spPr bwMode="auto">
          <a:xfrm>
            <a:off x="6324600" y="2047528"/>
            <a:ext cx="1447800" cy="1371600"/>
          </a:xfrm>
          <a:prstGeom prst="wedgeRoundRectCallout">
            <a:avLst>
              <a:gd name="adj1" fmla="val -140569"/>
              <a:gd name="adj2" fmla="val -3750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a:latin typeface="Times New Roman" pitchFamily="18" charset="0"/>
              </a:rPr>
              <a:t>Frustration; </a:t>
            </a:r>
            <a:r>
              <a:rPr lang="de-DE" sz="1600" dirty="0" err="1">
                <a:latin typeface="Times New Roman" pitchFamily="18" charset="0"/>
              </a:rPr>
              <a:t>Reduce</a:t>
            </a:r>
            <a:r>
              <a:rPr lang="de-DE" sz="1600" dirty="0">
                <a:latin typeface="Times New Roman" pitchFamily="18" charset="0"/>
              </a:rPr>
              <a:t> </a:t>
            </a:r>
            <a:r>
              <a:rPr lang="de-DE" sz="1600" dirty="0" err="1">
                <a:latin typeface="Times New Roman" pitchFamily="18" charset="0"/>
              </a:rPr>
              <a:t>scope</a:t>
            </a:r>
            <a:r>
              <a:rPr lang="de-DE" sz="1600" dirty="0">
                <a:latin typeface="Times New Roman" pitchFamily="18" charset="0"/>
              </a:rPr>
              <a:t> </a:t>
            </a:r>
            <a:r>
              <a:rPr lang="de-DE" sz="1600" dirty="0" err="1">
                <a:latin typeface="Times New Roman" pitchFamily="18" charset="0"/>
              </a:rPr>
              <a:t>wiht</a:t>
            </a:r>
            <a:r>
              <a:rPr lang="de-DE" sz="1600" dirty="0">
                <a:latin typeface="Times New Roman" pitchFamily="18" charset="0"/>
              </a:rPr>
              <a:t> SCRUM-Master</a:t>
            </a:r>
          </a:p>
          <a:p>
            <a:endParaRPr lang="de-DE" sz="1600" dirty="0">
              <a:latin typeface="Times New Roman" pitchFamily="18" charset="0"/>
            </a:endParaRPr>
          </a:p>
        </p:txBody>
      </p:sp>
      <p:sp>
        <p:nvSpPr>
          <p:cNvPr id="4756486" name="AutoShape 6"/>
          <p:cNvSpPr>
            <a:spLocks noChangeArrowheads="1"/>
          </p:cNvSpPr>
          <p:nvPr/>
        </p:nvSpPr>
        <p:spPr bwMode="auto">
          <a:xfrm>
            <a:off x="3581400" y="3114328"/>
            <a:ext cx="1447800" cy="1371600"/>
          </a:xfrm>
          <a:prstGeom prst="wedgeRoundRectCallout">
            <a:avLst>
              <a:gd name="adj1" fmla="val -35745"/>
              <a:gd name="adj2" fmla="val -81944"/>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More </a:t>
            </a:r>
            <a:r>
              <a:rPr lang="de-DE" sz="1600" dirty="0" err="1" smtClean="0">
                <a:latin typeface="Times New Roman" pitchFamily="18" charset="0"/>
              </a:rPr>
              <a:t>and</a:t>
            </a:r>
            <a:r>
              <a:rPr lang="de-DE" sz="1600" dirty="0" smtClean="0">
                <a:latin typeface="Times New Roman" pitchFamily="18" charset="0"/>
              </a:rPr>
              <a:t> </a:t>
            </a:r>
            <a:r>
              <a:rPr lang="de-DE" sz="1600" dirty="0" err="1" smtClean="0">
                <a:latin typeface="Times New Roman" pitchFamily="18" charset="0"/>
              </a:rPr>
              <a:t>more</a:t>
            </a:r>
            <a:r>
              <a:rPr lang="de-DE" sz="1600" dirty="0" smtClean="0">
                <a:latin typeface="Times New Roman" pitchFamily="18" charset="0"/>
              </a:rPr>
              <a:t> </a:t>
            </a:r>
            <a:r>
              <a:rPr lang="de-DE" sz="1600" dirty="0" err="1" smtClean="0">
                <a:latin typeface="Times New Roman" pitchFamily="18" charset="0"/>
              </a:rPr>
              <a:t>tasks</a:t>
            </a:r>
            <a:r>
              <a:rPr lang="de-DE" sz="1600" dirty="0" smtClean="0">
                <a:latin typeface="Times New Roman" pitchFamily="18" charset="0"/>
              </a:rPr>
              <a:t> </a:t>
            </a:r>
            <a:r>
              <a:rPr lang="de-DE" sz="1600" dirty="0" err="1" smtClean="0">
                <a:latin typeface="Times New Roman" pitchFamily="18" charset="0"/>
              </a:rPr>
              <a:t>appear</a:t>
            </a:r>
            <a:endParaRPr lang="de-DE" sz="1600" dirty="0">
              <a:latin typeface="Times New Roman" pitchFamily="18" charset="0"/>
            </a:endParaRPr>
          </a:p>
        </p:txBody>
      </p:sp>
      <p:sp>
        <p:nvSpPr>
          <p:cNvPr id="4756487" name="AutoShape 7"/>
          <p:cNvSpPr>
            <a:spLocks noChangeArrowheads="1"/>
          </p:cNvSpPr>
          <p:nvPr/>
        </p:nvSpPr>
        <p:spPr bwMode="auto">
          <a:xfrm>
            <a:off x="1828800" y="3114328"/>
            <a:ext cx="1447800" cy="1371600"/>
          </a:xfrm>
          <a:prstGeom prst="wedgeRoundRectCallout">
            <a:avLst>
              <a:gd name="adj1" fmla="val -18093"/>
              <a:gd name="adj2" fmla="val -88657"/>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err="1" smtClean="0">
                <a:latin typeface="Times New Roman" pitchFamily="18" charset="0"/>
              </a:rPr>
              <a:t>Forgot</a:t>
            </a:r>
            <a:r>
              <a:rPr lang="de-DE" sz="1600" dirty="0" smtClean="0">
                <a:latin typeface="Times New Roman" pitchFamily="18" charset="0"/>
              </a:rPr>
              <a:t> </a:t>
            </a:r>
            <a:r>
              <a:rPr lang="de-DE" sz="1600" dirty="0" err="1" smtClean="0">
                <a:latin typeface="Times New Roman" pitchFamily="18" charset="0"/>
              </a:rPr>
              <a:t>to</a:t>
            </a:r>
            <a:r>
              <a:rPr lang="de-DE" sz="1600" dirty="0" smtClean="0">
                <a:latin typeface="Times New Roman" pitchFamily="18" charset="0"/>
              </a:rPr>
              <a:t> update after </a:t>
            </a:r>
            <a:r>
              <a:rPr lang="de-DE" sz="1600" dirty="0" err="1" smtClean="0">
                <a:latin typeface="Times New Roman" pitchFamily="18" charset="0"/>
              </a:rPr>
              <a:t>weekend</a:t>
            </a:r>
            <a:r>
              <a:rPr lang="de-DE" sz="1600" dirty="0" smtClean="0">
                <a:latin typeface="Times New Roman" pitchFamily="18" charset="0"/>
              </a:rPr>
              <a:t>: </a:t>
            </a:r>
            <a:r>
              <a:rPr lang="de-DE" sz="1600" dirty="0" err="1" smtClean="0">
                <a:latin typeface="Times New Roman" pitchFamily="18" charset="0"/>
              </a:rPr>
              <a:t>no</a:t>
            </a:r>
            <a:r>
              <a:rPr lang="de-DE" sz="1600" dirty="0" smtClean="0">
                <a:latin typeface="Times New Roman" pitchFamily="18" charset="0"/>
              </a:rPr>
              <a:t> </a:t>
            </a:r>
            <a:r>
              <a:rPr lang="de-DE" sz="1600" dirty="0" err="1" smtClean="0">
                <a:latin typeface="Times New Roman" pitchFamily="18" charset="0"/>
              </a:rPr>
              <a:t>change</a:t>
            </a:r>
            <a:endParaRPr lang="de-DE" sz="1600" dirty="0">
              <a:latin typeface="Times New Roman" pitchFamily="18" charset="0"/>
            </a:endParaRPr>
          </a:p>
        </p:txBody>
      </p:sp>
      <p:sp>
        <p:nvSpPr>
          <p:cNvPr id="4756488" name="AutoShape 8"/>
          <p:cNvSpPr>
            <a:spLocks noChangeArrowheads="1"/>
          </p:cNvSpPr>
          <p:nvPr/>
        </p:nvSpPr>
        <p:spPr bwMode="auto">
          <a:xfrm>
            <a:off x="7543800" y="3800128"/>
            <a:ext cx="1447800" cy="1371600"/>
          </a:xfrm>
          <a:prstGeom prst="wedgeRoundRectCallout">
            <a:avLst>
              <a:gd name="adj1" fmla="val -135528"/>
              <a:gd name="adj2" fmla="val -1794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err="1" smtClean="0">
                <a:latin typeface="Times New Roman" pitchFamily="18" charset="0"/>
              </a:rPr>
              <a:t>Good</a:t>
            </a:r>
            <a:r>
              <a:rPr lang="de-DE" sz="1600" dirty="0" smtClean="0">
                <a:latin typeface="Times New Roman" pitchFamily="18" charset="0"/>
              </a:rPr>
              <a:t> </a:t>
            </a:r>
            <a:r>
              <a:rPr lang="de-DE" sz="1600" dirty="0" err="1" smtClean="0">
                <a:latin typeface="Times New Roman" pitchFamily="18" charset="0"/>
              </a:rPr>
              <a:t>progress</a:t>
            </a:r>
            <a:endParaRPr lang="de-DE" sz="1600" dirty="0">
              <a:latin typeface="Times New Roman" pitchFamily="18" charset="0"/>
            </a:endParaRPr>
          </a:p>
        </p:txBody>
      </p:sp>
      <p:sp>
        <p:nvSpPr>
          <p:cNvPr id="11" name="Text Box 5"/>
          <p:cNvSpPr txBox="1">
            <a:spLocks noChangeArrowheads="1"/>
          </p:cNvSpPr>
          <p:nvPr/>
        </p:nvSpPr>
        <p:spPr bwMode="auto">
          <a:xfrm>
            <a:off x="179512" y="5805264"/>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b="0" dirty="0" err="1" smtClean="0"/>
              <a:t>c.f</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29013314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64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64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564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56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6485" grpId="0" animBg="1" autoUpdateAnimBg="0"/>
      <p:bldP spid="4756486" grpId="0" animBg="1" autoUpdateAnimBg="0"/>
      <p:bldP spid="4756487" grpId="0" animBg="1" autoUpdateAnimBg="0"/>
      <p:bldP spid="475648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de-DE" dirty="0" err="1" smtClean="0"/>
              <a:t>Assess</a:t>
            </a:r>
            <a:r>
              <a:rPr lang="de-DE" dirty="0" smtClean="0"/>
              <a:t> Sprint Progress</a:t>
            </a:r>
            <a:r>
              <a:rPr lang="de-DE" dirty="0" smtClean="0"/>
              <a:t/>
            </a:r>
            <a:br>
              <a:rPr lang="de-DE" dirty="0" smtClean="0"/>
            </a:br>
            <a:r>
              <a:rPr lang="de-DE" sz="2000" dirty="0"/>
              <a:t>a</a:t>
            </a:r>
            <a:r>
              <a:rPr lang="de-DE" sz="2000" dirty="0" smtClean="0"/>
              <a:t> </a:t>
            </a:r>
            <a:r>
              <a:rPr lang="de-DE" sz="2000" dirty="0" err="1" smtClean="0"/>
              <a:t>typical</a:t>
            </a:r>
            <a:r>
              <a:rPr lang="de-DE" sz="2000" dirty="0" smtClean="0"/>
              <a:t> </a:t>
            </a:r>
            <a:r>
              <a:rPr lang="de-DE" sz="2000" dirty="0" err="1" smtClean="0"/>
              <a:t>trajectory</a:t>
            </a:r>
            <a:r>
              <a:rPr lang="de-DE" sz="2000" dirty="0" smtClean="0"/>
              <a:t> </a:t>
            </a:r>
            <a:r>
              <a:rPr lang="de-DE" sz="2000" dirty="0" err="1" smtClean="0"/>
              <a:t>for</a:t>
            </a:r>
            <a:r>
              <a:rPr lang="de-DE" sz="2000" dirty="0" smtClean="0"/>
              <a:t> a </a:t>
            </a:r>
            <a:r>
              <a:rPr lang="de-DE" sz="2000" dirty="0" err="1" smtClean="0"/>
              <a:t>new</a:t>
            </a:r>
            <a:r>
              <a:rPr lang="de-DE" sz="2000" dirty="0" smtClean="0"/>
              <a:t> </a:t>
            </a:r>
            <a:r>
              <a:rPr lang="de-DE" sz="2000" dirty="0" smtClean="0"/>
              <a:t>SCRUM-Team</a:t>
            </a:r>
          </a:p>
        </p:txBody>
      </p:sp>
      <p:pic>
        <p:nvPicPr>
          <p:cNvPr id="118788" name="Picture 4" descr="Backlog-unterschaetzung"/>
          <p:cNvPicPr>
            <a:picLocks noChangeAspect="1" noChangeArrowheads="1"/>
          </p:cNvPicPr>
          <p:nvPr/>
        </p:nvPicPr>
        <p:blipFill>
          <a:blip r:embed="rId3" cstate="print"/>
          <a:srcRect/>
          <a:stretch>
            <a:fillRect/>
          </a:stretch>
        </p:blipFill>
        <p:spPr bwMode="auto">
          <a:xfrm>
            <a:off x="838200" y="1056928"/>
            <a:ext cx="6781800" cy="5054600"/>
          </a:xfrm>
          <a:prstGeom prst="rect">
            <a:avLst/>
          </a:prstGeom>
          <a:noFill/>
          <a:ln w="9525">
            <a:noFill/>
            <a:miter lim="800000"/>
            <a:headEnd/>
            <a:tailEnd/>
          </a:ln>
        </p:spPr>
      </p:pic>
      <p:sp>
        <p:nvSpPr>
          <p:cNvPr id="4758533" name="AutoShape 5"/>
          <p:cNvSpPr>
            <a:spLocks noChangeArrowheads="1"/>
          </p:cNvSpPr>
          <p:nvPr/>
        </p:nvSpPr>
        <p:spPr bwMode="auto">
          <a:xfrm>
            <a:off x="2514600" y="3038128"/>
            <a:ext cx="1447800" cy="1371600"/>
          </a:xfrm>
          <a:prstGeom prst="wedgeRoundRectCallout">
            <a:avLst>
              <a:gd name="adj1" fmla="val -48356"/>
              <a:gd name="adj2" fmla="val -56597"/>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Slow </a:t>
            </a:r>
            <a:r>
              <a:rPr lang="de-DE" sz="1600" dirty="0" err="1" smtClean="0">
                <a:latin typeface="Times New Roman" pitchFamily="18" charset="0"/>
              </a:rPr>
              <a:t>task</a:t>
            </a:r>
            <a:r>
              <a:rPr lang="de-DE" sz="1600" dirty="0" smtClean="0">
                <a:latin typeface="Times New Roman" pitchFamily="18" charset="0"/>
              </a:rPr>
              <a:t>, </a:t>
            </a:r>
            <a:r>
              <a:rPr lang="de-DE" sz="1600" dirty="0" err="1" smtClean="0">
                <a:latin typeface="Times New Roman" pitchFamily="18" charset="0"/>
              </a:rPr>
              <a:t>more</a:t>
            </a:r>
            <a:r>
              <a:rPr lang="de-DE" sz="1600" dirty="0" smtClean="0">
                <a:latin typeface="Times New Roman" pitchFamily="18" charset="0"/>
              </a:rPr>
              <a:t> </a:t>
            </a:r>
            <a:r>
              <a:rPr lang="de-DE" sz="1600" dirty="0" err="1" smtClean="0">
                <a:latin typeface="Times New Roman" pitchFamily="18" charset="0"/>
              </a:rPr>
              <a:t>and</a:t>
            </a:r>
            <a:r>
              <a:rPr lang="de-DE" sz="1600" dirty="0" smtClean="0">
                <a:latin typeface="Times New Roman" pitchFamily="18" charset="0"/>
              </a:rPr>
              <a:t> </a:t>
            </a:r>
            <a:r>
              <a:rPr lang="de-DE" sz="1600" dirty="0" err="1" smtClean="0">
                <a:latin typeface="Times New Roman" pitchFamily="18" charset="0"/>
              </a:rPr>
              <a:t>more</a:t>
            </a:r>
            <a:r>
              <a:rPr lang="de-DE" sz="1600" dirty="0" smtClean="0">
                <a:latin typeface="Times New Roman" pitchFamily="18" charset="0"/>
              </a:rPr>
              <a:t> </a:t>
            </a:r>
            <a:r>
              <a:rPr lang="de-DE" sz="1600" dirty="0" err="1" smtClean="0">
                <a:latin typeface="Times New Roman" pitchFamily="18" charset="0"/>
              </a:rPr>
              <a:t>effort</a:t>
            </a:r>
            <a:r>
              <a:rPr lang="de-DE" sz="1600" dirty="0" smtClean="0">
                <a:latin typeface="Times New Roman" pitchFamily="18" charset="0"/>
              </a:rPr>
              <a:t> </a:t>
            </a:r>
            <a:r>
              <a:rPr lang="de-DE" sz="1600" dirty="0" err="1" smtClean="0">
                <a:latin typeface="Times New Roman" pitchFamily="18" charset="0"/>
              </a:rPr>
              <a:t>appears</a:t>
            </a:r>
            <a:endParaRPr lang="de-DE" sz="1600" dirty="0">
              <a:latin typeface="Times New Roman" pitchFamily="18" charset="0"/>
            </a:endParaRPr>
          </a:p>
        </p:txBody>
      </p:sp>
      <p:sp>
        <p:nvSpPr>
          <p:cNvPr id="4758534" name="AutoShape 6"/>
          <p:cNvSpPr>
            <a:spLocks noChangeArrowheads="1"/>
          </p:cNvSpPr>
          <p:nvPr/>
        </p:nvSpPr>
        <p:spPr bwMode="auto">
          <a:xfrm>
            <a:off x="4419600" y="980728"/>
            <a:ext cx="1447800" cy="1371600"/>
          </a:xfrm>
          <a:prstGeom prst="wedgeRoundRectCallout">
            <a:avLst>
              <a:gd name="adj1" fmla="val -111731"/>
              <a:gd name="adj2" fmla="val 45602"/>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Joint </a:t>
            </a:r>
            <a:r>
              <a:rPr lang="de-DE" sz="1600" dirty="0" err="1" smtClean="0">
                <a:latin typeface="Times New Roman" pitchFamily="18" charset="0"/>
              </a:rPr>
              <a:t>effort</a:t>
            </a:r>
            <a:r>
              <a:rPr lang="de-DE" sz="1600" dirty="0" smtClean="0">
                <a:latin typeface="Times New Roman" pitchFamily="18" charset="0"/>
              </a:rPr>
              <a:t> after  </a:t>
            </a:r>
            <a:r>
              <a:rPr lang="de-DE" sz="1600" dirty="0" err="1" smtClean="0">
                <a:latin typeface="Times New Roman" pitchFamily="18" charset="0"/>
              </a:rPr>
              <a:t>week</a:t>
            </a:r>
            <a:r>
              <a:rPr lang="de-DE" sz="1600" dirty="0" smtClean="0">
                <a:latin typeface="Times New Roman" pitchFamily="18" charset="0"/>
              </a:rPr>
              <a:t>-end </a:t>
            </a:r>
            <a:r>
              <a:rPr lang="de-DE" sz="1600" dirty="0" err="1" smtClean="0">
                <a:latin typeface="Times New Roman" pitchFamily="18" charset="0"/>
              </a:rPr>
              <a:t>results</a:t>
            </a:r>
            <a:r>
              <a:rPr lang="de-DE" sz="1600" dirty="0" smtClean="0">
                <a:latin typeface="Times New Roman" pitchFamily="18" charset="0"/>
              </a:rPr>
              <a:t> in </a:t>
            </a:r>
            <a:r>
              <a:rPr lang="de-DE" sz="1600" dirty="0" err="1" smtClean="0">
                <a:latin typeface="Times New Roman" pitchFamily="18" charset="0"/>
              </a:rPr>
              <a:t>some</a:t>
            </a:r>
            <a:r>
              <a:rPr lang="de-DE" sz="1600" dirty="0" smtClean="0">
                <a:latin typeface="Times New Roman" pitchFamily="18" charset="0"/>
              </a:rPr>
              <a:t> </a:t>
            </a:r>
            <a:r>
              <a:rPr lang="de-DE" sz="1600" dirty="0" err="1" smtClean="0">
                <a:latin typeface="Times New Roman" pitchFamily="18" charset="0"/>
              </a:rPr>
              <a:t>progress</a:t>
            </a:r>
            <a:endParaRPr lang="de-DE" sz="1600" dirty="0">
              <a:latin typeface="Times New Roman" pitchFamily="18" charset="0"/>
            </a:endParaRPr>
          </a:p>
        </p:txBody>
      </p:sp>
      <p:sp>
        <p:nvSpPr>
          <p:cNvPr id="4758535" name="AutoShape 7"/>
          <p:cNvSpPr>
            <a:spLocks noChangeArrowheads="1"/>
          </p:cNvSpPr>
          <p:nvPr/>
        </p:nvSpPr>
        <p:spPr bwMode="auto">
          <a:xfrm>
            <a:off x="6019800" y="2276128"/>
            <a:ext cx="1447800" cy="1371600"/>
          </a:xfrm>
          <a:prstGeom prst="wedgeRoundRectCallout">
            <a:avLst>
              <a:gd name="adj1" fmla="val -135088"/>
              <a:gd name="adj2" fmla="val 2662"/>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a:latin typeface="Times New Roman" pitchFamily="18" charset="0"/>
              </a:rPr>
              <a:t>Frustration; </a:t>
            </a:r>
            <a:r>
              <a:rPr lang="de-DE" sz="1600" dirty="0" err="1" smtClean="0">
                <a:latin typeface="Times New Roman" pitchFamily="18" charset="0"/>
              </a:rPr>
              <a:t>Reduce</a:t>
            </a:r>
            <a:r>
              <a:rPr lang="de-DE" sz="1600" dirty="0" smtClean="0">
                <a:latin typeface="Times New Roman" pitchFamily="18" charset="0"/>
              </a:rPr>
              <a:t> </a:t>
            </a:r>
            <a:r>
              <a:rPr lang="de-DE" sz="1600" dirty="0" err="1" smtClean="0">
                <a:latin typeface="Times New Roman" pitchFamily="18" charset="0"/>
              </a:rPr>
              <a:t>scope</a:t>
            </a:r>
            <a:r>
              <a:rPr lang="de-DE" sz="1600" dirty="0" smtClean="0">
                <a:latin typeface="Times New Roman" pitchFamily="18" charset="0"/>
              </a:rPr>
              <a:t> </a:t>
            </a:r>
            <a:r>
              <a:rPr lang="de-DE" sz="1600" dirty="0" err="1" smtClean="0">
                <a:latin typeface="Times New Roman" pitchFamily="18" charset="0"/>
              </a:rPr>
              <a:t>wiht</a:t>
            </a:r>
            <a:r>
              <a:rPr lang="de-DE" sz="1600" dirty="0" smtClean="0">
                <a:latin typeface="Times New Roman" pitchFamily="18" charset="0"/>
              </a:rPr>
              <a:t> SCRUM</a:t>
            </a:r>
            <a:r>
              <a:rPr lang="de-DE" sz="1600" dirty="0">
                <a:latin typeface="Times New Roman" pitchFamily="18" charset="0"/>
              </a:rPr>
              <a:t>-</a:t>
            </a:r>
            <a:r>
              <a:rPr lang="de-DE" sz="1600" dirty="0" smtClean="0">
                <a:latin typeface="Times New Roman" pitchFamily="18" charset="0"/>
              </a:rPr>
              <a:t>Master</a:t>
            </a:r>
            <a:endParaRPr lang="de-DE" sz="1600" dirty="0">
              <a:latin typeface="Times New Roman" pitchFamily="18" charset="0"/>
            </a:endParaRPr>
          </a:p>
        </p:txBody>
      </p:sp>
      <p:sp>
        <p:nvSpPr>
          <p:cNvPr id="10" name="Text Box 5"/>
          <p:cNvSpPr txBox="1">
            <a:spLocks noChangeArrowheads="1"/>
          </p:cNvSpPr>
          <p:nvPr/>
        </p:nvSpPr>
        <p:spPr bwMode="auto">
          <a:xfrm>
            <a:off x="179512" y="5805264"/>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dirty="0" err="1" smtClean="0"/>
              <a:t>C.f</a:t>
            </a:r>
            <a:r>
              <a:rPr lang="de-DE" sz="1200" dirty="0" smtClean="0"/>
              <a:t>.</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39687150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8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8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58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8533" grpId="0" animBg="1" autoUpdateAnimBg="0"/>
      <p:bldP spid="4758534" grpId="0" animBg="1" autoUpdateAnimBg="0"/>
      <p:bldP spid="475853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de-DE" dirty="0" err="1" smtClean="0"/>
              <a:t>Assess</a:t>
            </a:r>
            <a:r>
              <a:rPr lang="de-DE" dirty="0" smtClean="0"/>
              <a:t> Sprint Progress</a:t>
            </a:r>
            <a:r>
              <a:rPr lang="de-DE" dirty="0" smtClean="0"/>
              <a:t/>
            </a:r>
            <a:br>
              <a:rPr lang="de-DE" dirty="0" smtClean="0"/>
            </a:br>
            <a:r>
              <a:rPr lang="de-DE" sz="2000" dirty="0" err="1" smtClean="0"/>
              <a:t>another</a:t>
            </a:r>
            <a:r>
              <a:rPr lang="de-DE" sz="2000" dirty="0" smtClean="0"/>
              <a:t> </a:t>
            </a:r>
            <a:r>
              <a:rPr lang="de-DE" sz="2000" dirty="0" err="1" smtClean="0"/>
              <a:t>typical</a:t>
            </a:r>
            <a:r>
              <a:rPr lang="de-DE" sz="2000" dirty="0" smtClean="0"/>
              <a:t> </a:t>
            </a:r>
            <a:r>
              <a:rPr lang="de-DE" sz="2000" dirty="0" err="1" smtClean="0"/>
              <a:t>trajectory</a:t>
            </a:r>
            <a:endParaRPr lang="de-DE" sz="2000" dirty="0" smtClean="0"/>
          </a:p>
        </p:txBody>
      </p:sp>
      <p:pic>
        <p:nvPicPr>
          <p:cNvPr id="119812" name="Picture 4" descr="Backlog-ueberschaetzung"/>
          <p:cNvPicPr>
            <a:picLocks noChangeAspect="1" noChangeArrowheads="1"/>
          </p:cNvPicPr>
          <p:nvPr/>
        </p:nvPicPr>
        <p:blipFill>
          <a:blip r:embed="rId3" cstate="print"/>
          <a:srcRect/>
          <a:stretch>
            <a:fillRect/>
          </a:stretch>
        </p:blipFill>
        <p:spPr bwMode="auto">
          <a:xfrm>
            <a:off x="762000" y="908720"/>
            <a:ext cx="7162800" cy="5057775"/>
          </a:xfrm>
          <a:prstGeom prst="rect">
            <a:avLst/>
          </a:prstGeom>
          <a:noFill/>
          <a:ln w="9525">
            <a:noFill/>
            <a:miter lim="800000"/>
            <a:headEnd/>
            <a:tailEnd/>
          </a:ln>
        </p:spPr>
      </p:pic>
      <p:sp>
        <p:nvSpPr>
          <p:cNvPr id="4760581" name="AutoShape 5"/>
          <p:cNvSpPr>
            <a:spLocks noChangeArrowheads="1"/>
          </p:cNvSpPr>
          <p:nvPr/>
        </p:nvSpPr>
        <p:spPr bwMode="auto">
          <a:xfrm>
            <a:off x="3352800" y="1137320"/>
            <a:ext cx="1447800" cy="1371600"/>
          </a:xfrm>
          <a:prstGeom prst="wedgeRoundRectCallout">
            <a:avLst>
              <a:gd name="adj1" fmla="val -120176"/>
              <a:gd name="adj2" fmla="val -8796"/>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After </a:t>
            </a:r>
            <a:r>
              <a:rPr lang="de-DE" sz="1600" dirty="0" err="1" smtClean="0">
                <a:latin typeface="Times New Roman" pitchFamily="18" charset="0"/>
              </a:rPr>
              <a:t>slow</a:t>
            </a:r>
            <a:r>
              <a:rPr lang="de-DE" sz="1600" dirty="0" smtClean="0">
                <a:latin typeface="Times New Roman" pitchFamily="18" charset="0"/>
              </a:rPr>
              <a:t> </a:t>
            </a:r>
            <a:r>
              <a:rPr lang="de-DE" sz="1600" dirty="0" err="1" smtClean="0">
                <a:latin typeface="Times New Roman" pitchFamily="18" charset="0"/>
              </a:rPr>
              <a:t>start</a:t>
            </a:r>
            <a:r>
              <a:rPr lang="de-DE" sz="1600" dirty="0" smtClean="0">
                <a:latin typeface="Times New Roman" pitchFamily="18" charset="0"/>
              </a:rPr>
              <a:t> </a:t>
            </a:r>
            <a:r>
              <a:rPr lang="de-DE" sz="1600" dirty="0" err="1" smtClean="0">
                <a:latin typeface="Times New Roman" pitchFamily="18" charset="0"/>
              </a:rPr>
              <a:t>the</a:t>
            </a:r>
            <a:r>
              <a:rPr lang="de-DE" sz="1600" dirty="0" smtClean="0">
                <a:latin typeface="Times New Roman" pitchFamily="18" charset="0"/>
              </a:rPr>
              <a:t> </a:t>
            </a:r>
            <a:r>
              <a:rPr lang="de-DE" sz="1600" dirty="0" err="1" smtClean="0">
                <a:latin typeface="Times New Roman" pitchFamily="18" charset="0"/>
              </a:rPr>
              <a:t>team</a:t>
            </a:r>
            <a:r>
              <a:rPr lang="de-DE" sz="1600" dirty="0" smtClean="0">
                <a:latin typeface="Times New Roman" pitchFamily="18" charset="0"/>
              </a:rPr>
              <a:t> </a:t>
            </a:r>
            <a:r>
              <a:rPr lang="de-DE" sz="1600" dirty="0" err="1" smtClean="0">
                <a:latin typeface="Times New Roman" pitchFamily="18" charset="0"/>
              </a:rPr>
              <a:t>speeds</a:t>
            </a:r>
            <a:r>
              <a:rPr lang="de-DE" sz="1600" dirty="0" smtClean="0">
                <a:latin typeface="Times New Roman" pitchFamily="18" charset="0"/>
              </a:rPr>
              <a:t> </a:t>
            </a:r>
            <a:r>
              <a:rPr lang="de-DE" sz="1600" dirty="0" err="1" smtClean="0">
                <a:latin typeface="Times New Roman" pitchFamily="18" charset="0"/>
              </a:rPr>
              <a:t>up</a:t>
            </a:r>
            <a:endParaRPr lang="de-DE" sz="1600" dirty="0">
              <a:latin typeface="Times New Roman" pitchFamily="18" charset="0"/>
            </a:endParaRPr>
          </a:p>
        </p:txBody>
      </p:sp>
      <p:sp>
        <p:nvSpPr>
          <p:cNvPr id="4760582" name="AutoShape 6"/>
          <p:cNvSpPr>
            <a:spLocks noChangeArrowheads="1"/>
          </p:cNvSpPr>
          <p:nvPr/>
        </p:nvSpPr>
        <p:spPr bwMode="auto">
          <a:xfrm>
            <a:off x="1143000" y="4032920"/>
            <a:ext cx="1447800" cy="1371600"/>
          </a:xfrm>
          <a:prstGeom prst="wedgeRoundRectCallout">
            <a:avLst>
              <a:gd name="adj1" fmla="val 69958"/>
              <a:gd name="adj2" fmla="val -8750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This </a:t>
            </a:r>
            <a:r>
              <a:rPr lang="de-DE" sz="1600" dirty="0" err="1" smtClean="0">
                <a:latin typeface="Times New Roman" pitchFamily="18" charset="0"/>
              </a:rPr>
              <a:t>way</a:t>
            </a:r>
            <a:r>
              <a:rPr lang="de-DE" sz="1600" dirty="0" smtClean="0">
                <a:latin typeface="Times New Roman" pitchFamily="18" charset="0"/>
              </a:rPr>
              <a:t>, </a:t>
            </a:r>
            <a:r>
              <a:rPr lang="de-DE" sz="1600" dirty="0" err="1" smtClean="0">
                <a:latin typeface="Times New Roman" pitchFamily="18" charset="0"/>
              </a:rPr>
              <a:t>the</a:t>
            </a:r>
            <a:r>
              <a:rPr lang="de-DE" sz="1600" dirty="0" smtClean="0">
                <a:latin typeface="Times New Roman" pitchFamily="18" charset="0"/>
              </a:rPr>
              <a:t> </a:t>
            </a:r>
            <a:r>
              <a:rPr lang="de-DE" sz="1600" dirty="0" err="1" smtClean="0">
                <a:latin typeface="Times New Roman" pitchFamily="18" charset="0"/>
              </a:rPr>
              <a:t>sprint</a:t>
            </a:r>
            <a:r>
              <a:rPr lang="de-DE" sz="1600" dirty="0" smtClean="0">
                <a:latin typeface="Times New Roman" pitchFamily="18" charset="0"/>
              </a:rPr>
              <a:t> </a:t>
            </a:r>
            <a:r>
              <a:rPr lang="de-DE" sz="1600" dirty="0" err="1" smtClean="0">
                <a:latin typeface="Times New Roman" pitchFamily="18" charset="0"/>
              </a:rPr>
              <a:t>goal</a:t>
            </a:r>
            <a:r>
              <a:rPr lang="de-DE" sz="1600" dirty="0" smtClean="0">
                <a:latin typeface="Times New Roman" pitchFamily="18" charset="0"/>
              </a:rPr>
              <a:t> </a:t>
            </a:r>
            <a:r>
              <a:rPr lang="de-DE" sz="1600" dirty="0" err="1" smtClean="0">
                <a:latin typeface="Times New Roman" pitchFamily="18" charset="0"/>
              </a:rPr>
              <a:t>would</a:t>
            </a:r>
            <a:r>
              <a:rPr lang="de-DE" sz="1600" dirty="0" smtClean="0">
                <a:latin typeface="Times New Roman" pitchFamily="18" charset="0"/>
              </a:rPr>
              <a:t> </a:t>
            </a:r>
            <a:r>
              <a:rPr lang="de-DE" sz="1600" dirty="0" err="1" smtClean="0">
                <a:latin typeface="Times New Roman" pitchFamily="18" charset="0"/>
              </a:rPr>
              <a:t>be</a:t>
            </a:r>
            <a:r>
              <a:rPr lang="de-DE" sz="1600" dirty="0" smtClean="0">
                <a:latin typeface="Times New Roman" pitchFamily="18" charset="0"/>
              </a:rPr>
              <a:t> </a:t>
            </a:r>
            <a:r>
              <a:rPr lang="de-DE" sz="1600" dirty="0" err="1" smtClean="0">
                <a:latin typeface="Times New Roman" pitchFamily="18" charset="0"/>
              </a:rPr>
              <a:t>reached</a:t>
            </a:r>
            <a:r>
              <a:rPr lang="de-DE" sz="1600" dirty="0" smtClean="0">
                <a:latin typeface="Times New Roman" pitchFamily="18" charset="0"/>
              </a:rPr>
              <a:t> </a:t>
            </a:r>
            <a:r>
              <a:rPr lang="de-DE" sz="1600" dirty="0" err="1" smtClean="0">
                <a:latin typeface="Times New Roman" pitchFamily="18" charset="0"/>
              </a:rPr>
              <a:t>too</a:t>
            </a:r>
            <a:r>
              <a:rPr lang="de-DE" sz="1600" dirty="0" smtClean="0">
                <a:latin typeface="Times New Roman" pitchFamily="18" charset="0"/>
              </a:rPr>
              <a:t> </a:t>
            </a:r>
            <a:r>
              <a:rPr lang="de-DE" sz="1600" dirty="0" err="1" smtClean="0">
                <a:latin typeface="Times New Roman" pitchFamily="18" charset="0"/>
              </a:rPr>
              <a:t>early</a:t>
            </a:r>
            <a:endParaRPr lang="de-DE" sz="1600" dirty="0">
              <a:latin typeface="Times New Roman" pitchFamily="18" charset="0"/>
            </a:endParaRPr>
          </a:p>
        </p:txBody>
      </p:sp>
      <p:sp>
        <p:nvSpPr>
          <p:cNvPr id="4760583" name="AutoShape 7"/>
          <p:cNvSpPr>
            <a:spLocks noChangeArrowheads="1"/>
          </p:cNvSpPr>
          <p:nvPr/>
        </p:nvSpPr>
        <p:spPr bwMode="auto">
          <a:xfrm>
            <a:off x="6324600" y="2127920"/>
            <a:ext cx="1447800" cy="1371600"/>
          </a:xfrm>
          <a:prstGeom prst="wedgeRoundRectCallout">
            <a:avLst>
              <a:gd name="adj1" fmla="val -225657"/>
              <a:gd name="adj2" fmla="val 40856"/>
              <a:gd name="adj3" fmla="val 16667"/>
            </a:avLst>
          </a:prstGeom>
          <a:solidFill>
            <a:srgbClr val="FFFF99"/>
          </a:solidFill>
          <a:ln w="12699">
            <a:solidFill>
              <a:schemeClr val="tx1"/>
            </a:solidFill>
            <a:miter lim="800000"/>
            <a:headEnd type="none" w="sm" len="sm"/>
            <a:tailEnd type="none" w="sm" len="sm"/>
          </a:ln>
        </p:spPr>
        <p:txBody>
          <a:bodyPr rIns="72000"/>
          <a:lstStyle/>
          <a:p>
            <a:r>
              <a:rPr lang="de-DE" sz="1600" dirty="0" err="1" smtClean="0">
                <a:latin typeface="Times New Roman" pitchFamily="18" charset="0"/>
              </a:rPr>
              <a:t>Increase</a:t>
            </a:r>
            <a:r>
              <a:rPr lang="de-DE" sz="1600" dirty="0" smtClean="0">
                <a:latin typeface="Times New Roman" pitchFamily="18" charset="0"/>
              </a:rPr>
              <a:t> </a:t>
            </a:r>
            <a:r>
              <a:rPr lang="de-DE" sz="1600" dirty="0" err="1" smtClean="0">
                <a:latin typeface="Times New Roman" pitchFamily="18" charset="0"/>
              </a:rPr>
              <a:t>scope</a:t>
            </a:r>
            <a:r>
              <a:rPr lang="de-DE" sz="1600" dirty="0" smtClean="0">
                <a:latin typeface="Times New Roman" pitchFamily="18" charset="0"/>
              </a:rPr>
              <a:t> </a:t>
            </a:r>
            <a:r>
              <a:rPr lang="de-DE" sz="1600" dirty="0" err="1" smtClean="0">
                <a:latin typeface="Times New Roman" pitchFamily="18" charset="0"/>
              </a:rPr>
              <a:t>with</a:t>
            </a:r>
            <a:r>
              <a:rPr lang="de-DE" sz="1600" dirty="0" smtClean="0">
                <a:latin typeface="Times New Roman" pitchFamily="18" charset="0"/>
              </a:rPr>
              <a:t> </a:t>
            </a:r>
            <a:r>
              <a:rPr lang="de-DE" sz="1600" dirty="0" err="1" smtClean="0">
                <a:latin typeface="Times New Roman" pitchFamily="18" charset="0"/>
              </a:rPr>
              <a:t>Prod</a:t>
            </a:r>
            <a:r>
              <a:rPr lang="de-DE" sz="1600" dirty="0" smtClean="0">
                <a:latin typeface="Times New Roman" pitchFamily="18" charset="0"/>
              </a:rPr>
              <a:t>. </a:t>
            </a:r>
            <a:r>
              <a:rPr lang="de-DE" sz="1600" dirty="0" err="1" smtClean="0">
                <a:latin typeface="Times New Roman" pitchFamily="18" charset="0"/>
              </a:rPr>
              <a:t>Owner</a:t>
            </a:r>
            <a:r>
              <a:rPr lang="de-DE" sz="1600" dirty="0">
                <a:latin typeface="Times New Roman" pitchFamily="18" charset="0"/>
              </a:rPr>
              <a:t>/</a:t>
            </a:r>
            <a:r>
              <a:rPr lang="de-DE" sz="1600" dirty="0" smtClean="0">
                <a:latin typeface="Times New Roman" pitchFamily="18" charset="0"/>
              </a:rPr>
              <a:t> </a:t>
            </a:r>
            <a:r>
              <a:rPr lang="de-DE" sz="1600" dirty="0" err="1" smtClean="0">
                <a:latin typeface="Times New Roman" pitchFamily="18" charset="0"/>
              </a:rPr>
              <a:t>Scrum</a:t>
            </a:r>
            <a:r>
              <a:rPr lang="de-DE" sz="1600" dirty="0" smtClean="0">
                <a:latin typeface="Times New Roman" pitchFamily="18" charset="0"/>
              </a:rPr>
              <a:t> Master</a:t>
            </a:r>
            <a:endParaRPr lang="de-DE" sz="1600" dirty="0">
              <a:latin typeface="Times New Roman" pitchFamily="18" charset="0"/>
            </a:endParaRPr>
          </a:p>
        </p:txBody>
      </p:sp>
      <p:sp>
        <p:nvSpPr>
          <p:cNvPr id="4760584" name="AutoShape 8"/>
          <p:cNvSpPr>
            <a:spLocks noChangeArrowheads="1"/>
          </p:cNvSpPr>
          <p:nvPr/>
        </p:nvSpPr>
        <p:spPr bwMode="auto">
          <a:xfrm>
            <a:off x="7467600" y="3651920"/>
            <a:ext cx="1447800" cy="1371600"/>
          </a:xfrm>
          <a:prstGeom prst="wedgeRoundRectCallout">
            <a:avLst>
              <a:gd name="adj1" fmla="val -92653"/>
              <a:gd name="adj2" fmla="val 35417"/>
              <a:gd name="adj3" fmla="val 16667"/>
            </a:avLst>
          </a:prstGeom>
          <a:solidFill>
            <a:srgbClr val="FFFF99"/>
          </a:solidFill>
          <a:ln w="12699">
            <a:solidFill>
              <a:schemeClr val="tx1"/>
            </a:solidFill>
            <a:miter lim="800000"/>
            <a:headEnd type="none" w="sm" len="sm"/>
            <a:tailEnd type="none" w="sm" len="sm"/>
          </a:ln>
        </p:spPr>
        <p:txBody>
          <a:bodyPr/>
          <a:lstStyle/>
          <a:p>
            <a:endParaRPr lang="de-DE" sz="1600" dirty="0">
              <a:latin typeface="Times New Roman" pitchFamily="18" charset="0"/>
            </a:endParaRPr>
          </a:p>
          <a:p>
            <a:r>
              <a:rPr lang="de-DE" sz="1600" dirty="0" smtClean="0">
                <a:latin typeface="Times New Roman" pitchFamily="18" charset="0"/>
              </a:rPr>
              <a:t>On </a:t>
            </a:r>
            <a:r>
              <a:rPr lang="de-DE" sz="1600" dirty="0" err="1" smtClean="0">
                <a:latin typeface="Times New Roman" pitchFamily="18" charset="0"/>
              </a:rPr>
              <a:t>this</a:t>
            </a:r>
            <a:r>
              <a:rPr lang="de-DE" sz="1600" dirty="0" smtClean="0">
                <a:latin typeface="Times New Roman" pitchFamily="18" charset="0"/>
              </a:rPr>
              <a:t> </a:t>
            </a:r>
            <a:r>
              <a:rPr lang="de-DE" sz="1600" dirty="0" err="1" smtClean="0">
                <a:latin typeface="Times New Roman" pitchFamily="18" charset="0"/>
              </a:rPr>
              <a:t>foundation</a:t>
            </a:r>
            <a:r>
              <a:rPr lang="de-DE" sz="1600" dirty="0" smtClean="0">
                <a:latin typeface="Times New Roman" pitchFamily="18" charset="0"/>
              </a:rPr>
              <a:t>: </a:t>
            </a:r>
            <a:r>
              <a:rPr lang="de-DE" sz="1600" dirty="0" err="1" smtClean="0">
                <a:latin typeface="Times New Roman" pitchFamily="18" charset="0"/>
              </a:rPr>
              <a:t>Good</a:t>
            </a:r>
            <a:r>
              <a:rPr lang="de-DE" sz="1600" dirty="0" smtClean="0">
                <a:latin typeface="Times New Roman" pitchFamily="18" charset="0"/>
              </a:rPr>
              <a:t> </a:t>
            </a:r>
            <a:r>
              <a:rPr lang="de-DE" sz="1600" dirty="0" err="1" smtClean="0">
                <a:latin typeface="Times New Roman" pitchFamily="18" charset="0"/>
              </a:rPr>
              <a:t>progress</a:t>
            </a:r>
            <a:endParaRPr lang="de-DE" sz="1600" dirty="0">
              <a:latin typeface="Times New Roman" pitchFamily="18" charset="0"/>
            </a:endParaRPr>
          </a:p>
        </p:txBody>
      </p:sp>
      <p:sp>
        <p:nvSpPr>
          <p:cNvPr id="11" name="Text Box 5"/>
          <p:cNvSpPr txBox="1">
            <a:spLocks noChangeArrowheads="1"/>
          </p:cNvSpPr>
          <p:nvPr/>
        </p:nvSpPr>
        <p:spPr bwMode="auto">
          <a:xfrm>
            <a:off x="179512" y="5919663"/>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b="0" dirty="0" err="1" smtClean="0"/>
              <a:t>C.f</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307617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0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0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0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0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0581" grpId="0" animBg="1" autoUpdateAnimBg="0"/>
      <p:bldP spid="4760582" grpId="0" animBg="1" autoUpdateAnimBg="0"/>
      <p:bldP spid="4760583" grpId="0" animBg="1" autoUpdateAnimBg="0"/>
      <p:bldP spid="476058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sequential development</a:t>
            </a:r>
            <a:endParaRPr lang="en-US" dirty="0"/>
          </a:p>
        </p:txBody>
      </p:sp>
      <p:sp>
        <p:nvSpPr>
          <p:cNvPr id="5" name="Content Placeholder 4"/>
          <p:cNvSpPr>
            <a:spLocks noGrp="1"/>
          </p:cNvSpPr>
          <p:nvPr>
            <p:ph idx="1"/>
          </p:nvPr>
        </p:nvSpPr>
        <p:spPr/>
        <p:txBody>
          <a:bodyPr>
            <a:normAutofit/>
          </a:bodyPr>
          <a:lstStyle/>
          <a:p>
            <a:r>
              <a:rPr lang="en-US" dirty="0" smtClean="0"/>
              <a:t>Requirements</a:t>
            </a:r>
          </a:p>
          <a:p>
            <a:r>
              <a:rPr lang="en-US" dirty="0" smtClean="0"/>
              <a:t>Design</a:t>
            </a:r>
          </a:p>
          <a:p>
            <a:r>
              <a:rPr lang="en-US" dirty="0" smtClean="0"/>
              <a:t>Programming</a:t>
            </a:r>
          </a:p>
          <a:p>
            <a:r>
              <a:rPr lang="en-US" dirty="0" smtClean="0"/>
              <a:t>Test</a:t>
            </a:r>
          </a:p>
          <a:p>
            <a:pPr marL="0" indent="0">
              <a:buNone/>
            </a:pPr>
            <a:endParaRPr lang="en-US" dirty="0" smtClean="0"/>
          </a:p>
          <a:p>
            <a:r>
              <a:rPr lang="en-US" dirty="0" smtClean="0"/>
              <a:t>Advantages</a:t>
            </a:r>
          </a:p>
          <a:p>
            <a:pPr lvl="1"/>
            <a:r>
              <a:rPr lang="en-US" dirty="0" smtClean="0"/>
              <a:t>Simple</a:t>
            </a:r>
          </a:p>
          <a:p>
            <a:pPr lvl="1"/>
            <a:r>
              <a:rPr lang="en-US" dirty="0" smtClean="0"/>
              <a:t>Controllable</a:t>
            </a:r>
          </a:p>
          <a:p>
            <a:pPr lvl="1"/>
            <a:r>
              <a:rPr lang="en-US" dirty="0" smtClean="0"/>
              <a:t>Cost efficient</a:t>
            </a:r>
          </a:p>
          <a:p>
            <a:r>
              <a:rPr lang="en-US" dirty="0" smtClean="0"/>
              <a:t>Problems</a:t>
            </a:r>
          </a:p>
          <a:p>
            <a:pPr lvl="1"/>
            <a:r>
              <a:rPr lang="en-US" dirty="0" smtClean="0"/>
              <a:t>Time-to-market</a:t>
            </a:r>
          </a:p>
          <a:p>
            <a:pPr lvl="1"/>
            <a:r>
              <a:rPr lang="en-US" dirty="0" smtClean="0"/>
              <a:t>What about change?</a:t>
            </a:r>
            <a:endParaRPr lang="en-US" dirty="0"/>
          </a:p>
        </p:txBody>
      </p:sp>
      <p:sp>
        <p:nvSpPr>
          <p:cNvPr id="6" name="Rectangle 5"/>
          <p:cNvSpPr/>
          <p:nvPr/>
        </p:nvSpPr>
        <p:spPr>
          <a:xfrm>
            <a:off x="3023630" y="98934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39654" y="1401239"/>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55678" y="181313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571703" y="2225028"/>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10"/>
          <p:cNvSpPr>
            <a:spLocks noGrp="1"/>
          </p:cNvSpPr>
          <p:nvPr>
            <p:ph type="sldNum" sz="quarter" idx="12"/>
          </p:nvPr>
        </p:nvSpPr>
        <p:spPr/>
        <p:txBody>
          <a:body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31404733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500"/>
                                        <p:tgtEl>
                                          <p:spTgt spid="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Effect transition="in" filter="fade">
                                      <p:cBhvr>
                                        <p:cTn id="21" dur="500"/>
                                        <p:tgtEl>
                                          <p:spTgt spid="5">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animEffect transition="in" filter="fade">
                                      <p:cBhvr>
                                        <p:cTn id="24" dur="500"/>
                                        <p:tgtEl>
                                          <p:spTgt spid="5">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Effect transition="in" filter="fade">
                                      <p:cBhvr>
                                        <p:cTn id="2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smtClean="0"/>
              <a:t>Why does SCRUM work?</a:t>
            </a:r>
            <a:endParaRPr lang="en-US" smtClean="0"/>
          </a:p>
        </p:txBody>
      </p:sp>
      <p:sp>
        <p:nvSpPr>
          <p:cNvPr id="4762627" name="Rectangle 3"/>
          <p:cNvSpPr>
            <a:spLocks noGrp="1" noChangeArrowheads="1"/>
          </p:cNvSpPr>
          <p:nvPr>
            <p:ph sz="half" idx="1"/>
          </p:nvPr>
        </p:nvSpPr>
        <p:spPr>
          <a:xfrm>
            <a:off x="457200" y="959556"/>
            <a:ext cx="4038600" cy="5133741"/>
          </a:xfrm>
        </p:spPr>
        <p:txBody>
          <a:bodyPr>
            <a:noAutofit/>
          </a:bodyPr>
          <a:lstStyle/>
          <a:p>
            <a:r>
              <a:rPr lang="en-US" sz="2400" smtClean="0"/>
              <a:t>Integrated instability</a:t>
            </a:r>
          </a:p>
          <a:p>
            <a:pPr lvl="1"/>
            <a:r>
              <a:rPr lang="en-US" sz="2000" smtClean="0"/>
              <a:t>Not too smoothly</a:t>
            </a:r>
          </a:p>
          <a:p>
            <a:r>
              <a:rPr lang="en-US" sz="2400" smtClean="0"/>
              <a:t>Self-organizing teams</a:t>
            </a:r>
          </a:p>
          <a:p>
            <a:pPr lvl="1"/>
            <a:r>
              <a:rPr lang="en-US" sz="2000" smtClean="0"/>
              <a:t>Take ownership</a:t>
            </a:r>
          </a:p>
          <a:p>
            <a:r>
              <a:rPr lang="en-US" sz="2400" smtClean="0"/>
              <a:t>Multi-Learning</a:t>
            </a:r>
          </a:p>
          <a:p>
            <a:pPr lvl="1"/>
            <a:r>
              <a:rPr lang="en-US" sz="2000" smtClean="0"/>
              <a:t>Between functions</a:t>
            </a:r>
          </a:p>
          <a:p>
            <a:pPr lvl="1"/>
            <a:r>
              <a:rPr lang="en-US" sz="2000" smtClean="0"/>
              <a:t>Between group, organization, and individual</a:t>
            </a:r>
          </a:p>
          <a:p>
            <a:r>
              <a:rPr lang="en-US" sz="2400" smtClean="0"/>
              <a:t>Subtle controll</a:t>
            </a:r>
          </a:p>
          <a:p>
            <a:r>
              <a:rPr lang="en-US" sz="2400" smtClean="0"/>
              <a:t>Constant learning</a:t>
            </a:r>
          </a:p>
          <a:p>
            <a:pPr lvl="1"/>
            <a:r>
              <a:rPr lang="en-US" sz="2000" smtClean="0"/>
              <a:t>Experienced developers in new teams</a:t>
            </a:r>
            <a:endParaRPr lang="en-US" sz="2000" smtClean="0"/>
          </a:p>
        </p:txBody>
      </p:sp>
      <p:sp>
        <p:nvSpPr>
          <p:cNvPr id="4762628" name="Rectangle 4"/>
          <p:cNvSpPr>
            <a:spLocks noGrp="1" noChangeArrowheads="1"/>
          </p:cNvSpPr>
          <p:nvPr>
            <p:ph sz="half" idx="2"/>
          </p:nvPr>
        </p:nvSpPr>
        <p:spPr>
          <a:xfrm>
            <a:off x="4724400" y="959556"/>
            <a:ext cx="3733800" cy="5441244"/>
          </a:xfrm>
        </p:spPr>
        <p:txBody>
          <a:bodyPr>
            <a:normAutofit fontScale="85000" lnSpcReduction="20000"/>
          </a:bodyPr>
          <a:lstStyle/>
          <a:p>
            <a:pPr>
              <a:buFontTx/>
              <a:buNone/>
            </a:pPr>
            <a:r>
              <a:rPr lang="en-US" sz="2400" i="1" smtClean="0"/>
              <a:t>Risk management</a:t>
            </a:r>
          </a:p>
          <a:p>
            <a:r>
              <a:rPr lang="en-US" sz="2400" smtClean="0">
                <a:solidFill>
                  <a:schemeClr val="hlink"/>
                </a:solidFill>
              </a:rPr>
              <a:t>Risk:</a:t>
            </a:r>
            <a:r>
              <a:rPr lang="en-US" sz="2400" smtClean="0"/>
              <a:t> Customer unhappy</a:t>
            </a:r>
          </a:p>
          <a:p>
            <a:pPr lvl="1"/>
            <a:r>
              <a:rPr lang="en-US" sz="2200" smtClean="0"/>
              <a:t>Show working system often</a:t>
            </a:r>
            <a:endParaRPr lang="en-US" sz="2000" smtClean="0"/>
          </a:p>
          <a:p>
            <a:r>
              <a:rPr lang="en-US" sz="2400" smtClean="0">
                <a:solidFill>
                  <a:schemeClr val="hlink"/>
                </a:solidFill>
              </a:rPr>
              <a:t>Risk:</a:t>
            </a:r>
            <a:r>
              <a:rPr lang="en-US" sz="2400" smtClean="0"/>
              <a:t> Incomplete feature set</a:t>
            </a:r>
            <a:endParaRPr lang="en-US" sz="1800" smtClean="0"/>
          </a:p>
          <a:p>
            <a:pPr lvl="1"/>
            <a:r>
              <a:rPr lang="en-US" sz="2200" smtClean="0"/>
              <a:t>Prioritize: If something is missing, it is not important</a:t>
            </a:r>
          </a:p>
          <a:p>
            <a:r>
              <a:rPr lang="en-US" sz="2400" smtClean="0">
                <a:solidFill>
                  <a:schemeClr val="hlink"/>
                </a:solidFill>
              </a:rPr>
              <a:t>Risk:</a:t>
            </a:r>
            <a:r>
              <a:rPr lang="en-US" sz="2400" smtClean="0"/>
              <a:t> Bad estimation</a:t>
            </a:r>
          </a:p>
          <a:p>
            <a:pPr lvl="1"/>
            <a:r>
              <a:rPr lang="en-US" sz="2200" smtClean="0"/>
              <a:t>Daily updates during  SCRUM</a:t>
            </a:r>
            <a:endParaRPr lang="en-US" sz="1800" smtClean="0"/>
          </a:p>
          <a:p>
            <a:r>
              <a:rPr lang="en-US" sz="2400" smtClean="0">
                <a:solidFill>
                  <a:schemeClr val="hlink"/>
                </a:solidFill>
              </a:rPr>
              <a:t>Risk:</a:t>
            </a:r>
            <a:r>
              <a:rPr lang="en-US" sz="2400" smtClean="0"/>
              <a:t> Lack of experience with Development cycle</a:t>
            </a:r>
          </a:p>
          <a:p>
            <a:pPr lvl="1"/>
            <a:r>
              <a:rPr lang="en-US" sz="2200" smtClean="0"/>
              <a:t>Test </a:t>
            </a:r>
            <a:r>
              <a:rPr lang="en-US" sz="2200" smtClean="0"/>
              <a:t>early</a:t>
            </a:r>
            <a:r>
              <a:rPr lang="en-US" sz="2200" smtClean="0"/>
              <a:t> and execute repeatedly</a:t>
            </a:r>
          </a:p>
          <a:p>
            <a:r>
              <a:rPr lang="en-US" sz="2400" smtClean="0">
                <a:solidFill>
                  <a:schemeClr val="hlink"/>
                </a:solidFill>
              </a:rPr>
              <a:t>Risk:</a:t>
            </a:r>
            <a:r>
              <a:rPr lang="en-US" sz="2400" smtClean="0"/>
              <a:t> Changes in performance estimation</a:t>
            </a:r>
          </a:p>
          <a:p>
            <a:pPr lvl="1"/>
            <a:r>
              <a:rPr lang="en-US" sz="2200" smtClean="0"/>
              <a:t>No impact on Sprint</a:t>
            </a:r>
            <a:endParaRPr lang="en-US" sz="2200" smtClean="0"/>
          </a:p>
        </p:txBody>
      </p:sp>
      <p:sp>
        <p:nvSpPr>
          <p:cNvPr id="120837" name="Text Box 5"/>
          <p:cNvSpPr txBox="1">
            <a:spLocks noChangeArrowheads="1"/>
          </p:cNvSpPr>
          <p:nvPr/>
        </p:nvSpPr>
        <p:spPr bwMode="auto">
          <a:xfrm>
            <a:off x="0" y="5937492"/>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en-US" sz="1200" b="0" smtClean="0"/>
              <a:t>c.f. Schwaber, Ken; Beedle, Mike (2002): </a:t>
            </a:r>
          </a:p>
          <a:p>
            <a:pPr algn="l"/>
            <a:r>
              <a:rPr lang="en-US" sz="1200" b="0" smtClean="0"/>
              <a:t>Agile Software Development with Scrum. Prentice Hall.</a:t>
            </a:r>
            <a:endParaRPr lang="en-US" sz="1200" b="0"/>
          </a:p>
        </p:txBody>
      </p:sp>
    </p:spTree>
    <p:extLst>
      <p:ext uri="{BB962C8B-B14F-4D97-AF65-F5344CB8AC3E}">
        <p14:creationId xmlns:p14="http://schemas.microsoft.com/office/powerpoint/2010/main" val="3845949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2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626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762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62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26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626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7626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6262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6262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76262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76262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762628">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476262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762628">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476262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4762628">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476262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762628">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4762628">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4762628">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47626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627" grpId="0" build="p" autoUpdateAnimBg="0"/>
      <p:bldP spid="4762628"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4675" name="Rectangle 3"/>
          <p:cNvSpPr>
            <a:spLocks noGrp="1" noChangeArrowheads="1"/>
          </p:cNvSpPr>
          <p:nvPr>
            <p:ph idx="1"/>
          </p:nvPr>
        </p:nvSpPr>
        <p:spPr/>
        <p:txBody>
          <a:bodyPr>
            <a:normAutofit/>
          </a:bodyPr>
          <a:lstStyle/>
          <a:p>
            <a:r>
              <a:rPr lang="en-US" dirty="0" smtClean="0"/>
              <a:t>SCRUM is a management shell</a:t>
            </a:r>
          </a:p>
          <a:p>
            <a:pPr lvl="1"/>
            <a:r>
              <a:rPr lang="en-US" sz="2400" dirty="0" smtClean="0"/>
              <a:t>Around XP</a:t>
            </a:r>
          </a:p>
          <a:p>
            <a:pPr lvl="1"/>
            <a:r>
              <a:rPr lang="en-US" sz="2400" dirty="0" smtClean="0"/>
              <a:t>Or other approach: Even waterfall possible</a:t>
            </a:r>
          </a:p>
          <a:p>
            <a:r>
              <a:rPr lang="en-US" dirty="0" smtClean="0"/>
              <a:t>Overlap with XP, but differences exist</a:t>
            </a:r>
          </a:p>
          <a:p>
            <a:pPr lvl="1"/>
            <a:r>
              <a:rPr lang="en-US" sz="2400" dirty="0" smtClean="0"/>
              <a:t>Similar values</a:t>
            </a:r>
          </a:p>
          <a:p>
            <a:pPr lvl="1"/>
            <a:r>
              <a:rPr lang="en-US" sz="2400" dirty="0" smtClean="0"/>
              <a:t>Different practices</a:t>
            </a:r>
          </a:p>
          <a:p>
            <a:pPr lvl="1"/>
            <a:r>
              <a:rPr lang="en-US" sz="2400" dirty="0" smtClean="0"/>
              <a:t>Partly complement each other</a:t>
            </a:r>
            <a:endParaRPr lang="en-US" sz="1800" dirty="0" smtClean="0"/>
          </a:p>
          <a:p>
            <a:r>
              <a:rPr lang="en-US" dirty="0" smtClean="0"/>
              <a:t>Not as much impact as XP, easier to introduce</a:t>
            </a:r>
          </a:p>
          <a:p>
            <a:r>
              <a:rPr lang="en-US" dirty="0" smtClean="0"/>
              <a:t>Strength</a:t>
            </a:r>
          </a:p>
          <a:p>
            <a:pPr lvl="1"/>
            <a:r>
              <a:rPr lang="en-US" sz="2400" dirty="0" smtClean="0"/>
              <a:t>Information flows </a:t>
            </a:r>
            <a:r>
              <a:rPr lang="en-US" sz="2400" dirty="0" smtClean="0"/>
              <a:t>not only in one direction</a:t>
            </a:r>
            <a:endParaRPr lang="en-US" sz="2400" dirty="0" smtClean="0"/>
          </a:p>
          <a:p>
            <a:pPr lvl="1"/>
            <a:r>
              <a:rPr lang="en-US" sz="2400" dirty="0" smtClean="0"/>
              <a:t>Multiple feedback cycles stabilize system</a:t>
            </a:r>
            <a:endParaRPr lang="en-US" sz="2400" dirty="0" smtClean="0"/>
          </a:p>
        </p:txBody>
      </p:sp>
      <p:sp>
        <p:nvSpPr>
          <p:cNvPr id="121858" name="Rectangle 2"/>
          <p:cNvSpPr>
            <a:spLocks noGrp="1" noChangeArrowheads="1"/>
          </p:cNvSpPr>
          <p:nvPr>
            <p:ph type="title"/>
          </p:nvPr>
        </p:nvSpPr>
        <p:spPr/>
        <p:txBody>
          <a:bodyPr/>
          <a:lstStyle/>
          <a:p>
            <a:r>
              <a:rPr lang="en-US" dirty="0" smtClean="0"/>
              <a:t>Summary SCRUM</a:t>
            </a:r>
            <a:endParaRPr lang="en-US" dirty="0" smtClean="0"/>
          </a:p>
        </p:txBody>
      </p:sp>
    </p:spTree>
    <p:extLst>
      <p:ext uri="{BB962C8B-B14F-4D97-AF65-F5344CB8AC3E}">
        <p14:creationId xmlns:p14="http://schemas.microsoft.com/office/powerpoint/2010/main" val="24949469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64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64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4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764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764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646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646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76467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76467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764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467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3737345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39939"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p>
        </p:txBody>
      </p:sp>
      <p:sp>
        <p:nvSpPr>
          <p:cNvPr id="39940" name="Oval 4"/>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p>
        </p:txBody>
      </p:sp>
      <p:sp>
        <p:nvSpPr>
          <p:cNvPr id="39941" name="Text Box 5"/>
          <p:cNvSpPr txBox="1">
            <a:spLocks noChangeArrowheads="1"/>
          </p:cNvSpPr>
          <p:nvPr/>
        </p:nvSpPr>
        <p:spPr bwMode="auto">
          <a:xfrm>
            <a:off x="6516216" y="1637115"/>
            <a:ext cx="2496618" cy="1769259"/>
          </a:xfrm>
          <a:prstGeom prst="rect">
            <a:avLst/>
          </a:prstGeom>
          <a:noFill/>
          <a:ln w="6350">
            <a:noFill/>
            <a:miter lim="800000"/>
            <a:headEnd/>
            <a:tailEnd/>
          </a:ln>
        </p:spPr>
        <p:txBody>
          <a:bodyPr wrap="none" lIns="75749" tIns="37874" rIns="75749" bIns="37874" anchor="ctr" anchorCtr="1">
            <a:spAutoFit/>
          </a:bodyPr>
          <a:lstStyle/>
          <a:p>
            <a:pPr algn="l" defTabSz="631825"/>
            <a:r>
              <a:rPr lang="en-US" sz="2000" i="0" dirty="0" smtClean="0">
                <a:solidFill>
                  <a:srgbClr val="2358A7"/>
                </a:solidFill>
              </a:rPr>
              <a:t>Fine grained Contracts</a:t>
            </a:r>
            <a:endParaRPr lang="en-US" b="0" i="0" dirty="0"/>
          </a:p>
          <a:p>
            <a:pPr algn="l" defTabSz="631825"/>
            <a:r>
              <a:rPr lang="en-US" b="0" i="0" dirty="0"/>
              <a:t>++ </a:t>
            </a:r>
            <a:r>
              <a:rPr lang="en-US" b="0" i="0" dirty="0" smtClean="0"/>
              <a:t>clear basis for work</a:t>
            </a:r>
            <a:endParaRPr lang="en-US" b="0" i="0" dirty="0"/>
          </a:p>
          <a:p>
            <a:pPr algn="l" defTabSz="631825"/>
            <a:r>
              <a:rPr lang="en-US" b="0" i="0" dirty="0"/>
              <a:t>+ </a:t>
            </a:r>
            <a:r>
              <a:rPr lang="en-US" b="0" i="0" dirty="0" smtClean="0"/>
              <a:t>  financial security</a:t>
            </a:r>
            <a:endParaRPr lang="en-US" b="0" i="0" dirty="0"/>
          </a:p>
          <a:p>
            <a:pPr algn="l" defTabSz="631825"/>
            <a:r>
              <a:rPr lang="en-US" b="0" i="0" dirty="0"/>
              <a:t>- - </a:t>
            </a:r>
            <a:r>
              <a:rPr lang="en-US" b="0" i="0" dirty="0" smtClean="0"/>
              <a:t>very high effort</a:t>
            </a:r>
            <a:endParaRPr lang="en-US" b="0" i="0" dirty="0"/>
          </a:p>
          <a:p>
            <a:pPr algn="l" defTabSz="631825"/>
            <a:r>
              <a:rPr lang="en-US" b="0" i="0" dirty="0"/>
              <a:t>- - </a:t>
            </a:r>
            <a:r>
              <a:rPr lang="en-US" b="0" i="0" dirty="0" smtClean="0"/>
              <a:t>Changes very hard </a:t>
            </a:r>
            <a:br>
              <a:rPr lang="en-US" b="0" i="0" dirty="0" smtClean="0"/>
            </a:br>
            <a:r>
              <a:rPr lang="en-US" b="0" i="0" dirty="0" smtClean="0"/>
              <a:t>     to achieve</a:t>
            </a:r>
            <a:endParaRPr lang="en-US" b="0" i="0" dirty="0"/>
          </a:p>
        </p:txBody>
      </p:sp>
      <p:pic>
        <p:nvPicPr>
          <p:cNvPr id="39942" name="Picture 6"/>
          <p:cNvPicPr>
            <a:picLocks noChangeAspect="1" noChangeArrowheads="1"/>
          </p:cNvPicPr>
          <p:nvPr/>
        </p:nvPicPr>
        <p:blipFill>
          <a:blip r:embed="rId3" cstate="print"/>
          <a:srcRect/>
          <a:stretch>
            <a:fillRect/>
          </a:stretch>
        </p:blipFill>
        <p:spPr bwMode="auto">
          <a:xfrm>
            <a:off x="7573963" y="3919538"/>
            <a:ext cx="1231900" cy="2447925"/>
          </a:xfrm>
          <a:prstGeom prst="rect">
            <a:avLst/>
          </a:prstGeom>
          <a:noFill/>
          <a:ln w="6350">
            <a:noFill/>
            <a:miter lim="800000"/>
            <a:headEnd/>
            <a:tailEnd/>
          </a:ln>
        </p:spPr>
      </p:pic>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33</a:t>
            </a:fld>
            <a:endParaRPr kumimoji="0" lang="en-US"/>
          </a:p>
        </p:txBody>
      </p:sp>
    </p:spTree>
    <p:extLst>
      <p:ext uri="{BB962C8B-B14F-4D97-AF65-F5344CB8AC3E}">
        <p14:creationId xmlns:p14="http://schemas.microsoft.com/office/powerpoint/2010/main" val="154903490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p>
        </p:txBody>
      </p:sp>
      <p:sp>
        <p:nvSpPr>
          <p:cNvPr id="40964" name="Oval 4"/>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p>
        </p:txBody>
      </p:sp>
      <p:sp>
        <p:nvSpPr>
          <p:cNvPr id="40965" name="Oval 5"/>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p>
        </p:txBody>
      </p:sp>
      <p:sp>
        <p:nvSpPr>
          <p:cNvPr id="40966" name="Text Box 6"/>
          <p:cNvSpPr txBox="1">
            <a:spLocks noChangeArrowheads="1"/>
          </p:cNvSpPr>
          <p:nvPr/>
        </p:nvSpPr>
        <p:spPr bwMode="auto">
          <a:xfrm>
            <a:off x="138113" y="1723228"/>
            <a:ext cx="2660124" cy="1492260"/>
          </a:xfrm>
          <a:prstGeom prst="rect">
            <a:avLst/>
          </a:prstGeom>
          <a:noFill/>
          <a:ln w="6350">
            <a:noFill/>
            <a:miter lim="800000"/>
            <a:headEnd/>
            <a:tailEnd/>
          </a:ln>
        </p:spPr>
        <p:txBody>
          <a:bodyPr wrap="none" lIns="75749" tIns="37874" rIns="75749" bIns="37874" anchor="ctr" anchorCtr="1">
            <a:spAutoFit/>
          </a:bodyPr>
          <a:lstStyle/>
          <a:p>
            <a:pPr algn="l" defTabSz="631825"/>
            <a:r>
              <a:rPr lang="en-US" sz="2000" i="0" dirty="0">
                <a:solidFill>
                  <a:srgbClr val="2358A7"/>
                </a:solidFill>
              </a:rPr>
              <a:t>ad hoc</a:t>
            </a:r>
          </a:p>
          <a:p>
            <a:pPr algn="l" defTabSz="631825"/>
            <a:r>
              <a:rPr lang="en-US" b="0" i="0" dirty="0"/>
              <a:t>+ </a:t>
            </a:r>
            <a:r>
              <a:rPr lang="en-US" b="0" i="0" dirty="0" smtClean="0"/>
              <a:t>low planning effort</a:t>
            </a:r>
            <a:endParaRPr lang="en-US" b="0" i="0" dirty="0"/>
          </a:p>
          <a:p>
            <a:pPr algn="l" defTabSz="631825"/>
            <a:r>
              <a:rPr lang="en-US" b="0" i="0" dirty="0"/>
              <a:t>+ </a:t>
            </a:r>
            <a:r>
              <a:rPr lang="en-US" b="0" i="0" dirty="0" smtClean="0"/>
              <a:t>individual freedom</a:t>
            </a:r>
            <a:endParaRPr lang="en-US" b="0" i="0" dirty="0"/>
          </a:p>
          <a:p>
            <a:pPr algn="l" defTabSz="631825"/>
            <a:r>
              <a:rPr lang="en-US" b="0" i="0" dirty="0"/>
              <a:t>- - </a:t>
            </a:r>
            <a:r>
              <a:rPr lang="en-US" b="0" i="0" dirty="0" smtClean="0"/>
              <a:t>result hard to anticipate</a:t>
            </a:r>
            <a:endParaRPr lang="en-US" b="0" i="0" dirty="0"/>
          </a:p>
          <a:p>
            <a:pPr algn="l" defTabSz="631825"/>
            <a:r>
              <a:rPr lang="en-US" b="0" i="0" dirty="0"/>
              <a:t>- </a:t>
            </a:r>
            <a:r>
              <a:rPr lang="en-US" b="0" i="0" dirty="0" smtClean="0"/>
              <a:t>- depending on “Hero”</a:t>
            </a:r>
            <a:endParaRPr lang="en-US" b="0" i="0" dirty="0"/>
          </a:p>
        </p:txBody>
      </p:sp>
      <p:pic>
        <p:nvPicPr>
          <p:cNvPr id="40967" name="Picture 7"/>
          <p:cNvPicPr>
            <a:picLocks noChangeAspect="1" noChangeArrowheads="1"/>
          </p:cNvPicPr>
          <p:nvPr/>
        </p:nvPicPr>
        <p:blipFill>
          <a:blip r:embed="rId3" cstate="print"/>
          <a:srcRect/>
          <a:stretch>
            <a:fillRect/>
          </a:stretch>
        </p:blipFill>
        <p:spPr bwMode="auto">
          <a:xfrm>
            <a:off x="492125" y="3984625"/>
            <a:ext cx="1182688" cy="2516188"/>
          </a:xfrm>
          <a:prstGeom prst="rect">
            <a:avLst/>
          </a:prstGeom>
          <a:noFill/>
          <a:ln w="6350">
            <a:noFill/>
            <a:miter lim="800000"/>
            <a:headEnd/>
            <a:tailEnd/>
          </a:ln>
        </p:spPr>
      </p:pic>
      <p:sp>
        <p:nvSpPr>
          <p:cNvPr id="40968" name="Rectangle 8"/>
          <p:cNvSpPr>
            <a:spLocks noChangeArrowheads="1"/>
          </p:cNvSpPr>
          <p:nvPr/>
        </p:nvSpPr>
        <p:spPr bwMode="auto">
          <a:xfrm>
            <a:off x="7489825" y="2662908"/>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smtClean="0">
                <a:solidFill>
                  <a:srgbClr val="2358A7"/>
                </a:solidFill>
              </a:rPr>
              <a:t>Fine grained </a:t>
            </a:r>
            <a:br>
              <a:rPr lang="en-US" dirty="0" smtClean="0">
                <a:solidFill>
                  <a:srgbClr val="2358A7"/>
                </a:solidFill>
              </a:rPr>
            </a:br>
            <a:r>
              <a:rPr lang="en-US" dirty="0" smtClean="0">
                <a:solidFill>
                  <a:srgbClr val="2358A7"/>
                </a:solidFill>
              </a:rPr>
              <a:t>Contracts</a:t>
            </a:r>
            <a:endParaRPr lang="en-US" dirty="0">
              <a:solidFill>
                <a:srgbClr val="2358A7"/>
              </a:solidFill>
            </a:endParaRPr>
          </a:p>
        </p:txBody>
      </p:sp>
      <p:sp>
        <p:nvSpPr>
          <p:cNvPr id="12"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34</a:t>
            </a:fld>
            <a:endParaRPr kumimoji="0" lang="en-US"/>
          </a:p>
        </p:txBody>
      </p:sp>
    </p:spTree>
    <p:extLst>
      <p:ext uri="{BB962C8B-B14F-4D97-AF65-F5344CB8AC3E}">
        <p14:creationId xmlns:p14="http://schemas.microsoft.com/office/powerpoint/2010/main" val="28230748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152358" y="836712"/>
            <a:ext cx="2683593" cy="1769259"/>
          </a:xfrm>
          <a:prstGeom prst="rect">
            <a:avLst/>
          </a:prstGeom>
          <a:noFill/>
          <a:ln w="6350">
            <a:noFill/>
            <a:miter lim="800000"/>
            <a:headEnd/>
            <a:tailEnd/>
          </a:ln>
        </p:spPr>
        <p:txBody>
          <a:bodyPr wrap="none" lIns="75749" tIns="37874" rIns="75749" bIns="37874" anchor="ctr" anchorCtr="1">
            <a:spAutoFit/>
          </a:bodyPr>
          <a:lstStyle/>
          <a:p>
            <a:pPr algn="l" defTabSz="631825"/>
            <a:r>
              <a:rPr lang="en-US" sz="2000" i="0" dirty="0" smtClean="0">
                <a:solidFill>
                  <a:srgbClr val="2358A7"/>
                </a:solidFill>
              </a:rPr>
              <a:t>Milestone &amp; Plan Driven</a:t>
            </a:r>
            <a:endParaRPr lang="en-US" sz="2000" i="0" dirty="0">
              <a:solidFill>
                <a:srgbClr val="2358A7"/>
              </a:solidFill>
            </a:endParaRPr>
          </a:p>
          <a:p>
            <a:pPr algn="l" defTabSz="631825"/>
            <a:r>
              <a:rPr lang="en-US" b="0" i="0" dirty="0"/>
              <a:t>+ </a:t>
            </a:r>
            <a:r>
              <a:rPr lang="en-US" b="0" i="0" dirty="0" smtClean="0"/>
              <a:t>long term predictions</a:t>
            </a:r>
            <a:endParaRPr lang="en-US" b="0" i="0" dirty="0"/>
          </a:p>
          <a:p>
            <a:pPr algn="l" defTabSz="631825"/>
            <a:r>
              <a:rPr lang="en-US" b="0" i="0" dirty="0"/>
              <a:t>+ </a:t>
            </a:r>
            <a:r>
              <a:rPr lang="en-US" b="0" i="0" dirty="0" smtClean="0"/>
              <a:t>good status control</a:t>
            </a:r>
            <a:endParaRPr lang="en-US" b="0" i="0" dirty="0"/>
          </a:p>
          <a:p>
            <a:pPr algn="l" defTabSz="631825"/>
            <a:r>
              <a:rPr lang="en-US" b="0" i="0" dirty="0"/>
              <a:t>- - </a:t>
            </a:r>
            <a:r>
              <a:rPr lang="en-US" b="0" i="0" dirty="0" smtClean="0"/>
              <a:t>Changes difficult</a:t>
            </a:r>
            <a:endParaRPr lang="en-US" b="0" i="0" dirty="0"/>
          </a:p>
          <a:p>
            <a:pPr algn="l" defTabSz="631825"/>
            <a:r>
              <a:rPr lang="en-US" b="0" i="0" dirty="0" smtClean="0"/>
              <a:t>- - unrealistic assumptions </a:t>
            </a:r>
          </a:p>
          <a:p>
            <a:pPr algn="l" defTabSz="631825"/>
            <a:r>
              <a:rPr lang="en-US" b="0" i="0" dirty="0" smtClean="0"/>
              <a:t>     hard to eliminate</a:t>
            </a:r>
            <a:endParaRPr lang="en-US" b="0" i="0" dirty="0"/>
          </a:p>
        </p:txBody>
      </p:sp>
      <p:pic>
        <p:nvPicPr>
          <p:cNvPr id="41988" name="Picture 4"/>
          <p:cNvPicPr>
            <a:picLocks noChangeAspect="1" noChangeArrowheads="1"/>
          </p:cNvPicPr>
          <p:nvPr/>
        </p:nvPicPr>
        <p:blipFill>
          <a:blip r:embed="rId3" cstate="print"/>
          <a:srcRect/>
          <a:stretch>
            <a:fillRect/>
          </a:stretch>
        </p:blipFill>
        <p:spPr bwMode="auto">
          <a:xfrm>
            <a:off x="5418138" y="3919538"/>
            <a:ext cx="2709862" cy="1558925"/>
          </a:xfrm>
          <a:prstGeom prst="rect">
            <a:avLst/>
          </a:prstGeom>
          <a:noFill/>
          <a:ln w="6350">
            <a:noFill/>
            <a:miter lim="800000"/>
            <a:headEnd/>
            <a:tailEnd/>
          </a:ln>
        </p:spPr>
      </p:pic>
      <p:pic>
        <p:nvPicPr>
          <p:cNvPr id="41989" name="Picture 5"/>
          <p:cNvPicPr>
            <a:picLocks noChangeAspect="1" noChangeArrowheads="1"/>
          </p:cNvPicPr>
          <p:nvPr/>
        </p:nvPicPr>
        <p:blipFill>
          <a:blip r:embed="rId4" cstate="print"/>
          <a:srcRect/>
          <a:stretch>
            <a:fillRect/>
          </a:stretch>
        </p:blipFill>
        <p:spPr bwMode="auto">
          <a:xfrm>
            <a:off x="7265988" y="5159375"/>
            <a:ext cx="1343025" cy="1425575"/>
          </a:xfrm>
          <a:prstGeom prst="rect">
            <a:avLst/>
          </a:prstGeom>
          <a:noFill/>
          <a:ln w="6350">
            <a:noFill/>
            <a:miter lim="800000"/>
            <a:headEnd/>
            <a:tailEnd/>
          </a:ln>
        </p:spPr>
      </p:pic>
      <p:sp>
        <p:nvSpPr>
          <p:cNvPr id="41990" name="Line 6"/>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p>
        </p:txBody>
      </p:sp>
      <p:sp>
        <p:nvSpPr>
          <p:cNvPr id="41991" name="Oval 7"/>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p>
        </p:txBody>
      </p:sp>
      <p:sp>
        <p:nvSpPr>
          <p:cNvPr id="41992" name="Oval 8"/>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p>
        </p:txBody>
      </p:sp>
      <p:sp>
        <p:nvSpPr>
          <p:cNvPr id="41993" name="Rectangle 9"/>
          <p:cNvSpPr>
            <a:spLocks noChangeArrowheads="1"/>
          </p:cNvSpPr>
          <p:nvPr/>
        </p:nvSpPr>
        <p:spPr bwMode="auto">
          <a:xfrm>
            <a:off x="7489825" y="2662908"/>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i="0" dirty="0" smtClean="0">
                <a:solidFill>
                  <a:srgbClr val="2358A7"/>
                </a:solidFill>
              </a:rPr>
              <a:t>Fine grained</a:t>
            </a:r>
            <a:endParaRPr lang="en-US" i="0" dirty="0">
              <a:solidFill>
                <a:srgbClr val="2358A7"/>
              </a:solidFill>
            </a:endParaRPr>
          </a:p>
          <a:p>
            <a:pPr defTabSz="631825"/>
            <a:r>
              <a:rPr lang="en-US" i="0" dirty="0" smtClean="0">
                <a:solidFill>
                  <a:srgbClr val="2358A7"/>
                </a:solidFill>
              </a:rPr>
              <a:t>Contracts</a:t>
            </a:r>
            <a:endParaRPr lang="en-US" i="0" dirty="0">
              <a:solidFill>
                <a:srgbClr val="2358A7"/>
              </a:solidFill>
            </a:endParaRPr>
          </a:p>
        </p:txBody>
      </p:sp>
      <p:sp>
        <p:nvSpPr>
          <p:cNvPr id="41994" name="Rectangle 10"/>
          <p:cNvSpPr>
            <a:spLocks noChangeArrowheads="1"/>
          </p:cNvSpPr>
          <p:nvPr/>
        </p:nvSpPr>
        <p:spPr bwMode="auto">
          <a:xfrm>
            <a:off x="492125" y="2932376"/>
            <a:ext cx="779752" cy="353487"/>
          </a:xfrm>
          <a:prstGeom prst="rect">
            <a:avLst/>
          </a:prstGeom>
          <a:noFill/>
          <a:ln w="6350">
            <a:noFill/>
            <a:miter lim="800000"/>
            <a:headEnd/>
            <a:tailEnd/>
          </a:ln>
        </p:spPr>
        <p:txBody>
          <a:bodyPr wrap="none" lIns="75749" tIns="37874" rIns="75749" bIns="37874" anchor="ctr" anchorCtr="1">
            <a:spAutoFit/>
          </a:bodyPr>
          <a:lstStyle/>
          <a:p>
            <a:pPr algn="l" defTabSz="631825"/>
            <a:r>
              <a:rPr lang="en-US" dirty="0">
                <a:solidFill>
                  <a:srgbClr val="2358A7"/>
                </a:solidFill>
              </a:rPr>
              <a:t>ad hoc</a:t>
            </a:r>
          </a:p>
        </p:txBody>
      </p:sp>
      <p:sp>
        <p:nvSpPr>
          <p:cNvPr id="41995" name="AutoShape 11"/>
          <p:cNvSpPr>
            <a:spLocks noChangeArrowheads="1"/>
          </p:cNvSpPr>
          <p:nvPr/>
        </p:nvSpPr>
        <p:spPr bwMode="auto">
          <a:xfrm>
            <a:off x="6650038" y="3395663"/>
            <a:ext cx="246062"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p>
        </p:txBody>
      </p:sp>
      <p:sp>
        <p:nvSpPr>
          <p:cNvPr id="13"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35</a:t>
            </a:fld>
            <a:endParaRPr kumimoji="0" lang="en-US"/>
          </a:p>
        </p:txBody>
      </p:sp>
    </p:spTree>
    <p:extLst>
      <p:ext uri="{BB962C8B-B14F-4D97-AF65-F5344CB8AC3E}">
        <p14:creationId xmlns:p14="http://schemas.microsoft.com/office/powerpoint/2010/main" val="72711275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p>
        </p:txBody>
      </p:sp>
      <p:sp>
        <p:nvSpPr>
          <p:cNvPr id="2053" name="Oval 4"/>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p>
        </p:txBody>
      </p:sp>
      <p:sp>
        <p:nvSpPr>
          <p:cNvPr id="2054" name="Oval 5"/>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p>
        </p:txBody>
      </p:sp>
      <p:sp>
        <p:nvSpPr>
          <p:cNvPr id="2055" name="Text Box 6"/>
          <p:cNvSpPr txBox="1">
            <a:spLocks noChangeArrowheads="1"/>
          </p:cNvSpPr>
          <p:nvPr/>
        </p:nvSpPr>
        <p:spPr bwMode="auto">
          <a:xfrm>
            <a:off x="3347864" y="1124744"/>
            <a:ext cx="2867062" cy="1492260"/>
          </a:xfrm>
          <a:prstGeom prst="rect">
            <a:avLst/>
          </a:prstGeom>
          <a:noFill/>
          <a:ln w="6350">
            <a:noFill/>
            <a:miter lim="800000"/>
            <a:headEnd/>
            <a:tailEnd/>
          </a:ln>
        </p:spPr>
        <p:txBody>
          <a:bodyPr wrap="none" lIns="75749" tIns="37874" rIns="75749" bIns="37874" anchor="ctr" anchorCtr="1">
            <a:spAutoFit/>
          </a:bodyPr>
          <a:lstStyle/>
          <a:p>
            <a:pPr algn="l" defTabSz="631825"/>
            <a:r>
              <a:rPr lang="en-US" sz="2000" i="0" dirty="0" smtClean="0">
                <a:solidFill>
                  <a:srgbClr val="2358A7"/>
                </a:solidFill>
              </a:rPr>
              <a:t>Milestone and Risk Driven</a:t>
            </a:r>
            <a:endParaRPr lang="en-US" sz="2000" i="0" dirty="0">
              <a:solidFill>
                <a:srgbClr val="2358A7"/>
              </a:solidFill>
            </a:endParaRPr>
          </a:p>
          <a:p>
            <a:pPr algn="l" defTabSz="631825"/>
            <a:r>
              <a:rPr lang="en-US" b="0" i="0" dirty="0"/>
              <a:t>+</a:t>
            </a:r>
            <a:r>
              <a:rPr lang="en-US" b="0" i="0" dirty="0" smtClean="0"/>
              <a:t>+ active</a:t>
            </a:r>
            <a:endParaRPr lang="en-US" b="0" i="0" dirty="0"/>
          </a:p>
          <a:p>
            <a:pPr algn="l" defTabSz="631825"/>
            <a:r>
              <a:rPr lang="en-US" b="0" i="0" dirty="0"/>
              <a:t>+ </a:t>
            </a:r>
            <a:r>
              <a:rPr lang="en-US" b="0" i="0" dirty="0" smtClean="0"/>
              <a:t>Partial results early</a:t>
            </a:r>
            <a:endParaRPr lang="en-US" b="0" i="0" dirty="0"/>
          </a:p>
          <a:p>
            <a:pPr algn="l" defTabSz="631825"/>
            <a:r>
              <a:rPr lang="en-US" b="0" i="0" dirty="0"/>
              <a:t>- </a:t>
            </a:r>
            <a:r>
              <a:rPr lang="en-US" b="0" i="0" dirty="0" smtClean="0"/>
              <a:t>Hard: long-term planning</a:t>
            </a:r>
            <a:endParaRPr lang="en-US" b="0" i="0" dirty="0"/>
          </a:p>
          <a:p>
            <a:pPr algn="l" defTabSz="631825"/>
            <a:r>
              <a:rPr lang="en-US" b="0" i="0" dirty="0" smtClean="0"/>
              <a:t>- Relatively high effort</a:t>
            </a:r>
            <a:endParaRPr lang="en-US" b="0" i="0" dirty="0"/>
          </a:p>
        </p:txBody>
      </p:sp>
      <p:sp>
        <p:nvSpPr>
          <p:cNvPr id="2056" name="Line 7"/>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p>
        </p:txBody>
      </p:sp>
      <p:graphicFrame>
        <p:nvGraphicFramePr>
          <p:cNvPr id="2050" name="Object 8"/>
          <p:cNvGraphicFramePr>
            <a:graphicFrameLocks noChangeAspect="1"/>
          </p:cNvGraphicFramePr>
          <p:nvPr/>
        </p:nvGraphicFramePr>
        <p:xfrm>
          <a:off x="3721100" y="3613150"/>
          <a:ext cx="3371850" cy="3244850"/>
        </p:xfrm>
        <a:graphic>
          <a:graphicData uri="http://schemas.openxmlformats.org/presentationml/2006/ole">
            <mc:AlternateContent xmlns:mc="http://schemas.openxmlformats.org/markup-compatibility/2006">
              <mc:Choice xmlns:v="urn:schemas-microsoft-com:vml" Requires="v">
                <p:oleObj spid="_x0000_s1032" name="Paint Shop Pro Image" r:id="rId4" imgW="3931707" imgH="3785366" progId="">
                  <p:embed/>
                </p:oleObj>
              </mc:Choice>
              <mc:Fallback>
                <p:oleObj name="Paint Shop Pro Image" r:id="rId4" imgW="3931707" imgH="378536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1100" y="3613150"/>
                        <a:ext cx="3371850" cy="324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7" name="Line 9"/>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p>
        </p:txBody>
      </p:sp>
      <p:sp>
        <p:nvSpPr>
          <p:cNvPr id="2058" name="Line 10"/>
          <p:cNvSpPr>
            <a:spLocks noChangeShapeType="1"/>
          </p:cNvSpPr>
          <p:nvPr/>
        </p:nvSpPr>
        <p:spPr bwMode="auto">
          <a:xfrm>
            <a:off x="6726238" y="3462338"/>
            <a:ext cx="0" cy="195262"/>
          </a:xfrm>
          <a:prstGeom prst="line">
            <a:avLst/>
          </a:prstGeom>
          <a:noFill/>
          <a:ln w="6350">
            <a:solidFill>
              <a:schemeClr val="tx1"/>
            </a:solidFill>
            <a:round/>
            <a:headEnd/>
            <a:tailEnd/>
          </a:ln>
        </p:spPr>
        <p:txBody>
          <a:bodyPr wrap="none" anchor="ctr"/>
          <a:lstStyle/>
          <a:p>
            <a:endParaRPr lang="de-DE"/>
          </a:p>
        </p:txBody>
      </p:sp>
      <p:sp>
        <p:nvSpPr>
          <p:cNvPr id="2059" name="Rectangle 11"/>
          <p:cNvSpPr>
            <a:spLocks noChangeArrowheads="1"/>
          </p:cNvSpPr>
          <p:nvPr/>
        </p:nvSpPr>
        <p:spPr bwMode="auto">
          <a:xfrm>
            <a:off x="7489825" y="2727996"/>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smtClean="0">
                <a:solidFill>
                  <a:srgbClr val="2358A7"/>
                </a:solidFill>
              </a:rPr>
              <a:t>Fine grained</a:t>
            </a:r>
            <a:endParaRPr lang="en-US" dirty="0">
              <a:solidFill>
                <a:srgbClr val="2358A7"/>
              </a:solidFill>
            </a:endParaRPr>
          </a:p>
          <a:p>
            <a:pPr defTabSz="631825"/>
            <a:r>
              <a:rPr lang="en-US" dirty="0" smtClean="0">
                <a:solidFill>
                  <a:srgbClr val="2358A7"/>
                </a:solidFill>
              </a:rPr>
              <a:t>Contracts</a:t>
            </a:r>
            <a:endParaRPr lang="en-US" dirty="0">
              <a:solidFill>
                <a:srgbClr val="2358A7"/>
              </a:solidFill>
            </a:endParaRPr>
          </a:p>
        </p:txBody>
      </p:sp>
      <p:sp>
        <p:nvSpPr>
          <p:cNvPr id="2060" name="Rectangle 12"/>
          <p:cNvSpPr>
            <a:spLocks noChangeArrowheads="1"/>
          </p:cNvSpPr>
          <p:nvPr/>
        </p:nvSpPr>
        <p:spPr bwMode="auto">
          <a:xfrm>
            <a:off x="492125" y="2998257"/>
            <a:ext cx="779752" cy="353487"/>
          </a:xfrm>
          <a:prstGeom prst="rect">
            <a:avLst/>
          </a:prstGeom>
          <a:noFill/>
          <a:ln w="6350">
            <a:noFill/>
            <a:miter lim="800000"/>
            <a:headEnd/>
            <a:tailEnd/>
          </a:ln>
        </p:spPr>
        <p:txBody>
          <a:bodyPr wrap="none" lIns="75749" tIns="37874" rIns="75749" bIns="37874" anchor="ctr" anchorCtr="1">
            <a:spAutoFit/>
          </a:bodyPr>
          <a:lstStyle/>
          <a:p>
            <a:pPr algn="l" defTabSz="631825"/>
            <a:r>
              <a:rPr lang="en-US" i="0" dirty="0">
                <a:solidFill>
                  <a:srgbClr val="2358A7"/>
                </a:solidFill>
              </a:rPr>
              <a:t>ad hoc</a:t>
            </a:r>
          </a:p>
        </p:txBody>
      </p:sp>
      <p:sp>
        <p:nvSpPr>
          <p:cNvPr id="2061" name="Rectangle 13"/>
          <p:cNvSpPr>
            <a:spLocks noChangeArrowheads="1"/>
          </p:cNvSpPr>
          <p:nvPr/>
        </p:nvSpPr>
        <p:spPr bwMode="auto">
          <a:xfrm>
            <a:off x="5948363" y="2727995"/>
            <a:ext cx="1342305"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smtClean="0">
                <a:solidFill>
                  <a:srgbClr val="2358A7"/>
                </a:solidFill>
              </a:rPr>
              <a:t>Milestone &amp;</a:t>
            </a:r>
            <a:endParaRPr lang="en-US" dirty="0">
              <a:solidFill>
                <a:srgbClr val="2358A7"/>
              </a:solidFill>
            </a:endParaRPr>
          </a:p>
          <a:p>
            <a:pPr defTabSz="631825"/>
            <a:r>
              <a:rPr lang="en-US" dirty="0" smtClean="0">
                <a:solidFill>
                  <a:srgbClr val="2358A7"/>
                </a:solidFill>
              </a:rPr>
              <a:t>Plan Driven</a:t>
            </a:r>
            <a:endParaRPr lang="en-US" dirty="0">
              <a:solidFill>
                <a:srgbClr val="2358A7"/>
              </a:solidFill>
            </a:endParaRPr>
          </a:p>
        </p:txBody>
      </p:sp>
      <p:sp>
        <p:nvSpPr>
          <p:cNvPr id="2062" name="AutoShape 14"/>
          <p:cNvSpPr>
            <a:spLocks noChangeArrowheads="1"/>
          </p:cNvSpPr>
          <p:nvPr/>
        </p:nvSpPr>
        <p:spPr bwMode="auto">
          <a:xfrm>
            <a:off x="6650038" y="3395663"/>
            <a:ext cx="246062"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p>
        </p:txBody>
      </p:sp>
      <p:sp>
        <p:nvSpPr>
          <p:cNvPr id="2063" name="AutoShape 15"/>
          <p:cNvSpPr>
            <a:spLocks noChangeArrowheads="1"/>
          </p:cNvSpPr>
          <p:nvPr/>
        </p:nvSpPr>
        <p:spPr bwMode="auto">
          <a:xfrm>
            <a:off x="4987925" y="3395663"/>
            <a:ext cx="246063"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p>
        </p:txBody>
      </p:sp>
      <p:sp>
        <p:nvSpPr>
          <p:cNvPr id="17"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36</a:t>
            </a:fld>
            <a:endParaRPr kumimoji="0" lang="en-US"/>
          </a:p>
        </p:txBody>
      </p:sp>
    </p:spTree>
    <p:extLst>
      <p:ext uri="{BB962C8B-B14F-4D97-AF65-F5344CB8AC3E}">
        <p14:creationId xmlns:p14="http://schemas.microsoft.com/office/powerpoint/2010/main" val="78983965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p>
        </p:txBody>
      </p:sp>
      <p:sp>
        <p:nvSpPr>
          <p:cNvPr id="43012" name="Oval 4"/>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p>
        </p:txBody>
      </p:sp>
      <p:sp>
        <p:nvSpPr>
          <p:cNvPr id="43013" name="Oval 5"/>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p>
        </p:txBody>
      </p:sp>
      <p:sp>
        <p:nvSpPr>
          <p:cNvPr id="43014" name="Text Box 6"/>
          <p:cNvSpPr txBox="1">
            <a:spLocks noChangeArrowheads="1"/>
          </p:cNvSpPr>
          <p:nvPr/>
        </p:nvSpPr>
        <p:spPr bwMode="auto">
          <a:xfrm>
            <a:off x="1270000" y="1150168"/>
            <a:ext cx="2835503" cy="1492260"/>
          </a:xfrm>
          <a:prstGeom prst="rect">
            <a:avLst/>
          </a:prstGeom>
          <a:noFill/>
          <a:ln w="6350">
            <a:noFill/>
            <a:miter lim="800000"/>
            <a:headEnd/>
            <a:tailEnd/>
          </a:ln>
        </p:spPr>
        <p:txBody>
          <a:bodyPr wrap="none" lIns="75749" tIns="37874" rIns="75749" bIns="37874" anchor="ctr" anchorCtr="1">
            <a:spAutoFit/>
          </a:bodyPr>
          <a:lstStyle/>
          <a:p>
            <a:pPr algn="l" defTabSz="631825"/>
            <a:r>
              <a:rPr lang="en-US" sz="2000" i="0" dirty="0" err="1">
                <a:solidFill>
                  <a:srgbClr val="2358A7"/>
                </a:solidFill>
              </a:rPr>
              <a:t>eXtreme</a:t>
            </a:r>
            <a:r>
              <a:rPr lang="en-US" sz="2000" i="0" dirty="0">
                <a:solidFill>
                  <a:srgbClr val="2358A7"/>
                </a:solidFill>
              </a:rPr>
              <a:t> Programming</a:t>
            </a:r>
            <a:endParaRPr lang="en-US" b="0" i="0" dirty="0"/>
          </a:p>
          <a:p>
            <a:pPr algn="l" defTabSz="631825"/>
            <a:r>
              <a:rPr lang="en-US" b="0" i="0" dirty="0"/>
              <a:t>+ </a:t>
            </a:r>
            <a:r>
              <a:rPr lang="en-US" dirty="0" smtClean="0"/>
              <a:t>Early core results</a:t>
            </a:r>
            <a:endParaRPr lang="en-US" b="0" i="0" dirty="0"/>
          </a:p>
          <a:p>
            <a:pPr algn="l" defTabSz="631825"/>
            <a:r>
              <a:rPr lang="en-US" b="0" i="0" dirty="0"/>
              <a:t>++ </a:t>
            </a:r>
            <a:r>
              <a:rPr lang="en-US" b="0" i="0" dirty="0" smtClean="0"/>
              <a:t>Changes unproblematic</a:t>
            </a:r>
            <a:endParaRPr lang="en-US" b="0" i="0" dirty="0"/>
          </a:p>
          <a:p>
            <a:pPr algn="l" defTabSz="631825"/>
            <a:r>
              <a:rPr lang="en-US" b="0" i="0" dirty="0"/>
              <a:t>- </a:t>
            </a:r>
            <a:r>
              <a:rPr lang="en-US" b="0" i="0" dirty="0" smtClean="0"/>
              <a:t>Hard to do in large projects</a:t>
            </a:r>
            <a:endParaRPr lang="en-US" b="0" i="0" dirty="0"/>
          </a:p>
          <a:p>
            <a:pPr algn="l" defTabSz="631825"/>
            <a:r>
              <a:rPr lang="en-US" b="0" i="0" dirty="0"/>
              <a:t>- </a:t>
            </a:r>
            <a:r>
              <a:rPr lang="en-US" b="0" i="0" dirty="0" smtClean="0"/>
              <a:t>Relies on self-discipline</a:t>
            </a:r>
            <a:endParaRPr lang="en-US" sz="1500" b="0" i="0" dirty="0"/>
          </a:p>
        </p:txBody>
      </p:sp>
      <p:sp>
        <p:nvSpPr>
          <p:cNvPr id="43015" name="Line 7"/>
          <p:cNvSpPr>
            <a:spLocks noChangeShapeType="1"/>
          </p:cNvSpPr>
          <p:nvPr/>
        </p:nvSpPr>
        <p:spPr bwMode="auto">
          <a:xfrm>
            <a:off x="2662238" y="3395663"/>
            <a:ext cx="0" cy="196850"/>
          </a:xfrm>
          <a:prstGeom prst="line">
            <a:avLst/>
          </a:prstGeom>
          <a:noFill/>
          <a:ln w="6350">
            <a:solidFill>
              <a:schemeClr val="tx1"/>
            </a:solidFill>
            <a:round/>
            <a:headEnd/>
            <a:tailEnd/>
          </a:ln>
        </p:spPr>
        <p:txBody>
          <a:bodyPr wrap="none" anchor="ctr"/>
          <a:lstStyle/>
          <a:p>
            <a:endParaRPr lang="de-DE"/>
          </a:p>
        </p:txBody>
      </p:sp>
      <p:pic>
        <p:nvPicPr>
          <p:cNvPr id="43016" name="Picture 8"/>
          <p:cNvPicPr>
            <a:picLocks noChangeAspect="1" noChangeArrowheads="1"/>
          </p:cNvPicPr>
          <p:nvPr/>
        </p:nvPicPr>
        <p:blipFill>
          <a:blip r:embed="rId3" cstate="print"/>
          <a:srcRect/>
          <a:stretch>
            <a:fillRect/>
          </a:stretch>
        </p:blipFill>
        <p:spPr bwMode="auto">
          <a:xfrm>
            <a:off x="2032000" y="4049713"/>
            <a:ext cx="1724025" cy="1566862"/>
          </a:xfrm>
          <a:prstGeom prst="rect">
            <a:avLst/>
          </a:prstGeom>
          <a:noFill/>
          <a:ln w="6350">
            <a:noFill/>
            <a:miter lim="800000"/>
            <a:headEnd/>
            <a:tailEnd/>
          </a:ln>
        </p:spPr>
      </p:pic>
      <p:sp>
        <p:nvSpPr>
          <p:cNvPr id="43017" name="Line 9"/>
          <p:cNvSpPr>
            <a:spLocks noChangeShapeType="1"/>
          </p:cNvSpPr>
          <p:nvPr/>
        </p:nvSpPr>
        <p:spPr bwMode="auto">
          <a:xfrm>
            <a:off x="2662238" y="3395663"/>
            <a:ext cx="0" cy="196850"/>
          </a:xfrm>
          <a:prstGeom prst="line">
            <a:avLst/>
          </a:prstGeom>
          <a:noFill/>
          <a:ln w="6350">
            <a:solidFill>
              <a:schemeClr val="tx1"/>
            </a:solidFill>
            <a:round/>
            <a:headEnd/>
            <a:tailEnd/>
          </a:ln>
        </p:spPr>
        <p:txBody>
          <a:bodyPr wrap="none" anchor="ctr"/>
          <a:lstStyle/>
          <a:p>
            <a:endParaRPr lang="de-DE"/>
          </a:p>
        </p:txBody>
      </p:sp>
      <p:sp>
        <p:nvSpPr>
          <p:cNvPr id="43018" name="Line 10"/>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p>
        </p:txBody>
      </p:sp>
      <p:sp>
        <p:nvSpPr>
          <p:cNvPr id="43019" name="Line 11"/>
          <p:cNvSpPr>
            <a:spLocks noChangeShapeType="1"/>
          </p:cNvSpPr>
          <p:nvPr/>
        </p:nvSpPr>
        <p:spPr bwMode="auto">
          <a:xfrm>
            <a:off x="6726238" y="3462338"/>
            <a:ext cx="0" cy="195262"/>
          </a:xfrm>
          <a:prstGeom prst="line">
            <a:avLst/>
          </a:prstGeom>
          <a:noFill/>
          <a:ln w="6350">
            <a:solidFill>
              <a:schemeClr val="tx1"/>
            </a:solidFill>
            <a:round/>
            <a:headEnd/>
            <a:tailEnd/>
          </a:ln>
        </p:spPr>
        <p:txBody>
          <a:bodyPr wrap="none" anchor="ctr"/>
          <a:lstStyle/>
          <a:p>
            <a:endParaRPr lang="de-DE"/>
          </a:p>
        </p:txBody>
      </p:sp>
      <p:sp>
        <p:nvSpPr>
          <p:cNvPr id="43020" name="Rectangle 12"/>
          <p:cNvSpPr>
            <a:spLocks noChangeArrowheads="1"/>
          </p:cNvSpPr>
          <p:nvPr/>
        </p:nvSpPr>
        <p:spPr bwMode="auto">
          <a:xfrm>
            <a:off x="7489825" y="2727996"/>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rPr>
              <a:t>Fine grained</a:t>
            </a:r>
          </a:p>
          <a:p>
            <a:pPr defTabSz="631825"/>
            <a:r>
              <a:rPr lang="en-US" dirty="0">
                <a:solidFill>
                  <a:srgbClr val="2358A7"/>
                </a:solidFill>
              </a:rPr>
              <a:t>Contracts</a:t>
            </a:r>
          </a:p>
        </p:txBody>
      </p:sp>
      <p:sp>
        <p:nvSpPr>
          <p:cNvPr id="43021" name="Rectangle 13"/>
          <p:cNvSpPr>
            <a:spLocks noChangeArrowheads="1"/>
          </p:cNvSpPr>
          <p:nvPr/>
        </p:nvSpPr>
        <p:spPr bwMode="auto">
          <a:xfrm>
            <a:off x="492125" y="2998257"/>
            <a:ext cx="779752" cy="353487"/>
          </a:xfrm>
          <a:prstGeom prst="rect">
            <a:avLst/>
          </a:prstGeom>
          <a:noFill/>
          <a:ln w="6350">
            <a:noFill/>
            <a:miter lim="800000"/>
            <a:headEnd/>
            <a:tailEnd/>
          </a:ln>
        </p:spPr>
        <p:txBody>
          <a:bodyPr wrap="none" lIns="75749" tIns="37874" rIns="75749" bIns="37874" anchor="ctr" anchorCtr="1">
            <a:spAutoFit/>
          </a:bodyPr>
          <a:lstStyle/>
          <a:p>
            <a:pPr algn="l" defTabSz="631825"/>
            <a:r>
              <a:rPr lang="en-US" dirty="0">
                <a:solidFill>
                  <a:srgbClr val="2358A7"/>
                </a:solidFill>
              </a:rPr>
              <a:t>ad hoc</a:t>
            </a:r>
          </a:p>
        </p:txBody>
      </p:sp>
      <p:sp>
        <p:nvSpPr>
          <p:cNvPr id="43022" name="Rectangle 14"/>
          <p:cNvSpPr>
            <a:spLocks noChangeArrowheads="1"/>
          </p:cNvSpPr>
          <p:nvPr/>
        </p:nvSpPr>
        <p:spPr bwMode="auto">
          <a:xfrm>
            <a:off x="5948363" y="2727996"/>
            <a:ext cx="1307140"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rPr>
              <a:t>Milestone &amp;</a:t>
            </a:r>
          </a:p>
          <a:p>
            <a:pPr defTabSz="631825"/>
            <a:r>
              <a:rPr lang="en-US" dirty="0">
                <a:solidFill>
                  <a:srgbClr val="2358A7"/>
                </a:solidFill>
              </a:rPr>
              <a:t>Plan Driven</a:t>
            </a:r>
          </a:p>
        </p:txBody>
      </p:sp>
      <p:sp>
        <p:nvSpPr>
          <p:cNvPr id="43023" name="Rectangle 15"/>
          <p:cNvSpPr>
            <a:spLocks noChangeArrowheads="1"/>
          </p:cNvSpPr>
          <p:nvPr/>
        </p:nvSpPr>
        <p:spPr bwMode="auto">
          <a:xfrm>
            <a:off x="4078288" y="2727996"/>
            <a:ext cx="1501904"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rPr>
              <a:t>Milestone and </a:t>
            </a:r>
            <a:r>
              <a:rPr lang="en-US" dirty="0" smtClean="0">
                <a:solidFill>
                  <a:srgbClr val="2358A7"/>
                </a:solidFill>
              </a:rPr>
              <a:t/>
            </a:r>
            <a:br>
              <a:rPr lang="en-US" dirty="0" smtClean="0">
                <a:solidFill>
                  <a:srgbClr val="2358A7"/>
                </a:solidFill>
              </a:rPr>
            </a:br>
            <a:r>
              <a:rPr lang="en-US" dirty="0" smtClean="0">
                <a:solidFill>
                  <a:srgbClr val="2358A7"/>
                </a:solidFill>
              </a:rPr>
              <a:t>Risk </a:t>
            </a:r>
            <a:r>
              <a:rPr lang="en-US" dirty="0">
                <a:solidFill>
                  <a:srgbClr val="2358A7"/>
                </a:solidFill>
              </a:rPr>
              <a:t>Driven</a:t>
            </a:r>
          </a:p>
        </p:txBody>
      </p:sp>
      <p:sp>
        <p:nvSpPr>
          <p:cNvPr id="43024" name="Line 16"/>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p>
        </p:txBody>
      </p:sp>
      <p:sp>
        <p:nvSpPr>
          <p:cNvPr id="43025" name="Line 17"/>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p>
        </p:txBody>
      </p:sp>
      <p:sp>
        <p:nvSpPr>
          <p:cNvPr id="43026" name="Line 18"/>
          <p:cNvSpPr>
            <a:spLocks noChangeShapeType="1"/>
          </p:cNvSpPr>
          <p:nvPr/>
        </p:nvSpPr>
        <p:spPr bwMode="auto">
          <a:xfrm>
            <a:off x="6726238" y="3462338"/>
            <a:ext cx="0" cy="195262"/>
          </a:xfrm>
          <a:prstGeom prst="line">
            <a:avLst/>
          </a:prstGeom>
          <a:noFill/>
          <a:ln w="6350">
            <a:solidFill>
              <a:schemeClr val="tx1"/>
            </a:solidFill>
            <a:round/>
            <a:headEnd/>
            <a:tailEnd/>
          </a:ln>
        </p:spPr>
        <p:txBody>
          <a:bodyPr wrap="none" anchor="ctr"/>
          <a:lstStyle/>
          <a:p>
            <a:endParaRPr lang="de-DE"/>
          </a:p>
        </p:txBody>
      </p:sp>
      <p:sp>
        <p:nvSpPr>
          <p:cNvPr id="43027" name="AutoShape 19"/>
          <p:cNvSpPr>
            <a:spLocks noChangeArrowheads="1"/>
          </p:cNvSpPr>
          <p:nvPr/>
        </p:nvSpPr>
        <p:spPr bwMode="auto">
          <a:xfrm>
            <a:off x="6650038" y="3395663"/>
            <a:ext cx="246062"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p>
        </p:txBody>
      </p:sp>
      <p:sp>
        <p:nvSpPr>
          <p:cNvPr id="43028" name="AutoShape 20"/>
          <p:cNvSpPr>
            <a:spLocks noChangeArrowheads="1"/>
          </p:cNvSpPr>
          <p:nvPr/>
        </p:nvSpPr>
        <p:spPr bwMode="auto">
          <a:xfrm>
            <a:off x="4987925" y="3395663"/>
            <a:ext cx="246063"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p>
        </p:txBody>
      </p:sp>
      <p:sp>
        <p:nvSpPr>
          <p:cNvPr id="43029" name="AutoShape 21"/>
          <p:cNvSpPr>
            <a:spLocks noChangeArrowheads="1"/>
          </p:cNvSpPr>
          <p:nvPr/>
        </p:nvSpPr>
        <p:spPr bwMode="auto">
          <a:xfrm>
            <a:off x="2524125" y="3395663"/>
            <a:ext cx="246063"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p>
        </p:txBody>
      </p:sp>
      <p:sp>
        <p:nvSpPr>
          <p:cNvPr id="23"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37</a:t>
            </a:fld>
            <a:endParaRPr kumimoji="0" lang="en-US"/>
          </a:p>
        </p:txBody>
      </p:sp>
    </p:spTree>
    <p:extLst>
      <p:ext uri="{BB962C8B-B14F-4D97-AF65-F5344CB8AC3E}">
        <p14:creationId xmlns:p14="http://schemas.microsoft.com/office/powerpoint/2010/main" val="369584997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2"/>
          <p:cNvSpPr>
            <a:spLocks/>
          </p:cNvSpPr>
          <p:nvPr/>
        </p:nvSpPr>
        <p:spPr bwMode="auto">
          <a:xfrm>
            <a:off x="3741738" y="4778375"/>
            <a:ext cx="1303337" cy="2079625"/>
          </a:xfrm>
          <a:custGeom>
            <a:avLst/>
            <a:gdLst>
              <a:gd name="T0" fmla="*/ 862050 w 1016"/>
              <a:gd name="T1" fmla="*/ 32664 h 1528"/>
              <a:gd name="T2" fmla="*/ 307875 w 1016"/>
              <a:gd name="T3" fmla="*/ 293978 h 1528"/>
              <a:gd name="T4" fmla="*/ 123150 w 1016"/>
              <a:gd name="T5" fmla="*/ 685950 h 1528"/>
              <a:gd name="T6" fmla="*/ 246300 w 1016"/>
              <a:gd name="T7" fmla="*/ 1208578 h 1528"/>
              <a:gd name="T8" fmla="*/ 61575 w 1016"/>
              <a:gd name="T9" fmla="*/ 1404564 h 1528"/>
              <a:gd name="T10" fmla="*/ 123150 w 1016"/>
              <a:gd name="T11" fmla="*/ 1992520 h 1528"/>
              <a:gd name="T12" fmla="*/ 800475 w 1016"/>
              <a:gd name="T13" fmla="*/ 1796535 h 1528"/>
              <a:gd name="T14" fmla="*/ 1293075 w 1016"/>
              <a:gd name="T15" fmla="*/ 293978 h 1528"/>
              <a:gd name="T16" fmla="*/ 862050 w 1016"/>
              <a:gd name="T17" fmla="*/ 32664 h 15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6"/>
              <a:gd name="T28" fmla="*/ 0 h 1528"/>
              <a:gd name="T29" fmla="*/ 1016 w 1016"/>
              <a:gd name="T30" fmla="*/ 1528 h 15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6" h="1528">
                <a:moveTo>
                  <a:pt x="672" y="24"/>
                </a:moveTo>
                <a:cubicBezTo>
                  <a:pt x="544" y="24"/>
                  <a:pt x="336" y="136"/>
                  <a:pt x="240" y="216"/>
                </a:cubicBezTo>
                <a:cubicBezTo>
                  <a:pt x="144" y="296"/>
                  <a:pt x="104" y="392"/>
                  <a:pt x="96" y="504"/>
                </a:cubicBezTo>
                <a:cubicBezTo>
                  <a:pt x="88" y="616"/>
                  <a:pt x="200" y="800"/>
                  <a:pt x="192" y="888"/>
                </a:cubicBezTo>
                <a:cubicBezTo>
                  <a:pt x="184" y="976"/>
                  <a:pt x="64" y="936"/>
                  <a:pt x="48" y="1032"/>
                </a:cubicBezTo>
                <a:cubicBezTo>
                  <a:pt x="32" y="1128"/>
                  <a:pt x="0" y="1416"/>
                  <a:pt x="96" y="1464"/>
                </a:cubicBezTo>
                <a:cubicBezTo>
                  <a:pt x="192" y="1512"/>
                  <a:pt x="472" y="1528"/>
                  <a:pt x="624" y="1320"/>
                </a:cubicBezTo>
                <a:cubicBezTo>
                  <a:pt x="776" y="1112"/>
                  <a:pt x="1000" y="432"/>
                  <a:pt x="1008" y="216"/>
                </a:cubicBezTo>
                <a:cubicBezTo>
                  <a:pt x="1016" y="0"/>
                  <a:pt x="800" y="24"/>
                  <a:pt x="672" y="24"/>
                </a:cubicBezTo>
                <a:close/>
              </a:path>
            </a:pathLst>
          </a:custGeom>
          <a:solidFill>
            <a:schemeClr val="bg1"/>
          </a:solidFill>
          <a:ln w="6350">
            <a:noFill/>
            <a:round/>
            <a:headEnd/>
            <a:tailEnd/>
          </a:ln>
        </p:spPr>
        <p:txBody>
          <a:bodyPr wrap="none" anchor="ctr"/>
          <a:lstStyle/>
          <a:p>
            <a:endParaRPr lang="de-DE"/>
          </a:p>
        </p:txBody>
      </p:sp>
      <p:sp>
        <p:nvSpPr>
          <p:cNvPr id="44036" name="Line 4"/>
          <p:cNvSpPr>
            <a:spLocks noChangeShapeType="1"/>
          </p:cNvSpPr>
          <p:nvPr/>
        </p:nvSpPr>
        <p:spPr bwMode="auto">
          <a:xfrm>
            <a:off x="923925" y="4092575"/>
            <a:ext cx="7388225" cy="0"/>
          </a:xfrm>
          <a:prstGeom prst="line">
            <a:avLst/>
          </a:prstGeom>
          <a:noFill/>
          <a:ln w="38100">
            <a:solidFill>
              <a:schemeClr val="tx1"/>
            </a:solidFill>
            <a:round/>
            <a:headEnd type="triangle" w="med" len="med"/>
            <a:tailEnd type="triangle" w="med" len="med"/>
          </a:ln>
        </p:spPr>
        <p:txBody>
          <a:bodyPr wrap="none" anchor="ctr"/>
          <a:lstStyle/>
          <a:p>
            <a:endParaRPr lang="de-DE"/>
          </a:p>
        </p:txBody>
      </p:sp>
      <p:sp>
        <p:nvSpPr>
          <p:cNvPr id="44037" name="Oval 5"/>
          <p:cNvSpPr>
            <a:spLocks noChangeArrowheads="1"/>
          </p:cNvSpPr>
          <p:nvPr/>
        </p:nvSpPr>
        <p:spPr bwMode="auto">
          <a:xfrm>
            <a:off x="800100" y="4027488"/>
            <a:ext cx="123825" cy="130175"/>
          </a:xfrm>
          <a:prstGeom prst="ellipse">
            <a:avLst/>
          </a:prstGeom>
          <a:solidFill>
            <a:schemeClr val="accent1"/>
          </a:solidFill>
          <a:ln w="6350">
            <a:solidFill>
              <a:schemeClr val="tx1"/>
            </a:solidFill>
            <a:round/>
            <a:headEnd/>
            <a:tailEnd/>
          </a:ln>
        </p:spPr>
        <p:txBody>
          <a:bodyPr wrap="none" anchor="ctr"/>
          <a:lstStyle/>
          <a:p>
            <a:endParaRPr lang="de-DE"/>
          </a:p>
        </p:txBody>
      </p:sp>
      <p:sp>
        <p:nvSpPr>
          <p:cNvPr id="44038" name="Oval 6"/>
          <p:cNvSpPr>
            <a:spLocks noChangeArrowheads="1"/>
          </p:cNvSpPr>
          <p:nvPr/>
        </p:nvSpPr>
        <p:spPr bwMode="auto">
          <a:xfrm>
            <a:off x="8312150" y="4027488"/>
            <a:ext cx="123825" cy="130175"/>
          </a:xfrm>
          <a:prstGeom prst="ellipse">
            <a:avLst/>
          </a:prstGeom>
          <a:solidFill>
            <a:schemeClr val="accent1"/>
          </a:solidFill>
          <a:ln w="6350">
            <a:solidFill>
              <a:schemeClr val="tx1"/>
            </a:solidFill>
            <a:round/>
            <a:headEnd/>
            <a:tailEnd/>
          </a:ln>
        </p:spPr>
        <p:txBody>
          <a:bodyPr wrap="none" anchor="ctr"/>
          <a:lstStyle/>
          <a:p>
            <a:endParaRPr lang="de-DE"/>
          </a:p>
        </p:txBody>
      </p:sp>
      <p:sp>
        <p:nvSpPr>
          <p:cNvPr id="44039" name="Line 7"/>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p>
        </p:txBody>
      </p:sp>
      <p:sp>
        <p:nvSpPr>
          <p:cNvPr id="44040" name="Line 8"/>
          <p:cNvSpPr>
            <a:spLocks noChangeShapeType="1"/>
          </p:cNvSpPr>
          <p:nvPr/>
        </p:nvSpPr>
        <p:spPr bwMode="auto">
          <a:xfrm>
            <a:off x="4187825" y="4027488"/>
            <a:ext cx="0" cy="196850"/>
          </a:xfrm>
          <a:prstGeom prst="line">
            <a:avLst/>
          </a:prstGeom>
          <a:noFill/>
          <a:ln w="6350">
            <a:solidFill>
              <a:schemeClr val="tx1"/>
            </a:solidFill>
            <a:round/>
            <a:headEnd/>
            <a:tailEnd/>
          </a:ln>
        </p:spPr>
        <p:txBody>
          <a:bodyPr wrap="none" anchor="ctr"/>
          <a:lstStyle/>
          <a:p>
            <a:endParaRPr lang="de-DE"/>
          </a:p>
        </p:txBody>
      </p:sp>
      <p:grpSp>
        <p:nvGrpSpPr>
          <p:cNvPr id="2" name="Group 9"/>
          <p:cNvGrpSpPr>
            <a:grpSpLocks/>
          </p:cNvGrpSpPr>
          <p:nvPr/>
        </p:nvGrpSpPr>
        <p:grpSpPr bwMode="auto">
          <a:xfrm>
            <a:off x="2647950" y="4224341"/>
            <a:ext cx="2263775" cy="310920"/>
            <a:chOff x="2075" y="2688"/>
            <a:chExt cx="1765" cy="229"/>
          </a:xfrm>
        </p:grpSpPr>
        <p:sp>
          <p:nvSpPr>
            <p:cNvPr id="44402" name="Text Box 10"/>
            <p:cNvSpPr txBox="1">
              <a:spLocks noChangeArrowheads="1"/>
            </p:cNvSpPr>
            <p:nvPr/>
          </p:nvSpPr>
          <p:spPr bwMode="auto">
            <a:xfrm>
              <a:off x="2110" y="2691"/>
              <a:ext cx="1002" cy="226"/>
            </a:xfrm>
            <a:prstGeom prst="rect">
              <a:avLst/>
            </a:prstGeom>
            <a:noFill/>
            <a:ln w="6350">
              <a:noFill/>
              <a:miter lim="800000"/>
              <a:headEnd/>
              <a:tailEnd/>
            </a:ln>
          </p:spPr>
          <p:txBody>
            <a:bodyPr wrap="none" lIns="75749" tIns="37874" rIns="75749" bIns="37874" anchor="ctr" anchorCtr="1">
              <a:spAutoFit/>
            </a:bodyPr>
            <a:lstStyle/>
            <a:p>
              <a:pPr defTabSz="631825"/>
              <a:r>
                <a:rPr lang="en-US" sz="1500" dirty="0">
                  <a:solidFill>
                    <a:srgbClr val="6600CC"/>
                  </a:solidFill>
                </a:rPr>
                <a:t>Agile </a:t>
              </a:r>
              <a:r>
                <a:rPr lang="en-US" sz="1500" dirty="0" smtClean="0">
                  <a:solidFill>
                    <a:srgbClr val="6600CC"/>
                  </a:solidFill>
                </a:rPr>
                <a:t>Methods</a:t>
              </a:r>
              <a:endParaRPr lang="en-US" sz="1500" i="0" dirty="0">
                <a:solidFill>
                  <a:srgbClr val="6600CC"/>
                </a:solidFill>
              </a:endParaRPr>
            </a:p>
          </p:txBody>
        </p:sp>
        <p:sp>
          <p:nvSpPr>
            <p:cNvPr id="44403" name="Line 11"/>
            <p:cNvSpPr>
              <a:spLocks noChangeShapeType="1"/>
            </p:cNvSpPr>
            <p:nvPr/>
          </p:nvSpPr>
          <p:spPr bwMode="auto">
            <a:xfrm>
              <a:off x="2075" y="2688"/>
              <a:ext cx="1765" cy="0"/>
            </a:xfrm>
            <a:prstGeom prst="line">
              <a:avLst/>
            </a:prstGeom>
            <a:noFill/>
            <a:ln w="38100">
              <a:solidFill>
                <a:srgbClr val="FFCC00"/>
              </a:solidFill>
              <a:round/>
              <a:headEnd type="triangle" w="med" len="med"/>
              <a:tailEnd type="triangle" w="med" len="med"/>
            </a:ln>
          </p:spPr>
          <p:txBody>
            <a:bodyPr wrap="none" anchor="ctr"/>
            <a:lstStyle/>
            <a:p>
              <a:endParaRPr lang="de-DE"/>
            </a:p>
          </p:txBody>
        </p:sp>
      </p:grpSp>
      <p:sp>
        <p:nvSpPr>
          <p:cNvPr id="44042" name="Line 12"/>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p>
        </p:txBody>
      </p:sp>
      <p:sp>
        <p:nvSpPr>
          <p:cNvPr id="44043" name="Line 13"/>
          <p:cNvSpPr>
            <a:spLocks noChangeShapeType="1"/>
          </p:cNvSpPr>
          <p:nvPr/>
        </p:nvSpPr>
        <p:spPr bwMode="auto">
          <a:xfrm>
            <a:off x="4187825" y="4027488"/>
            <a:ext cx="0" cy="196850"/>
          </a:xfrm>
          <a:prstGeom prst="line">
            <a:avLst/>
          </a:prstGeom>
          <a:noFill/>
          <a:ln w="6350">
            <a:solidFill>
              <a:schemeClr val="tx1"/>
            </a:solidFill>
            <a:round/>
            <a:headEnd/>
            <a:tailEnd/>
          </a:ln>
        </p:spPr>
        <p:txBody>
          <a:bodyPr wrap="none" anchor="ctr"/>
          <a:lstStyle/>
          <a:p>
            <a:endParaRPr lang="de-DE"/>
          </a:p>
        </p:txBody>
      </p:sp>
      <p:sp>
        <p:nvSpPr>
          <p:cNvPr id="44044" name="Line 14"/>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p>
        </p:txBody>
      </p:sp>
      <p:sp>
        <p:nvSpPr>
          <p:cNvPr id="44045" name="Line 15"/>
          <p:cNvSpPr>
            <a:spLocks noChangeShapeType="1"/>
          </p:cNvSpPr>
          <p:nvPr/>
        </p:nvSpPr>
        <p:spPr bwMode="auto">
          <a:xfrm>
            <a:off x="6711950" y="4027488"/>
            <a:ext cx="0" cy="196850"/>
          </a:xfrm>
          <a:prstGeom prst="line">
            <a:avLst/>
          </a:prstGeom>
          <a:noFill/>
          <a:ln w="6350">
            <a:solidFill>
              <a:schemeClr val="tx1"/>
            </a:solidFill>
            <a:round/>
            <a:headEnd/>
            <a:tailEnd/>
          </a:ln>
        </p:spPr>
        <p:txBody>
          <a:bodyPr wrap="none" anchor="ctr"/>
          <a:lstStyle/>
          <a:p>
            <a:endParaRPr lang="de-DE"/>
          </a:p>
        </p:txBody>
      </p:sp>
      <p:sp>
        <p:nvSpPr>
          <p:cNvPr id="44046" name="Rectangle 16"/>
          <p:cNvSpPr>
            <a:spLocks noChangeArrowheads="1"/>
          </p:cNvSpPr>
          <p:nvPr/>
        </p:nvSpPr>
        <p:spPr bwMode="auto">
          <a:xfrm>
            <a:off x="7475538" y="3294734"/>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rPr>
              <a:t>Fine grained</a:t>
            </a:r>
          </a:p>
          <a:p>
            <a:pPr defTabSz="631825"/>
            <a:r>
              <a:rPr lang="en-US" dirty="0">
                <a:solidFill>
                  <a:srgbClr val="2358A7"/>
                </a:solidFill>
              </a:rPr>
              <a:t>Contracts</a:t>
            </a:r>
          </a:p>
        </p:txBody>
      </p:sp>
      <p:sp>
        <p:nvSpPr>
          <p:cNvPr id="44047" name="Rectangle 17"/>
          <p:cNvSpPr>
            <a:spLocks noChangeArrowheads="1"/>
          </p:cNvSpPr>
          <p:nvPr/>
        </p:nvSpPr>
        <p:spPr bwMode="auto">
          <a:xfrm>
            <a:off x="458788" y="3563407"/>
            <a:ext cx="779752" cy="353487"/>
          </a:xfrm>
          <a:prstGeom prst="rect">
            <a:avLst/>
          </a:prstGeom>
          <a:noFill/>
          <a:ln w="6350">
            <a:noFill/>
            <a:miter lim="800000"/>
            <a:headEnd/>
            <a:tailEnd/>
          </a:ln>
        </p:spPr>
        <p:txBody>
          <a:bodyPr wrap="none" lIns="75749" tIns="37874" rIns="75749" bIns="37874" anchor="ctr" anchorCtr="1">
            <a:spAutoFit/>
          </a:bodyPr>
          <a:lstStyle/>
          <a:p>
            <a:pPr algn="l" defTabSz="631825"/>
            <a:r>
              <a:rPr lang="en-US" dirty="0">
                <a:solidFill>
                  <a:srgbClr val="2358A7"/>
                </a:solidFill>
              </a:rPr>
              <a:t>ad hoc</a:t>
            </a:r>
          </a:p>
        </p:txBody>
      </p:sp>
      <p:sp>
        <p:nvSpPr>
          <p:cNvPr id="44048" name="Line 18"/>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p>
        </p:txBody>
      </p:sp>
      <p:sp>
        <p:nvSpPr>
          <p:cNvPr id="44049" name="Line 19"/>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p>
        </p:txBody>
      </p:sp>
      <p:sp>
        <p:nvSpPr>
          <p:cNvPr id="44050" name="Line 20"/>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p>
        </p:txBody>
      </p:sp>
      <p:sp>
        <p:nvSpPr>
          <p:cNvPr id="44051" name="Line 21"/>
          <p:cNvSpPr>
            <a:spLocks noChangeShapeType="1"/>
          </p:cNvSpPr>
          <p:nvPr/>
        </p:nvSpPr>
        <p:spPr bwMode="auto">
          <a:xfrm>
            <a:off x="6711950" y="4027488"/>
            <a:ext cx="0" cy="196850"/>
          </a:xfrm>
          <a:prstGeom prst="line">
            <a:avLst/>
          </a:prstGeom>
          <a:noFill/>
          <a:ln w="6350">
            <a:solidFill>
              <a:schemeClr val="tx1"/>
            </a:solidFill>
            <a:round/>
            <a:headEnd/>
            <a:tailEnd/>
          </a:ln>
        </p:spPr>
        <p:txBody>
          <a:bodyPr wrap="none" anchor="ctr"/>
          <a:lstStyle/>
          <a:p>
            <a:endParaRPr lang="de-DE"/>
          </a:p>
        </p:txBody>
      </p:sp>
      <p:sp>
        <p:nvSpPr>
          <p:cNvPr id="44052" name="Line 22"/>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p>
        </p:txBody>
      </p:sp>
      <p:sp>
        <p:nvSpPr>
          <p:cNvPr id="44053" name="Line 23"/>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p>
        </p:txBody>
      </p:sp>
      <p:sp>
        <p:nvSpPr>
          <p:cNvPr id="44054" name="Line 24"/>
          <p:cNvSpPr>
            <a:spLocks noChangeShapeType="1"/>
          </p:cNvSpPr>
          <p:nvPr/>
        </p:nvSpPr>
        <p:spPr bwMode="auto">
          <a:xfrm>
            <a:off x="6711950" y="4027488"/>
            <a:ext cx="0" cy="196850"/>
          </a:xfrm>
          <a:prstGeom prst="line">
            <a:avLst/>
          </a:prstGeom>
          <a:noFill/>
          <a:ln w="6350">
            <a:solidFill>
              <a:schemeClr val="tx1"/>
            </a:solidFill>
            <a:round/>
            <a:headEnd/>
            <a:tailEnd/>
          </a:ln>
        </p:spPr>
        <p:txBody>
          <a:bodyPr wrap="none" anchor="ctr"/>
          <a:lstStyle/>
          <a:p>
            <a:endParaRPr lang="de-DE"/>
          </a:p>
        </p:txBody>
      </p:sp>
      <p:grpSp>
        <p:nvGrpSpPr>
          <p:cNvPr id="3" name="Group 25"/>
          <p:cNvGrpSpPr>
            <a:grpSpLocks/>
          </p:cNvGrpSpPr>
          <p:nvPr/>
        </p:nvGrpSpPr>
        <p:grpSpPr bwMode="auto">
          <a:xfrm>
            <a:off x="5935662" y="3295431"/>
            <a:ext cx="1307691" cy="928905"/>
            <a:chOff x="4638" y="2005"/>
            <a:chExt cx="1019" cy="683"/>
          </a:xfrm>
        </p:grpSpPr>
        <p:sp>
          <p:nvSpPr>
            <p:cNvPr id="44400" name="Rectangle 26"/>
            <p:cNvSpPr>
              <a:spLocks noChangeArrowheads="1"/>
            </p:cNvSpPr>
            <p:nvPr/>
          </p:nvSpPr>
          <p:spPr bwMode="auto">
            <a:xfrm>
              <a:off x="4638" y="2005"/>
              <a:ext cx="1019" cy="464"/>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rPr>
                <a:t>Milestone &amp;</a:t>
              </a:r>
            </a:p>
            <a:p>
              <a:pPr defTabSz="631825"/>
              <a:r>
                <a:rPr lang="en-US" dirty="0">
                  <a:solidFill>
                    <a:srgbClr val="2358A7"/>
                  </a:solidFill>
                </a:rPr>
                <a:t>Plan Driven</a:t>
              </a:r>
            </a:p>
          </p:txBody>
        </p:sp>
        <p:sp>
          <p:nvSpPr>
            <p:cNvPr id="44401" name="AutoShape 27"/>
            <p:cNvSpPr>
              <a:spLocks noChangeArrowheads="1"/>
            </p:cNvSpPr>
            <p:nvPr/>
          </p:nvSpPr>
          <p:spPr bwMode="auto">
            <a:xfrm>
              <a:off x="5184"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p>
          </p:txBody>
        </p:sp>
      </p:grpSp>
      <p:grpSp>
        <p:nvGrpSpPr>
          <p:cNvPr id="4" name="Group 28"/>
          <p:cNvGrpSpPr>
            <a:grpSpLocks/>
          </p:cNvGrpSpPr>
          <p:nvPr/>
        </p:nvGrpSpPr>
        <p:grpSpPr bwMode="auto">
          <a:xfrm>
            <a:off x="4065589" y="3295431"/>
            <a:ext cx="1501479" cy="928905"/>
            <a:chOff x="3180" y="2005"/>
            <a:chExt cx="1170" cy="683"/>
          </a:xfrm>
        </p:grpSpPr>
        <p:sp>
          <p:nvSpPr>
            <p:cNvPr id="44398" name="Rectangle 29"/>
            <p:cNvSpPr>
              <a:spLocks noChangeArrowheads="1"/>
            </p:cNvSpPr>
            <p:nvPr/>
          </p:nvSpPr>
          <p:spPr bwMode="auto">
            <a:xfrm>
              <a:off x="3180" y="2005"/>
              <a:ext cx="1170" cy="464"/>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rPr>
                <a:t>Milestone and </a:t>
              </a:r>
              <a:br>
                <a:rPr lang="en-US" dirty="0">
                  <a:solidFill>
                    <a:srgbClr val="2358A7"/>
                  </a:solidFill>
                </a:rPr>
              </a:br>
              <a:r>
                <a:rPr lang="en-US" dirty="0">
                  <a:solidFill>
                    <a:srgbClr val="2358A7"/>
                  </a:solidFill>
                </a:rPr>
                <a:t>Risk Driven</a:t>
              </a:r>
            </a:p>
          </p:txBody>
        </p:sp>
        <p:sp>
          <p:nvSpPr>
            <p:cNvPr id="44399" name="AutoShape 30"/>
            <p:cNvSpPr>
              <a:spLocks noChangeArrowheads="1"/>
            </p:cNvSpPr>
            <p:nvPr/>
          </p:nvSpPr>
          <p:spPr bwMode="auto">
            <a:xfrm>
              <a:off x="3888"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p>
          </p:txBody>
        </p:sp>
      </p:grpSp>
      <p:grpSp>
        <p:nvGrpSpPr>
          <p:cNvPr id="5" name="Group 31"/>
          <p:cNvGrpSpPr>
            <a:grpSpLocks/>
          </p:cNvGrpSpPr>
          <p:nvPr/>
        </p:nvGrpSpPr>
        <p:grpSpPr bwMode="auto">
          <a:xfrm>
            <a:off x="1806576" y="3295431"/>
            <a:ext cx="1417627" cy="928905"/>
            <a:chOff x="1419" y="2005"/>
            <a:chExt cx="1106" cy="683"/>
          </a:xfrm>
        </p:grpSpPr>
        <p:sp>
          <p:nvSpPr>
            <p:cNvPr id="44396" name="Rectangle 32"/>
            <p:cNvSpPr>
              <a:spLocks noChangeArrowheads="1"/>
            </p:cNvSpPr>
            <p:nvPr/>
          </p:nvSpPr>
          <p:spPr bwMode="auto">
            <a:xfrm>
              <a:off x="1419" y="2005"/>
              <a:ext cx="1106" cy="464"/>
            </a:xfrm>
            <a:prstGeom prst="rect">
              <a:avLst/>
            </a:prstGeom>
            <a:noFill/>
            <a:ln w="6350">
              <a:noFill/>
              <a:miter lim="800000"/>
              <a:headEnd/>
              <a:tailEnd/>
            </a:ln>
          </p:spPr>
          <p:txBody>
            <a:bodyPr wrap="none" lIns="75749" tIns="37874" rIns="75749" bIns="37874" anchor="ctr" anchorCtr="1">
              <a:spAutoFit/>
            </a:bodyPr>
            <a:lstStyle/>
            <a:p>
              <a:pPr defTabSz="631825"/>
              <a:r>
                <a:rPr lang="en-US" dirty="0" err="1">
                  <a:solidFill>
                    <a:srgbClr val="2358A7"/>
                  </a:solidFill>
                </a:rPr>
                <a:t>eXtreme</a:t>
              </a:r>
              <a:r>
                <a:rPr lang="en-US" dirty="0">
                  <a:solidFill>
                    <a:srgbClr val="2358A7"/>
                  </a:solidFill>
                </a:rPr>
                <a:t> </a:t>
              </a:r>
              <a:br>
                <a:rPr lang="en-US" dirty="0">
                  <a:solidFill>
                    <a:srgbClr val="2358A7"/>
                  </a:solidFill>
                </a:rPr>
              </a:br>
              <a:r>
                <a:rPr lang="en-US" dirty="0">
                  <a:solidFill>
                    <a:srgbClr val="2358A7"/>
                  </a:solidFill>
                </a:rPr>
                <a:t>Programming</a:t>
              </a:r>
            </a:p>
          </p:txBody>
        </p:sp>
        <p:sp>
          <p:nvSpPr>
            <p:cNvPr id="44397" name="AutoShape 33"/>
            <p:cNvSpPr>
              <a:spLocks noChangeArrowheads="1"/>
            </p:cNvSpPr>
            <p:nvPr/>
          </p:nvSpPr>
          <p:spPr bwMode="auto">
            <a:xfrm>
              <a:off x="1968"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p>
          </p:txBody>
        </p:sp>
      </p:grpSp>
      <p:grpSp>
        <p:nvGrpSpPr>
          <p:cNvPr id="6" name="Group 34"/>
          <p:cNvGrpSpPr>
            <a:grpSpLocks/>
          </p:cNvGrpSpPr>
          <p:nvPr/>
        </p:nvGrpSpPr>
        <p:grpSpPr bwMode="auto">
          <a:xfrm>
            <a:off x="2267533" y="1485447"/>
            <a:ext cx="2960058" cy="5188404"/>
            <a:chOff x="1779" y="676"/>
            <a:chExt cx="2307" cy="3813"/>
          </a:xfrm>
        </p:grpSpPr>
        <p:grpSp>
          <p:nvGrpSpPr>
            <p:cNvPr id="7" name="Group 35"/>
            <p:cNvGrpSpPr>
              <a:grpSpLocks/>
            </p:cNvGrpSpPr>
            <p:nvPr/>
          </p:nvGrpSpPr>
          <p:grpSpPr bwMode="auto">
            <a:xfrm>
              <a:off x="1779" y="676"/>
              <a:ext cx="2307" cy="3813"/>
              <a:chOff x="1779" y="676"/>
              <a:chExt cx="2307" cy="3813"/>
            </a:xfrm>
          </p:grpSpPr>
          <p:sp>
            <p:nvSpPr>
              <p:cNvPr id="44061" name="Text Box 36"/>
              <p:cNvSpPr txBox="1">
                <a:spLocks noChangeArrowheads="1"/>
              </p:cNvSpPr>
              <p:nvPr/>
            </p:nvSpPr>
            <p:spPr bwMode="auto">
              <a:xfrm>
                <a:off x="1779" y="676"/>
                <a:ext cx="2307" cy="1097"/>
              </a:xfrm>
              <a:prstGeom prst="rect">
                <a:avLst/>
              </a:prstGeom>
              <a:noFill/>
              <a:ln w="6350">
                <a:noFill/>
                <a:miter lim="800000"/>
                <a:headEnd/>
                <a:tailEnd/>
              </a:ln>
            </p:spPr>
            <p:txBody>
              <a:bodyPr wrap="none" lIns="75749" tIns="37874" rIns="75749" bIns="37874" anchor="ctr" anchorCtr="1">
                <a:spAutoFit/>
              </a:bodyPr>
              <a:lstStyle/>
              <a:p>
                <a:pPr algn="l" defTabSz="631825"/>
                <a:r>
                  <a:rPr lang="en-US" sz="2000" i="0" dirty="0" smtClean="0">
                    <a:solidFill>
                      <a:srgbClr val="2358A7"/>
                    </a:solidFill>
                  </a:rPr>
                  <a:t>Agile Example: </a:t>
                </a:r>
                <a:r>
                  <a:rPr lang="en-US" sz="2000" i="0" dirty="0">
                    <a:solidFill>
                      <a:srgbClr val="2358A7"/>
                    </a:solidFill>
                  </a:rPr>
                  <a:t>SCRUM</a:t>
                </a:r>
                <a:endParaRPr lang="en-US" b="0" i="0" dirty="0"/>
              </a:p>
              <a:p>
                <a:pPr algn="l" defTabSz="631825"/>
                <a:r>
                  <a:rPr lang="en-US" b="0" i="0" dirty="0"/>
                  <a:t>+ </a:t>
                </a:r>
                <a:r>
                  <a:rPr lang="en-US" b="0" i="0" dirty="0" smtClean="0"/>
                  <a:t>midterm planning</a:t>
                </a:r>
                <a:endParaRPr lang="en-US" b="0" i="0" dirty="0"/>
              </a:p>
              <a:p>
                <a:pPr algn="l" defTabSz="631825"/>
                <a:r>
                  <a:rPr lang="en-US" b="0" i="0" dirty="0"/>
                  <a:t>+ </a:t>
                </a:r>
                <a:r>
                  <a:rPr lang="en-US" b="0" i="0" dirty="0" smtClean="0"/>
                  <a:t>quick reaction</a:t>
                </a:r>
                <a:endParaRPr lang="en-US" b="0" i="0" dirty="0"/>
              </a:p>
              <a:p>
                <a:pPr algn="l" defTabSz="631825"/>
                <a:r>
                  <a:rPr lang="en-US" b="0" i="0" dirty="0"/>
                  <a:t>- </a:t>
                </a:r>
                <a:r>
                  <a:rPr lang="en-US" b="0" i="0" dirty="0" smtClean="0"/>
                  <a:t>Relies on team qualification</a:t>
                </a:r>
                <a:endParaRPr lang="en-US" b="0" i="0" dirty="0"/>
              </a:p>
              <a:p>
                <a:pPr algn="l" defTabSz="631825"/>
                <a:r>
                  <a:rPr lang="en-US" b="0" i="0" dirty="0"/>
                  <a:t>- </a:t>
                </a:r>
                <a:r>
                  <a:rPr lang="en-US" b="0" i="0" dirty="0" smtClean="0"/>
                  <a:t>End-product not specified</a:t>
                </a:r>
                <a:endParaRPr lang="en-US" b="0" i="0" dirty="0"/>
              </a:p>
            </p:txBody>
          </p:sp>
          <p:grpSp>
            <p:nvGrpSpPr>
              <p:cNvPr id="8" name="Group 37"/>
              <p:cNvGrpSpPr>
                <a:grpSpLocks/>
              </p:cNvGrpSpPr>
              <p:nvPr/>
            </p:nvGrpSpPr>
            <p:grpSpPr bwMode="auto">
              <a:xfrm>
                <a:off x="1953" y="2976"/>
                <a:ext cx="1849" cy="1513"/>
                <a:chOff x="1953" y="2976"/>
                <a:chExt cx="1849" cy="1513"/>
              </a:xfrm>
            </p:grpSpPr>
            <p:pic>
              <p:nvPicPr>
                <p:cNvPr id="44064" name="Picture 38"/>
                <p:cNvPicPr>
                  <a:picLocks noChangeAspect="1" noChangeArrowheads="1"/>
                </p:cNvPicPr>
                <p:nvPr/>
              </p:nvPicPr>
              <p:blipFill>
                <a:blip r:embed="rId3" cstate="print"/>
                <a:srcRect/>
                <a:stretch>
                  <a:fillRect/>
                </a:stretch>
              </p:blipFill>
              <p:spPr bwMode="auto">
                <a:xfrm>
                  <a:off x="2112" y="2976"/>
                  <a:ext cx="1258" cy="1018"/>
                </a:xfrm>
                <a:prstGeom prst="rect">
                  <a:avLst/>
                </a:prstGeom>
                <a:noFill/>
                <a:ln w="6350">
                  <a:noFill/>
                  <a:miter lim="800000"/>
                  <a:headEnd/>
                  <a:tailEnd/>
                </a:ln>
              </p:spPr>
            </p:pic>
            <p:grpSp>
              <p:nvGrpSpPr>
                <p:cNvPr id="9" name="Group 39"/>
                <p:cNvGrpSpPr>
                  <a:grpSpLocks/>
                </p:cNvGrpSpPr>
                <p:nvPr/>
              </p:nvGrpSpPr>
              <p:grpSpPr bwMode="auto">
                <a:xfrm flipH="1">
                  <a:off x="3024" y="3168"/>
                  <a:ext cx="778" cy="1321"/>
                  <a:chOff x="2352" y="3024"/>
                  <a:chExt cx="778" cy="1321"/>
                </a:xfrm>
              </p:grpSpPr>
              <p:grpSp>
                <p:nvGrpSpPr>
                  <p:cNvPr id="10" name="Group 40"/>
                  <p:cNvGrpSpPr>
                    <a:grpSpLocks/>
                  </p:cNvGrpSpPr>
                  <p:nvPr/>
                </p:nvGrpSpPr>
                <p:grpSpPr bwMode="auto">
                  <a:xfrm>
                    <a:off x="2352" y="3134"/>
                    <a:ext cx="756" cy="1211"/>
                    <a:chOff x="2352" y="3134"/>
                    <a:chExt cx="756" cy="1211"/>
                  </a:xfrm>
                </p:grpSpPr>
                <p:sp>
                  <p:nvSpPr>
                    <p:cNvPr id="44196" name="Freeform 41"/>
                    <p:cNvSpPr>
                      <a:spLocks/>
                    </p:cNvSpPr>
                    <p:nvPr/>
                  </p:nvSpPr>
                  <p:spPr bwMode="auto">
                    <a:xfrm>
                      <a:off x="2975" y="4230"/>
                      <a:ext cx="114" cy="115"/>
                    </a:xfrm>
                    <a:custGeom>
                      <a:avLst/>
                      <a:gdLst>
                        <a:gd name="T0" fmla="*/ 5 w 798"/>
                        <a:gd name="T1" fmla="*/ 93 h 688"/>
                        <a:gd name="T2" fmla="*/ 3 w 798"/>
                        <a:gd name="T3" fmla="*/ 96 h 688"/>
                        <a:gd name="T4" fmla="*/ 0 w 798"/>
                        <a:gd name="T5" fmla="*/ 102 h 688"/>
                        <a:gd name="T6" fmla="*/ 3 w 798"/>
                        <a:gd name="T7" fmla="*/ 112 h 688"/>
                        <a:gd name="T8" fmla="*/ 17 w 798"/>
                        <a:gd name="T9" fmla="*/ 115 h 688"/>
                        <a:gd name="T10" fmla="*/ 42 w 798"/>
                        <a:gd name="T11" fmla="*/ 115 h 688"/>
                        <a:gd name="T12" fmla="*/ 61 w 798"/>
                        <a:gd name="T13" fmla="*/ 112 h 688"/>
                        <a:gd name="T14" fmla="*/ 69 w 798"/>
                        <a:gd name="T15" fmla="*/ 105 h 688"/>
                        <a:gd name="T16" fmla="*/ 81 w 798"/>
                        <a:gd name="T17" fmla="*/ 96 h 688"/>
                        <a:gd name="T18" fmla="*/ 89 w 798"/>
                        <a:gd name="T19" fmla="*/ 86 h 688"/>
                        <a:gd name="T20" fmla="*/ 97 w 798"/>
                        <a:gd name="T21" fmla="*/ 64 h 688"/>
                        <a:gd name="T22" fmla="*/ 108 w 798"/>
                        <a:gd name="T23" fmla="*/ 32 h 688"/>
                        <a:gd name="T24" fmla="*/ 114 w 798"/>
                        <a:gd name="T25" fmla="*/ 25 h 688"/>
                        <a:gd name="T26" fmla="*/ 114 w 798"/>
                        <a:gd name="T27" fmla="*/ 16 h 688"/>
                        <a:gd name="T28" fmla="*/ 114 w 798"/>
                        <a:gd name="T29" fmla="*/ 3 h 688"/>
                        <a:gd name="T30" fmla="*/ 91 w 798"/>
                        <a:gd name="T31" fmla="*/ 0 h 688"/>
                        <a:gd name="T32" fmla="*/ 50 w 798"/>
                        <a:gd name="T33" fmla="*/ 35 h 688"/>
                        <a:gd name="T34" fmla="*/ 33 w 798"/>
                        <a:gd name="T35" fmla="*/ 61 h 688"/>
                        <a:gd name="T36" fmla="*/ 22 w 798"/>
                        <a:gd name="T37" fmla="*/ 83 h 688"/>
                        <a:gd name="T38" fmla="*/ 5 w 798"/>
                        <a:gd name="T39" fmla="*/ 93 h 6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8"/>
                        <a:gd name="T61" fmla="*/ 0 h 688"/>
                        <a:gd name="T62" fmla="*/ 798 w 798"/>
                        <a:gd name="T63" fmla="*/ 688 h 6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8" h="688">
                          <a:moveTo>
                            <a:pt x="38" y="554"/>
                          </a:moveTo>
                          <a:lnTo>
                            <a:pt x="19" y="572"/>
                          </a:lnTo>
                          <a:lnTo>
                            <a:pt x="0" y="611"/>
                          </a:lnTo>
                          <a:lnTo>
                            <a:pt x="19" y="670"/>
                          </a:lnTo>
                          <a:lnTo>
                            <a:pt x="117" y="688"/>
                          </a:lnTo>
                          <a:lnTo>
                            <a:pt x="292" y="688"/>
                          </a:lnTo>
                          <a:lnTo>
                            <a:pt x="428" y="670"/>
                          </a:lnTo>
                          <a:lnTo>
                            <a:pt x="485" y="630"/>
                          </a:lnTo>
                          <a:lnTo>
                            <a:pt x="564" y="572"/>
                          </a:lnTo>
                          <a:lnTo>
                            <a:pt x="623" y="516"/>
                          </a:lnTo>
                          <a:lnTo>
                            <a:pt x="680" y="382"/>
                          </a:lnTo>
                          <a:lnTo>
                            <a:pt x="758" y="191"/>
                          </a:lnTo>
                          <a:lnTo>
                            <a:pt x="798" y="151"/>
                          </a:lnTo>
                          <a:lnTo>
                            <a:pt x="798" y="94"/>
                          </a:lnTo>
                          <a:lnTo>
                            <a:pt x="798" y="17"/>
                          </a:lnTo>
                          <a:lnTo>
                            <a:pt x="640" y="0"/>
                          </a:lnTo>
                          <a:lnTo>
                            <a:pt x="349" y="209"/>
                          </a:lnTo>
                          <a:lnTo>
                            <a:pt x="233" y="364"/>
                          </a:lnTo>
                          <a:lnTo>
                            <a:pt x="155" y="495"/>
                          </a:lnTo>
                          <a:lnTo>
                            <a:pt x="38" y="554"/>
                          </a:lnTo>
                          <a:close/>
                        </a:path>
                      </a:pathLst>
                    </a:custGeom>
                    <a:solidFill>
                      <a:srgbClr val="737373"/>
                    </a:solidFill>
                    <a:ln w="9525">
                      <a:noFill/>
                      <a:round/>
                      <a:headEnd/>
                      <a:tailEnd/>
                    </a:ln>
                  </p:spPr>
                  <p:txBody>
                    <a:bodyPr/>
                    <a:lstStyle/>
                    <a:p>
                      <a:endParaRPr lang="de-DE"/>
                    </a:p>
                  </p:txBody>
                </p:sp>
                <p:sp>
                  <p:nvSpPr>
                    <p:cNvPr id="44197" name="Freeform 42"/>
                    <p:cNvSpPr>
                      <a:spLocks/>
                    </p:cNvSpPr>
                    <p:nvPr/>
                  </p:nvSpPr>
                  <p:spPr bwMode="auto">
                    <a:xfrm>
                      <a:off x="2975" y="4230"/>
                      <a:ext cx="114" cy="115"/>
                    </a:xfrm>
                    <a:custGeom>
                      <a:avLst/>
                      <a:gdLst>
                        <a:gd name="T0" fmla="*/ 5 w 798"/>
                        <a:gd name="T1" fmla="*/ 93 h 688"/>
                        <a:gd name="T2" fmla="*/ 3 w 798"/>
                        <a:gd name="T3" fmla="*/ 96 h 688"/>
                        <a:gd name="T4" fmla="*/ 0 w 798"/>
                        <a:gd name="T5" fmla="*/ 102 h 688"/>
                        <a:gd name="T6" fmla="*/ 3 w 798"/>
                        <a:gd name="T7" fmla="*/ 112 h 688"/>
                        <a:gd name="T8" fmla="*/ 17 w 798"/>
                        <a:gd name="T9" fmla="*/ 115 h 688"/>
                        <a:gd name="T10" fmla="*/ 42 w 798"/>
                        <a:gd name="T11" fmla="*/ 115 h 688"/>
                        <a:gd name="T12" fmla="*/ 61 w 798"/>
                        <a:gd name="T13" fmla="*/ 112 h 688"/>
                        <a:gd name="T14" fmla="*/ 69 w 798"/>
                        <a:gd name="T15" fmla="*/ 105 h 688"/>
                        <a:gd name="T16" fmla="*/ 81 w 798"/>
                        <a:gd name="T17" fmla="*/ 96 h 688"/>
                        <a:gd name="T18" fmla="*/ 89 w 798"/>
                        <a:gd name="T19" fmla="*/ 86 h 688"/>
                        <a:gd name="T20" fmla="*/ 97 w 798"/>
                        <a:gd name="T21" fmla="*/ 64 h 688"/>
                        <a:gd name="T22" fmla="*/ 108 w 798"/>
                        <a:gd name="T23" fmla="*/ 32 h 688"/>
                        <a:gd name="T24" fmla="*/ 114 w 798"/>
                        <a:gd name="T25" fmla="*/ 25 h 688"/>
                        <a:gd name="T26" fmla="*/ 114 w 798"/>
                        <a:gd name="T27" fmla="*/ 16 h 688"/>
                        <a:gd name="T28" fmla="*/ 114 w 798"/>
                        <a:gd name="T29" fmla="*/ 3 h 688"/>
                        <a:gd name="T30" fmla="*/ 91 w 798"/>
                        <a:gd name="T31" fmla="*/ 0 h 688"/>
                        <a:gd name="T32" fmla="*/ 50 w 798"/>
                        <a:gd name="T33" fmla="*/ 35 h 688"/>
                        <a:gd name="T34" fmla="*/ 33 w 798"/>
                        <a:gd name="T35" fmla="*/ 61 h 688"/>
                        <a:gd name="T36" fmla="*/ 22 w 798"/>
                        <a:gd name="T37" fmla="*/ 83 h 688"/>
                        <a:gd name="T38" fmla="*/ 5 w 798"/>
                        <a:gd name="T39" fmla="*/ 93 h 6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8"/>
                        <a:gd name="T61" fmla="*/ 0 h 688"/>
                        <a:gd name="T62" fmla="*/ 798 w 798"/>
                        <a:gd name="T63" fmla="*/ 688 h 6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8" h="688">
                          <a:moveTo>
                            <a:pt x="38" y="554"/>
                          </a:moveTo>
                          <a:lnTo>
                            <a:pt x="19" y="572"/>
                          </a:lnTo>
                          <a:lnTo>
                            <a:pt x="0" y="611"/>
                          </a:lnTo>
                          <a:lnTo>
                            <a:pt x="19" y="670"/>
                          </a:lnTo>
                          <a:lnTo>
                            <a:pt x="117" y="688"/>
                          </a:lnTo>
                          <a:lnTo>
                            <a:pt x="292" y="688"/>
                          </a:lnTo>
                          <a:lnTo>
                            <a:pt x="428" y="670"/>
                          </a:lnTo>
                          <a:lnTo>
                            <a:pt x="485" y="630"/>
                          </a:lnTo>
                          <a:lnTo>
                            <a:pt x="564" y="572"/>
                          </a:lnTo>
                          <a:lnTo>
                            <a:pt x="623" y="516"/>
                          </a:lnTo>
                          <a:lnTo>
                            <a:pt x="680" y="382"/>
                          </a:lnTo>
                          <a:lnTo>
                            <a:pt x="758" y="191"/>
                          </a:lnTo>
                          <a:lnTo>
                            <a:pt x="798" y="151"/>
                          </a:lnTo>
                          <a:lnTo>
                            <a:pt x="798" y="94"/>
                          </a:lnTo>
                          <a:lnTo>
                            <a:pt x="798" y="17"/>
                          </a:lnTo>
                          <a:lnTo>
                            <a:pt x="640" y="0"/>
                          </a:lnTo>
                          <a:lnTo>
                            <a:pt x="349" y="209"/>
                          </a:lnTo>
                          <a:lnTo>
                            <a:pt x="233" y="364"/>
                          </a:lnTo>
                          <a:lnTo>
                            <a:pt x="155" y="495"/>
                          </a:lnTo>
                          <a:lnTo>
                            <a:pt x="38" y="554"/>
                          </a:lnTo>
                        </a:path>
                      </a:pathLst>
                    </a:custGeom>
                    <a:noFill/>
                    <a:ln w="0">
                      <a:solidFill>
                        <a:srgbClr val="000000"/>
                      </a:solidFill>
                      <a:round/>
                      <a:headEnd/>
                      <a:tailEnd/>
                    </a:ln>
                  </p:spPr>
                  <p:txBody>
                    <a:bodyPr/>
                    <a:lstStyle/>
                    <a:p>
                      <a:endParaRPr lang="de-DE"/>
                    </a:p>
                  </p:txBody>
                </p:sp>
                <p:sp>
                  <p:nvSpPr>
                    <p:cNvPr id="44198" name="Freeform 43"/>
                    <p:cNvSpPr>
                      <a:spLocks/>
                    </p:cNvSpPr>
                    <p:nvPr/>
                  </p:nvSpPr>
                  <p:spPr bwMode="auto">
                    <a:xfrm>
                      <a:off x="2980" y="4192"/>
                      <a:ext cx="20" cy="29"/>
                    </a:xfrm>
                    <a:custGeom>
                      <a:avLst/>
                      <a:gdLst>
                        <a:gd name="T0" fmla="*/ 6 w 138"/>
                        <a:gd name="T1" fmla="*/ 0 h 172"/>
                        <a:gd name="T2" fmla="*/ 0 w 138"/>
                        <a:gd name="T3" fmla="*/ 19 h 172"/>
                        <a:gd name="T4" fmla="*/ 3 w 138"/>
                        <a:gd name="T5" fmla="*/ 25 h 172"/>
                        <a:gd name="T6" fmla="*/ 6 w 138"/>
                        <a:gd name="T7" fmla="*/ 29 h 172"/>
                        <a:gd name="T8" fmla="*/ 11 w 138"/>
                        <a:gd name="T9" fmla="*/ 25 h 172"/>
                        <a:gd name="T10" fmla="*/ 20 w 138"/>
                        <a:gd name="T11" fmla="*/ 22 h 172"/>
                        <a:gd name="T12" fmla="*/ 17 w 138"/>
                        <a:gd name="T13" fmla="*/ 16 h 172"/>
                        <a:gd name="T14" fmla="*/ 17 w 138"/>
                        <a:gd name="T15" fmla="*/ 13 h 172"/>
                        <a:gd name="T16" fmla="*/ 6 w 138"/>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172"/>
                        <a:gd name="T29" fmla="*/ 138 w 138"/>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172">
                          <a:moveTo>
                            <a:pt x="38" y="0"/>
                          </a:moveTo>
                          <a:lnTo>
                            <a:pt x="0" y="114"/>
                          </a:lnTo>
                          <a:lnTo>
                            <a:pt x="22" y="151"/>
                          </a:lnTo>
                          <a:lnTo>
                            <a:pt x="38" y="172"/>
                          </a:lnTo>
                          <a:lnTo>
                            <a:pt x="79" y="151"/>
                          </a:lnTo>
                          <a:lnTo>
                            <a:pt x="138" y="131"/>
                          </a:lnTo>
                          <a:lnTo>
                            <a:pt x="117" y="95"/>
                          </a:lnTo>
                          <a:lnTo>
                            <a:pt x="117" y="75"/>
                          </a:lnTo>
                          <a:lnTo>
                            <a:pt x="38" y="0"/>
                          </a:lnTo>
                          <a:close/>
                        </a:path>
                      </a:pathLst>
                    </a:custGeom>
                    <a:solidFill>
                      <a:srgbClr val="000000"/>
                    </a:solidFill>
                    <a:ln w="9525">
                      <a:noFill/>
                      <a:round/>
                      <a:headEnd/>
                      <a:tailEnd/>
                    </a:ln>
                  </p:spPr>
                  <p:txBody>
                    <a:bodyPr/>
                    <a:lstStyle/>
                    <a:p>
                      <a:endParaRPr lang="de-DE"/>
                    </a:p>
                  </p:txBody>
                </p:sp>
                <p:sp>
                  <p:nvSpPr>
                    <p:cNvPr id="44199" name="Freeform 44"/>
                    <p:cNvSpPr>
                      <a:spLocks/>
                    </p:cNvSpPr>
                    <p:nvPr/>
                  </p:nvSpPr>
                  <p:spPr bwMode="auto">
                    <a:xfrm>
                      <a:off x="2980" y="4192"/>
                      <a:ext cx="20" cy="29"/>
                    </a:xfrm>
                    <a:custGeom>
                      <a:avLst/>
                      <a:gdLst>
                        <a:gd name="T0" fmla="*/ 6 w 138"/>
                        <a:gd name="T1" fmla="*/ 0 h 172"/>
                        <a:gd name="T2" fmla="*/ 0 w 138"/>
                        <a:gd name="T3" fmla="*/ 19 h 172"/>
                        <a:gd name="T4" fmla="*/ 3 w 138"/>
                        <a:gd name="T5" fmla="*/ 25 h 172"/>
                        <a:gd name="T6" fmla="*/ 6 w 138"/>
                        <a:gd name="T7" fmla="*/ 29 h 172"/>
                        <a:gd name="T8" fmla="*/ 11 w 138"/>
                        <a:gd name="T9" fmla="*/ 25 h 172"/>
                        <a:gd name="T10" fmla="*/ 20 w 138"/>
                        <a:gd name="T11" fmla="*/ 22 h 172"/>
                        <a:gd name="T12" fmla="*/ 17 w 138"/>
                        <a:gd name="T13" fmla="*/ 16 h 172"/>
                        <a:gd name="T14" fmla="*/ 17 w 138"/>
                        <a:gd name="T15" fmla="*/ 13 h 172"/>
                        <a:gd name="T16" fmla="*/ 6 w 138"/>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172"/>
                        <a:gd name="T29" fmla="*/ 138 w 138"/>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172">
                          <a:moveTo>
                            <a:pt x="38" y="0"/>
                          </a:moveTo>
                          <a:lnTo>
                            <a:pt x="0" y="114"/>
                          </a:lnTo>
                          <a:lnTo>
                            <a:pt x="22" y="151"/>
                          </a:lnTo>
                          <a:lnTo>
                            <a:pt x="38" y="172"/>
                          </a:lnTo>
                          <a:lnTo>
                            <a:pt x="79" y="151"/>
                          </a:lnTo>
                          <a:lnTo>
                            <a:pt x="138" y="131"/>
                          </a:lnTo>
                          <a:lnTo>
                            <a:pt x="117" y="95"/>
                          </a:lnTo>
                          <a:lnTo>
                            <a:pt x="117" y="75"/>
                          </a:lnTo>
                          <a:lnTo>
                            <a:pt x="38" y="0"/>
                          </a:lnTo>
                        </a:path>
                      </a:pathLst>
                    </a:custGeom>
                    <a:noFill/>
                    <a:ln w="0">
                      <a:solidFill>
                        <a:srgbClr val="000000"/>
                      </a:solidFill>
                      <a:round/>
                      <a:headEnd/>
                      <a:tailEnd/>
                    </a:ln>
                  </p:spPr>
                  <p:txBody>
                    <a:bodyPr/>
                    <a:lstStyle/>
                    <a:p>
                      <a:endParaRPr lang="de-DE"/>
                    </a:p>
                  </p:txBody>
                </p:sp>
                <p:sp>
                  <p:nvSpPr>
                    <p:cNvPr id="44200" name="Freeform 45"/>
                    <p:cNvSpPr>
                      <a:spLocks/>
                    </p:cNvSpPr>
                    <p:nvPr/>
                  </p:nvSpPr>
                  <p:spPr bwMode="auto">
                    <a:xfrm>
                      <a:off x="2922" y="3385"/>
                      <a:ext cx="58" cy="102"/>
                    </a:xfrm>
                    <a:custGeom>
                      <a:avLst/>
                      <a:gdLst>
                        <a:gd name="T0" fmla="*/ 0 w 408"/>
                        <a:gd name="T1" fmla="*/ 102 h 615"/>
                        <a:gd name="T2" fmla="*/ 30 w 408"/>
                        <a:gd name="T3" fmla="*/ 92 h 615"/>
                        <a:gd name="T4" fmla="*/ 47 w 408"/>
                        <a:gd name="T5" fmla="*/ 70 h 615"/>
                        <a:gd name="T6" fmla="*/ 55 w 408"/>
                        <a:gd name="T7" fmla="*/ 45 h 615"/>
                        <a:gd name="T8" fmla="*/ 58 w 408"/>
                        <a:gd name="T9" fmla="*/ 19 h 615"/>
                        <a:gd name="T10" fmla="*/ 55 w 408"/>
                        <a:gd name="T11" fmla="*/ 10 h 615"/>
                        <a:gd name="T12" fmla="*/ 53 w 408"/>
                        <a:gd name="T13" fmla="*/ 0 h 615"/>
                        <a:gd name="T14" fmla="*/ 41 w 408"/>
                        <a:gd name="T15" fmla="*/ 0 h 615"/>
                        <a:gd name="T16" fmla="*/ 30 w 408"/>
                        <a:gd name="T17" fmla="*/ 3 h 615"/>
                        <a:gd name="T18" fmla="*/ 16 w 408"/>
                        <a:gd name="T19" fmla="*/ 19 h 615"/>
                        <a:gd name="T20" fmla="*/ 11 w 408"/>
                        <a:gd name="T21" fmla="*/ 32 h 615"/>
                        <a:gd name="T22" fmla="*/ 0 w 408"/>
                        <a:gd name="T23" fmla="*/ 102 h 6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8"/>
                        <a:gd name="T37" fmla="*/ 0 h 615"/>
                        <a:gd name="T38" fmla="*/ 408 w 408"/>
                        <a:gd name="T39" fmla="*/ 615 h 6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8" h="615">
                          <a:moveTo>
                            <a:pt x="0" y="615"/>
                          </a:moveTo>
                          <a:lnTo>
                            <a:pt x="214" y="555"/>
                          </a:lnTo>
                          <a:lnTo>
                            <a:pt x="331" y="422"/>
                          </a:lnTo>
                          <a:lnTo>
                            <a:pt x="389" y="269"/>
                          </a:lnTo>
                          <a:lnTo>
                            <a:pt x="408" y="116"/>
                          </a:lnTo>
                          <a:lnTo>
                            <a:pt x="389" y="58"/>
                          </a:lnTo>
                          <a:lnTo>
                            <a:pt x="370" y="0"/>
                          </a:lnTo>
                          <a:lnTo>
                            <a:pt x="290" y="0"/>
                          </a:lnTo>
                          <a:lnTo>
                            <a:pt x="214" y="19"/>
                          </a:lnTo>
                          <a:lnTo>
                            <a:pt x="115" y="116"/>
                          </a:lnTo>
                          <a:lnTo>
                            <a:pt x="77" y="191"/>
                          </a:lnTo>
                          <a:lnTo>
                            <a:pt x="0" y="615"/>
                          </a:lnTo>
                          <a:close/>
                        </a:path>
                      </a:pathLst>
                    </a:custGeom>
                    <a:solidFill>
                      <a:srgbClr val="854505"/>
                    </a:solidFill>
                    <a:ln w="9525">
                      <a:noFill/>
                      <a:round/>
                      <a:headEnd/>
                      <a:tailEnd/>
                    </a:ln>
                  </p:spPr>
                  <p:txBody>
                    <a:bodyPr/>
                    <a:lstStyle/>
                    <a:p>
                      <a:endParaRPr lang="de-DE"/>
                    </a:p>
                  </p:txBody>
                </p:sp>
                <p:sp>
                  <p:nvSpPr>
                    <p:cNvPr id="44201" name="Freeform 46"/>
                    <p:cNvSpPr>
                      <a:spLocks/>
                    </p:cNvSpPr>
                    <p:nvPr/>
                  </p:nvSpPr>
                  <p:spPr bwMode="auto">
                    <a:xfrm>
                      <a:off x="2922" y="3385"/>
                      <a:ext cx="58" cy="102"/>
                    </a:xfrm>
                    <a:custGeom>
                      <a:avLst/>
                      <a:gdLst>
                        <a:gd name="T0" fmla="*/ 0 w 408"/>
                        <a:gd name="T1" fmla="*/ 102 h 615"/>
                        <a:gd name="T2" fmla="*/ 30 w 408"/>
                        <a:gd name="T3" fmla="*/ 92 h 615"/>
                        <a:gd name="T4" fmla="*/ 47 w 408"/>
                        <a:gd name="T5" fmla="*/ 70 h 615"/>
                        <a:gd name="T6" fmla="*/ 55 w 408"/>
                        <a:gd name="T7" fmla="*/ 45 h 615"/>
                        <a:gd name="T8" fmla="*/ 58 w 408"/>
                        <a:gd name="T9" fmla="*/ 19 h 615"/>
                        <a:gd name="T10" fmla="*/ 55 w 408"/>
                        <a:gd name="T11" fmla="*/ 10 h 615"/>
                        <a:gd name="T12" fmla="*/ 53 w 408"/>
                        <a:gd name="T13" fmla="*/ 0 h 615"/>
                        <a:gd name="T14" fmla="*/ 41 w 408"/>
                        <a:gd name="T15" fmla="*/ 0 h 615"/>
                        <a:gd name="T16" fmla="*/ 30 w 408"/>
                        <a:gd name="T17" fmla="*/ 3 h 615"/>
                        <a:gd name="T18" fmla="*/ 16 w 408"/>
                        <a:gd name="T19" fmla="*/ 19 h 615"/>
                        <a:gd name="T20" fmla="*/ 11 w 408"/>
                        <a:gd name="T21" fmla="*/ 32 h 615"/>
                        <a:gd name="T22" fmla="*/ 0 w 408"/>
                        <a:gd name="T23" fmla="*/ 102 h 6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8"/>
                        <a:gd name="T37" fmla="*/ 0 h 615"/>
                        <a:gd name="T38" fmla="*/ 408 w 408"/>
                        <a:gd name="T39" fmla="*/ 615 h 6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8" h="615">
                          <a:moveTo>
                            <a:pt x="0" y="615"/>
                          </a:moveTo>
                          <a:lnTo>
                            <a:pt x="214" y="555"/>
                          </a:lnTo>
                          <a:lnTo>
                            <a:pt x="331" y="422"/>
                          </a:lnTo>
                          <a:lnTo>
                            <a:pt x="389" y="269"/>
                          </a:lnTo>
                          <a:lnTo>
                            <a:pt x="408" y="116"/>
                          </a:lnTo>
                          <a:lnTo>
                            <a:pt x="389" y="58"/>
                          </a:lnTo>
                          <a:lnTo>
                            <a:pt x="370" y="0"/>
                          </a:lnTo>
                          <a:lnTo>
                            <a:pt x="290" y="0"/>
                          </a:lnTo>
                          <a:lnTo>
                            <a:pt x="214" y="19"/>
                          </a:lnTo>
                          <a:lnTo>
                            <a:pt x="115" y="116"/>
                          </a:lnTo>
                          <a:lnTo>
                            <a:pt x="77" y="191"/>
                          </a:lnTo>
                          <a:lnTo>
                            <a:pt x="0" y="615"/>
                          </a:lnTo>
                        </a:path>
                      </a:pathLst>
                    </a:custGeom>
                    <a:noFill/>
                    <a:ln w="0">
                      <a:solidFill>
                        <a:srgbClr val="000000"/>
                      </a:solidFill>
                      <a:round/>
                      <a:headEnd/>
                      <a:tailEnd/>
                    </a:ln>
                  </p:spPr>
                  <p:txBody>
                    <a:bodyPr/>
                    <a:lstStyle/>
                    <a:p>
                      <a:endParaRPr lang="de-DE"/>
                    </a:p>
                  </p:txBody>
                </p:sp>
                <p:sp>
                  <p:nvSpPr>
                    <p:cNvPr id="44202" name="Freeform 47"/>
                    <p:cNvSpPr>
                      <a:spLocks/>
                    </p:cNvSpPr>
                    <p:nvPr/>
                  </p:nvSpPr>
                  <p:spPr bwMode="auto">
                    <a:xfrm>
                      <a:off x="2763" y="4000"/>
                      <a:ext cx="161" cy="157"/>
                    </a:xfrm>
                    <a:custGeom>
                      <a:avLst/>
                      <a:gdLst>
                        <a:gd name="T0" fmla="*/ 0 w 1128"/>
                        <a:gd name="T1" fmla="*/ 96 h 937"/>
                        <a:gd name="T2" fmla="*/ 14 w 1128"/>
                        <a:gd name="T3" fmla="*/ 105 h 937"/>
                        <a:gd name="T4" fmla="*/ 34 w 1128"/>
                        <a:gd name="T5" fmla="*/ 116 h 937"/>
                        <a:gd name="T6" fmla="*/ 55 w 1128"/>
                        <a:gd name="T7" fmla="*/ 127 h 937"/>
                        <a:gd name="T8" fmla="*/ 88 w 1128"/>
                        <a:gd name="T9" fmla="*/ 142 h 937"/>
                        <a:gd name="T10" fmla="*/ 117 w 1128"/>
                        <a:gd name="T11" fmla="*/ 154 h 937"/>
                        <a:gd name="T12" fmla="*/ 125 w 1128"/>
                        <a:gd name="T13" fmla="*/ 157 h 937"/>
                        <a:gd name="T14" fmla="*/ 139 w 1128"/>
                        <a:gd name="T15" fmla="*/ 147 h 937"/>
                        <a:gd name="T16" fmla="*/ 161 w 1128"/>
                        <a:gd name="T17" fmla="*/ 74 h 937"/>
                        <a:gd name="T18" fmla="*/ 146 w 1128"/>
                        <a:gd name="T19" fmla="*/ 56 h 937"/>
                        <a:gd name="T20" fmla="*/ 121 w 1128"/>
                        <a:gd name="T21" fmla="*/ 36 h 937"/>
                        <a:gd name="T22" fmla="*/ 106 w 1128"/>
                        <a:gd name="T23" fmla="*/ 26 h 937"/>
                        <a:gd name="T24" fmla="*/ 78 w 1128"/>
                        <a:gd name="T25" fmla="*/ 10 h 937"/>
                        <a:gd name="T26" fmla="*/ 42 w 1128"/>
                        <a:gd name="T27" fmla="*/ 3 h 937"/>
                        <a:gd name="T28" fmla="*/ 31 w 1128"/>
                        <a:gd name="T29" fmla="*/ 0 h 937"/>
                        <a:gd name="T30" fmla="*/ 14 w 1128"/>
                        <a:gd name="T31" fmla="*/ 3 h 937"/>
                        <a:gd name="T32" fmla="*/ 0 w 1128"/>
                        <a:gd name="T33" fmla="*/ 96 h 9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28"/>
                        <a:gd name="T52" fmla="*/ 0 h 937"/>
                        <a:gd name="T53" fmla="*/ 1128 w 1128"/>
                        <a:gd name="T54" fmla="*/ 937 h 9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28" h="937">
                          <a:moveTo>
                            <a:pt x="0" y="574"/>
                          </a:moveTo>
                          <a:lnTo>
                            <a:pt x="99" y="625"/>
                          </a:lnTo>
                          <a:lnTo>
                            <a:pt x="236" y="690"/>
                          </a:lnTo>
                          <a:lnTo>
                            <a:pt x="387" y="755"/>
                          </a:lnTo>
                          <a:lnTo>
                            <a:pt x="617" y="845"/>
                          </a:lnTo>
                          <a:lnTo>
                            <a:pt x="818" y="919"/>
                          </a:lnTo>
                          <a:lnTo>
                            <a:pt x="877" y="937"/>
                          </a:lnTo>
                          <a:lnTo>
                            <a:pt x="974" y="880"/>
                          </a:lnTo>
                          <a:lnTo>
                            <a:pt x="1128" y="440"/>
                          </a:lnTo>
                          <a:lnTo>
                            <a:pt x="1020" y="335"/>
                          </a:lnTo>
                          <a:lnTo>
                            <a:pt x="847" y="214"/>
                          </a:lnTo>
                          <a:lnTo>
                            <a:pt x="740" y="158"/>
                          </a:lnTo>
                          <a:lnTo>
                            <a:pt x="547" y="57"/>
                          </a:lnTo>
                          <a:lnTo>
                            <a:pt x="292" y="19"/>
                          </a:lnTo>
                          <a:lnTo>
                            <a:pt x="217" y="0"/>
                          </a:lnTo>
                          <a:lnTo>
                            <a:pt x="99" y="19"/>
                          </a:lnTo>
                          <a:lnTo>
                            <a:pt x="0" y="574"/>
                          </a:lnTo>
                          <a:close/>
                        </a:path>
                      </a:pathLst>
                    </a:custGeom>
                    <a:solidFill>
                      <a:srgbClr val="854505"/>
                    </a:solidFill>
                    <a:ln w="9525">
                      <a:noFill/>
                      <a:round/>
                      <a:headEnd/>
                      <a:tailEnd/>
                    </a:ln>
                  </p:spPr>
                  <p:txBody>
                    <a:bodyPr/>
                    <a:lstStyle/>
                    <a:p>
                      <a:endParaRPr lang="de-DE"/>
                    </a:p>
                  </p:txBody>
                </p:sp>
                <p:sp>
                  <p:nvSpPr>
                    <p:cNvPr id="44203" name="Freeform 48"/>
                    <p:cNvSpPr>
                      <a:spLocks/>
                    </p:cNvSpPr>
                    <p:nvPr/>
                  </p:nvSpPr>
                  <p:spPr bwMode="auto">
                    <a:xfrm>
                      <a:off x="2763" y="4000"/>
                      <a:ext cx="161" cy="157"/>
                    </a:xfrm>
                    <a:custGeom>
                      <a:avLst/>
                      <a:gdLst>
                        <a:gd name="T0" fmla="*/ 0 w 1128"/>
                        <a:gd name="T1" fmla="*/ 96 h 937"/>
                        <a:gd name="T2" fmla="*/ 14 w 1128"/>
                        <a:gd name="T3" fmla="*/ 105 h 937"/>
                        <a:gd name="T4" fmla="*/ 34 w 1128"/>
                        <a:gd name="T5" fmla="*/ 116 h 937"/>
                        <a:gd name="T6" fmla="*/ 55 w 1128"/>
                        <a:gd name="T7" fmla="*/ 127 h 937"/>
                        <a:gd name="T8" fmla="*/ 88 w 1128"/>
                        <a:gd name="T9" fmla="*/ 142 h 937"/>
                        <a:gd name="T10" fmla="*/ 117 w 1128"/>
                        <a:gd name="T11" fmla="*/ 154 h 937"/>
                        <a:gd name="T12" fmla="*/ 125 w 1128"/>
                        <a:gd name="T13" fmla="*/ 157 h 937"/>
                        <a:gd name="T14" fmla="*/ 139 w 1128"/>
                        <a:gd name="T15" fmla="*/ 147 h 937"/>
                        <a:gd name="T16" fmla="*/ 161 w 1128"/>
                        <a:gd name="T17" fmla="*/ 74 h 937"/>
                        <a:gd name="T18" fmla="*/ 146 w 1128"/>
                        <a:gd name="T19" fmla="*/ 56 h 937"/>
                        <a:gd name="T20" fmla="*/ 121 w 1128"/>
                        <a:gd name="T21" fmla="*/ 36 h 937"/>
                        <a:gd name="T22" fmla="*/ 106 w 1128"/>
                        <a:gd name="T23" fmla="*/ 26 h 937"/>
                        <a:gd name="T24" fmla="*/ 78 w 1128"/>
                        <a:gd name="T25" fmla="*/ 10 h 937"/>
                        <a:gd name="T26" fmla="*/ 42 w 1128"/>
                        <a:gd name="T27" fmla="*/ 3 h 937"/>
                        <a:gd name="T28" fmla="*/ 31 w 1128"/>
                        <a:gd name="T29" fmla="*/ 0 h 937"/>
                        <a:gd name="T30" fmla="*/ 14 w 1128"/>
                        <a:gd name="T31" fmla="*/ 3 h 937"/>
                        <a:gd name="T32" fmla="*/ 0 w 1128"/>
                        <a:gd name="T33" fmla="*/ 96 h 9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28"/>
                        <a:gd name="T52" fmla="*/ 0 h 937"/>
                        <a:gd name="T53" fmla="*/ 1128 w 1128"/>
                        <a:gd name="T54" fmla="*/ 937 h 9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28" h="937">
                          <a:moveTo>
                            <a:pt x="0" y="574"/>
                          </a:moveTo>
                          <a:lnTo>
                            <a:pt x="99" y="625"/>
                          </a:lnTo>
                          <a:lnTo>
                            <a:pt x="236" y="690"/>
                          </a:lnTo>
                          <a:lnTo>
                            <a:pt x="387" y="755"/>
                          </a:lnTo>
                          <a:lnTo>
                            <a:pt x="617" y="845"/>
                          </a:lnTo>
                          <a:lnTo>
                            <a:pt x="818" y="919"/>
                          </a:lnTo>
                          <a:lnTo>
                            <a:pt x="877" y="937"/>
                          </a:lnTo>
                          <a:lnTo>
                            <a:pt x="974" y="880"/>
                          </a:lnTo>
                          <a:lnTo>
                            <a:pt x="1128" y="440"/>
                          </a:lnTo>
                          <a:lnTo>
                            <a:pt x="1020" y="335"/>
                          </a:lnTo>
                          <a:lnTo>
                            <a:pt x="847" y="214"/>
                          </a:lnTo>
                          <a:lnTo>
                            <a:pt x="740" y="158"/>
                          </a:lnTo>
                          <a:lnTo>
                            <a:pt x="547" y="57"/>
                          </a:lnTo>
                          <a:lnTo>
                            <a:pt x="292" y="19"/>
                          </a:lnTo>
                          <a:lnTo>
                            <a:pt x="217" y="0"/>
                          </a:lnTo>
                          <a:lnTo>
                            <a:pt x="99" y="19"/>
                          </a:lnTo>
                          <a:lnTo>
                            <a:pt x="0" y="574"/>
                          </a:lnTo>
                        </a:path>
                      </a:pathLst>
                    </a:custGeom>
                    <a:noFill/>
                    <a:ln w="0">
                      <a:solidFill>
                        <a:srgbClr val="000000"/>
                      </a:solidFill>
                      <a:round/>
                      <a:headEnd/>
                      <a:tailEnd/>
                    </a:ln>
                  </p:spPr>
                  <p:txBody>
                    <a:bodyPr/>
                    <a:lstStyle/>
                    <a:p>
                      <a:endParaRPr lang="de-DE"/>
                    </a:p>
                  </p:txBody>
                </p:sp>
                <p:sp>
                  <p:nvSpPr>
                    <p:cNvPr id="44204" name="Freeform 49"/>
                    <p:cNvSpPr>
                      <a:spLocks/>
                    </p:cNvSpPr>
                    <p:nvPr/>
                  </p:nvSpPr>
                  <p:spPr bwMode="auto">
                    <a:xfrm>
                      <a:off x="2680" y="3985"/>
                      <a:ext cx="119" cy="114"/>
                    </a:xfrm>
                    <a:custGeom>
                      <a:avLst/>
                      <a:gdLst>
                        <a:gd name="T0" fmla="*/ 6 w 837"/>
                        <a:gd name="T1" fmla="*/ 0 h 687"/>
                        <a:gd name="T2" fmla="*/ 0 w 837"/>
                        <a:gd name="T3" fmla="*/ 13 h 687"/>
                        <a:gd name="T4" fmla="*/ 0 w 837"/>
                        <a:gd name="T5" fmla="*/ 35 h 687"/>
                        <a:gd name="T6" fmla="*/ 3 w 837"/>
                        <a:gd name="T7" fmla="*/ 44 h 687"/>
                        <a:gd name="T8" fmla="*/ 9 w 837"/>
                        <a:gd name="T9" fmla="*/ 57 h 687"/>
                        <a:gd name="T10" fmla="*/ 17 w 837"/>
                        <a:gd name="T11" fmla="*/ 79 h 687"/>
                        <a:gd name="T12" fmla="*/ 22 w 837"/>
                        <a:gd name="T13" fmla="*/ 89 h 687"/>
                        <a:gd name="T14" fmla="*/ 28 w 837"/>
                        <a:gd name="T15" fmla="*/ 95 h 687"/>
                        <a:gd name="T16" fmla="*/ 36 w 837"/>
                        <a:gd name="T17" fmla="*/ 102 h 687"/>
                        <a:gd name="T18" fmla="*/ 53 w 837"/>
                        <a:gd name="T19" fmla="*/ 105 h 687"/>
                        <a:gd name="T20" fmla="*/ 61 w 837"/>
                        <a:gd name="T21" fmla="*/ 108 h 687"/>
                        <a:gd name="T22" fmla="*/ 69 w 837"/>
                        <a:gd name="T23" fmla="*/ 111 h 687"/>
                        <a:gd name="T24" fmla="*/ 74 w 837"/>
                        <a:gd name="T25" fmla="*/ 114 h 687"/>
                        <a:gd name="T26" fmla="*/ 83 w 837"/>
                        <a:gd name="T27" fmla="*/ 114 h 687"/>
                        <a:gd name="T28" fmla="*/ 86 w 837"/>
                        <a:gd name="T29" fmla="*/ 111 h 687"/>
                        <a:gd name="T30" fmla="*/ 91 w 837"/>
                        <a:gd name="T31" fmla="*/ 105 h 687"/>
                        <a:gd name="T32" fmla="*/ 100 w 837"/>
                        <a:gd name="T33" fmla="*/ 89 h 687"/>
                        <a:gd name="T34" fmla="*/ 108 w 837"/>
                        <a:gd name="T35" fmla="*/ 70 h 687"/>
                        <a:gd name="T36" fmla="*/ 116 w 837"/>
                        <a:gd name="T37" fmla="*/ 41 h 687"/>
                        <a:gd name="T38" fmla="*/ 116 w 837"/>
                        <a:gd name="T39" fmla="*/ 35 h 687"/>
                        <a:gd name="T40" fmla="*/ 119 w 837"/>
                        <a:gd name="T41" fmla="*/ 22 h 687"/>
                        <a:gd name="T42" fmla="*/ 116 w 837"/>
                        <a:gd name="T43" fmla="*/ 13 h 687"/>
                        <a:gd name="T44" fmla="*/ 6 w 837"/>
                        <a:gd name="T45" fmla="*/ 0 h 6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7"/>
                        <a:gd name="T70" fmla="*/ 0 h 687"/>
                        <a:gd name="T71" fmla="*/ 837 w 837"/>
                        <a:gd name="T72" fmla="*/ 687 h 6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7" h="687">
                          <a:moveTo>
                            <a:pt x="41" y="0"/>
                          </a:moveTo>
                          <a:lnTo>
                            <a:pt x="0" y="77"/>
                          </a:lnTo>
                          <a:lnTo>
                            <a:pt x="0" y="209"/>
                          </a:lnTo>
                          <a:lnTo>
                            <a:pt x="23" y="268"/>
                          </a:lnTo>
                          <a:lnTo>
                            <a:pt x="60" y="342"/>
                          </a:lnTo>
                          <a:lnTo>
                            <a:pt x="119" y="478"/>
                          </a:lnTo>
                          <a:lnTo>
                            <a:pt x="157" y="536"/>
                          </a:lnTo>
                          <a:lnTo>
                            <a:pt x="197" y="574"/>
                          </a:lnTo>
                          <a:lnTo>
                            <a:pt x="255" y="612"/>
                          </a:lnTo>
                          <a:lnTo>
                            <a:pt x="371" y="631"/>
                          </a:lnTo>
                          <a:lnTo>
                            <a:pt x="427" y="650"/>
                          </a:lnTo>
                          <a:lnTo>
                            <a:pt x="486" y="669"/>
                          </a:lnTo>
                          <a:lnTo>
                            <a:pt x="524" y="687"/>
                          </a:lnTo>
                          <a:lnTo>
                            <a:pt x="583" y="687"/>
                          </a:lnTo>
                          <a:lnTo>
                            <a:pt x="604" y="669"/>
                          </a:lnTo>
                          <a:lnTo>
                            <a:pt x="640" y="631"/>
                          </a:lnTo>
                          <a:lnTo>
                            <a:pt x="701" y="536"/>
                          </a:lnTo>
                          <a:lnTo>
                            <a:pt x="759" y="422"/>
                          </a:lnTo>
                          <a:lnTo>
                            <a:pt x="819" y="247"/>
                          </a:lnTo>
                          <a:lnTo>
                            <a:pt x="819" y="209"/>
                          </a:lnTo>
                          <a:lnTo>
                            <a:pt x="837" y="133"/>
                          </a:lnTo>
                          <a:lnTo>
                            <a:pt x="819" y="77"/>
                          </a:lnTo>
                          <a:lnTo>
                            <a:pt x="41" y="0"/>
                          </a:lnTo>
                          <a:close/>
                        </a:path>
                      </a:pathLst>
                    </a:custGeom>
                    <a:solidFill>
                      <a:srgbClr val="737373"/>
                    </a:solidFill>
                    <a:ln w="9525">
                      <a:noFill/>
                      <a:round/>
                      <a:headEnd/>
                      <a:tailEnd/>
                    </a:ln>
                  </p:spPr>
                  <p:txBody>
                    <a:bodyPr/>
                    <a:lstStyle/>
                    <a:p>
                      <a:endParaRPr lang="de-DE"/>
                    </a:p>
                  </p:txBody>
                </p:sp>
                <p:sp>
                  <p:nvSpPr>
                    <p:cNvPr id="44205" name="Freeform 50"/>
                    <p:cNvSpPr>
                      <a:spLocks/>
                    </p:cNvSpPr>
                    <p:nvPr/>
                  </p:nvSpPr>
                  <p:spPr bwMode="auto">
                    <a:xfrm>
                      <a:off x="2680" y="3985"/>
                      <a:ext cx="119" cy="114"/>
                    </a:xfrm>
                    <a:custGeom>
                      <a:avLst/>
                      <a:gdLst>
                        <a:gd name="T0" fmla="*/ 6 w 837"/>
                        <a:gd name="T1" fmla="*/ 0 h 687"/>
                        <a:gd name="T2" fmla="*/ 0 w 837"/>
                        <a:gd name="T3" fmla="*/ 13 h 687"/>
                        <a:gd name="T4" fmla="*/ 0 w 837"/>
                        <a:gd name="T5" fmla="*/ 35 h 687"/>
                        <a:gd name="T6" fmla="*/ 3 w 837"/>
                        <a:gd name="T7" fmla="*/ 44 h 687"/>
                        <a:gd name="T8" fmla="*/ 9 w 837"/>
                        <a:gd name="T9" fmla="*/ 57 h 687"/>
                        <a:gd name="T10" fmla="*/ 17 w 837"/>
                        <a:gd name="T11" fmla="*/ 79 h 687"/>
                        <a:gd name="T12" fmla="*/ 22 w 837"/>
                        <a:gd name="T13" fmla="*/ 89 h 687"/>
                        <a:gd name="T14" fmla="*/ 28 w 837"/>
                        <a:gd name="T15" fmla="*/ 95 h 687"/>
                        <a:gd name="T16" fmla="*/ 36 w 837"/>
                        <a:gd name="T17" fmla="*/ 102 h 687"/>
                        <a:gd name="T18" fmla="*/ 53 w 837"/>
                        <a:gd name="T19" fmla="*/ 105 h 687"/>
                        <a:gd name="T20" fmla="*/ 61 w 837"/>
                        <a:gd name="T21" fmla="*/ 108 h 687"/>
                        <a:gd name="T22" fmla="*/ 69 w 837"/>
                        <a:gd name="T23" fmla="*/ 111 h 687"/>
                        <a:gd name="T24" fmla="*/ 74 w 837"/>
                        <a:gd name="T25" fmla="*/ 114 h 687"/>
                        <a:gd name="T26" fmla="*/ 83 w 837"/>
                        <a:gd name="T27" fmla="*/ 114 h 687"/>
                        <a:gd name="T28" fmla="*/ 86 w 837"/>
                        <a:gd name="T29" fmla="*/ 111 h 687"/>
                        <a:gd name="T30" fmla="*/ 91 w 837"/>
                        <a:gd name="T31" fmla="*/ 105 h 687"/>
                        <a:gd name="T32" fmla="*/ 100 w 837"/>
                        <a:gd name="T33" fmla="*/ 89 h 687"/>
                        <a:gd name="T34" fmla="*/ 108 w 837"/>
                        <a:gd name="T35" fmla="*/ 70 h 687"/>
                        <a:gd name="T36" fmla="*/ 116 w 837"/>
                        <a:gd name="T37" fmla="*/ 41 h 687"/>
                        <a:gd name="T38" fmla="*/ 116 w 837"/>
                        <a:gd name="T39" fmla="*/ 35 h 687"/>
                        <a:gd name="T40" fmla="*/ 119 w 837"/>
                        <a:gd name="T41" fmla="*/ 22 h 687"/>
                        <a:gd name="T42" fmla="*/ 116 w 837"/>
                        <a:gd name="T43" fmla="*/ 13 h 687"/>
                        <a:gd name="T44" fmla="*/ 6 w 837"/>
                        <a:gd name="T45" fmla="*/ 0 h 6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7"/>
                        <a:gd name="T70" fmla="*/ 0 h 687"/>
                        <a:gd name="T71" fmla="*/ 837 w 837"/>
                        <a:gd name="T72" fmla="*/ 687 h 6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7" h="687">
                          <a:moveTo>
                            <a:pt x="41" y="0"/>
                          </a:moveTo>
                          <a:lnTo>
                            <a:pt x="0" y="77"/>
                          </a:lnTo>
                          <a:lnTo>
                            <a:pt x="0" y="209"/>
                          </a:lnTo>
                          <a:lnTo>
                            <a:pt x="23" y="268"/>
                          </a:lnTo>
                          <a:lnTo>
                            <a:pt x="60" y="342"/>
                          </a:lnTo>
                          <a:lnTo>
                            <a:pt x="119" y="478"/>
                          </a:lnTo>
                          <a:lnTo>
                            <a:pt x="157" y="536"/>
                          </a:lnTo>
                          <a:lnTo>
                            <a:pt x="197" y="574"/>
                          </a:lnTo>
                          <a:lnTo>
                            <a:pt x="255" y="612"/>
                          </a:lnTo>
                          <a:lnTo>
                            <a:pt x="371" y="631"/>
                          </a:lnTo>
                          <a:lnTo>
                            <a:pt x="427" y="650"/>
                          </a:lnTo>
                          <a:lnTo>
                            <a:pt x="486" y="669"/>
                          </a:lnTo>
                          <a:lnTo>
                            <a:pt x="524" y="687"/>
                          </a:lnTo>
                          <a:lnTo>
                            <a:pt x="583" y="687"/>
                          </a:lnTo>
                          <a:lnTo>
                            <a:pt x="604" y="669"/>
                          </a:lnTo>
                          <a:lnTo>
                            <a:pt x="640" y="631"/>
                          </a:lnTo>
                          <a:lnTo>
                            <a:pt x="701" y="536"/>
                          </a:lnTo>
                          <a:lnTo>
                            <a:pt x="759" y="422"/>
                          </a:lnTo>
                          <a:lnTo>
                            <a:pt x="819" y="247"/>
                          </a:lnTo>
                          <a:lnTo>
                            <a:pt x="819" y="209"/>
                          </a:lnTo>
                          <a:lnTo>
                            <a:pt x="837" y="133"/>
                          </a:lnTo>
                          <a:lnTo>
                            <a:pt x="819" y="77"/>
                          </a:lnTo>
                          <a:lnTo>
                            <a:pt x="41" y="0"/>
                          </a:lnTo>
                        </a:path>
                      </a:pathLst>
                    </a:custGeom>
                    <a:noFill/>
                    <a:ln w="0">
                      <a:solidFill>
                        <a:srgbClr val="000000"/>
                      </a:solidFill>
                      <a:round/>
                      <a:headEnd/>
                      <a:tailEnd/>
                    </a:ln>
                  </p:spPr>
                  <p:txBody>
                    <a:bodyPr/>
                    <a:lstStyle/>
                    <a:p>
                      <a:endParaRPr lang="de-DE"/>
                    </a:p>
                  </p:txBody>
                </p:sp>
                <p:sp>
                  <p:nvSpPr>
                    <p:cNvPr id="44206" name="Freeform 51"/>
                    <p:cNvSpPr>
                      <a:spLocks/>
                    </p:cNvSpPr>
                    <p:nvPr/>
                  </p:nvSpPr>
                  <p:spPr bwMode="auto">
                    <a:xfrm>
                      <a:off x="2769" y="4007"/>
                      <a:ext cx="8" cy="44"/>
                    </a:xfrm>
                    <a:custGeom>
                      <a:avLst/>
                      <a:gdLst>
                        <a:gd name="T0" fmla="*/ 8 w 60"/>
                        <a:gd name="T1" fmla="*/ 0 h 268"/>
                        <a:gd name="T2" fmla="*/ 8 w 60"/>
                        <a:gd name="T3" fmla="*/ 9 h 268"/>
                        <a:gd name="T4" fmla="*/ 8 w 60"/>
                        <a:gd name="T5" fmla="*/ 22 h 268"/>
                        <a:gd name="T6" fmla="*/ 5 w 60"/>
                        <a:gd name="T7" fmla="*/ 31 h 268"/>
                        <a:gd name="T8" fmla="*/ 2 w 60"/>
                        <a:gd name="T9" fmla="*/ 41 h 268"/>
                        <a:gd name="T10" fmla="*/ 0 w 60"/>
                        <a:gd name="T11" fmla="*/ 44 h 268"/>
                        <a:gd name="T12" fmla="*/ 0 60000 65536"/>
                        <a:gd name="T13" fmla="*/ 0 60000 65536"/>
                        <a:gd name="T14" fmla="*/ 0 60000 65536"/>
                        <a:gd name="T15" fmla="*/ 0 60000 65536"/>
                        <a:gd name="T16" fmla="*/ 0 60000 65536"/>
                        <a:gd name="T17" fmla="*/ 0 60000 65536"/>
                        <a:gd name="T18" fmla="*/ 0 w 60"/>
                        <a:gd name="T19" fmla="*/ 0 h 268"/>
                        <a:gd name="T20" fmla="*/ 60 w 60"/>
                        <a:gd name="T21" fmla="*/ 268 h 268"/>
                      </a:gdLst>
                      <a:ahLst/>
                      <a:cxnLst>
                        <a:cxn ang="T12">
                          <a:pos x="T0" y="T1"/>
                        </a:cxn>
                        <a:cxn ang="T13">
                          <a:pos x="T2" y="T3"/>
                        </a:cxn>
                        <a:cxn ang="T14">
                          <a:pos x="T4" y="T5"/>
                        </a:cxn>
                        <a:cxn ang="T15">
                          <a:pos x="T6" y="T7"/>
                        </a:cxn>
                        <a:cxn ang="T16">
                          <a:pos x="T8" y="T9"/>
                        </a:cxn>
                        <a:cxn ang="T17">
                          <a:pos x="T10" y="T11"/>
                        </a:cxn>
                      </a:cxnLst>
                      <a:rect l="T18" t="T19" r="T20" b="T21"/>
                      <a:pathLst>
                        <a:path w="60" h="268">
                          <a:moveTo>
                            <a:pt x="60" y="0"/>
                          </a:moveTo>
                          <a:lnTo>
                            <a:pt x="60" y="57"/>
                          </a:lnTo>
                          <a:lnTo>
                            <a:pt x="60" y="135"/>
                          </a:lnTo>
                          <a:lnTo>
                            <a:pt x="39" y="190"/>
                          </a:lnTo>
                          <a:lnTo>
                            <a:pt x="18" y="248"/>
                          </a:lnTo>
                          <a:lnTo>
                            <a:pt x="0" y="268"/>
                          </a:lnTo>
                        </a:path>
                      </a:pathLst>
                    </a:custGeom>
                    <a:noFill/>
                    <a:ln w="0">
                      <a:solidFill>
                        <a:srgbClr val="000000"/>
                      </a:solidFill>
                      <a:round/>
                      <a:headEnd/>
                      <a:tailEnd/>
                    </a:ln>
                  </p:spPr>
                  <p:txBody>
                    <a:bodyPr/>
                    <a:lstStyle/>
                    <a:p>
                      <a:endParaRPr lang="de-DE"/>
                    </a:p>
                  </p:txBody>
                </p:sp>
                <p:sp>
                  <p:nvSpPr>
                    <p:cNvPr id="44207" name="Freeform 52"/>
                    <p:cNvSpPr>
                      <a:spLocks/>
                    </p:cNvSpPr>
                    <p:nvPr/>
                  </p:nvSpPr>
                  <p:spPr bwMode="auto">
                    <a:xfrm>
                      <a:off x="2769" y="4007"/>
                      <a:ext cx="8" cy="44"/>
                    </a:xfrm>
                    <a:custGeom>
                      <a:avLst/>
                      <a:gdLst>
                        <a:gd name="T0" fmla="*/ 8 w 60"/>
                        <a:gd name="T1" fmla="*/ 0 h 268"/>
                        <a:gd name="T2" fmla="*/ 8 w 60"/>
                        <a:gd name="T3" fmla="*/ 9 h 268"/>
                        <a:gd name="T4" fmla="*/ 8 w 60"/>
                        <a:gd name="T5" fmla="*/ 22 h 268"/>
                        <a:gd name="T6" fmla="*/ 5 w 60"/>
                        <a:gd name="T7" fmla="*/ 31 h 268"/>
                        <a:gd name="T8" fmla="*/ 2 w 60"/>
                        <a:gd name="T9" fmla="*/ 41 h 268"/>
                        <a:gd name="T10" fmla="*/ 0 w 60"/>
                        <a:gd name="T11" fmla="*/ 44 h 268"/>
                        <a:gd name="T12" fmla="*/ 0 60000 65536"/>
                        <a:gd name="T13" fmla="*/ 0 60000 65536"/>
                        <a:gd name="T14" fmla="*/ 0 60000 65536"/>
                        <a:gd name="T15" fmla="*/ 0 60000 65536"/>
                        <a:gd name="T16" fmla="*/ 0 60000 65536"/>
                        <a:gd name="T17" fmla="*/ 0 60000 65536"/>
                        <a:gd name="T18" fmla="*/ 0 w 60"/>
                        <a:gd name="T19" fmla="*/ 0 h 268"/>
                        <a:gd name="T20" fmla="*/ 60 w 60"/>
                        <a:gd name="T21" fmla="*/ 268 h 268"/>
                      </a:gdLst>
                      <a:ahLst/>
                      <a:cxnLst>
                        <a:cxn ang="T12">
                          <a:pos x="T0" y="T1"/>
                        </a:cxn>
                        <a:cxn ang="T13">
                          <a:pos x="T2" y="T3"/>
                        </a:cxn>
                        <a:cxn ang="T14">
                          <a:pos x="T4" y="T5"/>
                        </a:cxn>
                        <a:cxn ang="T15">
                          <a:pos x="T6" y="T7"/>
                        </a:cxn>
                        <a:cxn ang="T16">
                          <a:pos x="T8" y="T9"/>
                        </a:cxn>
                        <a:cxn ang="T17">
                          <a:pos x="T10" y="T11"/>
                        </a:cxn>
                      </a:cxnLst>
                      <a:rect l="T18" t="T19" r="T20" b="T21"/>
                      <a:pathLst>
                        <a:path w="60" h="268">
                          <a:moveTo>
                            <a:pt x="60" y="0"/>
                          </a:moveTo>
                          <a:lnTo>
                            <a:pt x="60" y="57"/>
                          </a:lnTo>
                          <a:lnTo>
                            <a:pt x="60" y="135"/>
                          </a:lnTo>
                          <a:lnTo>
                            <a:pt x="39" y="190"/>
                          </a:lnTo>
                          <a:lnTo>
                            <a:pt x="18" y="248"/>
                          </a:lnTo>
                          <a:lnTo>
                            <a:pt x="0" y="268"/>
                          </a:lnTo>
                        </a:path>
                      </a:pathLst>
                    </a:custGeom>
                    <a:noFill/>
                    <a:ln w="0">
                      <a:solidFill>
                        <a:srgbClr val="000000"/>
                      </a:solidFill>
                      <a:round/>
                      <a:headEnd/>
                      <a:tailEnd/>
                    </a:ln>
                  </p:spPr>
                  <p:txBody>
                    <a:bodyPr/>
                    <a:lstStyle/>
                    <a:p>
                      <a:endParaRPr lang="de-DE"/>
                    </a:p>
                  </p:txBody>
                </p:sp>
                <p:sp>
                  <p:nvSpPr>
                    <p:cNvPr id="44208" name="Freeform 53"/>
                    <p:cNvSpPr>
                      <a:spLocks/>
                    </p:cNvSpPr>
                    <p:nvPr/>
                  </p:nvSpPr>
                  <p:spPr bwMode="auto">
                    <a:xfrm>
                      <a:off x="2684" y="3600"/>
                      <a:ext cx="110" cy="234"/>
                    </a:xfrm>
                    <a:custGeom>
                      <a:avLst/>
                      <a:gdLst>
                        <a:gd name="T0" fmla="*/ 15 w 769"/>
                        <a:gd name="T1" fmla="*/ 110 h 1408"/>
                        <a:gd name="T2" fmla="*/ 7 w 769"/>
                        <a:gd name="T3" fmla="*/ 126 h 1408"/>
                        <a:gd name="T4" fmla="*/ 4 w 769"/>
                        <a:gd name="T5" fmla="*/ 139 h 1408"/>
                        <a:gd name="T6" fmla="*/ 2 w 769"/>
                        <a:gd name="T7" fmla="*/ 159 h 1408"/>
                        <a:gd name="T8" fmla="*/ 1 w 769"/>
                        <a:gd name="T9" fmla="*/ 176 h 1408"/>
                        <a:gd name="T10" fmla="*/ 0 w 769"/>
                        <a:gd name="T11" fmla="*/ 197 h 1408"/>
                        <a:gd name="T12" fmla="*/ 1 w 769"/>
                        <a:gd name="T13" fmla="*/ 206 h 1408"/>
                        <a:gd name="T14" fmla="*/ 3 w 769"/>
                        <a:gd name="T15" fmla="*/ 208 h 1408"/>
                        <a:gd name="T16" fmla="*/ 4 w 769"/>
                        <a:gd name="T17" fmla="*/ 211 h 1408"/>
                        <a:gd name="T18" fmla="*/ 4 w 769"/>
                        <a:gd name="T19" fmla="*/ 216 h 1408"/>
                        <a:gd name="T20" fmla="*/ 5 w 769"/>
                        <a:gd name="T21" fmla="*/ 229 h 1408"/>
                        <a:gd name="T22" fmla="*/ 5 w 769"/>
                        <a:gd name="T23" fmla="*/ 233 h 1408"/>
                        <a:gd name="T24" fmla="*/ 11 w 769"/>
                        <a:gd name="T25" fmla="*/ 234 h 1408"/>
                        <a:gd name="T26" fmla="*/ 20 w 769"/>
                        <a:gd name="T27" fmla="*/ 227 h 1408"/>
                        <a:gd name="T28" fmla="*/ 65 w 769"/>
                        <a:gd name="T29" fmla="*/ 97 h 1408"/>
                        <a:gd name="T30" fmla="*/ 95 w 769"/>
                        <a:gd name="T31" fmla="*/ 50 h 1408"/>
                        <a:gd name="T32" fmla="*/ 110 w 769"/>
                        <a:gd name="T33" fmla="*/ 18 h 1408"/>
                        <a:gd name="T34" fmla="*/ 110 w 769"/>
                        <a:gd name="T35" fmla="*/ 1 h 1408"/>
                        <a:gd name="T36" fmla="*/ 101 w 769"/>
                        <a:gd name="T37" fmla="*/ 0 h 1408"/>
                        <a:gd name="T38" fmla="*/ 84 w 769"/>
                        <a:gd name="T39" fmla="*/ 14 h 1408"/>
                        <a:gd name="T40" fmla="*/ 70 w 769"/>
                        <a:gd name="T41" fmla="*/ 35 h 1408"/>
                        <a:gd name="T42" fmla="*/ 15 w 769"/>
                        <a:gd name="T43" fmla="*/ 110 h 14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9"/>
                        <a:gd name="T67" fmla="*/ 0 h 1408"/>
                        <a:gd name="T68" fmla="*/ 769 w 769"/>
                        <a:gd name="T69" fmla="*/ 1408 h 14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9" h="1408">
                          <a:moveTo>
                            <a:pt x="103" y="664"/>
                          </a:moveTo>
                          <a:lnTo>
                            <a:pt x="49" y="759"/>
                          </a:lnTo>
                          <a:lnTo>
                            <a:pt x="30" y="838"/>
                          </a:lnTo>
                          <a:lnTo>
                            <a:pt x="14" y="954"/>
                          </a:lnTo>
                          <a:lnTo>
                            <a:pt x="8" y="1057"/>
                          </a:lnTo>
                          <a:lnTo>
                            <a:pt x="0" y="1187"/>
                          </a:lnTo>
                          <a:lnTo>
                            <a:pt x="8" y="1237"/>
                          </a:lnTo>
                          <a:lnTo>
                            <a:pt x="22" y="1253"/>
                          </a:lnTo>
                          <a:lnTo>
                            <a:pt x="30" y="1267"/>
                          </a:lnTo>
                          <a:lnTo>
                            <a:pt x="30" y="1299"/>
                          </a:lnTo>
                          <a:lnTo>
                            <a:pt x="36" y="1377"/>
                          </a:lnTo>
                          <a:lnTo>
                            <a:pt x="36" y="1400"/>
                          </a:lnTo>
                          <a:lnTo>
                            <a:pt x="77" y="1408"/>
                          </a:lnTo>
                          <a:lnTo>
                            <a:pt x="143" y="1363"/>
                          </a:lnTo>
                          <a:lnTo>
                            <a:pt x="452" y="585"/>
                          </a:lnTo>
                          <a:lnTo>
                            <a:pt x="666" y="298"/>
                          </a:lnTo>
                          <a:lnTo>
                            <a:pt x="769" y="110"/>
                          </a:lnTo>
                          <a:lnTo>
                            <a:pt x="769" y="8"/>
                          </a:lnTo>
                          <a:lnTo>
                            <a:pt x="706" y="0"/>
                          </a:lnTo>
                          <a:lnTo>
                            <a:pt x="587" y="86"/>
                          </a:lnTo>
                          <a:lnTo>
                            <a:pt x="490" y="213"/>
                          </a:lnTo>
                          <a:lnTo>
                            <a:pt x="103" y="664"/>
                          </a:lnTo>
                          <a:close/>
                        </a:path>
                      </a:pathLst>
                    </a:custGeom>
                    <a:solidFill>
                      <a:srgbClr val="C2C2C2"/>
                    </a:solidFill>
                    <a:ln w="9525">
                      <a:noFill/>
                      <a:round/>
                      <a:headEnd/>
                      <a:tailEnd/>
                    </a:ln>
                  </p:spPr>
                  <p:txBody>
                    <a:bodyPr/>
                    <a:lstStyle/>
                    <a:p>
                      <a:endParaRPr lang="de-DE"/>
                    </a:p>
                  </p:txBody>
                </p:sp>
                <p:sp>
                  <p:nvSpPr>
                    <p:cNvPr id="44209" name="Freeform 54"/>
                    <p:cNvSpPr>
                      <a:spLocks/>
                    </p:cNvSpPr>
                    <p:nvPr/>
                  </p:nvSpPr>
                  <p:spPr bwMode="auto">
                    <a:xfrm>
                      <a:off x="2684" y="3600"/>
                      <a:ext cx="110" cy="234"/>
                    </a:xfrm>
                    <a:custGeom>
                      <a:avLst/>
                      <a:gdLst>
                        <a:gd name="T0" fmla="*/ 15 w 769"/>
                        <a:gd name="T1" fmla="*/ 110 h 1408"/>
                        <a:gd name="T2" fmla="*/ 7 w 769"/>
                        <a:gd name="T3" fmla="*/ 126 h 1408"/>
                        <a:gd name="T4" fmla="*/ 4 w 769"/>
                        <a:gd name="T5" fmla="*/ 139 h 1408"/>
                        <a:gd name="T6" fmla="*/ 2 w 769"/>
                        <a:gd name="T7" fmla="*/ 159 h 1408"/>
                        <a:gd name="T8" fmla="*/ 1 w 769"/>
                        <a:gd name="T9" fmla="*/ 176 h 1408"/>
                        <a:gd name="T10" fmla="*/ 0 w 769"/>
                        <a:gd name="T11" fmla="*/ 197 h 1408"/>
                        <a:gd name="T12" fmla="*/ 1 w 769"/>
                        <a:gd name="T13" fmla="*/ 206 h 1408"/>
                        <a:gd name="T14" fmla="*/ 3 w 769"/>
                        <a:gd name="T15" fmla="*/ 208 h 1408"/>
                        <a:gd name="T16" fmla="*/ 4 w 769"/>
                        <a:gd name="T17" fmla="*/ 211 h 1408"/>
                        <a:gd name="T18" fmla="*/ 4 w 769"/>
                        <a:gd name="T19" fmla="*/ 216 h 1408"/>
                        <a:gd name="T20" fmla="*/ 5 w 769"/>
                        <a:gd name="T21" fmla="*/ 229 h 1408"/>
                        <a:gd name="T22" fmla="*/ 5 w 769"/>
                        <a:gd name="T23" fmla="*/ 233 h 1408"/>
                        <a:gd name="T24" fmla="*/ 11 w 769"/>
                        <a:gd name="T25" fmla="*/ 234 h 1408"/>
                        <a:gd name="T26" fmla="*/ 20 w 769"/>
                        <a:gd name="T27" fmla="*/ 227 h 1408"/>
                        <a:gd name="T28" fmla="*/ 65 w 769"/>
                        <a:gd name="T29" fmla="*/ 97 h 1408"/>
                        <a:gd name="T30" fmla="*/ 95 w 769"/>
                        <a:gd name="T31" fmla="*/ 50 h 1408"/>
                        <a:gd name="T32" fmla="*/ 110 w 769"/>
                        <a:gd name="T33" fmla="*/ 18 h 1408"/>
                        <a:gd name="T34" fmla="*/ 110 w 769"/>
                        <a:gd name="T35" fmla="*/ 1 h 1408"/>
                        <a:gd name="T36" fmla="*/ 101 w 769"/>
                        <a:gd name="T37" fmla="*/ 0 h 1408"/>
                        <a:gd name="T38" fmla="*/ 84 w 769"/>
                        <a:gd name="T39" fmla="*/ 14 h 1408"/>
                        <a:gd name="T40" fmla="*/ 70 w 769"/>
                        <a:gd name="T41" fmla="*/ 35 h 1408"/>
                        <a:gd name="T42" fmla="*/ 15 w 769"/>
                        <a:gd name="T43" fmla="*/ 110 h 14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9"/>
                        <a:gd name="T67" fmla="*/ 0 h 1408"/>
                        <a:gd name="T68" fmla="*/ 769 w 769"/>
                        <a:gd name="T69" fmla="*/ 1408 h 14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9" h="1408">
                          <a:moveTo>
                            <a:pt x="103" y="664"/>
                          </a:moveTo>
                          <a:lnTo>
                            <a:pt x="49" y="759"/>
                          </a:lnTo>
                          <a:lnTo>
                            <a:pt x="30" y="838"/>
                          </a:lnTo>
                          <a:lnTo>
                            <a:pt x="14" y="954"/>
                          </a:lnTo>
                          <a:lnTo>
                            <a:pt x="8" y="1057"/>
                          </a:lnTo>
                          <a:lnTo>
                            <a:pt x="0" y="1187"/>
                          </a:lnTo>
                          <a:lnTo>
                            <a:pt x="8" y="1237"/>
                          </a:lnTo>
                          <a:lnTo>
                            <a:pt x="22" y="1253"/>
                          </a:lnTo>
                          <a:lnTo>
                            <a:pt x="30" y="1267"/>
                          </a:lnTo>
                          <a:lnTo>
                            <a:pt x="30" y="1299"/>
                          </a:lnTo>
                          <a:lnTo>
                            <a:pt x="36" y="1377"/>
                          </a:lnTo>
                          <a:lnTo>
                            <a:pt x="36" y="1400"/>
                          </a:lnTo>
                          <a:lnTo>
                            <a:pt x="77" y="1408"/>
                          </a:lnTo>
                          <a:lnTo>
                            <a:pt x="143" y="1363"/>
                          </a:lnTo>
                          <a:lnTo>
                            <a:pt x="452" y="585"/>
                          </a:lnTo>
                          <a:lnTo>
                            <a:pt x="666" y="298"/>
                          </a:lnTo>
                          <a:lnTo>
                            <a:pt x="769" y="110"/>
                          </a:lnTo>
                          <a:lnTo>
                            <a:pt x="769" y="8"/>
                          </a:lnTo>
                          <a:lnTo>
                            <a:pt x="706" y="0"/>
                          </a:lnTo>
                          <a:lnTo>
                            <a:pt x="587" y="86"/>
                          </a:lnTo>
                          <a:lnTo>
                            <a:pt x="490" y="213"/>
                          </a:lnTo>
                          <a:lnTo>
                            <a:pt x="103" y="664"/>
                          </a:lnTo>
                        </a:path>
                      </a:pathLst>
                    </a:custGeom>
                    <a:noFill/>
                    <a:ln w="0">
                      <a:solidFill>
                        <a:srgbClr val="000000"/>
                      </a:solidFill>
                      <a:round/>
                      <a:headEnd/>
                      <a:tailEnd/>
                    </a:ln>
                  </p:spPr>
                  <p:txBody>
                    <a:bodyPr/>
                    <a:lstStyle/>
                    <a:p>
                      <a:endParaRPr lang="de-DE"/>
                    </a:p>
                  </p:txBody>
                </p:sp>
                <p:sp>
                  <p:nvSpPr>
                    <p:cNvPr id="44210" name="Freeform 55"/>
                    <p:cNvSpPr>
                      <a:spLocks/>
                    </p:cNvSpPr>
                    <p:nvPr/>
                  </p:nvSpPr>
                  <p:spPr bwMode="auto">
                    <a:xfrm>
                      <a:off x="2631" y="3510"/>
                      <a:ext cx="326" cy="380"/>
                    </a:xfrm>
                    <a:custGeom>
                      <a:avLst/>
                      <a:gdLst>
                        <a:gd name="T0" fmla="*/ 278 w 2285"/>
                        <a:gd name="T1" fmla="*/ 24 h 2280"/>
                        <a:gd name="T2" fmla="*/ 282 w 2285"/>
                        <a:gd name="T3" fmla="*/ 33 h 2280"/>
                        <a:gd name="T4" fmla="*/ 293 w 2285"/>
                        <a:gd name="T5" fmla="*/ 46 h 2280"/>
                        <a:gd name="T6" fmla="*/ 311 w 2285"/>
                        <a:gd name="T7" fmla="*/ 73 h 2280"/>
                        <a:gd name="T8" fmla="*/ 322 w 2285"/>
                        <a:gd name="T9" fmla="*/ 103 h 2280"/>
                        <a:gd name="T10" fmla="*/ 326 w 2285"/>
                        <a:gd name="T11" fmla="*/ 143 h 2280"/>
                        <a:gd name="T12" fmla="*/ 318 w 2285"/>
                        <a:gd name="T13" fmla="*/ 180 h 2280"/>
                        <a:gd name="T14" fmla="*/ 310 w 2285"/>
                        <a:gd name="T15" fmla="*/ 205 h 2280"/>
                        <a:gd name="T16" fmla="*/ 295 w 2285"/>
                        <a:gd name="T17" fmla="*/ 227 h 2280"/>
                        <a:gd name="T18" fmla="*/ 280 w 2285"/>
                        <a:gd name="T19" fmla="*/ 245 h 2280"/>
                        <a:gd name="T20" fmla="*/ 260 w 2285"/>
                        <a:gd name="T21" fmla="*/ 291 h 2280"/>
                        <a:gd name="T22" fmla="*/ 234 w 2285"/>
                        <a:gd name="T23" fmla="*/ 328 h 2280"/>
                        <a:gd name="T24" fmla="*/ 215 w 2285"/>
                        <a:gd name="T25" fmla="*/ 351 h 2280"/>
                        <a:gd name="T26" fmla="*/ 188 w 2285"/>
                        <a:gd name="T27" fmla="*/ 374 h 2280"/>
                        <a:gd name="T28" fmla="*/ 166 w 2285"/>
                        <a:gd name="T29" fmla="*/ 380 h 2280"/>
                        <a:gd name="T30" fmla="*/ 59 w 2285"/>
                        <a:gd name="T31" fmla="*/ 363 h 2280"/>
                        <a:gd name="T32" fmla="*/ 59 w 2285"/>
                        <a:gd name="T33" fmla="*/ 321 h 2280"/>
                        <a:gd name="T34" fmla="*/ 68 w 2285"/>
                        <a:gd name="T35" fmla="*/ 295 h 2280"/>
                        <a:gd name="T36" fmla="*/ 70 w 2285"/>
                        <a:gd name="T37" fmla="*/ 279 h 2280"/>
                        <a:gd name="T38" fmla="*/ 72 w 2285"/>
                        <a:gd name="T39" fmla="*/ 257 h 2280"/>
                        <a:gd name="T40" fmla="*/ 93 w 2285"/>
                        <a:gd name="T41" fmla="*/ 204 h 2280"/>
                        <a:gd name="T42" fmla="*/ 119 w 2285"/>
                        <a:gd name="T43" fmla="*/ 162 h 2280"/>
                        <a:gd name="T44" fmla="*/ 143 w 2285"/>
                        <a:gd name="T45" fmla="*/ 131 h 2280"/>
                        <a:gd name="T46" fmla="*/ 146 w 2285"/>
                        <a:gd name="T47" fmla="*/ 118 h 2280"/>
                        <a:gd name="T48" fmla="*/ 140 w 2285"/>
                        <a:gd name="T49" fmla="*/ 122 h 2280"/>
                        <a:gd name="T50" fmla="*/ 129 w 2285"/>
                        <a:gd name="T51" fmla="*/ 138 h 2280"/>
                        <a:gd name="T52" fmla="*/ 123 w 2285"/>
                        <a:gd name="T53" fmla="*/ 149 h 2280"/>
                        <a:gd name="T54" fmla="*/ 108 w 2285"/>
                        <a:gd name="T55" fmla="*/ 170 h 2280"/>
                        <a:gd name="T56" fmla="*/ 93 w 2285"/>
                        <a:gd name="T57" fmla="*/ 192 h 2280"/>
                        <a:gd name="T58" fmla="*/ 86 w 2285"/>
                        <a:gd name="T59" fmla="*/ 205 h 2280"/>
                        <a:gd name="T60" fmla="*/ 75 w 2285"/>
                        <a:gd name="T61" fmla="*/ 210 h 2280"/>
                        <a:gd name="T62" fmla="*/ 59 w 2285"/>
                        <a:gd name="T63" fmla="*/ 211 h 2280"/>
                        <a:gd name="T64" fmla="*/ 51 w 2285"/>
                        <a:gd name="T65" fmla="*/ 221 h 2280"/>
                        <a:gd name="T66" fmla="*/ 43 w 2285"/>
                        <a:gd name="T67" fmla="*/ 231 h 2280"/>
                        <a:gd name="T68" fmla="*/ 32 w 2285"/>
                        <a:gd name="T69" fmla="*/ 235 h 2280"/>
                        <a:gd name="T70" fmla="*/ 19 w 2285"/>
                        <a:gd name="T71" fmla="*/ 236 h 2280"/>
                        <a:gd name="T72" fmla="*/ 7 w 2285"/>
                        <a:gd name="T73" fmla="*/ 237 h 2280"/>
                        <a:gd name="T74" fmla="*/ 1 w 2285"/>
                        <a:gd name="T75" fmla="*/ 230 h 2280"/>
                        <a:gd name="T76" fmla="*/ 0 w 2285"/>
                        <a:gd name="T77" fmla="*/ 221 h 2280"/>
                        <a:gd name="T78" fmla="*/ 10 w 2285"/>
                        <a:gd name="T79" fmla="*/ 208 h 2280"/>
                        <a:gd name="T80" fmla="*/ 22 w 2285"/>
                        <a:gd name="T81" fmla="*/ 193 h 2280"/>
                        <a:gd name="T82" fmla="*/ 39 w 2285"/>
                        <a:gd name="T83" fmla="*/ 175 h 2280"/>
                        <a:gd name="T84" fmla="*/ 76 w 2285"/>
                        <a:gd name="T85" fmla="*/ 149 h 2280"/>
                        <a:gd name="T86" fmla="*/ 98 w 2285"/>
                        <a:gd name="T87" fmla="*/ 135 h 2280"/>
                        <a:gd name="T88" fmla="*/ 194 w 2285"/>
                        <a:gd name="T89" fmla="*/ 33 h 2280"/>
                        <a:gd name="T90" fmla="*/ 271 w 2285"/>
                        <a:gd name="T91" fmla="*/ 12 h 2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85"/>
                        <a:gd name="T139" fmla="*/ 0 h 2280"/>
                        <a:gd name="T140" fmla="*/ 2285 w 2285"/>
                        <a:gd name="T141" fmla="*/ 2280 h 22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85" h="2280">
                          <a:moveTo>
                            <a:pt x="1896" y="74"/>
                          </a:moveTo>
                          <a:lnTo>
                            <a:pt x="1949" y="142"/>
                          </a:lnTo>
                          <a:lnTo>
                            <a:pt x="1974" y="182"/>
                          </a:lnTo>
                          <a:lnTo>
                            <a:pt x="1974" y="196"/>
                          </a:lnTo>
                          <a:lnTo>
                            <a:pt x="1998" y="221"/>
                          </a:lnTo>
                          <a:lnTo>
                            <a:pt x="2053" y="274"/>
                          </a:lnTo>
                          <a:lnTo>
                            <a:pt x="2124" y="368"/>
                          </a:lnTo>
                          <a:lnTo>
                            <a:pt x="2181" y="441"/>
                          </a:lnTo>
                          <a:lnTo>
                            <a:pt x="2230" y="527"/>
                          </a:lnTo>
                          <a:lnTo>
                            <a:pt x="2259" y="621"/>
                          </a:lnTo>
                          <a:lnTo>
                            <a:pt x="2285" y="722"/>
                          </a:lnTo>
                          <a:lnTo>
                            <a:pt x="2285" y="857"/>
                          </a:lnTo>
                          <a:lnTo>
                            <a:pt x="2259" y="965"/>
                          </a:lnTo>
                          <a:lnTo>
                            <a:pt x="2230" y="1081"/>
                          </a:lnTo>
                          <a:lnTo>
                            <a:pt x="2215" y="1143"/>
                          </a:lnTo>
                          <a:lnTo>
                            <a:pt x="2173" y="1231"/>
                          </a:lnTo>
                          <a:lnTo>
                            <a:pt x="2124" y="1292"/>
                          </a:lnTo>
                          <a:lnTo>
                            <a:pt x="2069" y="1363"/>
                          </a:lnTo>
                          <a:lnTo>
                            <a:pt x="2007" y="1403"/>
                          </a:lnTo>
                          <a:lnTo>
                            <a:pt x="1965" y="1472"/>
                          </a:lnTo>
                          <a:lnTo>
                            <a:pt x="1902" y="1613"/>
                          </a:lnTo>
                          <a:lnTo>
                            <a:pt x="1822" y="1748"/>
                          </a:lnTo>
                          <a:lnTo>
                            <a:pt x="1743" y="1866"/>
                          </a:lnTo>
                          <a:lnTo>
                            <a:pt x="1639" y="1967"/>
                          </a:lnTo>
                          <a:lnTo>
                            <a:pt x="1568" y="2030"/>
                          </a:lnTo>
                          <a:lnTo>
                            <a:pt x="1504" y="2106"/>
                          </a:lnTo>
                          <a:lnTo>
                            <a:pt x="1408" y="2186"/>
                          </a:lnTo>
                          <a:lnTo>
                            <a:pt x="1320" y="2242"/>
                          </a:lnTo>
                          <a:lnTo>
                            <a:pt x="1240" y="2273"/>
                          </a:lnTo>
                          <a:lnTo>
                            <a:pt x="1161" y="2280"/>
                          </a:lnTo>
                          <a:lnTo>
                            <a:pt x="1114" y="2280"/>
                          </a:lnTo>
                          <a:lnTo>
                            <a:pt x="412" y="2179"/>
                          </a:lnTo>
                          <a:lnTo>
                            <a:pt x="368" y="2091"/>
                          </a:lnTo>
                          <a:lnTo>
                            <a:pt x="412" y="1928"/>
                          </a:lnTo>
                          <a:lnTo>
                            <a:pt x="447" y="1841"/>
                          </a:lnTo>
                          <a:lnTo>
                            <a:pt x="479" y="1770"/>
                          </a:lnTo>
                          <a:lnTo>
                            <a:pt x="502" y="1715"/>
                          </a:lnTo>
                          <a:lnTo>
                            <a:pt x="493" y="1676"/>
                          </a:lnTo>
                          <a:lnTo>
                            <a:pt x="487" y="1620"/>
                          </a:lnTo>
                          <a:lnTo>
                            <a:pt x="502" y="1542"/>
                          </a:lnTo>
                          <a:lnTo>
                            <a:pt x="566" y="1394"/>
                          </a:lnTo>
                          <a:lnTo>
                            <a:pt x="654" y="1222"/>
                          </a:lnTo>
                          <a:lnTo>
                            <a:pt x="734" y="1105"/>
                          </a:lnTo>
                          <a:lnTo>
                            <a:pt x="834" y="974"/>
                          </a:lnTo>
                          <a:lnTo>
                            <a:pt x="940" y="847"/>
                          </a:lnTo>
                          <a:lnTo>
                            <a:pt x="1002" y="786"/>
                          </a:lnTo>
                          <a:lnTo>
                            <a:pt x="1002" y="755"/>
                          </a:lnTo>
                          <a:lnTo>
                            <a:pt x="1020" y="708"/>
                          </a:lnTo>
                          <a:lnTo>
                            <a:pt x="1042" y="675"/>
                          </a:lnTo>
                          <a:lnTo>
                            <a:pt x="979" y="731"/>
                          </a:lnTo>
                          <a:lnTo>
                            <a:pt x="940" y="786"/>
                          </a:lnTo>
                          <a:lnTo>
                            <a:pt x="905" y="831"/>
                          </a:lnTo>
                          <a:lnTo>
                            <a:pt x="883" y="865"/>
                          </a:lnTo>
                          <a:lnTo>
                            <a:pt x="859" y="893"/>
                          </a:lnTo>
                          <a:lnTo>
                            <a:pt x="834" y="934"/>
                          </a:lnTo>
                          <a:lnTo>
                            <a:pt x="757" y="1019"/>
                          </a:lnTo>
                          <a:lnTo>
                            <a:pt x="703" y="1081"/>
                          </a:lnTo>
                          <a:lnTo>
                            <a:pt x="654" y="1152"/>
                          </a:lnTo>
                          <a:lnTo>
                            <a:pt x="632" y="1191"/>
                          </a:lnTo>
                          <a:lnTo>
                            <a:pt x="606" y="1231"/>
                          </a:lnTo>
                          <a:lnTo>
                            <a:pt x="582" y="1246"/>
                          </a:lnTo>
                          <a:lnTo>
                            <a:pt x="526" y="1261"/>
                          </a:lnTo>
                          <a:lnTo>
                            <a:pt x="461" y="1261"/>
                          </a:lnTo>
                          <a:lnTo>
                            <a:pt x="412" y="1268"/>
                          </a:lnTo>
                          <a:lnTo>
                            <a:pt x="398" y="1277"/>
                          </a:lnTo>
                          <a:lnTo>
                            <a:pt x="359" y="1325"/>
                          </a:lnTo>
                          <a:lnTo>
                            <a:pt x="335" y="1363"/>
                          </a:lnTo>
                          <a:lnTo>
                            <a:pt x="304" y="1387"/>
                          </a:lnTo>
                          <a:lnTo>
                            <a:pt x="263" y="1403"/>
                          </a:lnTo>
                          <a:lnTo>
                            <a:pt x="223" y="1409"/>
                          </a:lnTo>
                          <a:lnTo>
                            <a:pt x="175" y="1409"/>
                          </a:lnTo>
                          <a:lnTo>
                            <a:pt x="134" y="1418"/>
                          </a:lnTo>
                          <a:lnTo>
                            <a:pt x="95" y="1458"/>
                          </a:lnTo>
                          <a:lnTo>
                            <a:pt x="50" y="1424"/>
                          </a:lnTo>
                          <a:lnTo>
                            <a:pt x="33" y="1418"/>
                          </a:lnTo>
                          <a:lnTo>
                            <a:pt x="9" y="1380"/>
                          </a:lnTo>
                          <a:lnTo>
                            <a:pt x="0" y="1346"/>
                          </a:lnTo>
                          <a:lnTo>
                            <a:pt x="0" y="1325"/>
                          </a:lnTo>
                          <a:lnTo>
                            <a:pt x="25" y="1284"/>
                          </a:lnTo>
                          <a:lnTo>
                            <a:pt x="72" y="1246"/>
                          </a:lnTo>
                          <a:lnTo>
                            <a:pt x="113" y="1206"/>
                          </a:lnTo>
                          <a:lnTo>
                            <a:pt x="152" y="1158"/>
                          </a:lnTo>
                          <a:lnTo>
                            <a:pt x="192" y="1120"/>
                          </a:lnTo>
                          <a:lnTo>
                            <a:pt x="272" y="1050"/>
                          </a:lnTo>
                          <a:lnTo>
                            <a:pt x="406" y="981"/>
                          </a:lnTo>
                          <a:lnTo>
                            <a:pt x="533" y="893"/>
                          </a:lnTo>
                          <a:lnTo>
                            <a:pt x="632" y="840"/>
                          </a:lnTo>
                          <a:lnTo>
                            <a:pt x="686" y="809"/>
                          </a:lnTo>
                          <a:lnTo>
                            <a:pt x="757" y="708"/>
                          </a:lnTo>
                          <a:lnTo>
                            <a:pt x="1362" y="196"/>
                          </a:lnTo>
                          <a:lnTo>
                            <a:pt x="1767" y="0"/>
                          </a:lnTo>
                          <a:lnTo>
                            <a:pt x="1896" y="74"/>
                          </a:lnTo>
                          <a:close/>
                        </a:path>
                      </a:pathLst>
                    </a:custGeom>
                    <a:solidFill>
                      <a:srgbClr val="FFFFFF"/>
                    </a:solidFill>
                    <a:ln w="9525">
                      <a:noFill/>
                      <a:round/>
                      <a:headEnd/>
                      <a:tailEnd/>
                    </a:ln>
                  </p:spPr>
                  <p:txBody>
                    <a:bodyPr/>
                    <a:lstStyle/>
                    <a:p>
                      <a:endParaRPr lang="de-DE"/>
                    </a:p>
                  </p:txBody>
                </p:sp>
                <p:sp>
                  <p:nvSpPr>
                    <p:cNvPr id="44211" name="Freeform 56"/>
                    <p:cNvSpPr>
                      <a:spLocks/>
                    </p:cNvSpPr>
                    <p:nvPr/>
                  </p:nvSpPr>
                  <p:spPr bwMode="auto">
                    <a:xfrm>
                      <a:off x="2631" y="3510"/>
                      <a:ext cx="326" cy="380"/>
                    </a:xfrm>
                    <a:custGeom>
                      <a:avLst/>
                      <a:gdLst>
                        <a:gd name="T0" fmla="*/ 278 w 2285"/>
                        <a:gd name="T1" fmla="*/ 24 h 2280"/>
                        <a:gd name="T2" fmla="*/ 282 w 2285"/>
                        <a:gd name="T3" fmla="*/ 33 h 2280"/>
                        <a:gd name="T4" fmla="*/ 293 w 2285"/>
                        <a:gd name="T5" fmla="*/ 46 h 2280"/>
                        <a:gd name="T6" fmla="*/ 311 w 2285"/>
                        <a:gd name="T7" fmla="*/ 73 h 2280"/>
                        <a:gd name="T8" fmla="*/ 322 w 2285"/>
                        <a:gd name="T9" fmla="*/ 103 h 2280"/>
                        <a:gd name="T10" fmla="*/ 326 w 2285"/>
                        <a:gd name="T11" fmla="*/ 143 h 2280"/>
                        <a:gd name="T12" fmla="*/ 318 w 2285"/>
                        <a:gd name="T13" fmla="*/ 180 h 2280"/>
                        <a:gd name="T14" fmla="*/ 310 w 2285"/>
                        <a:gd name="T15" fmla="*/ 205 h 2280"/>
                        <a:gd name="T16" fmla="*/ 295 w 2285"/>
                        <a:gd name="T17" fmla="*/ 227 h 2280"/>
                        <a:gd name="T18" fmla="*/ 280 w 2285"/>
                        <a:gd name="T19" fmla="*/ 245 h 2280"/>
                        <a:gd name="T20" fmla="*/ 260 w 2285"/>
                        <a:gd name="T21" fmla="*/ 291 h 2280"/>
                        <a:gd name="T22" fmla="*/ 234 w 2285"/>
                        <a:gd name="T23" fmla="*/ 328 h 2280"/>
                        <a:gd name="T24" fmla="*/ 215 w 2285"/>
                        <a:gd name="T25" fmla="*/ 351 h 2280"/>
                        <a:gd name="T26" fmla="*/ 188 w 2285"/>
                        <a:gd name="T27" fmla="*/ 374 h 2280"/>
                        <a:gd name="T28" fmla="*/ 166 w 2285"/>
                        <a:gd name="T29" fmla="*/ 380 h 2280"/>
                        <a:gd name="T30" fmla="*/ 59 w 2285"/>
                        <a:gd name="T31" fmla="*/ 363 h 2280"/>
                        <a:gd name="T32" fmla="*/ 59 w 2285"/>
                        <a:gd name="T33" fmla="*/ 321 h 2280"/>
                        <a:gd name="T34" fmla="*/ 68 w 2285"/>
                        <a:gd name="T35" fmla="*/ 295 h 2280"/>
                        <a:gd name="T36" fmla="*/ 70 w 2285"/>
                        <a:gd name="T37" fmla="*/ 279 h 2280"/>
                        <a:gd name="T38" fmla="*/ 72 w 2285"/>
                        <a:gd name="T39" fmla="*/ 257 h 2280"/>
                        <a:gd name="T40" fmla="*/ 93 w 2285"/>
                        <a:gd name="T41" fmla="*/ 204 h 2280"/>
                        <a:gd name="T42" fmla="*/ 119 w 2285"/>
                        <a:gd name="T43" fmla="*/ 162 h 2280"/>
                        <a:gd name="T44" fmla="*/ 143 w 2285"/>
                        <a:gd name="T45" fmla="*/ 131 h 2280"/>
                        <a:gd name="T46" fmla="*/ 146 w 2285"/>
                        <a:gd name="T47" fmla="*/ 118 h 2280"/>
                        <a:gd name="T48" fmla="*/ 140 w 2285"/>
                        <a:gd name="T49" fmla="*/ 122 h 2280"/>
                        <a:gd name="T50" fmla="*/ 129 w 2285"/>
                        <a:gd name="T51" fmla="*/ 138 h 2280"/>
                        <a:gd name="T52" fmla="*/ 123 w 2285"/>
                        <a:gd name="T53" fmla="*/ 149 h 2280"/>
                        <a:gd name="T54" fmla="*/ 108 w 2285"/>
                        <a:gd name="T55" fmla="*/ 170 h 2280"/>
                        <a:gd name="T56" fmla="*/ 93 w 2285"/>
                        <a:gd name="T57" fmla="*/ 192 h 2280"/>
                        <a:gd name="T58" fmla="*/ 86 w 2285"/>
                        <a:gd name="T59" fmla="*/ 205 h 2280"/>
                        <a:gd name="T60" fmla="*/ 75 w 2285"/>
                        <a:gd name="T61" fmla="*/ 210 h 2280"/>
                        <a:gd name="T62" fmla="*/ 59 w 2285"/>
                        <a:gd name="T63" fmla="*/ 211 h 2280"/>
                        <a:gd name="T64" fmla="*/ 51 w 2285"/>
                        <a:gd name="T65" fmla="*/ 221 h 2280"/>
                        <a:gd name="T66" fmla="*/ 43 w 2285"/>
                        <a:gd name="T67" fmla="*/ 231 h 2280"/>
                        <a:gd name="T68" fmla="*/ 32 w 2285"/>
                        <a:gd name="T69" fmla="*/ 235 h 2280"/>
                        <a:gd name="T70" fmla="*/ 19 w 2285"/>
                        <a:gd name="T71" fmla="*/ 236 h 2280"/>
                        <a:gd name="T72" fmla="*/ 7 w 2285"/>
                        <a:gd name="T73" fmla="*/ 237 h 2280"/>
                        <a:gd name="T74" fmla="*/ 1 w 2285"/>
                        <a:gd name="T75" fmla="*/ 230 h 2280"/>
                        <a:gd name="T76" fmla="*/ 0 w 2285"/>
                        <a:gd name="T77" fmla="*/ 221 h 2280"/>
                        <a:gd name="T78" fmla="*/ 10 w 2285"/>
                        <a:gd name="T79" fmla="*/ 208 h 2280"/>
                        <a:gd name="T80" fmla="*/ 22 w 2285"/>
                        <a:gd name="T81" fmla="*/ 193 h 2280"/>
                        <a:gd name="T82" fmla="*/ 39 w 2285"/>
                        <a:gd name="T83" fmla="*/ 175 h 2280"/>
                        <a:gd name="T84" fmla="*/ 76 w 2285"/>
                        <a:gd name="T85" fmla="*/ 149 h 2280"/>
                        <a:gd name="T86" fmla="*/ 98 w 2285"/>
                        <a:gd name="T87" fmla="*/ 135 h 2280"/>
                        <a:gd name="T88" fmla="*/ 194 w 2285"/>
                        <a:gd name="T89" fmla="*/ 33 h 2280"/>
                        <a:gd name="T90" fmla="*/ 271 w 2285"/>
                        <a:gd name="T91" fmla="*/ 12 h 2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85"/>
                        <a:gd name="T139" fmla="*/ 0 h 2280"/>
                        <a:gd name="T140" fmla="*/ 2285 w 2285"/>
                        <a:gd name="T141" fmla="*/ 2280 h 22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85" h="2280">
                          <a:moveTo>
                            <a:pt x="1896" y="74"/>
                          </a:moveTo>
                          <a:lnTo>
                            <a:pt x="1949" y="142"/>
                          </a:lnTo>
                          <a:lnTo>
                            <a:pt x="1974" y="182"/>
                          </a:lnTo>
                          <a:lnTo>
                            <a:pt x="1974" y="196"/>
                          </a:lnTo>
                          <a:lnTo>
                            <a:pt x="1998" y="221"/>
                          </a:lnTo>
                          <a:lnTo>
                            <a:pt x="2053" y="274"/>
                          </a:lnTo>
                          <a:lnTo>
                            <a:pt x="2124" y="368"/>
                          </a:lnTo>
                          <a:lnTo>
                            <a:pt x="2181" y="441"/>
                          </a:lnTo>
                          <a:lnTo>
                            <a:pt x="2230" y="527"/>
                          </a:lnTo>
                          <a:lnTo>
                            <a:pt x="2259" y="621"/>
                          </a:lnTo>
                          <a:lnTo>
                            <a:pt x="2285" y="722"/>
                          </a:lnTo>
                          <a:lnTo>
                            <a:pt x="2285" y="857"/>
                          </a:lnTo>
                          <a:lnTo>
                            <a:pt x="2259" y="965"/>
                          </a:lnTo>
                          <a:lnTo>
                            <a:pt x="2230" y="1081"/>
                          </a:lnTo>
                          <a:lnTo>
                            <a:pt x="2215" y="1143"/>
                          </a:lnTo>
                          <a:lnTo>
                            <a:pt x="2173" y="1231"/>
                          </a:lnTo>
                          <a:lnTo>
                            <a:pt x="2124" y="1292"/>
                          </a:lnTo>
                          <a:lnTo>
                            <a:pt x="2069" y="1363"/>
                          </a:lnTo>
                          <a:lnTo>
                            <a:pt x="2007" y="1403"/>
                          </a:lnTo>
                          <a:lnTo>
                            <a:pt x="1965" y="1472"/>
                          </a:lnTo>
                          <a:lnTo>
                            <a:pt x="1902" y="1613"/>
                          </a:lnTo>
                          <a:lnTo>
                            <a:pt x="1822" y="1748"/>
                          </a:lnTo>
                          <a:lnTo>
                            <a:pt x="1743" y="1866"/>
                          </a:lnTo>
                          <a:lnTo>
                            <a:pt x="1639" y="1967"/>
                          </a:lnTo>
                          <a:lnTo>
                            <a:pt x="1568" y="2030"/>
                          </a:lnTo>
                          <a:lnTo>
                            <a:pt x="1504" y="2106"/>
                          </a:lnTo>
                          <a:lnTo>
                            <a:pt x="1408" y="2186"/>
                          </a:lnTo>
                          <a:lnTo>
                            <a:pt x="1320" y="2242"/>
                          </a:lnTo>
                          <a:lnTo>
                            <a:pt x="1240" y="2273"/>
                          </a:lnTo>
                          <a:lnTo>
                            <a:pt x="1161" y="2280"/>
                          </a:lnTo>
                          <a:lnTo>
                            <a:pt x="1114" y="2280"/>
                          </a:lnTo>
                          <a:lnTo>
                            <a:pt x="412" y="2179"/>
                          </a:lnTo>
                          <a:lnTo>
                            <a:pt x="368" y="2091"/>
                          </a:lnTo>
                          <a:lnTo>
                            <a:pt x="412" y="1928"/>
                          </a:lnTo>
                          <a:lnTo>
                            <a:pt x="447" y="1841"/>
                          </a:lnTo>
                          <a:lnTo>
                            <a:pt x="479" y="1770"/>
                          </a:lnTo>
                          <a:lnTo>
                            <a:pt x="502" y="1715"/>
                          </a:lnTo>
                          <a:lnTo>
                            <a:pt x="493" y="1676"/>
                          </a:lnTo>
                          <a:lnTo>
                            <a:pt x="487" y="1620"/>
                          </a:lnTo>
                          <a:lnTo>
                            <a:pt x="502" y="1542"/>
                          </a:lnTo>
                          <a:lnTo>
                            <a:pt x="566" y="1394"/>
                          </a:lnTo>
                          <a:lnTo>
                            <a:pt x="654" y="1222"/>
                          </a:lnTo>
                          <a:lnTo>
                            <a:pt x="734" y="1105"/>
                          </a:lnTo>
                          <a:lnTo>
                            <a:pt x="834" y="974"/>
                          </a:lnTo>
                          <a:lnTo>
                            <a:pt x="940" y="847"/>
                          </a:lnTo>
                          <a:lnTo>
                            <a:pt x="1002" y="786"/>
                          </a:lnTo>
                          <a:lnTo>
                            <a:pt x="1002" y="755"/>
                          </a:lnTo>
                          <a:lnTo>
                            <a:pt x="1020" y="708"/>
                          </a:lnTo>
                          <a:lnTo>
                            <a:pt x="1042" y="675"/>
                          </a:lnTo>
                          <a:lnTo>
                            <a:pt x="979" y="731"/>
                          </a:lnTo>
                          <a:lnTo>
                            <a:pt x="940" y="786"/>
                          </a:lnTo>
                          <a:lnTo>
                            <a:pt x="905" y="831"/>
                          </a:lnTo>
                          <a:lnTo>
                            <a:pt x="883" y="865"/>
                          </a:lnTo>
                          <a:lnTo>
                            <a:pt x="859" y="893"/>
                          </a:lnTo>
                          <a:lnTo>
                            <a:pt x="834" y="934"/>
                          </a:lnTo>
                          <a:lnTo>
                            <a:pt x="757" y="1019"/>
                          </a:lnTo>
                          <a:lnTo>
                            <a:pt x="703" y="1081"/>
                          </a:lnTo>
                          <a:lnTo>
                            <a:pt x="654" y="1152"/>
                          </a:lnTo>
                          <a:lnTo>
                            <a:pt x="632" y="1191"/>
                          </a:lnTo>
                          <a:lnTo>
                            <a:pt x="606" y="1231"/>
                          </a:lnTo>
                          <a:lnTo>
                            <a:pt x="582" y="1246"/>
                          </a:lnTo>
                          <a:lnTo>
                            <a:pt x="526" y="1261"/>
                          </a:lnTo>
                          <a:lnTo>
                            <a:pt x="461" y="1261"/>
                          </a:lnTo>
                          <a:lnTo>
                            <a:pt x="412" y="1268"/>
                          </a:lnTo>
                          <a:lnTo>
                            <a:pt x="398" y="1277"/>
                          </a:lnTo>
                          <a:lnTo>
                            <a:pt x="359" y="1325"/>
                          </a:lnTo>
                          <a:lnTo>
                            <a:pt x="335" y="1363"/>
                          </a:lnTo>
                          <a:lnTo>
                            <a:pt x="304" y="1387"/>
                          </a:lnTo>
                          <a:lnTo>
                            <a:pt x="263" y="1403"/>
                          </a:lnTo>
                          <a:lnTo>
                            <a:pt x="223" y="1409"/>
                          </a:lnTo>
                          <a:lnTo>
                            <a:pt x="175" y="1409"/>
                          </a:lnTo>
                          <a:lnTo>
                            <a:pt x="134" y="1418"/>
                          </a:lnTo>
                          <a:lnTo>
                            <a:pt x="95" y="1458"/>
                          </a:lnTo>
                          <a:lnTo>
                            <a:pt x="50" y="1424"/>
                          </a:lnTo>
                          <a:lnTo>
                            <a:pt x="33" y="1418"/>
                          </a:lnTo>
                          <a:lnTo>
                            <a:pt x="9" y="1380"/>
                          </a:lnTo>
                          <a:lnTo>
                            <a:pt x="0" y="1346"/>
                          </a:lnTo>
                          <a:lnTo>
                            <a:pt x="0" y="1325"/>
                          </a:lnTo>
                          <a:lnTo>
                            <a:pt x="25" y="1284"/>
                          </a:lnTo>
                          <a:lnTo>
                            <a:pt x="72" y="1246"/>
                          </a:lnTo>
                          <a:lnTo>
                            <a:pt x="113" y="1206"/>
                          </a:lnTo>
                          <a:lnTo>
                            <a:pt x="152" y="1158"/>
                          </a:lnTo>
                          <a:lnTo>
                            <a:pt x="192" y="1120"/>
                          </a:lnTo>
                          <a:lnTo>
                            <a:pt x="272" y="1050"/>
                          </a:lnTo>
                          <a:lnTo>
                            <a:pt x="406" y="981"/>
                          </a:lnTo>
                          <a:lnTo>
                            <a:pt x="533" y="893"/>
                          </a:lnTo>
                          <a:lnTo>
                            <a:pt x="632" y="840"/>
                          </a:lnTo>
                          <a:lnTo>
                            <a:pt x="686" y="809"/>
                          </a:lnTo>
                          <a:lnTo>
                            <a:pt x="757" y="708"/>
                          </a:lnTo>
                          <a:lnTo>
                            <a:pt x="1362" y="196"/>
                          </a:lnTo>
                          <a:lnTo>
                            <a:pt x="1767" y="0"/>
                          </a:lnTo>
                          <a:lnTo>
                            <a:pt x="1896" y="74"/>
                          </a:lnTo>
                        </a:path>
                      </a:pathLst>
                    </a:custGeom>
                    <a:noFill/>
                    <a:ln w="0">
                      <a:solidFill>
                        <a:srgbClr val="000000"/>
                      </a:solidFill>
                      <a:round/>
                      <a:headEnd/>
                      <a:tailEnd/>
                    </a:ln>
                  </p:spPr>
                  <p:txBody>
                    <a:bodyPr/>
                    <a:lstStyle/>
                    <a:p>
                      <a:endParaRPr lang="de-DE"/>
                    </a:p>
                  </p:txBody>
                </p:sp>
                <p:sp>
                  <p:nvSpPr>
                    <p:cNvPr id="44212" name="Freeform 57"/>
                    <p:cNvSpPr>
                      <a:spLocks/>
                    </p:cNvSpPr>
                    <p:nvPr/>
                  </p:nvSpPr>
                  <p:spPr bwMode="auto">
                    <a:xfrm>
                      <a:off x="2774" y="3618"/>
                      <a:ext cx="31" cy="22"/>
                    </a:xfrm>
                    <a:custGeom>
                      <a:avLst/>
                      <a:gdLst>
                        <a:gd name="T0" fmla="*/ 0 w 214"/>
                        <a:gd name="T1" fmla="*/ 22 h 133"/>
                        <a:gd name="T2" fmla="*/ 3 w 214"/>
                        <a:gd name="T3" fmla="*/ 19 h 133"/>
                        <a:gd name="T4" fmla="*/ 6 w 214"/>
                        <a:gd name="T5" fmla="*/ 12 h 133"/>
                        <a:gd name="T6" fmla="*/ 8 w 214"/>
                        <a:gd name="T7" fmla="*/ 9 h 133"/>
                        <a:gd name="T8" fmla="*/ 14 w 214"/>
                        <a:gd name="T9" fmla="*/ 6 h 133"/>
                        <a:gd name="T10" fmla="*/ 20 w 214"/>
                        <a:gd name="T11" fmla="*/ 3 h 133"/>
                        <a:gd name="T12" fmla="*/ 25 w 214"/>
                        <a:gd name="T13" fmla="*/ 3 h 133"/>
                        <a:gd name="T14" fmla="*/ 31 w 214"/>
                        <a:gd name="T15" fmla="*/ 0 h 133"/>
                        <a:gd name="T16" fmla="*/ 0 60000 65536"/>
                        <a:gd name="T17" fmla="*/ 0 60000 65536"/>
                        <a:gd name="T18" fmla="*/ 0 60000 65536"/>
                        <a:gd name="T19" fmla="*/ 0 60000 65536"/>
                        <a:gd name="T20" fmla="*/ 0 60000 65536"/>
                        <a:gd name="T21" fmla="*/ 0 60000 65536"/>
                        <a:gd name="T22" fmla="*/ 0 60000 65536"/>
                        <a:gd name="T23" fmla="*/ 0 60000 65536"/>
                        <a:gd name="T24" fmla="*/ 0 w 214"/>
                        <a:gd name="T25" fmla="*/ 0 h 133"/>
                        <a:gd name="T26" fmla="*/ 214 w 214"/>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4" h="133">
                          <a:moveTo>
                            <a:pt x="0" y="133"/>
                          </a:moveTo>
                          <a:lnTo>
                            <a:pt x="21" y="113"/>
                          </a:lnTo>
                          <a:lnTo>
                            <a:pt x="40" y="75"/>
                          </a:lnTo>
                          <a:lnTo>
                            <a:pt x="58" y="57"/>
                          </a:lnTo>
                          <a:lnTo>
                            <a:pt x="98" y="37"/>
                          </a:lnTo>
                          <a:lnTo>
                            <a:pt x="139" y="19"/>
                          </a:lnTo>
                          <a:lnTo>
                            <a:pt x="176" y="19"/>
                          </a:lnTo>
                          <a:lnTo>
                            <a:pt x="214" y="0"/>
                          </a:lnTo>
                        </a:path>
                      </a:pathLst>
                    </a:custGeom>
                    <a:noFill/>
                    <a:ln w="0">
                      <a:solidFill>
                        <a:srgbClr val="000000"/>
                      </a:solidFill>
                      <a:round/>
                      <a:headEnd/>
                      <a:tailEnd/>
                    </a:ln>
                  </p:spPr>
                  <p:txBody>
                    <a:bodyPr/>
                    <a:lstStyle/>
                    <a:p>
                      <a:endParaRPr lang="de-DE"/>
                    </a:p>
                  </p:txBody>
                </p:sp>
                <p:sp>
                  <p:nvSpPr>
                    <p:cNvPr id="44213" name="Freeform 58"/>
                    <p:cNvSpPr>
                      <a:spLocks/>
                    </p:cNvSpPr>
                    <p:nvPr/>
                  </p:nvSpPr>
                  <p:spPr bwMode="auto">
                    <a:xfrm>
                      <a:off x="2774" y="3618"/>
                      <a:ext cx="31" cy="22"/>
                    </a:xfrm>
                    <a:custGeom>
                      <a:avLst/>
                      <a:gdLst>
                        <a:gd name="T0" fmla="*/ 0 w 214"/>
                        <a:gd name="T1" fmla="*/ 22 h 133"/>
                        <a:gd name="T2" fmla="*/ 3 w 214"/>
                        <a:gd name="T3" fmla="*/ 19 h 133"/>
                        <a:gd name="T4" fmla="*/ 6 w 214"/>
                        <a:gd name="T5" fmla="*/ 12 h 133"/>
                        <a:gd name="T6" fmla="*/ 8 w 214"/>
                        <a:gd name="T7" fmla="*/ 9 h 133"/>
                        <a:gd name="T8" fmla="*/ 14 w 214"/>
                        <a:gd name="T9" fmla="*/ 6 h 133"/>
                        <a:gd name="T10" fmla="*/ 20 w 214"/>
                        <a:gd name="T11" fmla="*/ 3 h 133"/>
                        <a:gd name="T12" fmla="*/ 25 w 214"/>
                        <a:gd name="T13" fmla="*/ 3 h 133"/>
                        <a:gd name="T14" fmla="*/ 31 w 214"/>
                        <a:gd name="T15" fmla="*/ 0 h 133"/>
                        <a:gd name="T16" fmla="*/ 0 60000 65536"/>
                        <a:gd name="T17" fmla="*/ 0 60000 65536"/>
                        <a:gd name="T18" fmla="*/ 0 60000 65536"/>
                        <a:gd name="T19" fmla="*/ 0 60000 65536"/>
                        <a:gd name="T20" fmla="*/ 0 60000 65536"/>
                        <a:gd name="T21" fmla="*/ 0 60000 65536"/>
                        <a:gd name="T22" fmla="*/ 0 60000 65536"/>
                        <a:gd name="T23" fmla="*/ 0 60000 65536"/>
                        <a:gd name="T24" fmla="*/ 0 w 214"/>
                        <a:gd name="T25" fmla="*/ 0 h 133"/>
                        <a:gd name="T26" fmla="*/ 214 w 214"/>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4" h="133">
                          <a:moveTo>
                            <a:pt x="0" y="133"/>
                          </a:moveTo>
                          <a:lnTo>
                            <a:pt x="21" y="113"/>
                          </a:lnTo>
                          <a:lnTo>
                            <a:pt x="40" y="75"/>
                          </a:lnTo>
                          <a:lnTo>
                            <a:pt x="58" y="57"/>
                          </a:lnTo>
                          <a:lnTo>
                            <a:pt x="98" y="37"/>
                          </a:lnTo>
                          <a:lnTo>
                            <a:pt x="139" y="19"/>
                          </a:lnTo>
                          <a:lnTo>
                            <a:pt x="176" y="19"/>
                          </a:lnTo>
                          <a:lnTo>
                            <a:pt x="214" y="0"/>
                          </a:lnTo>
                        </a:path>
                      </a:pathLst>
                    </a:custGeom>
                    <a:noFill/>
                    <a:ln w="0">
                      <a:solidFill>
                        <a:srgbClr val="FFFFFF"/>
                      </a:solidFill>
                      <a:round/>
                      <a:headEnd/>
                      <a:tailEnd/>
                    </a:ln>
                  </p:spPr>
                  <p:txBody>
                    <a:bodyPr/>
                    <a:lstStyle/>
                    <a:p>
                      <a:endParaRPr lang="de-DE"/>
                    </a:p>
                  </p:txBody>
                </p:sp>
                <p:sp>
                  <p:nvSpPr>
                    <p:cNvPr id="44214" name="Freeform 59"/>
                    <p:cNvSpPr>
                      <a:spLocks/>
                    </p:cNvSpPr>
                    <p:nvPr/>
                  </p:nvSpPr>
                  <p:spPr bwMode="auto">
                    <a:xfrm>
                      <a:off x="2816" y="3592"/>
                      <a:ext cx="36" cy="4"/>
                    </a:xfrm>
                    <a:custGeom>
                      <a:avLst/>
                      <a:gdLst>
                        <a:gd name="T0" fmla="*/ 0 w 252"/>
                        <a:gd name="T1" fmla="*/ 4 h 20"/>
                        <a:gd name="T2" fmla="*/ 14 w 252"/>
                        <a:gd name="T3" fmla="*/ 0 h 20"/>
                        <a:gd name="T4" fmla="*/ 25 w 252"/>
                        <a:gd name="T5" fmla="*/ 0 h 20"/>
                        <a:gd name="T6" fmla="*/ 28 w 252"/>
                        <a:gd name="T7" fmla="*/ 0 h 20"/>
                        <a:gd name="T8" fmla="*/ 36 w 252"/>
                        <a:gd name="T9" fmla="*/ 0 h 20"/>
                        <a:gd name="T10" fmla="*/ 0 60000 65536"/>
                        <a:gd name="T11" fmla="*/ 0 60000 65536"/>
                        <a:gd name="T12" fmla="*/ 0 60000 65536"/>
                        <a:gd name="T13" fmla="*/ 0 60000 65536"/>
                        <a:gd name="T14" fmla="*/ 0 60000 65536"/>
                        <a:gd name="T15" fmla="*/ 0 w 252"/>
                        <a:gd name="T16" fmla="*/ 0 h 20"/>
                        <a:gd name="T17" fmla="*/ 252 w 252"/>
                        <a:gd name="T18" fmla="*/ 20 h 20"/>
                      </a:gdLst>
                      <a:ahLst/>
                      <a:cxnLst>
                        <a:cxn ang="T10">
                          <a:pos x="T0" y="T1"/>
                        </a:cxn>
                        <a:cxn ang="T11">
                          <a:pos x="T2" y="T3"/>
                        </a:cxn>
                        <a:cxn ang="T12">
                          <a:pos x="T4" y="T5"/>
                        </a:cxn>
                        <a:cxn ang="T13">
                          <a:pos x="T6" y="T7"/>
                        </a:cxn>
                        <a:cxn ang="T14">
                          <a:pos x="T8" y="T9"/>
                        </a:cxn>
                      </a:cxnLst>
                      <a:rect l="T15" t="T16" r="T17" b="T18"/>
                      <a:pathLst>
                        <a:path w="252" h="20">
                          <a:moveTo>
                            <a:pt x="0" y="20"/>
                          </a:moveTo>
                          <a:lnTo>
                            <a:pt x="96" y="0"/>
                          </a:lnTo>
                          <a:lnTo>
                            <a:pt x="176" y="0"/>
                          </a:lnTo>
                          <a:lnTo>
                            <a:pt x="194" y="0"/>
                          </a:lnTo>
                          <a:lnTo>
                            <a:pt x="252" y="0"/>
                          </a:lnTo>
                        </a:path>
                      </a:pathLst>
                    </a:custGeom>
                    <a:noFill/>
                    <a:ln w="0">
                      <a:solidFill>
                        <a:srgbClr val="FFFFFF"/>
                      </a:solidFill>
                      <a:round/>
                      <a:headEnd/>
                      <a:tailEnd/>
                    </a:ln>
                  </p:spPr>
                  <p:txBody>
                    <a:bodyPr/>
                    <a:lstStyle/>
                    <a:p>
                      <a:endParaRPr lang="de-DE"/>
                    </a:p>
                  </p:txBody>
                </p:sp>
                <p:sp>
                  <p:nvSpPr>
                    <p:cNvPr id="44215" name="Freeform 60"/>
                    <p:cNvSpPr>
                      <a:spLocks/>
                    </p:cNvSpPr>
                    <p:nvPr/>
                  </p:nvSpPr>
                  <p:spPr bwMode="auto">
                    <a:xfrm>
                      <a:off x="2816" y="3592"/>
                      <a:ext cx="36" cy="4"/>
                    </a:xfrm>
                    <a:custGeom>
                      <a:avLst/>
                      <a:gdLst>
                        <a:gd name="T0" fmla="*/ 0 w 252"/>
                        <a:gd name="T1" fmla="*/ 4 h 20"/>
                        <a:gd name="T2" fmla="*/ 14 w 252"/>
                        <a:gd name="T3" fmla="*/ 0 h 20"/>
                        <a:gd name="T4" fmla="*/ 25 w 252"/>
                        <a:gd name="T5" fmla="*/ 0 h 20"/>
                        <a:gd name="T6" fmla="*/ 28 w 252"/>
                        <a:gd name="T7" fmla="*/ 0 h 20"/>
                        <a:gd name="T8" fmla="*/ 36 w 252"/>
                        <a:gd name="T9" fmla="*/ 0 h 20"/>
                        <a:gd name="T10" fmla="*/ 0 60000 65536"/>
                        <a:gd name="T11" fmla="*/ 0 60000 65536"/>
                        <a:gd name="T12" fmla="*/ 0 60000 65536"/>
                        <a:gd name="T13" fmla="*/ 0 60000 65536"/>
                        <a:gd name="T14" fmla="*/ 0 60000 65536"/>
                        <a:gd name="T15" fmla="*/ 0 w 252"/>
                        <a:gd name="T16" fmla="*/ 0 h 20"/>
                        <a:gd name="T17" fmla="*/ 252 w 252"/>
                        <a:gd name="T18" fmla="*/ 20 h 20"/>
                      </a:gdLst>
                      <a:ahLst/>
                      <a:cxnLst>
                        <a:cxn ang="T10">
                          <a:pos x="T0" y="T1"/>
                        </a:cxn>
                        <a:cxn ang="T11">
                          <a:pos x="T2" y="T3"/>
                        </a:cxn>
                        <a:cxn ang="T12">
                          <a:pos x="T4" y="T5"/>
                        </a:cxn>
                        <a:cxn ang="T13">
                          <a:pos x="T6" y="T7"/>
                        </a:cxn>
                        <a:cxn ang="T14">
                          <a:pos x="T8" y="T9"/>
                        </a:cxn>
                      </a:cxnLst>
                      <a:rect l="T15" t="T16" r="T17" b="T18"/>
                      <a:pathLst>
                        <a:path w="252" h="20">
                          <a:moveTo>
                            <a:pt x="0" y="20"/>
                          </a:moveTo>
                          <a:lnTo>
                            <a:pt x="96" y="0"/>
                          </a:lnTo>
                          <a:lnTo>
                            <a:pt x="176" y="0"/>
                          </a:lnTo>
                          <a:lnTo>
                            <a:pt x="194" y="0"/>
                          </a:lnTo>
                          <a:lnTo>
                            <a:pt x="252" y="0"/>
                          </a:lnTo>
                        </a:path>
                      </a:pathLst>
                    </a:custGeom>
                    <a:noFill/>
                    <a:ln w="0">
                      <a:solidFill>
                        <a:srgbClr val="FFFFFF"/>
                      </a:solidFill>
                      <a:round/>
                      <a:headEnd/>
                      <a:tailEnd/>
                    </a:ln>
                  </p:spPr>
                  <p:txBody>
                    <a:bodyPr/>
                    <a:lstStyle/>
                    <a:p>
                      <a:endParaRPr lang="de-DE"/>
                    </a:p>
                  </p:txBody>
                </p:sp>
                <p:sp>
                  <p:nvSpPr>
                    <p:cNvPr id="44216" name="Freeform 61"/>
                    <p:cNvSpPr>
                      <a:spLocks/>
                    </p:cNvSpPr>
                    <p:nvPr/>
                  </p:nvSpPr>
                  <p:spPr bwMode="auto">
                    <a:xfrm>
                      <a:off x="2750" y="3548"/>
                      <a:ext cx="136" cy="329"/>
                    </a:xfrm>
                    <a:custGeom>
                      <a:avLst/>
                      <a:gdLst>
                        <a:gd name="T0" fmla="*/ 108 w 957"/>
                        <a:gd name="T1" fmla="*/ 17 h 1975"/>
                        <a:gd name="T2" fmla="*/ 113 w 957"/>
                        <a:gd name="T3" fmla="*/ 31 h 1975"/>
                        <a:gd name="T4" fmla="*/ 114 w 957"/>
                        <a:gd name="T5" fmla="*/ 35 h 1975"/>
                        <a:gd name="T6" fmla="*/ 111 w 957"/>
                        <a:gd name="T7" fmla="*/ 42 h 1975"/>
                        <a:gd name="T8" fmla="*/ 105 w 957"/>
                        <a:gd name="T9" fmla="*/ 60 h 1975"/>
                        <a:gd name="T10" fmla="*/ 100 w 957"/>
                        <a:gd name="T11" fmla="*/ 84 h 1975"/>
                        <a:gd name="T12" fmla="*/ 94 w 957"/>
                        <a:gd name="T13" fmla="*/ 88 h 1975"/>
                        <a:gd name="T14" fmla="*/ 84 w 957"/>
                        <a:gd name="T15" fmla="*/ 119 h 1975"/>
                        <a:gd name="T16" fmla="*/ 69 w 957"/>
                        <a:gd name="T17" fmla="*/ 151 h 1975"/>
                        <a:gd name="T18" fmla="*/ 52 w 957"/>
                        <a:gd name="T19" fmla="*/ 183 h 1975"/>
                        <a:gd name="T20" fmla="*/ 40 w 957"/>
                        <a:gd name="T21" fmla="*/ 215 h 1975"/>
                        <a:gd name="T22" fmla="*/ 32 w 957"/>
                        <a:gd name="T23" fmla="*/ 234 h 1975"/>
                        <a:gd name="T24" fmla="*/ 26 w 957"/>
                        <a:gd name="T25" fmla="*/ 245 h 1975"/>
                        <a:gd name="T26" fmla="*/ 26 w 957"/>
                        <a:gd name="T27" fmla="*/ 250 h 1975"/>
                        <a:gd name="T28" fmla="*/ 21 w 957"/>
                        <a:gd name="T29" fmla="*/ 258 h 1975"/>
                        <a:gd name="T30" fmla="*/ 19 w 957"/>
                        <a:gd name="T31" fmla="*/ 265 h 1975"/>
                        <a:gd name="T32" fmla="*/ 11 w 957"/>
                        <a:gd name="T33" fmla="*/ 291 h 1975"/>
                        <a:gd name="T34" fmla="*/ 2 w 957"/>
                        <a:gd name="T35" fmla="*/ 315 h 1975"/>
                        <a:gd name="T36" fmla="*/ 24 w 957"/>
                        <a:gd name="T37" fmla="*/ 329 h 1975"/>
                        <a:gd name="T38" fmla="*/ 36 w 957"/>
                        <a:gd name="T39" fmla="*/ 279 h 1975"/>
                        <a:gd name="T40" fmla="*/ 49 w 957"/>
                        <a:gd name="T41" fmla="*/ 253 h 1975"/>
                        <a:gd name="T42" fmla="*/ 52 w 957"/>
                        <a:gd name="T43" fmla="*/ 245 h 1975"/>
                        <a:gd name="T44" fmla="*/ 56 w 957"/>
                        <a:gd name="T45" fmla="*/ 239 h 1975"/>
                        <a:gd name="T46" fmla="*/ 61 w 957"/>
                        <a:gd name="T47" fmla="*/ 222 h 1975"/>
                        <a:gd name="T48" fmla="*/ 81 w 957"/>
                        <a:gd name="T49" fmla="*/ 173 h 1975"/>
                        <a:gd name="T50" fmla="*/ 96 w 957"/>
                        <a:gd name="T51" fmla="*/ 141 h 1975"/>
                        <a:gd name="T52" fmla="*/ 110 w 957"/>
                        <a:gd name="T53" fmla="*/ 111 h 1975"/>
                        <a:gd name="T54" fmla="*/ 114 w 957"/>
                        <a:gd name="T55" fmla="*/ 103 h 1975"/>
                        <a:gd name="T56" fmla="*/ 121 w 957"/>
                        <a:gd name="T57" fmla="*/ 84 h 1975"/>
                        <a:gd name="T58" fmla="*/ 127 w 957"/>
                        <a:gd name="T59" fmla="*/ 56 h 1975"/>
                        <a:gd name="T60" fmla="*/ 133 w 957"/>
                        <a:gd name="T61" fmla="*/ 42 h 1975"/>
                        <a:gd name="T62" fmla="*/ 133 w 957"/>
                        <a:gd name="T63" fmla="*/ 34 h 1975"/>
                        <a:gd name="T64" fmla="*/ 136 w 957"/>
                        <a:gd name="T65" fmla="*/ 30 h 1975"/>
                        <a:gd name="T66" fmla="*/ 133 w 957"/>
                        <a:gd name="T67" fmla="*/ 13 h 1975"/>
                        <a:gd name="T68" fmla="*/ 125 w 957"/>
                        <a:gd name="T69" fmla="*/ 1 h 1975"/>
                        <a:gd name="T70" fmla="*/ 105 w 957"/>
                        <a:gd name="T71" fmla="*/ 8 h 19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7"/>
                        <a:gd name="T109" fmla="*/ 0 h 1975"/>
                        <a:gd name="T110" fmla="*/ 957 w 957"/>
                        <a:gd name="T111" fmla="*/ 1975 h 19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7" h="1975">
                          <a:moveTo>
                            <a:pt x="742" y="46"/>
                          </a:moveTo>
                          <a:lnTo>
                            <a:pt x="757" y="102"/>
                          </a:lnTo>
                          <a:lnTo>
                            <a:pt x="774" y="134"/>
                          </a:lnTo>
                          <a:lnTo>
                            <a:pt x="798" y="188"/>
                          </a:lnTo>
                          <a:lnTo>
                            <a:pt x="805" y="204"/>
                          </a:lnTo>
                          <a:lnTo>
                            <a:pt x="805" y="213"/>
                          </a:lnTo>
                          <a:lnTo>
                            <a:pt x="781" y="213"/>
                          </a:lnTo>
                          <a:lnTo>
                            <a:pt x="781" y="251"/>
                          </a:lnTo>
                          <a:lnTo>
                            <a:pt x="774" y="293"/>
                          </a:lnTo>
                          <a:lnTo>
                            <a:pt x="742" y="361"/>
                          </a:lnTo>
                          <a:lnTo>
                            <a:pt x="717" y="424"/>
                          </a:lnTo>
                          <a:lnTo>
                            <a:pt x="702" y="503"/>
                          </a:lnTo>
                          <a:lnTo>
                            <a:pt x="687" y="527"/>
                          </a:lnTo>
                          <a:lnTo>
                            <a:pt x="662" y="527"/>
                          </a:lnTo>
                          <a:lnTo>
                            <a:pt x="621" y="629"/>
                          </a:lnTo>
                          <a:lnTo>
                            <a:pt x="590" y="712"/>
                          </a:lnTo>
                          <a:lnTo>
                            <a:pt x="536" y="810"/>
                          </a:lnTo>
                          <a:lnTo>
                            <a:pt x="486" y="907"/>
                          </a:lnTo>
                          <a:lnTo>
                            <a:pt x="424" y="994"/>
                          </a:lnTo>
                          <a:lnTo>
                            <a:pt x="365" y="1097"/>
                          </a:lnTo>
                          <a:lnTo>
                            <a:pt x="322" y="1196"/>
                          </a:lnTo>
                          <a:lnTo>
                            <a:pt x="280" y="1291"/>
                          </a:lnTo>
                          <a:lnTo>
                            <a:pt x="256" y="1371"/>
                          </a:lnTo>
                          <a:lnTo>
                            <a:pt x="223" y="1402"/>
                          </a:lnTo>
                          <a:lnTo>
                            <a:pt x="208" y="1426"/>
                          </a:lnTo>
                          <a:lnTo>
                            <a:pt x="186" y="1473"/>
                          </a:lnTo>
                          <a:lnTo>
                            <a:pt x="193" y="1487"/>
                          </a:lnTo>
                          <a:lnTo>
                            <a:pt x="186" y="1501"/>
                          </a:lnTo>
                          <a:lnTo>
                            <a:pt x="168" y="1520"/>
                          </a:lnTo>
                          <a:lnTo>
                            <a:pt x="145" y="1551"/>
                          </a:lnTo>
                          <a:lnTo>
                            <a:pt x="151" y="1559"/>
                          </a:lnTo>
                          <a:lnTo>
                            <a:pt x="137" y="1589"/>
                          </a:lnTo>
                          <a:lnTo>
                            <a:pt x="106" y="1677"/>
                          </a:lnTo>
                          <a:lnTo>
                            <a:pt x="80" y="1747"/>
                          </a:lnTo>
                          <a:lnTo>
                            <a:pt x="38" y="1826"/>
                          </a:lnTo>
                          <a:lnTo>
                            <a:pt x="17" y="1888"/>
                          </a:lnTo>
                          <a:lnTo>
                            <a:pt x="0" y="1936"/>
                          </a:lnTo>
                          <a:lnTo>
                            <a:pt x="168" y="1975"/>
                          </a:lnTo>
                          <a:lnTo>
                            <a:pt x="208" y="1793"/>
                          </a:lnTo>
                          <a:lnTo>
                            <a:pt x="256" y="1677"/>
                          </a:lnTo>
                          <a:lnTo>
                            <a:pt x="322" y="1559"/>
                          </a:lnTo>
                          <a:lnTo>
                            <a:pt x="343" y="1520"/>
                          </a:lnTo>
                          <a:lnTo>
                            <a:pt x="336" y="1495"/>
                          </a:lnTo>
                          <a:lnTo>
                            <a:pt x="365" y="1473"/>
                          </a:lnTo>
                          <a:lnTo>
                            <a:pt x="383" y="1448"/>
                          </a:lnTo>
                          <a:lnTo>
                            <a:pt x="391" y="1432"/>
                          </a:lnTo>
                          <a:lnTo>
                            <a:pt x="383" y="1410"/>
                          </a:lnTo>
                          <a:lnTo>
                            <a:pt x="430" y="1331"/>
                          </a:lnTo>
                          <a:lnTo>
                            <a:pt x="495" y="1181"/>
                          </a:lnTo>
                          <a:lnTo>
                            <a:pt x="567" y="1040"/>
                          </a:lnTo>
                          <a:lnTo>
                            <a:pt x="608" y="963"/>
                          </a:lnTo>
                          <a:lnTo>
                            <a:pt x="678" y="846"/>
                          </a:lnTo>
                          <a:lnTo>
                            <a:pt x="766" y="691"/>
                          </a:lnTo>
                          <a:lnTo>
                            <a:pt x="774" y="665"/>
                          </a:lnTo>
                          <a:lnTo>
                            <a:pt x="781" y="643"/>
                          </a:lnTo>
                          <a:lnTo>
                            <a:pt x="805" y="619"/>
                          </a:lnTo>
                          <a:lnTo>
                            <a:pt x="829" y="558"/>
                          </a:lnTo>
                          <a:lnTo>
                            <a:pt x="854" y="503"/>
                          </a:lnTo>
                          <a:lnTo>
                            <a:pt x="877" y="408"/>
                          </a:lnTo>
                          <a:lnTo>
                            <a:pt x="892" y="339"/>
                          </a:lnTo>
                          <a:lnTo>
                            <a:pt x="909" y="274"/>
                          </a:lnTo>
                          <a:lnTo>
                            <a:pt x="933" y="251"/>
                          </a:lnTo>
                          <a:lnTo>
                            <a:pt x="933" y="222"/>
                          </a:lnTo>
                          <a:lnTo>
                            <a:pt x="933" y="204"/>
                          </a:lnTo>
                          <a:lnTo>
                            <a:pt x="941" y="194"/>
                          </a:lnTo>
                          <a:lnTo>
                            <a:pt x="957" y="181"/>
                          </a:lnTo>
                          <a:lnTo>
                            <a:pt x="949" y="134"/>
                          </a:lnTo>
                          <a:lnTo>
                            <a:pt x="933" y="78"/>
                          </a:lnTo>
                          <a:lnTo>
                            <a:pt x="917" y="40"/>
                          </a:lnTo>
                          <a:lnTo>
                            <a:pt x="877" y="7"/>
                          </a:lnTo>
                          <a:lnTo>
                            <a:pt x="869" y="0"/>
                          </a:lnTo>
                          <a:lnTo>
                            <a:pt x="742" y="46"/>
                          </a:lnTo>
                          <a:close/>
                        </a:path>
                      </a:pathLst>
                    </a:custGeom>
                    <a:solidFill>
                      <a:srgbClr val="050585"/>
                    </a:solidFill>
                    <a:ln w="9525">
                      <a:noFill/>
                      <a:round/>
                      <a:headEnd/>
                      <a:tailEnd/>
                    </a:ln>
                  </p:spPr>
                  <p:txBody>
                    <a:bodyPr/>
                    <a:lstStyle/>
                    <a:p>
                      <a:endParaRPr lang="de-DE"/>
                    </a:p>
                  </p:txBody>
                </p:sp>
                <p:sp>
                  <p:nvSpPr>
                    <p:cNvPr id="44217" name="Freeform 62"/>
                    <p:cNvSpPr>
                      <a:spLocks/>
                    </p:cNvSpPr>
                    <p:nvPr/>
                  </p:nvSpPr>
                  <p:spPr bwMode="auto">
                    <a:xfrm>
                      <a:off x="2750" y="3548"/>
                      <a:ext cx="136" cy="329"/>
                    </a:xfrm>
                    <a:custGeom>
                      <a:avLst/>
                      <a:gdLst>
                        <a:gd name="T0" fmla="*/ 108 w 957"/>
                        <a:gd name="T1" fmla="*/ 17 h 1975"/>
                        <a:gd name="T2" fmla="*/ 113 w 957"/>
                        <a:gd name="T3" fmla="*/ 31 h 1975"/>
                        <a:gd name="T4" fmla="*/ 114 w 957"/>
                        <a:gd name="T5" fmla="*/ 35 h 1975"/>
                        <a:gd name="T6" fmla="*/ 111 w 957"/>
                        <a:gd name="T7" fmla="*/ 42 h 1975"/>
                        <a:gd name="T8" fmla="*/ 105 w 957"/>
                        <a:gd name="T9" fmla="*/ 60 h 1975"/>
                        <a:gd name="T10" fmla="*/ 100 w 957"/>
                        <a:gd name="T11" fmla="*/ 84 h 1975"/>
                        <a:gd name="T12" fmla="*/ 94 w 957"/>
                        <a:gd name="T13" fmla="*/ 88 h 1975"/>
                        <a:gd name="T14" fmla="*/ 84 w 957"/>
                        <a:gd name="T15" fmla="*/ 119 h 1975"/>
                        <a:gd name="T16" fmla="*/ 69 w 957"/>
                        <a:gd name="T17" fmla="*/ 151 h 1975"/>
                        <a:gd name="T18" fmla="*/ 52 w 957"/>
                        <a:gd name="T19" fmla="*/ 183 h 1975"/>
                        <a:gd name="T20" fmla="*/ 40 w 957"/>
                        <a:gd name="T21" fmla="*/ 215 h 1975"/>
                        <a:gd name="T22" fmla="*/ 32 w 957"/>
                        <a:gd name="T23" fmla="*/ 234 h 1975"/>
                        <a:gd name="T24" fmla="*/ 26 w 957"/>
                        <a:gd name="T25" fmla="*/ 245 h 1975"/>
                        <a:gd name="T26" fmla="*/ 26 w 957"/>
                        <a:gd name="T27" fmla="*/ 250 h 1975"/>
                        <a:gd name="T28" fmla="*/ 21 w 957"/>
                        <a:gd name="T29" fmla="*/ 258 h 1975"/>
                        <a:gd name="T30" fmla="*/ 19 w 957"/>
                        <a:gd name="T31" fmla="*/ 265 h 1975"/>
                        <a:gd name="T32" fmla="*/ 11 w 957"/>
                        <a:gd name="T33" fmla="*/ 291 h 1975"/>
                        <a:gd name="T34" fmla="*/ 2 w 957"/>
                        <a:gd name="T35" fmla="*/ 315 h 1975"/>
                        <a:gd name="T36" fmla="*/ 24 w 957"/>
                        <a:gd name="T37" fmla="*/ 329 h 1975"/>
                        <a:gd name="T38" fmla="*/ 36 w 957"/>
                        <a:gd name="T39" fmla="*/ 279 h 1975"/>
                        <a:gd name="T40" fmla="*/ 49 w 957"/>
                        <a:gd name="T41" fmla="*/ 253 h 1975"/>
                        <a:gd name="T42" fmla="*/ 52 w 957"/>
                        <a:gd name="T43" fmla="*/ 245 h 1975"/>
                        <a:gd name="T44" fmla="*/ 56 w 957"/>
                        <a:gd name="T45" fmla="*/ 239 h 1975"/>
                        <a:gd name="T46" fmla="*/ 61 w 957"/>
                        <a:gd name="T47" fmla="*/ 222 h 1975"/>
                        <a:gd name="T48" fmla="*/ 81 w 957"/>
                        <a:gd name="T49" fmla="*/ 173 h 1975"/>
                        <a:gd name="T50" fmla="*/ 96 w 957"/>
                        <a:gd name="T51" fmla="*/ 141 h 1975"/>
                        <a:gd name="T52" fmla="*/ 110 w 957"/>
                        <a:gd name="T53" fmla="*/ 111 h 1975"/>
                        <a:gd name="T54" fmla="*/ 114 w 957"/>
                        <a:gd name="T55" fmla="*/ 103 h 1975"/>
                        <a:gd name="T56" fmla="*/ 121 w 957"/>
                        <a:gd name="T57" fmla="*/ 84 h 1975"/>
                        <a:gd name="T58" fmla="*/ 127 w 957"/>
                        <a:gd name="T59" fmla="*/ 56 h 1975"/>
                        <a:gd name="T60" fmla="*/ 133 w 957"/>
                        <a:gd name="T61" fmla="*/ 42 h 1975"/>
                        <a:gd name="T62" fmla="*/ 133 w 957"/>
                        <a:gd name="T63" fmla="*/ 34 h 1975"/>
                        <a:gd name="T64" fmla="*/ 136 w 957"/>
                        <a:gd name="T65" fmla="*/ 30 h 1975"/>
                        <a:gd name="T66" fmla="*/ 133 w 957"/>
                        <a:gd name="T67" fmla="*/ 13 h 1975"/>
                        <a:gd name="T68" fmla="*/ 125 w 957"/>
                        <a:gd name="T69" fmla="*/ 1 h 1975"/>
                        <a:gd name="T70" fmla="*/ 105 w 957"/>
                        <a:gd name="T71" fmla="*/ 8 h 19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7"/>
                        <a:gd name="T109" fmla="*/ 0 h 1975"/>
                        <a:gd name="T110" fmla="*/ 957 w 957"/>
                        <a:gd name="T111" fmla="*/ 1975 h 19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7" h="1975">
                          <a:moveTo>
                            <a:pt x="742" y="46"/>
                          </a:moveTo>
                          <a:lnTo>
                            <a:pt x="757" y="102"/>
                          </a:lnTo>
                          <a:lnTo>
                            <a:pt x="774" y="134"/>
                          </a:lnTo>
                          <a:lnTo>
                            <a:pt x="798" y="188"/>
                          </a:lnTo>
                          <a:lnTo>
                            <a:pt x="805" y="204"/>
                          </a:lnTo>
                          <a:lnTo>
                            <a:pt x="805" y="213"/>
                          </a:lnTo>
                          <a:lnTo>
                            <a:pt x="781" y="213"/>
                          </a:lnTo>
                          <a:lnTo>
                            <a:pt x="781" y="251"/>
                          </a:lnTo>
                          <a:lnTo>
                            <a:pt x="774" y="293"/>
                          </a:lnTo>
                          <a:lnTo>
                            <a:pt x="742" y="361"/>
                          </a:lnTo>
                          <a:lnTo>
                            <a:pt x="717" y="424"/>
                          </a:lnTo>
                          <a:lnTo>
                            <a:pt x="702" y="503"/>
                          </a:lnTo>
                          <a:lnTo>
                            <a:pt x="687" y="527"/>
                          </a:lnTo>
                          <a:lnTo>
                            <a:pt x="662" y="527"/>
                          </a:lnTo>
                          <a:lnTo>
                            <a:pt x="621" y="629"/>
                          </a:lnTo>
                          <a:lnTo>
                            <a:pt x="590" y="712"/>
                          </a:lnTo>
                          <a:lnTo>
                            <a:pt x="536" y="810"/>
                          </a:lnTo>
                          <a:lnTo>
                            <a:pt x="486" y="907"/>
                          </a:lnTo>
                          <a:lnTo>
                            <a:pt x="424" y="994"/>
                          </a:lnTo>
                          <a:lnTo>
                            <a:pt x="365" y="1097"/>
                          </a:lnTo>
                          <a:lnTo>
                            <a:pt x="322" y="1196"/>
                          </a:lnTo>
                          <a:lnTo>
                            <a:pt x="280" y="1291"/>
                          </a:lnTo>
                          <a:lnTo>
                            <a:pt x="256" y="1371"/>
                          </a:lnTo>
                          <a:lnTo>
                            <a:pt x="223" y="1402"/>
                          </a:lnTo>
                          <a:lnTo>
                            <a:pt x="208" y="1426"/>
                          </a:lnTo>
                          <a:lnTo>
                            <a:pt x="186" y="1473"/>
                          </a:lnTo>
                          <a:lnTo>
                            <a:pt x="193" y="1487"/>
                          </a:lnTo>
                          <a:lnTo>
                            <a:pt x="186" y="1501"/>
                          </a:lnTo>
                          <a:lnTo>
                            <a:pt x="168" y="1520"/>
                          </a:lnTo>
                          <a:lnTo>
                            <a:pt x="145" y="1551"/>
                          </a:lnTo>
                          <a:lnTo>
                            <a:pt x="151" y="1559"/>
                          </a:lnTo>
                          <a:lnTo>
                            <a:pt x="137" y="1589"/>
                          </a:lnTo>
                          <a:lnTo>
                            <a:pt x="106" y="1677"/>
                          </a:lnTo>
                          <a:lnTo>
                            <a:pt x="80" y="1747"/>
                          </a:lnTo>
                          <a:lnTo>
                            <a:pt x="38" y="1826"/>
                          </a:lnTo>
                          <a:lnTo>
                            <a:pt x="17" y="1888"/>
                          </a:lnTo>
                          <a:lnTo>
                            <a:pt x="0" y="1936"/>
                          </a:lnTo>
                          <a:lnTo>
                            <a:pt x="168" y="1975"/>
                          </a:lnTo>
                          <a:lnTo>
                            <a:pt x="208" y="1793"/>
                          </a:lnTo>
                          <a:lnTo>
                            <a:pt x="256" y="1677"/>
                          </a:lnTo>
                          <a:lnTo>
                            <a:pt x="322" y="1559"/>
                          </a:lnTo>
                          <a:lnTo>
                            <a:pt x="343" y="1520"/>
                          </a:lnTo>
                          <a:lnTo>
                            <a:pt x="336" y="1495"/>
                          </a:lnTo>
                          <a:lnTo>
                            <a:pt x="365" y="1473"/>
                          </a:lnTo>
                          <a:lnTo>
                            <a:pt x="383" y="1448"/>
                          </a:lnTo>
                          <a:lnTo>
                            <a:pt x="391" y="1432"/>
                          </a:lnTo>
                          <a:lnTo>
                            <a:pt x="383" y="1410"/>
                          </a:lnTo>
                          <a:lnTo>
                            <a:pt x="430" y="1331"/>
                          </a:lnTo>
                          <a:lnTo>
                            <a:pt x="495" y="1181"/>
                          </a:lnTo>
                          <a:lnTo>
                            <a:pt x="567" y="1040"/>
                          </a:lnTo>
                          <a:lnTo>
                            <a:pt x="608" y="963"/>
                          </a:lnTo>
                          <a:lnTo>
                            <a:pt x="678" y="846"/>
                          </a:lnTo>
                          <a:lnTo>
                            <a:pt x="766" y="691"/>
                          </a:lnTo>
                          <a:lnTo>
                            <a:pt x="774" y="665"/>
                          </a:lnTo>
                          <a:lnTo>
                            <a:pt x="781" y="643"/>
                          </a:lnTo>
                          <a:lnTo>
                            <a:pt x="805" y="619"/>
                          </a:lnTo>
                          <a:lnTo>
                            <a:pt x="829" y="558"/>
                          </a:lnTo>
                          <a:lnTo>
                            <a:pt x="854" y="503"/>
                          </a:lnTo>
                          <a:lnTo>
                            <a:pt x="877" y="408"/>
                          </a:lnTo>
                          <a:lnTo>
                            <a:pt x="892" y="339"/>
                          </a:lnTo>
                          <a:lnTo>
                            <a:pt x="909" y="274"/>
                          </a:lnTo>
                          <a:lnTo>
                            <a:pt x="933" y="251"/>
                          </a:lnTo>
                          <a:lnTo>
                            <a:pt x="933" y="222"/>
                          </a:lnTo>
                          <a:lnTo>
                            <a:pt x="933" y="204"/>
                          </a:lnTo>
                          <a:lnTo>
                            <a:pt x="941" y="194"/>
                          </a:lnTo>
                          <a:lnTo>
                            <a:pt x="957" y="181"/>
                          </a:lnTo>
                          <a:lnTo>
                            <a:pt x="949" y="134"/>
                          </a:lnTo>
                          <a:lnTo>
                            <a:pt x="933" y="78"/>
                          </a:lnTo>
                          <a:lnTo>
                            <a:pt x="917" y="40"/>
                          </a:lnTo>
                          <a:lnTo>
                            <a:pt x="877" y="7"/>
                          </a:lnTo>
                          <a:lnTo>
                            <a:pt x="869" y="0"/>
                          </a:lnTo>
                          <a:lnTo>
                            <a:pt x="742" y="46"/>
                          </a:lnTo>
                        </a:path>
                      </a:pathLst>
                    </a:custGeom>
                    <a:noFill/>
                    <a:ln w="0">
                      <a:solidFill>
                        <a:srgbClr val="000000"/>
                      </a:solidFill>
                      <a:round/>
                      <a:headEnd/>
                      <a:tailEnd/>
                    </a:ln>
                  </p:spPr>
                  <p:txBody>
                    <a:bodyPr/>
                    <a:lstStyle/>
                    <a:p>
                      <a:endParaRPr lang="de-DE"/>
                    </a:p>
                  </p:txBody>
                </p:sp>
                <p:sp>
                  <p:nvSpPr>
                    <p:cNvPr id="44218" name="Freeform 63"/>
                    <p:cNvSpPr>
                      <a:spLocks/>
                    </p:cNvSpPr>
                    <p:nvPr/>
                  </p:nvSpPr>
                  <p:spPr bwMode="auto">
                    <a:xfrm>
                      <a:off x="2723" y="3562"/>
                      <a:ext cx="129" cy="304"/>
                    </a:xfrm>
                    <a:custGeom>
                      <a:avLst/>
                      <a:gdLst>
                        <a:gd name="T0" fmla="*/ 123 w 906"/>
                        <a:gd name="T1" fmla="*/ 7 h 1823"/>
                        <a:gd name="T2" fmla="*/ 128 w 906"/>
                        <a:gd name="T3" fmla="*/ 15 h 1823"/>
                        <a:gd name="T4" fmla="*/ 129 w 906"/>
                        <a:gd name="T5" fmla="*/ 23 h 1823"/>
                        <a:gd name="T6" fmla="*/ 127 w 906"/>
                        <a:gd name="T7" fmla="*/ 26 h 1823"/>
                        <a:gd name="T8" fmla="*/ 123 w 906"/>
                        <a:gd name="T9" fmla="*/ 36 h 1823"/>
                        <a:gd name="T10" fmla="*/ 118 w 906"/>
                        <a:gd name="T11" fmla="*/ 51 h 1823"/>
                        <a:gd name="T12" fmla="*/ 113 w 906"/>
                        <a:gd name="T13" fmla="*/ 66 h 1823"/>
                        <a:gd name="T14" fmla="*/ 111 w 906"/>
                        <a:gd name="T15" fmla="*/ 71 h 1823"/>
                        <a:gd name="T16" fmla="*/ 104 w 906"/>
                        <a:gd name="T17" fmla="*/ 83 h 1823"/>
                        <a:gd name="T18" fmla="*/ 102 w 906"/>
                        <a:gd name="T19" fmla="*/ 95 h 1823"/>
                        <a:gd name="T20" fmla="*/ 92 w 906"/>
                        <a:gd name="T21" fmla="*/ 117 h 1823"/>
                        <a:gd name="T22" fmla="*/ 86 w 906"/>
                        <a:gd name="T23" fmla="*/ 130 h 1823"/>
                        <a:gd name="T24" fmla="*/ 75 w 906"/>
                        <a:gd name="T25" fmla="*/ 146 h 1823"/>
                        <a:gd name="T26" fmla="*/ 66 w 906"/>
                        <a:gd name="T27" fmla="*/ 162 h 1823"/>
                        <a:gd name="T28" fmla="*/ 55 w 906"/>
                        <a:gd name="T29" fmla="*/ 192 h 1823"/>
                        <a:gd name="T30" fmla="*/ 48 w 906"/>
                        <a:gd name="T31" fmla="*/ 217 h 1823"/>
                        <a:gd name="T32" fmla="*/ 41 w 906"/>
                        <a:gd name="T33" fmla="*/ 228 h 1823"/>
                        <a:gd name="T34" fmla="*/ 37 w 906"/>
                        <a:gd name="T35" fmla="*/ 234 h 1823"/>
                        <a:gd name="T36" fmla="*/ 32 w 906"/>
                        <a:gd name="T37" fmla="*/ 242 h 1823"/>
                        <a:gd name="T38" fmla="*/ 32 w 906"/>
                        <a:gd name="T39" fmla="*/ 248 h 1823"/>
                        <a:gd name="T40" fmla="*/ 25 w 906"/>
                        <a:gd name="T41" fmla="*/ 261 h 1823"/>
                        <a:gd name="T42" fmla="*/ 18 w 906"/>
                        <a:gd name="T43" fmla="*/ 276 h 1823"/>
                        <a:gd name="T44" fmla="*/ 14 w 906"/>
                        <a:gd name="T45" fmla="*/ 294 h 1823"/>
                        <a:gd name="T46" fmla="*/ 14 w 906"/>
                        <a:gd name="T47" fmla="*/ 304 h 1823"/>
                        <a:gd name="T48" fmla="*/ 5 w 906"/>
                        <a:gd name="T49" fmla="*/ 287 h 1823"/>
                        <a:gd name="T50" fmla="*/ 16 w 906"/>
                        <a:gd name="T51" fmla="*/ 261 h 1823"/>
                        <a:gd name="T52" fmla="*/ 18 w 906"/>
                        <a:gd name="T53" fmla="*/ 251 h 1823"/>
                        <a:gd name="T54" fmla="*/ 22 w 906"/>
                        <a:gd name="T55" fmla="*/ 246 h 1823"/>
                        <a:gd name="T56" fmla="*/ 25 w 906"/>
                        <a:gd name="T57" fmla="*/ 240 h 1823"/>
                        <a:gd name="T58" fmla="*/ 29 w 906"/>
                        <a:gd name="T59" fmla="*/ 231 h 1823"/>
                        <a:gd name="T60" fmla="*/ 30 w 906"/>
                        <a:gd name="T61" fmla="*/ 223 h 1823"/>
                        <a:gd name="T62" fmla="*/ 37 w 906"/>
                        <a:gd name="T63" fmla="*/ 216 h 1823"/>
                        <a:gd name="T64" fmla="*/ 48 w 906"/>
                        <a:gd name="T65" fmla="*/ 188 h 1823"/>
                        <a:gd name="T66" fmla="*/ 59 w 906"/>
                        <a:gd name="T67" fmla="*/ 155 h 1823"/>
                        <a:gd name="T68" fmla="*/ 78 w 906"/>
                        <a:gd name="T69" fmla="*/ 117 h 1823"/>
                        <a:gd name="T70" fmla="*/ 94 w 906"/>
                        <a:gd name="T71" fmla="*/ 83 h 1823"/>
                        <a:gd name="T72" fmla="*/ 98 w 906"/>
                        <a:gd name="T73" fmla="*/ 70 h 1823"/>
                        <a:gd name="T74" fmla="*/ 105 w 906"/>
                        <a:gd name="T75" fmla="*/ 61 h 1823"/>
                        <a:gd name="T76" fmla="*/ 112 w 906"/>
                        <a:gd name="T77" fmla="*/ 42 h 1823"/>
                        <a:gd name="T78" fmla="*/ 114 w 906"/>
                        <a:gd name="T79" fmla="*/ 30 h 1823"/>
                        <a:gd name="T80" fmla="*/ 116 w 906"/>
                        <a:gd name="T81" fmla="*/ 28 h 1823"/>
                        <a:gd name="T82" fmla="*/ 115 w 906"/>
                        <a:gd name="T83" fmla="*/ 15 h 1823"/>
                        <a:gd name="T84" fmla="*/ 114 w 906"/>
                        <a:gd name="T85" fmla="*/ 5 h 18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06"/>
                        <a:gd name="T130" fmla="*/ 0 h 1823"/>
                        <a:gd name="T131" fmla="*/ 906 w 906"/>
                        <a:gd name="T132" fmla="*/ 1823 h 18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06" h="1823">
                          <a:moveTo>
                            <a:pt x="851" y="0"/>
                          </a:moveTo>
                          <a:lnTo>
                            <a:pt x="867" y="39"/>
                          </a:lnTo>
                          <a:lnTo>
                            <a:pt x="881" y="65"/>
                          </a:lnTo>
                          <a:lnTo>
                            <a:pt x="900" y="87"/>
                          </a:lnTo>
                          <a:lnTo>
                            <a:pt x="906" y="118"/>
                          </a:lnTo>
                          <a:lnTo>
                            <a:pt x="906" y="136"/>
                          </a:lnTo>
                          <a:lnTo>
                            <a:pt x="891" y="136"/>
                          </a:lnTo>
                          <a:lnTo>
                            <a:pt x="891" y="157"/>
                          </a:lnTo>
                          <a:lnTo>
                            <a:pt x="891" y="173"/>
                          </a:lnTo>
                          <a:lnTo>
                            <a:pt x="867" y="213"/>
                          </a:lnTo>
                          <a:lnTo>
                            <a:pt x="851" y="259"/>
                          </a:lnTo>
                          <a:lnTo>
                            <a:pt x="827" y="307"/>
                          </a:lnTo>
                          <a:lnTo>
                            <a:pt x="802" y="355"/>
                          </a:lnTo>
                          <a:lnTo>
                            <a:pt x="797" y="394"/>
                          </a:lnTo>
                          <a:lnTo>
                            <a:pt x="788" y="417"/>
                          </a:lnTo>
                          <a:lnTo>
                            <a:pt x="779" y="424"/>
                          </a:lnTo>
                          <a:lnTo>
                            <a:pt x="756" y="447"/>
                          </a:lnTo>
                          <a:lnTo>
                            <a:pt x="731" y="495"/>
                          </a:lnTo>
                          <a:lnTo>
                            <a:pt x="731" y="517"/>
                          </a:lnTo>
                          <a:lnTo>
                            <a:pt x="717" y="572"/>
                          </a:lnTo>
                          <a:lnTo>
                            <a:pt x="690" y="626"/>
                          </a:lnTo>
                          <a:lnTo>
                            <a:pt x="644" y="700"/>
                          </a:lnTo>
                          <a:lnTo>
                            <a:pt x="613" y="751"/>
                          </a:lnTo>
                          <a:lnTo>
                            <a:pt x="604" y="781"/>
                          </a:lnTo>
                          <a:lnTo>
                            <a:pt x="572" y="821"/>
                          </a:lnTo>
                          <a:lnTo>
                            <a:pt x="525" y="877"/>
                          </a:lnTo>
                          <a:lnTo>
                            <a:pt x="491" y="923"/>
                          </a:lnTo>
                          <a:lnTo>
                            <a:pt x="461" y="970"/>
                          </a:lnTo>
                          <a:lnTo>
                            <a:pt x="437" y="1032"/>
                          </a:lnTo>
                          <a:lnTo>
                            <a:pt x="388" y="1150"/>
                          </a:lnTo>
                          <a:lnTo>
                            <a:pt x="357" y="1245"/>
                          </a:lnTo>
                          <a:lnTo>
                            <a:pt x="334" y="1299"/>
                          </a:lnTo>
                          <a:lnTo>
                            <a:pt x="301" y="1355"/>
                          </a:lnTo>
                          <a:lnTo>
                            <a:pt x="285" y="1368"/>
                          </a:lnTo>
                          <a:lnTo>
                            <a:pt x="260" y="1394"/>
                          </a:lnTo>
                          <a:lnTo>
                            <a:pt x="260" y="1401"/>
                          </a:lnTo>
                          <a:lnTo>
                            <a:pt x="255" y="1425"/>
                          </a:lnTo>
                          <a:lnTo>
                            <a:pt x="227" y="1449"/>
                          </a:lnTo>
                          <a:lnTo>
                            <a:pt x="221" y="1465"/>
                          </a:lnTo>
                          <a:lnTo>
                            <a:pt x="227" y="1488"/>
                          </a:lnTo>
                          <a:lnTo>
                            <a:pt x="206" y="1527"/>
                          </a:lnTo>
                          <a:lnTo>
                            <a:pt x="174" y="1567"/>
                          </a:lnTo>
                          <a:lnTo>
                            <a:pt x="156" y="1605"/>
                          </a:lnTo>
                          <a:lnTo>
                            <a:pt x="127" y="1653"/>
                          </a:lnTo>
                          <a:lnTo>
                            <a:pt x="112" y="1716"/>
                          </a:lnTo>
                          <a:lnTo>
                            <a:pt x="95" y="1763"/>
                          </a:lnTo>
                          <a:lnTo>
                            <a:pt x="95" y="1802"/>
                          </a:lnTo>
                          <a:lnTo>
                            <a:pt x="95" y="1823"/>
                          </a:lnTo>
                          <a:lnTo>
                            <a:pt x="0" y="1802"/>
                          </a:lnTo>
                          <a:lnTo>
                            <a:pt x="33" y="1723"/>
                          </a:lnTo>
                          <a:lnTo>
                            <a:pt x="72" y="1645"/>
                          </a:lnTo>
                          <a:lnTo>
                            <a:pt x="112" y="1567"/>
                          </a:lnTo>
                          <a:lnTo>
                            <a:pt x="127" y="1535"/>
                          </a:lnTo>
                          <a:lnTo>
                            <a:pt x="127" y="1503"/>
                          </a:lnTo>
                          <a:lnTo>
                            <a:pt x="144" y="1481"/>
                          </a:lnTo>
                          <a:lnTo>
                            <a:pt x="151" y="1473"/>
                          </a:lnTo>
                          <a:lnTo>
                            <a:pt x="165" y="1465"/>
                          </a:lnTo>
                          <a:lnTo>
                            <a:pt x="174" y="1442"/>
                          </a:lnTo>
                          <a:lnTo>
                            <a:pt x="198" y="1409"/>
                          </a:lnTo>
                          <a:lnTo>
                            <a:pt x="206" y="1387"/>
                          </a:lnTo>
                          <a:lnTo>
                            <a:pt x="214" y="1362"/>
                          </a:lnTo>
                          <a:lnTo>
                            <a:pt x="214" y="1340"/>
                          </a:lnTo>
                          <a:lnTo>
                            <a:pt x="247" y="1316"/>
                          </a:lnTo>
                          <a:lnTo>
                            <a:pt x="260" y="1293"/>
                          </a:lnTo>
                          <a:lnTo>
                            <a:pt x="309" y="1205"/>
                          </a:lnTo>
                          <a:lnTo>
                            <a:pt x="334" y="1127"/>
                          </a:lnTo>
                          <a:lnTo>
                            <a:pt x="365" y="1018"/>
                          </a:lnTo>
                          <a:lnTo>
                            <a:pt x="412" y="932"/>
                          </a:lnTo>
                          <a:lnTo>
                            <a:pt x="476" y="821"/>
                          </a:lnTo>
                          <a:lnTo>
                            <a:pt x="547" y="700"/>
                          </a:lnTo>
                          <a:lnTo>
                            <a:pt x="604" y="597"/>
                          </a:lnTo>
                          <a:lnTo>
                            <a:pt x="659" y="495"/>
                          </a:lnTo>
                          <a:lnTo>
                            <a:pt x="675" y="441"/>
                          </a:lnTo>
                          <a:lnTo>
                            <a:pt x="690" y="417"/>
                          </a:lnTo>
                          <a:lnTo>
                            <a:pt x="708" y="417"/>
                          </a:lnTo>
                          <a:lnTo>
                            <a:pt x="738" y="368"/>
                          </a:lnTo>
                          <a:lnTo>
                            <a:pt x="771" y="299"/>
                          </a:lnTo>
                          <a:lnTo>
                            <a:pt x="788" y="253"/>
                          </a:lnTo>
                          <a:lnTo>
                            <a:pt x="797" y="197"/>
                          </a:lnTo>
                          <a:lnTo>
                            <a:pt x="802" y="182"/>
                          </a:lnTo>
                          <a:lnTo>
                            <a:pt x="810" y="173"/>
                          </a:lnTo>
                          <a:lnTo>
                            <a:pt x="818" y="165"/>
                          </a:lnTo>
                          <a:lnTo>
                            <a:pt x="827" y="127"/>
                          </a:lnTo>
                          <a:lnTo>
                            <a:pt x="810" y="87"/>
                          </a:lnTo>
                          <a:lnTo>
                            <a:pt x="802" y="48"/>
                          </a:lnTo>
                          <a:lnTo>
                            <a:pt x="802" y="31"/>
                          </a:lnTo>
                          <a:lnTo>
                            <a:pt x="851" y="0"/>
                          </a:lnTo>
                          <a:close/>
                        </a:path>
                      </a:pathLst>
                    </a:custGeom>
                    <a:solidFill>
                      <a:srgbClr val="0366E3"/>
                    </a:solidFill>
                    <a:ln w="9525">
                      <a:noFill/>
                      <a:round/>
                      <a:headEnd/>
                      <a:tailEnd/>
                    </a:ln>
                  </p:spPr>
                  <p:txBody>
                    <a:bodyPr/>
                    <a:lstStyle/>
                    <a:p>
                      <a:endParaRPr lang="de-DE"/>
                    </a:p>
                  </p:txBody>
                </p:sp>
                <p:sp>
                  <p:nvSpPr>
                    <p:cNvPr id="44219" name="Freeform 64"/>
                    <p:cNvSpPr>
                      <a:spLocks/>
                    </p:cNvSpPr>
                    <p:nvPr/>
                  </p:nvSpPr>
                  <p:spPr bwMode="auto">
                    <a:xfrm>
                      <a:off x="2723" y="3562"/>
                      <a:ext cx="129" cy="304"/>
                    </a:xfrm>
                    <a:custGeom>
                      <a:avLst/>
                      <a:gdLst>
                        <a:gd name="T0" fmla="*/ 123 w 906"/>
                        <a:gd name="T1" fmla="*/ 7 h 1823"/>
                        <a:gd name="T2" fmla="*/ 128 w 906"/>
                        <a:gd name="T3" fmla="*/ 15 h 1823"/>
                        <a:gd name="T4" fmla="*/ 129 w 906"/>
                        <a:gd name="T5" fmla="*/ 23 h 1823"/>
                        <a:gd name="T6" fmla="*/ 127 w 906"/>
                        <a:gd name="T7" fmla="*/ 26 h 1823"/>
                        <a:gd name="T8" fmla="*/ 123 w 906"/>
                        <a:gd name="T9" fmla="*/ 36 h 1823"/>
                        <a:gd name="T10" fmla="*/ 118 w 906"/>
                        <a:gd name="T11" fmla="*/ 51 h 1823"/>
                        <a:gd name="T12" fmla="*/ 113 w 906"/>
                        <a:gd name="T13" fmla="*/ 66 h 1823"/>
                        <a:gd name="T14" fmla="*/ 111 w 906"/>
                        <a:gd name="T15" fmla="*/ 71 h 1823"/>
                        <a:gd name="T16" fmla="*/ 104 w 906"/>
                        <a:gd name="T17" fmla="*/ 83 h 1823"/>
                        <a:gd name="T18" fmla="*/ 102 w 906"/>
                        <a:gd name="T19" fmla="*/ 95 h 1823"/>
                        <a:gd name="T20" fmla="*/ 92 w 906"/>
                        <a:gd name="T21" fmla="*/ 117 h 1823"/>
                        <a:gd name="T22" fmla="*/ 86 w 906"/>
                        <a:gd name="T23" fmla="*/ 130 h 1823"/>
                        <a:gd name="T24" fmla="*/ 75 w 906"/>
                        <a:gd name="T25" fmla="*/ 146 h 1823"/>
                        <a:gd name="T26" fmla="*/ 66 w 906"/>
                        <a:gd name="T27" fmla="*/ 162 h 1823"/>
                        <a:gd name="T28" fmla="*/ 55 w 906"/>
                        <a:gd name="T29" fmla="*/ 192 h 1823"/>
                        <a:gd name="T30" fmla="*/ 48 w 906"/>
                        <a:gd name="T31" fmla="*/ 217 h 1823"/>
                        <a:gd name="T32" fmla="*/ 41 w 906"/>
                        <a:gd name="T33" fmla="*/ 228 h 1823"/>
                        <a:gd name="T34" fmla="*/ 37 w 906"/>
                        <a:gd name="T35" fmla="*/ 234 h 1823"/>
                        <a:gd name="T36" fmla="*/ 32 w 906"/>
                        <a:gd name="T37" fmla="*/ 242 h 1823"/>
                        <a:gd name="T38" fmla="*/ 32 w 906"/>
                        <a:gd name="T39" fmla="*/ 248 h 1823"/>
                        <a:gd name="T40" fmla="*/ 25 w 906"/>
                        <a:gd name="T41" fmla="*/ 261 h 1823"/>
                        <a:gd name="T42" fmla="*/ 18 w 906"/>
                        <a:gd name="T43" fmla="*/ 276 h 1823"/>
                        <a:gd name="T44" fmla="*/ 14 w 906"/>
                        <a:gd name="T45" fmla="*/ 294 h 1823"/>
                        <a:gd name="T46" fmla="*/ 14 w 906"/>
                        <a:gd name="T47" fmla="*/ 304 h 1823"/>
                        <a:gd name="T48" fmla="*/ 5 w 906"/>
                        <a:gd name="T49" fmla="*/ 287 h 1823"/>
                        <a:gd name="T50" fmla="*/ 16 w 906"/>
                        <a:gd name="T51" fmla="*/ 261 h 1823"/>
                        <a:gd name="T52" fmla="*/ 18 w 906"/>
                        <a:gd name="T53" fmla="*/ 251 h 1823"/>
                        <a:gd name="T54" fmla="*/ 22 w 906"/>
                        <a:gd name="T55" fmla="*/ 246 h 1823"/>
                        <a:gd name="T56" fmla="*/ 25 w 906"/>
                        <a:gd name="T57" fmla="*/ 240 h 1823"/>
                        <a:gd name="T58" fmla="*/ 29 w 906"/>
                        <a:gd name="T59" fmla="*/ 231 h 1823"/>
                        <a:gd name="T60" fmla="*/ 30 w 906"/>
                        <a:gd name="T61" fmla="*/ 223 h 1823"/>
                        <a:gd name="T62" fmla="*/ 37 w 906"/>
                        <a:gd name="T63" fmla="*/ 216 h 1823"/>
                        <a:gd name="T64" fmla="*/ 48 w 906"/>
                        <a:gd name="T65" fmla="*/ 188 h 1823"/>
                        <a:gd name="T66" fmla="*/ 59 w 906"/>
                        <a:gd name="T67" fmla="*/ 155 h 1823"/>
                        <a:gd name="T68" fmla="*/ 78 w 906"/>
                        <a:gd name="T69" fmla="*/ 117 h 1823"/>
                        <a:gd name="T70" fmla="*/ 94 w 906"/>
                        <a:gd name="T71" fmla="*/ 83 h 1823"/>
                        <a:gd name="T72" fmla="*/ 98 w 906"/>
                        <a:gd name="T73" fmla="*/ 70 h 1823"/>
                        <a:gd name="T74" fmla="*/ 105 w 906"/>
                        <a:gd name="T75" fmla="*/ 61 h 1823"/>
                        <a:gd name="T76" fmla="*/ 112 w 906"/>
                        <a:gd name="T77" fmla="*/ 42 h 1823"/>
                        <a:gd name="T78" fmla="*/ 114 w 906"/>
                        <a:gd name="T79" fmla="*/ 30 h 1823"/>
                        <a:gd name="T80" fmla="*/ 116 w 906"/>
                        <a:gd name="T81" fmla="*/ 28 h 1823"/>
                        <a:gd name="T82" fmla="*/ 115 w 906"/>
                        <a:gd name="T83" fmla="*/ 15 h 1823"/>
                        <a:gd name="T84" fmla="*/ 114 w 906"/>
                        <a:gd name="T85" fmla="*/ 5 h 18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06"/>
                        <a:gd name="T130" fmla="*/ 0 h 1823"/>
                        <a:gd name="T131" fmla="*/ 906 w 906"/>
                        <a:gd name="T132" fmla="*/ 1823 h 18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06" h="1823">
                          <a:moveTo>
                            <a:pt x="851" y="0"/>
                          </a:moveTo>
                          <a:lnTo>
                            <a:pt x="867" y="39"/>
                          </a:lnTo>
                          <a:lnTo>
                            <a:pt x="881" y="65"/>
                          </a:lnTo>
                          <a:lnTo>
                            <a:pt x="900" y="87"/>
                          </a:lnTo>
                          <a:lnTo>
                            <a:pt x="906" y="118"/>
                          </a:lnTo>
                          <a:lnTo>
                            <a:pt x="906" y="136"/>
                          </a:lnTo>
                          <a:lnTo>
                            <a:pt x="891" y="136"/>
                          </a:lnTo>
                          <a:lnTo>
                            <a:pt x="891" y="157"/>
                          </a:lnTo>
                          <a:lnTo>
                            <a:pt x="891" y="173"/>
                          </a:lnTo>
                          <a:lnTo>
                            <a:pt x="867" y="213"/>
                          </a:lnTo>
                          <a:lnTo>
                            <a:pt x="851" y="259"/>
                          </a:lnTo>
                          <a:lnTo>
                            <a:pt x="827" y="307"/>
                          </a:lnTo>
                          <a:lnTo>
                            <a:pt x="802" y="355"/>
                          </a:lnTo>
                          <a:lnTo>
                            <a:pt x="797" y="394"/>
                          </a:lnTo>
                          <a:lnTo>
                            <a:pt x="788" y="417"/>
                          </a:lnTo>
                          <a:lnTo>
                            <a:pt x="779" y="424"/>
                          </a:lnTo>
                          <a:lnTo>
                            <a:pt x="756" y="447"/>
                          </a:lnTo>
                          <a:lnTo>
                            <a:pt x="731" y="495"/>
                          </a:lnTo>
                          <a:lnTo>
                            <a:pt x="731" y="517"/>
                          </a:lnTo>
                          <a:lnTo>
                            <a:pt x="717" y="572"/>
                          </a:lnTo>
                          <a:lnTo>
                            <a:pt x="690" y="626"/>
                          </a:lnTo>
                          <a:lnTo>
                            <a:pt x="644" y="700"/>
                          </a:lnTo>
                          <a:lnTo>
                            <a:pt x="613" y="751"/>
                          </a:lnTo>
                          <a:lnTo>
                            <a:pt x="604" y="781"/>
                          </a:lnTo>
                          <a:lnTo>
                            <a:pt x="572" y="821"/>
                          </a:lnTo>
                          <a:lnTo>
                            <a:pt x="525" y="877"/>
                          </a:lnTo>
                          <a:lnTo>
                            <a:pt x="491" y="923"/>
                          </a:lnTo>
                          <a:lnTo>
                            <a:pt x="461" y="970"/>
                          </a:lnTo>
                          <a:lnTo>
                            <a:pt x="437" y="1032"/>
                          </a:lnTo>
                          <a:lnTo>
                            <a:pt x="388" y="1150"/>
                          </a:lnTo>
                          <a:lnTo>
                            <a:pt x="357" y="1245"/>
                          </a:lnTo>
                          <a:lnTo>
                            <a:pt x="334" y="1299"/>
                          </a:lnTo>
                          <a:lnTo>
                            <a:pt x="301" y="1355"/>
                          </a:lnTo>
                          <a:lnTo>
                            <a:pt x="285" y="1368"/>
                          </a:lnTo>
                          <a:lnTo>
                            <a:pt x="260" y="1394"/>
                          </a:lnTo>
                          <a:lnTo>
                            <a:pt x="260" y="1401"/>
                          </a:lnTo>
                          <a:lnTo>
                            <a:pt x="255" y="1425"/>
                          </a:lnTo>
                          <a:lnTo>
                            <a:pt x="227" y="1449"/>
                          </a:lnTo>
                          <a:lnTo>
                            <a:pt x="221" y="1465"/>
                          </a:lnTo>
                          <a:lnTo>
                            <a:pt x="227" y="1488"/>
                          </a:lnTo>
                          <a:lnTo>
                            <a:pt x="206" y="1527"/>
                          </a:lnTo>
                          <a:lnTo>
                            <a:pt x="174" y="1567"/>
                          </a:lnTo>
                          <a:lnTo>
                            <a:pt x="156" y="1605"/>
                          </a:lnTo>
                          <a:lnTo>
                            <a:pt x="127" y="1653"/>
                          </a:lnTo>
                          <a:lnTo>
                            <a:pt x="112" y="1716"/>
                          </a:lnTo>
                          <a:lnTo>
                            <a:pt x="95" y="1763"/>
                          </a:lnTo>
                          <a:lnTo>
                            <a:pt x="95" y="1802"/>
                          </a:lnTo>
                          <a:lnTo>
                            <a:pt x="95" y="1823"/>
                          </a:lnTo>
                          <a:lnTo>
                            <a:pt x="0" y="1802"/>
                          </a:lnTo>
                          <a:lnTo>
                            <a:pt x="33" y="1723"/>
                          </a:lnTo>
                          <a:lnTo>
                            <a:pt x="72" y="1645"/>
                          </a:lnTo>
                          <a:lnTo>
                            <a:pt x="112" y="1567"/>
                          </a:lnTo>
                          <a:lnTo>
                            <a:pt x="127" y="1535"/>
                          </a:lnTo>
                          <a:lnTo>
                            <a:pt x="127" y="1503"/>
                          </a:lnTo>
                          <a:lnTo>
                            <a:pt x="144" y="1481"/>
                          </a:lnTo>
                          <a:lnTo>
                            <a:pt x="151" y="1473"/>
                          </a:lnTo>
                          <a:lnTo>
                            <a:pt x="165" y="1465"/>
                          </a:lnTo>
                          <a:lnTo>
                            <a:pt x="174" y="1442"/>
                          </a:lnTo>
                          <a:lnTo>
                            <a:pt x="198" y="1409"/>
                          </a:lnTo>
                          <a:lnTo>
                            <a:pt x="206" y="1387"/>
                          </a:lnTo>
                          <a:lnTo>
                            <a:pt x="214" y="1362"/>
                          </a:lnTo>
                          <a:lnTo>
                            <a:pt x="214" y="1340"/>
                          </a:lnTo>
                          <a:lnTo>
                            <a:pt x="247" y="1316"/>
                          </a:lnTo>
                          <a:lnTo>
                            <a:pt x="260" y="1293"/>
                          </a:lnTo>
                          <a:lnTo>
                            <a:pt x="309" y="1205"/>
                          </a:lnTo>
                          <a:lnTo>
                            <a:pt x="334" y="1127"/>
                          </a:lnTo>
                          <a:lnTo>
                            <a:pt x="365" y="1018"/>
                          </a:lnTo>
                          <a:lnTo>
                            <a:pt x="412" y="932"/>
                          </a:lnTo>
                          <a:lnTo>
                            <a:pt x="476" y="821"/>
                          </a:lnTo>
                          <a:lnTo>
                            <a:pt x="547" y="700"/>
                          </a:lnTo>
                          <a:lnTo>
                            <a:pt x="604" y="597"/>
                          </a:lnTo>
                          <a:lnTo>
                            <a:pt x="659" y="495"/>
                          </a:lnTo>
                          <a:lnTo>
                            <a:pt x="675" y="441"/>
                          </a:lnTo>
                          <a:lnTo>
                            <a:pt x="690" y="417"/>
                          </a:lnTo>
                          <a:lnTo>
                            <a:pt x="708" y="417"/>
                          </a:lnTo>
                          <a:lnTo>
                            <a:pt x="738" y="368"/>
                          </a:lnTo>
                          <a:lnTo>
                            <a:pt x="771" y="299"/>
                          </a:lnTo>
                          <a:lnTo>
                            <a:pt x="788" y="253"/>
                          </a:lnTo>
                          <a:lnTo>
                            <a:pt x="797" y="197"/>
                          </a:lnTo>
                          <a:lnTo>
                            <a:pt x="802" y="182"/>
                          </a:lnTo>
                          <a:lnTo>
                            <a:pt x="810" y="173"/>
                          </a:lnTo>
                          <a:lnTo>
                            <a:pt x="818" y="165"/>
                          </a:lnTo>
                          <a:lnTo>
                            <a:pt x="827" y="127"/>
                          </a:lnTo>
                          <a:lnTo>
                            <a:pt x="810" y="87"/>
                          </a:lnTo>
                          <a:lnTo>
                            <a:pt x="802" y="48"/>
                          </a:lnTo>
                          <a:lnTo>
                            <a:pt x="802" y="31"/>
                          </a:lnTo>
                          <a:lnTo>
                            <a:pt x="851" y="0"/>
                          </a:lnTo>
                        </a:path>
                      </a:pathLst>
                    </a:custGeom>
                    <a:noFill/>
                    <a:ln w="0">
                      <a:solidFill>
                        <a:srgbClr val="000000"/>
                      </a:solidFill>
                      <a:round/>
                      <a:headEnd/>
                      <a:tailEnd/>
                    </a:ln>
                  </p:spPr>
                  <p:txBody>
                    <a:bodyPr/>
                    <a:lstStyle/>
                    <a:p>
                      <a:endParaRPr lang="de-DE"/>
                    </a:p>
                  </p:txBody>
                </p:sp>
                <p:sp>
                  <p:nvSpPr>
                    <p:cNvPr id="44220" name="Freeform 65"/>
                    <p:cNvSpPr>
                      <a:spLocks/>
                    </p:cNvSpPr>
                    <p:nvPr/>
                  </p:nvSpPr>
                  <p:spPr bwMode="auto">
                    <a:xfrm>
                      <a:off x="2784" y="3541"/>
                      <a:ext cx="121" cy="350"/>
                    </a:xfrm>
                    <a:custGeom>
                      <a:avLst/>
                      <a:gdLst>
                        <a:gd name="T0" fmla="*/ 0 w 845"/>
                        <a:gd name="T1" fmla="*/ 346 h 2097"/>
                        <a:gd name="T2" fmla="*/ 5 w 845"/>
                        <a:gd name="T3" fmla="*/ 324 h 2097"/>
                        <a:gd name="T4" fmla="*/ 9 w 845"/>
                        <a:gd name="T5" fmla="*/ 307 h 2097"/>
                        <a:gd name="T6" fmla="*/ 15 w 845"/>
                        <a:gd name="T7" fmla="*/ 291 h 2097"/>
                        <a:gd name="T8" fmla="*/ 22 w 845"/>
                        <a:gd name="T9" fmla="*/ 273 h 2097"/>
                        <a:gd name="T10" fmla="*/ 25 w 845"/>
                        <a:gd name="T11" fmla="*/ 264 h 2097"/>
                        <a:gd name="T12" fmla="*/ 31 w 845"/>
                        <a:gd name="T13" fmla="*/ 254 h 2097"/>
                        <a:gd name="T14" fmla="*/ 32 w 845"/>
                        <a:gd name="T15" fmla="*/ 249 h 2097"/>
                        <a:gd name="T16" fmla="*/ 32 w 845"/>
                        <a:gd name="T17" fmla="*/ 244 h 2097"/>
                        <a:gd name="T18" fmla="*/ 34 w 845"/>
                        <a:gd name="T19" fmla="*/ 240 h 2097"/>
                        <a:gd name="T20" fmla="*/ 47 w 845"/>
                        <a:gd name="T21" fmla="*/ 223 h 2097"/>
                        <a:gd name="T22" fmla="*/ 53 w 845"/>
                        <a:gd name="T23" fmla="*/ 212 h 2097"/>
                        <a:gd name="T24" fmla="*/ 59 w 845"/>
                        <a:gd name="T25" fmla="*/ 192 h 2097"/>
                        <a:gd name="T26" fmla="*/ 65 w 845"/>
                        <a:gd name="T27" fmla="*/ 174 h 2097"/>
                        <a:gd name="T28" fmla="*/ 78 w 845"/>
                        <a:gd name="T29" fmla="*/ 151 h 2097"/>
                        <a:gd name="T30" fmla="*/ 88 w 845"/>
                        <a:gd name="T31" fmla="*/ 128 h 2097"/>
                        <a:gd name="T32" fmla="*/ 97 w 845"/>
                        <a:gd name="T33" fmla="*/ 106 h 2097"/>
                        <a:gd name="T34" fmla="*/ 103 w 845"/>
                        <a:gd name="T35" fmla="*/ 89 h 2097"/>
                        <a:gd name="T36" fmla="*/ 106 w 845"/>
                        <a:gd name="T37" fmla="*/ 69 h 2097"/>
                        <a:gd name="T38" fmla="*/ 107 w 845"/>
                        <a:gd name="T39" fmla="*/ 52 h 2097"/>
                        <a:gd name="T40" fmla="*/ 111 w 845"/>
                        <a:gd name="T41" fmla="*/ 43 h 2097"/>
                        <a:gd name="T42" fmla="*/ 112 w 845"/>
                        <a:gd name="T43" fmla="*/ 35 h 2097"/>
                        <a:gd name="T44" fmla="*/ 114 w 845"/>
                        <a:gd name="T45" fmla="*/ 35 h 2097"/>
                        <a:gd name="T46" fmla="*/ 111 w 845"/>
                        <a:gd name="T47" fmla="*/ 25 h 2097"/>
                        <a:gd name="T48" fmla="*/ 110 w 845"/>
                        <a:gd name="T49" fmla="*/ 16 h 2097"/>
                        <a:gd name="T50" fmla="*/ 107 w 845"/>
                        <a:gd name="T51" fmla="*/ 12 h 2097"/>
                        <a:gd name="T52" fmla="*/ 104 w 845"/>
                        <a:gd name="T53" fmla="*/ 6 h 2097"/>
                        <a:gd name="T54" fmla="*/ 101 w 845"/>
                        <a:gd name="T55" fmla="*/ 2 h 2097"/>
                        <a:gd name="T56" fmla="*/ 109 w 845"/>
                        <a:gd name="T57" fmla="*/ 0 h 2097"/>
                        <a:gd name="T58" fmla="*/ 113 w 845"/>
                        <a:gd name="T59" fmla="*/ 4 h 2097"/>
                        <a:gd name="T60" fmla="*/ 118 w 845"/>
                        <a:gd name="T61" fmla="*/ 13 h 2097"/>
                        <a:gd name="T62" fmla="*/ 119 w 845"/>
                        <a:gd name="T63" fmla="*/ 23 h 2097"/>
                        <a:gd name="T64" fmla="*/ 121 w 845"/>
                        <a:gd name="T65" fmla="*/ 34 h 2097"/>
                        <a:gd name="T66" fmla="*/ 120 w 845"/>
                        <a:gd name="T67" fmla="*/ 38 h 2097"/>
                        <a:gd name="T68" fmla="*/ 119 w 845"/>
                        <a:gd name="T69" fmla="*/ 39 h 2097"/>
                        <a:gd name="T70" fmla="*/ 119 w 845"/>
                        <a:gd name="T71" fmla="*/ 49 h 2097"/>
                        <a:gd name="T72" fmla="*/ 116 w 845"/>
                        <a:gd name="T73" fmla="*/ 64 h 2097"/>
                        <a:gd name="T74" fmla="*/ 116 w 845"/>
                        <a:gd name="T75" fmla="*/ 76 h 2097"/>
                        <a:gd name="T76" fmla="*/ 115 w 845"/>
                        <a:gd name="T77" fmla="*/ 91 h 2097"/>
                        <a:gd name="T78" fmla="*/ 112 w 845"/>
                        <a:gd name="T79" fmla="*/ 106 h 2097"/>
                        <a:gd name="T80" fmla="*/ 104 w 845"/>
                        <a:gd name="T81" fmla="*/ 123 h 2097"/>
                        <a:gd name="T82" fmla="*/ 97 w 845"/>
                        <a:gd name="T83" fmla="*/ 136 h 2097"/>
                        <a:gd name="T84" fmla="*/ 94 w 845"/>
                        <a:gd name="T85" fmla="*/ 145 h 2097"/>
                        <a:gd name="T86" fmla="*/ 91 w 845"/>
                        <a:gd name="T87" fmla="*/ 155 h 2097"/>
                        <a:gd name="T88" fmla="*/ 86 w 845"/>
                        <a:gd name="T89" fmla="*/ 166 h 2097"/>
                        <a:gd name="T90" fmla="*/ 79 w 845"/>
                        <a:gd name="T91" fmla="*/ 176 h 2097"/>
                        <a:gd name="T92" fmla="*/ 75 w 845"/>
                        <a:gd name="T93" fmla="*/ 185 h 2097"/>
                        <a:gd name="T94" fmla="*/ 73 w 845"/>
                        <a:gd name="T95" fmla="*/ 193 h 2097"/>
                        <a:gd name="T96" fmla="*/ 65 w 845"/>
                        <a:gd name="T97" fmla="*/ 216 h 2097"/>
                        <a:gd name="T98" fmla="*/ 59 w 845"/>
                        <a:gd name="T99" fmla="*/ 227 h 2097"/>
                        <a:gd name="T100" fmla="*/ 52 w 845"/>
                        <a:gd name="T101" fmla="*/ 237 h 2097"/>
                        <a:gd name="T102" fmla="*/ 44 w 845"/>
                        <a:gd name="T103" fmla="*/ 245 h 2097"/>
                        <a:gd name="T104" fmla="*/ 41 w 845"/>
                        <a:gd name="T105" fmla="*/ 253 h 2097"/>
                        <a:gd name="T106" fmla="*/ 40 w 845"/>
                        <a:gd name="T107" fmla="*/ 258 h 2097"/>
                        <a:gd name="T108" fmla="*/ 40 w 845"/>
                        <a:gd name="T109" fmla="*/ 261 h 2097"/>
                        <a:gd name="T110" fmla="*/ 37 w 845"/>
                        <a:gd name="T111" fmla="*/ 265 h 2097"/>
                        <a:gd name="T112" fmla="*/ 33 w 845"/>
                        <a:gd name="T113" fmla="*/ 270 h 2097"/>
                        <a:gd name="T114" fmla="*/ 30 w 845"/>
                        <a:gd name="T115" fmla="*/ 280 h 2097"/>
                        <a:gd name="T116" fmla="*/ 25 w 845"/>
                        <a:gd name="T117" fmla="*/ 296 h 2097"/>
                        <a:gd name="T118" fmla="*/ 17 w 845"/>
                        <a:gd name="T119" fmla="*/ 316 h 2097"/>
                        <a:gd name="T120" fmla="*/ 15 w 845"/>
                        <a:gd name="T121" fmla="*/ 334 h 2097"/>
                        <a:gd name="T122" fmla="*/ 5 w 845"/>
                        <a:gd name="T123" fmla="*/ 350 h 2097"/>
                        <a:gd name="T124" fmla="*/ 0 w 845"/>
                        <a:gd name="T125" fmla="*/ 346 h 209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5"/>
                        <a:gd name="T190" fmla="*/ 0 h 2097"/>
                        <a:gd name="T191" fmla="*/ 845 w 845"/>
                        <a:gd name="T192" fmla="*/ 2097 h 209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5" h="2097">
                          <a:moveTo>
                            <a:pt x="0" y="2074"/>
                          </a:moveTo>
                          <a:lnTo>
                            <a:pt x="33" y="1939"/>
                          </a:lnTo>
                          <a:lnTo>
                            <a:pt x="63" y="1839"/>
                          </a:lnTo>
                          <a:lnTo>
                            <a:pt x="104" y="1744"/>
                          </a:lnTo>
                          <a:lnTo>
                            <a:pt x="152" y="1636"/>
                          </a:lnTo>
                          <a:lnTo>
                            <a:pt x="176" y="1579"/>
                          </a:lnTo>
                          <a:lnTo>
                            <a:pt x="216" y="1524"/>
                          </a:lnTo>
                          <a:lnTo>
                            <a:pt x="225" y="1491"/>
                          </a:lnTo>
                          <a:lnTo>
                            <a:pt x="225" y="1463"/>
                          </a:lnTo>
                          <a:lnTo>
                            <a:pt x="240" y="1439"/>
                          </a:lnTo>
                          <a:lnTo>
                            <a:pt x="328" y="1337"/>
                          </a:lnTo>
                          <a:lnTo>
                            <a:pt x="369" y="1273"/>
                          </a:lnTo>
                          <a:lnTo>
                            <a:pt x="414" y="1149"/>
                          </a:lnTo>
                          <a:lnTo>
                            <a:pt x="453" y="1040"/>
                          </a:lnTo>
                          <a:lnTo>
                            <a:pt x="542" y="904"/>
                          </a:lnTo>
                          <a:lnTo>
                            <a:pt x="615" y="766"/>
                          </a:lnTo>
                          <a:lnTo>
                            <a:pt x="678" y="633"/>
                          </a:lnTo>
                          <a:lnTo>
                            <a:pt x="718" y="531"/>
                          </a:lnTo>
                          <a:lnTo>
                            <a:pt x="742" y="413"/>
                          </a:lnTo>
                          <a:lnTo>
                            <a:pt x="749" y="311"/>
                          </a:lnTo>
                          <a:lnTo>
                            <a:pt x="773" y="259"/>
                          </a:lnTo>
                          <a:lnTo>
                            <a:pt x="782" y="210"/>
                          </a:lnTo>
                          <a:lnTo>
                            <a:pt x="798" y="210"/>
                          </a:lnTo>
                          <a:lnTo>
                            <a:pt x="773" y="149"/>
                          </a:lnTo>
                          <a:lnTo>
                            <a:pt x="766" y="94"/>
                          </a:lnTo>
                          <a:lnTo>
                            <a:pt x="749" y="69"/>
                          </a:lnTo>
                          <a:lnTo>
                            <a:pt x="724" y="37"/>
                          </a:lnTo>
                          <a:lnTo>
                            <a:pt x="702" y="14"/>
                          </a:lnTo>
                          <a:lnTo>
                            <a:pt x="758" y="0"/>
                          </a:lnTo>
                          <a:lnTo>
                            <a:pt x="789" y="21"/>
                          </a:lnTo>
                          <a:lnTo>
                            <a:pt x="823" y="77"/>
                          </a:lnTo>
                          <a:lnTo>
                            <a:pt x="829" y="139"/>
                          </a:lnTo>
                          <a:lnTo>
                            <a:pt x="845" y="203"/>
                          </a:lnTo>
                          <a:lnTo>
                            <a:pt x="837" y="225"/>
                          </a:lnTo>
                          <a:lnTo>
                            <a:pt x="829" y="231"/>
                          </a:lnTo>
                          <a:lnTo>
                            <a:pt x="829" y="296"/>
                          </a:lnTo>
                          <a:lnTo>
                            <a:pt x="812" y="382"/>
                          </a:lnTo>
                          <a:lnTo>
                            <a:pt x="812" y="453"/>
                          </a:lnTo>
                          <a:lnTo>
                            <a:pt x="805" y="547"/>
                          </a:lnTo>
                          <a:lnTo>
                            <a:pt x="782" y="633"/>
                          </a:lnTo>
                          <a:lnTo>
                            <a:pt x="724" y="735"/>
                          </a:lnTo>
                          <a:lnTo>
                            <a:pt x="678" y="813"/>
                          </a:lnTo>
                          <a:lnTo>
                            <a:pt x="653" y="866"/>
                          </a:lnTo>
                          <a:lnTo>
                            <a:pt x="638" y="929"/>
                          </a:lnTo>
                          <a:lnTo>
                            <a:pt x="599" y="993"/>
                          </a:lnTo>
                          <a:lnTo>
                            <a:pt x="553" y="1055"/>
                          </a:lnTo>
                          <a:lnTo>
                            <a:pt x="527" y="1110"/>
                          </a:lnTo>
                          <a:lnTo>
                            <a:pt x="511" y="1155"/>
                          </a:lnTo>
                          <a:lnTo>
                            <a:pt x="453" y="1297"/>
                          </a:lnTo>
                          <a:lnTo>
                            <a:pt x="414" y="1361"/>
                          </a:lnTo>
                          <a:lnTo>
                            <a:pt x="360" y="1422"/>
                          </a:lnTo>
                          <a:lnTo>
                            <a:pt x="310" y="1469"/>
                          </a:lnTo>
                          <a:lnTo>
                            <a:pt x="289" y="1517"/>
                          </a:lnTo>
                          <a:lnTo>
                            <a:pt x="280" y="1548"/>
                          </a:lnTo>
                          <a:lnTo>
                            <a:pt x="280" y="1565"/>
                          </a:lnTo>
                          <a:lnTo>
                            <a:pt x="256" y="1588"/>
                          </a:lnTo>
                          <a:lnTo>
                            <a:pt x="231" y="1618"/>
                          </a:lnTo>
                          <a:lnTo>
                            <a:pt x="208" y="1675"/>
                          </a:lnTo>
                          <a:lnTo>
                            <a:pt x="176" y="1776"/>
                          </a:lnTo>
                          <a:lnTo>
                            <a:pt x="119" y="1893"/>
                          </a:lnTo>
                          <a:lnTo>
                            <a:pt x="104" y="2002"/>
                          </a:lnTo>
                          <a:lnTo>
                            <a:pt x="33" y="2097"/>
                          </a:lnTo>
                          <a:lnTo>
                            <a:pt x="0" y="2074"/>
                          </a:lnTo>
                          <a:close/>
                        </a:path>
                      </a:pathLst>
                    </a:custGeom>
                    <a:solidFill>
                      <a:srgbClr val="0366E3"/>
                    </a:solidFill>
                    <a:ln w="9525">
                      <a:noFill/>
                      <a:round/>
                      <a:headEnd/>
                      <a:tailEnd/>
                    </a:ln>
                  </p:spPr>
                  <p:txBody>
                    <a:bodyPr/>
                    <a:lstStyle/>
                    <a:p>
                      <a:endParaRPr lang="de-DE"/>
                    </a:p>
                  </p:txBody>
                </p:sp>
                <p:sp>
                  <p:nvSpPr>
                    <p:cNvPr id="44221" name="Freeform 66"/>
                    <p:cNvSpPr>
                      <a:spLocks/>
                    </p:cNvSpPr>
                    <p:nvPr/>
                  </p:nvSpPr>
                  <p:spPr bwMode="auto">
                    <a:xfrm>
                      <a:off x="2784" y="3541"/>
                      <a:ext cx="121" cy="350"/>
                    </a:xfrm>
                    <a:custGeom>
                      <a:avLst/>
                      <a:gdLst>
                        <a:gd name="T0" fmla="*/ 0 w 845"/>
                        <a:gd name="T1" fmla="*/ 346 h 2097"/>
                        <a:gd name="T2" fmla="*/ 5 w 845"/>
                        <a:gd name="T3" fmla="*/ 324 h 2097"/>
                        <a:gd name="T4" fmla="*/ 9 w 845"/>
                        <a:gd name="T5" fmla="*/ 307 h 2097"/>
                        <a:gd name="T6" fmla="*/ 15 w 845"/>
                        <a:gd name="T7" fmla="*/ 291 h 2097"/>
                        <a:gd name="T8" fmla="*/ 22 w 845"/>
                        <a:gd name="T9" fmla="*/ 273 h 2097"/>
                        <a:gd name="T10" fmla="*/ 25 w 845"/>
                        <a:gd name="T11" fmla="*/ 264 h 2097"/>
                        <a:gd name="T12" fmla="*/ 31 w 845"/>
                        <a:gd name="T13" fmla="*/ 254 h 2097"/>
                        <a:gd name="T14" fmla="*/ 32 w 845"/>
                        <a:gd name="T15" fmla="*/ 249 h 2097"/>
                        <a:gd name="T16" fmla="*/ 32 w 845"/>
                        <a:gd name="T17" fmla="*/ 244 h 2097"/>
                        <a:gd name="T18" fmla="*/ 34 w 845"/>
                        <a:gd name="T19" fmla="*/ 240 h 2097"/>
                        <a:gd name="T20" fmla="*/ 47 w 845"/>
                        <a:gd name="T21" fmla="*/ 223 h 2097"/>
                        <a:gd name="T22" fmla="*/ 53 w 845"/>
                        <a:gd name="T23" fmla="*/ 212 h 2097"/>
                        <a:gd name="T24" fmla="*/ 59 w 845"/>
                        <a:gd name="T25" fmla="*/ 192 h 2097"/>
                        <a:gd name="T26" fmla="*/ 65 w 845"/>
                        <a:gd name="T27" fmla="*/ 174 h 2097"/>
                        <a:gd name="T28" fmla="*/ 78 w 845"/>
                        <a:gd name="T29" fmla="*/ 151 h 2097"/>
                        <a:gd name="T30" fmla="*/ 88 w 845"/>
                        <a:gd name="T31" fmla="*/ 128 h 2097"/>
                        <a:gd name="T32" fmla="*/ 97 w 845"/>
                        <a:gd name="T33" fmla="*/ 106 h 2097"/>
                        <a:gd name="T34" fmla="*/ 103 w 845"/>
                        <a:gd name="T35" fmla="*/ 89 h 2097"/>
                        <a:gd name="T36" fmla="*/ 106 w 845"/>
                        <a:gd name="T37" fmla="*/ 69 h 2097"/>
                        <a:gd name="T38" fmla="*/ 107 w 845"/>
                        <a:gd name="T39" fmla="*/ 52 h 2097"/>
                        <a:gd name="T40" fmla="*/ 111 w 845"/>
                        <a:gd name="T41" fmla="*/ 43 h 2097"/>
                        <a:gd name="T42" fmla="*/ 112 w 845"/>
                        <a:gd name="T43" fmla="*/ 35 h 2097"/>
                        <a:gd name="T44" fmla="*/ 114 w 845"/>
                        <a:gd name="T45" fmla="*/ 35 h 2097"/>
                        <a:gd name="T46" fmla="*/ 111 w 845"/>
                        <a:gd name="T47" fmla="*/ 25 h 2097"/>
                        <a:gd name="T48" fmla="*/ 110 w 845"/>
                        <a:gd name="T49" fmla="*/ 16 h 2097"/>
                        <a:gd name="T50" fmla="*/ 107 w 845"/>
                        <a:gd name="T51" fmla="*/ 12 h 2097"/>
                        <a:gd name="T52" fmla="*/ 104 w 845"/>
                        <a:gd name="T53" fmla="*/ 6 h 2097"/>
                        <a:gd name="T54" fmla="*/ 101 w 845"/>
                        <a:gd name="T55" fmla="*/ 2 h 2097"/>
                        <a:gd name="T56" fmla="*/ 109 w 845"/>
                        <a:gd name="T57" fmla="*/ 0 h 2097"/>
                        <a:gd name="T58" fmla="*/ 113 w 845"/>
                        <a:gd name="T59" fmla="*/ 4 h 2097"/>
                        <a:gd name="T60" fmla="*/ 118 w 845"/>
                        <a:gd name="T61" fmla="*/ 13 h 2097"/>
                        <a:gd name="T62" fmla="*/ 119 w 845"/>
                        <a:gd name="T63" fmla="*/ 23 h 2097"/>
                        <a:gd name="T64" fmla="*/ 121 w 845"/>
                        <a:gd name="T65" fmla="*/ 34 h 2097"/>
                        <a:gd name="T66" fmla="*/ 120 w 845"/>
                        <a:gd name="T67" fmla="*/ 38 h 2097"/>
                        <a:gd name="T68" fmla="*/ 119 w 845"/>
                        <a:gd name="T69" fmla="*/ 39 h 2097"/>
                        <a:gd name="T70" fmla="*/ 119 w 845"/>
                        <a:gd name="T71" fmla="*/ 49 h 2097"/>
                        <a:gd name="T72" fmla="*/ 116 w 845"/>
                        <a:gd name="T73" fmla="*/ 64 h 2097"/>
                        <a:gd name="T74" fmla="*/ 116 w 845"/>
                        <a:gd name="T75" fmla="*/ 76 h 2097"/>
                        <a:gd name="T76" fmla="*/ 115 w 845"/>
                        <a:gd name="T77" fmla="*/ 91 h 2097"/>
                        <a:gd name="T78" fmla="*/ 112 w 845"/>
                        <a:gd name="T79" fmla="*/ 106 h 2097"/>
                        <a:gd name="T80" fmla="*/ 104 w 845"/>
                        <a:gd name="T81" fmla="*/ 123 h 2097"/>
                        <a:gd name="T82" fmla="*/ 97 w 845"/>
                        <a:gd name="T83" fmla="*/ 136 h 2097"/>
                        <a:gd name="T84" fmla="*/ 94 w 845"/>
                        <a:gd name="T85" fmla="*/ 145 h 2097"/>
                        <a:gd name="T86" fmla="*/ 91 w 845"/>
                        <a:gd name="T87" fmla="*/ 155 h 2097"/>
                        <a:gd name="T88" fmla="*/ 86 w 845"/>
                        <a:gd name="T89" fmla="*/ 166 h 2097"/>
                        <a:gd name="T90" fmla="*/ 79 w 845"/>
                        <a:gd name="T91" fmla="*/ 176 h 2097"/>
                        <a:gd name="T92" fmla="*/ 75 w 845"/>
                        <a:gd name="T93" fmla="*/ 185 h 2097"/>
                        <a:gd name="T94" fmla="*/ 73 w 845"/>
                        <a:gd name="T95" fmla="*/ 193 h 2097"/>
                        <a:gd name="T96" fmla="*/ 65 w 845"/>
                        <a:gd name="T97" fmla="*/ 216 h 2097"/>
                        <a:gd name="T98" fmla="*/ 59 w 845"/>
                        <a:gd name="T99" fmla="*/ 227 h 2097"/>
                        <a:gd name="T100" fmla="*/ 52 w 845"/>
                        <a:gd name="T101" fmla="*/ 237 h 2097"/>
                        <a:gd name="T102" fmla="*/ 44 w 845"/>
                        <a:gd name="T103" fmla="*/ 245 h 2097"/>
                        <a:gd name="T104" fmla="*/ 41 w 845"/>
                        <a:gd name="T105" fmla="*/ 253 h 2097"/>
                        <a:gd name="T106" fmla="*/ 40 w 845"/>
                        <a:gd name="T107" fmla="*/ 258 h 2097"/>
                        <a:gd name="T108" fmla="*/ 40 w 845"/>
                        <a:gd name="T109" fmla="*/ 261 h 2097"/>
                        <a:gd name="T110" fmla="*/ 37 w 845"/>
                        <a:gd name="T111" fmla="*/ 265 h 2097"/>
                        <a:gd name="T112" fmla="*/ 33 w 845"/>
                        <a:gd name="T113" fmla="*/ 270 h 2097"/>
                        <a:gd name="T114" fmla="*/ 30 w 845"/>
                        <a:gd name="T115" fmla="*/ 280 h 2097"/>
                        <a:gd name="T116" fmla="*/ 25 w 845"/>
                        <a:gd name="T117" fmla="*/ 296 h 2097"/>
                        <a:gd name="T118" fmla="*/ 17 w 845"/>
                        <a:gd name="T119" fmla="*/ 316 h 2097"/>
                        <a:gd name="T120" fmla="*/ 15 w 845"/>
                        <a:gd name="T121" fmla="*/ 334 h 2097"/>
                        <a:gd name="T122" fmla="*/ 5 w 845"/>
                        <a:gd name="T123" fmla="*/ 350 h 2097"/>
                        <a:gd name="T124" fmla="*/ 0 w 845"/>
                        <a:gd name="T125" fmla="*/ 346 h 209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5"/>
                        <a:gd name="T190" fmla="*/ 0 h 2097"/>
                        <a:gd name="T191" fmla="*/ 845 w 845"/>
                        <a:gd name="T192" fmla="*/ 2097 h 209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5" h="2097">
                          <a:moveTo>
                            <a:pt x="0" y="2074"/>
                          </a:moveTo>
                          <a:lnTo>
                            <a:pt x="33" y="1939"/>
                          </a:lnTo>
                          <a:lnTo>
                            <a:pt x="63" y="1839"/>
                          </a:lnTo>
                          <a:lnTo>
                            <a:pt x="104" y="1744"/>
                          </a:lnTo>
                          <a:lnTo>
                            <a:pt x="152" y="1636"/>
                          </a:lnTo>
                          <a:lnTo>
                            <a:pt x="176" y="1579"/>
                          </a:lnTo>
                          <a:lnTo>
                            <a:pt x="216" y="1524"/>
                          </a:lnTo>
                          <a:lnTo>
                            <a:pt x="225" y="1491"/>
                          </a:lnTo>
                          <a:lnTo>
                            <a:pt x="225" y="1463"/>
                          </a:lnTo>
                          <a:lnTo>
                            <a:pt x="240" y="1439"/>
                          </a:lnTo>
                          <a:lnTo>
                            <a:pt x="328" y="1337"/>
                          </a:lnTo>
                          <a:lnTo>
                            <a:pt x="369" y="1273"/>
                          </a:lnTo>
                          <a:lnTo>
                            <a:pt x="414" y="1149"/>
                          </a:lnTo>
                          <a:lnTo>
                            <a:pt x="453" y="1040"/>
                          </a:lnTo>
                          <a:lnTo>
                            <a:pt x="542" y="904"/>
                          </a:lnTo>
                          <a:lnTo>
                            <a:pt x="615" y="766"/>
                          </a:lnTo>
                          <a:lnTo>
                            <a:pt x="678" y="633"/>
                          </a:lnTo>
                          <a:lnTo>
                            <a:pt x="718" y="531"/>
                          </a:lnTo>
                          <a:lnTo>
                            <a:pt x="742" y="413"/>
                          </a:lnTo>
                          <a:lnTo>
                            <a:pt x="749" y="311"/>
                          </a:lnTo>
                          <a:lnTo>
                            <a:pt x="773" y="259"/>
                          </a:lnTo>
                          <a:lnTo>
                            <a:pt x="782" y="210"/>
                          </a:lnTo>
                          <a:lnTo>
                            <a:pt x="798" y="210"/>
                          </a:lnTo>
                          <a:lnTo>
                            <a:pt x="773" y="149"/>
                          </a:lnTo>
                          <a:lnTo>
                            <a:pt x="766" y="94"/>
                          </a:lnTo>
                          <a:lnTo>
                            <a:pt x="749" y="69"/>
                          </a:lnTo>
                          <a:lnTo>
                            <a:pt x="724" y="37"/>
                          </a:lnTo>
                          <a:lnTo>
                            <a:pt x="702" y="14"/>
                          </a:lnTo>
                          <a:lnTo>
                            <a:pt x="758" y="0"/>
                          </a:lnTo>
                          <a:lnTo>
                            <a:pt x="789" y="21"/>
                          </a:lnTo>
                          <a:lnTo>
                            <a:pt x="823" y="77"/>
                          </a:lnTo>
                          <a:lnTo>
                            <a:pt x="829" y="139"/>
                          </a:lnTo>
                          <a:lnTo>
                            <a:pt x="845" y="203"/>
                          </a:lnTo>
                          <a:lnTo>
                            <a:pt x="837" y="225"/>
                          </a:lnTo>
                          <a:lnTo>
                            <a:pt x="829" y="231"/>
                          </a:lnTo>
                          <a:lnTo>
                            <a:pt x="829" y="296"/>
                          </a:lnTo>
                          <a:lnTo>
                            <a:pt x="812" y="382"/>
                          </a:lnTo>
                          <a:lnTo>
                            <a:pt x="812" y="453"/>
                          </a:lnTo>
                          <a:lnTo>
                            <a:pt x="805" y="547"/>
                          </a:lnTo>
                          <a:lnTo>
                            <a:pt x="782" y="633"/>
                          </a:lnTo>
                          <a:lnTo>
                            <a:pt x="724" y="735"/>
                          </a:lnTo>
                          <a:lnTo>
                            <a:pt x="678" y="813"/>
                          </a:lnTo>
                          <a:lnTo>
                            <a:pt x="653" y="866"/>
                          </a:lnTo>
                          <a:lnTo>
                            <a:pt x="638" y="929"/>
                          </a:lnTo>
                          <a:lnTo>
                            <a:pt x="599" y="993"/>
                          </a:lnTo>
                          <a:lnTo>
                            <a:pt x="553" y="1055"/>
                          </a:lnTo>
                          <a:lnTo>
                            <a:pt x="527" y="1110"/>
                          </a:lnTo>
                          <a:lnTo>
                            <a:pt x="511" y="1155"/>
                          </a:lnTo>
                          <a:lnTo>
                            <a:pt x="453" y="1297"/>
                          </a:lnTo>
                          <a:lnTo>
                            <a:pt x="414" y="1361"/>
                          </a:lnTo>
                          <a:lnTo>
                            <a:pt x="360" y="1422"/>
                          </a:lnTo>
                          <a:lnTo>
                            <a:pt x="310" y="1469"/>
                          </a:lnTo>
                          <a:lnTo>
                            <a:pt x="289" y="1517"/>
                          </a:lnTo>
                          <a:lnTo>
                            <a:pt x="280" y="1548"/>
                          </a:lnTo>
                          <a:lnTo>
                            <a:pt x="280" y="1565"/>
                          </a:lnTo>
                          <a:lnTo>
                            <a:pt x="256" y="1588"/>
                          </a:lnTo>
                          <a:lnTo>
                            <a:pt x="231" y="1618"/>
                          </a:lnTo>
                          <a:lnTo>
                            <a:pt x="208" y="1675"/>
                          </a:lnTo>
                          <a:lnTo>
                            <a:pt x="176" y="1776"/>
                          </a:lnTo>
                          <a:lnTo>
                            <a:pt x="119" y="1893"/>
                          </a:lnTo>
                          <a:lnTo>
                            <a:pt x="104" y="2002"/>
                          </a:lnTo>
                          <a:lnTo>
                            <a:pt x="33" y="2097"/>
                          </a:lnTo>
                          <a:lnTo>
                            <a:pt x="0" y="2074"/>
                          </a:lnTo>
                        </a:path>
                      </a:pathLst>
                    </a:custGeom>
                    <a:noFill/>
                    <a:ln w="0">
                      <a:solidFill>
                        <a:srgbClr val="000000"/>
                      </a:solidFill>
                      <a:round/>
                      <a:headEnd/>
                      <a:tailEnd/>
                    </a:ln>
                  </p:spPr>
                  <p:txBody>
                    <a:bodyPr/>
                    <a:lstStyle/>
                    <a:p>
                      <a:endParaRPr lang="de-DE"/>
                    </a:p>
                  </p:txBody>
                </p:sp>
                <p:sp>
                  <p:nvSpPr>
                    <p:cNvPr id="44222" name="Freeform 67"/>
                    <p:cNvSpPr>
                      <a:spLocks/>
                    </p:cNvSpPr>
                    <p:nvPr/>
                  </p:nvSpPr>
                  <p:spPr bwMode="auto">
                    <a:xfrm>
                      <a:off x="2815" y="3525"/>
                      <a:ext cx="81" cy="66"/>
                    </a:xfrm>
                    <a:custGeom>
                      <a:avLst/>
                      <a:gdLst>
                        <a:gd name="T0" fmla="*/ 0 w 566"/>
                        <a:gd name="T1" fmla="*/ 66 h 392"/>
                        <a:gd name="T2" fmla="*/ 15 w 566"/>
                        <a:gd name="T3" fmla="*/ 50 h 392"/>
                        <a:gd name="T4" fmla="*/ 24 w 566"/>
                        <a:gd name="T5" fmla="*/ 43 h 392"/>
                        <a:gd name="T6" fmla="*/ 39 w 566"/>
                        <a:gd name="T7" fmla="*/ 37 h 392"/>
                        <a:gd name="T8" fmla="*/ 49 w 566"/>
                        <a:gd name="T9" fmla="*/ 30 h 392"/>
                        <a:gd name="T10" fmla="*/ 61 w 566"/>
                        <a:gd name="T11" fmla="*/ 25 h 392"/>
                        <a:gd name="T12" fmla="*/ 72 w 566"/>
                        <a:gd name="T13" fmla="*/ 20 h 392"/>
                        <a:gd name="T14" fmla="*/ 79 w 566"/>
                        <a:gd name="T15" fmla="*/ 19 h 392"/>
                        <a:gd name="T16" fmla="*/ 81 w 566"/>
                        <a:gd name="T17" fmla="*/ 17 h 392"/>
                        <a:gd name="T18" fmla="*/ 80 w 566"/>
                        <a:gd name="T19" fmla="*/ 12 h 392"/>
                        <a:gd name="T20" fmla="*/ 80 w 566"/>
                        <a:gd name="T21" fmla="*/ 7 h 392"/>
                        <a:gd name="T22" fmla="*/ 76 w 566"/>
                        <a:gd name="T23" fmla="*/ 3 h 392"/>
                        <a:gd name="T24" fmla="*/ 73 w 566"/>
                        <a:gd name="T25" fmla="*/ 0 h 392"/>
                        <a:gd name="T26" fmla="*/ 70 w 566"/>
                        <a:gd name="T27" fmla="*/ 0 h 392"/>
                        <a:gd name="T28" fmla="*/ 31 w 566"/>
                        <a:gd name="T29" fmla="*/ 17 h 392"/>
                        <a:gd name="T30" fmla="*/ 12 w 566"/>
                        <a:gd name="T31" fmla="*/ 28 h 392"/>
                        <a:gd name="T32" fmla="*/ 8 w 566"/>
                        <a:gd name="T33" fmla="*/ 34 h 392"/>
                        <a:gd name="T34" fmla="*/ 0 w 566"/>
                        <a:gd name="T35" fmla="*/ 66 h 3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6"/>
                        <a:gd name="T55" fmla="*/ 0 h 392"/>
                        <a:gd name="T56" fmla="*/ 566 w 566"/>
                        <a:gd name="T57" fmla="*/ 392 h 3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6" h="392">
                          <a:moveTo>
                            <a:pt x="0" y="392"/>
                          </a:moveTo>
                          <a:lnTo>
                            <a:pt x="103" y="299"/>
                          </a:lnTo>
                          <a:lnTo>
                            <a:pt x="166" y="258"/>
                          </a:lnTo>
                          <a:lnTo>
                            <a:pt x="270" y="219"/>
                          </a:lnTo>
                          <a:lnTo>
                            <a:pt x="343" y="179"/>
                          </a:lnTo>
                          <a:lnTo>
                            <a:pt x="429" y="149"/>
                          </a:lnTo>
                          <a:lnTo>
                            <a:pt x="502" y="117"/>
                          </a:lnTo>
                          <a:lnTo>
                            <a:pt x="550" y="110"/>
                          </a:lnTo>
                          <a:lnTo>
                            <a:pt x="566" y="101"/>
                          </a:lnTo>
                          <a:lnTo>
                            <a:pt x="557" y="70"/>
                          </a:lnTo>
                          <a:lnTo>
                            <a:pt x="557" y="39"/>
                          </a:lnTo>
                          <a:lnTo>
                            <a:pt x="533" y="16"/>
                          </a:lnTo>
                          <a:lnTo>
                            <a:pt x="508" y="0"/>
                          </a:lnTo>
                          <a:lnTo>
                            <a:pt x="486" y="0"/>
                          </a:lnTo>
                          <a:lnTo>
                            <a:pt x="215" y="101"/>
                          </a:lnTo>
                          <a:lnTo>
                            <a:pt x="87" y="165"/>
                          </a:lnTo>
                          <a:lnTo>
                            <a:pt x="56" y="204"/>
                          </a:lnTo>
                          <a:lnTo>
                            <a:pt x="0" y="392"/>
                          </a:lnTo>
                          <a:close/>
                        </a:path>
                      </a:pathLst>
                    </a:custGeom>
                    <a:solidFill>
                      <a:srgbClr val="C2C2C2"/>
                    </a:solidFill>
                    <a:ln w="9525">
                      <a:noFill/>
                      <a:round/>
                      <a:headEnd/>
                      <a:tailEnd/>
                    </a:ln>
                  </p:spPr>
                  <p:txBody>
                    <a:bodyPr/>
                    <a:lstStyle/>
                    <a:p>
                      <a:endParaRPr lang="de-DE"/>
                    </a:p>
                  </p:txBody>
                </p:sp>
                <p:sp>
                  <p:nvSpPr>
                    <p:cNvPr id="44223" name="Freeform 68"/>
                    <p:cNvSpPr>
                      <a:spLocks/>
                    </p:cNvSpPr>
                    <p:nvPr/>
                  </p:nvSpPr>
                  <p:spPr bwMode="auto">
                    <a:xfrm>
                      <a:off x="2815" y="3525"/>
                      <a:ext cx="81" cy="66"/>
                    </a:xfrm>
                    <a:custGeom>
                      <a:avLst/>
                      <a:gdLst>
                        <a:gd name="T0" fmla="*/ 0 w 566"/>
                        <a:gd name="T1" fmla="*/ 66 h 392"/>
                        <a:gd name="T2" fmla="*/ 15 w 566"/>
                        <a:gd name="T3" fmla="*/ 50 h 392"/>
                        <a:gd name="T4" fmla="*/ 24 w 566"/>
                        <a:gd name="T5" fmla="*/ 43 h 392"/>
                        <a:gd name="T6" fmla="*/ 39 w 566"/>
                        <a:gd name="T7" fmla="*/ 37 h 392"/>
                        <a:gd name="T8" fmla="*/ 49 w 566"/>
                        <a:gd name="T9" fmla="*/ 30 h 392"/>
                        <a:gd name="T10" fmla="*/ 61 w 566"/>
                        <a:gd name="T11" fmla="*/ 25 h 392"/>
                        <a:gd name="T12" fmla="*/ 72 w 566"/>
                        <a:gd name="T13" fmla="*/ 20 h 392"/>
                        <a:gd name="T14" fmla="*/ 79 w 566"/>
                        <a:gd name="T15" fmla="*/ 19 h 392"/>
                        <a:gd name="T16" fmla="*/ 81 w 566"/>
                        <a:gd name="T17" fmla="*/ 17 h 392"/>
                        <a:gd name="T18" fmla="*/ 80 w 566"/>
                        <a:gd name="T19" fmla="*/ 12 h 392"/>
                        <a:gd name="T20" fmla="*/ 80 w 566"/>
                        <a:gd name="T21" fmla="*/ 7 h 392"/>
                        <a:gd name="T22" fmla="*/ 76 w 566"/>
                        <a:gd name="T23" fmla="*/ 3 h 392"/>
                        <a:gd name="T24" fmla="*/ 73 w 566"/>
                        <a:gd name="T25" fmla="*/ 0 h 392"/>
                        <a:gd name="T26" fmla="*/ 70 w 566"/>
                        <a:gd name="T27" fmla="*/ 0 h 392"/>
                        <a:gd name="T28" fmla="*/ 31 w 566"/>
                        <a:gd name="T29" fmla="*/ 17 h 392"/>
                        <a:gd name="T30" fmla="*/ 12 w 566"/>
                        <a:gd name="T31" fmla="*/ 28 h 392"/>
                        <a:gd name="T32" fmla="*/ 8 w 566"/>
                        <a:gd name="T33" fmla="*/ 34 h 392"/>
                        <a:gd name="T34" fmla="*/ 0 w 566"/>
                        <a:gd name="T35" fmla="*/ 66 h 3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6"/>
                        <a:gd name="T55" fmla="*/ 0 h 392"/>
                        <a:gd name="T56" fmla="*/ 566 w 566"/>
                        <a:gd name="T57" fmla="*/ 392 h 3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6" h="392">
                          <a:moveTo>
                            <a:pt x="0" y="392"/>
                          </a:moveTo>
                          <a:lnTo>
                            <a:pt x="103" y="299"/>
                          </a:lnTo>
                          <a:lnTo>
                            <a:pt x="166" y="258"/>
                          </a:lnTo>
                          <a:lnTo>
                            <a:pt x="270" y="219"/>
                          </a:lnTo>
                          <a:lnTo>
                            <a:pt x="343" y="179"/>
                          </a:lnTo>
                          <a:lnTo>
                            <a:pt x="429" y="149"/>
                          </a:lnTo>
                          <a:lnTo>
                            <a:pt x="502" y="117"/>
                          </a:lnTo>
                          <a:lnTo>
                            <a:pt x="550" y="110"/>
                          </a:lnTo>
                          <a:lnTo>
                            <a:pt x="566" y="101"/>
                          </a:lnTo>
                          <a:lnTo>
                            <a:pt x="557" y="70"/>
                          </a:lnTo>
                          <a:lnTo>
                            <a:pt x="557" y="39"/>
                          </a:lnTo>
                          <a:lnTo>
                            <a:pt x="533" y="16"/>
                          </a:lnTo>
                          <a:lnTo>
                            <a:pt x="508" y="0"/>
                          </a:lnTo>
                          <a:lnTo>
                            <a:pt x="486" y="0"/>
                          </a:lnTo>
                          <a:lnTo>
                            <a:pt x="215" y="101"/>
                          </a:lnTo>
                          <a:lnTo>
                            <a:pt x="87" y="165"/>
                          </a:lnTo>
                          <a:lnTo>
                            <a:pt x="56" y="204"/>
                          </a:lnTo>
                          <a:lnTo>
                            <a:pt x="0" y="392"/>
                          </a:lnTo>
                        </a:path>
                      </a:pathLst>
                    </a:custGeom>
                    <a:noFill/>
                    <a:ln w="0">
                      <a:solidFill>
                        <a:srgbClr val="000000"/>
                      </a:solidFill>
                      <a:round/>
                      <a:headEnd/>
                      <a:tailEnd/>
                    </a:ln>
                  </p:spPr>
                  <p:txBody>
                    <a:bodyPr/>
                    <a:lstStyle/>
                    <a:p>
                      <a:endParaRPr lang="de-DE"/>
                    </a:p>
                  </p:txBody>
                </p:sp>
                <p:sp>
                  <p:nvSpPr>
                    <p:cNvPr id="44224" name="Freeform 69"/>
                    <p:cNvSpPr>
                      <a:spLocks/>
                    </p:cNvSpPr>
                    <p:nvPr/>
                  </p:nvSpPr>
                  <p:spPr bwMode="auto">
                    <a:xfrm>
                      <a:off x="2899" y="3520"/>
                      <a:ext cx="16" cy="22"/>
                    </a:xfrm>
                    <a:custGeom>
                      <a:avLst/>
                      <a:gdLst>
                        <a:gd name="T0" fmla="*/ 0 w 110"/>
                        <a:gd name="T1" fmla="*/ 3 h 132"/>
                        <a:gd name="T2" fmla="*/ 5 w 110"/>
                        <a:gd name="T3" fmla="*/ 10 h 132"/>
                        <a:gd name="T4" fmla="*/ 6 w 110"/>
                        <a:gd name="T5" fmla="*/ 18 h 132"/>
                        <a:gd name="T6" fmla="*/ 6 w 110"/>
                        <a:gd name="T7" fmla="*/ 22 h 132"/>
                        <a:gd name="T8" fmla="*/ 10 w 110"/>
                        <a:gd name="T9" fmla="*/ 22 h 132"/>
                        <a:gd name="T10" fmla="*/ 13 w 110"/>
                        <a:gd name="T11" fmla="*/ 22 h 132"/>
                        <a:gd name="T12" fmla="*/ 14 w 110"/>
                        <a:gd name="T13" fmla="*/ 20 h 132"/>
                        <a:gd name="T14" fmla="*/ 15 w 110"/>
                        <a:gd name="T15" fmla="*/ 17 h 132"/>
                        <a:gd name="T16" fmla="*/ 16 w 110"/>
                        <a:gd name="T17" fmla="*/ 15 h 132"/>
                        <a:gd name="T18" fmla="*/ 15 w 110"/>
                        <a:gd name="T19" fmla="*/ 12 h 132"/>
                        <a:gd name="T20" fmla="*/ 13 w 110"/>
                        <a:gd name="T21" fmla="*/ 8 h 132"/>
                        <a:gd name="T22" fmla="*/ 12 w 110"/>
                        <a:gd name="T23" fmla="*/ 6 h 132"/>
                        <a:gd name="T24" fmla="*/ 10 w 110"/>
                        <a:gd name="T25" fmla="*/ 2 h 132"/>
                        <a:gd name="T26" fmla="*/ 3 w 110"/>
                        <a:gd name="T27" fmla="*/ 0 h 132"/>
                        <a:gd name="T28" fmla="*/ 0 w 110"/>
                        <a:gd name="T29" fmla="*/ 3 h 1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0"/>
                        <a:gd name="T46" fmla="*/ 0 h 132"/>
                        <a:gd name="T47" fmla="*/ 110 w 110"/>
                        <a:gd name="T48" fmla="*/ 132 h 1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0" h="132">
                          <a:moveTo>
                            <a:pt x="0" y="16"/>
                          </a:moveTo>
                          <a:lnTo>
                            <a:pt x="32" y="63"/>
                          </a:lnTo>
                          <a:lnTo>
                            <a:pt x="40" y="108"/>
                          </a:lnTo>
                          <a:lnTo>
                            <a:pt x="40" y="132"/>
                          </a:lnTo>
                          <a:lnTo>
                            <a:pt x="71" y="132"/>
                          </a:lnTo>
                          <a:lnTo>
                            <a:pt x="87" y="132"/>
                          </a:lnTo>
                          <a:lnTo>
                            <a:pt x="96" y="118"/>
                          </a:lnTo>
                          <a:lnTo>
                            <a:pt x="103" y="101"/>
                          </a:lnTo>
                          <a:lnTo>
                            <a:pt x="110" y="93"/>
                          </a:lnTo>
                          <a:lnTo>
                            <a:pt x="103" y="70"/>
                          </a:lnTo>
                          <a:lnTo>
                            <a:pt x="87" y="47"/>
                          </a:lnTo>
                          <a:lnTo>
                            <a:pt x="81" y="38"/>
                          </a:lnTo>
                          <a:lnTo>
                            <a:pt x="67" y="10"/>
                          </a:lnTo>
                          <a:lnTo>
                            <a:pt x="24" y="0"/>
                          </a:lnTo>
                          <a:lnTo>
                            <a:pt x="0" y="16"/>
                          </a:lnTo>
                          <a:close/>
                        </a:path>
                      </a:pathLst>
                    </a:custGeom>
                    <a:solidFill>
                      <a:srgbClr val="C2C2C2"/>
                    </a:solidFill>
                    <a:ln w="9525">
                      <a:noFill/>
                      <a:round/>
                      <a:headEnd/>
                      <a:tailEnd/>
                    </a:ln>
                  </p:spPr>
                  <p:txBody>
                    <a:bodyPr/>
                    <a:lstStyle/>
                    <a:p>
                      <a:endParaRPr lang="de-DE"/>
                    </a:p>
                  </p:txBody>
                </p:sp>
                <p:sp>
                  <p:nvSpPr>
                    <p:cNvPr id="44225" name="Freeform 70"/>
                    <p:cNvSpPr>
                      <a:spLocks/>
                    </p:cNvSpPr>
                    <p:nvPr/>
                  </p:nvSpPr>
                  <p:spPr bwMode="auto">
                    <a:xfrm>
                      <a:off x="2899" y="3520"/>
                      <a:ext cx="16" cy="22"/>
                    </a:xfrm>
                    <a:custGeom>
                      <a:avLst/>
                      <a:gdLst>
                        <a:gd name="T0" fmla="*/ 0 w 110"/>
                        <a:gd name="T1" fmla="*/ 3 h 132"/>
                        <a:gd name="T2" fmla="*/ 5 w 110"/>
                        <a:gd name="T3" fmla="*/ 10 h 132"/>
                        <a:gd name="T4" fmla="*/ 6 w 110"/>
                        <a:gd name="T5" fmla="*/ 18 h 132"/>
                        <a:gd name="T6" fmla="*/ 6 w 110"/>
                        <a:gd name="T7" fmla="*/ 22 h 132"/>
                        <a:gd name="T8" fmla="*/ 10 w 110"/>
                        <a:gd name="T9" fmla="*/ 22 h 132"/>
                        <a:gd name="T10" fmla="*/ 13 w 110"/>
                        <a:gd name="T11" fmla="*/ 22 h 132"/>
                        <a:gd name="T12" fmla="*/ 14 w 110"/>
                        <a:gd name="T13" fmla="*/ 20 h 132"/>
                        <a:gd name="T14" fmla="*/ 15 w 110"/>
                        <a:gd name="T15" fmla="*/ 17 h 132"/>
                        <a:gd name="T16" fmla="*/ 16 w 110"/>
                        <a:gd name="T17" fmla="*/ 15 h 132"/>
                        <a:gd name="T18" fmla="*/ 15 w 110"/>
                        <a:gd name="T19" fmla="*/ 12 h 132"/>
                        <a:gd name="T20" fmla="*/ 13 w 110"/>
                        <a:gd name="T21" fmla="*/ 8 h 132"/>
                        <a:gd name="T22" fmla="*/ 12 w 110"/>
                        <a:gd name="T23" fmla="*/ 6 h 132"/>
                        <a:gd name="T24" fmla="*/ 10 w 110"/>
                        <a:gd name="T25" fmla="*/ 2 h 132"/>
                        <a:gd name="T26" fmla="*/ 3 w 110"/>
                        <a:gd name="T27" fmla="*/ 0 h 132"/>
                        <a:gd name="T28" fmla="*/ 0 w 110"/>
                        <a:gd name="T29" fmla="*/ 3 h 1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0"/>
                        <a:gd name="T46" fmla="*/ 0 h 132"/>
                        <a:gd name="T47" fmla="*/ 110 w 110"/>
                        <a:gd name="T48" fmla="*/ 132 h 1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0" h="132">
                          <a:moveTo>
                            <a:pt x="0" y="16"/>
                          </a:moveTo>
                          <a:lnTo>
                            <a:pt x="32" y="63"/>
                          </a:lnTo>
                          <a:lnTo>
                            <a:pt x="40" y="108"/>
                          </a:lnTo>
                          <a:lnTo>
                            <a:pt x="40" y="132"/>
                          </a:lnTo>
                          <a:lnTo>
                            <a:pt x="71" y="132"/>
                          </a:lnTo>
                          <a:lnTo>
                            <a:pt x="87" y="132"/>
                          </a:lnTo>
                          <a:lnTo>
                            <a:pt x="96" y="118"/>
                          </a:lnTo>
                          <a:lnTo>
                            <a:pt x="103" y="101"/>
                          </a:lnTo>
                          <a:lnTo>
                            <a:pt x="110" y="93"/>
                          </a:lnTo>
                          <a:lnTo>
                            <a:pt x="103" y="70"/>
                          </a:lnTo>
                          <a:lnTo>
                            <a:pt x="87" y="47"/>
                          </a:lnTo>
                          <a:lnTo>
                            <a:pt x="81" y="38"/>
                          </a:lnTo>
                          <a:lnTo>
                            <a:pt x="67" y="10"/>
                          </a:lnTo>
                          <a:lnTo>
                            <a:pt x="24" y="0"/>
                          </a:lnTo>
                          <a:lnTo>
                            <a:pt x="0" y="16"/>
                          </a:lnTo>
                        </a:path>
                      </a:pathLst>
                    </a:custGeom>
                    <a:noFill/>
                    <a:ln w="0">
                      <a:solidFill>
                        <a:srgbClr val="000000"/>
                      </a:solidFill>
                      <a:round/>
                      <a:headEnd/>
                      <a:tailEnd/>
                    </a:ln>
                  </p:spPr>
                  <p:txBody>
                    <a:bodyPr/>
                    <a:lstStyle/>
                    <a:p>
                      <a:endParaRPr lang="de-DE"/>
                    </a:p>
                  </p:txBody>
                </p:sp>
                <p:sp>
                  <p:nvSpPr>
                    <p:cNvPr id="44226" name="Freeform 71"/>
                    <p:cNvSpPr>
                      <a:spLocks/>
                    </p:cNvSpPr>
                    <p:nvPr/>
                  </p:nvSpPr>
                  <p:spPr bwMode="auto">
                    <a:xfrm>
                      <a:off x="2739" y="3783"/>
                      <a:ext cx="76" cy="20"/>
                    </a:xfrm>
                    <a:custGeom>
                      <a:avLst/>
                      <a:gdLst>
                        <a:gd name="T0" fmla="*/ 76 w 532"/>
                        <a:gd name="T1" fmla="*/ 4 h 125"/>
                        <a:gd name="T2" fmla="*/ 67 w 532"/>
                        <a:gd name="T3" fmla="*/ 1 h 125"/>
                        <a:gd name="T4" fmla="*/ 63 w 532"/>
                        <a:gd name="T5" fmla="*/ 0 h 125"/>
                        <a:gd name="T6" fmla="*/ 60 w 532"/>
                        <a:gd name="T7" fmla="*/ 1 h 125"/>
                        <a:gd name="T8" fmla="*/ 54 w 532"/>
                        <a:gd name="T9" fmla="*/ 3 h 125"/>
                        <a:gd name="T10" fmla="*/ 48 w 532"/>
                        <a:gd name="T11" fmla="*/ 5 h 125"/>
                        <a:gd name="T12" fmla="*/ 43 w 532"/>
                        <a:gd name="T13" fmla="*/ 7 h 125"/>
                        <a:gd name="T14" fmla="*/ 39 w 532"/>
                        <a:gd name="T15" fmla="*/ 10 h 125"/>
                        <a:gd name="T16" fmla="*/ 34 w 532"/>
                        <a:gd name="T17" fmla="*/ 12 h 125"/>
                        <a:gd name="T18" fmla="*/ 28 w 532"/>
                        <a:gd name="T19" fmla="*/ 15 h 125"/>
                        <a:gd name="T20" fmla="*/ 24 w 532"/>
                        <a:gd name="T21" fmla="*/ 16 h 125"/>
                        <a:gd name="T22" fmla="*/ 19 w 532"/>
                        <a:gd name="T23" fmla="*/ 18 h 125"/>
                        <a:gd name="T24" fmla="*/ 13 w 532"/>
                        <a:gd name="T25" fmla="*/ 19 h 125"/>
                        <a:gd name="T26" fmla="*/ 6 w 532"/>
                        <a:gd name="T27" fmla="*/ 20 h 125"/>
                        <a:gd name="T28" fmla="*/ 2 w 532"/>
                        <a:gd name="T29" fmla="*/ 20 h 125"/>
                        <a:gd name="T30" fmla="*/ 0 w 532"/>
                        <a:gd name="T31" fmla="*/ 19 h 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2"/>
                        <a:gd name="T49" fmla="*/ 0 h 125"/>
                        <a:gd name="T50" fmla="*/ 532 w 532"/>
                        <a:gd name="T51" fmla="*/ 125 h 1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2" h="125">
                          <a:moveTo>
                            <a:pt x="532" y="22"/>
                          </a:moveTo>
                          <a:lnTo>
                            <a:pt x="468" y="6"/>
                          </a:lnTo>
                          <a:lnTo>
                            <a:pt x="442" y="0"/>
                          </a:lnTo>
                          <a:lnTo>
                            <a:pt x="420" y="6"/>
                          </a:lnTo>
                          <a:lnTo>
                            <a:pt x="379" y="16"/>
                          </a:lnTo>
                          <a:lnTo>
                            <a:pt x="333" y="31"/>
                          </a:lnTo>
                          <a:lnTo>
                            <a:pt x="300" y="44"/>
                          </a:lnTo>
                          <a:lnTo>
                            <a:pt x="270" y="63"/>
                          </a:lnTo>
                          <a:lnTo>
                            <a:pt x="237" y="77"/>
                          </a:lnTo>
                          <a:lnTo>
                            <a:pt x="197" y="91"/>
                          </a:lnTo>
                          <a:lnTo>
                            <a:pt x="165" y="101"/>
                          </a:lnTo>
                          <a:lnTo>
                            <a:pt x="135" y="110"/>
                          </a:lnTo>
                          <a:lnTo>
                            <a:pt x="94" y="118"/>
                          </a:lnTo>
                          <a:lnTo>
                            <a:pt x="44" y="125"/>
                          </a:lnTo>
                          <a:lnTo>
                            <a:pt x="15" y="125"/>
                          </a:lnTo>
                          <a:lnTo>
                            <a:pt x="0" y="118"/>
                          </a:lnTo>
                        </a:path>
                      </a:pathLst>
                    </a:custGeom>
                    <a:noFill/>
                    <a:ln w="0">
                      <a:solidFill>
                        <a:srgbClr val="000000"/>
                      </a:solidFill>
                      <a:round/>
                      <a:headEnd/>
                      <a:tailEnd/>
                    </a:ln>
                  </p:spPr>
                  <p:txBody>
                    <a:bodyPr/>
                    <a:lstStyle/>
                    <a:p>
                      <a:endParaRPr lang="de-DE"/>
                    </a:p>
                  </p:txBody>
                </p:sp>
                <p:sp>
                  <p:nvSpPr>
                    <p:cNvPr id="44227" name="Freeform 72"/>
                    <p:cNvSpPr>
                      <a:spLocks/>
                    </p:cNvSpPr>
                    <p:nvPr/>
                  </p:nvSpPr>
                  <p:spPr bwMode="auto">
                    <a:xfrm>
                      <a:off x="2739" y="3783"/>
                      <a:ext cx="76" cy="20"/>
                    </a:xfrm>
                    <a:custGeom>
                      <a:avLst/>
                      <a:gdLst>
                        <a:gd name="T0" fmla="*/ 76 w 532"/>
                        <a:gd name="T1" fmla="*/ 4 h 125"/>
                        <a:gd name="T2" fmla="*/ 67 w 532"/>
                        <a:gd name="T3" fmla="*/ 1 h 125"/>
                        <a:gd name="T4" fmla="*/ 63 w 532"/>
                        <a:gd name="T5" fmla="*/ 0 h 125"/>
                        <a:gd name="T6" fmla="*/ 60 w 532"/>
                        <a:gd name="T7" fmla="*/ 1 h 125"/>
                        <a:gd name="T8" fmla="*/ 54 w 532"/>
                        <a:gd name="T9" fmla="*/ 3 h 125"/>
                        <a:gd name="T10" fmla="*/ 48 w 532"/>
                        <a:gd name="T11" fmla="*/ 5 h 125"/>
                        <a:gd name="T12" fmla="*/ 43 w 532"/>
                        <a:gd name="T13" fmla="*/ 7 h 125"/>
                        <a:gd name="T14" fmla="*/ 39 w 532"/>
                        <a:gd name="T15" fmla="*/ 10 h 125"/>
                        <a:gd name="T16" fmla="*/ 34 w 532"/>
                        <a:gd name="T17" fmla="*/ 12 h 125"/>
                        <a:gd name="T18" fmla="*/ 28 w 532"/>
                        <a:gd name="T19" fmla="*/ 15 h 125"/>
                        <a:gd name="T20" fmla="*/ 24 w 532"/>
                        <a:gd name="T21" fmla="*/ 16 h 125"/>
                        <a:gd name="T22" fmla="*/ 19 w 532"/>
                        <a:gd name="T23" fmla="*/ 18 h 125"/>
                        <a:gd name="T24" fmla="*/ 13 w 532"/>
                        <a:gd name="T25" fmla="*/ 19 h 125"/>
                        <a:gd name="T26" fmla="*/ 6 w 532"/>
                        <a:gd name="T27" fmla="*/ 20 h 125"/>
                        <a:gd name="T28" fmla="*/ 2 w 532"/>
                        <a:gd name="T29" fmla="*/ 20 h 125"/>
                        <a:gd name="T30" fmla="*/ 0 w 532"/>
                        <a:gd name="T31" fmla="*/ 19 h 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2"/>
                        <a:gd name="T49" fmla="*/ 0 h 125"/>
                        <a:gd name="T50" fmla="*/ 532 w 532"/>
                        <a:gd name="T51" fmla="*/ 125 h 1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2" h="125">
                          <a:moveTo>
                            <a:pt x="532" y="22"/>
                          </a:moveTo>
                          <a:lnTo>
                            <a:pt x="468" y="6"/>
                          </a:lnTo>
                          <a:lnTo>
                            <a:pt x="442" y="0"/>
                          </a:lnTo>
                          <a:lnTo>
                            <a:pt x="420" y="6"/>
                          </a:lnTo>
                          <a:lnTo>
                            <a:pt x="379" y="16"/>
                          </a:lnTo>
                          <a:lnTo>
                            <a:pt x="333" y="31"/>
                          </a:lnTo>
                          <a:lnTo>
                            <a:pt x="300" y="44"/>
                          </a:lnTo>
                          <a:lnTo>
                            <a:pt x="270" y="63"/>
                          </a:lnTo>
                          <a:lnTo>
                            <a:pt x="237" y="77"/>
                          </a:lnTo>
                          <a:lnTo>
                            <a:pt x="197" y="91"/>
                          </a:lnTo>
                          <a:lnTo>
                            <a:pt x="165" y="101"/>
                          </a:lnTo>
                          <a:lnTo>
                            <a:pt x="135" y="110"/>
                          </a:lnTo>
                          <a:lnTo>
                            <a:pt x="94" y="118"/>
                          </a:lnTo>
                          <a:lnTo>
                            <a:pt x="44" y="125"/>
                          </a:lnTo>
                          <a:lnTo>
                            <a:pt x="15" y="125"/>
                          </a:lnTo>
                          <a:lnTo>
                            <a:pt x="0" y="118"/>
                          </a:lnTo>
                        </a:path>
                      </a:pathLst>
                    </a:custGeom>
                    <a:noFill/>
                    <a:ln w="0">
                      <a:solidFill>
                        <a:srgbClr val="000000"/>
                      </a:solidFill>
                      <a:round/>
                      <a:headEnd/>
                      <a:tailEnd/>
                    </a:ln>
                  </p:spPr>
                  <p:txBody>
                    <a:bodyPr/>
                    <a:lstStyle/>
                    <a:p>
                      <a:endParaRPr lang="de-DE"/>
                    </a:p>
                  </p:txBody>
                </p:sp>
                <p:sp>
                  <p:nvSpPr>
                    <p:cNvPr id="44228" name="Freeform 73"/>
                    <p:cNvSpPr>
                      <a:spLocks/>
                    </p:cNvSpPr>
                    <p:nvPr/>
                  </p:nvSpPr>
                  <p:spPr bwMode="auto">
                    <a:xfrm>
                      <a:off x="2722" y="3799"/>
                      <a:ext cx="87" cy="7"/>
                    </a:xfrm>
                    <a:custGeom>
                      <a:avLst/>
                      <a:gdLst>
                        <a:gd name="T0" fmla="*/ 0 w 611"/>
                        <a:gd name="T1" fmla="*/ 0 h 40"/>
                        <a:gd name="T2" fmla="*/ 9 w 611"/>
                        <a:gd name="T3" fmla="*/ 4 h 40"/>
                        <a:gd name="T4" fmla="*/ 18 w 611"/>
                        <a:gd name="T5" fmla="*/ 7 h 40"/>
                        <a:gd name="T6" fmla="*/ 26 w 611"/>
                        <a:gd name="T7" fmla="*/ 7 h 40"/>
                        <a:gd name="T8" fmla="*/ 36 w 611"/>
                        <a:gd name="T9" fmla="*/ 7 h 40"/>
                        <a:gd name="T10" fmla="*/ 51 w 611"/>
                        <a:gd name="T11" fmla="*/ 4 h 40"/>
                        <a:gd name="T12" fmla="*/ 62 w 611"/>
                        <a:gd name="T13" fmla="*/ 2 h 40"/>
                        <a:gd name="T14" fmla="*/ 74 w 611"/>
                        <a:gd name="T15" fmla="*/ 2 h 40"/>
                        <a:gd name="T16" fmla="*/ 78 w 611"/>
                        <a:gd name="T17" fmla="*/ 3 h 40"/>
                        <a:gd name="T18" fmla="*/ 82 w 611"/>
                        <a:gd name="T19" fmla="*/ 3 h 40"/>
                        <a:gd name="T20" fmla="*/ 87 w 611"/>
                        <a:gd name="T21" fmla="*/ 4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1"/>
                        <a:gd name="T34" fmla="*/ 0 h 40"/>
                        <a:gd name="T35" fmla="*/ 611 w 611"/>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1" h="40">
                          <a:moveTo>
                            <a:pt x="0" y="0"/>
                          </a:moveTo>
                          <a:lnTo>
                            <a:pt x="65" y="24"/>
                          </a:lnTo>
                          <a:lnTo>
                            <a:pt x="127" y="40"/>
                          </a:lnTo>
                          <a:lnTo>
                            <a:pt x="181" y="40"/>
                          </a:lnTo>
                          <a:lnTo>
                            <a:pt x="254" y="40"/>
                          </a:lnTo>
                          <a:lnTo>
                            <a:pt x="356" y="24"/>
                          </a:lnTo>
                          <a:lnTo>
                            <a:pt x="435" y="9"/>
                          </a:lnTo>
                          <a:lnTo>
                            <a:pt x="518" y="9"/>
                          </a:lnTo>
                          <a:lnTo>
                            <a:pt x="547" y="17"/>
                          </a:lnTo>
                          <a:lnTo>
                            <a:pt x="579" y="17"/>
                          </a:lnTo>
                          <a:lnTo>
                            <a:pt x="611" y="24"/>
                          </a:lnTo>
                        </a:path>
                      </a:pathLst>
                    </a:custGeom>
                    <a:noFill/>
                    <a:ln w="0">
                      <a:solidFill>
                        <a:srgbClr val="000000"/>
                      </a:solidFill>
                      <a:round/>
                      <a:headEnd/>
                      <a:tailEnd/>
                    </a:ln>
                  </p:spPr>
                  <p:txBody>
                    <a:bodyPr/>
                    <a:lstStyle/>
                    <a:p>
                      <a:endParaRPr lang="de-DE"/>
                    </a:p>
                  </p:txBody>
                </p:sp>
                <p:sp>
                  <p:nvSpPr>
                    <p:cNvPr id="44229" name="Freeform 74"/>
                    <p:cNvSpPr>
                      <a:spLocks/>
                    </p:cNvSpPr>
                    <p:nvPr/>
                  </p:nvSpPr>
                  <p:spPr bwMode="auto">
                    <a:xfrm>
                      <a:off x="2722" y="3799"/>
                      <a:ext cx="87" cy="7"/>
                    </a:xfrm>
                    <a:custGeom>
                      <a:avLst/>
                      <a:gdLst>
                        <a:gd name="T0" fmla="*/ 0 w 611"/>
                        <a:gd name="T1" fmla="*/ 0 h 40"/>
                        <a:gd name="T2" fmla="*/ 9 w 611"/>
                        <a:gd name="T3" fmla="*/ 4 h 40"/>
                        <a:gd name="T4" fmla="*/ 18 w 611"/>
                        <a:gd name="T5" fmla="*/ 7 h 40"/>
                        <a:gd name="T6" fmla="*/ 26 w 611"/>
                        <a:gd name="T7" fmla="*/ 7 h 40"/>
                        <a:gd name="T8" fmla="*/ 36 w 611"/>
                        <a:gd name="T9" fmla="*/ 7 h 40"/>
                        <a:gd name="T10" fmla="*/ 51 w 611"/>
                        <a:gd name="T11" fmla="*/ 4 h 40"/>
                        <a:gd name="T12" fmla="*/ 62 w 611"/>
                        <a:gd name="T13" fmla="*/ 2 h 40"/>
                        <a:gd name="T14" fmla="*/ 74 w 611"/>
                        <a:gd name="T15" fmla="*/ 2 h 40"/>
                        <a:gd name="T16" fmla="*/ 78 w 611"/>
                        <a:gd name="T17" fmla="*/ 3 h 40"/>
                        <a:gd name="T18" fmla="*/ 82 w 611"/>
                        <a:gd name="T19" fmla="*/ 3 h 40"/>
                        <a:gd name="T20" fmla="*/ 87 w 611"/>
                        <a:gd name="T21" fmla="*/ 4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1"/>
                        <a:gd name="T34" fmla="*/ 0 h 40"/>
                        <a:gd name="T35" fmla="*/ 611 w 611"/>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1" h="40">
                          <a:moveTo>
                            <a:pt x="0" y="0"/>
                          </a:moveTo>
                          <a:lnTo>
                            <a:pt x="65" y="24"/>
                          </a:lnTo>
                          <a:lnTo>
                            <a:pt x="127" y="40"/>
                          </a:lnTo>
                          <a:lnTo>
                            <a:pt x="181" y="40"/>
                          </a:lnTo>
                          <a:lnTo>
                            <a:pt x="254" y="40"/>
                          </a:lnTo>
                          <a:lnTo>
                            <a:pt x="356" y="24"/>
                          </a:lnTo>
                          <a:lnTo>
                            <a:pt x="435" y="9"/>
                          </a:lnTo>
                          <a:lnTo>
                            <a:pt x="518" y="9"/>
                          </a:lnTo>
                          <a:lnTo>
                            <a:pt x="547" y="17"/>
                          </a:lnTo>
                          <a:lnTo>
                            <a:pt x="579" y="17"/>
                          </a:lnTo>
                          <a:lnTo>
                            <a:pt x="611" y="24"/>
                          </a:lnTo>
                        </a:path>
                      </a:pathLst>
                    </a:custGeom>
                    <a:noFill/>
                    <a:ln w="0">
                      <a:solidFill>
                        <a:srgbClr val="000000"/>
                      </a:solidFill>
                      <a:round/>
                      <a:headEnd/>
                      <a:tailEnd/>
                    </a:ln>
                  </p:spPr>
                  <p:txBody>
                    <a:bodyPr/>
                    <a:lstStyle/>
                    <a:p>
                      <a:endParaRPr lang="de-DE"/>
                    </a:p>
                  </p:txBody>
                </p:sp>
                <p:sp>
                  <p:nvSpPr>
                    <p:cNvPr id="44230" name="Freeform 75"/>
                    <p:cNvSpPr>
                      <a:spLocks/>
                    </p:cNvSpPr>
                    <p:nvPr/>
                  </p:nvSpPr>
                  <p:spPr bwMode="auto">
                    <a:xfrm>
                      <a:off x="2774" y="3631"/>
                      <a:ext cx="100" cy="9"/>
                    </a:xfrm>
                    <a:custGeom>
                      <a:avLst/>
                      <a:gdLst>
                        <a:gd name="T0" fmla="*/ 0 w 701"/>
                        <a:gd name="T1" fmla="*/ 9 h 55"/>
                        <a:gd name="T2" fmla="*/ 11 w 701"/>
                        <a:gd name="T3" fmla="*/ 5 h 55"/>
                        <a:gd name="T4" fmla="*/ 23 w 701"/>
                        <a:gd name="T5" fmla="*/ 1 h 55"/>
                        <a:gd name="T6" fmla="*/ 37 w 701"/>
                        <a:gd name="T7" fmla="*/ 0 h 55"/>
                        <a:gd name="T8" fmla="*/ 50 w 701"/>
                        <a:gd name="T9" fmla="*/ 0 h 55"/>
                        <a:gd name="T10" fmla="*/ 61 w 701"/>
                        <a:gd name="T11" fmla="*/ 1 h 55"/>
                        <a:gd name="T12" fmla="*/ 70 w 701"/>
                        <a:gd name="T13" fmla="*/ 4 h 55"/>
                        <a:gd name="T14" fmla="*/ 79 w 701"/>
                        <a:gd name="T15" fmla="*/ 2 h 55"/>
                        <a:gd name="T16" fmla="*/ 85 w 701"/>
                        <a:gd name="T17" fmla="*/ 2 h 55"/>
                        <a:gd name="T18" fmla="*/ 91 w 701"/>
                        <a:gd name="T19" fmla="*/ 2 h 55"/>
                        <a:gd name="T20" fmla="*/ 98 w 701"/>
                        <a:gd name="T21" fmla="*/ 4 h 55"/>
                        <a:gd name="T22" fmla="*/ 100 w 701"/>
                        <a:gd name="T23" fmla="*/ 4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1"/>
                        <a:gd name="T37" fmla="*/ 0 h 55"/>
                        <a:gd name="T38" fmla="*/ 701 w 701"/>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1" h="55">
                          <a:moveTo>
                            <a:pt x="0" y="55"/>
                          </a:moveTo>
                          <a:lnTo>
                            <a:pt x="80" y="30"/>
                          </a:lnTo>
                          <a:lnTo>
                            <a:pt x="159" y="7"/>
                          </a:lnTo>
                          <a:lnTo>
                            <a:pt x="256" y="0"/>
                          </a:lnTo>
                          <a:lnTo>
                            <a:pt x="351" y="0"/>
                          </a:lnTo>
                          <a:lnTo>
                            <a:pt x="431" y="7"/>
                          </a:lnTo>
                          <a:lnTo>
                            <a:pt x="494" y="24"/>
                          </a:lnTo>
                          <a:lnTo>
                            <a:pt x="557" y="14"/>
                          </a:lnTo>
                          <a:lnTo>
                            <a:pt x="598" y="14"/>
                          </a:lnTo>
                          <a:lnTo>
                            <a:pt x="637" y="14"/>
                          </a:lnTo>
                          <a:lnTo>
                            <a:pt x="686" y="24"/>
                          </a:lnTo>
                          <a:lnTo>
                            <a:pt x="701" y="24"/>
                          </a:lnTo>
                        </a:path>
                      </a:pathLst>
                    </a:custGeom>
                    <a:noFill/>
                    <a:ln w="0">
                      <a:solidFill>
                        <a:srgbClr val="000000"/>
                      </a:solidFill>
                      <a:round/>
                      <a:headEnd/>
                      <a:tailEnd/>
                    </a:ln>
                  </p:spPr>
                  <p:txBody>
                    <a:bodyPr/>
                    <a:lstStyle/>
                    <a:p>
                      <a:endParaRPr lang="de-DE"/>
                    </a:p>
                  </p:txBody>
                </p:sp>
                <p:sp>
                  <p:nvSpPr>
                    <p:cNvPr id="44231" name="Freeform 76"/>
                    <p:cNvSpPr>
                      <a:spLocks/>
                    </p:cNvSpPr>
                    <p:nvPr/>
                  </p:nvSpPr>
                  <p:spPr bwMode="auto">
                    <a:xfrm>
                      <a:off x="2774" y="3631"/>
                      <a:ext cx="100" cy="9"/>
                    </a:xfrm>
                    <a:custGeom>
                      <a:avLst/>
                      <a:gdLst>
                        <a:gd name="T0" fmla="*/ 0 w 701"/>
                        <a:gd name="T1" fmla="*/ 9 h 55"/>
                        <a:gd name="T2" fmla="*/ 11 w 701"/>
                        <a:gd name="T3" fmla="*/ 5 h 55"/>
                        <a:gd name="T4" fmla="*/ 23 w 701"/>
                        <a:gd name="T5" fmla="*/ 1 h 55"/>
                        <a:gd name="T6" fmla="*/ 37 w 701"/>
                        <a:gd name="T7" fmla="*/ 0 h 55"/>
                        <a:gd name="T8" fmla="*/ 50 w 701"/>
                        <a:gd name="T9" fmla="*/ 0 h 55"/>
                        <a:gd name="T10" fmla="*/ 61 w 701"/>
                        <a:gd name="T11" fmla="*/ 1 h 55"/>
                        <a:gd name="T12" fmla="*/ 70 w 701"/>
                        <a:gd name="T13" fmla="*/ 4 h 55"/>
                        <a:gd name="T14" fmla="*/ 79 w 701"/>
                        <a:gd name="T15" fmla="*/ 2 h 55"/>
                        <a:gd name="T16" fmla="*/ 85 w 701"/>
                        <a:gd name="T17" fmla="*/ 2 h 55"/>
                        <a:gd name="T18" fmla="*/ 91 w 701"/>
                        <a:gd name="T19" fmla="*/ 2 h 55"/>
                        <a:gd name="T20" fmla="*/ 98 w 701"/>
                        <a:gd name="T21" fmla="*/ 4 h 55"/>
                        <a:gd name="T22" fmla="*/ 100 w 701"/>
                        <a:gd name="T23" fmla="*/ 4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1"/>
                        <a:gd name="T37" fmla="*/ 0 h 55"/>
                        <a:gd name="T38" fmla="*/ 701 w 701"/>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1" h="55">
                          <a:moveTo>
                            <a:pt x="0" y="55"/>
                          </a:moveTo>
                          <a:lnTo>
                            <a:pt x="80" y="30"/>
                          </a:lnTo>
                          <a:lnTo>
                            <a:pt x="159" y="7"/>
                          </a:lnTo>
                          <a:lnTo>
                            <a:pt x="256" y="0"/>
                          </a:lnTo>
                          <a:lnTo>
                            <a:pt x="351" y="0"/>
                          </a:lnTo>
                          <a:lnTo>
                            <a:pt x="431" y="7"/>
                          </a:lnTo>
                          <a:lnTo>
                            <a:pt x="494" y="24"/>
                          </a:lnTo>
                          <a:lnTo>
                            <a:pt x="557" y="14"/>
                          </a:lnTo>
                          <a:lnTo>
                            <a:pt x="598" y="14"/>
                          </a:lnTo>
                          <a:lnTo>
                            <a:pt x="637" y="14"/>
                          </a:lnTo>
                          <a:lnTo>
                            <a:pt x="686" y="24"/>
                          </a:lnTo>
                          <a:lnTo>
                            <a:pt x="701" y="24"/>
                          </a:lnTo>
                        </a:path>
                      </a:pathLst>
                    </a:custGeom>
                    <a:noFill/>
                    <a:ln w="0">
                      <a:solidFill>
                        <a:srgbClr val="000000"/>
                      </a:solidFill>
                      <a:round/>
                      <a:headEnd/>
                      <a:tailEnd/>
                    </a:ln>
                  </p:spPr>
                  <p:txBody>
                    <a:bodyPr/>
                    <a:lstStyle/>
                    <a:p>
                      <a:endParaRPr lang="de-DE"/>
                    </a:p>
                  </p:txBody>
                </p:sp>
                <p:sp>
                  <p:nvSpPr>
                    <p:cNvPr id="44232" name="Freeform 77"/>
                    <p:cNvSpPr>
                      <a:spLocks/>
                    </p:cNvSpPr>
                    <p:nvPr/>
                  </p:nvSpPr>
                  <p:spPr bwMode="auto">
                    <a:xfrm>
                      <a:off x="2778" y="3610"/>
                      <a:ext cx="49" cy="13"/>
                    </a:xfrm>
                    <a:custGeom>
                      <a:avLst/>
                      <a:gdLst>
                        <a:gd name="T0" fmla="*/ 0 w 343"/>
                        <a:gd name="T1" fmla="*/ 13 h 78"/>
                        <a:gd name="T2" fmla="*/ 6 w 343"/>
                        <a:gd name="T3" fmla="*/ 8 h 78"/>
                        <a:gd name="T4" fmla="*/ 13 w 343"/>
                        <a:gd name="T5" fmla="*/ 5 h 78"/>
                        <a:gd name="T6" fmla="*/ 21 w 343"/>
                        <a:gd name="T7" fmla="*/ 4 h 78"/>
                        <a:gd name="T8" fmla="*/ 31 w 343"/>
                        <a:gd name="T9" fmla="*/ 3 h 78"/>
                        <a:gd name="T10" fmla="*/ 39 w 343"/>
                        <a:gd name="T11" fmla="*/ 2 h 78"/>
                        <a:gd name="T12" fmla="*/ 43 w 343"/>
                        <a:gd name="T13" fmla="*/ 2 h 78"/>
                        <a:gd name="T14" fmla="*/ 49 w 343"/>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343"/>
                        <a:gd name="T25" fmla="*/ 0 h 78"/>
                        <a:gd name="T26" fmla="*/ 343 w 343"/>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3" h="78">
                          <a:moveTo>
                            <a:pt x="0" y="78"/>
                          </a:moveTo>
                          <a:lnTo>
                            <a:pt x="40" y="48"/>
                          </a:lnTo>
                          <a:lnTo>
                            <a:pt x="88" y="32"/>
                          </a:lnTo>
                          <a:lnTo>
                            <a:pt x="144" y="24"/>
                          </a:lnTo>
                          <a:lnTo>
                            <a:pt x="216" y="17"/>
                          </a:lnTo>
                          <a:lnTo>
                            <a:pt x="271" y="9"/>
                          </a:lnTo>
                          <a:lnTo>
                            <a:pt x="302" y="9"/>
                          </a:lnTo>
                          <a:lnTo>
                            <a:pt x="343" y="0"/>
                          </a:lnTo>
                        </a:path>
                      </a:pathLst>
                    </a:custGeom>
                    <a:noFill/>
                    <a:ln w="0">
                      <a:solidFill>
                        <a:srgbClr val="000000"/>
                      </a:solidFill>
                      <a:round/>
                      <a:headEnd/>
                      <a:tailEnd/>
                    </a:ln>
                  </p:spPr>
                  <p:txBody>
                    <a:bodyPr/>
                    <a:lstStyle/>
                    <a:p>
                      <a:endParaRPr lang="de-DE"/>
                    </a:p>
                  </p:txBody>
                </p:sp>
                <p:sp>
                  <p:nvSpPr>
                    <p:cNvPr id="44233" name="Freeform 78"/>
                    <p:cNvSpPr>
                      <a:spLocks/>
                    </p:cNvSpPr>
                    <p:nvPr/>
                  </p:nvSpPr>
                  <p:spPr bwMode="auto">
                    <a:xfrm>
                      <a:off x="2778" y="3610"/>
                      <a:ext cx="49" cy="13"/>
                    </a:xfrm>
                    <a:custGeom>
                      <a:avLst/>
                      <a:gdLst>
                        <a:gd name="T0" fmla="*/ 0 w 343"/>
                        <a:gd name="T1" fmla="*/ 13 h 78"/>
                        <a:gd name="T2" fmla="*/ 6 w 343"/>
                        <a:gd name="T3" fmla="*/ 8 h 78"/>
                        <a:gd name="T4" fmla="*/ 13 w 343"/>
                        <a:gd name="T5" fmla="*/ 5 h 78"/>
                        <a:gd name="T6" fmla="*/ 21 w 343"/>
                        <a:gd name="T7" fmla="*/ 4 h 78"/>
                        <a:gd name="T8" fmla="*/ 31 w 343"/>
                        <a:gd name="T9" fmla="*/ 3 h 78"/>
                        <a:gd name="T10" fmla="*/ 39 w 343"/>
                        <a:gd name="T11" fmla="*/ 2 h 78"/>
                        <a:gd name="T12" fmla="*/ 43 w 343"/>
                        <a:gd name="T13" fmla="*/ 2 h 78"/>
                        <a:gd name="T14" fmla="*/ 49 w 343"/>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343"/>
                        <a:gd name="T25" fmla="*/ 0 h 78"/>
                        <a:gd name="T26" fmla="*/ 343 w 343"/>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3" h="78">
                          <a:moveTo>
                            <a:pt x="0" y="78"/>
                          </a:moveTo>
                          <a:lnTo>
                            <a:pt x="40" y="48"/>
                          </a:lnTo>
                          <a:lnTo>
                            <a:pt x="88" y="32"/>
                          </a:lnTo>
                          <a:lnTo>
                            <a:pt x="144" y="24"/>
                          </a:lnTo>
                          <a:lnTo>
                            <a:pt x="216" y="17"/>
                          </a:lnTo>
                          <a:lnTo>
                            <a:pt x="271" y="9"/>
                          </a:lnTo>
                          <a:lnTo>
                            <a:pt x="302" y="9"/>
                          </a:lnTo>
                          <a:lnTo>
                            <a:pt x="343" y="0"/>
                          </a:lnTo>
                        </a:path>
                      </a:pathLst>
                    </a:custGeom>
                    <a:noFill/>
                    <a:ln w="0">
                      <a:solidFill>
                        <a:srgbClr val="000000"/>
                      </a:solidFill>
                      <a:round/>
                      <a:headEnd/>
                      <a:tailEnd/>
                    </a:ln>
                  </p:spPr>
                  <p:txBody>
                    <a:bodyPr/>
                    <a:lstStyle/>
                    <a:p>
                      <a:endParaRPr lang="de-DE"/>
                    </a:p>
                  </p:txBody>
                </p:sp>
                <p:sp>
                  <p:nvSpPr>
                    <p:cNvPr id="44234" name="Freeform 79"/>
                    <p:cNvSpPr>
                      <a:spLocks/>
                    </p:cNvSpPr>
                    <p:nvPr/>
                  </p:nvSpPr>
                  <p:spPr bwMode="auto">
                    <a:xfrm>
                      <a:off x="2812" y="3589"/>
                      <a:ext cx="61" cy="7"/>
                    </a:xfrm>
                    <a:custGeom>
                      <a:avLst/>
                      <a:gdLst>
                        <a:gd name="T0" fmla="*/ 0 w 421"/>
                        <a:gd name="T1" fmla="*/ 7 h 42"/>
                        <a:gd name="T2" fmla="*/ 4 w 421"/>
                        <a:gd name="T3" fmla="*/ 5 h 42"/>
                        <a:gd name="T4" fmla="*/ 9 w 421"/>
                        <a:gd name="T5" fmla="*/ 4 h 42"/>
                        <a:gd name="T6" fmla="*/ 14 w 421"/>
                        <a:gd name="T7" fmla="*/ 5 h 42"/>
                        <a:gd name="T8" fmla="*/ 20 w 421"/>
                        <a:gd name="T9" fmla="*/ 5 h 42"/>
                        <a:gd name="T10" fmla="*/ 24 w 421"/>
                        <a:gd name="T11" fmla="*/ 5 h 42"/>
                        <a:gd name="T12" fmla="*/ 30 w 421"/>
                        <a:gd name="T13" fmla="*/ 4 h 42"/>
                        <a:gd name="T14" fmla="*/ 33 w 421"/>
                        <a:gd name="T15" fmla="*/ 3 h 42"/>
                        <a:gd name="T16" fmla="*/ 39 w 421"/>
                        <a:gd name="T17" fmla="*/ 1 h 42"/>
                        <a:gd name="T18" fmla="*/ 43 w 421"/>
                        <a:gd name="T19" fmla="*/ 0 h 42"/>
                        <a:gd name="T20" fmla="*/ 46 w 421"/>
                        <a:gd name="T21" fmla="*/ 0 h 42"/>
                        <a:gd name="T22" fmla="*/ 50 w 421"/>
                        <a:gd name="T23" fmla="*/ 1 h 42"/>
                        <a:gd name="T24" fmla="*/ 53 w 421"/>
                        <a:gd name="T25" fmla="*/ 3 h 42"/>
                        <a:gd name="T26" fmla="*/ 57 w 421"/>
                        <a:gd name="T27" fmla="*/ 3 h 42"/>
                        <a:gd name="T28" fmla="*/ 61 w 421"/>
                        <a:gd name="T29" fmla="*/ 3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1"/>
                        <a:gd name="T46" fmla="*/ 0 h 42"/>
                        <a:gd name="T47" fmla="*/ 421 w 421"/>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1" h="42">
                          <a:moveTo>
                            <a:pt x="0" y="42"/>
                          </a:moveTo>
                          <a:lnTo>
                            <a:pt x="31" y="32"/>
                          </a:lnTo>
                          <a:lnTo>
                            <a:pt x="62" y="23"/>
                          </a:lnTo>
                          <a:lnTo>
                            <a:pt x="97" y="32"/>
                          </a:lnTo>
                          <a:lnTo>
                            <a:pt x="135" y="32"/>
                          </a:lnTo>
                          <a:lnTo>
                            <a:pt x="169" y="32"/>
                          </a:lnTo>
                          <a:lnTo>
                            <a:pt x="210" y="23"/>
                          </a:lnTo>
                          <a:lnTo>
                            <a:pt x="231" y="17"/>
                          </a:lnTo>
                          <a:lnTo>
                            <a:pt x="272" y="8"/>
                          </a:lnTo>
                          <a:lnTo>
                            <a:pt x="295" y="0"/>
                          </a:lnTo>
                          <a:lnTo>
                            <a:pt x="318" y="0"/>
                          </a:lnTo>
                          <a:lnTo>
                            <a:pt x="342" y="8"/>
                          </a:lnTo>
                          <a:lnTo>
                            <a:pt x="366" y="17"/>
                          </a:lnTo>
                          <a:lnTo>
                            <a:pt x="390" y="17"/>
                          </a:lnTo>
                          <a:lnTo>
                            <a:pt x="421" y="17"/>
                          </a:lnTo>
                        </a:path>
                      </a:pathLst>
                    </a:custGeom>
                    <a:noFill/>
                    <a:ln w="0">
                      <a:solidFill>
                        <a:srgbClr val="000000"/>
                      </a:solidFill>
                      <a:round/>
                      <a:headEnd/>
                      <a:tailEnd/>
                    </a:ln>
                  </p:spPr>
                  <p:txBody>
                    <a:bodyPr/>
                    <a:lstStyle/>
                    <a:p>
                      <a:endParaRPr lang="de-DE"/>
                    </a:p>
                  </p:txBody>
                </p:sp>
                <p:sp>
                  <p:nvSpPr>
                    <p:cNvPr id="44235" name="Freeform 80"/>
                    <p:cNvSpPr>
                      <a:spLocks/>
                    </p:cNvSpPr>
                    <p:nvPr/>
                  </p:nvSpPr>
                  <p:spPr bwMode="auto">
                    <a:xfrm>
                      <a:off x="2812" y="3589"/>
                      <a:ext cx="61" cy="7"/>
                    </a:xfrm>
                    <a:custGeom>
                      <a:avLst/>
                      <a:gdLst>
                        <a:gd name="T0" fmla="*/ 0 w 421"/>
                        <a:gd name="T1" fmla="*/ 7 h 42"/>
                        <a:gd name="T2" fmla="*/ 4 w 421"/>
                        <a:gd name="T3" fmla="*/ 5 h 42"/>
                        <a:gd name="T4" fmla="*/ 9 w 421"/>
                        <a:gd name="T5" fmla="*/ 4 h 42"/>
                        <a:gd name="T6" fmla="*/ 14 w 421"/>
                        <a:gd name="T7" fmla="*/ 5 h 42"/>
                        <a:gd name="T8" fmla="*/ 20 w 421"/>
                        <a:gd name="T9" fmla="*/ 5 h 42"/>
                        <a:gd name="T10" fmla="*/ 24 w 421"/>
                        <a:gd name="T11" fmla="*/ 5 h 42"/>
                        <a:gd name="T12" fmla="*/ 30 w 421"/>
                        <a:gd name="T13" fmla="*/ 4 h 42"/>
                        <a:gd name="T14" fmla="*/ 33 w 421"/>
                        <a:gd name="T15" fmla="*/ 3 h 42"/>
                        <a:gd name="T16" fmla="*/ 39 w 421"/>
                        <a:gd name="T17" fmla="*/ 1 h 42"/>
                        <a:gd name="T18" fmla="*/ 43 w 421"/>
                        <a:gd name="T19" fmla="*/ 0 h 42"/>
                        <a:gd name="T20" fmla="*/ 46 w 421"/>
                        <a:gd name="T21" fmla="*/ 0 h 42"/>
                        <a:gd name="T22" fmla="*/ 50 w 421"/>
                        <a:gd name="T23" fmla="*/ 1 h 42"/>
                        <a:gd name="T24" fmla="*/ 53 w 421"/>
                        <a:gd name="T25" fmla="*/ 3 h 42"/>
                        <a:gd name="T26" fmla="*/ 57 w 421"/>
                        <a:gd name="T27" fmla="*/ 3 h 42"/>
                        <a:gd name="T28" fmla="*/ 61 w 421"/>
                        <a:gd name="T29" fmla="*/ 3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1"/>
                        <a:gd name="T46" fmla="*/ 0 h 42"/>
                        <a:gd name="T47" fmla="*/ 421 w 421"/>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1" h="42">
                          <a:moveTo>
                            <a:pt x="0" y="42"/>
                          </a:moveTo>
                          <a:lnTo>
                            <a:pt x="31" y="32"/>
                          </a:lnTo>
                          <a:lnTo>
                            <a:pt x="62" y="23"/>
                          </a:lnTo>
                          <a:lnTo>
                            <a:pt x="97" y="32"/>
                          </a:lnTo>
                          <a:lnTo>
                            <a:pt x="135" y="32"/>
                          </a:lnTo>
                          <a:lnTo>
                            <a:pt x="169" y="32"/>
                          </a:lnTo>
                          <a:lnTo>
                            <a:pt x="210" y="23"/>
                          </a:lnTo>
                          <a:lnTo>
                            <a:pt x="231" y="17"/>
                          </a:lnTo>
                          <a:lnTo>
                            <a:pt x="272" y="8"/>
                          </a:lnTo>
                          <a:lnTo>
                            <a:pt x="295" y="0"/>
                          </a:lnTo>
                          <a:lnTo>
                            <a:pt x="318" y="0"/>
                          </a:lnTo>
                          <a:lnTo>
                            <a:pt x="342" y="8"/>
                          </a:lnTo>
                          <a:lnTo>
                            <a:pt x="366" y="17"/>
                          </a:lnTo>
                          <a:lnTo>
                            <a:pt x="390" y="17"/>
                          </a:lnTo>
                          <a:lnTo>
                            <a:pt x="421" y="17"/>
                          </a:lnTo>
                        </a:path>
                      </a:pathLst>
                    </a:custGeom>
                    <a:noFill/>
                    <a:ln w="0">
                      <a:solidFill>
                        <a:srgbClr val="000000"/>
                      </a:solidFill>
                      <a:round/>
                      <a:headEnd/>
                      <a:tailEnd/>
                    </a:ln>
                  </p:spPr>
                  <p:txBody>
                    <a:bodyPr/>
                    <a:lstStyle/>
                    <a:p>
                      <a:endParaRPr lang="de-DE"/>
                    </a:p>
                  </p:txBody>
                </p:sp>
                <p:sp>
                  <p:nvSpPr>
                    <p:cNvPr id="44236" name="Freeform 81"/>
                    <p:cNvSpPr>
                      <a:spLocks/>
                    </p:cNvSpPr>
                    <p:nvPr/>
                  </p:nvSpPr>
                  <p:spPr bwMode="auto">
                    <a:xfrm>
                      <a:off x="2834" y="3576"/>
                      <a:ext cx="68" cy="17"/>
                    </a:xfrm>
                    <a:custGeom>
                      <a:avLst/>
                      <a:gdLst>
                        <a:gd name="T0" fmla="*/ 0 w 478"/>
                        <a:gd name="T1" fmla="*/ 17 h 101"/>
                        <a:gd name="T2" fmla="*/ 6 w 478"/>
                        <a:gd name="T3" fmla="*/ 13 h 101"/>
                        <a:gd name="T4" fmla="*/ 11 w 478"/>
                        <a:gd name="T5" fmla="*/ 9 h 101"/>
                        <a:gd name="T6" fmla="*/ 16 w 478"/>
                        <a:gd name="T7" fmla="*/ 8 h 101"/>
                        <a:gd name="T8" fmla="*/ 22 w 478"/>
                        <a:gd name="T9" fmla="*/ 9 h 101"/>
                        <a:gd name="T10" fmla="*/ 26 w 478"/>
                        <a:gd name="T11" fmla="*/ 8 h 101"/>
                        <a:gd name="T12" fmla="*/ 36 w 478"/>
                        <a:gd name="T13" fmla="*/ 3 h 101"/>
                        <a:gd name="T14" fmla="*/ 47 w 478"/>
                        <a:gd name="T15" fmla="*/ 1 h 101"/>
                        <a:gd name="T16" fmla="*/ 49 w 478"/>
                        <a:gd name="T17" fmla="*/ 3 h 101"/>
                        <a:gd name="T18" fmla="*/ 52 w 478"/>
                        <a:gd name="T19" fmla="*/ 1 h 101"/>
                        <a:gd name="T20" fmla="*/ 58 w 478"/>
                        <a:gd name="T21" fmla="*/ 0 h 101"/>
                        <a:gd name="T22" fmla="*/ 61 w 478"/>
                        <a:gd name="T23" fmla="*/ 0 h 101"/>
                        <a:gd name="T24" fmla="*/ 64 w 478"/>
                        <a:gd name="T25" fmla="*/ 0 h 101"/>
                        <a:gd name="T26" fmla="*/ 66 w 478"/>
                        <a:gd name="T27" fmla="*/ 1 h 101"/>
                        <a:gd name="T28" fmla="*/ 68 w 478"/>
                        <a:gd name="T29" fmla="*/ 1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8"/>
                        <a:gd name="T46" fmla="*/ 0 h 101"/>
                        <a:gd name="T47" fmla="*/ 478 w 478"/>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8" h="101">
                          <a:moveTo>
                            <a:pt x="0" y="101"/>
                          </a:moveTo>
                          <a:lnTo>
                            <a:pt x="39" y="78"/>
                          </a:lnTo>
                          <a:lnTo>
                            <a:pt x="80" y="55"/>
                          </a:lnTo>
                          <a:lnTo>
                            <a:pt x="112" y="49"/>
                          </a:lnTo>
                          <a:lnTo>
                            <a:pt x="152" y="55"/>
                          </a:lnTo>
                          <a:lnTo>
                            <a:pt x="184" y="49"/>
                          </a:lnTo>
                          <a:lnTo>
                            <a:pt x="256" y="15"/>
                          </a:lnTo>
                          <a:lnTo>
                            <a:pt x="327" y="8"/>
                          </a:lnTo>
                          <a:lnTo>
                            <a:pt x="343" y="15"/>
                          </a:lnTo>
                          <a:lnTo>
                            <a:pt x="367" y="8"/>
                          </a:lnTo>
                          <a:lnTo>
                            <a:pt x="407" y="0"/>
                          </a:lnTo>
                          <a:lnTo>
                            <a:pt x="431" y="0"/>
                          </a:lnTo>
                          <a:lnTo>
                            <a:pt x="447" y="0"/>
                          </a:lnTo>
                          <a:lnTo>
                            <a:pt x="461" y="8"/>
                          </a:lnTo>
                          <a:lnTo>
                            <a:pt x="478" y="8"/>
                          </a:lnTo>
                        </a:path>
                      </a:pathLst>
                    </a:custGeom>
                    <a:noFill/>
                    <a:ln w="0">
                      <a:solidFill>
                        <a:srgbClr val="000000"/>
                      </a:solidFill>
                      <a:round/>
                      <a:headEnd/>
                      <a:tailEnd/>
                    </a:ln>
                  </p:spPr>
                  <p:txBody>
                    <a:bodyPr/>
                    <a:lstStyle/>
                    <a:p>
                      <a:endParaRPr lang="de-DE"/>
                    </a:p>
                  </p:txBody>
                </p:sp>
                <p:sp>
                  <p:nvSpPr>
                    <p:cNvPr id="44237" name="Freeform 82"/>
                    <p:cNvSpPr>
                      <a:spLocks/>
                    </p:cNvSpPr>
                    <p:nvPr/>
                  </p:nvSpPr>
                  <p:spPr bwMode="auto">
                    <a:xfrm>
                      <a:off x="2834" y="3576"/>
                      <a:ext cx="68" cy="17"/>
                    </a:xfrm>
                    <a:custGeom>
                      <a:avLst/>
                      <a:gdLst>
                        <a:gd name="T0" fmla="*/ 0 w 478"/>
                        <a:gd name="T1" fmla="*/ 17 h 101"/>
                        <a:gd name="T2" fmla="*/ 6 w 478"/>
                        <a:gd name="T3" fmla="*/ 13 h 101"/>
                        <a:gd name="T4" fmla="*/ 11 w 478"/>
                        <a:gd name="T5" fmla="*/ 9 h 101"/>
                        <a:gd name="T6" fmla="*/ 16 w 478"/>
                        <a:gd name="T7" fmla="*/ 8 h 101"/>
                        <a:gd name="T8" fmla="*/ 22 w 478"/>
                        <a:gd name="T9" fmla="*/ 9 h 101"/>
                        <a:gd name="T10" fmla="*/ 26 w 478"/>
                        <a:gd name="T11" fmla="*/ 8 h 101"/>
                        <a:gd name="T12" fmla="*/ 36 w 478"/>
                        <a:gd name="T13" fmla="*/ 3 h 101"/>
                        <a:gd name="T14" fmla="*/ 47 w 478"/>
                        <a:gd name="T15" fmla="*/ 1 h 101"/>
                        <a:gd name="T16" fmla="*/ 49 w 478"/>
                        <a:gd name="T17" fmla="*/ 3 h 101"/>
                        <a:gd name="T18" fmla="*/ 52 w 478"/>
                        <a:gd name="T19" fmla="*/ 1 h 101"/>
                        <a:gd name="T20" fmla="*/ 58 w 478"/>
                        <a:gd name="T21" fmla="*/ 0 h 101"/>
                        <a:gd name="T22" fmla="*/ 61 w 478"/>
                        <a:gd name="T23" fmla="*/ 0 h 101"/>
                        <a:gd name="T24" fmla="*/ 64 w 478"/>
                        <a:gd name="T25" fmla="*/ 0 h 101"/>
                        <a:gd name="T26" fmla="*/ 66 w 478"/>
                        <a:gd name="T27" fmla="*/ 1 h 101"/>
                        <a:gd name="T28" fmla="*/ 68 w 478"/>
                        <a:gd name="T29" fmla="*/ 1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8"/>
                        <a:gd name="T46" fmla="*/ 0 h 101"/>
                        <a:gd name="T47" fmla="*/ 478 w 478"/>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8" h="101">
                          <a:moveTo>
                            <a:pt x="0" y="101"/>
                          </a:moveTo>
                          <a:lnTo>
                            <a:pt x="39" y="78"/>
                          </a:lnTo>
                          <a:lnTo>
                            <a:pt x="80" y="55"/>
                          </a:lnTo>
                          <a:lnTo>
                            <a:pt x="112" y="49"/>
                          </a:lnTo>
                          <a:lnTo>
                            <a:pt x="152" y="55"/>
                          </a:lnTo>
                          <a:lnTo>
                            <a:pt x="184" y="49"/>
                          </a:lnTo>
                          <a:lnTo>
                            <a:pt x="256" y="15"/>
                          </a:lnTo>
                          <a:lnTo>
                            <a:pt x="327" y="8"/>
                          </a:lnTo>
                          <a:lnTo>
                            <a:pt x="343" y="15"/>
                          </a:lnTo>
                          <a:lnTo>
                            <a:pt x="367" y="8"/>
                          </a:lnTo>
                          <a:lnTo>
                            <a:pt x="407" y="0"/>
                          </a:lnTo>
                          <a:lnTo>
                            <a:pt x="431" y="0"/>
                          </a:lnTo>
                          <a:lnTo>
                            <a:pt x="447" y="0"/>
                          </a:lnTo>
                          <a:lnTo>
                            <a:pt x="461" y="8"/>
                          </a:lnTo>
                          <a:lnTo>
                            <a:pt x="478" y="8"/>
                          </a:lnTo>
                        </a:path>
                      </a:pathLst>
                    </a:custGeom>
                    <a:noFill/>
                    <a:ln w="0">
                      <a:solidFill>
                        <a:srgbClr val="000000"/>
                      </a:solidFill>
                      <a:round/>
                      <a:headEnd/>
                      <a:tailEnd/>
                    </a:ln>
                  </p:spPr>
                  <p:txBody>
                    <a:bodyPr/>
                    <a:lstStyle/>
                    <a:p>
                      <a:endParaRPr lang="de-DE"/>
                    </a:p>
                  </p:txBody>
                </p:sp>
                <p:sp>
                  <p:nvSpPr>
                    <p:cNvPr id="44238" name="Freeform 83"/>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105 w 829"/>
                        <a:gd name="T29" fmla="*/ 13 h 687"/>
                        <a:gd name="T30" fmla="*/ 100 w 829"/>
                        <a:gd name="T31" fmla="*/ 22 h 687"/>
                        <a:gd name="T32" fmla="*/ 95 w 829"/>
                        <a:gd name="T33" fmla="*/ 27 h 687"/>
                        <a:gd name="T34" fmla="*/ 86 w 829"/>
                        <a:gd name="T35" fmla="*/ 42 h 687"/>
                        <a:gd name="T36" fmla="*/ 75 w 829"/>
                        <a:gd name="T37" fmla="*/ 56 h 687"/>
                        <a:gd name="T38" fmla="*/ 61 w 829"/>
                        <a:gd name="T39" fmla="*/ 71 h 687"/>
                        <a:gd name="T40" fmla="*/ 57 w 829"/>
                        <a:gd name="T41" fmla="*/ 78 h 687"/>
                        <a:gd name="T42" fmla="*/ 52 w 829"/>
                        <a:gd name="T43" fmla="*/ 84 h 687"/>
                        <a:gd name="T44" fmla="*/ 48 w 829"/>
                        <a:gd name="T45" fmla="*/ 89 h 687"/>
                        <a:gd name="T46" fmla="*/ 43 w 829"/>
                        <a:gd name="T47" fmla="*/ 88 h 687"/>
                        <a:gd name="T48" fmla="*/ 40 w 829"/>
                        <a:gd name="T49" fmla="*/ 91 h 687"/>
                        <a:gd name="T50" fmla="*/ 36 w 829"/>
                        <a:gd name="T51" fmla="*/ 92 h 687"/>
                        <a:gd name="T52" fmla="*/ 41 w 829"/>
                        <a:gd name="T53" fmla="*/ 85 h 687"/>
                        <a:gd name="T54" fmla="*/ 45 w 829"/>
                        <a:gd name="T55" fmla="*/ 80 h 687"/>
                        <a:gd name="T56" fmla="*/ 54 w 829"/>
                        <a:gd name="T57" fmla="*/ 70 h 687"/>
                        <a:gd name="T58" fmla="*/ 64 w 829"/>
                        <a:gd name="T59" fmla="*/ 61 h 687"/>
                        <a:gd name="T60" fmla="*/ 72 w 829"/>
                        <a:gd name="T61" fmla="*/ 54 h 687"/>
                        <a:gd name="T62" fmla="*/ 83 w 829"/>
                        <a:gd name="T63" fmla="*/ 42 h 687"/>
                        <a:gd name="T64" fmla="*/ 91 w 829"/>
                        <a:gd name="T65" fmla="*/ 30 h 687"/>
                        <a:gd name="T66" fmla="*/ 86 w 829"/>
                        <a:gd name="T67" fmla="*/ 31 h 687"/>
                        <a:gd name="T68" fmla="*/ 84 w 829"/>
                        <a:gd name="T69" fmla="*/ 33 h 687"/>
                        <a:gd name="T70" fmla="*/ 79 w 829"/>
                        <a:gd name="T71" fmla="*/ 34 h 687"/>
                        <a:gd name="T72" fmla="*/ 74 w 829"/>
                        <a:gd name="T73" fmla="*/ 35 h 687"/>
                        <a:gd name="T74" fmla="*/ 69 w 829"/>
                        <a:gd name="T75" fmla="*/ 38 h 687"/>
                        <a:gd name="T76" fmla="*/ 65 w 829"/>
                        <a:gd name="T77" fmla="*/ 42 h 687"/>
                        <a:gd name="T78" fmla="*/ 50 w 829"/>
                        <a:gd name="T79" fmla="*/ 60 h 687"/>
                        <a:gd name="T80" fmla="*/ 38 w 829"/>
                        <a:gd name="T81" fmla="*/ 75 h 687"/>
                        <a:gd name="T82" fmla="*/ 30 w 829"/>
                        <a:gd name="T83" fmla="*/ 88 h 687"/>
                        <a:gd name="T84" fmla="*/ 25 w 829"/>
                        <a:gd name="T85" fmla="*/ 97 h 687"/>
                        <a:gd name="T86" fmla="*/ 22 w 829"/>
                        <a:gd name="T87" fmla="*/ 103 h 687"/>
                        <a:gd name="T88" fmla="*/ 17 w 829"/>
                        <a:gd name="T89" fmla="*/ 110 h 687"/>
                        <a:gd name="T90" fmla="*/ 13 w 829"/>
                        <a:gd name="T91" fmla="*/ 114 h 687"/>
                        <a:gd name="T92" fmla="*/ 6 w 829"/>
                        <a:gd name="T93" fmla="*/ 114 h 687"/>
                        <a:gd name="T94" fmla="*/ 0 w 829"/>
                        <a:gd name="T95" fmla="*/ 114 h 6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29"/>
                        <a:gd name="T145" fmla="*/ 0 h 687"/>
                        <a:gd name="T146" fmla="*/ 829 w 829"/>
                        <a:gd name="T147" fmla="*/ 687 h 6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lnTo>
                            <a:pt x="738" y="79"/>
                          </a:lnTo>
                          <a:lnTo>
                            <a:pt x="700" y="135"/>
                          </a:lnTo>
                          <a:lnTo>
                            <a:pt x="667" y="164"/>
                          </a:lnTo>
                          <a:lnTo>
                            <a:pt x="606" y="252"/>
                          </a:lnTo>
                          <a:lnTo>
                            <a:pt x="528" y="335"/>
                          </a:lnTo>
                          <a:lnTo>
                            <a:pt x="432" y="430"/>
                          </a:lnTo>
                          <a:lnTo>
                            <a:pt x="399" y="469"/>
                          </a:lnTo>
                          <a:lnTo>
                            <a:pt x="368" y="509"/>
                          </a:lnTo>
                          <a:lnTo>
                            <a:pt x="337" y="539"/>
                          </a:lnTo>
                          <a:lnTo>
                            <a:pt x="305" y="531"/>
                          </a:lnTo>
                          <a:lnTo>
                            <a:pt x="278" y="546"/>
                          </a:lnTo>
                          <a:lnTo>
                            <a:pt x="256" y="555"/>
                          </a:lnTo>
                          <a:lnTo>
                            <a:pt x="291" y="515"/>
                          </a:lnTo>
                          <a:lnTo>
                            <a:pt x="313" y="484"/>
                          </a:lnTo>
                          <a:lnTo>
                            <a:pt x="377" y="421"/>
                          </a:lnTo>
                          <a:lnTo>
                            <a:pt x="448" y="366"/>
                          </a:lnTo>
                          <a:lnTo>
                            <a:pt x="504" y="323"/>
                          </a:lnTo>
                          <a:lnTo>
                            <a:pt x="583" y="252"/>
                          </a:lnTo>
                          <a:lnTo>
                            <a:pt x="638" y="180"/>
                          </a:lnTo>
                          <a:lnTo>
                            <a:pt x="606" y="189"/>
                          </a:lnTo>
                          <a:lnTo>
                            <a:pt x="590" y="197"/>
                          </a:lnTo>
                          <a:lnTo>
                            <a:pt x="552" y="204"/>
                          </a:lnTo>
                          <a:lnTo>
                            <a:pt x="520" y="212"/>
                          </a:lnTo>
                          <a:lnTo>
                            <a:pt x="488" y="227"/>
                          </a:lnTo>
                          <a:lnTo>
                            <a:pt x="456" y="252"/>
                          </a:lnTo>
                          <a:lnTo>
                            <a:pt x="353" y="359"/>
                          </a:lnTo>
                          <a:lnTo>
                            <a:pt x="264" y="452"/>
                          </a:lnTo>
                          <a:lnTo>
                            <a:pt x="210" y="531"/>
                          </a:lnTo>
                          <a:lnTo>
                            <a:pt x="178" y="585"/>
                          </a:lnTo>
                          <a:lnTo>
                            <a:pt x="154" y="618"/>
                          </a:lnTo>
                          <a:lnTo>
                            <a:pt x="121" y="665"/>
                          </a:lnTo>
                          <a:lnTo>
                            <a:pt x="89" y="687"/>
                          </a:lnTo>
                          <a:lnTo>
                            <a:pt x="41" y="687"/>
                          </a:lnTo>
                          <a:lnTo>
                            <a:pt x="0" y="687"/>
                          </a:lnTo>
                          <a:close/>
                        </a:path>
                      </a:pathLst>
                    </a:custGeom>
                    <a:solidFill>
                      <a:srgbClr val="C2C2C2"/>
                    </a:solidFill>
                    <a:ln w="9525">
                      <a:noFill/>
                      <a:round/>
                      <a:headEnd/>
                      <a:tailEnd/>
                    </a:ln>
                  </p:spPr>
                  <p:txBody>
                    <a:bodyPr/>
                    <a:lstStyle/>
                    <a:p>
                      <a:endParaRPr lang="de-DE"/>
                    </a:p>
                  </p:txBody>
                </p:sp>
                <p:sp>
                  <p:nvSpPr>
                    <p:cNvPr id="44239" name="Freeform 84"/>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105 w 829"/>
                        <a:gd name="T29" fmla="*/ 13 h 687"/>
                        <a:gd name="T30" fmla="*/ 100 w 829"/>
                        <a:gd name="T31" fmla="*/ 22 h 687"/>
                        <a:gd name="T32" fmla="*/ 95 w 829"/>
                        <a:gd name="T33" fmla="*/ 27 h 687"/>
                        <a:gd name="T34" fmla="*/ 86 w 829"/>
                        <a:gd name="T35" fmla="*/ 42 h 687"/>
                        <a:gd name="T36" fmla="*/ 75 w 829"/>
                        <a:gd name="T37" fmla="*/ 56 h 687"/>
                        <a:gd name="T38" fmla="*/ 61 w 829"/>
                        <a:gd name="T39" fmla="*/ 71 h 687"/>
                        <a:gd name="T40" fmla="*/ 57 w 829"/>
                        <a:gd name="T41" fmla="*/ 78 h 687"/>
                        <a:gd name="T42" fmla="*/ 52 w 829"/>
                        <a:gd name="T43" fmla="*/ 84 h 687"/>
                        <a:gd name="T44" fmla="*/ 48 w 829"/>
                        <a:gd name="T45" fmla="*/ 89 h 687"/>
                        <a:gd name="T46" fmla="*/ 43 w 829"/>
                        <a:gd name="T47" fmla="*/ 88 h 687"/>
                        <a:gd name="T48" fmla="*/ 40 w 829"/>
                        <a:gd name="T49" fmla="*/ 91 h 687"/>
                        <a:gd name="T50" fmla="*/ 36 w 829"/>
                        <a:gd name="T51" fmla="*/ 92 h 687"/>
                        <a:gd name="T52" fmla="*/ 41 w 829"/>
                        <a:gd name="T53" fmla="*/ 85 h 687"/>
                        <a:gd name="T54" fmla="*/ 45 w 829"/>
                        <a:gd name="T55" fmla="*/ 80 h 687"/>
                        <a:gd name="T56" fmla="*/ 54 w 829"/>
                        <a:gd name="T57" fmla="*/ 70 h 687"/>
                        <a:gd name="T58" fmla="*/ 64 w 829"/>
                        <a:gd name="T59" fmla="*/ 61 h 687"/>
                        <a:gd name="T60" fmla="*/ 72 w 829"/>
                        <a:gd name="T61" fmla="*/ 54 h 687"/>
                        <a:gd name="T62" fmla="*/ 83 w 829"/>
                        <a:gd name="T63" fmla="*/ 42 h 687"/>
                        <a:gd name="T64" fmla="*/ 91 w 829"/>
                        <a:gd name="T65" fmla="*/ 30 h 687"/>
                        <a:gd name="T66" fmla="*/ 86 w 829"/>
                        <a:gd name="T67" fmla="*/ 31 h 687"/>
                        <a:gd name="T68" fmla="*/ 84 w 829"/>
                        <a:gd name="T69" fmla="*/ 33 h 687"/>
                        <a:gd name="T70" fmla="*/ 79 w 829"/>
                        <a:gd name="T71" fmla="*/ 34 h 687"/>
                        <a:gd name="T72" fmla="*/ 74 w 829"/>
                        <a:gd name="T73" fmla="*/ 35 h 687"/>
                        <a:gd name="T74" fmla="*/ 69 w 829"/>
                        <a:gd name="T75" fmla="*/ 38 h 687"/>
                        <a:gd name="T76" fmla="*/ 65 w 829"/>
                        <a:gd name="T77" fmla="*/ 42 h 687"/>
                        <a:gd name="T78" fmla="*/ 50 w 829"/>
                        <a:gd name="T79" fmla="*/ 60 h 687"/>
                        <a:gd name="T80" fmla="*/ 38 w 829"/>
                        <a:gd name="T81" fmla="*/ 75 h 687"/>
                        <a:gd name="T82" fmla="*/ 30 w 829"/>
                        <a:gd name="T83" fmla="*/ 88 h 687"/>
                        <a:gd name="T84" fmla="*/ 25 w 829"/>
                        <a:gd name="T85" fmla="*/ 97 h 687"/>
                        <a:gd name="T86" fmla="*/ 22 w 829"/>
                        <a:gd name="T87" fmla="*/ 103 h 687"/>
                        <a:gd name="T88" fmla="*/ 17 w 829"/>
                        <a:gd name="T89" fmla="*/ 110 h 687"/>
                        <a:gd name="T90" fmla="*/ 13 w 829"/>
                        <a:gd name="T91" fmla="*/ 114 h 687"/>
                        <a:gd name="T92" fmla="*/ 6 w 829"/>
                        <a:gd name="T93" fmla="*/ 114 h 687"/>
                        <a:gd name="T94" fmla="*/ 0 w 829"/>
                        <a:gd name="T95" fmla="*/ 114 h 6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29"/>
                        <a:gd name="T145" fmla="*/ 0 h 687"/>
                        <a:gd name="T146" fmla="*/ 829 w 829"/>
                        <a:gd name="T147" fmla="*/ 687 h 6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lnTo>
                            <a:pt x="738" y="79"/>
                          </a:lnTo>
                          <a:lnTo>
                            <a:pt x="700" y="135"/>
                          </a:lnTo>
                          <a:lnTo>
                            <a:pt x="667" y="164"/>
                          </a:lnTo>
                          <a:lnTo>
                            <a:pt x="606" y="252"/>
                          </a:lnTo>
                          <a:lnTo>
                            <a:pt x="528" y="335"/>
                          </a:lnTo>
                          <a:lnTo>
                            <a:pt x="432" y="430"/>
                          </a:lnTo>
                          <a:lnTo>
                            <a:pt x="399" y="469"/>
                          </a:lnTo>
                          <a:lnTo>
                            <a:pt x="368" y="509"/>
                          </a:lnTo>
                          <a:lnTo>
                            <a:pt x="337" y="539"/>
                          </a:lnTo>
                          <a:lnTo>
                            <a:pt x="305" y="531"/>
                          </a:lnTo>
                          <a:lnTo>
                            <a:pt x="278" y="546"/>
                          </a:lnTo>
                          <a:lnTo>
                            <a:pt x="256" y="555"/>
                          </a:lnTo>
                          <a:lnTo>
                            <a:pt x="291" y="515"/>
                          </a:lnTo>
                          <a:lnTo>
                            <a:pt x="313" y="484"/>
                          </a:lnTo>
                          <a:lnTo>
                            <a:pt x="377" y="421"/>
                          </a:lnTo>
                          <a:lnTo>
                            <a:pt x="448" y="366"/>
                          </a:lnTo>
                          <a:lnTo>
                            <a:pt x="504" y="323"/>
                          </a:lnTo>
                          <a:lnTo>
                            <a:pt x="583" y="252"/>
                          </a:lnTo>
                          <a:lnTo>
                            <a:pt x="638" y="180"/>
                          </a:lnTo>
                          <a:lnTo>
                            <a:pt x="606" y="189"/>
                          </a:lnTo>
                          <a:lnTo>
                            <a:pt x="590" y="197"/>
                          </a:lnTo>
                          <a:lnTo>
                            <a:pt x="552" y="204"/>
                          </a:lnTo>
                          <a:lnTo>
                            <a:pt x="520" y="212"/>
                          </a:lnTo>
                          <a:lnTo>
                            <a:pt x="488" y="227"/>
                          </a:lnTo>
                          <a:lnTo>
                            <a:pt x="456" y="252"/>
                          </a:lnTo>
                          <a:lnTo>
                            <a:pt x="353" y="359"/>
                          </a:lnTo>
                          <a:lnTo>
                            <a:pt x="264" y="452"/>
                          </a:lnTo>
                          <a:lnTo>
                            <a:pt x="210" y="531"/>
                          </a:lnTo>
                          <a:lnTo>
                            <a:pt x="178" y="585"/>
                          </a:lnTo>
                          <a:lnTo>
                            <a:pt x="154" y="618"/>
                          </a:lnTo>
                          <a:lnTo>
                            <a:pt x="121" y="665"/>
                          </a:lnTo>
                          <a:lnTo>
                            <a:pt x="89" y="687"/>
                          </a:lnTo>
                          <a:lnTo>
                            <a:pt x="41" y="687"/>
                          </a:lnTo>
                          <a:lnTo>
                            <a:pt x="0" y="687"/>
                          </a:lnTo>
                        </a:path>
                      </a:pathLst>
                    </a:custGeom>
                    <a:noFill/>
                    <a:ln w="0">
                      <a:solidFill>
                        <a:srgbClr val="C2C2C2"/>
                      </a:solidFill>
                      <a:round/>
                      <a:headEnd/>
                      <a:tailEnd/>
                    </a:ln>
                  </p:spPr>
                  <p:txBody>
                    <a:bodyPr/>
                    <a:lstStyle/>
                    <a:p>
                      <a:endParaRPr lang="de-DE"/>
                    </a:p>
                  </p:txBody>
                </p:sp>
                <p:sp>
                  <p:nvSpPr>
                    <p:cNvPr id="44240" name="Freeform 85"/>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9"/>
                        <a:gd name="T43" fmla="*/ 0 h 687"/>
                        <a:gd name="T44" fmla="*/ 829 w 829"/>
                        <a:gd name="T45" fmla="*/ 687 h 68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path>
                      </a:pathLst>
                    </a:custGeom>
                    <a:noFill/>
                    <a:ln w="0">
                      <a:solidFill>
                        <a:srgbClr val="C2C2C2"/>
                      </a:solidFill>
                      <a:round/>
                      <a:headEnd/>
                      <a:tailEnd/>
                    </a:ln>
                  </p:spPr>
                  <p:txBody>
                    <a:bodyPr/>
                    <a:lstStyle/>
                    <a:p>
                      <a:endParaRPr lang="de-DE"/>
                    </a:p>
                  </p:txBody>
                </p:sp>
                <p:sp>
                  <p:nvSpPr>
                    <p:cNvPr id="44241" name="Freeform 86"/>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9"/>
                        <a:gd name="T43" fmla="*/ 0 h 687"/>
                        <a:gd name="T44" fmla="*/ 829 w 829"/>
                        <a:gd name="T45" fmla="*/ 687 h 68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path>
                      </a:pathLst>
                    </a:custGeom>
                    <a:noFill/>
                    <a:ln w="0">
                      <a:solidFill>
                        <a:srgbClr val="000000"/>
                      </a:solidFill>
                      <a:round/>
                      <a:headEnd/>
                      <a:tailEnd/>
                    </a:ln>
                  </p:spPr>
                  <p:txBody>
                    <a:bodyPr/>
                    <a:lstStyle/>
                    <a:p>
                      <a:endParaRPr lang="de-DE"/>
                    </a:p>
                  </p:txBody>
                </p:sp>
                <p:sp>
                  <p:nvSpPr>
                    <p:cNvPr id="44242" name="Freeform 87"/>
                    <p:cNvSpPr>
                      <a:spLocks/>
                    </p:cNvSpPr>
                    <p:nvPr/>
                  </p:nvSpPr>
                  <p:spPr bwMode="auto">
                    <a:xfrm>
                      <a:off x="2686" y="3660"/>
                      <a:ext cx="55" cy="62"/>
                    </a:xfrm>
                    <a:custGeom>
                      <a:avLst/>
                      <a:gdLst>
                        <a:gd name="T0" fmla="*/ 3 w 382"/>
                        <a:gd name="T1" fmla="*/ 61 h 375"/>
                        <a:gd name="T2" fmla="*/ 0 w 382"/>
                        <a:gd name="T3" fmla="*/ 62 h 375"/>
                        <a:gd name="T4" fmla="*/ 5 w 382"/>
                        <a:gd name="T5" fmla="*/ 55 h 375"/>
                        <a:gd name="T6" fmla="*/ 8 w 382"/>
                        <a:gd name="T7" fmla="*/ 50 h 375"/>
                        <a:gd name="T8" fmla="*/ 17 w 382"/>
                        <a:gd name="T9" fmla="*/ 40 h 375"/>
                        <a:gd name="T10" fmla="*/ 28 w 382"/>
                        <a:gd name="T11" fmla="*/ 31 h 375"/>
                        <a:gd name="T12" fmla="*/ 36 w 382"/>
                        <a:gd name="T13" fmla="*/ 24 h 375"/>
                        <a:gd name="T14" fmla="*/ 47 w 382"/>
                        <a:gd name="T15" fmla="*/ 12 h 375"/>
                        <a:gd name="T16" fmla="*/ 55 w 382"/>
                        <a:gd name="T17" fmla="*/ 0 h 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2"/>
                        <a:gd name="T28" fmla="*/ 0 h 375"/>
                        <a:gd name="T29" fmla="*/ 382 w 382"/>
                        <a:gd name="T30" fmla="*/ 375 h 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2" h="375">
                          <a:moveTo>
                            <a:pt x="22" y="366"/>
                          </a:moveTo>
                          <a:lnTo>
                            <a:pt x="0" y="375"/>
                          </a:lnTo>
                          <a:lnTo>
                            <a:pt x="35" y="335"/>
                          </a:lnTo>
                          <a:lnTo>
                            <a:pt x="57" y="304"/>
                          </a:lnTo>
                          <a:lnTo>
                            <a:pt x="121" y="241"/>
                          </a:lnTo>
                          <a:lnTo>
                            <a:pt x="192" y="186"/>
                          </a:lnTo>
                          <a:lnTo>
                            <a:pt x="248" y="143"/>
                          </a:lnTo>
                          <a:lnTo>
                            <a:pt x="327" y="72"/>
                          </a:lnTo>
                          <a:lnTo>
                            <a:pt x="382" y="0"/>
                          </a:lnTo>
                        </a:path>
                      </a:pathLst>
                    </a:custGeom>
                    <a:noFill/>
                    <a:ln w="0">
                      <a:solidFill>
                        <a:srgbClr val="000000"/>
                      </a:solidFill>
                      <a:round/>
                      <a:headEnd/>
                      <a:tailEnd/>
                    </a:ln>
                  </p:spPr>
                  <p:txBody>
                    <a:bodyPr/>
                    <a:lstStyle/>
                    <a:p>
                      <a:endParaRPr lang="de-DE"/>
                    </a:p>
                  </p:txBody>
                </p:sp>
                <p:sp>
                  <p:nvSpPr>
                    <p:cNvPr id="44243" name="Freeform 88"/>
                    <p:cNvSpPr>
                      <a:spLocks/>
                    </p:cNvSpPr>
                    <p:nvPr/>
                  </p:nvSpPr>
                  <p:spPr bwMode="auto">
                    <a:xfrm>
                      <a:off x="2686" y="3660"/>
                      <a:ext cx="55" cy="62"/>
                    </a:xfrm>
                    <a:custGeom>
                      <a:avLst/>
                      <a:gdLst>
                        <a:gd name="T0" fmla="*/ 3 w 382"/>
                        <a:gd name="T1" fmla="*/ 61 h 375"/>
                        <a:gd name="T2" fmla="*/ 0 w 382"/>
                        <a:gd name="T3" fmla="*/ 62 h 375"/>
                        <a:gd name="T4" fmla="*/ 5 w 382"/>
                        <a:gd name="T5" fmla="*/ 55 h 375"/>
                        <a:gd name="T6" fmla="*/ 8 w 382"/>
                        <a:gd name="T7" fmla="*/ 50 h 375"/>
                        <a:gd name="T8" fmla="*/ 17 w 382"/>
                        <a:gd name="T9" fmla="*/ 40 h 375"/>
                        <a:gd name="T10" fmla="*/ 28 w 382"/>
                        <a:gd name="T11" fmla="*/ 31 h 375"/>
                        <a:gd name="T12" fmla="*/ 36 w 382"/>
                        <a:gd name="T13" fmla="*/ 24 h 375"/>
                        <a:gd name="T14" fmla="*/ 47 w 382"/>
                        <a:gd name="T15" fmla="*/ 12 h 375"/>
                        <a:gd name="T16" fmla="*/ 55 w 382"/>
                        <a:gd name="T17" fmla="*/ 0 h 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2"/>
                        <a:gd name="T28" fmla="*/ 0 h 375"/>
                        <a:gd name="T29" fmla="*/ 382 w 382"/>
                        <a:gd name="T30" fmla="*/ 375 h 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2" h="375">
                          <a:moveTo>
                            <a:pt x="22" y="366"/>
                          </a:moveTo>
                          <a:lnTo>
                            <a:pt x="0" y="375"/>
                          </a:lnTo>
                          <a:lnTo>
                            <a:pt x="35" y="335"/>
                          </a:lnTo>
                          <a:lnTo>
                            <a:pt x="57" y="304"/>
                          </a:lnTo>
                          <a:lnTo>
                            <a:pt x="121" y="241"/>
                          </a:lnTo>
                          <a:lnTo>
                            <a:pt x="192" y="186"/>
                          </a:lnTo>
                          <a:lnTo>
                            <a:pt x="248" y="143"/>
                          </a:lnTo>
                          <a:lnTo>
                            <a:pt x="327" y="72"/>
                          </a:lnTo>
                          <a:lnTo>
                            <a:pt x="382" y="0"/>
                          </a:lnTo>
                        </a:path>
                      </a:pathLst>
                    </a:custGeom>
                    <a:noFill/>
                    <a:ln w="0">
                      <a:solidFill>
                        <a:srgbClr val="000000"/>
                      </a:solidFill>
                      <a:round/>
                      <a:headEnd/>
                      <a:tailEnd/>
                    </a:ln>
                  </p:spPr>
                  <p:txBody>
                    <a:bodyPr/>
                    <a:lstStyle/>
                    <a:p>
                      <a:endParaRPr lang="de-DE"/>
                    </a:p>
                  </p:txBody>
                </p:sp>
                <p:sp>
                  <p:nvSpPr>
                    <p:cNvPr id="44244" name="Freeform 89"/>
                    <p:cNvSpPr>
                      <a:spLocks/>
                    </p:cNvSpPr>
                    <p:nvPr/>
                  </p:nvSpPr>
                  <p:spPr bwMode="auto">
                    <a:xfrm>
                      <a:off x="2631" y="3622"/>
                      <a:ext cx="148" cy="130"/>
                    </a:xfrm>
                    <a:custGeom>
                      <a:avLst/>
                      <a:gdLst>
                        <a:gd name="T0" fmla="*/ 148 w 1042"/>
                        <a:gd name="T1" fmla="*/ 0 h 783"/>
                        <a:gd name="T2" fmla="*/ 139 w 1042"/>
                        <a:gd name="T3" fmla="*/ 9 h 783"/>
                        <a:gd name="T4" fmla="*/ 134 w 1042"/>
                        <a:gd name="T5" fmla="*/ 18 h 783"/>
                        <a:gd name="T6" fmla="*/ 129 w 1042"/>
                        <a:gd name="T7" fmla="*/ 26 h 783"/>
                        <a:gd name="T8" fmla="*/ 125 w 1042"/>
                        <a:gd name="T9" fmla="*/ 32 h 783"/>
                        <a:gd name="T10" fmla="*/ 122 w 1042"/>
                        <a:gd name="T11" fmla="*/ 36 h 783"/>
                        <a:gd name="T12" fmla="*/ 118 w 1042"/>
                        <a:gd name="T13" fmla="*/ 43 h 783"/>
                        <a:gd name="T14" fmla="*/ 108 w 1042"/>
                        <a:gd name="T15" fmla="*/ 57 h 783"/>
                        <a:gd name="T16" fmla="*/ 100 w 1042"/>
                        <a:gd name="T17" fmla="*/ 67 h 783"/>
                        <a:gd name="T18" fmla="*/ 93 w 1042"/>
                        <a:gd name="T19" fmla="*/ 79 h 783"/>
                        <a:gd name="T20" fmla="*/ 90 w 1042"/>
                        <a:gd name="T21" fmla="*/ 86 h 783"/>
                        <a:gd name="T22" fmla="*/ 86 w 1042"/>
                        <a:gd name="T23" fmla="*/ 92 h 783"/>
                        <a:gd name="T24" fmla="*/ 83 w 1042"/>
                        <a:gd name="T25" fmla="*/ 95 h 783"/>
                        <a:gd name="T26" fmla="*/ 75 w 1042"/>
                        <a:gd name="T27" fmla="*/ 97 h 783"/>
                        <a:gd name="T28" fmla="*/ 65 w 1042"/>
                        <a:gd name="T29" fmla="*/ 97 h 783"/>
                        <a:gd name="T30" fmla="*/ 59 w 1042"/>
                        <a:gd name="T31" fmla="*/ 98 h 783"/>
                        <a:gd name="T32" fmla="*/ 57 w 1042"/>
                        <a:gd name="T33" fmla="*/ 100 h 783"/>
                        <a:gd name="T34" fmla="*/ 51 w 1042"/>
                        <a:gd name="T35" fmla="*/ 108 h 783"/>
                        <a:gd name="T36" fmla="*/ 48 w 1042"/>
                        <a:gd name="T37" fmla="*/ 114 h 783"/>
                        <a:gd name="T38" fmla="*/ 43 w 1042"/>
                        <a:gd name="T39" fmla="*/ 118 h 783"/>
                        <a:gd name="T40" fmla="*/ 37 w 1042"/>
                        <a:gd name="T41" fmla="*/ 121 h 783"/>
                        <a:gd name="T42" fmla="*/ 32 w 1042"/>
                        <a:gd name="T43" fmla="*/ 122 h 783"/>
                        <a:gd name="T44" fmla="*/ 25 w 1042"/>
                        <a:gd name="T45" fmla="*/ 122 h 783"/>
                        <a:gd name="T46" fmla="*/ 19 w 1042"/>
                        <a:gd name="T47" fmla="*/ 123 h 783"/>
                        <a:gd name="T48" fmla="*/ 13 w 1042"/>
                        <a:gd name="T49" fmla="*/ 130 h 783"/>
                        <a:gd name="T50" fmla="*/ 7 w 1042"/>
                        <a:gd name="T51" fmla="*/ 124 h 783"/>
                        <a:gd name="T52" fmla="*/ 5 w 1042"/>
                        <a:gd name="T53" fmla="*/ 123 h 783"/>
                        <a:gd name="T54" fmla="*/ 1 w 1042"/>
                        <a:gd name="T55" fmla="*/ 117 h 783"/>
                        <a:gd name="T56" fmla="*/ 0 w 1042"/>
                        <a:gd name="T57" fmla="*/ 111 h 783"/>
                        <a:gd name="T58" fmla="*/ 0 w 1042"/>
                        <a:gd name="T59" fmla="*/ 108 h 783"/>
                        <a:gd name="T60" fmla="*/ 4 w 1042"/>
                        <a:gd name="T61" fmla="*/ 101 h 783"/>
                        <a:gd name="T62" fmla="*/ 10 w 1042"/>
                        <a:gd name="T63" fmla="*/ 95 h 783"/>
                        <a:gd name="T64" fmla="*/ 16 w 1042"/>
                        <a:gd name="T65" fmla="*/ 88 h 783"/>
                        <a:gd name="T66" fmla="*/ 22 w 1042"/>
                        <a:gd name="T67" fmla="*/ 80 h 783"/>
                        <a:gd name="T68" fmla="*/ 27 w 1042"/>
                        <a:gd name="T69" fmla="*/ 74 h 783"/>
                        <a:gd name="T70" fmla="*/ 39 w 1042"/>
                        <a:gd name="T71" fmla="*/ 62 h 783"/>
                        <a:gd name="T72" fmla="*/ 58 w 1042"/>
                        <a:gd name="T73" fmla="*/ 51 h 783"/>
                        <a:gd name="T74" fmla="*/ 76 w 1042"/>
                        <a:gd name="T75" fmla="*/ 36 h 783"/>
                        <a:gd name="T76" fmla="*/ 90 w 1042"/>
                        <a:gd name="T77" fmla="*/ 27 h 783"/>
                        <a:gd name="T78" fmla="*/ 97 w 1042"/>
                        <a:gd name="T79" fmla="*/ 22 h 7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2"/>
                        <a:gd name="T121" fmla="*/ 0 h 783"/>
                        <a:gd name="T122" fmla="*/ 1042 w 1042"/>
                        <a:gd name="T123" fmla="*/ 783 h 78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2" h="783">
                          <a:moveTo>
                            <a:pt x="1042" y="0"/>
                          </a:moveTo>
                          <a:lnTo>
                            <a:pt x="979" y="56"/>
                          </a:lnTo>
                          <a:lnTo>
                            <a:pt x="940" y="111"/>
                          </a:lnTo>
                          <a:lnTo>
                            <a:pt x="905" y="156"/>
                          </a:lnTo>
                          <a:lnTo>
                            <a:pt x="883" y="190"/>
                          </a:lnTo>
                          <a:lnTo>
                            <a:pt x="859" y="218"/>
                          </a:lnTo>
                          <a:lnTo>
                            <a:pt x="834" y="259"/>
                          </a:lnTo>
                          <a:lnTo>
                            <a:pt x="757" y="344"/>
                          </a:lnTo>
                          <a:lnTo>
                            <a:pt x="703" y="406"/>
                          </a:lnTo>
                          <a:lnTo>
                            <a:pt x="654" y="477"/>
                          </a:lnTo>
                          <a:lnTo>
                            <a:pt x="632" y="516"/>
                          </a:lnTo>
                          <a:lnTo>
                            <a:pt x="606" y="556"/>
                          </a:lnTo>
                          <a:lnTo>
                            <a:pt x="582" y="571"/>
                          </a:lnTo>
                          <a:lnTo>
                            <a:pt x="526" y="586"/>
                          </a:lnTo>
                          <a:lnTo>
                            <a:pt x="461" y="586"/>
                          </a:lnTo>
                          <a:lnTo>
                            <a:pt x="412" y="593"/>
                          </a:lnTo>
                          <a:lnTo>
                            <a:pt x="398" y="602"/>
                          </a:lnTo>
                          <a:lnTo>
                            <a:pt x="359" y="650"/>
                          </a:lnTo>
                          <a:lnTo>
                            <a:pt x="335" y="688"/>
                          </a:lnTo>
                          <a:lnTo>
                            <a:pt x="304" y="712"/>
                          </a:lnTo>
                          <a:lnTo>
                            <a:pt x="263" y="728"/>
                          </a:lnTo>
                          <a:lnTo>
                            <a:pt x="223" y="734"/>
                          </a:lnTo>
                          <a:lnTo>
                            <a:pt x="175" y="734"/>
                          </a:lnTo>
                          <a:lnTo>
                            <a:pt x="134" y="743"/>
                          </a:lnTo>
                          <a:lnTo>
                            <a:pt x="95" y="783"/>
                          </a:lnTo>
                          <a:lnTo>
                            <a:pt x="50" y="749"/>
                          </a:lnTo>
                          <a:lnTo>
                            <a:pt x="33" y="743"/>
                          </a:lnTo>
                          <a:lnTo>
                            <a:pt x="9" y="705"/>
                          </a:lnTo>
                          <a:lnTo>
                            <a:pt x="0" y="671"/>
                          </a:lnTo>
                          <a:lnTo>
                            <a:pt x="0" y="650"/>
                          </a:lnTo>
                          <a:lnTo>
                            <a:pt x="25" y="609"/>
                          </a:lnTo>
                          <a:lnTo>
                            <a:pt x="72" y="571"/>
                          </a:lnTo>
                          <a:lnTo>
                            <a:pt x="113" y="531"/>
                          </a:lnTo>
                          <a:lnTo>
                            <a:pt x="152" y="483"/>
                          </a:lnTo>
                          <a:lnTo>
                            <a:pt x="192" y="445"/>
                          </a:lnTo>
                          <a:lnTo>
                            <a:pt x="272" y="375"/>
                          </a:lnTo>
                          <a:lnTo>
                            <a:pt x="406" y="306"/>
                          </a:lnTo>
                          <a:lnTo>
                            <a:pt x="533" y="218"/>
                          </a:lnTo>
                          <a:lnTo>
                            <a:pt x="632" y="165"/>
                          </a:lnTo>
                          <a:lnTo>
                            <a:pt x="686" y="134"/>
                          </a:lnTo>
                        </a:path>
                      </a:pathLst>
                    </a:custGeom>
                    <a:noFill/>
                    <a:ln w="0">
                      <a:solidFill>
                        <a:srgbClr val="000000"/>
                      </a:solidFill>
                      <a:round/>
                      <a:headEnd/>
                      <a:tailEnd/>
                    </a:ln>
                  </p:spPr>
                  <p:txBody>
                    <a:bodyPr/>
                    <a:lstStyle/>
                    <a:p>
                      <a:endParaRPr lang="de-DE"/>
                    </a:p>
                  </p:txBody>
                </p:sp>
                <p:sp>
                  <p:nvSpPr>
                    <p:cNvPr id="44245" name="Freeform 90"/>
                    <p:cNvSpPr>
                      <a:spLocks/>
                    </p:cNvSpPr>
                    <p:nvPr/>
                  </p:nvSpPr>
                  <p:spPr bwMode="auto">
                    <a:xfrm>
                      <a:off x="2631" y="3622"/>
                      <a:ext cx="148" cy="130"/>
                    </a:xfrm>
                    <a:custGeom>
                      <a:avLst/>
                      <a:gdLst>
                        <a:gd name="T0" fmla="*/ 148 w 1042"/>
                        <a:gd name="T1" fmla="*/ 0 h 783"/>
                        <a:gd name="T2" fmla="*/ 139 w 1042"/>
                        <a:gd name="T3" fmla="*/ 9 h 783"/>
                        <a:gd name="T4" fmla="*/ 134 w 1042"/>
                        <a:gd name="T5" fmla="*/ 18 h 783"/>
                        <a:gd name="T6" fmla="*/ 129 w 1042"/>
                        <a:gd name="T7" fmla="*/ 26 h 783"/>
                        <a:gd name="T8" fmla="*/ 125 w 1042"/>
                        <a:gd name="T9" fmla="*/ 32 h 783"/>
                        <a:gd name="T10" fmla="*/ 122 w 1042"/>
                        <a:gd name="T11" fmla="*/ 36 h 783"/>
                        <a:gd name="T12" fmla="*/ 118 w 1042"/>
                        <a:gd name="T13" fmla="*/ 43 h 783"/>
                        <a:gd name="T14" fmla="*/ 108 w 1042"/>
                        <a:gd name="T15" fmla="*/ 57 h 783"/>
                        <a:gd name="T16" fmla="*/ 100 w 1042"/>
                        <a:gd name="T17" fmla="*/ 67 h 783"/>
                        <a:gd name="T18" fmla="*/ 93 w 1042"/>
                        <a:gd name="T19" fmla="*/ 79 h 783"/>
                        <a:gd name="T20" fmla="*/ 90 w 1042"/>
                        <a:gd name="T21" fmla="*/ 86 h 783"/>
                        <a:gd name="T22" fmla="*/ 86 w 1042"/>
                        <a:gd name="T23" fmla="*/ 92 h 783"/>
                        <a:gd name="T24" fmla="*/ 83 w 1042"/>
                        <a:gd name="T25" fmla="*/ 95 h 783"/>
                        <a:gd name="T26" fmla="*/ 75 w 1042"/>
                        <a:gd name="T27" fmla="*/ 97 h 783"/>
                        <a:gd name="T28" fmla="*/ 65 w 1042"/>
                        <a:gd name="T29" fmla="*/ 97 h 783"/>
                        <a:gd name="T30" fmla="*/ 59 w 1042"/>
                        <a:gd name="T31" fmla="*/ 98 h 783"/>
                        <a:gd name="T32" fmla="*/ 57 w 1042"/>
                        <a:gd name="T33" fmla="*/ 100 h 783"/>
                        <a:gd name="T34" fmla="*/ 51 w 1042"/>
                        <a:gd name="T35" fmla="*/ 108 h 783"/>
                        <a:gd name="T36" fmla="*/ 48 w 1042"/>
                        <a:gd name="T37" fmla="*/ 114 h 783"/>
                        <a:gd name="T38" fmla="*/ 43 w 1042"/>
                        <a:gd name="T39" fmla="*/ 118 h 783"/>
                        <a:gd name="T40" fmla="*/ 37 w 1042"/>
                        <a:gd name="T41" fmla="*/ 121 h 783"/>
                        <a:gd name="T42" fmla="*/ 32 w 1042"/>
                        <a:gd name="T43" fmla="*/ 122 h 783"/>
                        <a:gd name="T44" fmla="*/ 25 w 1042"/>
                        <a:gd name="T45" fmla="*/ 122 h 783"/>
                        <a:gd name="T46" fmla="*/ 19 w 1042"/>
                        <a:gd name="T47" fmla="*/ 123 h 783"/>
                        <a:gd name="T48" fmla="*/ 13 w 1042"/>
                        <a:gd name="T49" fmla="*/ 130 h 783"/>
                        <a:gd name="T50" fmla="*/ 7 w 1042"/>
                        <a:gd name="T51" fmla="*/ 124 h 783"/>
                        <a:gd name="T52" fmla="*/ 5 w 1042"/>
                        <a:gd name="T53" fmla="*/ 123 h 783"/>
                        <a:gd name="T54" fmla="*/ 1 w 1042"/>
                        <a:gd name="T55" fmla="*/ 117 h 783"/>
                        <a:gd name="T56" fmla="*/ 0 w 1042"/>
                        <a:gd name="T57" fmla="*/ 111 h 783"/>
                        <a:gd name="T58" fmla="*/ 0 w 1042"/>
                        <a:gd name="T59" fmla="*/ 108 h 783"/>
                        <a:gd name="T60" fmla="*/ 4 w 1042"/>
                        <a:gd name="T61" fmla="*/ 101 h 783"/>
                        <a:gd name="T62" fmla="*/ 10 w 1042"/>
                        <a:gd name="T63" fmla="*/ 95 h 783"/>
                        <a:gd name="T64" fmla="*/ 16 w 1042"/>
                        <a:gd name="T65" fmla="*/ 88 h 783"/>
                        <a:gd name="T66" fmla="*/ 22 w 1042"/>
                        <a:gd name="T67" fmla="*/ 80 h 783"/>
                        <a:gd name="T68" fmla="*/ 27 w 1042"/>
                        <a:gd name="T69" fmla="*/ 74 h 783"/>
                        <a:gd name="T70" fmla="*/ 39 w 1042"/>
                        <a:gd name="T71" fmla="*/ 62 h 783"/>
                        <a:gd name="T72" fmla="*/ 58 w 1042"/>
                        <a:gd name="T73" fmla="*/ 51 h 783"/>
                        <a:gd name="T74" fmla="*/ 76 w 1042"/>
                        <a:gd name="T75" fmla="*/ 36 h 783"/>
                        <a:gd name="T76" fmla="*/ 90 w 1042"/>
                        <a:gd name="T77" fmla="*/ 27 h 783"/>
                        <a:gd name="T78" fmla="*/ 97 w 1042"/>
                        <a:gd name="T79" fmla="*/ 22 h 7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2"/>
                        <a:gd name="T121" fmla="*/ 0 h 783"/>
                        <a:gd name="T122" fmla="*/ 1042 w 1042"/>
                        <a:gd name="T123" fmla="*/ 783 h 78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2" h="783">
                          <a:moveTo>
                            <a:pt x="1042" y="0"/>
                          </a:moveTo>
                          <a:lnTo>
                            <a:pt x="979" y="56"/>
                          </a:lnTo>
                          <a:lnTo>
                            <a:pt x="940" y="111"/>
                          </a:lnTo>
                          <a:lnTo>
                            <a:pt x="905" y="156"/>
                          </a:lnTo>
                          <a:lnTo>
                            <a:pt x="883" y="190"/>
                          </a:lnTo>
                          <a:lnTo>
                            <a:pt x="859" y="218"/>
                          </a:lnTo>
                          <a:lnTo>
                            <a:pt x="834" y="259"/>
                          </a:lnTo>
                          <a:lnTo>
                            <a:pt x="757" y="344"/>
                          </a:lnTo>
                          <a:lnTo>
                            <a:pt x="703" y="406"/>
                          </a:lnTo>
                          <a:lnTo>
                            <a:pt x="654" y="477"/>
                          </a:lnTo>
                          <a:lnTo>
                            <a:pt x="632" y="516"/>
                          </a:lnTo>
                          <a:lnTo>
                            <a:pt x="606" y="556"/>
                          </a:lnTo>
                          <a:lnTo>
                            <a:pt x="582" y="571"/>
                          </a:lnTo>
                          <a:lnTo>
                            <a:pt x="526" y="586"/>
                          </a:lnTo>
                          <a:lnTo>
                            <a:pt x="461" y="586"/>
                          </a:lnTo>
                          <a:lnTo>
                            <a:pt x="412" y="593"/>
                          </a:lnTo>
                          <a:lnTo>
                            <a:pt x="398" y="602"/>
                          </a:lnTo>
                          <a:lnTo>
                            <a:pt x="359" y="650"/>
                          </a:lnTo>
                          <a:lnTo>
                            <a:pt x="335" y="688"/>
                          </a:lnTo>
                          <a:lnTo>
                            <a:pt x="304" y="712"/>
                          </a:lnTo>
                          <a:lnTo>
                            <a:pt x="263" y="728"/>
                          </a:lnTo>
                          <a:lnTo>
                            <a:pt x="223" y="734"/>
                          </a:lnTo>
                          <a:lnTo>
                            <a:pt x="175" y="734"/>
                          </a:lnTo>
                          <a:lnTo>
                            <a:pt x="134" y="743"/>
                          </a:lnTo>
                          <a:lnTo>
                            <a:pt x="95" y="783"/>
                          </a:lnTo>
                          <a:lnTo>
                            <a:pt x="50" y="749"/>
                          </a:lnTo>
                          <a:lnTo>
                            <a:pt x="33" y="743"/>
                          </a:lnTo>
                          <a:lnTo>
                            <a:pt x="9" y="705"/>
                          </a:lnTo>
                          <a:lnTo>
                            <a:pt x="0" y="671"/>
                          </a:lnTo>
                          <a:lnTo>
                            <a:pt x="0" y="650"/>
                          </a:lnTo>
                          <a:lnTo>
                            <a:pt x="25" y="609"/>
                          </a:lnTo>
                          <a:lnTo>
                            <a:pt x="72" y="571"/>
                          </a:lnTo>
                          <a:lnTo>
                            <a:pt x="113" y="531"/>
                          </a:lnTo>
                          <a:lnTo>
                            <a:pt x="152" y="483"/>
                          </a:lnTo>
                          <a:lnTo>
                            <a:pt x="192" y="445"/>
                          </a:lnTo>
                          <a:lnTo>
                            <a:pt x="272" y="375"/>
                          </a:lnTo>
                          <a:lnTo>
                            <a:pt x="406" y="306"/>
                          </a:lnTo>
                          <a:lnTo>
                            <a:pt x="533" y="218"/>
                          </a:lnTo>
                          <a:lnTo>
                            <a:pt x="632" y="165"/>
                          </a:lnTo>
                          <a:lnTo>
                            <a:pt x="686" y="134"/>
                          </a:lnTo>
                        </a:path>
                      </a:pathLst>
                    </a:custGeom>
                    <a:noFill/>
                    <a:ln w="0">
                      <a:solidFill>
                        <a:srgbClr val="000000"/>
                      </a:solidFill>
                      <a:round/>
                      <a:headEnd/>
                      <a:tailEnd/>
                    </a:ln>
                  </p:spPr>
                  <p:txBody>
                    <a:bodyPr/>
                    <a:lstStyle/>
                    <a:p>
                      <a:endParaRPr lang="de-DE"/>
                    </a:p>
                  </p:txBody>
                </p:sp>
                <p:sp>
                  <p:nvSpPr>
                    <p:cNvPr id="44246" name="Freeform 91"/>
                    <p:cNvSpPr>
                      <a:spLocks/>
                    </p:cNvSpPr>
                    <p:nvPr/>
                  </p:nvSpPr>
                  <p:spPr bwMode="auto">
                    <a:xfrm>
                      <a:off x="2352" y="3134"/>
                      <a:ext cx="569" cy="514"/>
                    </a:xfrm>
                    <a:custGeom>
                      <a:avLst/>
                      <a:gdLst>
                        <a:gd name="T0" fmla="*/ 542 w 3986"/>
                        <a:gd name="T1" fmla="*/ 80 h 3082"/>
                        <a:gd name="T2" fmla="*/ 526 w 3986"/>
                        <a:gd name="T3" fmla="*/ 78 h 3082"/>
                        <a:gd name="T4" fmla="*/ 515 w 3986"/>
                        <a:gd name="T5" fmla="*/ 69 h 3082"/>
                        <a:gd name="T6" fmla="*/ 498 w 3986"/>
                        <a:gd name="T7" fmla="*/ 65 h 3082"/>
                        <a:gd name="T8" fmla="*/ 468 w 3986"/>
                        <a:gd name="T9" fmla="*/ 62 h 3082"/>
                        <a:gd name="T10" fmla="*/ 437 w 3986"/>
                        <a:gd name="T11" fmla="*/ 59 h 3082"/>
                        <a:gd name="T12" fmla="*/ 418 w 3986"/>
                        <a:gd name="T13" fmla="*/ 52 h 3082"/>
                        <a:gd name="T14" fmla="*/ 410 w 3986"/>
                        <a:gd name="T15" fmla="*/ 37 h 3082"/>
                        <a:gd name="T16" fmla="*/ 409 w 3986"/>
                        <a:gd name="T17" fmla="*/ 25 h 3082"/>
                        <a:gd name="T18" fmla="*/ 401 w 3986"/>
                        <a:gd name="T19" fmla="*/ 11 h 3082"/>
                        <a:gd name="T20" fmla="*/ 371 w 3986"/>
                        <a:gd name="T21" fmla="*/ 0 h 3082"/>
                        <a:gd name="T22" fmla="*/ 342 w 3986"/>
                        <a:gd name="T23" fmla="*/ 3 h 3082"/>
                        <a:gd name="T24" fmla="*/ 312 w 3986"/>
                        <a:gd name="T25" fmla="*/ 14 h 3082"/>
                        <a:gd name="T26" fmla="*/ 278 w 3986"/>
                        <a:gd name="T27" fmla="*/ 25 h 3082"/>
                        <a:gd name="T28" fmla="*/ 261 w 3986"/>
                        <a:gd name="T29" fmla="*/ 36 h 3082"/>
                        <a:gd name="T30" fmla="*/ 244 w 3986"/>
                        <a:gd name="T31" fmla="*/ 55 h 3082"/>
                        <a:gd name="T32" fmla="*/ 106 w 3986"/>
                        <a:gd name="T33" fmla="*/ 108 h 3082"/>
                        <a:gd name="T34" fmla="*/ 66 w 3986"/>
                        <a:gd name="T35" fmla="*/ 142 h 3082"/>
                        <a:gd name="T36" fmla="*/ 25 w 3986"/>
                        <a:gd name="T37" fmla="*/ 186 h 3082"/>
                        <a:gd name="T38" fmla="*/ 0 w 3986"/>
                        <a:gd name="T39" fmla="*/ 234 h 3082"/>
                        <a:gd name="T40" fmla="*/ 8 w 3986"/>
                        <a:gd name="T41" fmla="*/ 257 h 3082"/>
                        <a:gd name="T42" fmla="*/ 17 w 3986"/>
                        <a:gd name="T43" fmla="*/ 268 h 3082"/>
                        <a:gd name="T44" fmla="*/ 26 w 3986"/>
                        <a:gd name="T45" fmla="*/ 306 h 3082"/>
                        <a:gd name="T46" fmla="*/ 35 w 3986"/>
                        <a:gd name="T47" fmla="*/ 330 h 3082"/>
                        <a:gd name="T48" fmla="*/ 44 w 3986"/>
                        <a:gd name="T49" fmla="*/ 358 h 3082"/>
                        <a:gd name="T50" fmla="*/ 48 w 3986"/>
                        <a:gd name="T51" fmla="*/ 380 h 3082"/>
                        <a:gd name="T52" fmla="*/ 57 w 3986"/>
                        <a:gd name="T53" fmla="*/ 391 h 3082"/>
                        <a:gd name="T54" fmla="*/ 63 w 3986"/>
                        <a:gd name="T55" fmla="*/ 415 h 3082"/>
                        <a:gd name="T56" fmla="*/ 74 w 3986"/>
                        <a:gd name="T57" fmla="*/ 433 h 3082"/>
                        <a:gd name="T58" fmla="*/ 95 w 3986"/>
                        <a:gd name="T59" fmla="*/ 426 h 3082"/>
                        <a:gd name="T60" fmla="*/ 145 w 3986"/>
                        <a:gd name="T61" fmla="*/ 327 h 3082"/>
                        <a:gd name="T62" fmla="*/ 143 w 3986"/>
                        <a:gd name="T63" fmla="*/ 320 h 3082"/>
                        <a:gd name="T64" fmla="*/ 140 w 3986"/>
                        <a:gd name="T65" fmla="*/ 312 h 3082"/>
                        <a:gd name="T66" fmla="*/ 148 w 3986"/>
                        <a:gd name="T67" fmla="*/ 317 h 3082"/>
                        <a:gd name="T68" fmla="*/ 164 w 3986"/>
                        <a:gd name="T69" fmla="*/ 324 h 3082"/>
                        <a:gd name="T70" fmla="*/ 196 w 3986"/>
                        <a:gd name="T71" fmla="*/ 373 h 3082"/>
                        <a:gd name="T72" fmla="*/ 253 w 3986"/>
                        <a:gd name="T73" fmla="*/ 439 h 3082"/>
                        <a:gd name="T74" fmla="*/ 279 w 3986"/>
                        <a:gd name="T75" fmla="*/ 463 h 3082"/>
                        <a:gd name="T76" fmla="*/ 321 w 3986"/>
                        <a:gd name="T77" fmla="*/ 473 h 3082"/>
                        <a:gd name="T78" fmla="*/ 333 w 3986"/>
                        <a:gd name="T79" fmla="*/ 484 h 3082"/>
                        <a:gd name="T80" fmla="*/ 337 w 3986"/>
                        <a:gd name="T81" fmla="*/ 496 h 3082"/>
                        <a:gd name="T82" fmla="*/ 367 w 3986"/>
                        <a:gd name="T83" fmla="*/ 514 h 3082"/>
                        <a:gd name="T84" fmla="*/ 384 w 3986"/>
                        <a:gd name="T85" fmla="*/ 507 h 3082"/>
                        <a:gd name="T86" fmla="*/ 429 w 3986"/>
                        <a:gd name="T87" fmla="*/ 482 h 3082"/>
                        <a:gd name="T88" fmla="*/ 448 w 3986"/>
                        <a:gd name="T89" fmla="*/ 468 h 3082"/>
                        <a:gd name="T90" fmla="*/ 461 w 3986"/>
                        <a:gd name="T91" fmla="*/ 462 h 3082"/>
                        <a:gd name="T92" fmla="*/ 476 w 3986"/>
                        <a:gd name="T93" fmla="*/ 445 h 3082"/>
                        <a:gd name="T94" fmla="*/ 486 w 3986"/>
                        <a:gd name="T95" fmla="*/ 422 h 3082"/>
                        <a:gd name="T96" fmla="*/ 494 w 3986"/>
                        <a:gd name="T97" fmla="*/ 413 h 3082"/>
                        <a:gd name="T98" fmla="*/ 537 w 3986"/>
                        <a:gd name="T99" fmla="*/ 396 h 3082"/>
                        <a:gd name="T100" fmla="*/ 558 w 3986"/>
                        <a:gd name="T101" fmla="*/ 393 h 3082"/>
                        <a:gd name="T102" fmla="*/ 569 w 3986"/>
                        <a:gd name="T103" fmla="*/ 384 h 3082"/>
                        <a:gd name="T104" fmla="*/ 565 w 3986"/>
                        <a:gd name="T105" fmla="*/ 365 h 3082"/>
                        <a:gd name="T106" fmla="*/ 495 w 3986"/>
                        <a:gd name="T107" fmla="*/ 257 h 3082"/>
                        <a:gd name="T108" fmla="*/ 491 w 3986"/>
                        <a:gd name="T109" fmla="*/ 245 h 3082"/>
                        <a:gd name="T110" fmla="*/ 481 w 3986"/>
                        <a:gd name="T111" fmla="*/ 231 h 3082"/>
                        <a:gd name="T112" fmla="*/ 470 w 3986"/>
                        <a:gd name="T113" fmla="*/ 217 h 3082"/>
                        <a:gd name="T114" fmla="*/ 464 w 3986"/>
                        <a:gd name="T115" fmla="*/ 202 h 3082"/>
                        <a:gd name="T116" fmla="*/ 474 w 3986"/>
                        <a:gd name="T117" fmla="*/ 197 h 3082"/>
                        <a:gd name="T118" fmla="*/ 491 w 3986"/>
                        <a:gd name="T119" fmla="*/ 191 h 3082"/>
                        <a:gd name="T120" fmla="*/ 500 w 3986"/>
                        <a:gd name="T121" fmla="*/ 189 h 3082"/>
                        <a:gd name="T122" fmla="*/ 514 w 3986"/>
                        <a:gd name="T123" fmla="*/ 190 h 30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86"/>
                        <a:gd name="T187" fmla="*/ 0 h 3082"/>
                        <a:gd name="T188" fmla="*/ 3986 w 3986"/>
                        <a:gd name="T189" fmla="*/ 3082 h 30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86" h="3082">
                          <a:moveTo>
                            <a:pt x="3868" y="559"/>
                          </a:moveTo>
                          <a:lnTo>
                            <a:pt x="3827" y="500"/>
                          </a:lnTo>
                          <a:lnTo>
                            <a:pt x="3794" y="477"/>
                          </a:lnTo>
                          <a:lnTo>
                            <a:pt x="3752" y="469"/>
                          </a:lnTo>
                          <a:lnTo>
                            <a:pt x="3719" y="469"/>
                          </a:lnTo>
                          <a:lnTo>
                            <a:pt x="3685" y="469"/>
                          </a:lnTo>
                          <a:lnTo>
                            <a:pt x="3668" y="451"/>
                          </a:lnTo>
                          <a:lnTo>
                            <a:pt x="3643" y="426"/>
                          </a:lnTo>
                          <a:lnTo>
                            <a:pt x="3610" y="412"/>
                          </a:lnTo>
                          <a:lnTo>
                            <a:pt x="3586" y="404"/>
                          </a:lnTo>
                          <a:lnTo>
                            <a:pt x="3519" y="393"/>
                          </a:lnTo>
                          <a:lnTo>
                            <a:pt x="3486" y="387"/>
                          </a:lnTo>
                          <a:lnTo>
                            <a:pt x="3403" y="377"/>
                          </a:lnTo>
                          <a:lnTo>
                            <a:pt x="3320" y="369"/>
                          </a:lnTo>
                          <a:lnTo>
                            <a:pt x="3278" y="369"/>
                          </a:lnTo>
                          <a:lnTo>
                            <a:pt x="3194" y="369"/>
                          </a:lnTo>
                          <a:lnTo>
                            <a:pt x="3128" y="362"/>
                          </a:lnTo>
                          <a:lnTo>
                            <a:pt x="3060" y="356"/>
                          </a:lnTo>
                          <a:lnTo>
                            <a:pt x="3019" y="346"/>
                          </a:lnTo>
                          <a:lnTo>
                            <a:pt x="2985" y="338"/>
                          </a:lnTo>
                          <a:lnTo>
                            <a:pt x="2929" y="313"/>
                          </a:lnTo>
                          <a:lnTo>
                            <a:pt x="2896" y="272"/>
                          </a:lnTo>
                          <a:lnTo>
                            <a:pt x="2896" y="239"/>
                          </a:lnTo>
                          <a:lnTo>
                            <a:pt x="2869" y="222"/>
                          </a:lnTo>
                          <a:lnTo>
                            <a:pt x="2845" y="206"/>
                          </a:lnTo>
                          <a:lnTo>
                            <a:pt x="2845" y="198"/>
                          </a:lnTo>
                          <a:lnTo>
                            <a:pt x="2863" y="149"/>
                          </a:lnTo>
                          <a:lnTo>
                            <a:pt x="2854" y="115"/>
                          </a:lnTo>
                          <a:lnTo>
                            <a:pt x="2835" y="84"/>
                          </a:lnTo>
                          <a:lnTo>
                            <a:pt x="2811" y="67"/>
                          </a:lnTo>
                          <a:lnTo>
                            <a:pt x="2746" y="35"/>
                          </a:lnTo>
                          <a:lnTo>
                            <a:pt x="2696" y="17"/>
                          </a:lnTo>
                          <a:lnTo>
                            <a:pt x="2596" y="0"/>
                          </a:lnTo>
                          <a:lnTo>
                            <a:pt x="2515" y="0"/>
                          </a:lnTo>
                          <a:lnTo>
                            <a:pt x="2457" y="10"/>
                          </a:lnTo>
                          <a:lnTo>
                            <a:pt x="2397" y="17"/>
                          </a:lnTo>
                          <a:lnTo>
                            <a:pt x="2348" y="43"/>
                          </a:lnTo>
                          <a:lnTo>
                            <a:pt x="2273" y="67"/>
                          </a:lnTo>
                          <a:lnTo>
                            <a:pt x="2183" y="84"/>
                          </a:lnTo>
                          <a:lnTo>
                            <a:pt x="2115" y="91"/>
                          </a:lnTo>
                          <a:lnTo>
                            <a:pt x="2038" y="115"/>
                          </a:lnTo>
                          <a:lnTo>
                            <a:pt x="1948" y="149"/>
                          </a:lnTo>
                          <a:lnTo>
                            <a:pt x="1914" y="165"/>
                          </a:lnTo>
                          <a:lnTo>
                            <a:pt x="1880" y="182"/>
                          </a:lnTo>
                          <a:lnTo>
                            <a:pt x="1830" y="215"/>
                          </a:lnTo>
                          <a:lnTo>
                            <a:pt x="1774" y="272"/>
                          </a:lnTo>
                          <a:lnTo>
                            <a:pt x="1741" y="303"/>
                          </a:lnTo>
                          <a:lnTo>
                            <a:pt x="1707" y="328"/>
                          </a:lnTo>
                          <a:lnTo>
                            <a:pt x="1690" y="338"/>
                          </a:lnTo>
                          <a:lnTo>
                            <a:pt x="1622" y="377"/>
                          </a:lnTo>
                          <a:lnTo>
                            <a:pt x="742" y="650"/>
                          </a:lnTo>
                          <a:lnTo>
                            <a:pt x="667" y="698"/>
                          </a:lnTo>
                          <a:lnTo>
                            <a:pt x="558" y="779"/>
                          </a:lnTo>
                          <a:lnTo>
                            <a:pt x="459" y="852"/>
                          </a:lnTo>
                          <a:lnTo>
                            <a:pt x="368" y="928"/>
                          </a:lnTo>
                          <a:lnTo>
                            <a:pt x="276" y="1009"/>
                          </a:lnTo>
                          <a:lnTo>
                            <a:pt x="176" y="1114"/>
                          </a:lnTo>
                          <a:lnTo>
                            <a:pt x="91" y="1230"/>
                          </a:lnTo>
                          <a:lnTo>
                            <a:pt x="17" y="1336"/>
                          </a:lnTo>
                          <a:lnTo>
                            <a:pt x="0" y="1402"/>
                          </a:lnTo>
                          <a:lnTo>
                            <a:pt x="9" y="1444"/>
                          </a:lnTo>
                          <a:lnTo>
                            <a:pt x="24" y="1509"/>
                          </a:lnTo>
                          <a:lnTo>
                            <a:pt x="59" y="1540"/>
                          </a:lnTo>
                          <a:lnTo>
                            <a:pt x="76" y="1593"/>
                          </a:lnTo>
                          <a:lnTo>
                            <a:pt x="91" y="1593"/>
                          </a:lnTo>
                          <a:lnTo>
                            <a:pt x="117" y="1607"/>
                          </a:lnTo>
                          <a:lnTo>
                            <a:pt x="150" y="1688"/>
                          </a:lnTo>
                          <a:lnTo>
                            <a:pt x="167" y="1745"/>
                          </a:lnTo>
                          <a:lnTo>
                            <a:pt x="184" y="1834"/>
                          </a:lnTo>
                          <a:lnTo>
                            <a:pt x="209" y="1911"/>
                          </a:lnTo>
                          <a:lnTo>
                            <a:pt x="242" y="1949"/>
                          </a:lnTo>
                          <a:lnTo>
                            <a:pt x="248" y="1976"/>
                          </a:lnTo>
                          <a:lnTo>
                            <a:pt x="248" y="2023"/>
                          </a:lnTo>
                          <a:lnTo>
                            <a:pt x="283" y="2117"/>
                          </a:lnTo>
                          <a:lnTo>
                            <a:pt x="308" y="2147"/>
                          </a:lnTo>
                          <a:lnTo>
                            <a:pt x="335" y="2155"/>
                          </a:lnTo>
                          <a:lnTo>
                            <a:pt x="335" y="2221"/>
                          </a:lnTo>
                          <a:lnTo>
                            <a:pt x="335" y="2279"/>
                          </a:lnTo>
                          <a:lnTo>
                            <a:pt x="358" y="2304"/>
                          </a:lnTo>
                          <a:lnTo>
                            <a:pt x="376" y="2329"/>
                          </a:lnTo>
                          <a:lnTo>
                            <a:pt x="400" y="2343"/>
                          </a:lnTo>
                          <a:lnTo>
                            <a:pt x="425" y="2350"/>
                          </a:lnTo>
                          <a:lnTo>
                            <a:pt x="425" y="2417"/>
                          </a:lnTo>
                          <a:lnTo>
                            <a:pt x="440" y="2491"/>
                          </a:lnTo>
                          <a:lnTo>
                            <a:pt x="450" y="2532"/>
                          </a:lnTo>
                          <a:lnTo>
                            <a:pt x="474" y="2565"/>
                          </a:lnTo>
                          <a:lnTo>
                            <a:pt x="515" y="2598"/>
                          </a:lnTo>
                          <a:lnTo>
                            <a:pt x="565" y="2606"/>
                          </a:lnTo>
                          <a:lnTo>
                            <a:pt x="642" y="2572"/>
                          </a:lnTo>
                          <a:lnTo>
                            <a:pt x="667" y="2557"/>
                          </a:lnTo>
                          <a:lnTo>
                            <a:pt x="1050" y="2023"/>
                          </a:lnTo>
                          <a:lnTo>
                            <a:pt x="1034" y="1992"/>
                          </a:lnTo>
                          <a:lnTo>
                            <a:pt x="1016" y="1960"/>
                          </a:lnTo>
                          <a:lnTo>
                            <a:pt x="1008" y="1935"/>
                          </a:lnTo>
                          <a:lnTo>
                            <a:pt x="1001" y="1927"/>
                          </a:lnTo>
                          <a:lnTo>
                            <a:pt x="1001" y="1917"/>
                          </a:lnTo>
                          <a:lnTo>
                            <a:pt x="1008" y="1901"/>
                          </a:lnTo>
                          <a:lnTo>
                            <a:pt x="1001" y="1878"/>
                          </a:lnTo>
                          <a:lnTo>
                            <a:pt x="981" y="1869"/>
                          </a:lnTo>
                          <a:lnTo>
                            <a:pt x="1001" y="1854"/>
                          </a:lnTo>
                          <a:lnTo>
                            <a:pt x="1016" y="1869"/>
                          </a:lnTo>
                          <a:lnTo>
                            <a:pt x="1034" y="1901"/>
                          </a:lnTo>
                          <a:lnTo>
                            <a:pt x="1075" y="1927"/>
                          </a:lnTo>
                          <a:lnTo>
                            <a:pt x="1125" y="1935"/>
                          </a:lnTo>
                          <a:lnTo>
                            <a:pt x="1147" y="1941"/>
                          </a:lnTo>
                          <a:lnTo>
                            <a:pt x="1180" y="1960"/>
                          </a:lnTo>
                          <a:lnTo>
                            <a:pt x="1199" y="1976"/>
                          </a:lnTo>
                          <a:lnTo>
                            <a:pt x="1373" y="2238"/>
                          </a:lnTo>
                          <a:lnTo>
                            <a:pt x="1449" y="2329"/>
                          </a:lnTo>
                          <a:lnTo>
                            <a:pt x="1599" y="2484"/>
                          </a:lnTo>
                          <a:lnTo>
                            <a:pt x="1774" y="2632"/>
                          </a:lnTo>
                          <a:lnTo>
                            <a:pt x="1880" y="2706"/>
                          </a:lnTo>
                          <a:lnTo>
                            <a:pt x="1939" y="2772"/>
                          </a:lnTo>
                          <a:lnTo>
                            <a:pt x="1956" y="2778"/>
                          </a:lnTo>
                          <a:lnTo>
                            <a:pt x="2057" y="2786"/>
                          </a:lnTo>
                          <a:lnTo>
                            <a:pt x="2147" y="2809"/>
                          </a:lnTo>
                          <a:lnTo>
                            <a:pt x="2247" y="2835"/>
                          </a:lnTo>
                          <a:lnTo>
                            <a:pt x="2306" y="2867"/>
                          </a:lnTo>
                          <a:lnTo>
                            <a:pt x="2330" y="2884"/>
                          </a:lnTo>
                          <a:lnTo>
                            <a:pt x="2330" y="2902"/>
                          </a:lnTo>
                          <a:lnTo>
                            <a:pt x="2315" y="2916"/>
                          </a:lnTo>
                          <a:lnTo>
                            <a:pt x="2330" y="2949"/>
                          </a:lnTo>
                          <a:lnTo>
                            <a:pt x="2362" y="2974"/>
                          </a:lnTo>
                          <a:lnTo>
                            <a:pt x="2449" y="3015"/>
                          </a:lnTo>
                          <a:lnTo>
                            <a:pt x="2523" y="3049"/>
                          </a:lnTo>
                          <a:lnTo>
                            <a:pt x="2574" y="3082"/>
                          </a:lnTo>
                          <a:lnTo>
                            <a:pt x="2588" y="3082"/>
                          </a:lnTo>
                          <a:lnTo>
                            <a:pt x="2613" y="3074"/>
                          </a:lnTo>
                          <a:lnTo>
                            <a:pt x="2688" y="3040"/>
                          </a:lnTo>
                          <a:lnTo>
                            <a:pt x="2796" y="2991"/>
                          </a:lnTo>
                          <a:lnTo>
                            <a:pt x="2935" y="2933"/>
                          </a:lnTo>
                          <a:lnTo>
                            <a:pt x="3003" y="2892"/>
                          </a:lnTo>
                          <a:lnTo>
                            <a:pt x="3054" y="2835"/>
                          </a:lnTo>
                          <a:lnTo>
                            <a:pt x="3103" y="2809"/>
                          </a:lnTo>
                          <a:lnTo>
                            <a:pt x="3136" y="2804"/>
                          </a:lnTo>
                          <a:lnTo>
                            <a:pt x="3161" y="2794"/>
                          </a:lnTo>
                          <a:lnTo>
                            <a:pt x="3194" y="2786"/>
                          </a:lnTo>
                          <a:lnTo>
                            <a:pt x="3228" y="2772"/>
                          </a:lnTo>
                          <a:lnTo>
                            <a:pt x="3237" y="2753"/>
                          </a:lnTo>
                          <a:lnTo>
                            <a:pt x="3270" y="2727"/>
                          </a:lnTo>
                          <a:lnTo>
                            <a:pt x="3337" y="2671"/>
                          </a:lnTo>
                          <a:lnTo>
                            <a:pt x="3378" y="2615"/>
                          </a:lnTo>
                          <a:lnTo>
                            <a:pt x="3394" y="2565"/>
                          </a:lnTo>
                          <a:lnTo>
                            <a:pt x="3408" y="2532"/>
                          </a:lnTo>
                          <a:lnTo>
                            <a:pt x="3429" y="2507"/>
                          </a:lnTo>
                          <a:lnTo>
                            <a:pt x="3444" y="2491"/>
                          </a:lnTo>
                          <a:lnTo>
                            <a:pt x="3459" y="2475"/>
                          </a:lnTo>
                          <a:lnTo>
                            <a:pt x="3586" y="2434"/>
                          </a:lnTo>
                          <a:lnTo>
                            <a:pt x="3694" y="2393"/>
                          </a:lnTo>
                          <a:lnTo>
                            <a:pt x="3761" y="2377"/>
                          </a:lnTo>
                          <a:lnTo>
                            <a:pt x="3844" y="2350"/>
                          </a:lnTo>
                          <a:lnTo>
                            <a:pt x="3876" y="2350"/>
                          </a:lnTo>
                          <a:lnTo>
                            <a:pt x="3910" y="2359"/>
                          </a:lnTo>
                          <a:lnTo>
                            <a:pt x="3935" y="2359"/>
                          </a:lnTo>
                          <a:lnTo>
                            <a:pt x="3969" y="2329"/>
                          </a:lnTo>
                          <a:lnTo>
                            <a:pt x="3986" y="2304"/>
                          </a:lnTo>
                          <a:lnTo>
                            <a:pt x="3986" y="2271"/>
                          </a:lnTo>
                          <a:lnTo>
                            <a:pt x="3986" y="2229"/>
                          </a:lnTo>
                          <a:lnTo>
                            <a:pt x="3960" y="2189"/>
                          </a:lnTo>
                          <a:lnTo>
                            <a:pt x="3668" y="1787"/>
                          </a:lnTo>
                          <a:lnTo>
                            <a:pt x="3509" y="1593"/>
                          </a:lnTo>
                          <a:lnTo>
                            <a:pt x="3469" y="1540"/>
                          </a:lnTo>
                          <a:lnTo>
                            <a:pt x="3469" y="1509"/>
                          </a:lnTo>
                          <a:lnTo>
                            <a:pt x="3459" y="1492"/>
                          </a:lnTo>
                          <a:lnTo>
                            <a:pt x="3437" y="1467"/>
                          </a:lnTo>
                          <a:lnTo>
                            <a:pt x="3394" y="1452"/>
                          </a:lnTo>
                          <a:lnTo>
                            <a:pt x="3351" y="1444"/>
                          </a:lnTo>
                          <a:lnTo>
                            <a:pt x="3370" y="1386"/>
                          </a:lnTo>
                          <a:lnTo>
                            <a:pt x="3360" y="1352"/>
                          </a:lnTo>
                          <a:lnTo>
                            <a:pt x="3337" y="1320"/>
                          </a:lnTo>
                          <a:lnTo>
                            <a:pt x="3295" y="1303"/>
                          </a:lnTo>
                          <a:lnTo>
                            <a:pt x="3284" y="1280"/>
                          </a:lnTo>
                          <a:lnTo>
                            <a:pt x="3270" y="1230"/>
                          </a:lnTo>
                          <a:lnTo>
                            <a:pt x="3252" y="1214"/>
                          </a:lnTo>
                          <a:lnTo>
                            <a:pt x="3202" y="1204"/>
                          </a:lnTo>
                          <a:lnTo>
                            <a:pt x="3278" y="1181"/>
                          </a:lnTo>
                          <a:lnTo>
                            <a:pt x="3320" y="1181"/>
                          </a:lnTo>
                          <a:lnTo>
                            <a:pt x="3370" y="1171"/>
                          </a:lnTo>
                          <a:lnTo>
                            <a:pt x="3403" y="1157"/>
                          </a:lnTo>
                          <a:lnTo>
                            <a:pt x="3437" y="1148"/>
                          </a:lnTo>
                          <a:lnTo>
                            <a:pt x="3469" y="1134"/>
                          </a:lnTo>
                          <a:lnTo>
                            <a:pt x="3486" y="1134"/>
                          </a:lnTo>
                          <a:lnTo>
                            <a:pt x="3504" y="1134"/>
                          </a:lnTo>
                          <a:lnTo>
                            <a:pt x="3529" y="1139"/>
                          </a:lnTo>
                          <a:lnTo>
                            <a:pt x="3594" y="1148"/>
                          </a:lnTo>
                          <a:lnTo>
                            <a:pt x="3601" y="1139"/>
                          </a:lnTo>
                          <a:lnTo>
                            <a:pt x="3637" y="1134"/>
                          </a:lnTo>
                          <a:lnTo>
                            <a:pt x="3868" y="559"/>
                          </a:lnTo>
                          <a:close/>
                        </a:path>
                      </a:pathLst>
                    </a:custGeom>
                    <a:solidFill>
                      <a:srgbClr val="0366E3"/>
                    </a:solidFill>
                    <a:ln w="9525">
                      <a:noFill/>
                      <a:round/>
                      <a:headEnd/>
                      <a:tailEnd/>
                    </a:ln>
                  </p:spPr>
                  <p:txBody>
                    <a:bodyPr/>
                    <a:lstStyle/>
                    <a:p>
                      <a:endParaRPr lang="de-DE"/>
                    </a:p>
                  </p:txBody>
                </p:sp>
                <p:sp>
                  <p:nvSpPr>
                    <p:cNvPr id="44247" name="Freeform 92"/>
                    <p:cNvSpPr>
                      <a:spLocks/>
                    </p:cNvSpPr>
                    <p:nvPr/>
                  </p:nvSpPr>
                  <p:spPr bwMode="auto">
                    <a:xfrm>
                      <a:off x="2352" y="3134"/>
                      <a:ext cx="569" cy="514"/>
                    </a:xfrm>
                    <a:custGeom>
                      <a:avLst/>
                      <a:gdLst>
                        <a:gd name="T0" fmla="*/ 542 w 3986"/>
                        <a:gd name="T1" fmla="*/ 80 h 3082"/>
                        <a:gd name="T2" fmla="*/ 526 w 3986"/>
                        <a:gd name="T3" fmla="*/ 78 h 3082"/>
                        <a:gd name="T4" fmla="*/ 515 w 3986"/>
                        <a:gd name="T5" fmla="*/ 69 h 3082"/>
                        <a:gd name="T6" fmla="*/ 498 w 3986"/>
                        <a:gd name="T7" fmla="*/ 65 h 3082"/>
                        <a:gd name="T8" fmla="*/ 468 w 3986"/>
                        <a:gd name="T9" fmla="*/ 62 h 3082"/>
                        <a:gd name="T10" fmla="*/ 437 w 3986"/>
                        <a:gd name="T11" fmla="*/ 59 h 3082"/>
                        <a:gd name="T12" fmla="*/ 418 w 3986"/>
                        <a:gd name="T13" fmla="*/ 52 h 3082"/>
                        <a:gd name="T14" fmla="*/ 410 w 3986"/>
                        <a:gd name="T15" fmla="*/ 37 h 3082"/>
                        <a:gd name="T16" fmla="*/ 409 w 3986"/>
                        <a:gd name="T17" fmla="*/ 25 h 3082"/>
                        <a:gd name="T18" fmla="*/ 401 w 3986"/>
                        <a:gd name="T19" fmla="*/ 11 h 3082"/>
                        <a:gd name="T20" fmla="*/ 371 w 3986"/>
                        <a:gd name="T21" fmla="*/ 0 h 3082"/>
                        <a:gd name="T22" fmla="*/ 342 w 3986"/>
                        <a:gd name="T23" fmla="*/ 3 h 3082"/>
                        <a:gd name="T24" fmla="*/ 312 w 3986"/>
                        <a:gd name="T25" fmla="*/ 14 h 3082"/>
                        <a:gd name="T26" fmla="*/ 278 w 3986"/>
                        <a:gd name="T27" fmla="*/ 25 h 3082"/>
                        <a:gd name="T28" fmla="*/ 261 w 3986"/>
                        <a:gd name="T29" fmla="*/ 36 h 3082"/>
                        <a:gd name="T30" fmla="*/ 244 w 3986"/>
                        <a:gd name="T31" fmla="*/ 55 h 3082"/>
                        <a:gd name="T32" fmla="*/ 106 w 3986"/>
                        <a:gd name="T33" fmla="*/ 108 h 3082"/>
                        <a:gd name="T34" fmla="*/ 66 w 3986"/>
                        <a:gd name="T35" fmla="*/ 142 h 3082"/>
                        <a:gd name="T36" fmla="*/ 25 w 3986"/>
                        <a:gd name="T37" fmla="*/ 186 h 3082"/>
                        <a:gd name="T38" fmla="*/ 0 w 3986"/>
                        <a:gd name="T39" fmla="*/ 234 h 3082"/>
                        <a:gd name="T40" fmla="*/ 8 w 3986"/>
                        <a:gd name="T41" fmla="*/ 257 h 3082"/>
                        <a:gd name="T42" fmla="*/ 17 w 3986"/>
                        <a:gd name="T43" fmla="*/ 268 h 3082"/>
                        <a:gd name="T44" fmla="*/ 26 w 3986"/>
                        <a:gd name="T45" fmla="*/ 306 h 3082"/>
                        <a:gd name="T46" fmla="*/ 35 w 3986"/>
                        <a:gd name="T47" fmla="*/ 330 h 3082"/>
                        <a:gd name="T48" fmla="*/ 44 w 3986"/>
                        <a:gd name="T49" fmla="*/ 358 h 3082"/>
                        <a:gd name="T50" fmla="*/ 48 w 3986"/>
                        <a:gd name="T51" fmla="*/ 380 h 3082"/>
                        <a:gd name="T52" fmla="*/ 57 w 3986"/>
                        <a:gd name="T53" fmla="*/ 391 h 3082"/>
                        <a:gd name="T54" fmla="*/ 63 w 3986"/>
                        <a:gd name="T55" fmla="*/ 415 h 3082"/>
                        <a:gd name="T56" fmla="*/ 74 w 3986"/>
                        <a:gd name="T57" fmla="*/ 433 h 3082"/>
                        <a:gd name="T58" fmla="*/ 95 w 3986"/>
                        <a:gd name="T59" fmla="*/ 426 h 3082"/>
                        <a:gd name="T60" fmla="*/ 145 w 3986"/>
                        <a:gd name="T61" fmla="*/ 327 h 3082"/>
                        <a:gd name="T62" fmla="*/ 143 w 3986"/>
                        <a:gd name="T63" fmla="*/ 320 h 3082"/>
                        <a:gd name="T64" fmla="*/ 140 w 3986"/>
                        <a:gd name="T65" fmla="*/ 312 h 3082"/>
                        <a:gd name="T66" fmla="*/ 148 w 3986"/>
                        <a:gd name="T67" fmla="*/ 317 h 3082"/>
                        <a:gd name="T68" fmla="*/ 164 w 3986"/>
                        <a:gd name="T69" fmla="*/ 324 h 3082"/>
                        <a:gd name="T70" fmla="*/ 196 w 3986"/>
                        <a:gd name="T71" fmla="*/ 373 h 3082"/>
                        <a:gd name="T72" fmla="*/ 253 w 3986"/>
                        <a:gd name="T73" fmla="*/ 439 h 3082"/>
                        <a:gd name="T74" fmla="*/ 279 w 3986"/>
                        <a:gd name="T75" fmla="*/ 463 h 3082"/>
                        <a:gd name="T76" fmla="*/ 321 w 3986"/>
                        <a:gd name="T77" fmla="*/ 473 h 3082"/>
                        <a:gd name="T78" fmla="*/ 333 w 3986"/>
                        <a:gd name="T79" fmla="*/ 484 h 3082"/>
                        <a:gd name="T80" fmla="*/ 337 w 3986"/>
                        <a:gd name="T81" fmla="*/ 496 h 3082"/>
                        <a:gd name="T82" fmla="*/ 367 w 3986"/>
                        <a:gd name="T83" fmla="*/ 514 h 3082"/>
                        <a:gd name="T84" fmla="*/ 384 w 3986"/>
                        <a:gd name="T85" fmla="*/ 507 h 3082"/>
                        <a:gd name="T86" fmla="*/ 429 w 3986"/>
                        <a:gd name="T87" fmla="*/ 482 h 3082"/>
                        <a:gd name="T88" fmla="*/ 448 w 3986"/>
                        <a:gd name="T89" fmla="*/ 468 h 3082"/>
                        <a:gd name="T90" fmla="*/ 461 w 3986"/>
                        <a:gd name="T91" fmla="*/ 462 h 3082"/>
                        <a:gd name="T92" fmla="*/ 476 w 3986"/>
                        <a:gd name="T93" fmla="*/ 445 h 3082"/>
                        <a:gd name="T94" fmla="*/ 486 w 3986"/>
                        <a:gd name="T95" fmla="*/ 422 h 3082"/>
                        <a:gd name="T96" fmla="*/ 494 w 3986"/>
                        <a:gd name="T97" fmla="*/ 413 h 3082"/>
                        <a:gd name="T98" fmla="*/ 537 w 3986"/>
                        <a:gd name="T99" fmla="*/ 396 h 3082"/>
                        <a:gd name="T100" fmla="*/ 558 w 3986"/>
                        <a:gd name="T101" fmla="*/ 393 h 3082"/>
                        <a:gd name="T102" fmla="*/ 569 w 3986"/>
                        <a:gd name="T103" fmla="*/ 384 h 3082"/>
                        <a:gd name="T104" fmla="*/ 565 w 3986"/>
                        <a:gd name="T105" fmla="*/ 365 h 3082"/>
                        <a:gd name="T106" fmla="*/ 495 w 3986"/>
                        <a:gd name="T107" fmla="*/ 257 h 3082"/>
                        <a:gd name="T108" fmla="*/ 491 w 3986"/>
                        <a:gd name="T109" fmla="*/ 245 h 3082"/>
                        <a:gd name="T110" fmla="*/ 481 w 3986"/>
                        <a:gd name="T111" fmla="*/ 231 h 3082"/>
                        <a:gd name="T112" fmla="*/ 470 w 3986"/>
                        <a:gd name="T113" fmla="*/ 217 h 3082"/>
                        <a:gd name="T114" fmla="*/ 464 w 3986"/>
                        <a:gd name="T115" fmla="*/ 202 h 3082"/>
                        <a:gd name="T116" fmla="*/ 474 w 3986"/>
                        <a:gd name="T117" fmla="*/ 197 h 3082"/>
                        <a:gd name="T118" fmla="*/ 491 w 3986"/>
                        <a:gd name="T119" fmla="*/ 191 h 3082"/>
                        <a:gd name="T120" fmla="*/ 500 w 3986"/>
                        <a:gd name="T121" fmla="*/ 189 h 3082"/>
                        <a:gd name="T122" fmla="*/ 514 w 3986"/>
                        <a:gd name="T123" fmla="*/ 190 h 30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86"/>
                        <a:gd name="T187" fmla="*/ 0 h 3082"/>
                        <a:gd name="T188" fmla="*/ 3986 w 3986"/>
                        <a:gd name="T189" fmla="*/ 3082 h 30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86" h="3082">
                          <a:moveTo>
                            <a:pt x="3868" y="559"/>
                          </a:moveTo>
                          <a:lnTo>
                            <a:pt x="3827" y="500"/>
                          </a:lnTo>
                          <a:lnTo>
                            <a:pt x="3794" y="477"/>
                          </a:lnTo>
                          <a:lnTo>
                            <a:pt x="3752" y="469"/>
                          </a:lnTo>
                          <a:lnTo>
                            <a:pt x="3719" y="469"/>
                          </a:lnTo>
                          <a:lnTo>
                            <a:pt x="3685" y="469"/>
                          </a:lnTo>
                          <a:lnTo>
                            <a:pt x="3668" y="451"/>
                          </a:lnTo>
                          <a:lnTo>
                            <a:pt x="3643" y="426"/>
                          </a:lnTo>
                          <a:lnTo>
                            <a:pt x="3610" y="412"/>
                          </a:lnTo>
                          <a:lnTo>
                            <a:pt x="3586" y="404"/>
                          </a:lnTo>
                          <a:lnTo>
                            <a:pt x="3519" y="393"/>
                          </a:lnTo>
                          <a:lnTo>
                            <a:pt x="3486" y="387"/>
                          </a:lnTo>
                          <a:lnTo>
                            <a:pt x="3403" y="377"/>
                          </a:lnTo>
                          <a:lnTo>
                            <a:pt x="3320" y="369"/>
                          </a:lnTo>
                          <a:lnTo>
                            <a:pt x="3278" y="369"/>
                          </a:lnTo>
                          <a:lnTo>
                            <a:pt x="3194" y="369"/>
                          </a:lnTo>
                          <a:lnTo>
                            <a:pt x="3128" y="362"/>
                          </a:lnTo>
                          <a:lnTo>
                            <a:pt x="3060" y="356"/>
                          </a:lnTo>
                          <a:lnTo>
                            <a:pt x="3019" y="346"/>
                          </a:lnTo>
                          <a:lnTo>
                            <a:pt x="2985" y="338"/>
                          </a:lnTo>
                          <a:lnTo>
                            <a:pt x="2929" y="313"/>
                          </a:lnTo>
                          <a:lnTo>
                            <a:pt x="2896" y="272"/>
                          </a:lnTo>
                          <a:lnTo>
                            <a:pt x="2896" y="239"/>
                          </a:lnTo>
                          <a:lnTo>
                            <a:pt x="2869" y="222"/>
                          </a:lnTo>
                          <a:lnTo>
                            <a:pt x="2845" y="206"/>
                          </a:lnTo>
                          <a:lnTo>
                            <a:pt x="2845" y="198"/>
                          </a:lnTo>
                          <a:lnTo>
                            <a:pt x="2863" y="149"/>
                          </a:lnTo>
                          <a:lnTo>
                            <a:pt x="2854" y="115"/>
                          </a:lnTo>
                          <a:lnTo>
                            <a:pt x="2835" y="84"/>
                          </a:lnTo>
                          <a:lnTo>
                            <a:pt x="2811" y="67"/>
                          </a:lnTo>
                          <a:lnTo>
                            <a:pt x="2746" y="35"/>
                          </a:lnTo>
                          <a:lnTo>
                            <a:pt x="2696" y="17"/>
                          </a:lnTo>
                          <a:lnTo>
                            <a:pt x="2596" y="0"/>
                          </a:lnTo>
                          <a:lnTo>
                            <a:pt x="2515" y="0"/>
                          </a:lnTo>
                          <a:lnTo>
                            <a:pt x="2457" y="10"/>
                          </a:lnTo>
                          <a:lnTo>
                            <a:pt x="2397" y="17"/>
                          </a:lnTo>
                          <a:lnTo>
                            <a:pt x="2348" y="43"/>
                          </a:lnTo>
                          <a:lnTo>
                            <a:pt x="2273" y="67"/>
                          </a:lnTo>
                          <a:lnTo>
                            <a:pt x="2183" y="84"/>
                          </a:lnTo>
                          <a:lnTo>
                            <a:pt x="2115" y="91"/>
                          </a:lnTo>
                          <a:lnTo>
                            <a:pt x="2038" y="115"/>
                          </a:lnTo>
                          <a:lnTo>
                            <a:pt x="1948" y="149"/>
                          </a:lnTo>
                          <a:lnTo>
                            <a:pt x="1914" y="165"/>
                          </a:lnTo>
                          <a:lnTo>
                            <a:pt x="1880" y="182"/>
                          </a:lnTo>
                          <a:lnTo>
                            <a:pt x="1830" y="215"/>
                          </a:lnTo>
                          <a:lnTo>
                            <a:pt x="1774" y="272"/>
                          </a:lnTo>
                          <a:lnTo>
                            <a:pt x="1741" y="303"/>
                          </a:lnTo>
                          <a:lnTo>
                            <a:pt x="1707" y="328"/>
                          </a:lnTo>
                          <a:lnTo>
                            <a:pt x="1690" y="338"/>
                          </a:lnTo>
                          <a:lnTo>
                            <a:pt x="1622" y="377"/>
                          </a:lnTo>
                          <a:lnTo>
                            <a:pt x="742" y="650"/>
                          </a:lnTo>
                          <a:lnTo>
                            <a:pt x="667" y="698"/>
                          </a:lnTo>
                          <a:lnTo>
                            <a:pt x="558" y="779"/>
                          </a:lnTo>
                          <a:lnTo>
                            <a:pt x="459" y="852"/>
                          </a:lnTo>
                          <a:lnTo>
                            <a:pt x="368" y="928"/>
                          </a:lnTo>
                          <a:lnTo>
                            <a:pt x="276" y="1009"/>
                          </a:lnTo>
                          <a:lnTo>
                            <a:pt x="176" y="1114"/>
                          </a:lnTo>
                          <a:lnTo>
                            <a:pt x="91" y="1230"/>
                          </a:lnTo>
                          <a:lnTo>
                            <a:pt x="17" y="1336"/>
                          </a:lnTo>
                          <a:lnTo>
                            <a:pt x="0" y="1402"/>
                          </a:lnTo>
                          <a:lnTo>
                            <a:pt x="9" y="1444"/>
                          </a:lnTo>
                          <a:lnTo>
                            <a:pt x="24" y="1509"/>
                          </a:lnTo>
                          <a:lnTo>
                            <a:pt x="59" y="1540"/>
                          </a:lnTo>
                          <a:lnTo>
                            <a:pt x="76" y="1593"/>
                          </a:lnTo>
                          <a:lnTo>
                            <a:pt x="91" y="1593"/>
                          </a:lnTo>
                          <a:lnTo>
                            <a:pt x="117" y="1607"/>
                          </a:lnTo>
                          <a:lnTo>
                            <a:pt x="150" y="1688"/>
                          </a:lnTo>
                          <a:lnTo>
                            <a:pt x="167" y="1745"/>
                          </a:lnTo>
                          <a:lnTo>
                            <a:pt x="184" y="1834"/>
                          </a:lnTo>
                          <a:lnTo>
                            <a:pt x="209" y="1911"/>
                          </a:lnTo>
                          <a:lnTo>
                            <a:pt x="242" y="1949"/>
                          </a:lnTo>
                          <a:lnTo>
                            <a:pt x="248" y="1976"/>
                          </a:lnTo>
                          <a:lnTo>
                            <a:pt x="248" y="2023"/>
                          </a:lnTo>
                          <a:lnTo>
                            <a:pt x="283" y="2117"/>
                          </a:lnTo>
                          <a:lnTo>
                            <a:pt x="308" y="2147"/>
                          </a:lnTo>
                          <a:lnTo>
                            <a:pt x="335" y="2155"/>
                          </a:lnTo>
                          <a:lnTo>
                            <a:pt x="335" y="2221"/>
                          </a:lnTo>
                          <a:lnTo>
                            <a:pt x="335" y="2279"/>
                          </a:lnTo>
                          <a:lnTo>
                            <a:pt x="358" y="2304"/>
                          </a:lnTo>
                          <a:lnTo>
                            <a:pt x="376" y="2329"/>
                          </a:lnTo>
                          <a:lnTo>
                            <a:pt x="400" y="2343"/>
                          </a:lnTo>
                          <a:lnTo>
                            <a:pt x="425" y="2350"/>
                          </a:lnTo>
                          <a:lnTo>
                            <a:pt x="425" y="2417"/>
                          </a:lnTo>
                          <a:lnTo>
                            <a:pt x="440" y="2491"/>
                          </a:lnTo>
                          <a:lnTo>
                            <a:pt x="450" y="2532"/>
                          </a:lnTo>
                          <a:lnTo>
                            <a:pt x="474" y="2565"/>
                          </a:lnTo>
                          <a:lnTo>
                            <a:pt x="515" y="2598"/>
                          </a:lnTo>
                          <a:lnTo>
                            <a:pt x="565" y="2606"/>
                          </a:lnTo>
                          <a:lnTo>
                            <a:pt x="642" y="2572"/>
                          </a:lnTo>
                          <a:lnTo>
                            <a:pt x="667" y="2557"/>
                          </a:lnTo>
                          <a:lnTo>
                            <a:pt x="1050" y="2023"/>
                          </a:lnTo>
                          <a:lnTo>
                            <a:pt x="1034" y="1992"/>
                          </a:lnTo>
                          <a:lnTo>
                            <a:pt x="1016" y="1960"/>
                          </a:lnTo>
                          <a:lnTo>
                            <a:pt x="1008" y="1935"/>
                          </a:lnTo>
                          <a:lnTo>
                            <a:pt x="1001" y="1927"/>
                          </a:lnTo>
                          <a:lnTo>
                            <a:pt x="1001" y="1917"/>
                          </a:lnTo>
                          <a:lnTo>
                            <a:pt x="1008" y="1901"/>
                          </a:lnTo>
                          <a:lnTo>
                            <a:pt x="1001" y="1878"/>
                          </a:lnTo>
                          <a:lnTo>
                            <a:pt x="981" y="1869"/>
                          </a:lnTo>
                          <a:lnTo>
                            <a:pt x="1001" y="1854"/>
                          </a:lnTo>
                          <a:lnTo>
                            <a:pt x="1016" y="1869"/>
                          </a:lnTo>
                          <a:lnTo>
                            <a:pt x="1034" y="1901"/>
                          </a:lnTo>
                          <a:lnTo>
                            <a:pt x="1075" y="1927"/>
                          </a:lnTo>
                          <a:lnTo>
                            <a:pt x="1125" y="1935"/>
                          </a:lnTo>
                          <a:lnTo>
                            <a:pt x="1147" y="1941"/>
                          </a:lnTo>
                          <a:lnTo>
                            <a:pt x="1180" y="1960"/>
                          </a:lnTo>
                          <a:lnTo>
                            <a:pt x="1199" y="1976"/>
                          </a:lnTo>
                          <a:lnTo>
                            <a:pt x="1373" y="2238"/>
                          </a:lnTo>
                          <a:lnTo>
                            <a:pt x="1449" y="2329"/>
                          </a:lnTo>
                          <a:lnTo>
                            <a:pt x="1599" y="2484"/>
                          </a:lnTo>
                          <a:lnTo>
                            <a:pt x="1774" y="2632"/>
                          </a:lnTo>
                          <a:lnTo>
                            <a:pt x="1880" y="2706"/>
                          </a:lnTo>
                          <a:lnTo>
                            <a:pt x="1939" y="2772"/>
                          </a:lnTo>
                          <a:lnTo>
                            <a:pt x="1956" y="2778"/>
                          </a:lnTo>
                          <a:lnTo>
                            <a:pt x="2057" y="2786"/>
                          </a:lnTo>
                          <a:lnTo>
                            <a:pt x="2147" y="2809"/>
                          </a:lnTo>
                          <a:lnTo>
                            <a:pt x="2247" y="2835"/>
                          </a:lnTo>
                          <a:lnTo>
                            <a:pt x="2306" y="2867"/>
                          </a:lnTo>
                          <a:lnTo>
                            <a:pt x="2330" y="2884"/>
                          </a:lnTo>
                          <a:lnTo>
                            <a:pt x="2330" y="2902"/>
                          </a:lnTo>
                          <a:lnTo>
                            <a:pt x="2315" y="2916"/>
                          </a:lnTo>
                          <a:lnTo>
                            <a:pt x="2330" y="2949"/>
                          </a:lnTo>
                          <a:lnTo>
                            <a:pt x="2362" y="2974"/>
                          </a:lnTo>
                          <a:lnTo>
                            <a:pt x="2449" y="3015"/>
                          </a:lnTo>
                          <a:lnTo>
                            <a:pt x="2523" y="3049"/>
                          </a:lnTo>
                          <a:lnTo>
                            <a:pt x="2574" y="3082"/>
                          </a:lnTo>
                          <a:lnTo>
                            <a:pt x="2588" y="3082"/>
                          </a:lnTo>
                          <a:lnTo>
                            <a:pt x="2613" y="3074"/>
                          </a:lnTo>
                          <a:lnTo>
                            <a:pt x="2688" y="3040"/>
                          </a:lnTo>
                          <a:lnTo>
                            <a:pt x="2796" y="2991"/>
                          </a:lnTo>
                          <a:lnTo>
                            <a:pt x="2935" y="2933"/>
                          </a:lnTo>
                          <a:lnTo>
                            <a:pt x="3003" y="2892"/>
                          </a:lnTo>
                          <a:lnTo>
                            <a:pt x="3054" y="2835"/>
                          </a:lnTo>
                          <a:lnTo>
                            <a:pt x="3103" y="2809"/>
                          </a:lnTo>
                          <a:lnTo>
                            <a:pt x="3136" y="2804"/>
                          </a:lnTo>
                          <a:lnTo>
                            <a:pt x="3161" y="2794"/>
                          </a:lnTo>
                          <a:lnTo>
                            <a:pt x="3194" y="2786"/>
                          </a:lnTo>
                          <a:lnTo>
                            <a:pt x="3228" y="2772"/>
                          </a:lnTo>
                          <a:lnTo>
                            <a:pt x="3237" y="2753"/>
                          </a:lnTo>
                          <a:lnTo>
                            <a:pt x="3270" y="2727"/>
                          </a:lnTo>
                          <a:lnTo>
                            <a:pt x="3337" y="2671"/>
                          </a:lnTo>
                          <a:lnTo>
                            <a:pt x="3378" y="2615"/>
                          </a:lnTo>
                          <a:lnTo>
                            <a:pt x="3394" y="2565"/>
                          </a:lnTo>
                          <a:lnTo>
                            <a:pt x="3408" y="2532"/>
                          </a:lnTo>
                          <a:lnTo>
                            <a:pt x="3429" y="2507"/>
                          </a:lnTo>
                          <a:lnTo>
                            <a:pt x="3444" y="2491"/>
                          </a:lnTo>
                          <a:lnTo>
                            <a:pt x="3459" y="2475"/>
                          </a:lnTo>
                          <a:lnTo>
                            <a:pt x="3586" y="2434"/>
                          </a:lnTo>
                          <a:lnTo>
                            <a:pt x="3694" y="2393"/>
                          </a:lnTo>
                          <a:lnTo>
                            <a:pt x="3761" y="2377"/>
                          </a:lnTo>
                          <a:lnTo>
                            <a:pt x="3844" y="2350"/>
                          </a:lnTo>
                          <a:lnTo>
                            <a:pt x="3876" y="2350"/>
                          </a:lnTo>
                          <a:lnTo>
                            <a:pt x="3910" y="2359"/>
                          </a:lnTo>
                          <a:lnTo>
                            <a:pt x="3935" y="2359"/>
                          </a:lnTo>
                          <a:lnTo>
                            <a:pt x="3969" y="2329"/>
                          </a:lnTo>
                          <a:lnTo>
                            <a:pt x="3986" y="2304"/>
                          </a:lnTo>
                          <a:lnTo>
                            <a:pt x="3986" y="2271"/>
                          </a:lnTo>
                          <a:lnTo>
                            <a:pt x="3986" y="2229"/>
                          </a:lnTo>
                          <a:lnTo>
                            <a:pt x="3960" y="2189"/>
                          </a:lnTo>
                          <a:lnTo>
                            <a:pt x="3668" y="1787"/>
                          </a:lnTo>
                          <a:lnTo>
                            <a:pt x="3509" y="1593"/>
                          </a:lnTo>
                          <a:lnTo>
                            <a:pt x="3469" y="1540"/>
                          </a:lnTo>
                          <a:lnTo>
                            <a:pt x="3469" y="1509"/>
                          </a:lnTo>
                          <a:lnTo>
                            <a:pt x="3459" y="1492"/>
                          </a:lnTo>
                          <a:lnTo>
                            <a:pt x="3437" y="1467"/>
                          </a:lnTo>
                          <a:lnTo>
                            <a:pt x="3394" y="1452"/>
                          </a:lnTo>
                          <a:lnTo>
                            <a:pt x="3351" y="1444"/>
                          </a:lnTo>
                          <a:lnTo>
                            <a:pt x="3370" y="1386"/>
                          </a:lnTo>
                          <a:lnTo>
                            <a:pt x="3360" y="1352"/>
                          </a:lnTo>
                          <a:lnTo>
                            <a:pt x="3337" y="1320"/>
                          </a:lnTo>
                          <a:lnTo>
                            <a:pt x="3295" y="1303"/>
                          </a:lnTo>
                          <a:lnTo>
                            <a:pt x="3284" y="1280"/>
                          </a:lnTo>
                          <a:lnTo>
                            <a:pt x="3270" y="1230"/>
                          </a:lnTo>
                          <a:lnTo>
                            <a:pt x="3252" y="1214"/>
                          </a:lnTo>
                          <a:lnTo>
                            <a:pt x="3202" y="1204"/>
                          </a:lnTo>
                          <a:lnTo>
                            <a:pt x="3278" y="1181"/>
                          </a:lnTo>
                          <a:lnTo>
                            <a:pt x="3320" y="1181"/>
                          </a:lnTo>
                          <a:lnTo>
                            <a:pt x="3370" y="1171"/>
                          </a:lnTo>
                          <a:lnTo>
                            <a:pt x="3403" y="1157"/>
                          </a:lnTo>
                          <a:lnTo>
                            <a:pt x="3437" y="1148"/>
                          </a:lnTo>
                          <a:lnTo>
                            <a:pt x="3469" y="1134"/>
                          </a:lnTo>
                          <a:lnTo>
                            <a:pt x="3486" y="1134"/>
                          </a:lnTo>
                          <a:lnTo>
                            <a:pt x="3504" y="1134"/>
                          </a:lnTo>
                          <a:lnTo>
                            <a:pt x="3529" y="1139"/>
                          </a:lnTo>
                          <a:lnTo>
                            <a:pt x="3594" y="1148"/>
                          </a:lnTo>
                          <a:lnTo>
                            <a:pt x="3601" y="1139"/>
                          </a:lnTo>
                          <a:lnTo>
                            <a:pt x="3637" y="1134"/>
                          </a:lnTo>
                          <a:lnTo>
                            <a:pt x="3868" y="559"/>
                          </a:lnTo>
                        </a:path>
                      </a:pathLst>
                    </a:custGeom>
                    <a:noFill/>
                    <a:ln w="0">
                      <a:solidFill>
                        <a:srgbClr val="000000"/>
                      </a:solidFill>
                      <a:round/>
                      <a:headEnd/>
                      <a:tailEnd/>
                    </a:ln>
                  </p:spPr>
                  <p:txBody>
                    <a:bodyPr/>
                    <a:lstStyle/>
                    <a:p>
                      <a:endParaRPr lang="de-DE"/>
                    </a:p>
                  </p:txBody>
                </p:sp>
                <p:sp>
                  <p:nvSpPr>
                    <p:cNvPr id="44248" name="Freeform 93"/>
                    <p:cNvSpPr>
                      <a:spLocks/>
                    </p:cNvSpPr>
                    <p:nvPr/>
                  </p:nvSpPr>
                  <p:spPr bwMode="auto">
                    <a:xfrm>
                      <a:off x="2630" y="3301"/>
                      <a:ext cx="145" cy="217"/>
                    </a:xfrm>
                    <a:custGeom>
                      <a:avLst/>
                      <a:gdLst>
                        <a:gd name="T0" fmla="*/ 20 w 1012"/>
                        <a:gd name="T1" fmla="*/ 14 h 1301"/>
                        <a:gd name="T2" fmla="*/ 27 w 1012"/>
                        <a:gd name="T3" fmla="*/ 9 h 1301"/>
                        <a:gd name="T4" fmla="*/ 33 w 1012"/>
                        <a:gd name="T5" fmla="*/ 4 h 1301"/>
                        <a:gd name="T6" fmla="*/ 43 w 1012"/>
                        <a:gd name="T7" fmla="*/ 9 h 1301"/>
                        <a:gd name="T8" fmla="*/ 53 w 1012"/>
                        <a:gd name="T9" fmla="*/ 27 h 1301"/>
                        <a:gd name="T10" fmla="*/ 59 w 1012"/>
                        <a:gd name="T11" fmla="*/ 37 h 1301"/>
                        <a:gd name="T12" fmla="*/ 64 w 1012"/>
                        <a:gd name="T13" fmla="*/ 53 h 1301"/>
                        <a:gd name="T14" fmla="*/ 75 w 1012"/>
                        <a:gd name="T15" fmla="*/ 81 h 1301"/>
                        <a:gd name="T16" fmla="*/ 86 w 1012"/>
                        <a:gd name="T17" fmla="*/ 99 h 1301"/>
                        <a:gd name="T18" fmla="*/ 88 w 1012"/>
                        <a:gd name="T19" fmla="*/ 104 h 1301"/>
                        <a:gd name="T20" fmla="*/ 100 w 1012"/>
                        <a:gd name="T21" fmla="*/ 121 h 1301"/>
                        <a:gd name="T22" fmla="*/ 108 w 1012"/>
                        <a:gd name="T23" fmla="*/ 129 h 1301"/>
                        <a:gd name="T24" fmla="*/ 106 w 1012"/>
                        <a:gd name="T25" fmla="*/ 143 h 1301"/>
                        <a:gd name="T26" fmla="*/ 110 w 1012"/>
                        <a:gd name="T27" fmla="*/ 147 h 1301"/>
                        <a:gd name="T28" fmla="*/ 120 w 1012"/>
                        <a:gd name="T29" fmla="*/ 139 h 1301"/>
                        <a:gd name="T30" fmla="*/ 130 w 1012"/>
                        <a:gd name="T31" fmla="*/ 134 h 1301"/>
                        <a:gd name="T32" fmla="*/ 142 w 1012"/>
                        <a:gd name="T33" fmla="*/ 155 h 1301"/>
                        <a:gd name="T34" fmla="*/ 142 w 1012"/>
                        <a:gd name="T35" fmla="*/ 171 h 1301"/>
                        <a:gd name="T36" fmla="*/ 140 w 1012"/>
                        <a:gd name="T37" fmla="*/ 181 h 1301"/>
                        <a:gd name="T38" fmla="*/ 124 w 1012"/>
                        <a:gd name="T39" fmla="*/ 191 h 1301"/>
                        <a:gd name="T40" fmla="*/ 115 w 1012"/>
                        <a:gd name="T41" fmla="*/ 202 h 1301"/>
                        <a:gd name="T42" fmla="*/ 103 w 1012"/>
                        <a:gd name="T43" fmla="*/ 212 h 1301"/>
                        <a:gd name="T44" fmla="*/ 92 w 1012"/>
                        <a:gd name="T45" fmla="*/ 215 h 1301"/>
                        <a:gd name="T46" fmla="*/ 87 w 1012"/>
                        <a:gd name="T47" fmla="*/ 217 h 1301"/>
                        <a:gd name="T48" fmla="*/ 92 w 1012"/>
                        <a:gd name="T49" fmla="*/ 199 h 1301"/>
                        <a:gd name="T50" fmla="*/ 83 w 1012"/>
                        <a:gd name="T51" fmla="*/ 169 h 1301"/>
                        <a:gd name="T52" fmla="*/ 66 w 1012"/>
                        <a:gd name="T53" fmla="*/ 146 h 1301"/>
                        <a:gd name="T54" fmla="*/ 51 w 1012"/>
                        <a:gd name="T55" fmla="*/ 120 h 1301"/>
                        <a:gd name="T56" fmla="*/ 36 w 1012"/>
                        <a:gd name="T57" fmla="*/ 87 h 1301"/>
                        <a:gd name="T58" fmla="*/ 27 w 1012"/>
                        <a:gd name="T59" fmla="*/ 74 h 1301"/>
                        <a:gd name="T60" fmla="*/ 17 w 1012"/>
                        <a:gd name="T61" fmla="*/ 82 h 1301"/>
                        <a:gd name="T62" fmla="*/ 3 w 1012"/>
                        <a:gd name="T63" fmla="*/ 60 h 1301"/>
                        <a:gd name="T64" fmla="*/ 5 w 1012"/>
                        <a:gd name="T65" fmla="*/ 39 h 1301"/>
                        <a:gd name="T66" fmla="*/ 9 w 1012"/>
                        <a:gd name="T67" fmla="*/ 22 h 13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12"/>
                        <a:gd name="T103" fmla="*/ 0 h 1301"/>
                        <a:gd name="T104" fmla="*/ 1012 w 1012"/>
                        <a:gd name="T105" fmla="*/ 1301 h 13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12" h="1301">
                          <a:moveTo>
                            <a:pt x="86" y="113"/>
                          </a:moveTo>
                          <a:lnTo>
                            <a:pt x="142" y="81"/>
                          </a:lnTo>
                          <a:lnTo>
                            <a:pt x="164" y="70"/>
                          </a:lnTo>
                          <a:lnTo>
                            <a:pt x="186" y="53"/>
                          </a:lnTo>
                          <a:lnTo>
                            <a:pt x="203" y="42"/>
                          </a:lnTo>
                          <a:lnTo>
                            <a:pt x="229" y="22"/>
                          </a:lnTo>
                          <a:lnTo>
                            <a:pt x="264" y="0"/>
                          </a:lnTo>
                          <a:lnTo>
                            <a:pt x="300" y="53"/>
                          </a:lnTo>
                          <a:lnTo>
                            <a:pt x="346" y="125"/>
                          </a:lnTo>
                          <a:lnTo>
                            <a:pt x="373" y="161"/>
                          </a:lnTo>
                          <a:lnTo>
                            <a:pt x="400" y="190"/>
                          </a:lnTo>
                          <a:lnTo>
                            <a:pt x="414" y="220"/>
                          </a:lnTo>
                          <a:lnTo>
                            <a:pt x="429" y="270"/>
                          </a:lnTo>
                          <a:lnTo>
                            <a:pt x="444" y="319"/>
                          </a:lnTo>
                          <a:lnTo>
                            <a:pt x="476" y="390"/>
                          </a:lnTo>
                          <a:lnTo>
                            <a:pt x="521" y="484"/>
                          </a:lnTo>
                          <a:lnTo>
                            <a:pt x="569" y="560"/>
                          </a:lnTo>
                          <a:lnTo>
                            <a:pt x="597" y="593"/>
                          </a:lnTo>
                          <a:lnTo>
                            <a:pt x="608" y="610"/>
                          </a:lnTo>
                          <a:lnTo>
                            <a:pt x="613" y="625"/>
                          </a:lnTo>
                          <a:lnTo>
                            <a:pt x="637" y="664"/>
                          </a:lnTo>
                          <a:lnTo>
                            <a:pt x="696" y="728"/>
                          </a:lnTo>
                          <a:lnTo>
                            <a:pt x="729" y="754"/>
                          </a:lnTo>
                          <a:lnTo>
                            <a:pt x="756" y="775"/>
                          </a:lnTo>
                          <a:lnTo>
                            <a:pt x="745" y="834"/>
                          </a:lnTo>
                          <a:lnTo>
                            <a:pt x="740" y="857"/>
                          </a:lnTo>
                          <a:lnTo>
                            <a:pt x="756" y="874"/>
                          </a:lnTo>
                          <a:lnTo>
                            <a:pt x="767" y="884"/>
                          </a:lnTo>
                          <a:lnTo>
                            <a:pt x="808" y="863"/>
                          </a:lnTo>
                          <a:lnTo>
                            <a:pt x="836" y="834"/>
                          </a:lnTo>
                          <a:lnTo>
                            <a:pt x="874" y="814"/>
                          </a:lnTo>
                          <a:lnTo>
                            <a:pt x="907" y="804"/>
                          </a:lnTo>
                          <a:lnTo>
                            <a:pt x="948" y="863"/>
                          </a:lnTo>
                          <a:lnTo>
                            <a:pt x="988" y="928"/>
                          </a:lnTo>
                          <a:lnTo>
                            <a:pt x="1012" y="953"/>
                          </a:lnTo>
                          <a:lnTo>
                            <a:pt x="988" y="1023"/>
                          </a:lnTo>
                          <a:lnTo>
                            <a:pt x="984" y="1064"/>
                          </a:lnTo>
                          <a:lnTo>
                            <a:pt x="978" y="1085"/>
                          </a:lnTo>
                          <a:lnTo>
                            <a:pt x="913" y="1123"/>
                          </a:lnTo>
                          <a:lnTo>
                            <a:pt x="863" y="1143"/>
                          </a:lnTo>
                          <a:lnTo>
                            <a:pt x="831" y="1176"/>
                          </a:lnTo>
                          <a:lnTo>
                            <a:pt x="802" y="1209"/>
                          </a:lnTo>
                          <a:lnTo>
                            <a:pt x="762" y="1256"/>
                          </a:lnTo>
                          <a:lnTo>
                            <a:pt x="718" y="1273"/>
                          </a:lnTo>
                          <a:lnTo>
                            <a:pt x="692" y="1283"/>
                          </a:lnTo>
                          <a:lnTo>
                            <a:pt x="643" y="1290"/>
                          </a:lnTo>
                          <a:lnTo>
                            <a:pt x="613" y="1301"/>
                          </a:lnTo>
                          <a:lnTo>
                            <a:pt x="608" y="1301"/>
                          </a:lnTo>
                          <a:lnTo>
                            <a:pt x="632" y="1234"/>
                          </a:lnTo>
                          <a:lnTo>
                            <a:pt x="643" y="1192"/>
                          </a:lnTo>
                          <a:lnTo>
                            <a:pt x="664" y="1133"/>
                          </a:lnTo>
                          <a:lnTo>
                            <a:pt x="582" y="1014"/>
                          </a:lnTo>
                          <a:lnTo>
                            <a:pt x="521" y="939"/>
                          </a:lnTo>
                          <a:lnTo>
                            <a:pt x="460" y="874"/>
                          </a:lnTo>
                          <a:lnTo>
                            <a:pt x="414" y="809"/>
                          </a:lnTo>
                          <a:lnTo>
                            <a:pt x="353" y="717"/>
                          </a:lnTo>
                          <a:lnTo>
                            <a:pt x="296" y="619"/>
                          </a:lnTo>
                          <a:lnTo>
                            <a:pt x="250" y="523"/>
                          </a:lnTo>
                          <a:lnTo>
                            <a:pt x="213" y="470"/>
                          </a:lnTo>
                          <a:lnTo>
                            <a:pt x="191" y="443"/>
                          </a:lnTo>
                          <a:lnTo>
                            <a:pt x="159" y="480"/>
                          </a:lnTo>
                          <a:lnTo>
                            <a:pt x="121" y="491"/>
                          </a:lnTo>
                          <a:lnTo>
                            <a:pt x="54" y="411"/>
                          </a:lnTo>
                          <a:lnTo>
                            <a:pt x="21" y="361"/>
                          </a:lnTo>
                          <a:lnTo>
                            <a:pt x="0" y="340"/>
                          </a:lnTo>
                          <a:lnTo>
                            <a:pt x="32" y="236"/>
                          </a:lnTo>
                          <a:lnTo>
                            <a:pt x="54" y="161"/>
                          </a:lnTo>
                          <a:lnTo>
                            <a:pt x="61" y="134"/>
                          </a:lnTo>
                          <a:lnTo>
                            <a:pt x="86" y="113"/>
                          </a:lnTo>
                          <a:close/>
                        </a:path>
                      </a:pathLst>
                    </a:custGeom>
                    <a:solidFill>
                      <a:srgbClr val="FFFFFF"/>
                    </a:solidFill>
                    <a:ln w="9525">
                      <a:noFill/>
                      <a:round/>
                      <a:headEnd/>
                      <a:tailEnd/>
                    </a:ln>
                  </p:spPr>
                  <p:txBody>
                    <a:bodyPr/>
                    <a:lstStyle/>
                    <a:p>
                      <a:endParaRPr lang="de-DE"/>
                    </a:p>
                  </p:txBody>
                </p:sp>
                <p:sp>
                  <p:nvSpPr>
                    <p:cNvPr id="44249" name="Freeform 94"/>
                    <p:cNvSpPr>
                      <a:spLocks/>
                    </p:cNvSpPr>
                    <p:nvPr/>
                  </p:nvSpPr>
                  <p:spPr bwMode="auto">
                    <a:xfrm>
                      <a:off x="2630" y="3301"/>
                      <a:ext cx="145" cy="217"/>
                    </a:xfrm>
                    <a:custGeom>
                      <a:avLst/>
                      <a:gdLst>
                        <a:gd name="T0" fmla="*/ 20 w 1012"/>
                        <a:gd name="T1" fmla="*/ 14 h 1301"/>
                        <a:gd name="T2" fmla="*/ 27 w 1012"/>
                        <a:gd name="T3" fmla="*/ 9 h 1301"/>
                        <a:gd name="T4" fmla="*/ 33 w 1012"/>
                        <a:gd name="T5" fmla="*/ 4 h 1301"/>
                        <a:gd name="T6" fmla="*/ 43 w 1012"/>
                        <a:gd name="T7" fmla="*/ 9 h 1301"/>
                        <a:gd name="T8" fmla="*/ 53 w 1012"/>
                        <a:gd name="T9" fmla="*/ 27 h 1301"/>
                        <a:gd name="T10" fmla="*/ 59 w 1012"/>
                        <a:gd name="T11" fmla="*/ 37 h 1301"/>
                        <a:gd name="T12" fmla="*/ 64 w 1012"/>
                        <a:gd name="T13" fmla="*/ 53 h 1301"/>
                        <a:gd name="T14" fmla="*/ 75 w 1012"/>
                        <a:gd name="T15" fmla="*/ 81 h 1301"/>
                        <a:gd name="T16" fmla="*/ 86 w 1012"/>
                        <a:gd name="T17" fmla="*/ 99 h 1301"/>
                        <a:gd name="T18" fmla="*/ 88 w 1012"/>
                        <a:gd name="T19" fmla="*/ 104 h 1301"/>
                        <a:gd name="T20" fmla="*/ 100 w 1012"/>
                        <a:gd name="T21" fmla="*/ 121 h 1301"/>
                        <a:gd name="T22" fmla="*/ 108 w 1012"/>
                        <a:gd name="T23" fmla="*/ 129 h 1301"/>
                        <a:gd name="T24" fmla="*/ 106 w 1012"/>
                        <a:gd name="T25" fmla="*/ 143 h 1301"/>
                        <a:gd name="T26" fmla="*/ 110 w 1012"/>
                        <a:gd name="T27" fmla="*/ 147 h 1301"/>
                        <a:gd name="T28" fmla="*/ 120 w 1012"/>
                        <a:gd name="T29" fmla="*/ 139 h 1301"/>
                        <a:gd name="T30" fmla="*/ 130 w 1012"/>
                        <a:gd name="T31" fmla="*/ 134 h 1301"/>
                        <a:gd name="T32" fmla="*/ 142 w 1012"/>
                        <a:gd name="T33" fmla="*/ 155 h 1301"/>
                        <a:gd name="T34" fmla="*/ 142 w 1012"/>
                        <a:gd name="T35" fmla="*/ 171 h 1301"/>
                        <a:gd name="T36" fmla="*/ 140 w 1012"/>
                        <a:gd name="T37" fmla="*/ 181 h 1301"/>
                        <a:gd name="T38" fmla="*/ 124 w 1012"/>
                        <a:gd name="T39" fmla="*/ 191 h 1301"/>
                        <a:gd name="T40" fmla="*/ 115 w 1012"/>
                        <a:gd name="T41" fmla="*/ 202 h 1301"/>
                        <a:gd name="T42" fmla="*/ 103 w 1012"/>
                        <a:gd name="T43" fmla="*/ 212 h 1301"/>
                        <a:gd name="T44" fmla="*/ 92 w 1012"/>
                        <a:gd name="T45" fmla="*/ 215 h 1301"/>
                        <a:gd name="T46" fmla="*/ 87 w 1012"/>
                        <a:gd name="T47" fmla="*/ 217 h 1301"/>
                        <a:gd name="T48" fmla="*/ 92 w 1012"/>
                        <a:gd name="T49" fmla="*/ 199 h 1301"/>
                        <a:gd name="T50" fmla="*/ 83 w 1012"/>
                        <a:gd name="T51" fmla="*/ 169 h 1301"/>
                        <a:gd name="T52" fmla="*/ 66 w 1012"/>
                        <a:gd name="T53" fmla="*/ 146 h 1301"/>
                        <a:gd name="T54" fmla="*/ 51 w 1012"/>
                        <a:gd name="T55" fmla="*/ 120 h 1301"/>
                        <a:gd name="T56" fmla="*/ 36 w 1012"/>
                        <a:gd name="T57" fmla="*/ 87 h 1301"/>
                        <a:gd name="T58" fmla="*/ 27 w 1012"/>
                        <a:gd name="T59" fmla="*/ 74 h 1301"/>
                        <a:gd name="T60" fmla="*/ 17 w 1012"/>
                        <a:gd name="T61" fmla="*/ 82 h 1301"/>
                        <a:gd name="T62" fmla="*/ 3 w 1012"/>
                        <a:gd name="T63" fmla="*/ 60 h 1301"/>
                        <a:gd name="T64" fmla="*/ 5 w 1012"/>
                        <a:gd name="T65" fmla="*/ 39 h 1301"/>
                        <a:gd name="T66" fmla="*/ 9 w 1012"/>
                        <a:gd name="T67" fmla="*/ 22 h 13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12"/>
                        <a:gd name="T103" fmla="*/ 0 h 1301"/>
                        <a:gd name="T104" fmla="*/ 1012 w 1012"/>
                        <a:gd name="T105" fmla="*/ 1301 h 13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12" h="1301">
                          <a:moveTo>
                            <a:pt x="86" y="113"/>
                          </a:moveTo>
                          <a:lnTo>
                            <a:pt x="142" y="81"/>
                          </a:lnTo>
                          <a:lnTo>
                            <a:pt x="164" y="70"/>
                          </a:lnTo>
                          <a:lnTo>
                            <a:pt x="186" y="53"/>
                          </a:lnTo>
                          <a:lnTo>
                            <a:pt x="203" y="42"/>
                          </a:lnTo>
                          <a:lnTo>
                            <a:pt x="229" y="22"/>
                          </a:lnTo>
                          <a:lnTo>
                            <a:pt x="264" y="0"/>
                          </a:lnTo>
                          <a:lnTo>
                            <a:pt x="300" y="53"/>
                          </a:lnTo>
                          <a:lnTo>
                            <a:pt x="346" y="125"/>
                          </a:lnTo>
                          <a:lnTo>
                            <a:pt x="373" y="161"/>
                          </a:lnTo>
                          <a:lnTo>
                            <a:pt x="400" y="190"/>
                          </a:lnTo>
                          <a:lnTo>
                            <a:pt x="414" y="220"/>
                          </a:lnTo>
                          <a:lnTo>
                            <a:pt x="429" y="270"/>
                          </a:lnTo>
                          <a:lnTo>
                            <a:pt x="444" y="319"/>
                          </a:lnTo>
                          <a:lnTo>
                            <a:pt x="476" y="390"/>
                          </a:lnTo>
                          <a:lnTo>
                            <a:pt x="521" y="484"/>
                          </a:lnTo>
                          <a:lnTo>
                            <a:pt x="569" y="560"/>
                          </a:lnTo>
                          <a:lnTo>
                            <a:pt x="597" y="593"/>
                          </a:lnTo>
                          <a:lnTo>
                            <a:pt x="608" y="610"/>
                          </a:lnTo>
                          <a:lnTo>
                            <a:pt x="613" y="625"/>
                          </a:lnTo>
                          <a:lnTo>
                            <a:pt x="637" y="664"/>
                          </a:lnTo>
                          <a:lnTo>
                            <a:pt x="696" y="728"/>
                          </a:lnTo>
                          <a:lnTo>
                            <a:pt x="729" y="754"/>
                          </a:lnTo>
                          <a:lnTo>
                            <a:pt x="756" y="775"/>
                          </a:lnTo>
                          <a:lnTo>
                            <a:pt x="745" y="834"/>
                          </a:lnTo>
                          <a:lnTo>
                            <a:pt x="740" y="857"/>
                          </a:lnTo>
                          <a:lnTo>
                            <a:pt x="756" y="874"/>
                          </a:lnTo>
                          <a:lnTo>
                            <a:pt x="767" y="884"/>
                          </a:lnTo>
                          <a:lnTo>
                            <a:pt x="808" y="863"/>
                          </a:lnTo>
                          <a:lnTo>
                            <a:pt x="836" y="834"/>
                          </a:lnTo>
                          <a:lnTo>
                            <a:pt x="874" y="814"/>
                          </a:lnTo>
                          <a:lnTo>
                            <a:pt x="907" y="804"/>
                          </a:lnTo>
                          <a:lnTo>
                            <a:pt x="948" y="863"/>
                          </a:lnTo>
                          <a:lnTo>
                            <a:pt x="988" y="928"/>
                          </a:lnTo>
                          <a:lnTo>
                            <a:pt x="1012" y="953"/>
                          </a:lnTo>
                          <a:lnTo>
                            <a:pt x="988" y="1023"/>
                          </a:lnTo>
                          <a:lnTo>
                            <a:pt x="984" y="1064"/>
                          </a:lnTo>
                          <a:lnTo>
                            <a:pt x="978" y="1085"/>
                          </a:lnTo>
                          <a:lnTo>
                            <a:pt x="913" y="1123"/>
                          </a:lnTo>
                          <a:lnTo>
                            <a:pt x="863" y="1143"/>
                          </a:lnTo>
                          <a:lnTo>
                            <a:pt x="831" y="1176"/>
                          </a:lnTo>
                          <a:lnTo>
                            <a:pt x="802" y="1209"/>
                          </a:lnTo>
                          <a:lnTo>
                            <a:pt x="762" y="1256"/>
                          </a:lnTo>
                          <a:lnTo>
                            <a:pt x="718" y="1273"/>
                          </a:lnTo>
                          <a:lnTo>
                            <a:pt x="692" y="1283"/>
                          </a:lnTo>
                          <a:lnTo>
                            <a:pt x="643" y="1290"/>
                          </a:lnTo>
                          <a:lnTo>
                            <a:pt x="613" y="1301"/>
                          </a:lnTo>
                          <a:lnTo>
                            <a:pt x="608" y="1301"/>
                          </a:lnTo>
                          <a:lnTo>
                            <a:pt x="632" y="1234"/>
                          </a:lnTo>
                          <a:lnTo>
                            <a:pt x="643" y="1192"/>
                          </a:lnTo>
                          <a:lnTo>
                            <a:pt x="664" y="1133"/>
                          </a:lnTo>
                          <a:lnTo>
                            <a:pt x="582" y="1014"/>
                          </a:lnTo>
                          <a:lnTo>
                            <a:pt x="521" y="939"/>
                          </a:lnTo>
                          <a:lnTo>
                            <a:pt x="460" y="874"/>
                          </a:lnTo>
                          <a:lnTo>
                            <a:pt x="414" y="809"/>
                          </a:lnTo>
                          <a:lnTo>
                            <a:pt x="353" y="717"/>
                          </a:lnTo>
                          <a:lnTo>
                            <a:pt x="296" y="619"/>
                          </a:lnTo>
                          <a:lnTo>
                            <a:pt x="250" y="523"/>
                          </a:lnTo>
                          <a:lnTo>
                            <a:pt x="213" y="470"/>
                          </a:lnTo>
                          <a:lnTo>
                            <a:pt x="191" y="443"/>
                          </a:lnTo>
                          <a:lnTo>
                            <a:pt x="159" y="480"/>
                          </a:lnTo>
                          <a:lnTo>
                            <a:pt x="121" y="491"/>
                          </a:lnTo>
                          <a:lnTo>
                            <a:pt x="54" y="411"/>
                          </a:lnTo>
                          <a:lnTo>
                            <a:pt x="21" y="361"/>
                          </a:lnTo>
                          <a:lnTo>
                            <a:pt x="0" y="340"/>
                          </a:lnTo>
                          <a:lnTo>
                            <a:pt x="32" y="236"/>
                          </a:lnTo>
                          <a:lnTo>
                            <a:pt x="54" y="161"/>
                          </a:lnTo>
                          <a:lnTo>
                            <a:pt x="61" y="134"/>
                          </a:lnTo>
                          <a:lnTo>
                            <a:pt x="86" y="113"/>
                          </a:lnTo>
                        </a:path>
                      </a:pathLst>
                    </a:custGeom>
                    <a:noFill/>
                    <a:ln w="0">
                      <a:solidFill>
                        <a:srgbClr val="000000"/>
                      </a:solidFill>
                      <a:round/>
                      <a:headEnd/>
                      <a:tailEnd/>
                    </a:ln>
                  </p:spPr>
                  <p:txBody>
                    <a:bodyPr/>
                    <a:lstStyle/>
                    <a:p>
                      <a:endParaRPr lang="de-DE"/>
                    </a:p>
                  </p:txBody>
                </p:sp>
                <p:sp>
                  <p:nvSpPr>
                    <p:cNvPr id="44250" name="Freeform 95"/>
                    <p:cNvSpPr>
                      <a:spLocks/>
                    </p:cNvSpPr>
                    <p:nvPr/>
                  </p:nvSpPr>
                  <p:spPr bwMode="auto">
                    <a:xfrm>
                      <a:off x="2639" y="3315"/>
                      <a:ext cx="132" cy="189"/>
                    </a:xfrm>
                    <a:custGeom>
                      <a:avLst/>
                      <a:gdLst>
                        <a:gd name="T0" fmla="*/ 10 w 923"/>
                        <a:gd name="T1" fmla="*/ 13 h 1140"/>
                        <a:gd name="T2" fmla="*/ 21 w 923"/>
                        <a:gd name="T3" fmla="*/ 5 h 1140"/>
                        <a:gd name="T4" fmla="*/ 27 w 923"/>
                        <a:gd name="T5" fmla="*/ 0 h 1140"/>
                        <a:gd name="T6" fmla="*/ 38 w 923"/>
                        <a:gd name="T7" fmla="*/ 18 h 1140"/>
                        <a:gd name="T8" fmla="*/ 42 w 923"/>
                        <a:gd name="T9" fmla="*/ 28 h 1140"/>
                        <a:gd name="T10" fmla="*/ 53 w 923"/>
                        <a:gd name="T11" fmla="*/ 55 h 1140"/>
                        <a:gd name="T12" fmla="*/ 67 w 923"/>
                        <a:gd name="T13" fmla="*/ 81 h 1140"/>
                        <a:gd name="T14" fmla="*/ 72 w 923"/>
                        <a:gd name="T15" fmla="*/ 94 h 1140"/>
                        <a:gd name="T16" fmla="*/ 82 w 923"/>
                        <a:gd name="T17" fmla="*/ 108 h 1140"/>
                        <a:gd name="T18" fmla="*/ 92 w 923"/>
                        <a:gd name="T19" fmla="*/ 123 h 1140"/>
                        <a:gd name="T20" fmla="*/ 96 w 923"/>
                        <a:gd name="T21" fmla="*/ 137 h 1140"/>
                        <a:gd name="T22" fmla="*/ 98 w 923"/>
                        <a:gd name="T23" fmla="*/ 145 h 1140"/>
                        <a:gd name="T24" fmla="*/ 103 w 923"/>
                        <a:gd name="T25" fmla="*/ 142 h 1140"/>
                        <a:gd name="T26" fmla="*/ 110 w 923"/>
                        <a:gd name="T27" fmla="*/ 138 h 1140"/>
                        <a:gd name="T28" fmla="*/ 115 w 923"/>
                        <a:gd name="T29" fmla="*/ 133 h 1140"/>
                        <a:gd name="T30" fmla="*/ 123 w 923"/>
                        <a:gd name="T31" fmla="*/ 140 h 1140"/>
                        <a:gd name="T32" fmla="*/ 132 w 923"/>
                        <a:gd name="T33" fmla="*/ 153 h 1140"/>
                        <a:gd name="T34" fmla="*/ 125 w 923"/>
                        <a:gd name="T35" fmla="*/ 159 h 1140"/>
                        <a:gd name="T36" fmla="*/ 117 w 923"/>
                        <a:gd name="T37" fmla="*/ 165 h 1140"/>
                        <a:gd name="T38" fmla="*/ 109 w 923"/>
                        <a:gd name="T39" fmla="*/ 168 h 1140"/>
                        <a:gd name="T40" fmla="*/ 102 w 923"/>
                        <a:gd name="T41" fmla="*/ 177 h 1140"/>
                        <a:gd name="T42" fmla="*/ 91 w 923"/>
                        <a:gd name="T43" fmla="*/ 187 h 1140"/>
                        <a:gd name="T44" fmla="*/ 82 w 923"/>
                        <a:gd name="T45" fmla="*/ 189 h 1140"/>
                        <a:gd name="T46" fmla="*/ 89 w 923"/>
                        <a:gd name="T47" fmla="*/ 164 h 1140"/>
                        <a:gd name="T48" fmla="*/ 84 w 923"/>
                        <a:gd name="T49" fmla="*/ 153 h 1140"/>
                        <a:gd name="T50" fmla="*/ 69 w 923"/>
                        <a:gd name="T51" fmla="*/ 131 h 1140"/>
                        <a:gd name="T52" fmla="*/ 55 w 923"/>
                        <a:gd name="T53" fmla="*/ 108 h 1140"/>
                        <a:gd name="T54" fmla="*/ 46 w 923"/>
                        <a:gd name="T55" fmla="*/ 93 h 1140"/>
                        <a:gd name="T56" fmla="*/ 40 w 923"/>
                        <a:gd name="T57" fmla="*/ 78 h 1140"/>
                        <a:gd name="T58" fmla="*/ 30 w 923"/>
                        <a:gd name="T59" fmla="*/ 56 h 1140"/>
                        <a:gd name="T60" fmla="*/ 22 w 923"/>
                        <a:gd name="T61" fmla="*/ 46 h 1140"/>
                        <a:gd name="T62" fmla="*/ 15 w 923"/>
                        <a:gd name="T63" fmla="*/ 53 h 1140"/>
                        <a:gd name="T64" fmla="*/ 10 w 923"/>
                        <a:gd name="T65" fmla="*/ 56 h 1140"/>
                        <a:gd name="T66" fmla="*/ 2 w 923"/>
                        <a:gd name="T67" fmla="*/ 44 h 1140"/>
                        <a:gd name="T68" fmla="*/ 2 w 923"/>
                        <a:gd name="T69" fmla="*/ 31 h 1140"/>
                        <a:gd name="T70" fmla="*/ 6 w 923"/>
                        <a:gd name="T71" fmla="*/ 14 h 11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3"/>
                        <a:gd name="T109" fmla="*/ 0 h 1140"/>
                        <a:gd name="T110" fmla="*/ 923 w 923"/>
                        <a:gd name="T111" fmla="*/ 1140 h 11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3" h="1140">
                          <a:moveTo>
                            <a:pt x="43" y="85"/>
                          </a:moveTo>
                          <a:lnTo>
                            <a:pt x="69" y="80"/>
                          </a:lnTo>
                          <a:lnTo>
                            <a:pt x="110" y="58"/>
                          </a:lnTo>
                          <a:lnTo>
                            <a:pt x="148" y="32"/>
                          </a:lnTo>
                          <a:lnTo>
                            <a:pt x="179" y="10"/>
                          </a:lnTo>
                          <a:lnTo>
                            <a:pt x="189" y="0"/>
                          </a:lnTo>
                          <a:lnTo>
                            <a:pt x="239" y="64"/>
                          </a:lnTo>
                          <a:lnTo>
                            <a:pt x="269" y="109"/>
                          </a:lnTo>
                          <a:lnTo>
                            <a:pt x="288" y="139"/>
                          </a:lnTo>
                          <a:lnTo>
                            <a:pt x="292" y="166"/>
                          </a:lnTo>
                          <a:lnTo>
                            <a:pt x="323" y="238"/>
                          </a:lnTo>
                          <a:lnTo>
                            <a:pt x="368" y="330"/>
                          </a:lnTo>
                          <a:lnTo>
                            <a:pt x="415" y="421"/>
                          </a:lnTo>
                          <a:lnTo>
                            <a:pt x="466" y="491"/>
                          </a:lnTo>
                          <a:lnTo>
                            <a:pt x="486" y="524"/>
                          </a:lnTo>
                          <a:lnTo>
                            <a:pt x="504" y="566"/>
                          </a:lnTo>
                          <a:lnTo>
                            <a:pt x="526" y="603"/>
                          </a:lnTo>
                          <a:lnTo>
                            <a:pt x="571" y="652"/>
                          </a:lnTo>
                          <a:lnTo>
                            <a:pt x="606" y="700"/>
                          </a:lnTo>
                          <a:lnTo>
                            <a:pt x="645" y="744"/>
                          </a:lnTo>
                          <a:lnTo>
                            <a:pt x="679" y="773"/>
                          </a:lnTo>
                          <a:lnTo>
                            <a:pt x="668" y="825"/>
                          </a:lnTo>
                          <a:lnTo>
                            <a:pt x="662" y="858"/>
                          </a:lnTo>
                          <a:lnTo>
                            <a:pt x="684" y="872"/>
                          </a:lnTo>
                          <a:lnTo>
                            <a:pt x="706" y="880"/>
                          </a:lnTo>
                          <a:lnTo>
                            <a:pt x="721" y="858"/>
                          </a:lnTo>
                          <a:lnTo>
                            <a:pt x="738" y="843"/>
                          </a:lnTo>
                          <a:lnTo>
                            <a:pt x="770" y="832"/>
                          </a:lnTo>
                          <a:lnTo>
                            <a:pt x="788" y="819"/>
                          </a:lnTo>
                          <a:lnTo>
                            <a:pt x="802" y="803"/>
                          </a:lnTo>
                          <a:lnTo>
                            <a:pt x="825" y="788"/>
                          </a:lnTo>
                          <a:lnTo>
                            <a:pt x="863" y="847"/>
                          </a:lnTo>
                          <a:lnTo>
                            <a:pt x="901" y="890"/>
                          </a:lnTo>
                          <a:lnTo>
                            <a:pt x="923" y="922"/>
                          </a:lnTo>
                          <a:lnTo>
                            <a:pt x="923" y="928"/>
                          </a:lnTo>
                          <a:lnTo>
                            <a:pt x="873" y="960"/>
                          </a:lnTo>
                          <a:lnTo>
                            <a:pt x="841" y="975"/>
                          </a:lnTo>
                          <a:lnTo>
                            <a:pt x="819" y="998"/>
                          </a:lnTo>
                          <a:lnTo>
                            <a:pt x="781" y="1004"/>
                          </a:lnTo>
                          <a:lnTo>
                            <a:pt x="759" y="1013"/>
                          </a:lnTo>
                          <a:lnTo>
                            <a:pt x="738" y="1037"/>
                          </a:lnTo>
                          <a:lnTo>
                            <a:pt x="716" y="1068"/>
                          </a:lnTo>
                          <a:lnTo>
                            <a:pt x="674" y="1102"/>
                          </a:lnTo>
                          <a:lnTo>
                            <a:pt x="635" y="1128"/>
                          </a:lnTo>
                          <a:lnTo>
                            <a:pt x="590" y="1132"/>
                          </a:lnTo>
                          <a:lnTo>
                            <a:pt x="576" y="1140"/>
                          </a:lnTo>
                          <a:lnTo>
                            <a:pt x="603" y="1047"/>
                          </a:lnTo>
                          <a:lnTo>
                            <a:pt x="619" y="987"/>
                          </a:lnTo>
                          <a:lnTo>
                            <a:pt x="619" y="963"/>
                          </a:lnTo>
                          <a:lnTo>
                            <a:pt x="590" y="922"/>
                          </a:lnTo>
                          <a:lnTo>
                            <a:pt x="547" y="872"/>
                          </a:lnTo>
                          <a:lnTo>
                            <a:pt x="481" y="793"/>
                          </a:lnTo>
                          <a:lnTo>
                            <a:pt x="421" y="712"/>
                          </a:lnTo>
                          <a:lnTo>
                            <a:pt x="383" y="652"/>
                          </a:lnTo>
                          <a:lnTo>
                            <a:pt x="353" y="608"/>
                          </a:lnTo>
                          <a:lnTo>
                            <a:pt x="323" y="559"/>
                          </a:lnTo>
                          <a:lnTo>
                            <a:pt x="300" y="524"/>
                          </a:lnTo>
                          <a:lnTo>
                            <a:pt x="278" y="470"/>
                          </a:lnTo>
                          <a:lnTo>
                            <a:pt x="251" y="421"/>
                          </a:lnTo>
                          <a:lnTo>
                            <a:pt x="213" y="339"/>
                          </a:lnTo>
                          <a:lnTo>
                            <a:pt x="179" y="303"/>
                          </a:lnTo>
                          <a:lnTo>
                            <a:pt x="157" y="280"/>
                          </a:lnTo>
                          <a:lnTo>
                            <a:pt x="125" y="295"/>
                          </a:lnTo>
                          <a:lnTo>
                            <a:pt x="103" y="318"/>
                          </a:lnTo>
                          <a:lnTo>
                            <a:pt x="81" y="333"/>
                          </a:lnTo>
                          <a:lnTo>
                            <a:pt x="69" y="339"/>
                          </a:lnTo>
                          <a:lnTo>
                            <a:pt x="32" y="291"/>
                          </a:lnTo>
                          <a:lnTo>
                            <a:pt x="14" y="263"/>
                          </a:lnTo>
                          <a:lnTo>
                            <a:pt x="0" y="249"/>
                          </a:lnTo>
                          <a:lnTo>
                            <a:pt x="14" y="189"/>
                          </a:lnTo>
                          <a:lnTo>
                            <a:pt x="25" y="144"/>
                          </a:lnTo>
                          <a:lnTo>
                            <a:pt x="43" y="85"/>
                          </a:lnTo>
                          <a:close/>
                        </a:path>
                      </a:pathLst>
                    </a:custGeom>
                    <a:solidFill>
                      <a:srgbClr val="40C2FF"/>
                    </a:solidFill>
                    <a:ln w="9525">
                      <a:noFill/>
                      <a:round/>
                      <a:headEnd/>
                      <a:tailEnd/>
                    </a:ln>
                  </p:spPr>
                  <p:txBody>
                    <a:bodyPr/>
                    <a:lstStyle/>
                    <a:p>
                      <a:endParaRPr lang="de-DE"/>
                    </a:p>
                  </p:txBody>
                </p:sp>
                <p:sp>
                  <p:nvSpPr>
                    <p:cNvPr id="44251" name="Freeform 96"/>
                    <p:cNvSpPr>
                      <a:spLocks/>
                    </p:cNvSpPr>
                    <p:nvPr/>
                  </p:nvSpPr>
                  <p:spPr bwMode="auto">
                    <a:xfrm>
                      <a:off x="2639" y="3315"/>
                      <a:ext cx="132" cy="189"/>
                    </a:xfrm>
                    <a:custGeom>
                      <a:avLst/>
                      <a:gdLst>
                        <a:gd name="T0" fmla="*/ 10 w 923"/>
                        <a:gd name="T1" fmla="*/ 13 h 1140"/>
                        <a:gd name="T2" fmla="*/ 21 w 923"/>
                        <a:gd name="T3" fmla="*/ 5 h 1140"/>
                        <a:gd name="T4" fmla="*/ 27 w 923"/>
                        <a:gd name="T5" fmla="*/ 0 h 1140"/>
                        <a:gd name="T6" fmla="*/ 38 w 923"/>
                        <a:gd name="T7" fmla="*/ 18 h 1140"/>
                        <a:gd name="T8" fmla="*/ 42 w 923"/>
                        <a:gd name="T9" fmla="*/ 28 h 1140"/>
                        <a:gd name="T10" fmla="*/ 53 w 923"/>
                        <a:gd name="T11" fmla="*/ 55 h 1140"/>
                        <a:gd name="T12" fmla="*/ 67 w 923"/>
                        <a:gd name="T13" fmla="*/ 81 h 1140"/>
                        <a:gd name="T14" fmla="*/ 72 w 923"/>
                        <a:gd name="T15" fmla="*/ 94 h 1140"/>
                        <a:gd name="T16" fmla="*/ 82 w 923"/>
                        <a:gd name="T17" fmla="*/ 108 h 1140"/>
                        <a:gd name="T18" fmla="*/ 92 w 923"/>
                        <a:gd name="T19" fmla="*/ 123 h 1140"/>
                        <a:gd name="T20" fmla="*/ 96 w 923"/>
                        <a:gd name="T21" fmla="*/ 137 h 1140"/>
                        <a:gd name="T22" fmla="*/ 98 w 923"/>
                        <a:gd name="T23" fmla="*/ 145 h 1140"/>
                        <a:gd name="T24" fmla="*/ 103 w 923"/>
                        <a:gd name="T25" fmla="*/ 142 h 1140"/>
                        <a:gd name="T26" fmla="*/ 110 w 923"/>
                        <a:gd name="T27" fmla="*/ 138 h 1140"/>
                        <a:gd name="T28" fmla="*/ 115 w 923"/>
                        <a:gd name="T29" fmla="*/ 133 h 1140"/>
                        <a:gd name="T30" fmla="*/ 123 w 923"/>
                        <a:gd name="T31" fmla="*/ 140 h 1140"/>
                        <a:gd name="T32" fmla="*/ 132 w 923"/>
                        <a:gd name="T33" fmla="*/ 153 h 1140"/>
                        <a:gd name="T34" fmla="*/ 125 w 923"/>
                        <a:gd name="T35" fmla="*/ 159 h 1140"/>
                        <a:gd name="T36" fmla="*/ 117 w 923"/>
                        <a:gd name="T37" fmla="*/ 165 h 1140"/>
                        <a:gd name="T38" fmla="*/ 109 w 923"/>
                        <a:gd name="T39" fmla="*/ 168 h 1140"/>
                        <a:gd name="T40" fmla="*/ 102 w 923"/>
                        <a:gd name="T41" fmla="*/ 177 h 1140"/>
                        <a:gd name="T42" fmla="*/ 91 w 923"/>
                        <a:gd name="T43" fmla="*/ 187 h 1140"/>
                        <a:gd name="T44" fmla="*/ 82 w 923"/>
                        <a:gd name="T45" fmla="*/ 189 h 1140"/>
                        <a:gd name="T46" fmla="*/ 89 w 923"/>
                        <a:gd name="T47" fmla="*/ 164 h 1140"/>
                        <a:gd name="T48" fmla="*/ 84 w 923"/>
                        <a:gd name="T49" fmla="*/ 153 h 1140"/>
                        <a:gd name="T50" fmla="*/ 69 w 923"/>
                        <a:gd name="T51" fmla="*/ 131 h 1140"/>
                        <a:gd name="T52" fmla="*/ 55 w 923"/>
                        <a:gd name="T53" fmla="*/ 108 h 1140"/>
                        <a:gd name="T54" fmla="*/ 46 w 923"/>
                        <a:gd name="T55" fmla="*/ 93 h 1140"/>
                        <a:gd name="T56" fmla="*/ 40 w 923"/>
                        <a:gd name="T57" fmla="*/ 78 h 1140"/>
                        <a:gd name="T58" fmla="*/ 30 w 923"/>
                        <a:gd name="T59" fmla="*/ 56 h 1140"/>
                        <a:gd name="T60" fmla="*/ 22 w 923"/>
                        <a:gd name="T61" fmla="*/ 46 h 1140"/>
                        <a:gd name="T62" fmla="*/ 15 w 923"/>
                        <a:gd name="T63" fmla="*/ 53 h 1140"/>
                        <a:gd name="T64" fmla="*/ 10 w 923"/>
                        <a:gd name="T65" fmla="*/ 56 h 1140"/>
                        <a:gd name="T66" fmla="*/ 2 w 923"/>
                        <a:gd name="T67" fmla="*/ 44 h 1140"/>
                        <a:gd name="T68" fmla="*/ 2 w 923"/>
                        <a:gd name="T69" fmla="*/ 31 h 1140"/>
                        <a:gd name="T70" fmla="*/ 6 w 923"/>
                        <a:gd name="T71" fmla="*/ 14 h 11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3"/>
                        <a:gd name="T109" fmla="*/ 0 h 1140"/>
                        <a:gd name="T110" fmla="*/ 923 w 923"/>
                        <a:gd name="T111" fmla="*/ 1140 h 11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3" h="1140">
                          <a:moveTo>
                            <a:pt x="43" y="85"/>
                          </a:moveTo>
                          <a:lnTo>
                            <a:pt x="69" y="80"/>
                          </a:lnTo>
                          <a:lnTo>
                            <a:pt x="110" y="58"/>
                          </a:lnTo>
                          <a:lnTo>
                            <a:pt x="148" y="32"/>
                          </a:lnTo>
                          <a:lnTo>
                            <a:pt x="179" y="10"/>
                          </a:lnTo>
                          <a:lnTo>
                            <a:pt x="189" y="0"/>
                          </a:lnTo>
                          <a:lnTo>
                            <a:pt x="239" y="64"/>
                          </a:lnTo>
                          <a:lnTo>
                            <a:pt x="269" y="109"/>
                          </a:lnTo>
                          <a:lnTo>
                            <a:pt x="288" y="139"/>
                          </a:lnTo>
                          <a:lnTo>
                            <a:pt x="292" y="166"/>
                          </a:lnTo>
                          <a:lnTo>
                            <a:pt x="323" y="238"/>
                          </a:lnTo>
                          <a:lnTo>
                            <a:pt x="368" y="330"/>
                          </a:lnTo>
                          <a:lnTo>
                            <a:pt x="415" y="421"/>
                          </a:lnTo>
                          <a:lnTo>
                            <a:pt x="466" y="491"/>
                          </a:lnTo>
                          <a:lnTo>
                            <a:pt x="486" y="524"/>
                          </a:lnTo>
                          <a:lnTo>
                            <a:pt x="504" y="566"/>
                          </a:lnTo>
                          <a:lnTo>
                            <a:pt x="526" y="603"/>
                          </a:lnTo>
                          <a:lnTo>
                            <a:pt x="571" y="652"/>
                          </a:lnTo>
                          <a:lnTo>
                            <a:pt x="606" y="700"/>
                          </a:lnTo>
                          <a:lnTo>
                            <a:pt x="645" y="744"/>
                          </a:lnTo>
                          <a:lnTo>
                            <a:pt x="679" y="773"/>
                          </a:lnTo>
                          <a:lnTo>
                            <a:pt x="668" y="825"/>
                          </a:lnTo>
                          <a:lnTo>
                            <a:pt x="662" y="858"/>
                          </a:lnTo>
                          <a:lnTo>
                            <a:pt x="684" y="872"/>
                          </a:lnTo>
                          <a:lnTo>
                            <a:pt x="706" y="880"/>
                          </a:lnTo>
                          <a:lnTo>
                            <a:pt x="721" y="858"/>
                          </a:lnTo>
                          <a:lnTo>
                            <a:pt x="738" y="843"/>
                          </a:lnTo>
                          <a:lnTo>
                            <a:pt x="770" y="832"/>
                          </a:lnTo>
                          <a:lnTo>
                            <a:pt x="788" y="819"/>
                          </a:lnTo>
                          <a:lnTo>
                            <a:pt x="802" y="803"/>
                          </a:lnTo>
                          <a:lnTo>
                            <a:pt x="825" y="788"/>
                          </a:lnTo>
                          <a:lnTo>
                            <a:pt x="863" y="847"/>
                          </a:lnTo>
                          <a:lnTo>
                            <a:pt x="901" y="890"/>
                          </a:lnTo>
                          <a:lnTo>
                            <a:pt x="923" y="922"/>
                          </a:lnTo>
                          <a:lnTo>
                            <a:pt x="923" y="928"/>
                          </a:lnTo>
                          <a:lnTo>
                            <a:pt x="873" y="960"/>
                          </a:lnTo>
                          <a:lnTo>
                            <a:pt x="841" y="975"/>
                          </a:lnTo>
                          <a:lnTo>
                            <a:pt x="819" y="998"/>
                          </a:lnTo>
                          <a:lnTo>
                            <a:pt x="781" y="1004"/>
                          </a:lnTo>
                          <a:lnTo>
                            <a:pt x="759" y="1013"/>
                          </a:lnTo>
                          <a:lnTo>
                            <a:pt x="738" y="1037"/>
                          </a:lnTo>
                          <a:lnTo>
                            <a:pt x="716" y="1068"/>
                          </a:lnTo>
                          <a:lnTo>
                            <a:pt x="674" y="1102"/>
                          </a:lnTo>
                          <a:lnTo>
                            <a:pt x="635" y="1128"/>
                          </a:lnTo>
                          <a:lnTo>
                            <a:pt x="590" y="1132"/>
                          </a:lnTo>
                          <a:lnTo>
                            <a:pt x="576" y="1140"/>
                          </a:lnTo>
                          <a:lnTo>
                            <a:pt x="603" y="1047"/>
                          </a:lnTo>
                          <a:lnTo>
                            <a:pt x="619" y="987"/>
                          </a:lnTo>
                          <a:lnTo>
                            <a:pt x="619" y="963"/>
                          </a:lnTo>
                          <a:lnTo>
                            <a:pt x="590" y="922"/>
                          </a:lnTo>
                          <a:lnTo>
                            <a:pt x="547" y="872"/>
                          </a:lnTo>
                          <a:lnTo>
                            <a:pt x="481" y="793"/>
                          </a:lnTo>
                          <a:lnTo>
                            <a:pt x="421" y="712"/>
                          </a:lnTo>
                          <a:lnTo>
                            <a:pt x="383" y="652"/>
                          </a:lnTo>
                          <a:lnTo>
                            <a:pt x="353" y="608"/>
                          </a:lnTo>
                          <a:lnTo>
                            <a:pt x="323" y="559"/>
                          </a:lnTo>
                          <a:lnTo>
                            <a:pt x="300" y="524"/>
                          </a:lnTo>
                          <a:lnTo>
                            <a:pt x="278" y="470"/>
                          </a:lnTo>
                          <a:lnTo>
                            <a:pt x="251" y="421"/>
                          </a:lnTo>
                          <a:lnTo>
                            <a:pt x="213" y="339"/>
                          </a:lnTo>
                          <a:lnTo>
                            <a:pt x="179" y="303"/>
                          </a:lnTo>
                          <a:lnTo>
                            <a:pt x="157" y="280"/>
                          </a:lnTo>
                          <a:lnTo>
                            <a:pt x="125" y="295"/>
                          </a:lnTo>
                          <a:lnTo>
                            <a:pt x="103" y="318"/>
                          </a:lnTo>
                          <a:lnTo>
                            <a:pt x="81" y="333"/>
                          </a:lnTo>
                          <a:lnTo>
                            <a:pt x="69" y="339"/>
                          </a:lnTo>
                          <a:lnTo>
                            <a:pt x="32" y="291"/>
                          </a:lnTo>
                          <a:lnTo>
                            <a:pt x="14" y="263"/>
                          </a:lnTo>
                          <a:lnTo>
                            <a:pt x="0" y="249"/>
                          </a:lnTo>
                          <a:lnTo>
                            <a:pt x="14" y="189"/>
                          </a:lnTo>
                          <a:lnTo>
                            <a:pt x="25" y="144"/>
                          </a:lnTo>
                          <a:lnTo>
                            <a:pt x="43" y="85"/>
                          </a:lnTo>
                        </a:path>
                      </a:pathLst>
                    </a:custGeom>
                    <a:noFill/>
                    <a:ln w="0">
                      <a:solidFill>
                        <a:srgbClr val="000000"/>
                      </a:solidFill>
                      <a:round/>
                      <a:headEnd/>
                      <a:tailEnd/>
                    </a:ln>
                  </p:spPr>
                  <p:txBody>
                    <a:bodyPr/>
                    <a:lstStyle/>
                    <a:p>
                      <a:endParaRPr lang="de-DE"/>
                    </a:p>
                  </p:txBody>
                </p:sp>
                <p:sp>
                  <p:nvSpPr>
                    <p:cNvPr id="44252" name="Freeform 97"/>
                    <p:cNvSpPr>
                      <a:spLocks/>
                    </p:cNvSpPr>
                    <p:nvPr/>
                  </p:nvSpPr>
                  <p:spPr bwMode="auto">
                    <a:xfrm>
                      <a:off x="2860" y="3224"/>
                      <a:ext cx="111" cy="110"/>
                    </a:xfrm>
                    <a:custGeom>
                      <a:avLst/>
                      <a:gdLst>
                        <a:gd name="T0" fmla="*/ 31 w 777"/>
                        <a:gd name="T1" fmla="*/ 103 h 658"/>
                        <a:gd name="T2" fmla="*/ 17 w 777"/>
                        <a:gd name="T3" fmla="*/ 97 h 658"/>
                        <a:gd name="T4" fmla="*/ 6 w 777"/>
                        <a:gd name="T5" fmla="*/ 90 h 658"/>
                        <a:gd name="T6" fmla="*/ 0 w 777"/>
                        <a:gd name="T7" fmla="*/ 78 h 658"/>
                        <a:gd name="T8" fmla="*/ 0 w 777"/>
                        <a:gd name="T9" fmla="*/ 56 h 658"/>
                        <a:gd name="T10" fmla="*/ 4 w 777"/>
                        <a:gd name="T11" fmla="*/ 37 h 658"/>
                        <a:gd name="T12" fmla="*/ 11 w 777"/>
                        <a:gd name="T13" fmla="*/ 20 h 658"/>
                        <a:gd name="T14" fmla="*/ 15 w 777"/>
                        <a:gd name="T15" fmla="*/ 14 h 658"/>
                        <a:gd name="T16" fmla="*/ 20 w 777"/>
                        <a:gd name="T17" fmla="*/ 8 h 658"/>
                        <a:gd name="T18" fmla="*/ 33 w 777"/>
                        <a:gd name="T19" fmla="*/ 0 h 658"/>
                        <a:gd name="T20" fmla="*/ 40 w 777"/>
                        <a:gd name="T21" fmla="*/ 0 h 658"/>
                        <a:gd name="T22" fmla="*/ 44 w 777"/>
                        <a:gd name="T23" fmla="*/ 2 h 658"/>
                        <a:gd name="T24" fmla="*/ 59 w 777"/>
                        <a:gd name="T25" fmla="*/ 11 h 658"/>
                        <a:gd name="T26" fmla="*/ 72 w 777"/>
                        <a:gd name="T27" fmla="*/ 21 h 658"/>
                        <a:gd name="T28" fmla="*/ 95 w 777"/>
                        <a:gd name="T29" fmla="*/ 39 h 658"/>
                        <a:gd name="T30" fmla="*/ 100 w 777"/>
                        <a:gd name="T31" fmla="*/ 46 h 658"/>
                        <a:gd name="T32" fmla="*/ 106 w 777"/>
                        <a:gd name="T33" fmla="*/ 52 h 658"/>
                        <a:gd name="T34" fmla="*/ 111 w 777"/>
                        <a:gd name="T35" fmla="*/ 58 h 658"/>
                        <a:gd name="T36" fmla="*/ 100 w 777"/>
                        <a:gd name="T37" fmla="*/ 72 h 658"/>
                        <a:gd name="T38" fmla="*/ 72 w 777"/>
                        <a:gd name="T39" fmla="*/ 94 h 658"/>
                        <a:gd name="T40" fmla="*/ 61 w 777"/>
                        <a:gd name="T41" fmla="*/ 110 h 658"/>
                        <a:gd name="T42" fmla="*/ 39 w 777"/>
                        <a:gd name="T43" fmla="*/ 104 h 658"/>
                        <a:gd name="T44" fmla="*/ 31 w 777"/>
                        <a:gd name="T45" fmla="*/ 103 h 65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77"/>
                        <a:gd name="T70" fmla="*/ 0 h 658"/>
                        <a:gd name="T71" fmla="*/ 777 w 777"/>
                        <a:gd name="T72" fmla="*/ 658 h 65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77" h="658">
                          <a:moveTo>
                            <a:pt x="220" y="616"/>
                          </a:moveTo>
                          <a:lnTo>
                            <a:pt x="117" y="580"/>
                          </a:lnTo>
                          <a:lnTo>
                            <a:pt x="39" y="539"/>
                          </a:lnTo>
                          <a:lnTo>
                            <a:pt x="0" y="464"/>
                          </a:lnTo>
                          <a:lnTo>
                            <a:pt x="1" y="335"/>
                          </a:lnTo>
                          <a:lnTo>
                            <a:pt x="30" y="219"/>
                          </a:lnTo>
                          <a:lnTo>
                            <a:pt x="80" y="121"/>
                          </a:lnTo>
                          <a:lnTo>
                            <a:pt x="105" y="86"/>
                          </a:lnTo>
                          <a:lnTo>
                            <a:pt x="143" y="47"/>
                          </a:lnTo>
                          <a:lnTo>
                            <a:pt x="230" y="0"/>
                          </a:lnTo>
                          <a:lnTo>
                            <a:pt x="277" y="0"/>
                          </a:lnTo>
                          <a:lnTo>
                            <a:pt x="307" y="11"/>
                          </a:lnTo>
                          <a:lnTo>
                            <a:pt x="411" y="65"/>
                          </a:lnTo>
                          <a:lnTo>
                            <a:pt x="501" y="124"/>
                          </a:lnTo>
                          <a:lnTo>
                            <a:pt x="663" y="236"/>
                          </a:lnTo>
                          <a:lnTo>
                            <a:pt x="701" y="276"/>
                          </a:lnTo>
                          <a:lnTo>
                            <a:pt x="741" y="313"/>
                          </a:lnTo>
                          <a:lnTo>
                            <a:pt x="777" y="349"/>
                          </a:lnTo>
                          <a:lnTo>
                            <a:pt x="701" y="429"/>
                          </a:lnTo>
                          <a:lnTo>
                            <a:pt x="507" y="562"/>
                          </a:lnTo>
                          <a:lnTo>
                            <a:pt x="430" y="658"/>
                          </a:lnTo>
                          <a:lnTo>
                            <a:pt x="275" y="620"/>
                          </a:lnTo>
                          <a:lnTo>
                            <a:pt x="220" y="616"/>
                          </a:lnTo>
                          <a:close/>
                        </a:path>
                      </a:pathLst>
                    </a:custGeom>
                    <a:solidFill>
                      <a:srgbClr val="FFFFFF"/>
                    </a:solidFill>
                    <a:ln w="9525">
                      <a:noFill/>
                      <a:round/>
                      <a:headEnd/>
                      <a:tailEnd/>
                    </a:ln>
                  </p:spPr>
                  <p:txBody>
                    <a:bodyPr/>
                    <a:lstStyle/>
                    <a:p>
                      <a:endParaRPr lang="de-DE"/>
                    </a:p>
                  </p:txBody>
                </p:sp>
                <p:sp>
                  <p:nvSpPr>
                    <p:cNvPr id="44253" name="Freeform 98"/>
                    <p:cNvSpPr>
                      <a:spLocks/>
                    </p:cNvSpPr>
                    <p:nvPr/>
                  </p:nvSpPr>
                  <p:spPr bwMode="auto">
                    <a:xfrm>
                      <a:off x="2860" y="3224"/>
                      <a:ext cx="111" cy="110"/>
                    </a:xfrm>
                    <a:custGeom>
                      <a:avLst/>
                      <a:gdLst>
                        <a:gd name="T0" fmla="*/ 31 w 777"/>
                        <a:gd name="T1" fmla="*/ 103 h 658"/>
                        <a:gd name="T2" fmla="*/ 17 w 777"/>
                        <a:gd name="T3" fmla="*/ 97 h 658"/>
                        <a:gd name="T4" fmla="*/ 6 w 777"/>
                        <a:gd name="T5" fmla="*/ 90 h 658"/>
                        <a:gd name="T6" fmla="*/ 0 w 777"/>
                        <a:gd name="T7" fmla="*/ 78 h 658"/>
                        <a:gd name="T8" fmla="*/ 0 w 777"/>
                        <a:gd name="T9" fmla="*/ 56 h 658"/>
                        <a:gd name="T10" fmla="*/ 4 w 777"/>
                        <a:gd name="T11" fmla="*/ 37 h 658"/>
                        <a:gd name="T12" fmla="*/ 11 w 777"/>
                        <a:gd name="T13" fmla="*/ 20 h 658"/>
                        <a:gd name="T14" fmla="*/ 15 w 777"/>
                        <a:gd name="T15" fmla="*/ 14 h 658"/>
                        <a:gd name="T16" fmla="*/ 20 w 777"/>
                        <a:gd name="T17" fmla="*/ 8 h 658"/>
                        <a:gd name="T18" fmla="*/ 33 w 777"/>
                        <a:gd name="T19" fmla="*/ 0 h 658"/>
                        <a:gd name="T20" fmla="*/ 40 w 777"/>
                        <a:gd name="T21" fmla="*/ 0 h 658"/>
                        <a:gd name="T22" fmla="*/ 44 w 777"/>
                        <a:gd name="T23" fmla="*/ 2 h 658"/>
                        <a:gd name="T24" fmla="*/ 59 w 777"/>
                        <a:gd name="T25" fmla="*/ 11 h 658"/>
                        <a:gd name="T26" fmla="*/ 72 w 777"/>
                        <a:gd name="T27" fmla="*/ 21 h 658"/>
                        <a:gd name="T28" fmla="*/ 95 w 777"/>
                        <a:gd name="T29" fmla="*/ 39 h 658"/>
                        <a:gd name="T30" fmla="*/ 100 w 777"/>
                        <a:gd name="T31" fmla="*/ 46 h 658"/>
                        <a:gd name="T32" fmla="*/ 106 w 777"/>
                        <a:gd name="T33" fmla="*/ 52 h 658"/>
                        <a:gd name="T34" fmla="*/ 111 w 777"/>
                        <a:gd name="T35" fmla="*/ 58 h 658"/>
                        <a:gd name="T36" fmla="*/ 100 w 777"/>
                        <a:gd name="T37" fmla="*/ 72 h 658"/>
                        <a:gd name="T38" fmla="*/ 72 w 777"/>
                        <a:gd name="T39" fmla="*/ 94 h 658"/>
                        <a:gd name="T40" fmla="*/ 61 w 777"/>
                        <a:gd name="T41" fmla="*/ 110 h 658"/>
                        <a:gd name="T42" fmla="*/ 39 w 777"/>
                        <a:gd name="T43" fmla="*/ 104 h 658"/>
                        <a:gd name="T44" fmla="*/ 31 w 777"/>
                        <a:gd name="T45" fmla="*/ 103 h 65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77"/>
                        <a:gd name="T70" fmla="*/ 0 h 658"/>
                        <a:gd name="T71" fmla="*/ 777 w 777"/>
                        <a:gd name="T72" fmla="*/ 658 h 65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77" h="658">
                          <a:moveTo>
                            <a:pt x="220" y="616"/>
                          </a:moveTo>
                          <a:lnTo>
                            <a:pt x="117" y="580"/>
                          </a:lnTo>
                          <a:lnTo>
                            <a:pt x="39" y="539"/>
                          </a:lnTo>
                          <a:lnTo>
                            <a:pt x="0" y="464"/>
                          </a:lnTo>
                          <a:lnTo>
                            <a:pt x="1" y="335"/>
                          </a:lnTo>
                          <a:lnTo>
                            <a:pt x="30" y="219"/>
                          </a:lnTo>
                          <a:lnTo>
                            <a:pt x="80" y="121"/>
                          </a:lnTo>
                          <a:lnTo>
                            <a:pt x="105" y="86"/>
                          </a:lnTo>
                          <a:lnTo>
                            <a:pt x="143" y="47"/>
                          </a:lnTo>
                          <a:lnTo>
                            <a:pt x="230" y="0"/>
                          </a:lnTo>
                          <a:lnTo>
                            <a:pt x="277" y="0"/>
                          </a:lnTo>
                          <a:lnTo>
                            <a:pt x="307" y="11"/>
                          </a:lnTo>
                          <a:lnTo>
                            <a:pt x="411" y="65"/>
                          </a:lnTo>
                          <a:lnTo>
                            <a:pt x="501" y="124"/>
                          </a:lnTo>
                          <a:lnTo>
                            <a:pt x="663" y="236"/>
                          </a:lnTo>
                          <a:lnTo>
                            <a:pt x="701" y="276"/>
                          </a:lnTo>
                          <a:lnTo>
                            <a:pt x="741" y="313"/>
                          </a:lnTo>
                          <a:lnTo>
                            <a:pt x="777" y="349"/>
                          </a:lnTo>
                          <a:lnTo>
                            <a:pt x="701" y="429"/>
                          </a:lnTo>
                          <a:lnTo>
                            <a:pt x="507" y="562"/>
                          </a:lnTo>
                          <a:lnTo>
                            <a:pt x="430" y="658"/>
                          </a:lnTo>
                          <a:lnTo>
                            <a:pt x="275" y="620"/>
                          </a:lnTo>
                          <a:lnTo>
                            <a:pt x="220" y="616"/>
                          </a:lnTo>
                        </a:path>
                      </a:pathLst>
                    </a:custGeom>
                    <a:noFill/>
                    <a:ln w="0">
                      <a:solidFill>
                        <a:srgbClr val="000000"/>
                      </a:solidFill>
                      <a:round/>
                      <a:headEnd/>
                      <a:tailEnd/>
                    </a:ln>
                  </p:spPr>
                  <p:txBody>
                    <a:bodyPr/>
                    <a:lstStyle/>
                    <a:p>
                      <a:endParaRPr lang="de-DE"/>
                    </a:p>
                  </p:txBody>
                </p:sp>
                <p:sp>
                  <p:nvSpPr>
                    <p:cNvPr id="44254" name="Freeform 99"/>
                    <p:cNvSpPr>
                      <a:spLocks/>
                    </p:cNvSpPr>
                    <p:nvPr/>
                  </p:nvSpPr>
                  <p:spPr bwMode="auto">
                    <a:xfrm>
                      <a:off x="2800" y="3903"/>
                      <a:ext cx="175" cy="129"/>
                    </a:xfrm>
                    <a:custGeom>
                      <a:avLst/>
                      <a:gdLst>
                        <a:gd name="T0" fmla="*/ 16 w 1224"/>
                        <a:gd name="T1" fmla="*/ 1 h 772"/>
                        <a:gd name="T2" fmla="*/ 22 w 1224"/>
                        <a:gd name="T3" fmla="*/ 0 h 772"/>
                        <a:gd name="T4" fmla="*/ 33 w 1224"/>
                        <a:gd name="T5" fmla="*/ 0 h 772"/>
                        <a:gd name="T6" fmla="*/ 50 w 1224"/>
                        <a:gd name="T7" fmla="*/ 1 h 772"/>
                        <a:gd name="T8" fmla="*/ 69 w 1224"/>
                        <a:gd name="T9" fmla="*/ 6 h 772"/>
                        <a:gd name="T10" fmla="*/ 92 w 1224"/>
                        <a:gd name="T11" fmla="*/ 16 h 772"/>
                        <a:gd name="T12" fmla="*/ 108 w 1224"/>
                        <a:gd name="T13" fmla="*/ 27 h 772"/>
                        <a:gd name="T14" fmla="*/ 125 w 1224"/>
                        <a:gd name="T15" fmla="*/ 35 h 772"/>
                        <a:gd name="T16" fmla="*/ 142 w 1224"/>
                        <a:gd name="T17" fmla="*/ 45 h 772"/>
                        <a:gd name="T18" fmla="*/ 152 w 1224"/>
                        <a:gd name="T19" fmla="*/ 53 h 772"/>
                        <a:gd name="T20" fmla="*/ 156 w 1224"/>
                        <a:gd name="T21" fmla="*/ 55 h 772"/>
                        <a:gd name="T22" fmla="*/ 175 w 1224"/>
                        <a:gd name="T23" fmla="*/ 110 h 772"/>
                        <a:gd name="T24" fmla="*/ 130 w 1224"/>
                        <a:gd name="T25" fmla="*/ 129 h 772"/>
                        <a:gd name="T26" fmla="*/ 128 w 1224"/>
                        <a:gd name="T27" fmla="*/ 129 h 772"/>
                        <a:gd name="T28" fmla="*/ 119 w 1224"/>
                        <a:gd name="T29" fmla="*/ 129 h 772"/>
                        <a:gd name="T30" fmla="*/ 100 w 1224"/>
                        <a:gd name="T31" fmla="*/ 129 h 772"/>
                        <a:gd name="T32" fmla="*/ 78 w 1224"/>
                        <a:gd name="T33" fmla="*/ 126 h 772"/>
                        <a:gd name="T34" fmla="*/ 61 w 1224"/>
                        <a:gd name="T35" fmla="*/ 125 h 772"/>
                        <a:gd name="T36" fmla="*/ 39 w 1224"/>
                        <a:gd name="T37" fmla="*/ 120 h 772"/>
                        <a:gd name="T38" fmla="*/ 24 w 1224"/>
                        <a:gd name="T39" fmla="*/ 117 h 772"/>
                        <a:gd name="T40" fmla="*/ 10 w 1224"/>
                        <a:gd name="T41" fmla="*/ 111 h 772"/>
                        <a:gd name="T42" fmla="*/ 8 w 1224"/>
                        <a:gd name="T43" fmla="*/ 110 h 772"/>
                        <a:gd name="T44" fmla="*/ 2 w 1224"/>
                        <a:gd name="T45" fmla="*/ 107 h 772"/>
                        <a:gd name="T46" fmla="*/ 0 w 1224"/>
                        <a:gd name="T47" fmla="*/ 103 h 772"/>
                        <a:gd name="T48" fmla="*/ 16 w 1224"/>
                        <a:gd name="T49" fmla="*/ 1 h 7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4"/>
                        <a:gd name="T76" fmla="*/ 0 h 772"/>
                        <a:gd name="T77" fmla="*/ 1224 w 1224"/>
                        <a:gd name="T78" fmla="*/ 772 h 7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4" h="772">
                          <a:moveTo>
                            <a:pt x="114" y="8"/>
                          </a:moveTo>
                          <a:lnTo>
                            <a:pt x="154" y="0"/>
                          </a:lnTo>
                          <a:lnTo>
                            <a:pt x="231" y="0"/>
                          </a:lnTo>
                          <a:lnTo>
                            <a:pt x="349" y="8"/>
                          </a:lnTo>
                          <a:lnTo>
                            <a:pt x="484" y="34"/>
                          </a:lnTo>
                          <a:lnTo>
                            <a:pt x="640" y="96"/>
                          </a:lnTo>
                          <a:lnTo>
                            <a:pt x="755" y="162"/>
                          </a:lnTo>
                          <a:lnTo>
                            <a:pt x="872" y="211"/>
                          </a:lnTo>
                          <a:lnTo>
                            <a:pt x="993" y="269"/>
                          </a:lnTo>
                          <a:lnTo>
                            <a:pt x="1060" y="317"/>
                          </a:lnTo>
                          <a:lnTo>
                            <a:pt x="1089" y="332"/>
                          </a:lnTo>
                          <a:lnTo>
                            <a:pt x="1224" y="658"/>
                          </a:lnTo>
                          <a:lnTo>
                            <a:pt x="910" y="772"/>
                          </a:lnTo>
                          <a:lnTo>
                            <a:pt x="893" y="772"/>
                          </a:lnTo>
                          <a:lnTo>
                            <a:pt x="835" y="772"/>
                          </a:lnTo>
                          <a:lnTo>
                            <a:pt x="699" y="772"/>
                          </a:lnTo>
                          <a:lnTo>
                            <a:pt x="549" y="754"/>
                          </a:lnTo>
                          <a:lnTo>
                            <a:pt x="427" y="746"/>
                          </a:lnTo>
                          <a:lnTo>
                            <a:pt x="270" y="721"/>
                          </a:lnTo>
                          <a:lnTo>
                            <a:pt x="171" y="698"/>
                          </a:lnTo>
                          <a:lnTo>
                            <a:pt x="72" y="666"/>
                          </a:lnTo>
                          <a:lnTo>
                            <a:pt x="55" y="658"/>
                          </a:lnTo>
                          <a:lnTo>
                            <a:pt x="15" y="638"/>
                          </a:lnTo>
                          <a:lnTo>
                            <a:pt x="0" y="615"/>
                          </a:lnTo>
                          <a:lnTo>
                            <a:pt x="114" y="8"/>
                          </a:lnTo>
                          <a:close/>
                        </a:path>
                      </a:pathLst>
                    </a:custGeom>
                    <a:solidFill>
                      <a:srgbClr val="C24505"/>
                    </a:solidFill>
                    <a:ln w="9525">
                      <a:noFill/>
                      <a:round/>
                      <a:headEnd/>
                      <a:tailEnd/>
                    </a:ln>
                  </p:spPr>
                  <p:txBody>
                    <a:bodyPr/>
                    <a:lstStyle/>
                    <a:p>
                      <a:endParaRPr lang="de-DE"/>
                    </a:p>
                  </p:txBody>
                </p:sp>
                <p:sp>
                  <p:nvSpPr>
                    <p:cNvPr id="44255" name="Freeform 100"/>
                    <p:cNvSpPr>
                      <a:spLocks/>
                    </p:cNvSpPr>
                    <p:nvPr/>
                  </p:nvSpPr>
                  <p:spPr bwMode="auto">
                    <a:xfrm>
                      <a:off x="2800" y="3903"/>
                      <a:ext cx="175" cy="129"/>
                    </a:xfrm>
                    <a:custGeom>
                      <a:avLst/>
                      <a:gdLst>
                        <a:gd name="T0" fmla="*/ 16 w 1224"/>
                        <a:gd name="T1" fmla="*/ 1 h 772"/>
                        <a:gd name="T2" fmla="*/ 22 w 1224"/>
                        <a:gd name="T3" fmla="*/ 0 h 772"/>
                        <a:gd name="T4" fmla="*/ 33 w 1224"/>
                        <a:gd name="T5" fmla="*/ 0 h 772"/>
                        <a:gd name="T6" fmla="*/ 50 w 1224"/>
                        <a:gd name="T7" fmla="*/ 1 h 772"/>
                        <a:gd name="T8" fmla="*/ 69 w 1224"/>
                        <a:gd name="T9" fmla="*/ 6 h 772"/>
                        <a:gd name="T10" fmla="*/ 92 w 1224"/>
                        <a:gd name="T11" fmla="*/ 16 h 772"/>
                        <a:gd name="T12" fmla="*/ 108 w 1224"/>
                        <a:gd name="T13" fmla="*/ 27 h 772"/>
                        <a:gd name="T14" fmla="*/ 125 w 1224"/>
                        <a:gd name="T15" fmla="*/ 35 h 772"/>
                        <a:gd name="T16" fmla="*/ 142 w 1224"/>
                        <a:gd name="T17" fmla="*/ 45 h 772"/>
                        <a:gd name="T18" fmla="*/ 152 w 1224"/>
                        <a:gd name="T19" fmla="*/ 53 h 772"/>
                        <a:gd name="T20" fmla="*/ 156 w 1224"/>
                        <a:gd name="T21" fmla="*/ 55 h 772"/>
                        <a:gd name="T22" fmla="*/ 175 w 1224"/>
                        <a:gd name="T23" fmla="*/ 110 h 772"/>
                        <a:gd name="T24" fmla="*/ 130 w 1224"/>
                        <a:gd name="T25" fmla="*/ 129 h 772"/>
                        <a:gd name="T26" fmla="*/ 128 w 1224"/>
                        <a:gd name="T27" fmla="*/ 129 h 772"/>
                        <a:gd name="T28" fmla="*/ 119 w 1224"/>
                        <a:gd name="T29" fmla="*/ 129 h 772"/>
                        <a:gd name="T30" fmla="*/ 100 w 1224"/>
                        <a:gd name="T31" fmla="*/ 129 h 772"/>
                        <a:gd name="T32" fmla="*/ 78 w 1224"/>
                        <a:gd name="T33" fmla="*/ 126 h 772"/>
                        <a:gd name="T34" fmla="*/ 61 w 1224"/>
                        <a:gd name="T35" fmla="*/ 125 h 772"/>
                        <a:gd name="T36" fmla="*/ 39 w 1224"/>
                        <a:gd name="T37" fmla="*/ 120 h 772"/>
                        <a:gd name="T38" fmla="*/ 24 w 1224"/>
                        <a:gd name="T39" fmla="*/ 117 h 772"/>
                        <a:gd name="T40" fmla="*/ 10 w 1224"/>
                        <a:gd name="T41" fmla="*/ 111 h 772"/>
                        <a:gd name="T42" fmla="*/ 8 w 1224"/>
                        <a:gd name="T43" fmla="*/ 110 h 772"/>
                        <a:gd name="T44" fmla="*/ 2 w 1224"/>
                        <a:gd name="T45" fmla="*/ 107 h 772"/>
                        <a:gd name="T46" fmla="*/ 0 w 1224"/>
                        <a:gd name="T47" fmla="*/ 103 h 772"/>
                        <a:gd name="T48" fmla="*/ 16 w 1224"/>
                        <a:gd name="T49" fmla="*/ 1 h 7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4"/>
                        <a:gd name="T76" fmla="*/ 0 h 772"/>
                        <a:gd name="T77" fmla="*/ 1224 w 1224"/>
                        <a:gd name="T78" fmla="*/ 772 h 7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4" h="772">
                          <a:moveTo>
                            <a:pt x="114" y="8"/>
                          </a:moveTo>
                          <a:lnTo>
                            <a:pt x="154" y="0"/>
                          </a:lnTo>
                          <a:lnTo>
                            <a:pt x="231" y="0"/>
                          </a:lnTo>
                          <a:lnTo>
                            <a:pt x="349" y="8"/>
                          </a:lnTo>
                          <a:lnTo>
                            <a:pt x="484" y="34"/>
                          </a:lnTo>
                          <a:lnTo>
                            <a:pt x="640" y="96"/>
                          </a:lnTo>
                          <a:lnTo>
                            <a:pt x="755" y="162"/>
                          </a:lnTo>
                          <a:lnTo>
                            <a:pt x="872" y="211"/>
                          </a:lnTo>
                          <a:lnTo>
                            <a:pt x="993" y="269"/>
                          </a:lnTo>
                          <a:lnTo>
                            <a:pt x="1060" y="317"/>
                          </a:lnTo>
                          <a:lnTo>
                            <a:pt x="1089" y="332"/>
                          </a:lnTo>
                          <a:lnTo>
                            <a:pt x="1224" y="658"/>
                          </a:lnTo>
                          <a:lnTo>
                            <a:pt x="910" y="772"/>
                          </a:lnTo>
                          <a:lnTo>
                            <a:pt x="893" y="772"/>
                          </a:lnTo>
                          <a:lnTo>
                            <a:pt x="835" y="772"/>
                          </a:lnTo>
                          <a:lnTo>
                            <a:pt x="699" y="772"/>
                          </a:lnTo>
                          <a:lnTo>
                            <a:pt x="549" y="754"/>
                          </a:lnTo>
                          <a:lnTo>
                            <a:pt x="427" y="746"/>
                          </a:lnTo>
                          <a:lnTo>
                            <a:pt x="270" y="721"/>
                          </a:lnTo>
                          <a:lnTo>
                            <a:pt x="171" y="698"/>
                          </a:lnTo>
                          <a:lnTo>
                            <a:pt x="72" y="666"/>
                          </a:lnTo>
                          <a:lnTo>
                            <a:pt x="55" y="658"/>
                          </a:lnTo>
                          <a:lnTo>
                            <a:pt x="15" y="638"/>
                          </a:lnTo>
                          <a:lnTo>
                            <a:pt x="0" y="615"/>
                          </a:lnTo>
                          <a:lnTo>
                            <a:pt x="114" y="8"/>
                          </a:lnTo>
                        </a:path>
                      </a:pathLst>
                    </a:custGeom>
                    <a:noFill/>
                    <a:ln w="0">
                      <a:solidFill>
                        <a:srgbClr val="000000"/>
                      </a:solidFill>
                      <a:round/>
                      <a:headEnd/>
                      <a:tailEnd/>
                    </a:ln>
                  </p:spPr>
                  <p:txBody>
                    <a:bodyPr/>
                    <a:lstStyle/>
                    <a:p>
                      <a:endParaRPr lang="de-DE"/>
                    </a:p>
                  </p:txBody>
                </p:sp>
                <p:sp>
                  <p:nvSpPr>
                    <p:cNvPr id="44256" name="Freeform 101"/>
                    <p:cNvSpPr>
                      <a:spLocks/>
                    </p:cNvSpPr>
                    <p:nvPr/>
                  </p:nvSpPr>
                  <p:spPr bwMode="auto">
                    <a:xfrm>
                      <a:off x="2927" y="3283"/>
                      <a:ext cx="67" cy="79"/>
                    </a:xfrm>
                    <a:custGeom>
                      <a:avLst/>
                      <a:gdLst>
                        <a:gd name="T0" fmla="*/ 0 w 467"/>
                        <a:gd name="T1" fmla="*/ 38 h 479"/>
                        <a:gd name="T2" fmla="*/ 2 w 467"/>
                        <a:gd name="T3" fmla="*/ 25 h 479"/>
                        <a:gd name="T4" fmla="*/ 5 w 467"/>
                        <a:gd name="T5" fmla="*/ 19 h 479"/>
                        <a:gd name="T6" fmla="*/ 7 w 467"/>
                        <a:gd name="T7" fmla="*/ 13 h 479"/>
                        <a:gd name="T8" fmla="*/ 11 w 467"/>
                        <a:gd name="T9" fmla="*/ 10 h 479"/>
                        <a:gd name="T10" fmla="*/ 17 w 467"/>
                        <a:gd name="T11" fmla="*/ 3 h 479"/>
                        <a:gd name="T12" fmla="*/ 22 w 467"/>
                        <a:gd name="T13" fmla="*/ 1 h 479"/>
                        <a:gd name="T14" fmla="*/ 28 w 467"/>
                        <a:gd name="T15" fmla="*/ 0 h 479"/>
                        <a:gd name="T16" fmla="*/ 33 w 467"/>
                        <a:gd name="T17" fmla="*/ 0 h 479"/>
                        <a:gd name="T18" fmla="*/ 36 w 467"/>
                        <a:gd name="T19" fmla="*/ 0 h 479"/>
                        <a:gd name="T20" fmla="*/ 42 w 467"/>
                        <a:gd name="T21" fmla="*/ 0 h 479"/>
                        <a:gd name="T22" fmla="*/ 44 w 467"/>
                        <a:gd name="T23" fmla="*/ 3 h 479"/>
                        <a:gd name="T24" fmla="*/ 50 w 467"/>
                        <a:gd name="T25" fmla="*/ 9 h 479"/>
                        <a:gd name="T26" fmla="*/ 57 w 467"/>
                        <a:gd name="T27" fmla="*/ 22 h 479"/>
                        <a:gd name="T28" fmla="*/ 63 w 467"/>
                        <a:gd name="T29" fmla="*/ 30 h 479"/>
                        <a:gd name="T30" fmla="*/ 66 w 467"/>
                        <a:gd name="T31" fmla="*/ 42 h 479"/>
                        <a:gd name="T32" fmla="*/ 67 w 467"/>
                        <a:gd name="T33" fmla="*/ 51 h 479"/>
                        <a:gd name="T34" fmla="*/ 42 w 467"/>
                        <a:gd name="T35" fmla="*/ 69 h 479"/>
                        <a:gd name="T36" fmla="*/ 2 w 467"/>
                        <a:gd name="T37" fmla="*/ 79 h 479"/>
                        <a:gd name="T38" fmla="*/ 0 w 467"/>
                        <a:gd name="T39" fmla="*/ 38 h 4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7"/>
                        <a:gd name="T61" fmla="*/ 0 h 479"/>
                        <a:gd name="T62" fmla="*/ 467 w 467"/>
                        <a:gd name="T63" fmla="*/ 479 h 4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7" h="479">
                          <a:moveTo>
                            <a:pt x="0" y="229"/>
                          </a:moveTo>
                          <a:lnTo>
                            <a:pt x="12" y="149"/>
                          </a:lnTo>
                          <a:lnTo>
                            <a:pt x="32" y="113"/>
                          </a:lnTo>
                          <a:lnTo>
                            <a:pt x="51" y="76"/>
                          </a:lnTo>
                          <a:lnTo>
                            <a:pt x="76" y="59"/>
                          </a:lnTo>
                          <a:lnTo>
                            <a:pt x="117" y="19"/>
                          </a:lnTo>
                          <a:lnTo>
                            <a:pt x="155" y="8"/>
                          </a:lnTo>
                          <a:lnTo>
                            <a:pt x="196" y="0"/>
                          </a:lnTo>
                          <a:lnTo>
                            <a:pt x="232" y="0"/>
                          </a:lnTo>
                          <a:lnTo>
                            <a:pt x="251" y="0"/>
                          </a:lnTo>
                          <a:lnTo>
                            <a:pt x="292" y="0"/>
                          </a:lnTo>
                          <a:lnTo>
                            <a:pt x="310" y="19"/>
                          </a:lnTo>
                          <a:lnTo>
                            <a:pt x="348" y="56"/>
                          </a:lnTo>
                          <a:lnTo>
                            <a:pt x="395" y="133"/>
                          </a:lnTo>
                          <a:lnTo>
                            <a:pt x="441" y="180"/>
                          </a:lnTo>
                          <a:lnTo>
                            <a:pt x="462" y="255"/>
                          </a:lnTo>
                          <a:lnTo>
                            <a:pt x="467" y="307"/>
                          </a:lnTo>
                          <a:lnTo>
                            <a:pt x="292" y="421"/>
                          </a:lnTo>
                          <a:lnTo>
                            <a:pt x="17" y="479"/>
                          </a:lnTo>
                          <a:lnTo>
                            <a:pt x="0" y="229"/>
                          </a:lnTo>
                          <a:close/>
                        </a:path>
                      </a:pathLst>
                    </a:custGeom>
                    <a:solidFill>
                      <a:srgbClr val="C24505"/>
                    </a:solidFill>
                    <a:ln w="9525">
                      <a:noFill/>
                      <a:round/>
                      <a:headEnd/>
                      <a:tailEnd/>
                    </a:ln>
                  </p:spPr>
                  <p:txBody>
                    <a:bodyPr/>
                    <a:lstStyle/>
                    <a:p>
                      <a:endParaRPr lang="de-DE"/>
                    </a:p>
                  </p:txBody>
                </p:sp>
                <p:sp>
                  <p:nvSpPr>
                    <p:cNvPr id="44257" name="Freeform 102"/>
                    <p:cNvSpPr>
                      <a:spLocks/>
                    </p:cNvSpPr>
                    <p:nvPr/>
                  </p:nvSpPr>
                  <p:spPr bwMode="auto">
                    <a:xfrm>
                      <a:off x="2927" y="3283"/>
                      <a:ext cx="67" cy="79"/>
                    </a:xfrm>
                    <a:custGeom>
                      <a:avLst/>
                      <a:gdLst>
                        <a:gd name="T0" fmla="*/ 0 w 467"/>
                        <a:gd name="T1" fmla="*/ 38 h 479"/>
                        <a:gd name="T2" fmla="*/ 2 w 467"/>
                        <a:gd name="T3" fmla="*/ 25 h 479"/>
                        <a:gd name="T4" fmla="*/ 5 w 467"/>
                        <a:gd name="T5" fmla="*/ 19 h 479"/>
                        <a:gd name="T6" fmla="*/ 7 w 467"/>
                        <a:gd name="T7" fmla="*/ 13 h 479"/>
                        <a:gd name="T8" fmla="*/ 11 w 467"/>
                        <a:gd name="T9" fmla="*/ 10 h 479"/>
                        <a:gd name="T10" fmla="*/ 17 w 467"/>
                        <a:gd name="T11" fmla="*/ 3 h 479"/>
                        <a:gd name="T12" fmla="*/ 22 w 467"/>
                        <a:gd name="T13" fmla="*/ 1 h 479"/>
                        <a:gd name="T14" fmla="*/ 28 w 467"/>
                        <a:gd name="T15" fmla="*/ 0 h 479"/>
                        <a:gd name="T16" fmla="*/ 33 w 467"/>
                        <a:gd name="T17" fmla="*/ 0 h 479"/>
                        <a:gd name="T18" fmla="*/ 36 w 467"/>
                        <a:gd name="T19" fmla="*/ 0 h 479"/>
                        <a:gd name="T20" fmla="*/ 42 w 467"/>
                        <a:gd name="T21" fmla="*/ 0 h 479"/>
                        <a:gd name="T22" fmla="*/ 44 w 467"/>
                        <a:gd name="T23" fmla="*/ 3 h 479"/>
                        <a:gd name="T24" fmla="*/ 50 w 467"/>
                        <a:gd name="T25" fmla="*/ 9 h 479"/>
                        <a:gd name="T26" fmla="*/ 57 w 467"/>
                        <a:gd name="T27" fmla="*/ 22 h 479"/>
                        <a:gd name="T28" fmla="*/ 63 w 467"/>
                        <a:gd name="T29" fmla="*/ 30 h 479"/>
                        <a:gd name="T30" fmla="*/ 66 w 467"/>
                        <a:gd name="T31" fmla="*/ 42 h 479"/>
                        <a:gd name="T32" fmla="*/ 67 w 467"/>
                        <a:gd name="T33" fmla="*/ 51 h 479"/>
                        <a:gd name="T34" fmla="*/ 42 w 467"/>
                        <a:gd name="T35" fmla="*/ 69 h 479"/>
                        <a:gd name="T36" fmla="*/ 2 w 467"/>
                        <a:gd name="T37" fmla="*/ 79 h 479"/>
                        <a:gd name="T38" fmla="*/ 0 w 467"/>
                        <a:gd name="T39" fmla="*/ 38 h 4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7"/>
                        <a:gd name="T61" fmla="*/ 0 h 479"/>
                        <a:gd name="T62" fmla="*/ 467 w 467"/>
                        <a:gd name="T63" fmla="*/ 479 h 4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7" h="479">
                          <a:moveTo>
                            <a:pt x="0" y="229"/>
                          </a:moveTo>
                          <a:lnTo>
                            <a:pt x="12" y="149"/>
                          </a:lnTo>
                          <a:lnTo>
                            <a:pt x="32" y="113"/>
                          </a:lnTo>
                          <a:lnTo>
                            <a:pt x="51" y="76"/>
                          </a:lnTo>
                          <a:lnTo>
                            <a:pt x="76" y="59"/>
                          </a:lnTo>
                          <a:lnTo>
                            <a:pt x="117" y="19"/>
                          </a:lnTo>
                          <a:lnTo>
                            <a:pt x="155" y="8"/>
                          </a:lnTo>
                          <a:lnTo>
                            <a:pt x="196" y="0"/>
                          </a:lnTo>
                          <a:lnTo>
                            <a:pt x="232" y="0"/>
                          </a:lnTo>
                          <a:lnTo>
                            <a:pt x="251" y="0"/>
                          </a:lnTo>
                          <a:lnTo>
                            <a:pt x="292" y="0"/>
                          </a:lnTo>
                          <a:lnTo>
                            <a:pt x="310" y="19"/>
                          </a:lnTo>
                          <a:lnTo>
                            <a:pt x="348" y="56"/>
                          </a:lnTo>
                          <a:lnTo>
                            <a:pt x="395" y="133"/>
                          </a:lnTo>
                          <a:lnTo>
                            <a:pt x="441" y="180"/>
                          </a:lnTo>
                          <a:lnTo>
                            <a:pt x="462" y="255"/>
                          </a:lnTo>
                          <a:lnTo>
                            <a:pt x="467" y="307"/>
                          </a:lnTo>
                          <a:lnTo>
                            <a:pt x="292" y="421"/>
                          </a:lnTo>
                          <a:lnTo>
                            <a:pt x="17" y="479"/>
                          </a:lnTo>
                          <a:lnTo>
                            <a:pt x="0" y="229"/>
                          </a:lnTo>
                        </a:path>
                      </a:pathLst>
                    </a:custGeom>
                    <a:noFill/>
                    <a:ln w="0">
                      <a:solidFill>
                        <a:srgbClr val="000000"/>
                      </a:solidFill>
                      <a:round/>
                      <a:headEnd/>
                      <a:tailEnd/>
                    </a:ln>
                  </p:spPr>
                  <p:txBody>
                    <a:bodyPr/>
                    <a:lstStyle/>
                    <a:p>
                      <a:endParaRPr lang="de-DE"/>
                    </a:p>
                  </p:txBody>
                </p:sp>
                <p:sp>
                  <p:nvSpPr>
                    <p:cNvPr id="44258" name="Freeform 103"/>
                    <p:cNvSpPr>
                      <a:spLocks/>
                    </p:cNvSpPr>
                    <p:nvPr/>
                  </p:nvSpPr>
                  <p:spPr bwMode="auto">
                    <a:xfrm>
                      <a:off x="2938" y="3315"/>
                      <a:ext cx="84" cy="79"/>
                    </a:xfrm>
                    <a:custGeom>
                      <a:avLst/>
                      <a:gdLst>
                        <a:gd name="T0" fmla="*/ 9 w 586"/>
                        <a:gd name="T1" fmla="*/ 35 h 479"/>
                        <a:gd name="T2" fmla="*/ 11 w 586"/>
                        <a:gd name="T3" fmla="*/ 26 h 479"/>
                        <a:gd name="T4" fmla="*/ 17 w 586"/>
                        <a:gd name="T5" fmla="*/ 16 h 479"/>
                        <a:gd name="T6" fmla="*/ 28 w 586"/>
                        <a:gd name="T7" fmla="*/ 6 h 479"/>
                        <a:gd name="T8" fmla="*/ 37 w 586"/>
                        <a:gd name="T9" fmla="*/ 3 h 479"/>
                        <a:gd name="T10" fmla="*/ 47 w 586"/>
                        <a:gd name="T11" fmla="*/ 0 h 479"/>
                        <a:gd name="T12" fmla="*/ 59 w 586"/>
                        <a:gd name="T13" fmla="*/ 3 h 479"/>
                        <a:gd name="T14" fmla="*/ 65 w 586"/>
                        <a:gd name="T15" fmla="*/ 10 h 479"/>
                        <a:gd name="T16" fmla="*/ 70 w 586"/>
                        <a:gd name="T17" fmla="*/ 19 h 479"/>
                        <a:gd name="T18" fmla="*/ 73 w 586"/>
                        <a:gd name="T19" fmla="*/ 26 h 479"/>
                        <a:gd name="T20" fmla="*/ 78 w 586"/>
                        <a:gd name="T21" fmla="*/ 35 h 479"/>
                        <a:gd name="T22" fmla="*/ 81 w 586"/>
                        <a:gd name="T23" fmla="*/ 41 h 479"/>
                        <a:gd name="T24" fmla="*/ 84 w 586"/>
                        <a:gd name="T25" fmla="*/ 54 h 479"/>
                        <a:gd name="T26" fmla="*/ 81 w 586"/>
                        <a:gd name="T27" fmla="*/ 63 h 479"/>
                        <a:gd name="T28" fmla="*/ 73 w 586"/>
                        <a:gd name="T29" fmla="*/ 76 h 479"/>
                        <a:gd name="T30" fmla="*/ 31 w 586"/>
                        <a:gd name="T31" fmla="*/ 79 h 479"/>
                        <a:gd name="T32" fmla="*/ 9 w 586"/>
                        <a:gd name="T33" fmla="*/ 69 h 479"/>
                        <a:gd name="T34" fmla="*/ 0 w 586"/>
                        <a:gd name="T35" fmla="*/ 60 h 479"/>
                        <a:gd name="T36" fmla="*/ 9 w 586"/>
                        <a:gd name="T37" fmla="*/ 35 h 4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479"/>
                        <a:gd name="T59" fmla="*/ 586 w 586"/>
                        <a:gd name="T60" fmla="*/ 479 h 4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479">
                          <a:moveTo>
                            <a:pt x="60" y="213"/>
                          </a:moveTo>
                          <a:lnTo>
                            <a:pt x="80" y="155"/>
                          </a:lnTo>
                          <a:lnTo>
                            <a:pt x="120" y="97"/>
                          </a:lnTo>
                          <a:lnTo>
                            <a:pt x="196" y="37"/>
                          </a:lnTo>
                          <a:lnTo>
                            <a:pt x="255" y="19"/>
                          </a:lnTo>
                          <a:lnTo>
                            <a:pt x="331" y="0"/>
                          </a:lnTo>
                          <a:lnTo>
                            <a:pt x="410" y="19"/>
                          </a:lnTo>
                          <a:lnTo>
                            <a:pt x="451" y="58"/>
                          </a:lnTo>
                          <a:lnTo>
                            <a:pt x="488" y="115"/>
                          </a:lnTo>
                          <a:lnTo>
                            <a:pt x="506" y="155"/>
                          </a:lnTo>
                          <a:lnTo>
                            <a:pt x="547" y="213"/>
                          </a:lnTo>
                          <a:lnTo>
                            <a:pt x="565" y="250"/>
                          </a:lnTo>
                          <a:lnTo>
                            <a:pt x="586" y="326"/>
                          </a:lnTo>
                          <a:lnTo>
                            <a:pt x="565" y="384"/>
                          </a:lnTo>
                          <a:lnTo>
                            <a:pt x="506" y="459"/>
                          </a:lnTo>
                          <a:lnTo>
                            <a:pt x="216" y="479"/>
                          </a:lnTo>
                          <a:lnTo>
                            <a:pt x="60" y="421"/>
                          </a:lnTo>
                          <a:lnTo>
                            <a:pt x="0" y="364"/>
                          </a:lnTo>
                          <a:lnTo>
                            <a:pt x="60" y="213"/>
                          </a:lnTo>
                          <a:close/>
                        </a:path>
                      </a:pathLst>
                    </a:custGeom>
                    <a:solidFill>
                      <a:srgbClr val="050585"/>
                    </a:solidFill>
                    <a:ln w="9525">
                      <a:noFill/>
                      <a:round/>
                      <a:headEnd/>
                      <a:tailEnd/>
                    </a:ln>
                  </p:spPr>
                  <p:txBody>
                    <a:bodyPr/>
                    <a:lstStyle/>
                    <a:p>
                      <a:endParaRPr lang="de-DE"/>
                    </a:p>
                  </p:txBody>
                </p:sp>
                <p:sp>
                  <p:nvSpPr>
                    <p:cNvPr id="44259" name="Freeform 104"/>
                    <p:cNvSpPr>
                      <a:spLocks/>
                    </p:cNvSpPr>
                    <p:nvPr/>
                  </p:nvSpPr>
                  <p:spPr bwMode="auto">
                    <a:xfrm>
                      <a:off x="2938" y="3315"/>
                      <a:ext cx="84" cy="79"/>
                    </a:xfrm>
                    <a:custGeom>
                      <a:avLst/>
                      <a:gdLst>
                        <a:gd name="T0" fmla="*/ 9 w 586"/>
                        <a:gd name="T1" fmla="*/ 35 h 479"/>
                        <a:gd name="T2" fmla="*/ 11 w 586"/>
                        <a:gd name="T3" fmla="*/ 26 h 479"/>
                        <a:gd name="T4" fmla="*/ 17 w 586"/>
                        <a:gd name="T5" fmla="*/ 16 h 479"/>
                        <a:gd name="T6" fmla="*/ 28 w 586"/>
                        <a:gd name="T7" fmla="*/ 6 h 479"/>
                        <a:gd name="T8" fmla="*/ 37 w 586"/>
                        <a:gd name="T9" fmla="*/ 3 h 479"/>
                        <a:gd name="T10" fmla="*/ 47 w 586"/>
                        <a:gd name="T11" fmla="*/ 0 h 479"/>
                        <a:gd name="T12" fmla="*/ 59 w 586"/>
                        <a:gd name="T13" fmla="*/ 3 h 479"/>
                        <a:gd name="T14" fmla="*/ 65 w 586"/>
                        <a:gd name="T15" fmla="*/ 10 h 479"/>
                        <a:gd name="T16" fmla="*/ 70 w 586"/>
                        <a:gd name="T17" fmla="*/ 19 h 479"/>
                        <a:gd name="T18" fmla="*/ 73 w 586"/>
                        <a:gd name="T19" fmla="*/ 26 h 479"/>
                        <a:gd name="T20" fmla="*/ 78 w 586"/>
                        <a:gd name="T21" fmla="*/ 35 h 479"/>
                        <a:gd name="T22" fmla="*/ 81 w 586"/>
                        <a:gd name="T23" fmla="*/ 41 h 479"/>
                        <a:gd name="T24" fmla="*/ 84 w 586"/>
                        <a:gd name="T25" fmla="*/ 54 h 479"/>
                        <a:gd name="T26" fmla="*/ 81 w 586"/>
                        <a:gd name="T27" fmla="*/ 63 h 479"/>
                        <a:gd name="T28" fmla="*/ 73 w 586"/>
                        <a:gd name="T29" fmla="*/ 76 h 479"/>
                        <a:gd name="T30" fmla="*/ 31 w 586"/>
                        <a:gd name="T31" fmla="*/ 79 h 479"/>
                        <a:gd name="T32" fmla="*/ 9 w 586"/>
                        <a:gd name="T33" fmla="*/ 69 h 479"/>
                        <a:gd name="T34" fmla="*/ 0 w 586"/>
                        <a:gd name="T35" fmla="*/ 60 h 479"/>
                        <a:gd name="T36" fmla="*/ 9 w 586"/>
                        <a:gd name="T37" fmla="*/ 35 h 4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479"/>
                        <a:gd name="T59" fmla="*/ 586 w 586"/>
                        <a:gd name="T60" fmla="*/ 479 h 4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479">
                          <a:moveTo>
                            <a:pt x="60" y="213"/>
                          </a:moveTo>
                          <a:lnTo>
                            <a:pt x="80" y="155"/>
                          </a:lnTo>
                          <a:lnTo>
                            <a:pt x="120" y="97"/>
                          </a:lnTo>
                          <a:lnTo>
                            <a:pt x="196" y="37"/>
                          </a:lnTo>
                          <a:lnTo>
                            <a:pt x="255" y="19"/>
                          </a:lnTo>
                          <a:lnTo>
                            <a:pt x="331" y="0"/>
                          </a:lnTo>
                          <a:lnTo>
                            <a:pt x="410" y="19"/>
                          </a:lnTo>
                          <a:lnTo>
                            <a:pt x="451" y="58"/>
                          </a:lnTo>
                          <a:lnTo>
                            <a:pt x="488" y="115"/>
                          </a:lnTo>
                          <a:lnTo>
                            <a:pt x="506" y="155"/>
                          </a:lnTo>
                          <a:lnTo>
                            <a:pt x="547" y="213"/>
                          </a:lnTo>
                          <a:lnTo>
                            <a:pt x="565" y="250"/>
                          </a:lnTo>
                          <a:lnTo>
                            <a:pt x="586" y="326"/>
                          </a:lnTo>
                          <a:lnTo>
                            <a:pt x="565" y="384"/>
                          </a:lnTo>
                          <a:lnTo>
                            <a:pt x="506" y="459"/>
                          </a:lnTo>
                          <a:lnTo>
                            <a:pt x="216" y="479"/>
                          </a:lnTo>
                          <a:lnTo>
                            <a:pt x="60" y="421"/>
                          </a:lnTo>
                          <a:lnTo>
                            <a:pt x="0" y="364"/>
                          </a:lnTo>
                          <a:lnTo>
                            <a:pt x="60" y="213"/>
                          </a:lnTo>
                        </a:path>
                      </a:pathLst>
                    </a:custGeom>
                    <a:noFill/>
                    <a:ln w="0">
                      <a:solidFill>
                        <a:srgbClr val="000000"/>
                      </a:solidFill>
                      <a:round/>
                      <a:headEnd/>
                      <a:tailEnd/>
                    </a:ln>
                  </p:spPr>
                  <p:txBody>
                    <a:bodyPr/>
                    <a:lstStyle/>
                    <a:p>
                      <a:endParaRPr lang="de-DE"/>
                    </a:p>
                  </p:txBody>
                </p:sp>
                <p:sp>
                  <p:nvSpPr>
                    <p:cNvPr id="44260" name="Freeform 105"/>
                    <p:cNvSpPr>
                      <a:spLocks/>
                    </p:cNvSpPr>
                    <p:nvPr/>
                  </p:nvSpPr>
                  <p:spPr bwMode="auto">
                    <a:xfrm>
                      <a:off x="2848" y="3307"/>
                      <a:ext cx="116" cy="211"/>
                    </a:xfrm>
                    <a:custGeom>
                      <a:avLst/>
                      <a:gdLst>
                        <a:gd name="T0" fmla="*/ 57 w 810"/>
                        <a:gd name="T1" fmla="*/ 1 h 1270"/>
                        <a:gd name="T2" fmla="*/ 64 w 810"/>
                        <a:gd name="T3" fmla="*/ 0 h 1270"/>
                        <a:gd name="T4" fmla="*/ 72 w 810"/>
                        <a:gd name="T5" fmla="*/ 1 h 1270"/>
                        <a:gd name="T6" fmla="*/ 79 w 810"/>
                        <a:gd name="T7" fmla="*/ 4 h 1270"/>
                        <a:gd name="T8" fmla="*/ 85 w 810"/>
                        <a:gd name="T9" fmla="*/ 11 h 1270"/>
                        <a:gd name="T10" fmla="*/ 95 w 810"/>
                        <a:gd name="T11" fmla="*/ 24 h 1270"/>
                        <a:gd name="T12" fmla="*/ 104 w 810"/>
                        <a:gd name="T13" fmla="*/ 41 h 1270"/>
                        <a:gd name="T14" fmla="*/ 111 w 810"/>
                        <a:gd name="T15" fmla="*/ 59 h 1270"/>
                        <a:gd name="T16" fmla="*/ 114 w 810"/>
                        <a:gd name="T17" fmla="*/ 78 h 1270"/>
                        <a:gd name="T18" fmla="*/ 116 w 810"/>
                        <a:gd name="T19" fmla="*/ 98 h 1270"/>
                        <a:gd name="T20" fmla="*/ 114 w 810"/>
                        <a:gd name="T21" fmla="*/ 118 h 1270"/>
                        <a:gd name="T22" fmla="*/ 110 w 810"/>
                        <a:gd name="T23" fmla="*/ 137 h 1270"/>
                        <a:gd name="T24" fmla="*/ 104 w 810"/>
                        <a:gd name="T25" fmla="*/ 155 h 1270"/>
                        <a:gd name="T26" fmla="*/ 94 w 810"/>
                        <a:gd name="T27" fmla="*/ 172 h 1270"/>
                        <a:gd name="T28" fmla="*/ 83 w 810"/>
                        <a:gd name="T29" fmla="*/ 186 h 1270"/>
                        <a:gd name="T30" fmla="*/ 70 w 810"/>
                        <a:gd name="T31" fmla="*/ 199 h 1270"/>
                        <a:gd name="T32" fmla="*/ 55 w 810"/>
                        <a:gd name="T33" fmla="*/ 208 h 1270"/>
                        <a:gd name="T34" fmla="*/ 47 w 810"/>
                        <a:gd name="T35" fmla="*/ 211 h 1270"/>
                        <a:gd name="T36" fmla="*/ 40 w 810"/>
                        <a:gd name="T37" fmla="*/ 211 h 1270"/>
                        <a:gd name="T38" fmla="*/ 33 w 810"/>
                        <a:gd name="T39" fmla="*/ 208 h 1270"/>
                        <a:gd name="T40" fmla="*/ 27 w 810"/>
                        <a:gd name="T41" fmla="*/ 202 h 1270"/>
                        <a:gd name="T42" fmla="*/ 26 w 810"/>
                        <a:gd name="T43" fmla="*/ 201 h 1270"/>
                        <a:gd name="T44" fmla="*/ 16 w 810"/>
                        <a:gd name="T45" fmla="*/ 184 h 1270"/>
                        <a:gd name="T46" fmla="*/ 8 w 810"/>
                        <a:gd name="T47" fmla="*/ 165 h 1270"/>
                        <a:gd name="T48" fmla="*/ 2 w 810"/>
                        <a:gd name="T49" fmla="*/ 146 h 1270"/>
                        <a:gd name="T50" fmla="*/ 0 w 810"/>
                        <a:gd name="T51" fmla="*/ 126 h 1270"/>
                        <a:gd name="T52" fmla="*/ 0 w 810"/>
                        <a:gd name="T53" fmla="*/ 105 h 1270"/>
                        <a:gd name="T54" fmla="*/ 3 w 810"/>
                        <a:gd name="T55" fmla="*/ 85 h 1270"/>
                        <a:gd name="T56" fmla="*/ 9 w 810"/>
                        <a:gd name="T57" fmla="*/ 66 h 1270"/>
                        <a:gd name="T58" fmla="*/ 17 w 810"/>
                        <a:gd name="T59" fmla="*/ 48 h 1270"/>
                        <a:gd name="T60" fmla="*/ 27 w 810"/>
                        <a:gd name="T61" fmla="*/ 31 h 1270"/>
                        <a:gd name="T62" fmla="*/ 40 w 810"/>
                        <a:gd name="T63" fmla="*/ 17 h 1270"/>
                        <a:gd name="T64" fmla="*/ 55 w 810"/>
                        <a:gd name="T65" fmla="*/ 5 h 1270"/>
                        <a:gd name="T66" fmla="*/ 57 w 810"/>
                        <a:gd name="T67" fmla="*/ 1 h 1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0"/>
                        <a:gd name="T103" fmla="*/ 0 h 1270"/>
                        <a:gd name="T104" fmla="*/ 810 w 810"/>
                        <a:gd name="T105" fmla="*/ 1270 h 1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0" h="1270">
                          <a:moveTo>
                            <a:pt x="399" y="8"/>
                          </a:moveTo>
                          <a:lnTo>
                            <a:pt x="444" y="0"/>
                          </a:lnTo>
                          <a:lnTo>
                            <a:pt x="501" y="4"/>
                          </a:lnTo>
                          <a:lnTo>
                            <a:pt x="553" y="27"/>
                          </a:lnTo>
                          <a:lnTo>
                            <a:pt x="594" y="66"/>
                          </a:lnTo>
                          <a:lnTo>
                            <a:pt x="663" y="147"/>
                          </a:lnTo>
                          <a:lnTo>
                            <a:pt x="726" y="249"/>
                          </a:lnTo>
                          <a:lnTo>
                            <a:pt x="773" y="358"/>
                          </a:lnTo>
                          <a:lnTo>
                            <a:pt x="799" y="471"/>
                          </a:lnTo>
                          <a:lnTo>
                            <a:pt x="810" y="591"/>
                          </a:lnTo>
                          <a:lnTo>
                            <a:pt x="799" y="708"/>
                          </a:lnTo>
                          <a:lnTo>
                            <a:pt x="769" y="823"/>
                          </a:lnTo>
                          <a:lnTo>
                            <a:pt x="723" y="932"/>
                          </a:lnTo>
                          <a:lnTo>
                            <a:pt x="656" y="1033"/>
                          </a:lnTo>
                          <a:lnTo>
                            <a:pt x="579" y="1120"/>
                          </a:lnTo>
                          <a:lnTo>
                            <a:pt x="486" y="1195"/>
                          </a:lnTo>
                          <a:lnTo>
                            <a:pt x="381" y="1254"/>
                          </a:lnTo>
                          <a:lnTo>
                            <a:pt x="331" y="1270"/>
                          </a:lnTo>
                          <a:lnTo>
                            <a:pt x="276" y="1270"/>
                          </a:lnTo>
                          <a:lnTo>
                            <a:pt x="227" y="1251"/>
                          </a:lnTo>
                          <a:lnTo>
                            <a:pt x="186" y="1215"/>
                          </a:lnTo>
                          <a:lnTo>
                            <a:pt x="180" y="1207"/>
                          </a:lnTo>
                          <a:lnTo>
                            <a:pt x="109" y="1106"/>
                          </a:lnTo>
                          <a:lnTo>
                            <a:pt x="55" y="995"/>
                          </a:lnTo>
                          <a:lnTo>
                            <a:pt x="17" y="880"/>
                          </a:lnTo>
                          <a:lnTo>
                            <a:pt x="0" y="757"/>
                          </a:lnTo>
                          <a:lnTo>
                            <a:pt x="2" y="633"/>
                          </a:lnTo>
                          <a:lnTo>
                            <a:pt x="23" y="513"/>
                          </a:lnTo>
                          <a:lnTo>
                            <a:pt x="63" y="396"/>
                          </a:lnTo>
                          <a:lnTo>
                            <a:pt x="118" y="286"/>
                          </a:lnTo>
                          <a:lnTo>
                            <a:pt x="190" y="187"/>
                          </a:lnTo>
                          <a:lnTo>
                            <a:pt x="280" y="102"/>
                          </a:lnTo>
                          <a:lnTo>
                            <a:pt x="381" y="29"/>
                          </a:lnTo>
                          <a:lnTo>
                            <a:pt x="399" y="8"/>
                          </a:lnTo>
                          <a:close/>
                        </a:path>
                      </a:pathLst>
                    </a:custGeom>
                    <a:solidFill>
                      <a:srgbClr val="856917"/>
                    </a:solidFill>
                    <a:ln w="9525">
                      <a:noFill/>
                      <a:round/>
                      <a:headEnd/>
                      <a:tailEnd/>
                    </a:ln>
                  </p:spPr>
                  <p:txBody>
                    <a:bodyPr/>
                    <a:lstStyle/>
                    <a:p>
                      <a:endParaRPr lang="de-DE"/>
                    </a:p>
                  </p:txBody>
                </p:sp>
                <p:sp>
                  <p:nvSpPr>
                    <p:cNvPr id="44261" name="Freeform 106"/>
                    <p:cNvSpPr>
                      <a:spLocks/>
                    </p:cNvSpPr>
                    <p:nvPr/>
                  </p:nvSpPr>
                  <p:spPr bwMode="auto">
                    <a:xfrm>
                      <a:off x="2848" y="3307"/>
                      <a:ext cx="116" cy="211"/>
                    </a:xfrm>
                    <a:custGeom>
                      <a:avLst/>
                      <a:gdLst>
                        <a:gd name="T0" fmla="*/ 57 w 810"/>
                        <a:gd name="T1" fmla="*/ 1 h 1270"/>
                        <a:gd name="T2" fmla="*/ 64 w 810"/>
                        <a:gd name="T3" fmla="*/ 0 h 1270"/>
                        <a:gd name="T4" fmla="*/ 72 w 810"/>
                        <a:gd name="T5" fmla="*/ 1 h 1270"/>
                        <a:gd name="T6" fmla="*/ 79 w 810"/>
                        <a:gd name="T7" fmla="*/ 4 h 1270"/>
                        <a:gd name="T8" fmla="*/ 85 w 810"/>
                        <a:gd name="T9" fmla="*/ 11 h 1270"/>
                        <a:gd name="T10" fmla="*/ 95 w 810"/>
                        <a:gd name="T11" fmla="*/ 24 h 1270"/>
                        <a:gd name="T12" fmla="*/ 104 w 810"/>
                        <a:gd name="T13" fmla="*/ 41 h 1270"/>
                        <a:gd name="T14" fmla="*/ 111 w 810"/>
                        <a:gd name="T15" fmla="*/ 59 h 1270"/>
                        <a:gd name="T16" fmla="*/ 114 w 810"/>
                        <a:gd name="T17" fmla="*/ 78 h 1270"/>
                        <a:gd name="T18" fmla="*/ 116 w 810"/>
                        <a:gd name="T19" fmla="*/ 98 h 1270"/>
                        <a:gd name="T20" fmla="*/ 114 w 810"/>
                        <a:gd name="T21" fmla="*/ 118 h 1270"/>
                        <a:gd name="T22" fmla="*/ 110 w 810"/>
                        <a:gd name="T23" fmla="*/ 137 h 1270"/>
                        <a:gd name="T24" fmla="*/ 104 w 810"/>
                        <a:gd name="T25" fmla="*/ 155 h 1270"/>
                        <a:gd name="T26" fmla="*/ 94 w 810"/>
                        <a:gd name="T27" fmla="*/ 172 h 1270"/>
                        <a:gd name="T28" fmla="*/ 83 w 810"/>
                        <a:gd name="T29" fmla="*/ 186 h 1270"/>
                        <a:gd name="T30" fmla="*/ 70 w 810"/>
                        <a:gd name="T31" fmla="*/ 199 h 1270"/>
                        <a:gd name="T32" fmla="*/ 55 w 810"/>
                        <a:gd name="T33" fmla="*/ 208 h 1270"/>
                        <a:gd name="T34" fmla="*/ 47 w 810"/>
                        <a:gd name="T35" fmla="*/ 211 h 1270"/>
                        <a:gd name="T36" fmla="*/ 40 w 810"/>
                        <a:gd name="T37" fmla="*/ 211 h 1270"/>
                        <a:gd name="T38" fmla="*/ 33 w 810"/>
                        <a:gd name="T39" fmla="*/ 208 h 1270"/>
                        <a:gd name="T40" fmla="*/ 27 w 810"/>
                        <a:gd name="T41" fmla="*/ 202 h 1270"/>
                        <a:gd name="T42" fmla="*/ 26 w 810"/>
                        <a:gd name="T43" fmla="*/ 201 h 1270"/>
                        <a:gd name="T44" fmla="*/ 16 w 810"/>
                        <a:gd name="T45" fmla="*/ 184 h 1270"/>
                        <a:gd name="T46" fmla="*/ 8 w 810"/>
                        <a:gd name="T47" fmla="*/ 165 h 1270"/>
                        <a:gd name="T48" fmla="*/ 2 w 810"/>
                        <a:gd name="T49" fmla="*/ 146 h 1270"/>
                        <a:gd name="T50" fmla="*/ 0 w 810"/>
                        <a:gd name="T51" fmla="*/ 126 h 1270"/>
                        <a:gd name="T52" fmla="*/ 0 w 810"/>
                        <a:gd name="T53" fmla="*/ 105 h 1270"/>
                        <a:gd name="T54" fmla="*/ 3 w 810"/>
                        <a:gd name="T55" fmla="*/ 85 h 1270"/>
                        <a:gd name="T56" fmla="*/ 9 w 810"/>
                        <a:gd name="T57" fmla="*/ 66 h 1270"/>
                        <a:gd name="T58" fmla="*/ 17 w 810"/>
                        <a:gd name="T59" fmla="*/ 48 h 1270"/>
                        <a:gd name="T60" fmla="*/ 27 w 810"/>
                        <a:gd name="T61" fmla="*/ 31 h 1270"/>
                        <a:gd name="T62" fmla="*/ 40 w 810"/>
                        <a:gd name="T63" fmla="*/ 17 h 1270"/>
                        <a:gd name="T64" fmla="*/ 55 w 810"/>
                        <a:gd name="T65" fmla="*/ 5 h 1270"/>
                        <a:gd name="T66" fmla="*/ 57 w 810"/>
                        <a:gd name="T67" fmla="*/ 1 h 1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0"/>
                        <a:gd name="T103" fmla="*/ 0 h 1270"/>
                        <a:gd name="T104" fmla="*/ 810 w 810"/>
                        <a:gd name="T105" fmla="*/ 1270 h 1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0" h="1270">
                          <a:moveTo>
                            <a:pt x="399" y="8"/>
                          </a:moveTo>
                          <a:lnTo>
                            <a:pt x="444" y="0"/>
                          </a:lnTo>
                          <a:lnTo>
                            <a:pt x="501" y="4"/>
                          </a:lnTo>
                          <a:lnTo>
                            <a:pt x="553" y="27"/>
                          </a:lnTo>
                          <a:lnTo>
                            <a:pt x="594" y="66"/>
                          </a:lnTo>
                          <a:lnTo>
                            <a:pt x="663" y="147"/>
                          </a:lnTo>
                          <a:lnTo>
                            <a:pt x="726" y="249"/>
                          </a:lnTo>
                          <a:lnTo>
                            <a:pt x="773" y="358"/>
                          </a:lnTo>
                          <a:lnTo>
                            <a:pt x="799" y="471"/>
                          </a:lnTo>
                          <a:lnTo>
                            <a:pt x="810" y="591"/>
                          </a:lnTo>
                          <a:lnTo>
                            <a:pt x="799" y="708"/>
                          </a:lnTo>
                          <a:lnTo>
                            <a:pt x="769" y="823"/>
                          </a:lnTo>
                          <a:lnTo>
                            <a:pt x="723" y="932"/>
                          </a:lnTo>
                          <a:lnTo>
                            <a:pt x="656" y="1033"/>
                          </a:lnTo>
                          <a:lnTo>
                            <a:pt x="579" y="1120"/>
                          </a:lnTo>
                          <a:lnTo>
                            <a:pt x="486" y="1195"/>
                          </a:lnTo>
                          <a:lnTo>
                            <a:pt x="381" y="1254"/>
                          </a:lnTo>
                          <a:lnTo>
                            <a:pt x="331" y="1270"/>
                          </a:lnTo>
                          <a:lnTo>
                            <a:pt x="276" y="1270"/>
                          </a:lnTo>
                          <a:lnTo>
                            <a:pt x="227" y="1251"/>
                          </a:lnTo>
                          <a:lnTo>
                            <a:pt x="186" y="1215"/>
                          </a:lnTo>
                          <a:lnTo>
                            <a:pt x="180" y="1207"/>
                          </a:lnTo>
                          <a:lnTo>
                            <a:pt x="109" y="1106"/>
                          </a:lnTo>
                          <a:lnTo>
                            <a:pt x="55" y="995"/>
                          </a:lnTo>
                          <a:lnTo>
                            <a:pt x="17" y="880"/>
                          </a:lnTo>
                          <a:lnTo>
                            <a:pt x="0" y="757"/>
                          </a:lnTo>
                          <a:lnTo>
                            <a:pt x="2" y="633"/>
                          </a:lnTo>
                          <a:lnTo>
                            <a:pt x="23" y="513"/>
                          </a:lnTo>
                          <a:lnTo>
                            <a:pt x="63" y="396"/>
                          </a:lnTo>
                          <a:lnTo>
                            <a:pt x="118" y="286"/>
                          </a:lnTo>
                          <a:lnTo>
                            <a:pt x="190" y="187"/>
                          </a:lnTo>
                          <a:lnTo>
                            <a:pt x="280" y="102"/>
                          </a:lnTo>
                          <a:lnTo>
                            <a:pt x="381" y="29"/>
                          </a:lnTo>
                          <a:lnTo>
                            <a:pt x="399" y="8"/>
                          </a:lnTo>
                        </a:path>
                      </a:pathLst>
                    </a:custGeom>
                    <a:noFill/>
                    <a:ln w="0">
                      <a:solidFill>
                        <a:srgbClr val="000000"/>
                      </a:solidFill>
                      <a:round/>
                      <a:headEnd/>
                      <a:tailEnd/>
                    </a:ln>
                  </p:spPr>
                  <p:txBody>
                    <a:bodyPr/>
                    <a:lstStyle/>
                    <a:p>
                      <a:endParaRPr lang="de-DE"/>
                    </a:p>
                  </p:txBody>
                </p:sp>
                <p:sp>
                  <p:nvSpPr>
                    <p:cNvPr id="44262" name="Freeform 107"/>
                    <p:cNvSpPr>
                      <a:spLocks/>
                    </p:cNvSpPr>
                    <p:nvPr/>
                  </p:nvSpPr>
                  <p:spPr bwMode="auto">
                    <a:xfrm>
                      <a:off x="2913" y="3356"/>
                      <a:ext cx="109" cy="147"/>
                    </a:xfrm>
                    <a:custGeom>
                      <a:avLst/>
                      <a:gdLst>
                        <a:gd name="T0" fmla="*/ 16 w 764"/>
                        <a:gd name="T1" fmla="*/ 16 h 879"/>
                        <a:gd name="T2" fmla="*/ 31 w 764"/>
                        <a:gd name="T3" fmla="*/ 13 h 879"/>
                        <a:gd name="T4" fmla="*/ 53 w 764"/>
                        <a:gd name="T5" fmla="*/ 13 h 879"/>
                        <a:gd name="T6" fmla="*/ 64 w 764"/>
                        <a:gd name="T7" fmla="*/ 8 h 879"/>
                        <a:gd name="T8" fmla="*/ 72 w 764"/>
                        <a:gd name="T9" fmla="*/ 3 h 879"/>
                        <a:gd name="T10" fmla="*/ 86 w 764"/>
                        <a:gd name="T11" fmla="*/ 0 h 879"/>
                        <a:gd name="T12" fmla="*/ 100 w 764"/>
                        <a:gd name="T13" fmla="*/ 6 h 879"/>
                        <a:gd name="T14" fmla="*/ 108 w 764"/>
                        <a:gd name="T15" fmla="*/ 18 h 879"/>
                        <a:gd name="T16" fmla="*/ 108 w 764"/>
                        <a:gd name="T17" fmla="*/ 38 h 879"/>
                        <a:gd name="T18" fmla="*/ 103 w 764"/>
                        <a:gd name="T19" fmla="*/ 67 h 879"/>
                        <a:gd name="T20" fmla="*/ 89 w 764"/>
                        <a:gd name="T21" fmla="*/ 99 h 879"/>
                        <a:gd name="T22" fmla="*/ 86 w 764"/>
                        <a:gd name="T23" fmla="*/ 116 h 879"/>
                        <a:gd name="T24" fmla="*/ 75 w 764"/>
                        <a:gd name="T25" fmla="*/ 125 h 879"/>
                        <a:gd name="T26" fmla="*/ 64 w 764"/>
                        <a:gd name="T27" fmla="*/ 133 h 879"/>
                        <a:gd name="T28" fmla="*/ 53 w 764"/>
                        <a:gd name="T29" fmla="*/ 142 h 879"/>
                        <a:gd name="T30" fmla="*/ 36 w 764"/>
                        <a:gd name="T31" fmla="*/ 141 h 879"/>
                        <a:gd name="T32" fmla="*/ 25 w 764"/>
                        <a:gd name="T33" fmla="*/ 145 h 879"/>
                        <a:gd name="T34" fmla="*/ 14 w 764"/>
                        <a:gd name="T35" fmla="*/ 147 h 879"/>
                        <a:gd name="T36" fmla="*/ 6 w 764"/>
                        <a:gd name="T37" fmla="*/ 145 h 879"/>
                        <a:gd name="T38" fmla="*/ 6 w 764"/>
                        <a:gd name="T39" fmla="*/ 134 h 879"/>
                        <a:gd name="T40" fmla="*/ 12 w 764"/>
                        <a:gd name="T41" fmla="*/ 130 h 879"/>
                        <a:gd name="T42" fmla="*/ 22 w 764"/>
                        <a:gd name="T43" fmla="*/ 128 h 879"/>
                        <a:gd name="T44" fmla="*/ 28 w 764"/>
                        <a:gd name="T45" fmla="*/ 120 h 879"/>
                        <a:gd name="T46" fmla="*/ 39 w 764"/>
                        <a:gd name="T47" fmla="*/ 112 h 879"/>
                        <a:gd name="T48" fmla="*/ 42 w 764"/>
                        <a:gd name="T49" fmla="*/ 108 h 879"/>
                        <a:gd name="T50" fmla="*/ 47 w 764"/>
                        <a:gd name="T51" fmla="*/ 96 h 879"/>
                        <a:gd name="T52" fmla="*/ 49 w 764"/>
                        <a:gd name="T53" fmla="*/ 90 h 879"/>
                        <a:gd name="T54" fmla="*/ 50 w 764"/>
                        <a:gd name="T55" fmla="*/ 74 h 879"/>
                        <a:gd name="T56" fmla="*/ 53 w 764"/>
                        <a:gd name="T57" fmla="*/ 61 h 879"/>
                        <a:gd name="T58" fmla="*/ 53 w 764"/>
                        <a:gd name="T59" fmla="*/ 51 h 879"/>
                        <a:gd name="T60" fmla="*/ 44 w 764"/>
                        <a:gd name="T61" fmla="*/ 41 h 879"/>
                        <a:gd name="T62" fmla="*/ 29 w 764"/>
                        <a:gd name="T63" fmla="*/ 35 h 879"/>
                        <a:gd name="T64" fmla="*/ 14 w 764"/>
                        <a:gd name="T65" fmla="*/ 35 h 879"/>
                        <a:gd name="T66" fmla="*/ 2 w 764"/>
                        <a:gd name="T67" fmla="*/ 29 h 879"/>
                        <a:gd name="T68" fmla="*/ 0 w 764"/>
                        <a:gd name="T69" fmla="*/ 22 h 8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4"/>
                        <a:gd name="T106" fmla="*/ 0 h 879"/>
                        <a:gd name="T107" fmla="*/ 764 w 764"/>
                        <a:gd name="T108" fmla="*/ 879 h 8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4" h="879">
                          <a:moveTo>
                            <a:pt x="31" y="105"/>
                          </a:moveTo>
                          <a:lnTo>
                            <a:pt x="115" y="94"/>
                          </a:lnTo>
                          <a:lnTo>
                            <a:pt x="174" y="76"/>
                          </a:lnTo>
                          <a:lnTo>
                            <a:pt x="215" y="76"/>
                          </a:lnTo>
                          <a:lnTo>
                            <a:pt x="311" y="76"/>
                          </a:lnTo>
                          <a:lnTo>
                            <a:pt x="370" y="76"/>
                          </a:lnTo>
                          <a:lnTo>
                            <a:pt x="429" y="56"/>
                          </a:lnTo>
                          <a:lnTo>
                            <a:pt x="446" y="46"/>
                          </a:lnTo>
                          <a:lnTo>
                            <a:pt x="467" y="37"/>
                          </a:lnTo>
                          <a:lnTo>
                            <a:pt x="505" y="19"/>
                          </a:lnTo>
                          <a:lnTo>
                            <a:pt x="565" y="0"/>
                          </a:lnTo>
                          <a:lnTo>
                            <a:pt x="605" y="0"/>
                          </a:lnTo>
                          <a:lnTo>
                            <a:pt x="662" y="19"/>
                          </a:lnTo>
                          <a:lnTo>
                            <a:pt x="701" y="37"/>
                          </a:lnTo>
                          <a:lnTo>
                            <a:pt x="721" y="56"/>
                          </a:lnTo>
                          <a:lnTo>
                            <a:pt x="754" y="105"/>
                          </a:lnTo>
                          <a:lnTo>
                            <a:pt x="764" y="171"/>
                          </a:lnTo>
                          <a:lnTo>
                            <a:pt x="760" y="229"/>
                          </a:lnTo>
                          <a:lnTo>
                            <a:pt x="754" y="304"/>
                          </a:lnTo>
                          <a:lnTo>
                            <a:pt x="721" y="401"/>
                          </a:lnTo>
                          <a:lnTo>
                            <a:pt x="680" y="478"/>
                          </a:lnTo>
                          <a:lnTo>
                            <a:pt x="625" y="593"/>
                          </a:lnTo>
                          <a:lnTo>
                            <a:pt x="618" y="653"/>
                          </a:lnTo>
                          <a:lnTo>
                            <a:pt x="600" y="691"/>
                          </a:lnTo>
                          <a:lnTo>
                            <a:pt x="546" y="726"/>
                          </a:lnTo>
                          <a:lnTo>
                            <a:pt x="525" y="746"/>
                          </a:lnTo>
                          <a:lnTo>
                            <a:pt x="489" y="765"/>
                          </a:lnTo>
                          <a:lnTo>
                            <a:pt x="446" y="794"/>
                          </a:lnTo>
                          <a:lnTo>
                            <a:pt x="406" y="832"/>
                          </a:lnTo>
                          <a:lnTo>
                            <a:pt x="368" y="852"/>
                          </a:lnTo>
                          <a:lnTo>
                            <a:pt x="311" y="861"/>
                          </a:lnTo>
                          <a:lnTo>
                            <a:pt x="254" y="844"/>
                          </a:lnTo>
                          <a:lnTo>
                            <a:pt x="215" y="852"/>
                          </a:lnTo>
                          <a:lnTo>
                            <a:pt x="177" y="870"/>
                          </a:lnTo>
                          <a:lnTo>
                            <a:pt x="156" y="879"/>
                          </a:lnTo>
                          <a:lnTo>
                            <a:pt x="98" y="879"/>
                          </a:lnTo>
                          <a:lnTo>
                            <a:pt x="61" y="878"/>
                          </a:lnTo>
                          <a:lnTo>
                            <a:pt x="42" y="870"/>
                          </a:lnTo>
                          <a:lnTo>
                            <a:pt x="31" y="844"/>
                          </a:lnTo>
                          <a:lnTo>
                            <a:pt x="40" y="803"/>
                          </a:lnTo>
                          <a:lnTo>
                            <a:pt x="59" y="786"/>
                          </a:lnTo>
                          <a:lnTo>
                            <a:pt x="81" y="776"/>
                          </a:lnTo>
                          <a:lnTo>
                            <a:pt x="115" y="765"/>
                          </a:lnTo>
                          <a:lnTo>
                            <a:pt x="156" y="765"/>
                          </a:lnTo>
                          <a:lnTo>
                            <a:pt x="177" y="737"/>
                          </a:lnTo>
                          <a:lnTo>
                            <a:pt x="195" y="719"/>
                          </a:lnTo>
                          <a:lnTo>
                            <a:pt x="254" y="689"/>
                          </a:lnTo>
                          <a:lnTo>
                            <a:pt x="273" y="669"/>
                          </a:lnTo>
                          <a:lnTo>
                            <a:pt x="272" y="663"/>
                          </a:lnTo>
                          <a:lnTo>
                            <a:pt x="292" y="643"/>
                          </a:lnTo>
                          <a:lnTo>
                            <a:pt x="311" y="610"/>
                          </a:lnTo>
                          <a:lnTo>
                            <a:pt x="330" y="572"/>
                          </a:lnTo>
                          <a:lnTo>
                            <a:pt x="330" y="554"/>
                          </a:lnTo>
                          <a:lnTo>
                            <a:pt x="340" y="539"/>
                          </a:lnTo>
                          <a:lnTo>
                            <a:pt x="340" y="483"/>
                          </a:lnTo>
                          <a:lnTo>
                            <a:pt x="349" y="440"/>
                          </a:lnTo>
                          <a:lnTo>
                            <a:pt x="370" y="382"/>
                          </a:lnTo>
                          <a:lnTo>
                            <a:pt x="370" y="362"/>
                          </a:lnTo>
                          <a:lnTo>
                            <a:pt x="368" y="323"/>
                          </a:lnTo>
                          <a:lnTo>
                            <a:pt x="370" y="306"/>
                          </a:lnTo>
                          <a:lnTo>
                            <a:pt x="370" y="267"/>
                          </a:lnTo>
                          <a:lnTo>
                            <a:pt x="311" y="248"/>
                          </a:lnTo>
                          <a:lnTo>
                            <a:pt x="253" y="228"/>
                          </a:lnTo>
                          <a:lnTo>
                            <a:pt x="204" y="209"/>
                          </a:lnTo>
                          <a:lnTo>
                            <a:pt x="167" y="218"/>
                          </a:lnTo>
                          <a:lnTo>
                            <a:pt x="98" y="209"/>
                          </a:lnTo>
                          <a:lnTo>
                            <a:pt x="42" y="199"/>
                          </a:lnTo>
                          <a:lnTo>
                            <a:pt x="13" y="171"/>
                          </a:lnTo>
                          <a:lnTo>
                            <a:pt x="2" y="151"/>
                          </a:lnTo>
                          <a:lnTo>
                            <a:pt x="0" y="134"/>
                          </a:lnTo>
                          <a:lnTo>
                            <a:pt x="31" y="105"/>
                          </a:lnTo>
                          <a:close/>
                        </a:path>
                      </a:pathLst>
                    </a:custGeom>
                    <a:solidFill>
                      <a:srgbClr val="C24505"/>
                    </a:solidFill>
                    <a:ln w="9525">
                      <a:noFill/>
                      <a:round/>
                      <a:headEnd/>
                      <a:tailEnd/>
                    </a:ln>
                  </p:spPr>
                  <p:txBody>
                    <a:bodyPr/>
                    <a:lstStyle/>
                    <a:p>
                      <a:endParaRPr lang="de-DE"/>
                    </a:p>
                  </p:txBody>
                </p:sp>
                <p:sp>
                  <p:nvSpPr>
                    <p:cNvPr id="44263" name="Freeform 108"/>
                    <p:cNvSpPr>
                      <a:spLocks/>
                    </p:cNvSpPr>
                    <p:nvPr/>
                  </p:nvSpPr>
                  <p:spPr bwMode="auto">
                    <a:xfrm>
                      <a:off x="2913" y="3356"/>
                      <a:ext cx="109" cy="147"/>
                    </a:xfrm>
                    <a:custGeom>
                      <a:avLst/>
                      <a:gdLst>
                        <a:gd name="T0" fmla="*/ 16 w 764"/>
                        <a:gd name="T1" fmla="*/ 16 h 879"/>
                        <a:gd name="T2" fmla="*/ 31 w 764"/>
                        <a:gd name="T3" fmla="*/ 13 h 879"/>
                        <a:gd name="T4" fmla="*/ 53 w 764"/>
                        <a:gd name="T5" fmla="*/ 13 h 879"/>
                        <a:gd name="T6" fmla="*/ 64 w 764"/>
                        <a:gd name="T7" fmla="*/ 8 h 879"/>
                        <a:gd name="T8" fmla="*/ 72 w 764"/>
                        <a:gd name="T9" fmla="*/ 3 h 879"/>
                        <a:gd name="T10" fmla="*/ 86 w 764"/>
                        <a:gd name="T11" fmla="*/ 0 h 879"/>
                        <a:gd name="T12" fmla="*/ 100 w 764"/>
                        <a:gd name="T13" fmla="*/ 6 h 879"/>
                        <a:gd name="T14" fmla="*/ 108 w 764"/>
                        <a:gd name="T15" fmla="*/ 18 h 879"/>
                        <a:gd name="T16" fmla="*/ 108 w 764"/>
                        <a:gd name="T17" fmla="*/ 38 h 879"/>
                        <a:gd name="T18" fmla="*/ 103 w 764"/>
                        <a:gd name="T19" fmla="*/ 67 h 879"/>
                        <a:gd name="T20" fmla="*/ 89 w 764"/>
                        <a:gd name="T21" fmla="*/ 99 h 879"/>
                        <a:gd name="T22" fmla="*/ 86 w 764"/>
                        <a:gd name="T23" fmla="*/ 116 h 879"/>
                        <a:gd name="T24" fmla="*/ 75 w 764"/>
                        <a:gd name="T25" fmla="*/ 125 h 879"/>
                        <a:gd name="T26" fmla="*/ 64 w 764"/>
                        <a:gd name="T27" fmla="*/ 133 h 879"/>
                        <a:gd name="T28" fmla="*/ 53 w 764"/>
                        <a:gd name="T29" fmla="*/ 142 h 879"/>
                        <a:gd name="T30" fmla="*/ 36 w 764"/>
                        <a:gd name="T31" fmla="*/ 141 h 879"/>
                        <a:gd name="T32" fmla="*/ 25 w 764"/>
                        <a:gd name="T33" fmla="*/ 145 h 879"/>
                        <a:gd name="T34" fmla="*/ 14 w 764"/>
                        <a:gd name="T35" fmla="*/ 147 h 879"/>
                        <a:gd name="T36" fmla="*/ 6 w 764"/>
                        <a:gd name="T37" fmla="*/ 145 h 879"/>
                        <a:gd name="T38" fmla="*/ 6 w 764"/>
                        <a:gd name="T39" fmla="*/ 134 h 879"/>
                        <a:gd name="T40" fmla="*/ 12 w 764"/>
                        <a:gd name="T41" fmla="*/ 130 h 879"/>
                        <a:gd name="T42" fmla="*/ 22 w 764"/>
                        <a:gd name="T43" fmla="*/ 128 h 879"/>
                        <a:gd name="T44" fmla="*/ 28 w 764"/>
                        <a:gd name="T45" fmla="*/ 120 h 879"/>
                        <a:gd name="T46" fmla="*/ 39 w 764"/>
                        <a:gd name="T47" fmla="*/ 112 h 879"/>
                        <a:gd name="T48" fmla="*/ 42 w 764"/>
                        <a:gd name="T49" fmla="*/ 108 h 879"/>
                        <a:gd name="T50" fmla="*/ 47 w 764"/>
                        <a:gd name="T51" fmla="*/ 96 h 879"/>
                        <a:gd name="T52" fmla="*/ 49 w 764"/>
                        <a:gd name="T53" fmla="*/ 90 h 879"/>
                        <a:gd name="T54" fmla="*/ 50 w 764"/>
                        <a:gd name="T55" fmla="*/ 74 h 879"/>
                        <a:gd name="T56" fmla="*/ 53 w 764"/>
                        <a:gd name="T57" fmla="*/ 61 h 879"/>
                        <a:gd name="T58" fmla="*/ 53 w 764"/>
                        <a:gd name="T59" fmla="*/ 51 h 879"/>
                        <a:gd name="T60" fmla="*/ 44 w 764"/>
                        <a:gd name="T61" fmla="*/ 41 h 879"/>
                        <a:gd name="T62" fmla="*/ 29 w 764"/>
                        <a:gd name="T63" fmla="*/ 35 h 879"/>
                        <a:gd name="T64" fmla="*/ 14 w 764"/>
                        <a:gd name="T65" fmla="*/ 35 h 879"/>
                        <a:gd name="T66" fmla="*/ 2 w 764"/>
                        <a:gd name="T67" fmla="*/ 29 h 879"/>
                        <a:gd name="T68" fmla="*/ 0 w 764"/>
                        <a:gd name="T69" fmla="*/ 22 h 8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4"/>
                        <a:gd name="T106" fmla="*/ 0 h 879"/>
                        <a:gd name="T107" fmla="*/ 764 w 764"/>
                        <a:gd name="T108" fmla="*/ 879 h 8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4" h="879">
                          <a:moveTo>
                            <a:pt x="31" y="105"/>
                          </a:moveTo>
                          <a:lnTo>
                            <a:pt x="115" y="94"/>
                          </a:lnTo>
                          <a:lnTo>
                            <a:pt x="174" y="76"/>
                          </a:lnTo>
                          <a:lnTo>
                            <a:pt x="215" y="76"/>
                          </a:lnTo>
                          <a:lnTo>
                            <a:pt x="311" y="76"/>
                          </a:lnTo>
                          <a:lnTo>
                            <a:pt x="370" y="76"/>
                          </a:lnTo>
                          <a:lnTo>
                            <a:pt x="429" y="56"/>
                          </a:lnTo>
                          <a:lnTo>
                            <a:pt x="446" y="46"/>
                          </a:lnTo>
                          <a:lnTo>
                            <a:pt x="467" y="37"/>
                          </a:lnTo>
                          <a:lnTo>
                            <a:pt x="505" y="19"/>
                          </a:lnTo>
                          <a:lnTo>
                            <a:pt x="565" y="0"/>
                          </a:lnTo>
                          <a:lnTo>
                            <a:pt x="605" y="0"/>
                          </a:lnTo>
                          <a:lnTo>
                            <a:pt x="662" y="19"/>
                          </a:lnTo>
                          <a:lnTo>
                            <a:pt x="701" y="37"/>
                          </a:lnTo>
                          <a:lnTo>
                            <a:pt x="721" y="56"/>
                          </a:lnTo>
                          <a:lnTo>
                            <a:pt x="754" y="105"/>
                          </a:lnTo>
                          <a:lnTo>
                            <a:pt x="764" y="171"/>
                          </a:lnTo>
                          <a:lnTo>
                            <a:pt x="760" y="229"/>
                          </a:lnTo>
                          <a:lnTo>
                            <a:pt x="754" y="304"/>
                          </a:lnTo>
                          <a:lnTo>
                            <a:pt x="721" y="401"/>
                          </a:lnTo>
                          <a:lnTo>
                            <a:pt x="680" y="478"/>
                          </a:lnTo>
                          <a:lnTo>
                            <a:pt x="625" y="593"/>
                          </a:lnTo>
                          <a:lnTo>
                            <a:pt x="618" y="653"/>
                          </a:lnTo>
                          <a:lnTo>
                            <a:pt x="600" y="691"/>
                          </a:lnTo>
                          <a:lnTo>
                            <a:pt x="546" y="726"/>
                          </a:lnTo>
                          <a:lnTo>
                            <a:pt x="525" y="746"/>
                          </a:lnTo>
                          <a:lnTo>
                            <a:pt x="489" y="765"/>
                          </a:lnTo>
                          <a:lnTo>
                            <a:pt x="446" y="794"/>
                          </a:lnTo>
                          <a:lnTo>
                            <a:pt x="406" y="832"/>
                          </a:lnTo>
                          <a:lnTo>
                            <a:pt x="368" y="852"/>
                          </a:lnTo>
                          <a:lnTo>
                            <a:pt x="311" y="861"/>
                          </a:lnTo>
                          <a:lnTo>
                            <a:pt x="254" y="844"/>
                          </a:lnTo>
                          <a:lnTo>
                            <a:pt x="215" y="852"/>
                          </a:lnTo>
                          <a:lnTo>
                            <a:pt x="177" y="870"/>
                          </a:lnTo>
                          <a:lnTo>
                            <a:pt x="156" y="879"/>
                          </a:lnTo>
                          <a:lnTo>
                            <a:pt x="98" y="879"/>
                          </a:lnTo>
                          <a:lnTo>
                            <a:pt x="61" y="878"/>
                          </a:lnTo>
                          <a:lnTo>
                            <a:pt x="42" y="870"/>
                          </a:lnTo>
                          <a:lnTo>
                            <a:pt x="31" y="844"/>
                          </a:lnTo>
                          <a:lnTo>
                            <a:pt x="40" y="803"/>
                          </a:lnTo>
                          <a:lnTo>
                            <a:pt x="59" y="786"/>
                          </a:lnTo>
                          <a:lnTo>
                            <a:pt x="81" y="776"/>
                          </a:lnTo>
                          <a:lnTo>
                            <a:pt x="115" y="765"/>
                          </a:lnTo>
                          <a:lnTo>
                            <a:pt x="156" y="765"/>
                          </a:lnTo>
                          <a:lnTo>
                            <a:pt x="177" y="737"/>
                          </a:lnTo>
                          <a:lnTo>
                            <a:pt x="195" y="719"/>
                          </a:lnTo>
                          <a:lnTo>
                            <a:pt x="254" y="689"/>
                          </a:lnTo>
                          <a:lnTo>
                            <a:pt x="273" y="669"/>
                          </a:lnTo>
                          <a:lnTo>
                            <a:pt x="272" y="663"/>
                          </a:lnTo>
                          <a:lnTo>
                            <a:pt x="292" y="643"/>
                          </a:lnTo>
                          <a:lnTo>
                            <a:pt x="311" y="610"/>
                          </a:lnTo>
                          <a:lnTo>
                            <a:pt x="330" y="572"/>
                          </a:lnTo>
                          <a:lnTo>
                            <a:pt x="330" y="554"/>
                          </a:lnTo>
                          <a:lnTo>
                            <a:pt x="340" y="539"/>
                          </a:lnTo>
                          <a:lnTo>
                            <a:pt x="340" y="483"/>
                          </a:lnTo>
                          <a:lnTo>
                            <a:pt x="349" y="440"/>
                          </a:lnTo>
                          <a:lnTo>
                            <a:pt x="370" y="382"/>
                          </a:lnTo>
                          <a:lnTo>
                            <a:pt x="370" y="362"/>
                          </a:lnTo>
                          <a:lnTo>
                            <a:pt x="368" y="323"/>
                          </a:lnTo>
                          <a:lnTo>
                            <a:pt x="370" y="306"/>
                          </a:lnTo>
                          <a:lnTo>
                            <a:pt x="370" y="267"/>
                          </a:lnTo>
                          <a:lnTo>
                            <a:pt x="311" y="248"/>
                          </a:lnTo>
                          <a:lnTo>
                            <a:pt x="253" y="228"/>
                          </a:lnTo>
                          <a:lnTo>
                            <a:pt x="204" y="209"/>
                          </a:lnTo>
                          <a:lnTo>
                            <a:pt x="167" y="218"/>
                          </a:lnTo>
                          <a:lnTo>
                            <a:pt x="98" y="209"/>
                          </a:lnTo>
                          <a:lnTo>
                            <a:pt x="42" y="199"/>
                          </a:lnTo>
                          <a:lnTo>
                            <a:pt x="13" y="171"/>
                          </a:lnTo>
                          <a:lnTo>
                            <a:pt x="2" y="151"/>
                          </a:lnTo>
                          <a:lnTo>
                            <a:pt x="0" y="134"/>
                          </a:lnTo>
                          <a:lnTo>
                            <a:pt x="31" y="105"/>
                          </a:lnTo>
                        </a:path>
                      </a:pathLst>
                    </a:custGeom>
                    <a:noFill/>
                    <a:ln w="0">
                      <a:solidFill>
                        <a:srgbClr val="000000"/>
                      </a:solidFill>
                      <a:round/>
                      <a:headEnd/>
                      <a:tailEnd/>
                    </a:ln>
                  </p:spPr>
                  <p:txBody>
                    <a:bodyPr/>
                    <a:lstStyle/>
                    <a:p>
                      <a:endParaRPr lang="de-DE"/>
                    </a:p>
                  </p:txBody>
                </p:sp>
                <p:sp>
                  <p:nvSpPr>
                    <p:cNvPr id="44264" name="Freeform 109"/>
                    <p:cNvSpPr>
                      <a:spLocks/>
                    </p:cNvSpPr>
                    <p:nvPr/>
                  </p:nvSpPr>
                  <p:spPr bwMode="auto">
                    <a:xfrm>
                      <a:off x="2885" y="3311"/>
                      <a:ext cx="31" cy="195"/>
                    </a:xfrm>
                    <a:custGeom>
                      <a:avLst/>
                      <a:gdLst>
                        <a:gd name="T0" fmla="*/ 31 w 215"/>
                        <a:gd name="T1" fmla="*/ 0 h 1166"/>
                        <a:gd name="T2" fmla="*/ 19 w 215"/>
                        <a:gd name="T3" fmla="*/ 29 h 1166"/>
                        <a:gd name="T4" fmla="*/ 11 w 215"/>
                        <a:gd name="T5" fmla="*/ 60 h 1166"/>
                        <a:gd name="T6" fmla="*/ 4 w 215"/>
                        <a:gd name="T7" fmla="*/ 92 h 1166"/>
                        <a:gd name="T8" fmla="*/ 1 w 215"/>
                        <a:gd name="T9" fmla="*/ 124 h 1166"/>
                        <a:gd name="T10" fmla="*/ 0 w 215"/>
                        <a:gd name="T11" fmla="*/ 156 h 1166"/>
                        <a:gd name="T12" fmla="*/ 2 w 215"/>
                        <a:gd name="T13" fmla="*/ 188 h 1166"/>
                        <a:gd name="T14" fmla="*/ 3 w 215"/>
                        <a:gd name="T15" fmla="*/ 195 h 1166"/>
                        <a:gd name="T16" fmla="*/ 0 60000 65536"/>
                        <a:gd name="T17" fmla="*/ 0 60000 65536"/>
                        <a:gd name="T18" fmla="*/ 0 60000 65536"/>
                        <a:gd name="T19" fmla="*/ 0 60000 65536"/>
                        <a:gd name="T20" fmla="*/ 0 60000 65536"/>
                        <a:gd name="T21" fmla="*/ 0 60000 65536"/>
                        <a:gd name="T22" fmla="*/ 0 60000 65536"/>
                        <a:gd name="T23" fmla="*/ 0 60000 65536"/>
                        <a:gd name="T24" fmla="*/ 0 w 215"/>
                        <a:gd name="T25" fmla="*/ 0 h 1166"/>
                        <a:gd name="T26" fmla="*/ 215 w 215"/>
                        <a:gd name="T27" fmla="*/ 1166 h 1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 h="1166">
                          <a:moveTo>
                            <a:pt x="215" y="0"/>
                          </a:moveTo>
                          <a:lnTo>
                            <a:pt x="134" y="175"/>
                          </a:lnTo>
                          <a:lnTo>
                            <a:pt x="73" y="359"/>
                          </a:lnTo>
                          <a:lnTo>
                            <a:pt x="30" y="548"/>
                          </a:lnTo>
                          <a:lnTo>
                            <a:pt x="6" y="739"/>
                          </a:lnTo>
                          <a:lnTo>
                            <a:pt x="0" y="932"/>
                          </a:lnTo>
                          <a:lnTo>
                            <a:pt x="13" y="1126"/>
                          </a:lnTo>
                          <a:lnTo>
                            <a:pt x="21" y="1166"/>
                          </a:lnTo>
                        </a:path>
                      </a:pathLst>
                    </a:custGeom>
                    <a:noFill/>
                    <a:ln w="0">
                      <a:solidFill>
                        <a:srgbClr val="000000"/>
                      </a:solidFill>
                      <a:round/>
                      <a:headEnd/>
                      <a:tailEnd/>
                    </a:ln>
                  </p:spPr>
                  <p:txBody>
                    <a:bodyPr/>
                    <a:lstStyle/>
                    <a:p>
                      <a:endParaRPr lang="de-DE"/>
                    </a:p>
                  </p:txBody>
                </p:sp>
                <p:sp>
                  <p:nvSpPr>
                    <p:cNvPr id="44265" name="Freeform 110"/>
                    <p:cNvSpPr>
                      <a:spLocks/>
                    </p:cNvSpPr>
                    <p:nvPr/>
                  </p:nvSpPr>
                  <p:spPr bwMode="auto">
                    <a:xfrm>
                      <a:off x="2885" y="3311"/>
                      <a:ext cx="31" cy="195"/>
                    </a:xfrm>
                    <a:custGeom>
                      <a:avLst/>
                      <a:gdLst>
                        <a:gd name="T0" fmla="*/ 31 w 215"/>
                        <a:gd name="T1" fmla="*/ 0 h 1166"/>
                        <a:gd name="T2" fmla="*/ 19 w 215"/>
                        <a:gd name="T3" fmla="*/ 29 h 1166"/>
                        <a:gd name="T4" fmla="*/ 11 w 215"/>
                        <a:gd name="T5" fmla="*/ 60 h 1166"/>
                        <a:gd name="T6" fmla="*/ 4 w 215"/>
                        <a:gd name="T7" fmla="*/ 92 h 1166"/>
                        <a:gd name="T8" fmla="*/ 1 w 215"/>
                        <a:gd name="T9" fmla="*/ 124 h 1166"/>
                        <a:gd name="T10" fmla="*/ 0 w 215"/>
                        <a:gd name="T11" fmla="*/ 156 h 1166"/>
                        <a:gd name="T12" fmla="*/ 2 w 215"/>
                        <a:gd name="T13" fmla="*/ 188 h 1166"/>
                        <a:gd name="T14" fmla="*/ 3 w 215"/>
                        <a:gd name="T15" fmla="*/ 195 h 1166"/>
                        <a:gd name="T16" fmla="*/ 0 60000 65536"/>
                        <a:gd name="T17" fmla="*/ 0 60000 65536"/>
                        <a:gd name="T18" fmla="*/ 0 60000 65536"/>
                        <a:gd name="T19" fmla="*/ 0 60000 65536"/>
                        <a:gd name="T20" fmla="*/ 0 60000 65536"/>
                        <a:gd name="T21" fmla="*/ 0 60000 65536"/>
                        <a:gd name="T22" fmla="*/ 0 60000 65536"/>
                        <a:gd name="T23" fmla="*/ 0 60000 65536"/>
                        <a:gd name="T24" fmla="*/ 0 w 215"/>
                        <a:gd name="T25" fmla="*/ 0 h 1166"/>
                        <a:gd name="T26" fmla="*/ 215 w 215"/>
                        <a:gd name="T27" fmla="*/ 1166 h 1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 h="1166">
                          <a:moveTo>
                            <a:pt x="215" y="0"/>
                          </a:moveTo>
                          <a:lnTo>
                            <a:pt x="134" y="175"/>
                          </a:lnTo>
                          <a:lnTo>
                            <a:pt x="73" y="359"/>
                          </a:lnTo>
                          <a:lnTo>
                            <a:pt x="30" y="548"/>
                          </a:lnTo>
                          <a:lnTo>
                            <a:pt x="6" y="739"/>
                          </a:lnTo>
                          <a:lnTo>
                            <a:pt x="0" y="932"/>
                          </a:lnTo>
                          <a:lnTo>
                            <a:pt x="13" y="1126"/>
                          </a:lnTo>
                          <a:lnTo>
                            <a:pt x="21" y="1166"/>
                          </a:lnTo>
                        </a:path>
                      </a:pathLst>
                    </a:custGeom>
                    <a:noFill/>
                    <a:ln w="0">
                      <a:solidFill>
                        <a:srgbClr val="000000"/>
                      </a:solidFill>
                      <a:round/>
                      <a:headEnd/>
                      <a:tailEnd/>
                    </a:ln>
                  </p:spPr>
                  <p:txBody>
                    <a:bodyPr/>
                    <a:lstStyle/>
                    <a:p>
                      <a:endParaRPr lang="de-DE"/>
                    </a:p>
                  </p:txBody>
                </p:sp>
                <p:sp>
                  <p:nvSpPr>
                    <p:cNvPr id="44266" name="Freeform 111"/>
                    <p:cNvSpPr>
                      <a:spLocks/>
                    </p:cNvSpPr>
                    <p:nvPr/>
                  </p:nvSpPr>
                  <p:spPr bwMode="auto">
                    <a:xfrm>
                      <a:off x="2919" y="3949"/>
                      <a:ext cx="189" cy="144"/>
                    </a:xfrm>
                    <a:custGeom>
                      <a:avLst/>
                      <a:gdLst>
                        <a:gd name="T0" fmla="*/ 25 w 1322"/>
                        <a:gd name="T1" fmla="*/ 0 h 862"/>
                        <a:gd name="T2" fmla="*/ 28 w 1322"/>
                        <a:gd name="T3" fmla="*/ 0 h 862"/>
                        <a:gd name="T4" fmla="*/ 31 w 1322"/>
                        <a:gd name="T5" fmla="*/ 0 h 862"/>
                        <a:gd name="T6" fmla="*/ 41 w 1322"/>
                        <a:gd name="T7" fmla="*/ 7 h 862"/>
                        <a:gd name="T8" fmla="*/ 44 w 1322"/>
                        <a:gd name="T9" fmla="*/ 10 h 862"/>
                        <a:gd name="T10" fmla="*/ 47 w 1322"/>
                        <a:gd name="T11" fmla="*/ 13 h 862"/>
                        <a:gd name="T12" fmla="*/ 50 w 1322"/>
                        <a:gd name="T13" fmla="*/ 13 h 862"/>
                        <a:gd name="T14" fmla="*/ 69 w 1322"/>
                        <a:gd name="T15" fmla="*/ 19 h 862"/>
                        <a:gd name="T16" fmla="*/ 89 w 1322"/>
                        <a:gd name="T17" fmla="*/ 35 h 862"/>
                        <a:gd name="T18" fmla="*/ 103 w 1322"/>
                        <a:gd name="T19" fmla="*/ 42 h 862"/>
                        <a:gd name="T20" fmla="*/ 128 w 1322"/>
                        <a:gd name="T21" fmla="*/ 51 h 862"/>
                        <a:gd name="T22" fmla="*/ 147 w 1322"/>
                        <a:gd name="T23" fmla="*/ 61 h 862"/>
                        <a:gd name="T24" fmla="*/ 156 w 1322"/>
                        <a:gd name="T25" fmla="*/ 61 h 862"/>
                        <a:gd name="T26" fmla="*/ 170 w 1322"/>
                        <a:gd name="T27" fmla="*/ 64 h 862"/>
                        <a:gd name="T28" fmla="*/ 189 w 1322"/>
                        <a:gd name="T29" fmla="*/ 74 h 862"/>
                        <a:gd name="T30" fmla="*/ 187 w 1322"/>
                        <a:gd name="T31" fmla="*/ 112 h 862"/>
                        <a:gd name="T32" fmla="*/ 153 w 1322"/>
                        <a:gd name="T33" fmla="*/ 141 h 862"/>
                        <a:gd name="T34" fmla="*/ 128 w 1322"/>
                        <a:gd name="T35" fmla="*/ 144 h 862"/>
                        <a:gd name="T36" fmla="*/ 97 w 1322"/>
                        <a:gd name="T37" fmla="*/ 128 h 862"/>
                        <a:gd name="T38" fmla="*/ 95 w 1322"/>
                        <a:gd name="T39" fmla="*/ 122 h 862"/>
                        <a:gd name="T40" fmla="*/ 92 w 1322"/>
                        <a:gd name="T41" fmla="*/ 122 h 862"/>
                        <a:gd name="T42" fmla="*/ 91 w 1322"/>
                        <a:gd name="T43" fmla="*/ 118 h 862"/>
                        <a:gd name="T44" fmla="*/ 78 w 1322"/>
                        <a:gd name="T45" fmla="*/ 115 h 862"/>
                        <a:gd name="T46" fmla="*/ 69 w 1322"/>
                        <a:gd name="T47" fmla="*/ 109 h 862"/>
                        <a:gd name="T48" fmla="*/ 58 w 1322"/>
                        <a:gd name="T49" fmla="*/ 102 h 862"/>
                        <a:gd name="T50" fmla="*/ 36 w 1322"/>
                        <a:gd name="T51" fmla="*/ 96 h 862"/>
                        <a:gd name="T52" fmla="*/ 25 w 1322"/>
                        <a:gd name="T53" fmla="*/ 93 h 862"/>
                        <a:gd name="T54" fmla="*/ 19 w 1322"/>
                        <a:gd name="T55" fmla="*/ 89 h 862"/>
                        <a:gd name="T56" fmla="*/ 13 w 1322"/>
                        <a:gd name="T57" fmla="*/ 88 h 862"/>
                        <a:gd name="T58" fmla="*/ 8 w 1322"/>
                        <a:gd name="T59" fmla="*/ 86 h 862"/>
                        <a:gd name="T60" fmla="*/ 5 w 1322"/>
                        <a:gd name="T61" fmla="*/ 86 h 862"/>
                        <a:gd name="T62" fmla="*/ 3 w 1322"/>
                        <a:gd name="T63" fmla="*/ 86 h 862"/>
                        <a:gd name="T64" fmla="*/ 0 w 1322"/>
                        <a:gd name="T65" fmla="*/ 83 h 862"/>
                        <a:gd name="T66" fmla="*/ 3 w 1322"/>
                        <a:gd name="T67" fmla="*/ 83 h 862"/>
                        <a:gd name="T68" fmla="*/ 8 w 1322"/>
                        <a:gd name="T69" fmla="*/ 78 h 862"/>
                        <a:gd name="T70" fmla="*/ 12 w 1322"/>
                        <a:gd name="T71" fmla="*/ 71 h 862"/>
                        <a:gd name="T72" fmla="*/ 20 w 1322"/>
                        <a:gd name="T73" fmla="*/ 52 h 862"/>
                        <a:gd name="T74" fmla="*/ 25 w 1322"/>
                        <a:gd name="T75" fmla="*/ 35 h 862"/>
                        <a:gd name="T76" fmla="*/ 28 w 1322"/>
                        <a:gd name="T77" fmla="*/ 22 h 862"/>
                        <a:gd name="T78" fmla="*/ 28 w 1322"/>
                        <a:gd name="T79" fmla="*/ 16 h 862"/>
                        <a:gd name="T80" fmla="*/ 28 w 1322"/>
                        <a:gd name="T81" fmla="*/ 10 h 862"/>
                        <a:gd name="T82" fmla="*/ 28 w 1322"/>
                        <a:gd name="T83" fmla="*/ 7 h 862"/>
                        <a:gd name="T84" fmla="*/ 25 w 1322"/>
                        <a:gd name="T85" fmla="*/ 0 h 8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22"/>
                        <a:gd name="T130" fmla="*/ 0 h 862"/>
                        <a:gd name="T131" fmla="*/ 1322 w 1322"/>
                        <a:gd name="T132" fmla="*/ 862 h 8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22" h="862">
                          <a:moveTo>
                            <a:pt x="175" y="0"/>
                          </a:moveTo>
                          <a:lnTo>
                            <a:pt x="194" y="0"/>
                          </a:lnTo>
                          <a:lnTo>
                            <a:pt x="214" y="0"/>
                          </a:lnTo>
                          <a:lnTo>
                            <a:pt x="290" y="39"/>
                          </a:lnTo>
                          <a:lnTo>
                            <a:pt x="309" y="58"/>
                          </a:lnTo>
                          <a:lnTo>
                            <a:pt x="330" y="76"/>
                          </a:lnTo>
                          <a:lnTo>
                            <a:pt x="350" y="76"/>
                          </a:lnTo>
                          <a:lnTo>
                            <a:pt x="485" y="115"/>
                          </a:lnTo>
                          <a:lnTo>
                            <a:pt x="622" y="212"/>
                          </a:lnTo>
                          <a:lnTo>
                            <a:pt x="718" y="252"/>
                          </a:lnTo>
                          <a:lnTo>
                            <a:pt x="894" y="307"/>
                          </a:lnTo>
                          <a:lnTo>
                            <a:pt x="1029" y="364"/>
                          </a:lnTo>
                          <a:lnTo>
                            <a:pt x="1089" y="364"/>
                          </a:lnTo>
                          <a:lnTo>
                            <a:pt x="1187" y="384"/>
                          </a:lnTo>
                          <a:lnTo>
                            <a:pt x="1322" y="441"/>
                          </a:lnTo>
                          <a:lnTo>
                            <a:pt x="1305" y="670"/>
                          </a:lnTo>
                          <a:lnTo>
                            <a:pt x="1069" y="843"/>
                          </a:lnTo>
                          <a:lnTo>
                            <a:pt x="894" y="862"/>
                          </a:lnTo>
                          <a:lnTo>
                            <a:pt x="681" y="768"/>
                          </a:lnTo>
                          <a:lnTo>
                            <a:pt x="661" y="728"/>
                          </a:lnTo>
                          <a:lnTo>
                            <a:pt x="645" y="730"/>
                          </a:lnTo>
                          <a:lnTo>
                            <a:pt x="640" y="709"/>
                          </a:lnTo>
                          <a:lnTo>
                            <a:pt x="544" y="690"/>
                          </a:lnTo>
                          <a:lnTo>
                            <a:pt x="485" y="653"/>
                          </a:lnTo>
                          <a:lnTo>
                            <a:pt x="408" y="613"/>
                          </a:lnTo>
                          <a:lnTo>
                            <a:pt x="254" y="575"/>
                          </a:lnTo>
                          <a:lnTo>
                            <a:pt x="175" y="554"/>
                          </a:lnTo>
                          <a:lnTo>
                            <a:pt x="134" y="535"/>
                          </a:lnTo>
                          <a:lnTo>
                            <a:pt x="94" y="529"/>
                          </a:lnTo>
                          <a:lnTo>
                            <a:pt x="58" y="517"/>
                          </a:lnTo>
                          <a:lnTo>
                            <a:pt x="38" y="517"/>
                          </a:lnTo>
                          <a:lnTo>
                            <a:pt x="19" y="517"/>
                          </a:lnTo>
                          <a:lnTo>
                            <a:pt x="0" y="498"/>
                          </a:lnTo>
                          <a:lnTo>
                            <a:pt x="19" y="498"/>
                          </a:lnTo>
                          <a:lnTo>
                            <a:pt x="54" y="465"/>
                          </a:lnTo>
                          <a:lnTo>
                            <a:pt x="84" y="424"/>
                          </a:lnTo>
                          <a:lnTo>
                            <a:pt x="143" y="311"/>
                          </a:lnTo>
                          <a:lnTo>
                            <a:pt x="175" y="212"/>
                          </a:lnTo>
                          <a:lnTo>
                            <a:pt x="194" y="134"/>
                          </a:lnTo>
                          <a:lnTo>
                            <a:pt x="194" y="95"/>
                          </a:lnTo>
                          <a:lnTo>
                            <a:pt x="194" y="58"/>
                          </a:lnTo>
                          <a:lnTo>
                            <a:pt x="194" y="39"/>
                          </a:lnTo>
                          <a:lnTo>
                            <a:pt x="175" y="0"/>
                          </a:lnTo>
                          <a:close/>
                        </a:path>
                      </a:pathLst>
                    </a:custGeom>
                    <a:solidFill>
                      <a:srgbClr val="FFFFFF"/>
                    </a:solidFill>
                    <a:ln w="9525">
                      <a:noFill/>
                      <a:round/>
                      <a:headEnd/>
                      <a:tailEnd/>
                    </a:ln>
                  </p:spPr>
                  <p:txBody>
                    <a:bodyPr/>
                    <a:lstStyle/>
                    <a:p>
                      <a:endParaRPr lang="de-DE"/>
                    </a:p>
                  </p:txBody>
                </p:sp>
                <p:sp>
                  <p:nvSpPr>
                    <p:cNvPr id="44267" name="Freeform 112"/>
                    <p:cNvSpPr>
                      <a:spLocks/>
                    </p:cNvSpPr>
                    <p:nvPr/>
                  </p:nvSpPr>
                  <p:spPr bwMode="auto">
                    <a:xfrm>
                      <a:off x="2919" y="3949"/>
                      <a:ext cx="189" cy="144"/>
                    </a:xfrm>
                    <a:custGeom>
                      <a:avLst/>
                      <a:gdLst>
                        <a:gd name="T0" fmla="*/ 25 w 1322"/>
                        <a:gd name="T1" fmla="*/ 0 h 862"/>
                        <a:gd name="T2" fmla="*/ 28 w 1322"/>
                        <a:gd name="T3" fmla="*/ 0 h 862"/>
                        <a:gd name="T4" fmla="*/ 31 w 1322"/>
                        <a:gd name="T5" fmla="*/ 0 h 862"/>
                        <a:gd name="T6" fmla="*/ 41 w 1322"/>
                        <a:gd name="T7" fmla="*/ 7 h 862"/>
                        <a:gd name="T8" fmla="*/ 44 w 1322"/>
                        <a:gd name="T9" fmla="*/ 10 h 862"/>
                        <a:gd name="T10" fmla="*/ 47 w 1322"/>
                        <a:gd name="T11" fmla="*/ 13 h 862"/>
                        <a:gd name="T12" fmla="*/ 50 w 1322"/>
                        <a:gd name="T13" fmla="*/ 13 h 862"/>
                        <a:gd name="T14" fmla="*/ 69 w 1322"/>
                        <a:gd name="T15" fmla="*/ 19 h 862"/>
                        <a:gd name="T16" fmla="*/ 89 w 1322"/>
                        <a:gd name="T17" fmla="*/ 35 h 862"/>
                        <a:gd name="T18" fmla="*/ 103 w 1322"/>
                        <a:gd name="T19" fmla="*/ 42 h 862"/>
                        <a:gd name="T20" fmla="*/ 128 w 1322"/>
                        <a:gd name="T21" fmla="*/ 51 h 862"/>
                        <a:gd name="T22" fmla="*/ 147 w 1322"/>
                        <a:gd name="T23" fmla="*/ 61 h 862"/>
                        <a:gd name="T24" fmla="*/ 156 w 1322"/>
                        <a:gd name="T25" fmla="*/ 61 h 862"/>
                        <a:gd name="T26" fmla="*/ 170 w 1322"/>
                        <a:gd name="T27" fmla="*/ 64 h 862"/>
                        <a:gd name="T28" fmla="*/ 189 w 1322"/>
                        <a:gd name="T29" fmla="*/ 74 h 862"/>
                        <a:gd name="T30" fmla="*/ 187 w 1322"/>
                        <a:gd name="T31" fmla="*/ 112 h 862"/>
                        <a:gd name="T32" fmla="*/ 153 w 1322"/>
                        <a:gd name="T33" fmla="*/ 141 h 862"/>
                        <a:gd name="T34" fmla="*/ 128 w 1322"/>
                        <a:gd name="T35" fmla="*/ 144 h 862"/>
                        <a:gd name="T36" fmla="*/ 97 w 1322"/>
                        <a:gd name="T37" fmla="*/ 128 h 862"/>
                        <a:gd name="T38" fmla="*/ 95 w 1322"/>
                        <a:gd name="T39" fmla="*/ 122 h 862"/>
                        <a:gd name="T40" fmla="*/ 92 w 1322"/>
                        <a:gd name="T41" fmla="*/ 122 h 862"/>
                        <a:gd name="T42" fmla="*/ 91 w 1322"/>
                        <a:gd name="T43" fmla="*/ 118 h 862"/>
                        <a:gd name="T44" fmla="*/ 78 w 1322"/>
                        <a:gd name="T45" fmla="*/ 115 h 862"/>
                        <a:gd name="T46" fmla="*/ 69 w 1322"/>
                        <a:gd name="T47" fmla="*/ 109 h 862"/>
                        <a:gd name="T48" fmla="*/ 58 w 1322"/>
                        <a:gd name="T49" fmla="*/ 102 h 862"/>
                        <a:gd name="T50" fmla="*/ 36 w 1322"/>
                        <a:gd name="T51" fmla="*/ 96 h 862"/>
                        <a:gd name="T52" fmla="*/ 25 w 1322"/>
                        <a:gd name="T53" fmla="*/ 93 h 862"/>
                        <a:gd name="T54" fmla="*/ 19 w 1322"/>
                        <a:gd name="T55" fmla="*/ 89 h 862"/>
                        <a:gd name="T56" fmla="*/ 13 w 1322"/>
                        <a:gd name="T57" fmla="*/ 88 h 862"/>
                        <a:gd name="T58" fmla="*/ 8 w 1322"/>
                        <a:gd name="T59" fmla="*/ 86 h 862"/>
                        <a:gd name="T60" fmla="*/ 5 w 1322"/>
                        <a:gd name="T61" fmla="*/ 86 h 862"/>
                        <a:gd name="T62" fmla="*/ 3 w 1322"/>
                        <a:gd name="T63" fmla="*/ 86 h 862"/>
                        <a:gd name="T64" fmla="*/ 0 w 1322"/>
                        <a:gd name="T65" fmla="*/ 83 h 862"/>
                        <a:gd name="T66" fmla="*/ 3 w 1322"/>
                        <a:gd name="T67" fmla="*/ 83 h 862"/>
                        <a:gd name="T68" fmla="*/ 8 w 1322"/>
                        <a:gd name="T69" fmla="*/ 78 h 862"/>
                        <a:gd name="T70" fmla="*/ 12 w 1322"/>
                        <a:gd name="T71" fmla="*/ 71 h 862"/>
                        <a:gd name="T72" fmla="*/ 20 w 1322"/>
                        <a:gd name="T73" fmla="*/ 52 h 862"/>
                        <a:gd name="T74" fmla="*/ 25 w 1322"/>
                        <a:gd name="T75" fmla="*/ 35 h 862"/>
                        <a:gd name="T76" fmla="*/ 28 w 1322"/>
                        <a:gd name="T77" fmla="*/ 22 h 862"/>
                        <a:gd name="T78" fmla="*/ 28 w 1322"/>
                        <a:gd name="T79" fmla="*/ 16 h 862"/>
                        <a:gd name="T80" fmla="*/ 28 w 1322"/>
                        <a:gd name="T81" fmla="*/ 10 h 862"/>
                        <a:gd name="T82" fmla="*/ 28 w 1322"/>
                        <a:gd name="T83" fmla="*/ 7 h 862"/>
                        <a:gd name="T84" fmla="*/ 25 w 1322"/>
                        <a:gd name="T85" fmla="*/ 0 h 8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22"/>
                        <a:gd name="T130" fmla="*/ 0 h 862"/>
                        <a:gd name="T131" fmla="*/ 1322 w 1322"/>
                        <a:gd name="T132" fmla="*/ 862 h 8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22" h="862">
                          <a:moveTo>
                            <a:pt x="175" y="0"/>
                          </a:moveTo>
                          <a:lnTo>
                            <a:pt x="194" y="0"/>
                          </a:lnTo>
                          <a:lnTo>
                            <a:pt x="214" y="0"/>
                          </a:lnTo>
                          <a:lnTo>
                            <a:pt x="290" y="39"/>
                          </a:lnTo>
                          <a:lnTo>
                            <a:pt x="309" y="58"/>
                          </a:lnTo>
                          <a:lnTo>
                            <a:pt x="330" y="76"/>
                          </a:lnTo>
                          <a:lnTo>
                            <a:pt x="350" y="76"/>
                          </a:lnTo>
                          <a:lnTo>
                            <a:pt x="485" y="115"/>
                          </a:lnTo>
                          <a:lnTo>
                            <a:pt x="622" y="212"/>
                          </a:lnTo>
                          <a:lnTo>
                            <a:pt x="718" y="252"/>
                          </a:lnTo>
                          <a:lnTo>
                            <a:pt x="894" y="307"/>
                          </a:lnTo>
                          <a:lnTo>
                            <a:pt x="1029" y="364"/>
                          </a:lnTo>
                          <a:lnTo>
                            <a:pt x="1089" y="364"/>
                          </a:lnTo>
                          <a:lnTo>
                            <a:pt x="1187" y="384"/>
                          </a:lnTo>
                          <a:lnTo>
                            <a:pt x="1322" y="441"/>
                          </a:lnTo>
                          <a:lnTo>
                            <a:pt x="1305" y="670"/>
                          </a:lnTo>
                          <a:lnTo>
                            <a:pt x="1069" y="843"/>
                          </a:lnTo>
                          <a:lnTo>
                            <a:pt x="894" y="862"/>
                          </a:lnTo>
                          <a:lnTo>
                            <a:pt x="681" y="768"/>
                          </a:lnTo>
                          <a:lnTo>
                            <a:pt x="661" y="728"/>
                          </a:lnTo>
                          <a:lnTo>
                            <a:pt x="645" y="730"/>
                          </a:lnTo>
                          <a:lnTo>
                            <a:pt x="640" y="709"/>
                          </a:lnTo>
                          <a:lnTo>
                            <a:pt x="544" y="690"/>
                          </a:lnTo>
                          <a:lnTo>
                            <a:pt x="485" y="653"/>
                          </a:lnTo>
                          <a:lnTo>
                            <a:pt x="408" y="613"/>
                          </a:lnTo>
                          <a:lnTo>
                            <a:pt x="254" y="575"/>
                          </a:lnTo>
                          <a:lnTo>
                            <a:pt x="175" y="554"/>
                          </a:lnTo>
                          <a:lnTo>
                            <a:pt x="134" y="535"/>
                          </a:lnTo>
                          <a:lnTo>
                            <a:pt x="94" y="529"/>
                          </a:lnTo>
                          <a:lnTo>
                            <a:pt x="58" y="517"/>
                          </a:lnTo>
                          <a:lnTo>
                            <a:pt x="38" y="517"/>
                          </a:lnTo>
                          <a:lnTo>
                            <a:pt x="19" y="517"/>
                          </a:lnTo>
                          <a:lnTo>
                            <a:pt x="0" y="498"/>
                          </a:lnTo>
                          <a:lnTo>
                            <a:pt x="19" y="498"/>
                          </a:lnTo>
                          <a:lnTo>
                            <a:pt x="54" y="465"/>
                          </a:lnTo>
                          <a:lnTo>
                            <a:pt x="84" y="424"/>
                          </a:lnTo>
                          <a:lnTo>
                            <a:pt x="143" y="311"/>
                          </a:lnTo>
                          <a:lnTo>
                            <a:pt x="175" y="212"/>
                          </a:lnTo>
                          <a:lnTo>
                            <a:pt x="194" y="134"/>
                          </a:lnTo>
                          <a:lnTo>
                            <a:pt x="194" y="95"/>
                          </a:lnTo>
                          <a:lnTo>
                            <a:pt x="194" y="58"/>
                          </a:lnTo>
                          <a:lnTo>
                            <a:pt x="194" y="39"/>
                          </a:lnTo>
                          <a:lnTo>
                            <a:pt x="175" y="0"/>
                          </a:lnTo>
                        </a:path>
                      </a:pathLst>
                    </a:custGeom>
                    <a:noFill/>
                    <a:ln w="0">
                      <a:solidFill>
                        <a:srgbClr val="000000"/>
                      </a:solidFill>
                      <a:round/>
                      <a:headEnd/>
                      <a:tailEnd/>
                    </a:ln>
                  </p:spPr>
                  <p:txBody>
                    <a:bodyPr/>
                    <a:lstStyle/>
                    <a:p>
                      <a:endParaRPr lang="de-DE"/>
                    </a:p>
                  </p:txBody>
                </p:sp>
                <p:sp>
                  <p:nvSpPr>
                    <p:cNvPr id="44268" name="Freeform 113"/>
                    <p:cNvSpPr>
                      <a:spLocks/>
                    </p:cNvSpPr>
                    <p:nvPr/>
                  </p:nvSpPr>
                  <p:spPr bwMode="auto">
                    <a:xfrm>
                      <a:off x="2877" y="4065"/>
                      <a:ext cx="184" cy="159"/>
                    </a:xfrm>
                    <a:custGeom>
                      <a:avLst/>
                      <a:gdLst>
                        <a:gd name="T0" fmla="*/ 39 w 1286"/>
                        <a:gd name="T1" fmla="*/ 0 h 953"/>
                        <a:gd name="T2" fmla="*/ 45 w 1286"/>
                        <a:gd name="T3" fmla="*/ 1 h 953"/>
                        <a:gd name="T4" fmla="*/ 47 w 1286"/>
                        <a:gd name="T5" fmla="*/ 4 h 953"/>
                        <a:gd name="T6" fmla="*/ 53 w 1286"/>
                        <a:gd name="T7" fmla="*/ 10 h 953"/>
                        <a:gd name="T8" fmla="*/ 59 w 1286"/>
                        <a:gd name="T9" fmla="*/ 16 h 953"/>
                        <a:gd name="T10" fmla="*/ 64 w 1286"/>
                        <a:gd name="T11" fmla="*/ 22 h 953"/>
                        <a:gd name="T12" fmla="*/ 73 w 1286"/>
                        <a:gd name="T13" fmla="*/ 31 h 953"/>
                        <a:gd name="T14" fmla="*/ 84 w 1286"/>
                        <a:gd name="T15" fmla="*/ 41 h 953"/>
                        <a:gd name="T16" fmla="*/ 95 w 1286"/>
                        <a:gd name="T17" fmla="*/ 44 h 953"/>
                        <a:gd name="T18" fmla="*/ 103 w 1286"/>
                        <a:gd name="T19" fmla="*/ 51 h 953"/>
                        <a:gd name="T20" fmla="*/ 111 w 1286"/>
                        <a:gd name="T21" fmla="*/ 57 h 953"/>
                        <a:gd name="T22" fmla="*/ 123 w 1286"/>
                        <a:gd name="T23" fmla="*/ 63 h 953"/>
                        <a:gd name="T24" fmla="*/ 131 w 1286"/>
                        <a:gd name="T25" fmla="*/ 63 h 953"/>
                        <a:gd name="T26" fmla="*/ 140 w 1286"/>
                        <a:gd name="T27" fmla="*/ 67 h 953"/>
                        <a:gd name="T28" fmla="*/ 145 w 1286"/>
                        <a:gd name="T29" fmla="*/ 70 h 953"/>
                        <a:gd name="T30" fmla="*/ 148 w 1286"/>
                        <a:gd name="T31" fmla="*/ 70 h 953"/>
                        <a:gd name="T32" fmla="*/ 153 w 1286"/>
                        <a:gd name="T33" fmla="*/ 73 h 953"/>
                        <a:gd name="T34" fmla="*/ 159 w 1286"/>
                        <a:gd name="T35" fmla="*/ 76 h 953"/>
                        <a:gd name="T36" fmla="*/ 164 w 1286"/>
                        <a:gd name="T37" fmla="*/ 80 h 953"/>
                        <a:gd name="T38" fmla="*/ 184 w 1286"/>
                        <a:gd name="T39" fmla="*/ 92 h 953"/>
                        <a:gd name="T40" fmla="*/ 184 w 1286"/>
                        <a:gd name="T41" fmla="*/ 111 h 953"/>
                        <a:gd name="T42" fmla="*/ 170 w 1286"/>
                        <a:gd name="T43" fmla="*/ 146 h 953"/>
                        <a:gd name="T44" fmla="*/ 145 w 1286"/>
                        <a:gd name="T45" fmla="*/ 159 h 953"/>
                        <a:gd name="T46" fmla="*/ 120 w 1286"/>
                        <a:gd name="T47" fmla="*/ 156 h 953"/>
                        <a:gd name="T48" fmla="*/ 114 w 1286"/>
                        <a:gd name="T49" fmla="*/ 149 h 953"/>
                        <a:gd name="T50" fmla="*/ 103 w 1286"/>
                        <a:gd name="T51" fmla="*/ 140 h 953"/>
                        <a:gd name="T52" fmla="*/ 86 w 1286"/>
                        <a:gd name="T53" fmla="*/ 134 h 953"/>
                        <a:gd name="T54" fmla="*/ 61 w 1286"/>
                        <a:gd name="T55" fmla="*/ 124 h 953"/>
                        <a:gd name="T56" fmla="*/ 51 w 1286"/>
                        <a:gd name="T57" fmla="*/ 120 h 953"/>
                        <a:gd name="T58" fmla="*/ 45 w 1286"/>
                        <a:gd name="T59" fmla="*/ 114 h 953"/>
                        <a:gd name="T60" fmla="*/ 43 w 1286"/>
                        <a:gd name="T61" fmla="*/ 112 h 953"/>
                        <a:gd name="T62" fmla="*/ 38 w 1286"/>
                        <a:gd name="T63" fmla="*/ 114 h 953"/>
                        <a:gd name="T64" fmla="*/ 32 w 1286"/>
                        <a:gd name="T65" fmla="*/ 113 h 953"/>
                        <a:gd name="T66" fmla="*/ 28 w 1286"/>
                        <a:gd name="T67" fmla="*/ 105 h 953"/>
                        <a:gd name="T68" fmla="*/ 22 w 1286"/>
                        <a:gd name="T69" fmla="*/ 99 h 953"/>
                        <a:gd name="T70" fmla="*/ 15 w 1286"/>
                        <a:gd name="T71" fmla="*/ 98 h 953"/>
                        <a:gd name="T72" fmla="*/ 6 w 1286"/>
                        <a:gd name="T73" fmla="*/ 97 h 953"/>
                        <a:gd name="T74" fmla="*/ 3 w 1286"/>
                        <a:gd name="T75" fmla="*/ 95 h 953"/>
                        <a:gd name="T76" fmla="*/ 0 w 1286"/>
                        <a:gd name="T77" fmla="*/ 89 h 953"/>
                        <a:gd name="T78" fmla="*/ 5 w 1286"/>
                        <a:gd name="T79" fmla="*/ 89 h 953"/>
                        <a:gd name="T80" fmla="*/ 10 w 1286"/>
                        <a:gd name="T81" fmla="*/ 86 h 953"/>
                        <a:gd name="T82" fmla="*/ 20 w 1286"/>
                        <a:gd name="T83" fmla="*/ 75 h 953"/>
                        <a:gd name="T84" fmla="*/ 32 w 1286"/>
                        <a:gd name="T85" fmla="*/ 51 h 953"/>
                        <a:gd name="T86" fmla="*/ 38 w 1286"/>
                        <a:gd name="T87" fmla="*/ 35 h 953"/>
                        <a:gd name="T88" fmla="*/ 40 w 1286"/>
                        <a:gd name="T89" fmla="*/ 25 h 953"/>
                        <a:gd name="T90" fmla="*/ 41 w 1286"/>
                        <a:gd name="T91" fmla="*/ 16 h 953"/>
                        <a:gd name="T92" fmla="*/ 41 w 1286"/>
                        <a:gd name="T93" fmla="*/ 9 h 953"/>
                        <a:gd name="T94" fmla="*/ 39 w 1286"/>
                        <a:gd name="T95" fmla="*/ 0 h 9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86"/>
                        <a:gd name="T145" fmla="*/ 0 h 953"/>
                        <a:gd name="T146" fmla="*/ 1286 w 1286"/>
                        <a:gd name="T147" fmla="*/ 953 h 9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86" h="953">
                          <a:moveTo>
                            <a:pt x="271" y="0"/>
                          </a:moveTo>
                          <a:lnTo>
                            <a:pt x="313" y="5"/>
                          </a:lnTo>
                          <a:lnTo>
                            <a:pt x="331" y="22"/>
                          </a:lnTo>
                          <a:lnTo>
                            <a:pt x="369" y="62"/>
                          </a:lnTo>
                          <a:lnTo>
                            <a:pt x="410" y="93"/>
                          </a:lnTo>
                          <a:lnTo>
                            <a:pt x="449" y="131"/>
                          </a:lnTo>
                          <a:lnTo>
                            <a:pt x="508" y="188"/>
                          </a:lnTo>
                          <a:lnTo>
                            <a:pt x="584" y="246"/>
                          </a:lnTo>
                          <a:lnTo>
                            <a:pt x="662" y="265"/>
                          </a:lnTo>
                          <a:lnTo>
                            <a:pt x="721" y="304"/>
                          </a:lnTo>
                          <a:lnTo>
                            <a:pt x="779" y="342"/>
                          </a:lnTo>
                          <a:lnTo>
                            <a:pt x="859" y="378"/>
                          </a:lnTo>
                          <a:lnTo>
                            <a:pt x="916" y="378"/>
                          </a:lnTo>
                          <a:lnTo>
                            <a:pt x="975" y="399"/>
                          </a:lnTo>
                          <a:lnTo>
                            <a:pt x="1014" y="420"/>
                          </a:lnTo>
                          <a:lnTo>
                            <a:pt x="1036" y="420"/>
                          </a:lnTo>
                          <a:lnTo>
                            <a:pt x="1072" y="437"/>
                          </a:lnTo>
                          <a:lnTo>
                            <a:pt x="1111" y="458"/>
                          </a:lnTo>
                          <a:lnTo>
                            <a:pt x="1149" y="477"/>
                          </a:lnTo>
                          <a:lnTo>
                            <a:pt x="1286" y="551"/>
                          </a:lnTo>
                          <a:lnTo>
                            <a:pt x="1286" y="667"/>
                          </a:lnTo>
                          <a:lnTo>
                            <a:pt x="1188" y="878"/>
                          </a:lnTo>
                          <a:lnTo>
                            <a:pt x="1014" y="953"/>
                          </a:lnTo>
                          <a:lnTo>
                            <a:pt x="838" y="936"/>
                          </a:lnTo>
                          <a:lnTo>
                            <a:pt x="800" y="895"/>
                          </a:lnTo>
                          <a:lnTo>
                            <a:pt x="721" y="839"/>
                          </a:lnTo>
                          <a:lnTo>
                            <a:pt x="603" y="802"/>
                          </a:lnTo>
                          <a:lnTo>
                            <a:pt x="428" y="742"/>
                          </a:lnTo>
                          <a:lnTo>
                            <a:pt x="354" y="719"/>
                          </a:lnTo>
                          <a:lnTo>
                            <a:pt x="313" y="686"/>
                          </a:lnTo>
                          <a:lnTo>
                            <a:pt x="303" y="671"/>
                          </a:lnTo>
                          <a:lnTo>
                            <a:pt x="263" y="684"/>
                          </a:lnTo>
                          <a:lnTo>
                            <a:pt x="223" y="679"/>
                          </a:lnTo>
                          <a:lnTo>
                            <a:pt x="198" y="628"/>
                          </a:lnTo>
                          <a:lnTo>
                            <a:pt x="157" y="595"/>
                          </a:lnTo>
                          <a:lnTo>
                            <a:pt x="106" y="589"/>
                          </a:lnTo>
                          <a:lnTo>
                            <a:pt x="42" y="581"/>
                          </a:lnTo>
                          <a:lnTo>
                            <a:pt x="21" y="571"/>
                          </a:lnTo>
                          <a:lnTo>
                            <a:pt x="0" y="533"/>
                          </a:lnTo>
                          <a:lnTo>
                            <a:pt x="32" y="532"/>
                          </a:lnTo>
                          <a:lnTo>
                            <a:pt x="72" y="515"/>
                          </a:lnTo>
                          <a:lnTo>
                            <a:pt x="139" y="452"/>
                          </a:lnTo>
                          <a:lnTo>
                            <a:pt x="223" y="304"/>
                          </a:lnTo>
                          <a:lnTo>
                            <a:pt x="263" y="208"/>
                          </a:lnTo>
                          <a:lnTo>
                            <a:pt x="282" y="151"/>
                          </a:lnTo>
                          <a:lnTo>
                            <a:pt x="290" y="95"/>
                          </a:lnTo>
                          <a:lnTo>
                            <a:pt x="290" y="54"/>
                          </a:lnTo>
                          <a:lnTo>
                            <a:pt x="271" y="0"/>
                          </a:lnTo>
                          <a:close/>
                        </a:path>
                      </a:pathLst>
                    </a:custGeom>
                    <a:solidFill>
                      <a:srgbClr val="C2C2C2"/>
                    </a:solidFill>
                    <a:ln w="9525">
                      <a:noFill/>
                      <a:round/>
                      <a:headEnd/>
                      <a:tailEnd/>
                    </a:ln>
                  </p:spPr>
                  <p:txBody>
                    <a:bodyPr/>
                    <a:lstStyle/>
                    <a:p>
                      <a:endParaRPr lang="de-DE"/>
                    </a:p>
                  </p:txBody>
                </p:sp>
                <p:sp>
                  <p:nvSpPr>
                    <p:cNvPr id="44269" name="Freeform 114"/>
                    <p:cNvSpPr>
                      <a:spLocks/>
                    </p:cNvSpPr>
                    <p:nvPr/>
                  </p:nvSpPr>
                  <p:spPr bwMode="auto">
                    <a:xfrm>
                      <a:off x="2877" y="4065"/>
                      <a:ext cx="184" cy="159"/>
                    </a:xfrm>
                    <a:custGeom>
                      <a:avLst/>
                      <a:gdLst>
                        <a:gd name="T0" fmla="*/ 39 w 1286"/>
                        <a:gd name="T1" fmla="*/ 0 h 953"/>
                        <a:gd name="T2" fmla="*/ 45 w 1286"/>
                        <a:gd name="T3" fmla="*/ 1 h 953"/>
                        <a:gd name="T4" fmla="*/ 47 w 1286"/>
                        <a:gd name="T5" fmla="*/ 4 h 953"/>
                        <a:gd name="T6" fmla="*/ 53 w 1286"/>
                        <a:gd name="T7" fmla="*/ 10 h 953"/>
                        <a:gd name="T8" fmla="*/ 59 w 1286"/>
                        <a:gd name="T9" fmla="*/ 16 h 953"/>
                        <a:gd name="T10" fmla="*/ 64 w 1286"/>
                        <a:gd name="T11" fmla="*/ 22 h 953"/>
                        <a:gd name="T12" fmla="*/ 73 w 1286"/>
                        <a:gd name="T13" fmla="*/ 31 h 953"/>
                        <a:gd name="T14" fmla="*/ 84 w 1286"/>
                        <a:gd name="T15" fmla="*/ 41 h 953"/>
                        <a:gd name="T16" fmla="*/ 95 w 1286"/>
                        <a:gd name="T17" fmla="*/ 44 h 953"/>
                        <a:gd name="T18" fmla="*/ 103 w 1286"/>
                        <a:gd name="T19" fmla="*/ 51 h 953"/>
                        <a:gd name="T20" fmla="*/ 111 w 1286"/>
                        <a:gd name="T21" fmla="*/ 57 h 953"/>
                        <a:gd name="T22" fmla="*/ 123 w 1286"/>
                        <a:gd name="T23" fmla="*/ 63 h 953"/>
                        <a:gd name="T24" fmla="*/ 131 w 1286"/>
                        <a:gd name="T25" fmla="*/ 63 h 953"/>
                        <a:gd name="T26" fmla="*/ 140 w 1286"/>
                        <a:gd name="T27" fmla="*/ 67 h 953"/>
                        <a:gd name="T28" fmla="*/ 145 w 1286"/>
                        <a:gd name="T29" fmla="*/ 70 h 953"/>
                        <a:gd name="T30" fmla="*/ 148 w 1286"/>
                        <a:gd name="T31" fmla="*/ 70 h 953"/>
                        <a:gd name="T32" fmla="*/ 153 w 1286"/>
                        <a:gd name="T33" fmla="*/ 73 h 953"/>
                        <a:gd name="T34" fmla="*/ 159 w 1286"/>
                        <a:gd name="T35" fmla="*/ 76 h 953"/>
                        <a:gd name="T36" fmla="*/ 164 w 1286"/>
                        <a:gd name="T37" fmla="*/ 80 h 953"/>
                        <a:gd name="T38" fmla="*/ 184 w 1286"/>
                        <a:gd name="T39" fmla="*/ 92 h 953"/>
                        <a:gd name="T40" fmla="*/ 184 w 1286"/>
                        <a:gd name="T41" fmla="*/ 111 h 953"/>
                        <a:gd name="T42" fmla="*/ 170 w 1286"/>
                        <a:gd name="T43" fmla="*/ 146 h 953"/>
                        <a:gd name="T44" fmla="*/ 145 w 1286"/>
                        <a:gd name="T45" fmla="*/ 159 h 953"/>
                        <a:gd name="T46" fmla="*/ 120 w 1286"/>
                        <a:gd name="T47" fmla="*/ 156 h 953"/>
                        <a:gd name="T48" fmla="*/ 114 w 1286"/>
                        <a:gd name="T49" fmla="*/ 149 h 953"/>
                        <a:gd name="T50" fmla="*/ 103 w 1286"/>
                        <a:gd name="T51" fmla="*/ 140 h 953"/>
                        <a:gd name="T52" fmla="*/ 86 w 1286"/>
                        <a:gd name="T53" fmla="*/ 134 h 953"/>
                        <a:gd name="T54" fmla="*/ 61 w 1286"/>
                        <a:gd name="T55" fmla="*/ 124 h 953"/>
                        <a:gd name="T56" fmla="*/ 51 w 1286"/>
                        <a:gd name="T57" fmla="*/ 120 h 953"/>
                        <a:gd name="T58" fmla="*/ 45 w 1286"/>
                        <a:gd name="T59" fmla="*/ 114 h 953"/>
                        <a:gd name="T60" fmla="*/ 43 w 1286"/>
                        <a:gd name="T61" fmla="*/ 112 h 953"/>
                        <a:gd name="T62" fmla="*/ 38 w 1286"/>
                        <a:gd name="T63" fmla="*/ 114 h 953"/>
                        <a:gd name="T64" fmla="*/ 32 w 1286"/>
                        <a:gd name="T65" fmla="*/ 113 h 953"/>
                        <a:gd name="T66" fmla="*/ 28 w 1286"/>
                        <a:gd name="T67" fmla="*/ 105 h 953"/>
                        <a:gd name="T68" fmla="*/ 22 w 1286"/>
                        <a:gd name="T69" fmla="*/ 99 h 953"/>
                        <a:gd name="T70" fmla="*/ 15 w 1286"/>
                        <a:gd name="T71" fmla="*/ 98 h 953"/>
                        <a:gd name="T72" fmla="*/ 6 w 1286"/>
                        <a:gd name="T73" fmla="*/ 97 h 953"/>
                        <a:gd name="T74" fmla="*/ 3 w 1286"/>
                        <a:gd name="T75" fmla="*/ 95 h 953"/>
                        <a:gd name="T76" fmla="*/ 0 w 1286"/>
                        <a:gd name="T77" fmla="*/ 89 h 953"/>
                        <a:gd name="T78" fmla="*/ 5 w 1286"/>
                        <a:gd name="T79" fmla="*/ 89 h 953"/>
                        <a:gd name="T80" fmla="*/ 10 w 1286"/>
                        <a:gd name="T81" fmla="*/ 86 h 953"/>
                        <a:gd name="T82" fmla="*/ 20 w 1286"/>
                        <a:gd name="T83" fmla="*/ 75 h 953"/>
                        <a:gd name="T84" fmla="*/ 32 w 1286"/>
                        <a:gd name="T85" fmla="*/ 51 h 953"/>
                        <a:gd name="T86" fmla="*/ 38 w 1286"/>
                        <a:gd name="T87" fmla="*/ 35 h 953"/>
                        <a:gd name="T88" fmla="*/ 40 w 1286"/>
                        <a:gd name="T89" fmla="*/ 25 h 953"/>
                        <a:gd name="T90" fmla="*/ 41 w 1286"/>
                        <a:gd name="T91" fmla="*/ 16 h 953"/>
                        <a:gd name="T92" fmla="*/ 41 w 1286"/>
                        <a:gd name="T93" fmla="*/ 9 h 953"/>
                        <a:gd name="T94" fmla="*/ 39 w 1286"/>
                        <a:gd name="T95" fmla="*/ 0 h 9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86"/>
                        <a:gd name="T145" fmla="*/ 0 h 953"/>
                        <a:gd name="T146" fmla="*/ 1286 w 1286"/>
                        <a:gd name="T147" fmla="*/ 953 h 9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86" h="953">
                          <a:moveTo>
                            <a:pt x="271" y="0"/>
                          </a:moveTo>
                          <a:lnTo>
                            <a:pt x="313" y="5"/>
                          </a:lnTo>
                          <a:lnTo>
                            <a:pt x="331" y="22"/>
                          </a:lnTo>
                          <a:lnTo>
                            <a:pt x="369" y="62"/>
                          </a:lnTo>
                          <a:lnTo>
                            <a:pt x="410" y="93"/>
                          </a:lnTo>
                          <a:lnTo>
                            <a:pt x="449" y="131"/>
                          </a:lnTo>
                          <a:lnTo>
                            <a:pt x="508" y="188"/>
                          </a:lnTo>
                          <a:lnTo>
                            <a:pt x="584" y="246"/>
                          </a:lnTo>
                          <a:lnTo>
                            <a:pt x="662" y="265"/>
                          </a:lnTo>
                          <a:lnTo>
                            <a:pt x="721" y="304"/>
                          </a:lnTo>
                          <a:lnTo>
                            <a:pt x="779" y="342"/>
                          </a:lnTo>
                          <a:lnTo>
                            <a:pt x="859" y="378"/>
                          </a:lnTo>
                          <a:lnTo>
                            <a:pt x="916" y="378"/>
                          </a:lnTo>
                          <a:lnTo>
                            <a:pt x="975" y="399"/>
                          </a:lnTo>
                          <a:lnTo>
                            <a:pt x="1014" y="420"/>
                          </a:lnTo>
                          <a:lnTo>
                            <a:pt x="1036" y="420"/>
                          </a:lnTo>
                          <a:lnTo>
                            <a:pt x="1072" y="437"/>
                          </a:lnTo>
                          <a:lnTo>
                            <a:pt x="1111" y="458"/>
                          </a:lnTo>
                          <a:lnTo>
                            <a:pt x="1149" y="477"/>
                          </a:lnTo>
                          <a:lnTo>
                            <a:pt x="1286" y="551"/>
                          </a:lnTo>
                          <a:lnTo>
                            <a:pt x="1286" y="667"/>
                          </a:lnTo>
                          <a:lnTo>
                            <a:pt x="1188" y="878"/>
                          </a:lnTo>
                          <a:lnTo>
                            <a:pt x="1014" y="953"/>
                          </a:lnTo>
                          <a:lnTo>
                            <a:pt x="838" y="936"/>
                          </a:lnTo>
                          <a:lnTo>
                            <a:pt x="800" y="895"/>
                          </a:lnTo>
                          <a:lnTo>
                            <a:pt x="721" y="839"/>
                          </a:lnTo>
                          <a:lnTo>
                            <a:pt x="603" y="802"/>
                          </a:lnTo>
                          <a:lnTo>
                            <a:pt x="428" y="742"/>
                          </a:lnTo>
                          <a:lnTo>
                            <a:pt x="354" y="719"/>
                          </a:lnTo>
                          <a:lnTo>
                            <a:pt x="313" y="686"/>
                          </a:lnTo>
                          <a:lnTo>
                            <a:pt x="303" y="671"/>
                          </a:lnTo>
                          <a:lnTo>
                            <a:pt x="263" y="684"/>
                          </a:lnTo>
                          <a:lnTo>
                            <a:pt x="223" y="679"/>
                          </a:lnTo>
                          <a:lnTo>
                            <a:pt x="198" y="628"/>
                          </a:lnTo>
                          <a:lnTo>
                            <a:pt x="157" y="595"/>
                          </a:lnTo>
                          <a:lnTo>
                            <a:pt x="106" y="589"/>
                          </a:lnTo>
                          <a:lnTo>
                            <a:pt x="42" y="581"/>
                          </a:lnTo>
                          <a:lnTo>
                            <a:pt x="21" y="571"/>
                          </a:lnTo>
                          <a:lnTo>
                            <a:pt x="0" y="533"/>
                          </a:lnTo>
                          <a:lnTo>
                            <a:pt x="32" y="532"/>
                          </a:lnTo>
                          <a:lnTo>
                            <a:pt x="72" y="515"/>
                          </a:lnTo>
                          <a:lnTo>
                            <a:pt x="139" y="452"/>
                          </a:lnTo>
                          <a:lnTo>
                            <a:pt x="223" y="304"/>
                          </a:lnTo>
                          <a:lnTo>
                            <a:pt x="263" y="208"/>
                          </a:lnTo>
                          <a:lnTo>
                            <a:pt x="282" y="151"/>
                          </a:lnTo>
                          <a:lnTo>
                            <a:pt x="290" y="95"/>
                          </a:lnTo>
                          <a:lnTo>
                            <a:pt x="290" y="54"/>
                          </a:lnTo>
                          <a:lnTo>
                            <a:pt x="271" y="0"/>
                          </a:lnTo>
                        </a:path>
                      </a:pathLst>
                    </a:custGeom>
                    <a:noFill/>
                    <a:ln w="0">
                      <a:solidFill>
                        <a:srgbClr val="000000"/>
                      </a:solidFill>
                      <a:round/>
                      <a:headEnd/>
                      <a:tailEnd/>
                    </a:ln>
                  </p:spPr>
                  <p:txBody>
                    <a:bodyPr/>
                    <a:lstStyle/>
                    <a:p>
                      <a:endParaRPr lang="de-DE"/>
                    </a:p>
                  </p:txBody>
                </p:sp>
                <p:sp>
                  <p:nvSpPr>
                    <p:cNvPr id="44270" name="Freeform 115"/>
                    <p:cNvSpPr>
                      <a:spLocks/>
                    </p:cNvSpPr>
                    <p:nvPr/>
                  </p:nvSpPr>
                  <p:spPr bwMode="auto">
                    <a:xfrm>
                      <a:off x="2373" y="3404"/>
                      <a:ext cx="51" cy="94"/>
                    </a:xfrm>
                    <a:custGeom>
                      <a:avLst/>
                      <a:gdLst>
                        <a:gd name="T0" fmla="*/ 41 w 360"/>
                        <a:gd name="T1" fmla="*/ 39 h 563"/>
                        <a:gd name="T2" fmla="*/ 41 w 360"/>
                        <a:gd name="T3" fmla="*/ 39 h 563"/>
                        <a:gd name="T4" fmla="*/ 44 w 360"/>
                        <a:gd name="T5" fmla="*/ 51 h 563"/>
                        <a:gd name="T6" fmla="*/ 44 w 360"/>
                        <a:gd name="T7" fmla="*/ 63 h 563"/>
                        <a:gd name="T8" fmla="*/ 43 w 360"/>
                        <a:gd name="T9" fmla="*/ 73 h 563"/>
                        <a:gd name="T10" fmla="*/ 39 w 360"/>
                        <a:gd name="T11" fmla="*/ 79 h 563"/>
                        <a:gd name="T12" fmla="*/ 33 w 360"/>
                        <a:gd name="T13" fmla="*/ 83 h 563"/>
                        <a:gd name="T14" fmla="*/ 26 w 360"/>
                        <a:gd name="T15" fmla="*/ 83 h 563"/>
                        <a:gd name="T16" fmla="*/ 18 w 360"/>
                        <a:gd name="T17" fmla="*/ 77 h 563"/>
                        <a:gd name="T18" fmla="*/ 15 w 360"/>
                        <a:gd name="T19" fmla="*/ 70 h 563"/>
                        <a:gd name="T20" fmla="*/ 15 w 360"/>
                        <a:gd name="T21" fmla="*/ 64 h 563"/>
                        <a:gd name="T22" fmla="*/ 12 w 360"/>
                        <a:gd name="T23" fmla="*/ 58 h 563"/>
                        <a:gd name="T24" fmla="*/ 10 w 360"/>
                        <a:gd name="T25" fmla="*/ 52 h 563"/>
                        <a:gd name="T26" fmla="*/ 6 w 360"/>
                        <a:gd name="T27" fmla="*/ 38 h 563"/>
                        <a:gd name="T28" fmla="*/ 4 w 360"/>
                        <a:gd name="T29" fmla="*/ 30 h 563"/>
                        <a:gd name="T30" fmla="*/ 3 w 360"/>
                        <a:gd name="T31" fmla="*/ 25 h 563"/>
                        <a:gd name="T32" fmla="*/ 4 w 360"/>
                        <a:gd name="T33" fmla="*/ 18 h 563"/>
                        <a:gd name="T34" fmla="*/ 9 w 360"/>
                        <a:gd name="T35" fmla="*/ 12 h 563"/>
                        <a:gd name="T36" fmla="*/ 15 w 360"/>
                        <a:gd name="T37" fmla="*/ 11 h 563"/>
                        <a:gd name="T38" fmla="*/ 23 w 360"/>
                        <a:gd name="T39" fmla="*/ 13 h 563"/>
                        <a:gd name="T40" fmla="*/ 30 w 360"/>
                        <a:gd name="T41" fmla="*/ 19 h 563"/>
                        <a:gd name="T42" fmla="*/ 36 w 360"/>
                        <a:gd name="T43" fmla="*/ 27 h 563"/>
                        <a:gd name="T44" fmla="*/ 41 w 360"/>
                        <a:gd name="T45" fmla="*/ 39 h 563"/>
                        <a:gd name="T46" fmla="*/ 47 w 360"/>
                        <a:gd name="T47" fmla="*/ 36 h 563"/>
                        <a:gd name="T48" fmla="*/ 41 w 360"/>
                        <a:gd name="T49" fmla="*/ 24 h 563"/>
                        <a:gd name="T50" fmla="*/ 34 w 360"/>
                        <a:gd name="T51" fmla="*/ 13 h 563"/>
                        <a:gd name="T52" fmla="*/ 26 w 360"/>
                        <a:gd name="T53" fmla="*/ 6 h 563"/>
                        <a:gd name="T54" fmla="*/ 18 w 360"/>
                        <a:gd name="T55" fmla="*/ 1 h 563"/>
                        <a:gd name="T56" fmla="*/ 10 w 360"/>
                        <a:gd name="T57" fmla="*/ 0 h 563"/>
                        <a:gd name="T58" fmla="*/ 3 w 360"/>
                        <a:gd name="T59" fmla="*/ 4 h 563"/>
                        <a:gd name="T60" fmla="*/ 1 w 360"/>
                        <a:gd name="T61" fmla="*/ 8 h 563"/>
                        <a:gd name="T62" fmla="*/ 0 w 360"/>
                        <a:gd name="T63" fmla="*/ 13 h 563"/>
                        <a:gd name="T64" fmla="*/ 2 w 360"/>
                        <a:gd name="T65" fmla="*/ 21 h 563"/>
                        <a:gd name="T66" fmla="*/ 5 w 360"/>
                        <a:gd name="T67" fmla="*/ 37 h 563"/>
                        <a:gd name="T68" fmla="*/ 10 w 360"/>
                        <a:gd name="T69" fmla="*/ 49 h 563"/>
                        <a:gd name="T70" fmla="*/ 14 w 360"/>
                        <a:gd name="T71" fmla="*/ 64 h 563"/>
                        <a:gd name="T72" fmla="*/ 18 w 360"/>
                        <a:gd name="T73" fmla="*/ 79 h 563"/>
                        <a:gd name="T74" fmla="*/ 19 w 360"/>
                        <a:gd name="T75" fmla="*/ 81 h 563"/>
                        <a:gd name="T76" fmla="*/ 19 w 360"/>
                        <a:gd name="T77" fmla="*/ 84 h 563"/>
                        <a:gd name="T78" fmla="*/ 22 w 360"/>
                        <a:gd name="T79" fmla="*/ 88 h 563"/>
                        <a:gd name="T80" fmla="*/ 23 w 360"/>
                        <a:gd name="T81" fmla="*/ 88 h 563"/>
                        <a:gd name="T82" fmla="*/ 26 w 360"/>
                        <a:gd name="T83" fmla="*/ 91 h 563"/>
                        <a:gd name="T84" fmla="*/ 29 w 360"/>
                        <a:gd name="T85" fmla="*/ 94 h 563"/>
                        <a:gd name="T86" fmla="*/ 37 w 360"/>
                        <a:gd name="T87" fmla="*/ 93 h 563"/>
                        <a:gd name="T88" fmla="*/ 43 w 360"/>
                        <a:gd name="T89" fmla="*/ 89 h 563"/>
                        <a:gd name="T90" fmla="*/ 48 w 360"/>
                        <a:gd name="T91" fmla="*/ 81 h 563"/>
                        <a:gd name="T92" fmla="*/ 51 w 360"/>
                        <a:gd name="T93" fmla="*/ 71 h 563"/>
                        <a:gd name="T94" fmla="*/ 51 w 360"/>
                        <a:gd name="T95" fmla="*/ 58 h 563"/>
                        <a:gd name="T96" fmla="*/ 49 w 360"/>
                        <a:gd name="T97" fmla="*/ 44 h 563"/>
                        <a:gd name="T98" fmla="*/ 47 w 360"/>
                        <a:gd name="T99" fmla="*/ 36 h 563"/>
                        <a:gd name="T100" fmla="*/ 41 w 360"/>
                        <a:gd name="T101" fmla="*/ 39 h 56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0"/>
                        <a:gd name="T154" fmla="*/ 0 h 563"/>
                        <a:gd name="T155" fmla="*/ 360 w 360"/>
                        <a:gd name="T156" fmla="*/ 563 h 56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0" h="563">
                          <a:moveTo>
                            <a:pt x="291" y="232"/>
                          </a:moveTo>
                          <a:lnTo>
                            <a:pt x="292" y="236"/>
                          </a:lnTo>
                          <a:lnTo>
                            <a:pt x="312" y="306"/>
                          </a:lnTo>
                          <a:lnTo>
                            <a:pt x="314" y="376"/>
                          </a:lnTo>
                          <a:lnTo>
                            <a:pt x="301" y="435"/>
                          </a:lnTo>
                          <a:lnTo>
                            <a:pt x="276" y="476"/>
                          </a:lnTo>
                          <a:lnTo>
                            <a:pt x="233" y="500"/>
                          </a:lnTo>
                          <a:lnTo>
                            <a:pt x="181" y="496"/>
                          </a:lnTo>
                          <a:lnTo>
                            <a:pt x="124" y="461"/>
                          </a:lnTo>
                          <a:lnTo>
                            <a:pt x="103" y="422"/>
                          </a:lnTo>
                          <a:lnTo>
                            <a:pt x="103" y="382"/>
                          </a:lnTo>
                          <a:lnTo>
                            <a:pt x="83" y="348"/>
                          </a:lnTo>
                          <a:lnTo>
                            <a:pt x="70" y="313"/>
                          </a:lnTo>
                          <a:lnTo>
                            <a:pt x="42" y="229"/>
                          </a:lnTo>
                          <a:lnTo>
                            <a:pt x="27" y="180"/>
                          </a:lnTo>
                          <a:lnTo>
                            <a:pt x="22" y="148"/>
                          </a:lnTo>
                          <a:lnTo>
                            <a:pt x="31" y="107"/>
                          </a:lnTo>
                          <a:lnTo>
                            <a:pt x="62" y="73"/>
                          </a:lnTo>
                          <a:lnTo>
                            <a:pt x="106" y="63"/>
                          </a:lnTo>
                          <a:lnTo>
                            <a:pt x="160" y="78"/>
                          </a:lnTo>
                          <a:lnTo>
                            <a:pt x="210" y="111"/>
                          </a:lnTo>
                          <a:lnTo>
                            <a:pt x="255" y="163"/>
                          </a:lnTo>
                          <a:lnTo>
                            <a:pt x="291" y="232"/>
                          </a:lnTo>
                          <a:lnTo>
                            <a:pt x="329" y="215"/>
                          </a:lnTo>
                          <a:lnTo>
                            <a:pt x="289" y="141"/>
                          </a:lnTo>
                          <a:lnTo>
                            <a:pt x="240" y="78"/>
                          </a:lnTo>
                          <a:lnTo>
                            <a:pt x="183" y="33"/>
                          </a:lnTo>
                          <a:lnTo>
                            <a:pt x="124" y="7"/>
                          </a:lnTo>
                          <a:lnTo>
                            <a:pt x="69" y="0"/>
                          </a:lnTo>
                          <a:lnTo>
                            <a:pt x="19" y="25"/>
                          </a:lnTo>
                          <a:lnTo>
                            <a:pt x="4" y="49"/>
                          </a:lnTo>
                          <a:lnTo>
                            <a:pt x="0" y="75"/>
                          </a:lnTo>
                          <a:lnTo>
                            <a:pt x="17" y="126"/>
                          </a:lnTo>
                          <a:lnTo>
                            <a:pt x="35" y="219"/>
                          </a:lnTo>
                          <a:lnTo>
                            <a:pt x="70" y="296"/>
                          </a:lnTo>
                          <a:lnTo>
                            <a:pt x="97" y="382"/>
                          </a:lnTo>
                          <a:lnTo>
                            <a:pt x="130" y="471"/>
                          </a:lnTo>
                          <a:lnTo>
                            <a:pt x="134" y="484"/>
                          </a:lnTo>
                          <a:lnTo>
                            <a:pt x="137" y="502"/>
                          </a:lnTo>
                          <a:lnTo>
                            <a:pt x="155" y="525"/>
                          </a:lnTo>
                          <a:lnTo>
                            <a:pt x="163" y="529"/>
                          </a:lnTo>
                          <a:lnTo>
                            <a:pt x="184" y="548"/>
                          </a:lnTo>
                          <a:lnTo>
                            <a:pt x="205" y="563"/>
                          </a:lnTo>
                          <a:lnTo>
                            <a:pt x="260" y="560"/>
                          </a:lnTo>
                          <a:lnTo>
                            <a:pt x="306" y="533"/>
                          </a:lnTo>
                          <a:lnTo>
                            <a:pt x="340" y="485"/>
                          </a:lnTo>
                          <a:lnTo>
                            <a:pt x="359" y="423"/>
                          </a:lnTo>
                          <a:lnTo>
                            <a:pt x="360" y="345"/>
                          </a:lnTo>
                          <a:lnTo>
                            <a:pt x="345" y="264"/>
                          </a:lnTo>
                          <a:lnTo>
                            <a:pt x="329" y="215"/>
                          </a:lnTo>
                          <a:lnTo>
                            <a:pt x="291" y="232"/>
                          </a:lnTo>
                          <a:close/>
                        </a:path>
                      </a:pathLst>
                    </a:custGeom>
                    <a:solidFill>
                      <a:srgbClr val="40C2FF"/>
                    </a:solidFill>
                    <a:ln w="9525">
                      <a:noFill/>
                      <a:round/>
                      <a:headEnd/>
                      <a:tailEnd/>
                    </a:ln>
                  </p:spPr>
                  <p:txBody>
                    <a:bodyPr/>
                    <a:lstStyle/>
                    <a:p>
                      <a:endParaRPr lang="de-DE"/>
                    </a:p>
                  </p:txBody>
                </p:sp>
                <p:sp>
                  <p:nvSpPr>
                    <p:cNvPr id="44271" name="Freeform 116"/>
                    <p:cNvSpPr>
                      <a:spLocks/>
                    </p:cNvSpPr>
                    <p:nvPr/>
                  </p:nvSpPr>
                  <p:spPr bwMode="auto">
                    <a:xfrm>
                      <a:off x="2373" y="3404"/>
                      <a:ext cx="51" cy="94"/>
                    </a:xfrm>
                    <a:custGeom>
                      <a:avLst/>
                      <a:gdLst>
                        <a:gd name="T0" fmla="*/ 41 w 360"/>
                        <a:gd name="T1" fmla="*/ 39 h 563"/>
                        <a:gd name="T2" fmla="*/ 41 w 360"/>
                        <a:gd name="T3" fmla="*/ 39 h 563"/>
                        <a:gd name="T4" fmla="*/ 44 w 360"/>
                        <a:gd name="T5" fmla="*/ 51 h 563"/>
                        <a:gd name="T6" fmla="*/ 44 w 360"/>
                        <a:gd name="T7" fmla="*/ 63 h 563"/>
                        <a:gd name="T8" fmla="*/ 43 w 360"/>
                        <a:gd name="T9" fmla="*/ 73 h 563"/>
                        <a:gd name="T10" fmla="*/ 39 w 360"/>
                        <a:gd name="T11" fmla="*/ 79 h 563"/>
                        <a:gd name="T12" fmla="*/ 33 w 360"/>
                        <a:gd name="T13" fmla="*/ 83 h 563"/>
                        <a:gd name="T14" fmla="*/ 26 w 360"/>
                        <a:gd name="T15" fmla="*/ 83 h 563"/>
                        <a:gd name="T16" fmla="*/ 18 w 360"/>
                        <a:gd name="T17" fmla="*/ 77 h 563"/>
                        <a:gd name="T18" fmla="*/ 15 w 360"/>
                        <a:gd name="T19" fmla="*/ 70 h 563"/>
                        <a:gd name="T20" fmla="*/ 15 w 360"/>
                        <a:gd name="T21" fmla="*/ 64 h 563"/>
                        <a:gd name="T22" fmla="*/ 12 w 360"/>
                        <a:gd name="T23" fmla="*/ 58 h 563"/>
                        <a:gd name="T24" fmla="*/ 10 w 360"/>
                        <a:gd name="T25" fmla="*/ 52 h 563"/>
                        <a:gd name="T26" fmla="*/ 6 w 360"/>
                        <a:gd name="T27" fmla="*/ 38 h 563"/>
                        <a:gd name="T28" fmla="*/ 4 w 360"/>
                        <a:gd name="T29" fmla="*/ 30 h 563"/>
                        <a:gd name="T30" fmla="*/ 3 w 360"/>
                        <a:gd name="T31" fmla="*/ 25 h 563"/>
                        <a:gd name="T32" fmla="*/ 4 w 360"/>
                        <a:gd name="T33" fmla="*/ 18 h 563"/>
                        <a:gd name="T34" fmla="*/ 9 w 360"/>
                        <a:gd name="T35" fmla="*/ 12 h 563"/>
                        <a:gd name="T36" fmla="*/ 15 w 360"/>
                        <a:gd name="T37" fmla="*/ 11 h 563"/>
                        <a:gd name="T38" fmla="*/ 23 w 360"/>
                        <a:gd name="T39" fmla="*/ 13 h 563"/>
                        <a:gd name="T40" fmla="*/ 30 w 360"/>
                        <a:gd name="T41" fmla="*/ 19 h 563"/>
                        <a:gd name="T42" fmla="*/ 36 w 360"/>
                        <a:gd name="T43" fmla="*/ 27 h 563"/>
                        <a:gd name="T44" fmla="*/ 41 w 360"/>
                        <a:gd name="T45" fmla="*/ 39 h 563"/>
                        <a:gd name="T46" fmla="*/ 47 w 360"/>
                        <a:gd name="T47" fmla="*/ 36 h 563"/>
                        <a:gd name="T48" fmla="*/ 41 w 360"/>
                        <a:gd name="T49" fmla="*/ 24 h 563"/>
                        <a:gd name="T50" fmla="*/ 34 w 360"/>
                        <a:gd name="T51" fmla="*/ 13 h 563"/>
                        <a:gd name="T52" fmla="*/ 26 w 360"/>
                        <a:gd name="T53" fmla="*/ 6 h 563"/>
                        <a:gd name="T54" fmla="*/ 18 w 360"/>
                        <a:gd name="T55" fmla="*/ 1 h 563"/>
                        <a:gd name="T56" fmla="*/ 10 w 360"/>
                        <a:gd name="T57" fmla="*/ 0 h 563"/>
                        <a:gd name="T58" fmla="*/ 3 w 360"/>
                        <a:gd name="T59" fmla="*/ 4 h 563"/>
                        <a:gd name="T60" fmla="*/ 1 w 360"/>
                        <a:gd name="T61" fmla="*/ 8 h 563"/>
                        <a:gd name="T62" fmla="*/ 0 w 360"/>
                        <a:gd name="T63" fmla="*/ 13 h 563"/>
                        <a:gd name="T64" fmla="*/ 2 w 360"/>
                        <a:gd name="T65" fmla="*/ 21 h 563"/>
                        <a:gd name="T66" fmla="*/ 5 w 360"/>
                        <a:gd name="T67" fmla="*/ 37 h 563"/>
                        <a:gd name="T68" fmla="*/ 10 w 360"/>
                        <a:gd name="T69" fmla="*/ 49 h 563"/>
                        <a:gd name="T70" fmla="*/ 14 w 360"/>
                        <a:gd name="T71" fmla="*/ 64 h 563"/>
                        <a:gd name="T72" fmla="*/ 18 w 360"/>
                        <a:gd name="T73" fmla="*/ 79 h 563"/>
                        <a:gd name="T74" fmla="*/ 19 w 360"/>
                        <a:gd name="T75" fmla="*/ 81 h 563"/>
                        <a:gd name="T76" fmla="*/ 19 w 360"/>
                        <a:gd name="T77" fmla="*/ 84 h 563"/>
                        <a:gd name="T78" fmla="*/ 22 w 360"/>
                        <a:gd name="T79" fmla="*/ 88 h 563"/>
                        <a:gd name="T80" fmla="*/ 23 w 360"/>
                        <a:gd name="T81" fmla="*/ 88 h 563"/>
                        <a:gd name="T82" fmla="*/ 26 w 360"/>
                        <a:gd name="T83" fmla="*/ 91 h 563"/>
                        <a:gd name="T84" fmla="*/ 29 w 360"/>
                        <a:gd name="T85" fmla="*/ 94 h 563"/>
                        <a:gd name="T86" fmla="*/ 37 w 360"/>
                        <a:gd name="T87" fmla="*/ 93 h 563"/>
                        <a:gd name="T88" fmla="*/ 43 w 360"/>
                        <a:gd name="T89" fmla="*/ 89 h 563"/>
                        <a:gd name="T90" fmla="*/ 48 w 360"/>
                        <a:gd name="T91" fmla="*/ 81 h 563"/>
                        <a:gd name="T92" fmla="*/ 51 w 360"/>
                        <a:gd name="T93" fmla="*/ 71 h 563"/>
                        <a:gd name="T94" fmla="*/ 51 w 360"/>
                        <a:gd name="T95" fmla="*/ 58 h 563"/>
                        <a:gd name="T96" fmla="*/ 49 w 360"/>
                        <a:gd name="T97" fmla="*/ 44 h 563"/>
                        <a:gd name="T98" fmla="*/ 47 w 360"/>
                        <a:gd name="T99" fmla="*/ 36 h 563"/>
                        <a:gd name="T100" fmla="*/ 41 w 360"/>
                        <a:gd name="T101" fmla="*/ 39 h 56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0"/>
                        <a:gd name="T154" fmla="*/ 0 h 563"/>
                        <a:gd name="T155" fmla="*/ 360 w 360"/>
                        <a:gd name="T156" fmla="*/ 563 h 56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0" h="563">
                          <a:moveTo>
                            <a:pt x="291" y="232"/>
                          </a:moveTo>
                          <a:lnTo>
                            <a:pt x="292" y="236"/>
                          </a:lnTo>
                          <a:lnTo>
                            <a:pt x="312" y="306"/>
                          </a:lnTo>
                          <a:lnTo>
                            <a:pt x="314" y="376"/>
                          </a:lnTo>
                          <a:lnTo>
                            <a:pt x="301" y="435"/>
                          </a:lnTo>
                          <a:lnTo>
                            <a:pt x="276" y="476"/>
                          </a:lnTo>
                          <a:lnTo>
                            <a:pt x="233" y="500"/>
                          </a:lnTo>
                          <a:lnTo>
                            <a:pt x="181" y="496"/>
                          </a:lnTo>
                          <a:lnTo>
                            <a:pt x="124" y="461"/>
                          </a:lnTo>
                          <a:lnTo>
                            <a:pt x="103" y="422"/>
                          </a:lnTo>
                          <a:lnTo>
                            <a:pt x="103" y="382"/>
                          </a:lnTo>
                          <a:lnTo>
                            <a:pt x="83" y="348"/>
                          </a:lnTo>
                          <a:lnTo>
                            <a:pt x="70" y="313"/>
                          </a:lnTo>
                          <a:lnTo>
                            <a:pt x="42" y="229"/>
                          </a:lnTo>
                          <a:lnTo>
                            <a:pt x="27" y="180"/>
                          </a:lnTo>
                          <a:lnTo>
                            <a:pt x="22" y="148"/>
                          </a:lnTo>
                          <a:lnTo>
                            <a:pt x="31" y="107"/>
                          </a:lnTo>
                          <a:lnTo>
                            <a:pt x="62" y="73"/>
                          </a:lnTo>
                          <a:lnTo>
                            <a:pt x="106" y="63"/>
                          </a:lnTo>
                          <a:lnTo>
                            <a:pt x="160" y="78"/>
                          </a:lnTo>
                          <a:lnTo>
                            <a:pt x="210" y="111"/>
                          </a:lnTo>
                          <a:lnTo>
                            <a:pt x="255" y="163"/>
                          </a:lnTo>
                          <a:lnTo>
                            <a:pt x="291" y="232"/>
                          </a:lnTo>
                          <a:lnTo>
                            <a:pt x="329" y="215"/>
                          </a:lnTo>
                          <a:lnTo>
                            <a:pt x="289" y="141"/>
                          </a:lnTo>
                          <a:lnTo>
                            <a:pt x="240" y="78"/>
                          </a:lnTo>
                          <a:lnTo>
                            <a:pt x="183" y="33"/>
                          </a:lnTo>
                          <a:lnTo>
                            <a:pt x="124" y="7"/>
                          </a:lnTo>
                          <a:lnTo>
                            <a:pt x="69" y="0"/>
                          </a:lnTo>
                          <a:lnTo>
                            <a:pt x="19" y="25"/>
                          </a:lnTo>
                          <a:lnTo>
                            <a:pt x="4" y="49"/>
                          </a:lnTo>
                          <a:lnTo>
                            <a:pt x="0" y="75"/>
                          </a:lnTo>
                          <a:lnTo>
                            <a:pt x="17" y="126"/>
                          </a:lnTo>
                          <a:lnTo>
                            <a:pt x="35" y="219"/>
                          </a:lnTo>
                          <a:lnTo>
                            <a:pt x="70" y="296"/>
                          </a:lnTo>
                          <a:lnTo>
                            <a:pt x="97" y="382"/>
                          </a:lnTo>
                          <a:lnTo>
                            <a:pt x="130" y="471"/>
                          </a:lnTo>
                          <a:lnTo>
                            <a:pt x="134" y="484"/>
                          </a:lnTo>
                          <a:lnTo>
                            <a:pt x="137" y="502"/>
                          </a:lnTo>
                          <a:lnTo>
                            <a:pt x="155" y="525"/>
                          </a:lnTo>
                          <a:lnTo>
                            <a:pt x="163" y="529"/>
                          </a:lnTo>
                          <a:lnTo>
                            <a:pt x="184" y="548"/>
                          </a:lnTo>
                          <a:lnTo>
                            <a:pt x="205" y="563"/>
                          </a:lnTo>
                          <a:lnTo>
                            <a:pt x="260" y="560"/>
                          </a:lnTo>
                          <a:lnTo>
                            <a:pt x="306" y="533"/>
                          </a:lnTo>
                          <a:lnTo>
                            <a:pt x="340" y="485"/>
                          </a:lnTo>
                          <a:lnTo>
                            <a:pt x="359" y="423"/>
                          </a:lnTo>
                          <a:lnTo>
                            <a:pt x="360" y="345"/>
                          </a:lnTo>
                          <a:lnTo>
                            <a:pt x="345" y="264"/>
                          </a:lnTo>
                          <a:lnTo>
                            <a:pt x="329" y="215"/>
                          </a:lnTo>
                          <a:lnTo>
                            <a:pt x="291" y="232"/>
                          </a:lnTo>
                        </a:path>
                      </a:pathLst>
                    </a:custGeom>
                    <a:noFill/>
                    <a:ln w="0">
                      <a:solidFill>
                        <a:srgbClr val="000000"/>
                      </a:solidFill>
                      <a:round/>
                      <a:headEnd/>
                      <a:tailEnd/>
                    </a:ln>
                  </p:spPr>
                  <p:txBody>
                    <a:bodyPr/>
                    <a:lstStyle/>
                    <a:p>
                      <a:endParaRPr lang="de-DE"/>
                    </a:p>
                  </p:txBody>
                </p:sp>
                <p:sp>
                  <p:nvSpPr>
                    <p:cNvPr id="44272" name="Freeform 117"/>
                    <p:cNvSpPr>
                      <a:spLocks/>
                    </p:cNvSpPr>
                    <p:nvPr/>
                  </p:nvSpPr>
                  <p:spPr bwMode="auto">
                    <a:xfrm>
                      <a:off x="2378" y="3385"/>
                      <a:ext cx="40" cy="101"/>
                    </a:xfrm>
                    <a:custGeom>
                      <a:avLst/>
                      <a:gdLst>
                        <a:gd name="T0" fmla="*/ 11 w 281"/>
                        <a:gd name="T1" fmla="*/ 61 h 608"/>
                        <a:gd name="T2" fmla="*/ 10 w 281"/>
                        <a:gd name="T3" fmla="*/ 33 h 608"/>
                        <a:gd name="T4" fmla="*/ 12 w 281"/>
                        <a:gd name="T5" fmla="*/ 28 h 608"/>
                        <a:gd name="T6" fmla="*/ 21 w 281"/>
                        <a:gd name="T7" fmla="*/ 11 h 608"/>
                        <a:gd name="T8" fmla="*/ 22 w 281"/>
                        <a:gd name="T9" fmla="*/ 13 h 608"/>
                        <a:gd name="T10" fmla="*/ 24 w 281"/>
                        <a:gd name="T11" fmla="*/ 15 h 608"/>
                        <a:gd name="T12" fmla="*/ 27 w 281"/>
                        <a:gd name="T13" fmla="*/ 11 h 608"/>
                        <a:gd name="T14" fmla="*/ 32 w 281"/>
                        <a:gd name="T15" fmla="*/ 5 h 608"/>
                        <a:gd name="T16" fmla="*/ 27 w 281"/>
                        <a:gd name="T17" fmla="*/ 25 h 608"/>
                        <a:gd name="T18" fmla="*/ 35 w 281"/>
                        <a:gd name="T19" fmla="*/ 16 h 608"/>
                        <a:gd name="T20" fmla="*/ 37 w 281"/>
                        <a:gd name="T21" fmla="*/ 19 h 608"/>
                        <a:gd name="T22" fmla="*/ 38 w 281"/>
                        <a:gd name="T23" fmla="*/ 25 h 608"/>
                        <a:gd name="T24" fmla="*/ 38 w 281"/>
                        <a:gd name="T25" fmla="*/ 30 h 608"/>
                        <a:gd name="T26" fmla="*/ 38 w 281"/>
                        <a:gd name="T27" fmla="*/ 36 h 608"/>
                        <a:gd name="T28" fmla="*/ 32 w 281"/>
                        <a:gd name="T29" fmla="*/ 50 h 608"/>
                        <a:gd name="T30" fmla="*/ 30 w 281"/>
                        <a:gd name="T31" fmla="*/ 71 h 608"/>
                        <a:gd name="T32" fmla="*/ 26 w 281"/>
                        <a:gd name="T33" fmla="*/ 78 h 608"/>
                        <a:gd name="T34" fmla="*/ 28 w 281"/>
                        <a:gd name="T35" fmla="*/ 81 h 608"/>
                        <a:gd name="T36" fmla="*/ 35 w 281"/>
                        <a:gd name="T37" fmla="*/ 79 h 608"/>
                        <a:gd name="T38" fmla="*/ 38 w 281"/>
                        <a:gd name="T39" fmla="*/ 81 h 608"/>
                        <a:gd name="T40" fmla="*/ 32 w 281"/>
                        <a:gd name="T41" fmla="*/ 87 h 608"/>
                        <a:gd name="T42" fmla="*/ 26 w 281"/>
                        <a:gd name="T43" fmla="*/ 88 h 608"/>
                        <a:gd name="T44" fmla="*/ 33 w 281"/>
                        <a:gd name="T45" fmla="*/ 99 h 608"/>
                        <a:gd name="T46" fmla="*/ 36 w 281"/>
                        <a:gd name="T47" fmla="*/ 100 h 608"/>
                        <a:gd name="T48" fmla="*/ 32 w 281"/>
                        <a:gd name="T49" fmla="*/ 100 h 608"/>
                        <a:gd name="T50" fmla="*/ 29 w 281"/>
                        <a:gd name="T51" fmla="*/ 99 h 608"/>
                        <a:gd name="T52" fmla="*/ 25 w 281"/>
                        <a:gd name="T53" fmla="*/ 95 h 608"/>
                        <a:gd name="T54" fmla="*/ 29 w 281"/>
                        <a:gd name="T55" fmla="*/ 101 h 608"/>
                        <a:gd name="T56" fmla="*/ 23 w 281"/>
                        <a:gd name="T57" fmla="*/ 98 h 608"/>
                        <a:gd name="T58" fmla="*/ 11 w 281"/>
                        <a:gd name="T59" fmla="*/ 90 h 608"/>
                        <a:gd name="T60" fmla="*/ 7 w 281"/>
                        <a:gd name="T61" fmla="*/ 80 h 608"/>
                        <a:gd name="T62" fmla="*/ 4 w 281"/>
                        <a:gd name="T63" fmla="*/ 68 h 608"/>
                        <a:gd name="T64" fmla="*/ 3 w 281"/>
                        <a:gd name="T65" fmla="*/ 59 h 608"/>
                        <a:gd name="T66" fmla="*/ 10 w 281"/>
                        <a:gd name="T67" fmla="*/ 69 h 6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608"/>
                        <a:gd name="T104" fmla="*/ 281 w 281"/>
                        <a:gd name="T105" fmla="*/ 608 h 6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608">
                          <a:moveTo>
                            <a:pt x="68" y="417"/>
                          </a:moveTo>
                          <a:lnTo>
                            <a:pt x="77" y="366"/>
                          </a:lnTo>
                          <a:lnTo>
                            <a:pt x="77" y="277"/>
                          </a:lnTo>
                          <a:lnTo>
                            <a:pt x="71" y="197"/>
                          </a:lnTo>
                          <a:lnTo>
                            <a:pt x="86" y="123"/>
                          </a:lnTo>
                          <a:lnTo>
                            <a:pt x="85" y="166"/>
                          </a:lnTo>
                          <a:lnTo>
                            <a:pt x="122" y="127"/>
                          </a:lnTo>
                          <a:lnTo>
                            <a:pt x="146" y="68"/>
                          </a:lnTo>
                          <a:lnTo>
                            <a:pt x="159" y="0"/>
                          </a:lnTo>
                          <a:lnTo>
                            <a:pt x="156" y="81"/>
                          </a:lnTo>
                          <a:lnTo>
                            <a:pt x="140" y="157"/>
                          </a:lnTo>
                          <a:lnTo>
                            <a:pt x="171" y="91"/>
                          </a:lnTo>
                          <a:lnTo>
                            <a:pt x="185" y="14"/>
                          </a:lnTo>
                          <a:lnTo>
                            <a:pt x="188" y="67"/>
                          </a:lnTo>
                          <a:lnTo>
                            <a:pt x="182" y="128"/>
                          </a:lnTo>
                          <a:lnTo>
                            <a:pt x="226" y="32"/>
                          </a:lnTo>
                          <a:lnTo>
                            <a:pt x="223" y="70"/>
                          </a:lnTo>
                          <a:lnTo>
                            <a:pt x="192" y="150"/>
                          </a:lnTo>
                          <a:lnTo>
                            <a:pt x="249" y="62"/>
                          </a:lnTo>
                          <a:lnTo>
                            <a:pt x="243" y="99"/>
                          </a:lnTo>
                          <a:lnTo>
                            <a:pt x="213" y="162"/>
                          </a:lnTo>
                          <a:lnTo>
                            <a:pt x="260" y="114"/>
                          </a:lnTo>
                          <a:lnTo>
                            <a:pt x="225" y="169"/>
                          </a:lnTo>
                          <a:lnTo>
                            <a:pt x="268" y="152"/>
                          </a:lnTo>
                          <a:lnTo>
                            <a:pt x="235" y="189"/>
                          </a:lnTo>
                          <a:lnTo>
                            <a:pt x="267" y="182"/>
                          </a:lnTo>
                          <a:lnTo>
                            <a:pt x="235" y="205"/>
                          </a:lnTo>
                          <a:lnTo>
                            <a:pt x="268" y="215"/>
                          </a:lnTo>
                          <a:lnTo>
                            <a:pt x="243" y="243"/>
                          </a:lnTo>
                          <a:lnTo>
                            <a:pt x="223" y="300"/>
                          </a:lnTo>
                          <a:lnTo>
                            <a:pt x="216" y="386"/>
                          </a:lnTo>
                          <a:lnTo>
                            <a:pt x="209" y="429"/>
                          </a:lnTo>
                          <a:lnTo>
                            <a:pt x="197" y="455"/>
                          </a:lnTo>
                          <a:lnTo>
                            <a:pt x="186" y="467"/>
                          </a:lnTo>
                          <a:lnTo>
                            <a:pt x="171" y="475"/>
                          </a:lnTo>
                          <a:lnTo>
                            <a:pt x="199" y="486"/>
                          </a:lnTo>
                          <a:lnTo>
                            <a:pt x="225" y="485"/>
                          </a:lnTo>
                          <a:lnTo>
                            <a:pt x="249" y="474"/>
                          </a:lnTo>
                          <a:lnTo>
                            <a:pt x="281" y="451"/>
                          </a:lnTo>
                          <a:lnTo>
                            <a:pt x="269" y="490"/>
                          </a:lnTo>
                          <a:lnTo>
                            <a:pt x="254" y="513"/>
                          </a:lnTo>
                          <a:lnTo>
                            <a:pt x="228" y="525"/>
                          </a:lnTo>
                          <a:lnTo>
                            <a:pt x="206" y="530"/>
                          </a:lnTo>
                          <a:lnTo>
                            <a:pt x="184" y="528"/>
                          </a:lnTo>
                          <a:lnTo>
                            <a:pt x="220" y="567"/>
                          </a:lnTo>
                          <a:lnTo>
                            <a:pt x="230" y="594"/>
                          </a:lnTo>
                          <a:lnTo>
                            <a:pt x="241" y="599"/>
                          </a:lnTo>
                          <a:lnTo>
                            <a:pt x="254" y="600"/>
                          </a:lnTo>
                          <a:lnTo>
                            <a:pt x="243" y="606"/>
                          </a:lnTo>
                          <a:lnTo>
                            <a:pt x="227" y="600"/>
                          </a:lnTo>
                          <a:lnTo>
                            <a:pt x="216" y="597"/>
                          </a:lnTo>
                          <a:lnTo>
                            <a:pt x="207" y="595"/>
                          </a:lnTo>
                          <a:lnTo>
                            <a:pt x="184" y="575"/>
                          </a:lnTo>
                          <a:lnTo>
                            <a:pt x="174" y="574"/>
                          </a:lnTo>
                          <a:lnTo>
                            <a:pt x="185" y="594"/>
                          </a:lnTo>
                          <a:lnTo>
                            <a:pt x="204" y="608"/>
                          </a:lnTo>
                          <a:lnTo>
                            <a:pt x="189" y="605"/>
                          </a:lnTo>
                          <a:lnTo>
                            <a:pt x="161" y="587"/>
                          </a:lnTo>
                          <a:lnTo>
                            <a:pt x="111" y="546"/>
                          </a:lnTo>
                          <a:lnTo>
                            <a:pt x="77" y="541"/>
                          </a:lnTo>
                          <a:lnTo>
                            <a:pt x="65" y="512"/>
                          </a:lnTo>
                          <a:lnTo>
                            <a:pt x="50" y="480"/>
                          </a:lnTo>
                          <a:lnTo>
                            <a:pt x="42" y="460"/>
                          </a:lnTo>
                          <a:lnTo>
                            <a:pt x="25" y="409"/>
                          </a:lnTo>
                          <a:lnTo>
                            <a:pt x="0" y="343"/>
                          </a:lnTo>
                          <a:lnTo>
                            <a:pt x="19" y="355"/>
                          </a:lnTo>
                          <a:lnTo>
                            <a:pt x="45" y="394"/>
                          </a:lnTo>
                          <a:lnTo>
                            <a:pt x="68" y="417"/>
                          </a:lnTo>
                          <a:close/>
                        </a:path>
                      </a:pathLst>
                    </a:custGeom>
                    <a:solidFill>
                      <a:srgbClr val="050585"/>
                    </a:solidFill>
                    <a:ln w="9525">
                      <a:noFill/>
                      <a:round/>
                      <a:headEnd/>
                      <a:tailEnd/>
                    </a:ln>
                  </p:spPr>
                  <p:txBody>
                    <a:bodyPr/>
                    <a:lstStyle/>
                    <a:p>
                      <a:endParaRPr lang="de-DE"/>
                    </a:p>
                  </p:txBody>
                </p:sp>
                <p:sp>
                  <p:nvSpPr>
                    <p:cNvPr id="44273" name="Freeform 118"/>
                    <p:cNvSpPr>
                      <a:spLocks/>
                    </p:cNvSpPr>
                    <p:nvPr/>
                  </p:nvSpPr>
                  <p:spPr bwMode="auto">
                    <a:xfrm>
                      <a:off x="2378" y="3385"/>
                      <a:ext cx="40" cy="101"/>
                    </a:xfrm>
                    <a:custGeom>
                      <a:avLst/>
                      <a:gdLst>
                        <a:gd name="T0" fmla="*/ 11 w 281"/>
                        <a:gd name="T1" fmla="*/ 61 h 608"/>
                        <a:gd name="T2" fmla="*/ 10 w 281"/>
                        <a:gd name="T3" fmla="*/ 33 h 608"/>
                        <a:gd name="T4" fmla="*/ 12 w 281"/>
                        <a:gd name="T5" fmla="*/ 28 h 608"/>
                        <a:gd name="T6" fmla="*/ 21 w 281"/>
                        <a:gd name="T7" fmla="*/ 11 h 608"/>
                        <a:gd name="T8" fmla="*/ 22 w 281"/>
                        <a:gd name="T9" fmla="*/ 13 h 608"/>
                        <a:gd name="T10" fmla="*/ 24 w 281"/>
                        <a:gd name="T11" fmla="*/ 15 h 608"/>
                        <a:gd name="T12" fmla="*/ 27 w 281"/>
                        <a:gd name="T13" fmla="*/ 11 h 608"/>
                        <a:gd name="T14" fmla="*/ 32 w 281"/>
                        <a:gd name="T15" fmla="*/ 5 h 608"/>
                        <a:gd name="T16" fmla="*/ 27 w 281"/>
                        <a:gd name="T17" fmla="*/ 25 h 608"/>
                        <a:gd name="T18" fmla="*/ 35 w 281"/>
                        <a:gd name="T19" fmla="*/ 16 h 608"/>
                        <a:gd name="T20" fmla="*/ 37 w 281"/>
                        <a:gd name="T21" fmla="*/ 19 h 608"/>
                        <a:gd name="T22" fmla="*/ 38 w 281"/>
                        <a:gd name="T23" fmla="*/ 25 h 608"/>
                        <a:gd name="T24" fmla="*/ 38 w 281"/>
                        <a:gd name="T25" fmla="*/ 30 h 608"/>
                        <a:gd name="T26" fmla="*/ 38 w 281"/>
                        <a:gd name="T27" fmla="*/ 36 h 608"/>
                        <a:gd name="T28" fmla="*/ 32 w 281"/>
                        <a:gd name="T29" fmla="*/ 50 h 608"/>
                        <a:gd name="T30" fmla="*/ 30 w 281"/>
                        <a:gd name="T31" fmla="*/ 71 h 608"/>
                        <a:gd name="T32" fmla="*/ 26 w 281"/>
                        <a:gd name="T33" fmla="*/ 78 h 608"/>
                        <a:gd name="T34" fmla="*/ 28 w 281"/>
                        <a:gd name="T35" fmla="*/ 81 h 608"/>
                        <a:gd name="T36" fmla="*/ 35 w 281"/>
                        <a:gd name="T37" fmla="*/ 79 h 608"/>
                        <a:gd name="T38" fmla="*/ 38 w 281"/>
                        <a:gd name="T39" fmla="*/ 81 h 608"/>
                        <a:gd name="T40" fmla="*/ 32 w 281"/>
                        <a:gd name="T41" fmla="*/ 87 h 608"/>
                        <a:gd name="T42" fmla="*/ 26 w 281"/>
                        <a:gd name="T43" fmla="*/ 88 h 608"/>
                        <a:gd name="T44" fmla="*/ 33 w 281"/>
                        <a:gd name="T45" fmla="*/ 99 h 608"/>
                        <a:gd name="T46" fmla="*/ 36 w 281"/>
                        <a:gd name="T47" fmla="*/ 100 h 608"/>
                        <a:gd name="T48" fmla="*/ 32 w 281"/>
                        <a:gd name="T49" fmla="*/ 100 h 608"/>
                        <a:gd name="T50" fmla="*/ 29 w 281"/>
                        <a:gd name="T51" fmla="*/ 99 h 608"/>
                        <a:gd name="T52" fmla="*/ 25 w 281"/>
                        <a:gd name="T53" fmla="*/ 95 h 608"/>
                        <a:gd name="T54" fmla="*/ 29 w 281"/>
                        <a:gd name="T55" fmla="*/ 101 h 608"/>
                        <a:gd name="T56" fmla="*/ 23 w 281"/>
                        <a:gd name="T57" fmla="*/ 98 h 608"/>
                        <a:gd name="T58" fmla="*/ 11 w 281"/>
                        <a:gd name="T59" fmla="*/ 90 h 608"/>
                        <a:gd name="T60" fmla="*/ 7 w 281"/>
                        <a:gd name="T61" fmla="*/ 80 h 608"/>
                        <a:gd name="T62" fmla="*/ 4 w 281"/>
                        <a:gd name="T63" fmla="*/ 68 h 608"/>
                        <a:gd name="T64" fmla="*/ 3 w 281"/>
                        <a:gd name="T65" fmla="*/ 59 h 608"/>
                        <a:gd name="T66" fmla="*/ 10 w 281"/>
                        <a:gd name="T67" fmla="*/ 69 h 6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608"/>
                        <a:gd name="T104" fmla="*/ 281 w 281"/>
                        <a:gd name="T105" fmla="*/ 608 h 6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608">
                          <a:moveTo>
                            <a:pt x="68" y="417"/>
                          </a:moveTo>
                          <a:lnTo>
                            <a:pt x="77" y="366"/>
                          </a:lnTo>
                          <a:lnTo>
                            <a:pt x="77" y="277"/>
                          </a:lnTo>
                          <a:lnTo>
                            <a:pt x="71" y="197"/>
                          </a:lnTo>
                          <a:lnTo>
                            <a:pt x="86" y="123"/>
                          </a:lnTo>
                          <a:lnTo>
                            <a:pt x="85" y="166"/>
                          </a:lnTo>
                          <a:lnTo>
                            <a:pt x="122" y="127"/>
                          </a:lnTo>
                          <a:lnTo>
                            <a:pt x="146" y="68"/>
                          </a:lnTo>
                          <a:lnTo>
                            <a:pt x="159" y="0"/>
                          </a:lnTo>
                          <a:lnTo>
                            <a:pt x="156" y="81"/>
                          </a:lnTo>
                          <a:lnTo>
                            <a:pt x="140" y="157"/>
                          </a:lnTo>
                          <a:lnTo>
                            <a:pt x="171" y="91"/>
                          </a:lnTo>
                          <a:lnTo>
                            <a:pt x="185" y="14"/>
                          </a:lnTo>
                          <a:lnTo>
                            <a:pt x="188" y="67"/>
                          </a:lnTo>
                          <a:lnTo>
                            <a:pt x="182" y="128"/>
                          </a:lnTo>
                          <a:lnTo>
                            <a:pt x="226" y="32"/>
                          </a:lnTo>
                          <a:lnTo>
                            <a:pt x="223" y="70"/>
                          </a:lnTo>
                          <a:lnTo>
                            <a:pt x="192" y="150"/>
                          </a:lnTo>
                          <a:lnTo>
                            <a:pt x="249" y="62"/>
                          </a:lnTo>
                          <a:lnTo>
                            <a:pt x="243" y="99"/>
                          </a:lnTo>
                          <a:lnTo>
                            <a:pt x="213" y="162"/>
                          </a:lnTo>
                          <a:lnTo>
                            <a:pt x="260" y="114"/>
                          </a:lnTo>
                          <a:lnTo>
                            <a:pt x="225" y="169"/>
                          </a:lnTo>
                          <a:lnTo>
                            <a:pt x="268" y="152"/>
                          </a:lnTo>
                          <a:lnTo>
                            <a:pt x="235" y="189"/>
                          </a:lnTo>
                          <a:lnTo>
                            <a:pt x="267" y="182"/>
                          </a:lnTo>
                          <a:lnTo>
                            <a:pt x="235" y="205"/>
                          </a:lnTo>
                          <a:lnTo>
                            <a:pt x="268" y="215"/>
                          </a:lnTo>
                          <a:lnTo>
                            <a:pt x="243" y="243"/>
                          </a:lnTo>
                          <a:lnTo>
                            <a:pt x="223" y="300"/>
                          </a:lnTo>
                          <a:lnTo>
                            <a:pt x="216" y="386"/>
                          </a:lnTo>
                          <a:lnTo>
                            <a:pt x="209" y="429"/>
                          </a:lnTo>
                          <a:lnTo>
                            <a:pt x="197" y="455"/>
                          </a:lnTo>
                          <a:lnTo>
                            <a:pt x="186" y="467"/>
                          </a:lnTo>
                          <a:lnTo>
                            <a:pt x="171" y="475"/>
                          </a:lnTo>
                          <a:lnTo>
                            <a:pt x="199" y="486"/>
                          </a:lnTo>
                          <a:lnTo>
                            <a:pt x="225" y="485"/>
                          </a:lnTo>
                          <a:lnTo>
                            <a:pt x="249" y="474"/>
                          </a:lnTo>
                          <a:lnTo>
                            <a:pt x="281" y="451"/>
                          </a:lnTo>
                          <a:lnTo>
                            <a:pt x="269" y="490"/>
                          </a:lnTo>
                          <a:lnTo>
                            <a:pt x="254" y="513"/>
                          </a:lnTo>
                          <a:lnTo>
                            <a:pt x="228" y="525"/>
                          </a:lnTo>
                          <a:lnTo>
                            <a:pt x="206" y="530"/>
                          </a:lnTo>
                          <a:lnTo>
                            <a:pt x="184" y="528"/>
                          </a:lnTo>
                          <a:lnTo>
                            <a:pt x="220" y="567"/>
                          </a:lnTo>
                          <a:lnTo>
                            <a:pt x="230" y="594"/>
                          </a:lnTo>
                          <a:lnTo>
                            <a:pt x="241" y="599"/>
                          </a:lnTo>
                          <a:lnTo>
                            <a:pt x="254" y="600"/>
                          </a:lnTo>
                          <a:lnTo>
                            <a:pt x="243" y="606"/>
                          </a:lnTo>
                          <a:lnTo>
                            <a:pt x="227" y="600"/>
                          </a:lnTo>
                          <a:lnTo>
                            <a:pt x="216" y="597"/>
                          </a:lnTo>
                          <a:lnTo>
                            <a:pt x="207" y="595"/>
                          </a:lnTo>
                          <a:lnTo>
                            <a:pt x="184" y="575"/>
                          </a:lnTo>
                          <a:lnTo>
                            <a:pt x="174" y="574"/>
                          </a:lnTo>
                          <a:lnTo>
                            <a:pt x="185" y="594"/>
                          </a:lnTo>
                          <a:lnTo>
                            <a:pt x="204" y="608"/>
                          </a:lnTo>
                          <a:lnTo>
                            <a:pt x="189" y="605"/>
                          </a:lnTo>
                          <a:lnTo>
                            <a:pt x="161" y="587"/>
                          </a:lnTo>
                          <a:lnTo>
                            <a:pt x="111" y="546"/>
                          </a:lnTo>
                          <a:lnTo>
                            <a:pt x="77" y="541"/>
                          </a:lnTo>
                          <a:lnTo>
                            <a:pt x="65" y="512"/>
                          </a:lnTo>
                          <a:lnTo>
                            <a:pt x="50" y="480"/>
                          </a:lnTo>
                          <a:lnTo>
                            <a:pt x="42" y="460"/>
                          </a:lnTo>
                          <a:lnTo>
                            <a:pt x="25" y="409"/>
                          </a:lnTo>
                          <a:lnTo>
                            <a:pt x="0" y="343"/>
                          </a:lnTo>
                          <a:lnTo>
                            <a:pt x="19" y="355"/>
                          </a:lnTo>
                          <a:lnTo>
                            <a:pt x="45" y="394"/>
                          </a:lnTo>
                          <a:lnTo>
                            <a:pt x="68" y="417"/>
                          </a:lnTo>
                        </a:path>
                      </a:pathLst>
                    </a:custGeom>
                    <a:noFill/>
                    <a:ln w="0">
                      <a:solidFill>
                        <a:srgbClr val="000000"/>
                      </a:solidFill>
                      <a:round/>
                      <a:headEnd/>
                      <a:tailEnd/>
                    </a:ln>
                  </p:spPr>
                  <p:txBody>
                    <a:bodyPr/>
                    <a:lstStyle/>
                    <a:p>
                      <a:endParaRPr lang="de-DE"/>
                    </a:p>
                  </p:txBody>
                </p:sp>
                <p:sp>
                  <p:nvSpPr>
                    <p:cNvPr id="44274" name="Freeform 119"/>
                    <p:cNvSpPr>
                      <a:spLocks/>
                    </p:cNvSpPr>
                    <p:nvPr/>
                  </p:nvSpPr>
                  <p:spPr bwMode="auto">
                    <a:xfrm>
                      <a:off x="2513" y="3361"/>
                      <a:ext cx="193" cy="228"/>
                    </a:xfrm>
                    <a:custGeom>
                      <a:avLst/>
                      <a:gdLst>
                        <a:gd name="T0" fmla="*/ 1 w 1348"/>
                        <a:gd name="T1" fmla="*/ 87 h 1372"/>
                        <a:gd name="T2" fmla="*/ 4 w 1348"/>
                        <a:gd name="T3" fmla="*/ 66 h 1372"/>
                        <a:gd name="T4" fmla="*/ 4 w 1348"/>
                        <a:gd name="T5" fmla="*/ 46 h 1372"/>
                        <a:gd name="T6" fmla="*/ 8 w 1348"/>
                        <a:gd name="T7" fmla="*/ 33 h 1372"/>
                        <a:gd name="T8" fmla="*/ 14 w 1348"/>
                        <a:gd name="T9" fmla="*/ 26 h 1372"/>
                        <a:gd name="T10" fmla="*/ 39 w 1348"/>
                        <a:gd name="T11" fmla="*/ 6 h 1372"/>
                        <a:gd name="T12" fmla="*/ 50 w 1348"/>
                        <a:gd name="T13" fmla="*/ 0 h 1372"/>
                        <a:gd name="T14" fmla="*/ 73 w 1348"/>
                        <a:gd name="T15" fmla="*/ 5 h 1372"/>
                        <a:gd name="T16" fmla="*/ 92 w 1348"/>
                        <a:gd name="T17" fmla="*/ 5 h 1372"/>
                        <a:gd name="T18" fmla="*/ 118 w 1348"/>
                        <a:gd name="T19" fmla="*/ 56 h 1372"/>
                        <a:gd name="T20" fmla="*/ 129 w 1348"/>
                        <a:gd name="T21" fmla="*/ 89 h 1372"/>
                        <a:gd name="T22" fmla="*/ 129 w 1348"/>
                        <a:gd name="T23" fmla="*/ 113 h 1372"/>
                        <a:gd name="T24" fmla="*/ 113 w 1348"/>
                        <a:gd name="T25" fmla="*/ 126 h 1372"/>
                        <a:gd name="T26" fmla="*/ 99 w 1348"/>
                        <a:gd name="T27" fmla="*/ 136 h 1372"/>
                        <a:gd name="T28" fmla="*/ 92 w 1348"/>
                        <a:gd name="T29" fmla="*/ 147 h 1372"/>
                        <a:gd name="T30" fmla="*/ 96 w 1348"/>
                        <a:gd name="T31" fmla="*/ 159 h 1372"/>
                        <a:gd name="T32" fmla="*/ 105 w 1348"/>
                        <a:gd name="T33" fmla="*/ 171 h 1372"/>
                        <a:gd name="T34" fmla="*/ 122 w 1348"/>
                        <a:gd name="T35" fmla="*/ 171 h 1372"/>
                        <a:gd name="T36" fmla="*/ 147 w 1348"/>
                        <a:gd name="T37" fmla="*/ 157 h 1372"/>
                        <a:gd name="T38" fmla="*/ 162 w 1348"/>
                        <a:gd name="T39" fmla="*/ 141 h 1372"/>
                        <a:gd name="T40" fmla="*/ 170 w 1348"/>
                        <a:gd name="T41" fmla="*/ 129 h 1372"/>
                        <a:gd name="T42" fmla="*/ 180 w 1348"/>
                        <a:gd name="T43" fmla="*/ 140 h 1372"/>
                        <a:gd name="T44" fmla="*/ 193 w 1348"/>
                        <a:gd name="T45" fmla="*/ 168 h 1372"/>
                        <a:gd name="T46" fmla="*/ 169 w 1348"/>
                        <a:gd name="T47" fmla="*/ 186 h 1372"/>
                        <a:gd name="T48" fmla="*/ 164 w 1348"/>
                        <a:gd name="T49" fmla="*/ 195 h 1372"/>
                        <a:gd name="T50" fmla="*/ 153 w 1348"/>
                        <a:gd name="T51" fmla="*/ 199 h 1372"/>
                        <a:gd name="T52" fmla="*/ 138 w 1348"/>
                        <a:gd name="T53" fmla="*/ 213 h 1372"/>
                        <a:gd name="T54" fmla="*/ 124 w 1348"/>
                        <a:gd name="T55" fmla="*/ 223 h 1372"/>
                        <a:gd name="T56" fmla="*/ 105 w 1348"/>
                        <a:gd name="T57" fmla="*/ 219 h 1372"/>
                        <a:gd name="T58" fmla="*/ 95 w 1348"/>
                        <a:gd name="T59" fmla="*/ 204 h 1372"/>
                        <a:gd name="T60" fmla="*/ 70 w 1348"/>
                        <a:gd name="T61" fmla="*/ 175 h 1372"/>
                        <a:gd name="T62" fmla="*/ 63 w 1348"/>
                        <a:gd name="T63" fmla="*/ 166 h 1372"/>
                        <a:gd name="T64" fmla="*/ 61 w 1348"/>
                        <a:gd name="T65" fmla="*/ 144 h 1372"/>
                        <a:gd name="T66" fmla="*/ 63 w 1348"/>
                        <a:gd name="T67" fmla="*/ 105 h 1372"/>
                        <a:gd name="T68" fmla="*/ 83 w 1348"/>
                        <a:gd name="T69" fmla="*/ 89 h 1372"/>
                        <a:gd name="T70" fmla="*/ 70 w 1348"/>
                        <a:gd name="T71" fmla="*/ 56 h 1372"/>
                        <a:gd name="T72" fmla="*/ 64 w 1348"/>
                        <a:gd name="T73" fmla="*/ 46 h 1372"/>
                        <a:gd name="T74" fmla="*/ 56 w 1348"/>
                        <a:gd name="T75" fmla="*/ 44 h 1372"/>
                        <a:gd name="T76" fmla="*/ 39 w 1348"/>
                        <a:gd name="T77" fmla="*/ 51 h 1372"/>
                        <a:gd name="T78" fmla="*/ 32 w 1348"/>
                        <a:gd name="T79" fmla="*/ 66 h 1372"/>
                        <a:gd name="T80" fmla="*/ 35 w 1348"/>
                        <a:gd name="T81" fmla="*/ 81 h 1372"/>
                        <a:gd name="T82" fmla="*/ 33 w 1348"/>
                        <a:gd name="T83" fmla="*/ 99 h 13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48"/>
                        <a:gd name="T127" fmla="*/ 0 h 1372"/>
                        <a:gd name="T128" fmla="*/ 1348 w 1348"/>
                        <a:gd name="T129" fmla="*/ 1372 h 13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48" h="1372">
                          <a:moveTo>
                            <a:pt x="63" y="603"/>
                          </a:moveTo>
                          <a:lnTo>
                            <a:pt x="29" y="552"/>
                          </a:lnTo>
                          <a:lnTo>
                            <a:pt x="10" y="521"/>
                          </a:lnTo>
                          <a:lnTo>
                            <a:pt x="4" y="499"/>
                          </a:lnTo>
                          <a:lnTo>
                            <a:pt x="0" y="487"/>
                          </a:lnTo>
                          <a:lnTo>
                            <a:pt x="25" y="395"/>
                          </a:lnTo>
                          <a:lnTo>
                            <a:pt x="29" y="324"/>
                          </a:lnTo>
                          <a:lnTo>
                            <a:pt x="29" y="296"/>
                          </a:lnTo>
                          <a:lnTo>
                            <a:pt x="29" y="279"/>
                          </a:lnTo>
                          <a:lnTo>
                            <a:pt x="0" y="279"/>
                          </a:lnTo>
                          <a:lnTo>
                            <a:pt x="36" y="227"/>
                          </a:lnTo>
                          <a:lnTo>
                            <a:pt x="54" y="198"/>
                          </a:lnTo>
                          <a:lnTo>
                            <a:pt x="69" y="181"/>
                          </a:lnTo>
                          <a:lnTo>
                            <a:pt x="83" y="168"/>
                          </a:lnTo>
                          <a:lnTo>
                            <a:pt x="95" y="158"/>
                          </a:lnTo>
                          <a:lnTo>
                            <a:pt x="169" y="106"/>
                          </a:lnTo>
                          <a:lnTo>
                            <a:pt x="222" y="64"/>
                          </a:lnTo>
                          <a:lnTo>
                            <a:pt x="269" y="35"/>
                          </a:lnTo>
                          <a:lnTo>
                            <a:pt x="313" y="23"/>
                          </a:lnTo>
                          <a:lnTo>
                            <a:pt x="328" y="11"/>
                          </a:lnTo>
                          <a:lnTo>
                            <a:pt x="348" y="0"/>
                          </a:lnTo>
                          <a:lnTo>
                            <a:pt x="395" y="7"/>
                          </a:lnTo>
                          <a:lnTo>
                            <a:pt x="440" y="23"/>
                          </a:lnTo>
                          <a:lnTo>
                            <a:pt x="512" y="29"/>
                          </a:lnTo>
                          <a:lnTo>
                            <a:pt x="545" y="29"/>
                          </a:lnTo>
                          <a:lnTo>
                            <a:pt x="606" y="29"/>
                          </a:lnTo>
                          <a:lnTo>
                            <a:pt x="640" y="29"/>
                          </a:lnTo>
                          <a:lnTo>
                            <a:pt x="653" y="35"/>
                          </a:lnTo>
                          <a:lnTo>
                            <a:pt x="784" y="296"/>
                          </a:lnTo>
                          <a:lnTo>
                            <a:pt x="823" y="335"/>
                          </a:lnTo>
                          <a:lnTo>
                            <a:pt x="882" y="422"/>
                          </a:lnTo>
                          <a:lnTo>
                            <a:pt x="900" y="454"/>
                          </a:lnTo>
                          <a:lnTo>
                            <a:pt x="900" y="533"/>
                          </a:lnTo>
                          <a:lnTo>
                            <a:pt x="912" y="569"/>
                          </a:lnTo>
                          <a:lnTo>
                            <a:pt x="918" y="631"/>
                          </a:lnTo>
                          <a:lnTo>
                            <a:pt x="904" y="678"/>
                          </a:lnTo>
                          <a:lnTo>
                            <a:pt x="890" y="699"/>
                          </a:lnTo>
                          <a:lnTo>
                            <a:pt x="823" y="729"/>
                          </a:lnTo>
                          <a:lnTo>
                            <a:pt x="790" y="760"/>
                          </a:lnTo>
                          <a:lnTo>
                            <a:pt x="765" y="782"/>
                          </a:lnTo>
                          <a:lnTo>
                            <a:pt x="743" y="798"/>
                          </a:lnTo>
                          <a:lnTo>
                            <a:pt x="694" y="818"/>
                          </a:lnTo>
                          <a:lnTo>
                            <a:pt x="665" y="830"/>
                          </a:lnTo>
                          <a:lnTo>
                            <a:pt x="653" y="845"/>
                          </a:lnTo>
                          <a:lnTo>
                            <a:pt x="640" y="887"/>
                          </a:lnTo>
                          <a:lnTo>
                            <a:pt x="640" y="915"/>
                          </a:lnTo>
                          <a:lnTo>
                            <a:pt x="647" y="938"/>
                          </a:lnTo>
                          <a:lnTo>
                            <a:pt x="673" y="955"/>
                          </a:lnTo>
                          <a:lnTo>
                            <a:pt x="705" y="992"/>
                          </a:lnTo>
                          <a:lnTo>
                            <a:pt x="725" y="1013"/>
                          </a:lnTo>
                          <a:lnTo>
                            <a:pt x="736" y="1031"/>
                          </a:lnTo>
                          <a:lnTo>
                            <a:pt x="757" y="1054"/>
                          </a:lnTo>
                          <a:lnTo>
                            <a:pt x="784" y="1079"/>
                          </a:lnTo>
                          <a:lnTo>
                            <a:pt x="853" y="1031"/>
                          </a:lnTo>
                          <a:lnTo>
                            <a:pt x="918" y="1001"/>
                          </a:lnTo>
                          <a:lnTo>
                            <a:pt x="989" y="973"/>
                          </a:lnTo>
                          <a:lnTo>
                            <a:pt x="1030" y="946"/>
                          </a:lnTo>
                          <a:lnTo>
                            <a:pt x="1077" y="915"/>
                          </a:lnTo>
                          <a:lnTo>
                            <a:pt x="1108" y="881"/>
                          </a:lnTo>
                          <a:lnTo>
                            <a:pt x="1130" y="851"/>
                          </a:lnTo>
                          <a:lnTo>
                            <a:pt x="1124" y="823"/>
                          </a:lnTo>
                          <a:lnTo>
                            <a:pt x="1165" y="793"/>
                          </a:lnTo>
                          <a:lnTo>
                            <a:pt x="1189" y="776"/>
                          </a:lnTo>
                          <a:lnTo>
                            <a:pt x="1206" y="772"/>
                          </a:lnTo>
                          <a:lnTo>
                            <a:pt x="1213" y="772"/>
                          </a:lnTo>
                          <a:lnTo>
                            <a:pt x="1259" y="840"/>
                          </a:lnTo>
                          <a:lnTo>
                            <a:pt x="1294" y="910"/>
                          </a:lnTo>
                          <a:lnTo>
                            <a:pt x="1329" y="973"/>
                          </a:lnTo>
                          <a:lnTo>
                            <a:pt x="1348" y="1013"/>
                          </a:lnTo>
                          <a:lnTo>
                            <a:pt x="1259" y="1079"/>
                          </a:lnTo>
                          <a:lnTo>
                            <a:pt x="1213" y="1100"/>
                          </a:lnTo>
                          <a:lnTo>
                            <a:pt x="1177" y="1118"/>
                          </a:lnTo>
                          <a:lnTo>
                            <a:pt x="1160" y="1130"/>
                          </a:lnTo>
                          <a:lnTo>
                            <a:pt x="1136" y="1148"/>
                          </a:lnTo>
                          <a:lnTo>
                            <a:pt x="1143" y="1171"/>
                          </a:lnTo>
                          <a:lnTo>
                            <a:pt x="1130" y="1186"/>
                          </a:lnTo>
                          <a:lnTo>
                            <a:pt x="1108" y="1186"/>
                          </a:lnTo>
                          <a:lnTo>
                            <a:pt x="1071" y="1199"/>
                          </a:lnTo>
                          <a:lnTo>
                            <a:pt x="1030" y="1228"/>
                          </a:lnTo>
                          <a:lnTo>
                            <a:pt x="994" y="1257"/>
                          </a:lnTo>
                          <a:lnTo>
                            <a:pt x="964" y="1281"/>
                          </a:lnTo>
                          <a:lnTo>
                            <a:pt x="924" y="1315"/>
                          </a:lnTo>
                          <a:lnTo>
                            <a:pt x="895" y="1326"/>
                          </a:lnTo>
                          <a:lnTo>
                            <a:pt x="864" y="1344"/>
                          </a:lnTo>
                          <a:lnTo>
                            <a:pt x="829" y="1368"/>
                          </a:lnTo>
                          <a:lnTo>
                            <a:pt x="805" y="1372"/>
                          </a:lnTo>
                          <a:lnTo>
                            <a:pt x="736" y="1315"/>
                          </a:lnTo>
                          <a:lnTo>
                            <a:pt x="712" y="1298"/>
                          </a:lnTo>
                          <a:lnTo>
                            <a:pt x="688" y="1263"/>
                          </a:lnTo>
                          <a:lnTo>
                            <a:pt x="665" y="1228"/>
                          </a:lnTo>
                          <a:lnTo>
                            <a:pt x="606" y="1182"/>
                          </a:lnTo>
                          <a:lnTo>
                            <a:pt x="535" y="1118"/>
                          </a:lnTo>
                          <a:lnTo>
                            <a:pt x="488" y="1054"/>
                          </a:lnTo>
                          <a:lnTo>
                            <a:pt x="471" y="1038"/>
                          </a:lnTo>
                          <a:lnTo>
                            <a:pt x="456" y="1020"/>
                          </a:lnTo>
                          <a:lnTo>
                            <a:pt x="440" y="1001"/>
                          </a:lnTo>
                          <a:lnTo>
                            <a:pt x="435" y="973"/>
                          </a:lnTo>
                          <a:lnTo>
                            <a:pt x="428" y="938"/>
                          </a:lnTo>
                          <a:lnTo>
                            <a:pt x="423" y="864"/>
                          </a:lnTo>
                          <a:lnTo>
                            <a:pt x="418" y="782"/>
                          </a:lnTo>
                          <a:lnTo>
                            <a:pt x="423" y="672"/>
                          </a:lnTo>
                          <a:lnTo>
                            <a:pt x="440" y="631"/>
                          </a:lnTo>
                          <a:lnTo>
                            <a:pt x="499" y="608"/>
                          </a:lnTo>
                          <a:lnTo>
                            <a:pt x="545" y="557"/>
                          </a:lnTo>
                          <a:lnTo>
                            <a:pt x="583" y="533"/>
                          </a:lnTo>
                          <a:lnTo>
                            <a:pt x="577" y="479"/>
                          </a:lnTo>
                          <a:lnTo>
                            <a:pt x="512" y="370"/>
                          </a:lnTo>
                          <a:lnTo>
                            <a:pt x="492" y="335"/>
                          </a:lnTo>
                          <a:lnTo>
                            <a:pt x="471" y="307"/>
                          </a:lnTo>
                          <a:lnTo>
                            <a:pt x="460" y="282"/>
                          </a:lnTo>
                          <a:lnTo>
                            <a:pt x="446" y="279"/>
                          </a:lnTo>
                          <a:lnTo>
                            <a:pt x="423" y="267"/>
                          </a:lnTo>
                          <a:lnTo>
                            <a:pt x="412" y="267"/>
                          </a:lnTo>
                          <a:lnTo>
                            <a:pt x="388" y="267"/>
                          </a:lnTo>
                          <a:lnTo>
                            <a:pt x="348" y="273"/>
                          </a:lnTo>
                          <a:lnTo>
                            <a:pt x="319" y="282"/>
                          </a:lnTo>
                          <a:lnTo>
                            <a:pt x="275" y="307"/>
                          </a:lnTo>
                          <a:lnTo>
                            <a:pt x="236" y="342"/>
                          </a:lnTo>
                          <a:lnTo>
                            <a:pt x="222" y="366"/>
                          </a:lnTo>
                          <a:lnTo>
                            <a:pt x="222" y="395"/>
                          </a:lnTo>
                          <a:lnTo>
                            <a:pt x="227" y="416"/>
                          </a:lnTo>
                          <a:lnTo>
                            <a:pt x="227" y="454"/>
                          </a:lnTo>
                          <a:lnTo>
                            <a:pt x="242" y="487"/>
                          </a:lnTo>
                          <a:lnTo>
                            <a:pt x="259" y="510"/>
                          </a:lnTo>
                          <a:lnTo>
                            <a:pt x="275" y="527"/>
                          </a:lnTo>
                          <a:lnTo>
                            <a:pt x="227" y="595"/>
                          </a:lnTo>
                          <a:lnTo>
                            <a:pt x="184" y="619"/>
                          </a:lnTo>
                          <a:lnTo>
                            <a:pt x="63" y="603"/>
                          </a:lnTo>
                          <a:close/>
                        </a:path>
                      </a:pathLst>
                    </a:custGeom>
                    <a:solidFill>
                      <a:srgbClr val="FFFFFF"/>
                    </a:solidFill>
                    <a:ln w="9525">
                      <a:noFill/>
                      <a:round/>
                      <a:headEnd/>
                      <a:tailEnd/>
                    </a:ln>
                  </p:spPr>
                  <p:txBody>
                    <a:bodyPr/>
                    <a:lstStyle/>
                    <a:p>
                      <a:endParaRPr lang="de-DE"/>
                    </a:p>
                  </p:txBody>
                </p:sp>
                <p:sp>
                  <p:nvSpPr>
                    <p:cNvPr id="44275" name="Freeform 120"/>
                    <p:cNvSpPr>
                      <a:spLocks/>
                    </p:cNvSpPr>
                    <p:nvPr/>
                  </p:nvSpPr>
                  <p:spPr bwMode="auto">
                    <a:xfrm>
                      <a:off x="2513" y="3361"/>
                      <a:ext cx="193" cy="228"/>
                    </a:xfrm>
                    <a:custGeom>
                      <a:avLst/>
                      <a:gdLst>
                        <a:gd name="T0" fmla="*/ 1 w 1348"/>
                        <a:gd name="T1" fmla="*/ 87 h 1372"/>
                        <a:gd name="T2" fmla="*/ 4 w 1348"/>
                        <a:gd name="T3" fmla="*/ 66 h 1372"/>
                        <a:gd name="T4" fmla="*/ 4 w 1348"/>
                        <a:gd name="T5" fmla="*/ 46 h 1372"/>
                        <a:gd name="T6" fmla="*/ 8 w 1348"/>
                        <a:gd name="T7" fmla="*/ 33 h 1372"/>
                        <a:gd name="T8" fmla="*/ 14 w 1348"/>
                        <a:gd name="T9" fmla="*/ 26 h 1372"/>
                        <a:gd name="T10" fmla="*/ 39 w 1348"/>
                        <a:gd name="T11" fmla="*/ 6 h 1372"/>
                        <a:gd name="T12" fmla="*/ 50 w 1348"/>
                        <a:gd name="T13" fmla="*/ 0 h 1372"/>
                        <a:gd name="T14" fmla="*/ 73 w 1348"/>
                        <a:gd name="T15" fmla="*/ 5 h 1372"/>
                        <a:gd name="T16" fmla="*/ 92 w 1348"/>
                        <a:gd name="T17" fmla="*/ 5 h 1372"/>
                        <a:gd name="T18" fmla="*/ 118 w 1348"/>
                        <a:gd name="T19" fmla="*/ 56 h 1372"/>
                        <a:gd name="T20" fmla="*/ 129 w 1348"/>
                        <a:gd name="T21" fmla="*/ 89 h 1372"/>
                        <a:gd name="T22" fmla="*/ 129 w 1348"/>
                        <a:gd name="T23" fmla="*/ 113 h 1372"/>
                        <a:gd name="T24" fmla="*/ 113 w 1348"/>
                        <a:gd name="T25" fmla="*/ 126 h 1372"/>
                        <a:gd name="T26" fmla="*/ 99 w 1348"/>
                        <a:gd name="T27" fmla="*/ 136 h 1372"/>
                        <a:gd name="T28" fmla="*/ 92 w 1348"/>
                        <a:gd name="T29" fmla="*/ 147 h 1372"/>
                        <a:gd name="T30" fmla="*/ 96 w 1348"/>
                        <a:gd name="T31" fmla="*/ 159 h 1372"/>
                        <a:gd name="T32" fmla="*/ 105 w 1348"/>
                        <a:gd name="T33" fmla="*/ 171 h 1372"/>
                        <a:gd name="T34" fmla="*/ 122 w 1348"/>
                        <a:gd name="T35" fmla="*/ 171 h 1372"/>
                        <a:gd name="T36" fmla="*/ 147 w 1348"/>
                        <a:gd name="T37" fmla="*/ 157 h 1372"/>
                        <a:gd name="T38" fmla="*/ 162 w 1348"/>
                        <a:gd name="T39" fmla="*/ 141 h 1372"/>
                        <a:gd name="T40" fmla="*/ 170 w 1348"/>
                        <a:gd name="T41" fmla="*/ 129 h 1372"/>
                        <a:gd name="T42" fmla="*/ 180 w 1348"/>
                        <a:gd name="T43" fmla="*/ 140 h 1372"/>
                        <a:gd name="T44" fmla="*/ 193 w 1348"/>
                        <a:gd name="T45" fmla="*/ 168 h 1372"/>
                        <a:gd name="T46" fmla="*/ 169 w 1348"/>
                        <a:gd name="T47" fmla="*/ 186 h 1372"/>
                        <a:gd name="T48" fmla="*/ 164 w 1348"/>
                        <a:gd name="T49" fmla="*/ 195 h 1372"/>
                        <a:gd name="T50" fmla="*/ 153 w 1348"/>
                        <a:gd name="T51" fmla="*/ 199 h 1372"/>
                        <a:gd name="T52" fmla="*/ 138 w 1348"/>
                        <a:gd name="T53" fmla="*/ 213 h 1372"/>
                        <a:gd name="T54" fmla="*/ 124 w 1348"/>
                        <a:gd name="T55" fmla="*/ 223 h 1372"/>
                        <a:gd name="T56" fmla="*/ 105 w 1348"/>
                        <a:gd name="T57" fmla="*/ 219 h 1372"/>
                        <a:gd name="T58" fmla="*/ 95 w 1348"/>
                        <a:gd name="T59" fmla="*/ 204 h 1372"/>
                        <a:gd name="T60" fmla="*/ 70 w 1348"/>
                        <a:gd name="T61" fmla="*/ 175 h 1372"/>
                        <a:gd name="T62" fmla="*/ 63 w 1348"/>
                        <a:gd name="T63" fmla="*/ 166 h 1372"/>
                        <a:gd name="T64" fmla="*/ 61 w 1348"/>
                        <a:gd name="T65" fmla="*/ 144 h 1372"/>
                        <a:gd name="T66" fmla="*/ 63 w 1348"/>
                        <a:gd name="T67" fmla="*/ 105 h 1372"/>
                        <a:gd name="T68" fmla="*/ 83 w 1348"/>
                        <a:gd name="T69" fmla="*/ 89 h 1372"/>
                        <a:gd name="T70" fmla="*/ 70 w 1348"/>
                        <a:gd name="T71" fmla="*/ 56 h 1372"/>
                        <a:gd name="T72" fmla="*/ 64 w 1348"/>
                        <a:gd name="T73" fmla="*/ 46 h 1372"/>
                        <a:gd name="T74" fmla="*/ 56 w 1348"/>
                        <a:gd name="T75" fmla="*/ 44 h 1372"/>
                        <a:gd name="T76" fmla="*/ 39 w 1348"/>
                        <a:gd name="T77" fmla="*/ 51 h 1372"/>
                        <a:gd name="T78" fmla="*/ 32 w 1348"/>
                        <a:gd name="T79" fmla="*/ 66 h 1372"/>
                        <a:gd name="T80" fmla="*/ 35 w 1348"/>
                        <a:gd name="T81" fmla="*/ 81 h 1372"/>
                        <a:gd name="T82" fmla="*/ 33 w 1348"/>
                        <a:gd name="T83" fmla="*/ 99 h 13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48"/>
                        <a:gd name="T127" fmla="*/ 0 h 1372"/>
                        <a:gd name="T128" fmla="*/ 1348 w 1348"/>
                        <a:gd name="T129" fmla="*/ 1372 h 13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48" h="1372">
                          <a:moveTo>
                            <a:pt x="63" y="603"/>
                          </a:moveTo>
                          <a:lnTo>
                            <a:pt x="29" y="552"/>
                          </a:lnTo>
                          <a:lnTo>
                            <a:pt x="10" y="521"/>
                          </a:lnTo>
                          <a:lnTo>
                            <a:pt x="4" y="499"/>
                          </a:lnTo>
                          <a:lnTo>
                            <a:pt x="0" y="487"/>
                          </a:lnTo>
                          <a:lnTo>
                            <a:pt x="25" y="395"/>
                          </a:lnTo>
                          <a:lnTo>
                            <a:pt x="29" y="324"/>
                          </a:lnTo>
                          <a:lnTo>
                            <a:pt x="29" y="296"/>
                          </a:lnTo>
                          <a:lnTo>
                            <a:pt x="29" y="279"/>
                          </a:lnTo>
                          <a:lnTo>
                            <a:pt x="0" y="279"/>
                          </a:lnTo>
                          <a:lnTo>
                            <a:pt x="36" y="227"/>
                          </a:lnTo>
                          <a:lnTo>
                            <a:pt x="54" y="198"/>
                          </a:lnTo>
                          <a:lnTo>
                            <a:pt x="69" y="181"/>
                          </a:lnTo>
                          <a:lnTo>
                            <a:pt x="83" y="168"/>
                          </a:lnTo>
                          <a:lnTo>
                            <a:pt x="95" y="158"/>
                          </a:lnTo>
                          <a:lnTo>
                            <a:pt x="169" y="106"/>
                          </a:lnTo>
                          <a:lnTo>
                            <a:pt x="222" y="64"/>
                          </a:lnTo>
                          <a:lnTo>
                            <a:pt x="269" y="35"/>
                          </a:lnTo>
                          <a:lnTo>
                            <a:pt x="313" y="23"/>
                          </a:lnTo>
                          <a:lnTo>
                            <a:pt x="328" y="11"/>
                          </a:lnTo>
                          <a:lnTo>
                            <a:pt x="348" y="0"/>
                          </a:lnTo>
                          <a:lnTo>
                            <a:pt x="395" y="7"/>
                          </a:lnTo>
                          <a:lnTo>
                            <a:pt x="440" y="23"/>
                          </a:lnTo>
                          <a:lnTo>
                            <a:pt x="512" y="29"/>
                          </a:lnTo>
                          <a:lnTo>
                            <a:pt x="545" y="29"/>
                          </a:lnTo>
                          <a:lnTo>
                            <a:pt x="606" y="29"/>
                          </a:lnTo>
                          <a:lnTo>
                            <a:pt x="640" y="29"/>
                          </a:lnTo>
                          <a:lnTo>
                            <a:pt x="653" y="35"/>
                          </a:lnTo>
                          <a:lnTo>
                            <a:pt x="784" y="296"/>
                          </a:lnTo>
                          <a:lnTo>
                            <a:pt x="823" y="335"/>
                          </a:lnTo>
                          <a:lnTo>
                            <a:pt x="882" y="422"/>
                          </a:lnTo>
                          <a:lnTo>
                            <a:pt x="900" y="454"/>
                          </a:lnTo>
                          <a:lnTo>
                            <a:pt x="900" y="533"/>
                          </a:lnTo>
                          <a:lnTo>
                            <a:pt x="912" y="569"/>
                          </a:lnTo>
                          <a:lnTo>
                            <a:pt x="918" y="631"/>
                          </a:lnTo>
                          <a:lnTo>
                            <a:pt x="904" y="678"/>
                          </a:lnTo>
                          <a:lnTo>
                            <a:pt x="890" y="699"/>
                          </a:lnTo>
                          <a:lnTo>
                            <a:pt x="823" y="729"/>
                          </a:lnTo>
                          <a:lnTo>
                            <a:pt x="790" y="760"/>
                          </a:lnTo>
                          <a:lnTo>
                            <a:pt x="765" y="782"/>
                          </a:lnTo>
                          <a:lnTo>
                            <a:pt x="743" y="798"/>
                          </a:lnTo>
                          <a:lnTo>
                            <a:pt x="694" y="818"/>
                          </a:lnTo>
                          <a:lnTo>
                            <a:pt x="665" y="830"/>
                          </a:lnTo>
                          <a:lnTo>
                            <a:pt x="653" y="845"/>
                          </a:lnTo>
                          <a:lnTo>
                            <a:pt x="640" y="887"/>
                          </a:lnTo>
                          <a:lnTo>
                            <a:pt x="640" y="915"/>
                          </a:lnTo>
                          <a:lnTo>
                            <a:pt x="647" y="938"/>
                          </a:lnTo>
                          <a:lnTo>
                            <a:pt x="673" y="955"/>
                          </a:lnTo>
                          <a:lnTo>
                            <a:pt x="705" y="992"/>
                          </a:lnTo>
                          <a:lnTo>
                            <a:pt x="725" y="1013"/>
                          </a:lnTo>
                          <a:lnTo>
                            <a:pt x="736" y="1031"/>
                          </a:lnTo>
                          <a:lnTo>
                            <a:pt x="757" y="1054"/>
                          </a:lnTo>
                          <a:lnTo>
                            <a:pt x="784" y="1079"/>
                          </a:lnTo>
                          <a:lnTo>
                            <a:pt x="853" y="1031"/>
                          </a:lnTo>
                          <a:lnTo>
                            <a:pt x="918" y="1001"/>
                          </a:lnTo>
                          <a:lnTo>
                            <a:pt x="989" y="973"/>
                          </a:lnTo>
                          <a:lnTo>
                            <a:pt x="1030" y="946"/>
                          </a:lnTo>
                          <a:lnTo>
                            <a:pt x="1077" y="915"/>
                          </a:lnTo>
                          <a:lnTo>
                            <a:pt x="1108" y="881"/>
                          </a:lnTo>
                          <a:lnTo>
                            <a:pt x="1130" y="851"/>
                          </a:lnTo>
                          <a:lnTo>
                            <a:pt x="1124" y="823"/>
                          </a:lnTo>
                          <a:lnTo>
                            <a:pt x="1165" y="793"/>
                          </a:lnTo>
                          <a:lnTo>
                            <a:pt x="1189" y="776"/>
                          </a:lnTo>
                          <a:lnTo>
                            <a:pt x="1206" y="772"/>
                          </a:lnTo>
                          <a:lnTo>
                            <a:pt x="1213" y="772"/>
                          </a:lnTo>
                          <a:lnTo>
                            <a:pt x="1259" y="840"/>
                          </a:lnTo>
                          <a:lnTo>
                            <a:pt x="1294" y="910"/>
                          </a:lnTo>
                          <a:lnTo>
                            <a:pt x="1329" y="973"/>
                          </a:lnTo>
                          <a:lnTo>
                            <a:pt x="1348" y="1013"/>
                          </a:lnTo>
                          <a:lnTo>
                            <a:pt x="1259" y="1079"/>
                          </a:lnTo>
                          <a:lnTo>
                            <a:pt x="1213" y="1100"/>
                          </a:lnTo>
                          <a:lnTo>
                            <a:pt x="1177" y="1118"/>
                          </a:lnTo>
                          <a:lnTo>
                            <a:pt x="1160" y="1130"/>
                          </a:lnTo>
                          <a:lnTo>
                            <a:pt x="1136" y="1148"/>
                          </a:lnTo>
                          <a:lnTo>
                            <a:pt x="1143" y="1171"/>
                          </a:lnTo>
                          <a:lnTo>
                            <a:pt x="1130" y="1186"/>
                          </a:lnTo>
                          <a:lnTo>
                            <a:pt x="1108" y="1186"/>
                          </a:lnTo>
                          <a:lnTo>
                            <a:pt x="1071" y="1199"/>
                          </a:lnTo>
                          <a:lnTo>
                            <a:pt x="1030" y="1228"/>
                          </a:lnTo>
                          <a:lnTo>
                            <a:pt x="994" y="1257"/>
                          </a:lnTo>
                          <a:lnTo>
                            <a:pt x="964" y="1281"/>
                          </a:lnTo>
                          <a:lnTo>
                            <a:pt x="924" y="1315"/>
                          </a:lnTo>
                          <a:lnTo>
                            <a:pt x="895" y="1326"/>
                          </a:lnTo>
                          <a:lnTo>
                            <a:pt x="864" y="1344"/>
                          </a:lnTo>
                          <a:lnTo>
                            <a:pt x="829" y="1368"/>
                          </a:lnTo>
                          <a:lnTo>
                            <a:pt x="805" y="1372"/>
                          </a:lnTo>
                          <a:lnTo>
                            <a:pt x="736" y="1315"/>
                          </a:lnTo>
                          <a:lnTo>
                            <a:pt x="712" y="1298"/>
                          </a:lnTo>
                          <a:lnTo>
                            <a:pt x="688" y="1263"/>
                          </a:lnTo>
                          <a:lnTo>
                            <a:pt x="665" y="1228"/>
                          </a:lnTo>
                          <a:lnTo>
                            <a:pt x="606" y="1182"/>
                          </a:lnTo>
                          <a:lnTo>
                            <a:pt x="535" y="1118"/>
                          </a:lnTo>
                          <a:lnTo>
                            <a:pt x="488" y="1054"/>
                          </a:lnTo>
                          <a:lnTo>
                            <a:pt x="471" y="1038"/>
                          </a:lnTo>
                          <a:lnTo>
                            <a:pt x="456" y="1020"/>
                          </a:lnTo>
                          <a:lnTo>
                            <a:pt x="440" y="1001"/>
                          </a:lnTo>
                          <a:lnTo>
                            <a:pt x="435" y="973"/>
                          </a:lnTo>
                          <a:lnTo>
                            <a:pt x="428" y="938"/>
                          </a:lnTo>
                          <a:lnTo>
                            <a:pt x="423" y="864"/>
                          </a:lnTo>
                          <a:lnTo>
                            <a:pt x="418" y="782"/>
                          </a:lnTo>
                          <a:lnTo>
                            <a:pt x="423" y="672"/>
                          </a:lnTo>
                          <a:lnTo>
                            <a:pt x="440" y="631"/>
                          </a:lnTo>
                          <a:lnTo>
                            <a:pt x="499" y="608"/>
                          </a:lnTo>
                          <a:lnTo>
                            <a:pt x="545" y="557"/>
                          </a:lnTo>
                          <a:lnTo>
                            <a:pt x="583" y="533"/>
                          </a:lnTo>
                          <a:lnTo>
                            <a:pt x="577" y="479"/>
                          </a:lnTo>
                          <a:lnTo>
                            <a:pt x="512" y="370"/>
                          </a:lnTo>
                          <a:lnTo>
                            <a:pt x="492" y="335"/>
                          </a:lnTo>
                          <a:lnTo>
                            <a:pt x="471" y="307"/>
                          </a:lnTo>
                          <a:lnTo>
                            <a:pt x="460" y="282"/>
                          </a:lnTo>
                          <a:lnTo>
                            <a:pt x="446" y="279"/>
                          </a:lnTo>
                          <a:lnTo>
                            <a:pt x="423" y="267"/>
                          </a:lnTo>
                          <a:lnTo>
                            <a:pt x="412" y="267"/>
                          </a:lnTo>
                          <a:lnTo>
                            <a:pt x="388" y="267"/>
                          </a:lnTo>
                          <a:lnTo>
                            <a:pt x="348" y="273"/>
                          </a:lnTo>
                          <a:lnTo>
                            <a:pt x="319" y="282"/>
                          </a:lnTo>
                          <a:lnTo>
                            <a:pt x="275" y="307"/>
                          </a:lnTo>
                          <a:lnTo>
                            <a:pt x="236" y="342"/>
                          </a:lnTo>
                          <a:lnTo>
                            <a:pt x="222" y="366"/>
                          </a:lnTo>
                          <a:lnTo>
                            <a:pt x="222" y="395"/>
                          </a:lnTo>
                          <a:lnTo>
                            <a:pt x="227" y="416"/>
                          </a:lnTo>
                          <a:lnTo>
                            <a:pt x="227" y="454"/>
                          </a:lnTo>
                          <a:lnTo>
                            <a:pt x="242" y="487"/>
                          </a:lnTo>
                          <a:lnTo>
                            <a:pt x="259" y="510"/>
                          </a:lnTo>
                          <a:lnTo>
                            <a:pt x="275" y="527"/>
                          </a:lnTo>
                          <a:lnTo>
                            <a:pt x="227" y="595"/>
                          </a:lnTo>
                          <a:lnTo>
                            <a:pt x="184" y="619"/>
                          </a:lnTo>
                          <a:lnTo>
                            <a:pt x="63" y="603"/>
                          </a:lnTo>
                        </a:path>
                      </a:pathLst>
                    </a:custGeom>
                    <a:noFill/>
                    <a:ln w="0">
                      <a:solidFill>
                        <a:srgbClr val="000000"/>
                      </a:solidFill>
                      <a:round/>
                      <a:headEnd/>
                      <a:tailEnd/>
                    </a:ln>
                  </p:spPr>
                  <p:txBody>
                    <a:bodyPr/>
                    <a:lstStyle/>
                    <a:p>
                      <a:endParaRPr lang="de-DE"/>
                    </a:p>
                  </p:txBody>
                </p:sp>
                <p:sp>
                  <p:nvSpPr>
                    <p:cNvPr id="44276" name="Freeform 121"/>
                    <p:cNvSpPr>
                      <a:spLocks/>
                    </p:cNvSpPr>
                    <p:nvPr/>
                  </p:nvSpPr>
                  <p:spPr bwMode="auto">
                    <a:xfrm>
                      <a:off x="2521" y="3370"/>
                      <a:ext cx="174" cy="211"/>
                    </a:xfrm>
                    <a:custGeom>
                      <a:avLst/>
                      <a:gdLst>
                        <a:gd name="T0" fmla="*/ 3 w 1218"/>
                        <a:gd name="T1" fmla="*/ 80 h 1262"/>
                        <a:gd name="T2" fmla="*/ 0 w 1218"/>
                        <a:gd name="T3" fmla="*/ 73 h 1262"/>
                        <a:gd name="T4" fmla="*/ 3 w 1218"/>
                        <a:gd name="T5" fmla="*/ 37 h 1262"/>
                        <a:gd name="T6" fmla="*/ 3 w 1218"/>
                        <a:gd name="T7" fmla="*/ 33 h 1262"/>
                        <a:gd name="T8" fmla="*/ 7 w 1218"/>
                        <a:gd name="T9" fmla="*/ 27 h 1262"/>
                        <a:gd name="T10" fmla="*/ 29 w 1218"/>
                        <a:gd name="T11" fmla="*/ 11 h 1262"/>
                        <a:gd name="T12" fmla="*/ 39 w 1218"/>
                        <a:gd name="T13" fmla="*/ 0 h 1262"/>
                        <a:gd name="T14" fmla="*/ 67 w 1218"/>
                        <a:gd name="T15" fmla="*/ 3 h 1262"/>
                        <a:gd name="T16" fmla="*/ 81 w 1218"/>
                        <a:gd name="T17" fmla="*/ 7 h 1262"/>
                        <a:gd name="T18" fmla="*/ 103 w 1218"/>
                        <a:gd name="T19" fmla="*/ 60 h 1262"/>
                        <a:gd name="T20" fmla="*/ 111 w 1218"/>
                        <a:gd name="T21" fmla="*/ 74 h 1262"/>
                        <a:gd name="T22" fmla="*/ 112 w 1218"/>
                        <a:gd name="T23" fmla="*/ 97 h 1262"/>
                        <a:gd name="T24" fmla="*/ 98 w 1218"/>
                        <a:gd name="T25" fmla="*/ 110 h 1262"/>
                        <a:gd name="T26" fmla="*/ 86 w 1218"/>
                        <a:gd name="T27" fmla="*/ 117 h 1262"/>
                        <a:gd name="T28" fmla="*/ 80 w 1218"/>
                        <a:gd name="T29" fmla="*/ 128 h 1262"/>
                        <a:gd name="T30" fmla="*/ 76 w 1218"/>
                        <a:gd name="T31" fmla="*/ 143 h 1262"/>
                        <a:gd name="T32" fmla="*/ 85 w 1218"/>
                        <a:gd name="T33" fmla="*/ 159 h 1262"/>
                        <a:gd name="T34" fmla="*/ 97 w 1218"/>
                        <a:gd name="T35" fmla="*/ 175 h 1262"/>
                        <a:gd name="T36" fmla="*/ 102 w 1218"/>
                        <a:gd name="T37" fmla="*/ 181 h 1262"/>
                        <a:gd name="T38" fmla="*/ 121 w 1218"/>
                        <a:gd name="T39" fmla="*/ 170 h 1262"/>
                        <a:gd name="T40" fmla="*/ 137 w 1218"/>
                        <a:gd name="T41" fmla="*/ 158 h 1262"/>
                        <a:gd name="T42" fmla="*/ 151 w 1218"/>
                        <a:gd name="T43" fmla="*/ 147 h 1262"/>
                        <a:gd name="T44" fmla="*/ 154 w 1218"/>
                        <a:gd name="T45" fmla="*/ 139 h 1262"/>
                        <a:gd name="T46" fmla="*/ 160 w 1218"/>
                        <a:gd name="T47" fmla="*/ 134 h 1262"/>
                        <a:gd name="T48" fmla="*/ 168 w 1218"/>
                        <a:gd name="T49" fmla="*/ 144 h 1262"/>
                        <a:gd name="T50" fmla="*/ 174 w 1218"/>
                        <a:gd name="T51" fmla="*/ 156 h 1262"/>
                        <a:gd name="T52" fmla="*/ 162 w 1218"/>
                        <a:gd name="T53" fmla="*/ 166 h 1262"/>
                        <a:gd name="T54" fmla="*/ 156 w 1218"/>
                        <a:gd name="T55" fmla="*/ 171 h 1262"/>
                        <a:gd name="T56" fmla="*/ 151 w 1218"/>
                        <a:gd name="T57" fmla="*/ 179 h 1262"/>
                        <a:gd name="T58" fmla="*/ 138 w 1218"/>
                        <a:gd name="T59" fmla="*/ 187 h 1262"/>
                        <a:gd name="T60" fmla="*/ 128 w 1218"/>
                        <a:gd name="T61" fmla="*/ 197 h 1262"/>
                        <a:gd name="T62" fmla="*/ 121 w 1218"/>
                        <a:gd name="T63" fmla="*/ 204 h 1262"/>
                        <a:gd name="T64" fmla="*/ 107 w 1218"/>
                        <a:gd name="T65" fmla="*/ 211 h 1262"/>
                        <a:gd name="T66" fmla="*/ 92 w 1218"/>
                        <a:gd name="T67" fmla="*/ 195 h 1262"/>
                        <a:gd name="T68" fmla="*/ 91 w 1218"/>
                        <a:gd name="T69" fmla="*/ 189 h 1262"/>
                        <a:gd name="T70" fmla="*/ 84 w 1218"/>
                        <a:gd name="T71" fmla="*/ 184 h 1262"/>
                        <a:gd name="T72" fmla="*/ 72 w 1218"/>
                        <a:gd name="T73" fmla="*/ 171 h 1262"/>
                        <a:gd name="T74" fmla="*/ 65 w 1218"/>
                        <a:gd name="T75" fmla="*/ 159 h 1262"/>
                        <a:gd name="T76" fmla="*/ 62 w 1218"/>
                        <a:gd name="T77" fmla="*/ 154 h 1262"/>
                        <a:gd name="T78" fmla="*/ 60 w 1218"/>
                        <a:gd name="T79" fmla="*/ 134 h 1262"/>
                        <a:gd name="T80" fmla="*/ 62 w 1218"/>
                        <a:gd name="T81" fmla="*/ 111 h 1262"/>
                        <a:gd name="T82" fmla="*/ 76 w 1218"/>
                        <a:gd name="T83" fmla="*/ 92 h 1262"/>
                        <a:gd name="T84" fmla="*/ 86 w 1218"/>
                        <a:gd name="T85" fmla="*/ 83 h 1262"/>
                        <a:gd name="T86" fmla="*/ 81 w 1218"/>
                        <a:gd name="T87" fmla="*/ 59 h 1262"/>
                        <a:gd name="T88" fmla="*/ 66 w 1218"/>
                        <a:gd name="T89" fmla="*/ 36 h 1262"/>
                        <a:gd name="T90" fmla="*/ 60 w 1218"/>
                        <a:gd name="T91" fmla="*/ 28 h 1262"/>
                        <a:gd name="T92" fmla="*/ 52 w 1218"/>
                        <a:gd name="T93" fmla="*/ 26 h 1262"/>
                        <a:gd name="T94" fmla="*/ 44 w 1218"/>
                        <a:gd name="T95" fmla="*/ 27 h 1262"/>
                        <a:gd name="T96" fmla="*/ 34 w 1218"/>
                        <a:gd name="T97" fmla="*/ 31 h 1262"/>
                        <a:gd name="T98" fmla="*/ 29 w 1218"/>
                        <a:gd name="T99" fmla="*/ 37 h 1262"/>
                        <a:gd name="T100" fmla="*/ 21 w 1218"/>
                        <a:gd name="T101" fmla="*/ 44 h 1262"/>
                        <a:gd name="T102" fmla="*/ 19 w 1218"/>
                        <a:gd name="T103" fmla="*/ 50 h 1262"/>
                        <a:gd name="T104" fmla="*/ 19 w 1218"/>
                        <a:gd name="T105" fmla="*/ 59 h 1262"/>
                        <a:gd name="T106" fmla="*/ 20 w 1218"/>
                        <a:gd name="T107" fmla="*/ 70 h 1262"/>
                        <a:gd name="T108" fmla="*/ 23 w 1218"/>
                        <a:gd name="T109" fmla="*/ 74 h 12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18"/>
                        <a:gd name="T166" fmla="*/ 0 h 1262"/>
                        <a:gd name="T167" fmla="*/ 1218 w 1218"/>
                        <a:gd name="T168" fmla="*/ 1262 h 12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18" h="1262">
                          <a:moveTo>
                            <a:pt x="51" y="521"/>
                          </a:moveTo>
                          <a:lnTo>
                            <a:pt x="24" y="480"/>
                          </a:lnTo>
                          <a:lnTo>
                            <a:pt x="9" y="452"/>
                          </a:lnTo>
                          <a:lnTo>
                            <a:pt x="0" y="438"/>
                          </a:lnTo>
                          <a:lnTo>
                            <a:pt x="24" y="325"/>
                          </a:lnTo>
                          <a:lnTo>
                            <a:pt x="24" y="221"/>
                          </a:lnTo>
                          <a:lnTo>
                            <a:pt x="4" y="221"/>
                          </a:lnTo>
                          <a:lnTo>
                            <a:pt x="24" y="197"/>
                          </a:lnTo>
                          <a:lnTo>
                            <a:pt x="35" y="180"/>
                          </a:lnTo>
                          <a:lnTo>
                            <a:pt x="51" y="163"/>
                          </a:lnTo>
                          <a:lnTo>
                            <a:pt x="109" y="117"/>
                          </a:lnTo>
                          <a:lnTo>
                            <a:pt x="205" y="64"/>
                          </a:lnTo>
                          <a:lnTo>
                            <a:pt x="259" y="23"/>
                          </a:lnTo>
                          <a:lnTo>
                            <a:pt x="274" y="0"/>
                          </a:lnTo>
                          <a:lnTo>
                            <a:pt x="341" y="11"/>
                          </a:lnTo>
                          <a:lnTo>
                            <a:pt x="470" y="16"/>
                          </a:lnTo>
                          <a:lnTo>
                            <a:pt x="529" y="29"/>
                          </a:lnTo>
                          <a:lnTo>
                            <a:pt x="566" y="41"/>
                          </a:lnTo>
                          <a:lnTo>
                            <a:pt x="664" y="238"/>
                          </a:lnTo>
                          <a:lnTo>
                            <a:pt x="722" y="358"/>
                          </a:lnTo>
                          <a:lnTo>
                            <a:pt x="751" y="421"/>
                          </a:lnTo>
                          <a:lnTo>
                            <a:pt x="775" y="441"/>
                          </a:lnTo>
                          <a:lnTo>
                            <a:pt x="783" y="521"/>
                          </a:lnTo>
                          <a:lnTo>
                            <a:pt x="783" y="579"/>
                          </a:lnTo>
                          <a:lnTo>
                            <a:pt x="764" y="598"/>
                          </a:lnTo>
                          <a:lnTo>
                            <a:pt x="689" y="656"/>
                          </a:lnTo>
                          <a:lnTo>
                            <a:pt x="623" y="683"/>
                          </a:lnTo>
                          <a:lnTo>
                            <a:pt x="599" y="702"/>
                          </a:lnTo>
                          <a:lnTo>
                            <a:pt x="581" y="735"/>
                          </a:lnTo>
                          <a:lnTo>
                            <a:pt x="558" y="765"/>
                          </a:lnTo>
                          <a:lnTo>
                            <a:pt x="529" y="799"/>
                          </a:lnTo>
                          <a:lnTo>
                            <a:pt x="529" y="857"/>
                          </a:lnTo>
                          <a:lnTo>
                            <a:pt x="540" y="892"/>
                          </a:lnTo>
                          <a:lnTo>
                            <a:pt x="593" y="948"/>
                          </a:lnTo>
                          <a:lnTo>
                            <a:pt x="658" y="1021"/>
                          </a:lnTo>
                          <a:lnTo>
                            <a:pt x="682" y="1049"/>
                          </a:lnTo>
                          <a:lnTo>
                            <a:pt x="699" y="1072"/>
                          </a:lnTo>
                          <a:lnTo>
                            <a:pt x="711" y="1084"/>
                          </a:lnTo>
                          <a:lnTo>
                            <a:pt x="799" y="1037"/>
                          </a:lnTo>
                          <a:lnTo>
                            <a:pt x="850" y="1014"/>
                          </a:lnTo>
                          <a:lnTo>
                            <a:pt x="881" y="996"/>
                          </a:lnTo>
                          <a:lnTo>
                            <a:pt x="958" y="943"/>
                          </a:lnTo>
                          <a:lnTo>
                            <a:pt x="1029" y="897"/>
                          </a:lnTo>
                          <a:lnTo>
                            <a:pt x="1054" y="880"/>
                          </a:lnTo>
                          <a:lnTo>
                            <a:pt x="1076" y="869"/>
                          </a:lnTo>
                          <a:lnTo>
                            <a:pt x="1076" y="834"/>
                          </a:lnTo>
                          <a:lnTo>
                            <a:pt x="1099" y="811"/>
                          </a:lnTo>
                          <a:lnTo>
                            <a:pt x="1123" y="799"/>
                          </a:lnTo>
                          <a:lnTo>
                            <a:pt x="1142" y="793"/>
                          </a:lnTo>
                          <a:lnTo>
                            <a:pt x="1175" y="864"/>
                          </a:lnTo>
                          <a:lnTo>
                            <a:pt x="1199" y="902"/>
                          </a:lnTo>
                          <a:lnTo>
                            <a:pt x="1218" y="934"/>
                          </a:lnTo>
                          <a:lnTo>
                            <a:pt x="1164" y="980"/>
                          </a:lnTo>
                          <a:lnTo>
                            <a:pt x="1135" y="990"/>
                          </a:lnTo>
                          <a:lnTo>
                            <a:pt x="1111" y="1001"/>
                          </a:lnTo>
                          <a:lnTo>
                            <a:pt x="1089" y="1021"/>
                          </a:lnTo>
                          <a:lnTo>
                            <a:pt x="1089" y="1037"/>
                          </a:lnTo>
                          <a:lnTo>
                            <a:pt x="1054" y="1072"/>
                          </a:lnTo>
                          <a:lnTo>
                            <a:pt x="1017" y="1084"/>
                          </a:lnTo>
                          <a:lnTo>
                            <a:pt x="963" y="1120"/>
                          </a:lnTo>
                          <a:lnTo>
                            <a:pt x="935" y="1141"/>
                          </a:lnTo>
                          <a:lnTo>
                            <a:pt x="894" y="1176"/>
                          </a:lnTo>
                          <a:lnTo>
                            <a:pt x="870" y="1199"/>
                          </a:lnTo>
                          <a:lnTo>
                            <a:pt x="846" y="1223"/>
                          </a:lnTo>
                          <a:lnTo>
                            <a:pt x="804" y="1244"/>
                          </a:lnTo>
                          <a:lnTo>
                            <a:pt x="751" y="1262"/>
                          </a:lnTo>
                          <a:lnTo>
                            <a:pt x="682" y="1211"/>
                          </a:lnTo>
                          <a:lnTo>
                            <a:pt x="644" y="1165"/>
                          </a:lnTo>
                          <a:lnTo>
                            <a:pt x="640" y="1141"/>
                          </a:lnTo>
                          <a:lnTo>
                            <a:pt x="634" y="1128"/>
                          </a:lnTo>
                          <a:lnTo>
                            <a:pt x="623" y="1124"/>
                          </a:lnTo>
                          <a:lnTo>
                            <a:pt x="586" y="1102"/>
                          </a:lnTo>
                          <a:lnTo>
                            <a:pt x="552" y="1060"/>
                          </a:lnTo>
                          <a:lnTo>
                            <a:pt x="505" y="1021"/>
                          </a:lnTo>
                          <a:lnTo>
                            <a:pt x="470" y="973"/>
                          </a:lnTo>
                          <a:lnTo>
                            <a:pt x="458" y="948"/>
                          </a:lnTo>
                          <a:lnTo>
                            <a:pt x="445" y="939"/>
                          </a:lnTo>
                          <a:lnTo>
                            <a:pt x="434" y="922"/>
                          </a:lnTo>
                          <a:lnTo>
                            <a:pt x="434" y="897"/>
                          </a:lnTo>
                          <a:lnTo>
                            <a:pt x="417" y="799"/>
                          </a:lnTo>
                          <a:lnTo>
                            <a:pt x="434" y="718"/>
                          </a:lnTo>
                          <a:lnTo>
                            <a:pt x="434" y="661"/>
                          </a:lnTo>
                          <a:lnTo>
                            <a:pt x="434" y="620"/>
                          </a:lnTo>
                          <a:lnTo>
                            <a:pt x="533" y="550"/>
                          </a:lnTo>
                          <a:lnTo>
                            <a:pt x="571" y="521"/>
                          </a:lnTo>
                          <a:lnTo>
                            <a:pt x="599" y="494"/>
                          </a:lnTo>
                          <a:lnTo>
                            <a:pt x="619" y="441"/>
                          </a:lnTo>
                          <a:lnTo>
                            <a:pt x="566" y="354"/>
                          </a:lnTo>
                          <a:lnTo>
                            <a:pt x="518" y="290"/>
                          </a:lnTo>
                          <a:lnTo>
                            <a:pt x="465" y="215"/>
                          </a:lnTo>
                          <a:lnTo>
                            <a:pt x="438" y="180"/>
                          </a:lnTo>
                          <a:lnTo>
                            <a:pt x="417" y="169"/>
                          </a:lnTo>
                          <a:lnTo>
                            <a:pt x="386" y="156"/>
                          </a:lnTo>
                          <a:lnTo>
                            <a:pt x="364" y="156"/>
                          </a:lnTo>
                          <a:lnTo>
                            <a:pt x="326" y="156"/>
                          </a:lnTo>
                          <a:lnTo>
                            <a:pt x="305" y="163"/>
                          </a:lnTo>
                          <a:lnTo>
                            <a:pt x="274" y="169"/>
                          </a:lnTo>
                          <a:lnTo>
                            <a:pt x="241" y="185"/>
                          </a:lnTo>
                          <a:lnTo>
                            <a:pt x="221" y="209"/>
                          </a:lnTo>
                          <a:lnTo>
                            <a:pt x="205" y="221"/>
                          </a:lnTo>
                          <a:lnTo>
                            <a:pt x="168" y="249"/>
                          </a:lnTo>
                          <a:lnTo>
                            <a:pt x="147" y="266"/>
                          </a:lnTo>
                          <a:lnTo>
                            <a:pt x="141" y="277"/>
                          </a:lnTo>
                          <a:lnTo>
                            <a:pt x="130" y="302"/>
                          </a:lnTo>
                          <a:lnTo>
                            <a:pt x="120" y="325"/>
                          </a:lnTo>
                          <a:lnTo>
                            <a:pt x="130" y="354"/>
                          </a:lnTo>
                          <a:lnTo>
                            <a:pt x="130" y="377"/>
                          </a:lnTo>
                          <a:lnTo>
                            <a:pt x="141" y="417"/>
                          </a:lnTo>
                          <a:lnTo>
                            <a:pt x="159" y="429"/>
                          </a:lnTo>
                          <a:lnTo>
                            <a:pt x="163" y="441"/>
                          </a:lnTo>
                          <a:lnTo>
                            <a:pt x="51" y="521"/>
                          </a:lnTo>
                          <a:close/>
                        </a:path>
                      </a:pathLst>
                    </a:custGeom>
                    <a:solidFill>
                      <a:srgbClr val="40C2FF"/>
                    </a:solidFill>
                    <a:ln w="9525">
                      <a:noFill/>
                      <a:round/>
                      <a:headEnd/>
                      <a:tailEnd/>
                    </a:ln>
                  </p:spPr>
                  <p:txBody>
                    <a:bodyPr/>
                    <a:lstStyle/>
                    <a:p>
                      <a:endParaRPr lang="de-DE"/>
                    </a:p>
                  </p:txBody>
                </p:sp>
                <p:sp>
                  <p:nvSpPr>
                    <p:cNvPr id="44277" name="Freeform 122"/>
                    <p:cNvSpPr>
                      <a:spLocks/>
                    </p:cNvSpPr>
                    <p:nvPr/>
                  </p:nvSpPr>
                  <p:spPr bwMode="auto">
                    <a:xfrm>
                      <a:off x="2521" y="3370"/>
                      <a:ext cx="174" cy="211"/>
                    </a:xfrm>
                    <a:custGeom>
                      <a:avLst/>
                      <a:gdLst>
                        <a:gd name="T0" fmla="*/ 3 w 1218"/>
                        <a:gd name="T1" fmla="*/ 80 h 1262"/>
                        <a:gd name="T2" fmla="*/ 0 w 1218"/>
                        <a:gd name="T3" fmla="*/ 73 h 1262"/>
                        <a:gd name="T4" fmla="*/ 3 w 1218"/>
                        <a:gd name="T5" fmla="*/ 37 h 1262"/>
                        <a:gd name="T6" fmla="*/ 3 w 1218"/>
                        <a:gd name="T7" fmla="*/ 33 h 1262"/>
                        <a:gd name="T8" fmla="*/ 7 w 1218"/>
                        <a:gd name="T9" fmla="*/ 27 h 1262"/>
                        <a:gd name="T10" fmla="*/ 29 w 1218"/>
                        <a:gd name="T11" fmla="*/ 11 h 1262"/>
                        <a:gd name="T12" fmla="*/ 39 w 1218"/>
                        <a:gd name="T13" fmla="*/ 0 h 1262"/>
                        <a:gd name="T14" fmla="*/ 67 w 1218"/>
                        <a:gd name="T15" fmla="*/ 3 h 1262"/>
                        <a:gd name="T16" fmla="*/ 81 w 1218"/>
                        <a:gd name="T17" fmla="*/ 7 h 1262"/>
                        <a:gd name="T18" fmla="*/ 103 w 1218"/>
                        <a:gd name="T19" fmla="*/ 60 h 1262"/>
                        <a:gd name="T20" fmla="*/ 111 w 1218"/>
                        <a:gd name="T21" fmla="*/ 74 h 1262"/>
                        <a:gd name="T22" fmla="*/ 112 w 1218"/>
                        <a:gd name="T23" fmla="*/ 97 h 1262"/>
                        <a:gd name="T24" fmla="*/ 98 w 1218"/>
                        <a:gd name="T25" fmla="*/ 110 h 1262"/>
                        <a:gd name="T26" fmla="*/ 86 w 1218"/>
                        <a:gd name="T27" fmla="*/ 117 h 1262"/>
                        <a:gd name="T28" fmla="*/ 80 w 1218"/>
                        <a:gd name="T29" fmla="*/ 128 h 1262"/>
                        <a:gd name="T30" fmla="*/ 76 w 1218"/>
                        <a:gd name="T31" fmla="*/ 143 h 1262"/>
                        <a:gd name="T32" fmla="*/ 85 w 1218"/>
                        <a:gd name="T33" fmla="*/ 159 h 1262"/>
                        <a:gd name="T34" fmla="*/ 97 w 1218"/>
                        <a:gd name="T35" fmla="*/ 175 h 1262"/>
                        <a:gd name="T36" fmla="*/ 102 w 1218"/>
                        <a:gd name="T37" fmla="*/ 181 h 1262"/>
                        <a:gd name="T38" fmla="*/ 121 w 1218"/>
                        <a:gd name="T39" fmla="*/ 170 h 1262"/>
                        <a:gd name="T40" fmla="*/ 137 w 1218"/>
                        <a:gd name="T41" fmla="*/ 158 h 1262"/>
                        <a:gd name="T42" fmla="*/ 151 w 1218"/>
                        <a:gd name="T43" fmla="*/ 147 h 1262"/>
                        <a:gd name="T44" fmla="*/ 154 w 1218"/>
                        <a:gd name="T45" fmla="*/ 139 h 1262"/>
                        <a:gd name="T46" fmla="*/ 160 w 1218"/>
                        <a:gd name="T47" fmla="*/ 134 h 1262"/>
                        <a:gd name="T48" fmla="*/ 168 w 1218"/>
                        <a:gd name="T49" fmla="*/ 144 h 1262"/>
                        <a:gd name="T50" fmla="*/ 174 w 1218"/>
                        <a:gd name="T51" fmla="*/ 156 h 1262"/>
                        <a:gd name="T52" fmla="*/ 162 w 1218"/>
                        <a:gd name="T53" fmla="*/ 166 h 1262"/>
                        <a:gd name="T54" fmla="*/ 156 w 1218"/>
                        <a:gd name="T55" fmla="*/ 171 h 1262"/>
                        <a:gd name="T56" fmla="*/ 151 w 1218"/>
                        <a:gd name="T57" fmla="*/ 179 h 1262"/>
                        <a:gd name="T58" fmla="*/ 138 w 1218"/>
                        <a:gd name="T59" fmla="*/ 187 h 1262"/>
                        <a:gd name="T60" fmla="*/ 128 w 1218"/>
                        <a:gd name="T61" fmla="*/ 197 h 1262"/>
                        <a:gd name="T62" fmla="*/ 121 w 1218"/>
                        <a:gd name="T63" fmla="*/ 204 h 1262"/>
                        <a:gd name="T64" fmla="*/ 107 w 1218"/>
                        <a:gd name="T65" fmla="*/ 211 h 1262"/>
                        <a:gd name="T66" fmla="*/ 92 w 1218"/>
                        <a:gd name="T67" fmla="*/ 195 h 1262"/>
                        <a:gd name="T68" fmla="*/ 91 w 1218"/>
                        <a:gd name="T69" fmla="*/ 189 h 1262"/>
                        <a:gd name="T70" fmla="*/ 84 w 1218"/>
                        <a:gd name="T71" fmla="*/ 184 h 1262"/>
                        <a:gd name="T72" fmla="*/ 72 w 1218"/>
                        <a:gd name="T73" fmla="*/ 171 h 1262"/>
                        <a:gd name="T74" fmla="*/ 65 w 1218"/>
                        <a:gd name="T75" fmla="*/ 159 h 1262"/>
                        <a:gd name="T76" fmla="*/ 62 w 1218"/>
                        <a:gd name="T77" fmla="*/ 154 h 1262"/>
                        <a:gd name="T78" fmla="*/ 60 w 1218"/>
                        <a:gd name="T79" fmla="*/ 134 h 1262"/>
                        <a:gd name="T80" fmla="*/ 62 w 1218"/>
                        <a:gd name="T81" fmla="*/ 111 h 1262"/>
                        <a:gd name="T82" fmla="*/ 76 w 1218"/>
                        <a:gd name="T83" fmla="*/ 92 h 1262"/>
                        <a:gd name="T84" fmla="*/ 86 w 1218"/>
                        <a:gd name="T85" fmla="*/ 83 h 1262"/>
                        <a:gd name="T86" fmla="*/ 81 w 1218"/>
                        <a:gd name="T87" fmla="*/ 59 h 1262"/>
                        <a:gd name="T88" fmla="*/ 66 w 1218"/>
                        <a:gd name="T89" fmla="*/ 36 h 1262"/>
                        <a:gd name="T90" fmla="*/ 60 w 1218"/>
                        <a:gd name="T91" fmla="*/ 28 h 1262"/>
                        <a:gd name="T92" fmla="*/ 52 w 1218"/>
                        <a:gd name="T93" fmla="*/ 26 h 1262"/>
                        <a:gd name="T94" fmla="*/ 44 w 1218"/>
                        <a:gd name="T95" fmla="*/ 27 h 1262"/>
                        <a:gd name="T96" fmla="*/ 34 w 1218"/>
                        <a:gd name="T97" fmla="*/ 31 h 1262"/>
                        <a:gd name="T98" fmla="*/ 29 w 1218"/>
                        <a:gd name="T99" fmla="*/ 37 h 1262"/>
                        <a:gd name="T100" fmla="*/ 21 w 1218"/>
                        <a:gd name="T101" fmla="*/ 44 h 1262"/>
                        <a:gd name="T102" fmla="*/ 19 w 1218"/>
                        <a:gd name="T103" fmla="*/ 50 h 1262"/>
                        <a:gd name="T104" fmla="*/ 19 w 1218"/>
                        <a:gd name="T105" fmla="*/ 59 h 1262"/>
                        <a:gd name="T106" fmla="*/ 20 w 1218"/>
                        <a:gd name="T107" fmla="*/ 70 h 1262"/>
                        <a:gd name="T108" fmla="*/ 23 w 1218"/>
                        <a:gd name="T109" fmla="*/ 74 h 12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18"/>
                        <a:gd name="T166" fmla="*/ 0 h 1262"/>
                        <a:gd name="T167" fmla="*/ 1218 w 1218"/>
                        <a:gd name="T168" fmla="*/ 1262 h 12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18" h="1262">
                          <a:moveTo>
                            <a:pt x="51" y="521"/>
                          </a:moveTo>
                          <a:lnTo>
                            <a:pt x="24" y="480"/>
                          </a:lnTo>
                          <a:lnTo>
                            <a:pt x="9" y="452"/>
                          </a:lnTo>
                          <a:lnTo>
                            <a:pt x="0" y="438"/>
                          </a:lnTo>
                          <a:lnTo>
                            <a:pt x="24" y="325"/>
                          </a:lnTo>
                          <a:lnTo>
                            <a:pt x="24" y="221"/>
                          </a:lnTo>
                          <a:lnTo>
                            <a:pt x="4" y="221"/>
                          </a:lnTo>
                          <a:lnTo>
                            <a:pt x="24" y="197"/>
                          </a:lnTo>
                          <a:lnTo>
                            <a:pt x="35" y="180"/>
                          </a:lnTo>
                          <a:lnTo>
                            <a:pt x="51" y="163"/>
                          </a:lnTo>
                          <a:lnTo>
                            <a:pt x="109" y="117"/>
                          </a:lnTo>
                          <a:lnTo>
                            <a:pt x="205" y="64"/>
                          </a:lnTo>
                          <a:lnTo>
                            <a:pt x="259" y="23"/>
                          </a:lnTo>
                          <a:lnTo>
                            <a:pt x="274" y="0"/>
                          </a:lnTo>
                          <a:lnTo>
                            <a:pt x="341" y="11"/>
                          </a:lnTo>
                          <a:lnTo>
                            <a:pt x="470" y="16"/>
                          </a:lnTo>
                          <a:lnTo>
                            <a:pt x="529" y="29"/>
                          </a:lnTo>
                          <a:lnTo>
                            <a:pt x="566" y="41"/>
                          </a:lnTo>
                          <a:lnTo>
                            <a:pt x="664" y="238"/>
                          </a:lnTo>
                          <a:lnTo>
                            <a:pt x="722" y="358"/>
                          </a:lnTo>
                          <a:lnTo>
                            <a:pt x="751" y="421"/>
                          </a:lnTo>
                          <a:lnTo>
                            <a:pt x="775" y="441"/>
                          </a:lnTo>
                          <a:lnTo>
                            <a:pt x="783" y="521"/>
                          </a:lnTo>
                          <a:lnTo>
                            <a:pt x="783" y="579"/>
                          </a:lnTo>
                          <a:lnTo>
                            <a:pt x="764" y="598"/>
                          </a:lnTo>
                          <a:lnTo>
                            <a:pt x="689" y="656"/>
                          </a:lnTo>
                          <a:lnTo>
                            <a:pt x="623" y="683"/>
                          </a:lnTo>
                          <a:lnTo>
                            <a:pt x="599" y="702"/>
                          </a:lnTo>
                          <a:lnTo>
                            <a:pt x="581" y="735"/>
                          </a:lnTo>
                          <a:lnTo>
                            <a:pt x="558" y="765"/>
                          </a:lnTo>
                          <a:lnTo>
                            <a:pt x="529" y="799"/>
                          </a:lnTo>
                          <a:lnTo>
                            <a:pt x="529" y="857"/>
                          </a:lnTo>
                          <a:lnTo>
                            <a:pt x="540" y="892"/>
                          </a:lnTo>
                          <a:lnTo>
                            <a:pt x="593" y="948"/>
                          </a:lnTo>
                          <a:lnTo>
                            <a:pt x="658" y="1021"/>
                          </a:lnTo>
                          <a:lnTo>
                            <a:pt x="682" y="1049"/>
                          </a:lnTo>
                          <a:lnTo>
                            <a:pt x="699" y="1072"/>
                          </a:lnTo>
                          <a:lnTo>
                            <a:pt x="711" y="1084"/>
                          </a:lnTo>
                          <a:lnTo>
                            <a:pt x="799" y="1037"/>
                          </a:lnTo>
                          <a:lnTo>
                            <a:pt x="850" y="1014"/>
                          </a:lnTo>
                          <a:lnTo>
                            <a:pt x="881" y="996"/>
                          </a:lnTo>
                          <a:lnTo>
                            <a:pt x="958" y="943"/>
                          </a:lnTo>
                          <a:lnTo>
                            <a:pt x="1029" y="897"/>
                          </a:lnTo>
                          <a:lnTo>
                            <a:pt x="1054" y="880"/>
                          </a:lnTo>
                          <a:lnTo>
                            <a:pt x="1076" y="869"/>
                          </a:lnTo>
                          <a:lnTo>
                            <a:pt x="1076" y="834"/>
                          </a:lnTo>
                          <a:lnTo>
                            <a:pt x="1099" y="811"/>
                          </a:lnTo>
                          <a:lnTo>
                            <a:pt x="1123" y="799"/>
                          </a:lnTo>
                          <a:lnTo>
                            <a:pt x="1142" y="793"/>
                          </a:lnTo>
                          <a:lnTo>
                            <a:pt x="1175" y="864"/>
                          </a:lnTo>
                          <a:lnTo>
                            <a:pt x="1199" y="902"/>
                          </a:lnTo>
                          <a:lnTo>
                            <a:pt x="1218" y="934"/>
                          </a:lnTo>
                          <a:lnTo>
                            <a:pt x="1164" y="980"/>
                          </a:lnTo>
                          <a:lnTo>
                            <a:pt x="1135" y="990"/>
                          </a:lnTo>
                          <a:lnTo>
                            <a:pt x="1111" y="1001"/>
                          </a:lnTo>
                          <a:lnTo>
                            <a:pt x="1089" y="1021"/>
                          </a:lnTo>
                          <a:lnTo>
                            <a:pt x="1089" y="1037"/>
                          </a:lnTo>
                          <a:lnTo>
                            <a:pt x="1054" y="1072"/>
                          </a:lnTo>
                          <a:lnTo>
                            <a:pt x="1017" y="1084"/>
                          </a:lnTo>
                          <a:lnTo>
                            <a:pt x="963" y="1120"/>
                          </a:lnTo>
                          <a:lnTo>
                            <a:pt x="935" y="1141"/>
                          </a:lnTo>
                          <a:lnTo>
                            <a:pt x="894" y="1176"/>
                          </a:lnTo>
                          <a:lnTo>
                            <a:pt x="870" y="1199"/>
                          </a:lnTo>
                          <a:lnTo>
                            <a:pt x="846" y="1223"/>
                          </a:lnTo>
                          <a:lnTo>
                            <a:pt x="804" y="1244"/>
                          </a:lnTo>
                          <a:lnTo>
                            <a:pt x="751" y="1262"/>
                          </a:lnTo>
                          <a:lnTo>
                            <a:pt x="682" y="1211"/>
                          </a:lnTo>
                          <a:lnTo>
                            <a:pt x="644" y="1165"/>
                          </a:lnTo>
                          <a:lnTo>
                            <a:pt x="640" y="1141"/>
                          </a:lnTo>
                          <a:lnTo>
                            <a:pt x="634" y="1128"/>
                          </a:lnTo>
                          <a:lnTo>
                            <a:pt x="623" y="1124"/>
                          </a:lnTo>
                          <a:lnTo>
                            <a:pt x="586" y="1102"/>
                          </a:lnTo>
                          <a:lnTo>
                            <a:pt x="552" y="1060"/>
                          </a:lnTo>
                          <a:lnTo>
                            <a:pt x="505" y="1021"/>
                          </a:lnTo>
                          <a:lnTo>
                            <a:pt x="470" y="973"/>
                          </a:lnTo>
                          <a:lnTo>
                            <a:pt x="458" y="948"/>
                          </a:lnTo>
                          <a:lnTo>
                            <a:pt x="445" y="939"/>
                          </a:lnTo>
                          <a:lnTo>
                            <a:pt x="434" y="922"/>
                          </a:lnTo>
                          <a:lnTo>
                            <a:pt x="434" y="897"/>
                          </a:lnTo>
                          <a:lnTo>
                            <a:pt x="417" y="799"/>
                          </a:lnTo>
                          <a:lnTo>
                            <a:pt x="434" y="718"/>
                          </a:lnTo>
                          <a:lnTo>
                            <a:pt x="434" y="661"/>
                          </a:lnTo>
                          <a:lnTo>
                            <a:pt x="434" y="620"/>
                          </a:lnTo>
                          <a:lnTo>
                            <a:pt x="533" y="550"/>
                          </a:lnTo>
                          <a:lnTo>
                            <a:pt x="571" y="521"/>
                          </a:lnTo>
                          <a:lnTo>
                            <a:pt x="599" y="494"/>
                          </a:lnTo>
                          <a:lnTo>
                            <a:pt x="619" y="441"/>
                          </a:lnTo>
                          <a:lnTo>
                            <a:pt x="566" y="354"/>
                          </a:lnTo>
                          <a:lnTo>
                            <a:pt x="518" y="290"/>
                          </a:lnTo>
                          <a:lnTo>
                            <a:pt x="465" y="215"/>
                          </a:lnTo>
                          <a:lnTo>
                            <a:pt x="438" y="180"/>
                          </a:lnTo>
                          <a:lnTo>
                            <a:pt x="417" y="169"/>
                          </a:lnTo>
                          <a:lnTo>
                            <a:pt x="386" y="156"/>
                          </a:lnTo>
                          <a:lnTo>
                            <a:pt x="364" y="156"/>
                          </a:lnTo>
                          <a:lnTo>
                            <a:pt x="326" y="156"/>
                          </a:lnTo>
                          <a:lnTo>
                            <a:pt x="305" y="163"/>
                          </a:lnTo>
                          <a:lnTo>
                            <a:pt x="274" y="169"/>
                          </a:lnTo>
                          <a:lnTo>
                            <a:pt x="241" y="185"/>
                          </a:lnTo>
                          <a:lnTo>
                            <a:pt x="221" y="209"/>
                          </a:lnTo>
                          <a:lnTo>
                            <a:pt x="205" y="221"/>
                          </a:lnTo>
                          <a:lnTo>
                            <a:pt x="168" y="249"/>
                          </a:lnTo>
                          <a:lnTo>
                            <a:pt x="147" y="266"/>
                          </a:lnTo>
                          <a:lnTo>
                            <a:pt x="141" y="277"/>
                          </a:lnTo>
                          <a:lnTo>
                            <a:pt x="130" y="302"/>
                          </a:lnTo>
                          <a:lnTo>
                            <a:pt x="120" y="325"/>
                          </a:lnTo>
                          <a:lnTo>
                            <a:pt x="130" y="354"/>
                          </a:lnTo>
                          <a:lnTo>
                            <a:pt x="130" y="377"/>
                          </a:lnTo>
                          <a:lnTo>
                            <a:pt x="141" y="417"/>
                          </a:lnTo>
                          <a:lnTo>
                            <a:pt x="159" y="429"/>
                          </a:lnTo>
                          <a:lnTo>
                            <a:pt x="163" y="441"/>
                          </a:lnTo>
                          <a:lnTo>
                            <a:pt x="51" y="521"/>
                          </a:lnTo>
                        </a:path>
                      </a:pathLst>
                    </a:custGeom>
                    <a:noFill/>
                    <a:ln w="0">
                      <a:solidFill>
                        <a:srgbClr val="000000"/>
                      </a:solidFill>
                      <a:round/>
                      <a:headEnd/>
                      <a:tailEnd/>
                    </a:ln>
                  </p:spPr>
                  <p:txBody>
                    <a:bodyPr/>
                    <a:lstStyle/>
                    <a:p>
                      <a:endParaRPr lang="de-DE"/>
                    </a:p>
                  </p:txBody>
                </p:sp>
                <p:sp>
                  <p:nvSpPr>
                    <p:cNvPr id="44278" name="Freeform 123"/>
                    <p:cNvSpPr>
                      <a:spLocks/>
                    </p:cNvSpPr>
                    <p:nvPr/>
                  </p:nvSpPr>
                  <p:spPr bwMode="auto">
                    <a:xfrm>
                      <a:off x="2602" y="3311"/>
                      <a:ext cx="62" cy="122"/>
                    </a:xfrm>
                    <a:custGeom>
                      <a:avLst/>
                      <a:gdLst>
                        <a:gd name="T0" fmla="*/ 11 w 435"/>
                        <a:gd name="T1" fmla="*/ 45 h 728"/>
                        <a:gd name="T2" fmla="*/ 16 w 435"/>
                        <a:gd name="T3" fmla="*/ 35 h 728"/>
                        <a:gd name="T4" fmla="*/ 19 w 435"/>
                        <a:gd name="T5" fmla="*/ 29 h 728"/>
                        <a:gd name="T6" fmla="*/ 25 w 435"/>
                        <a:gd name="T7" fmla="*/ 22 h 728"/>
                        <a:gd name="T8" fmla="*/ 33 w 435"/>
                        <a:gd name="T9" fmla="*/ 14 h 728"/>
                        <a:gd name="T10" fmla="*/ 36 w 435"/>
                        <a:gd name="T11" fmla="*/ 9 h 728"/>
                        <a:gd name="T12" fmla="*/ 39 w 435"/>
                        <a:gd name="T13" fmla="*/ 3 h 728"/>
                        <a:gd name="T14" fmla="*/ 42 w 435"/>
                        <a:gd name="T15" fmla="*/ 0 h 728"/>
                        <a:gd name="T16" fmla="*/ 46 w 435"/>
                        <a:gd name="T17" fmla="*/ 2 h 728"/>
                        <a:gd name="T18" fmla="*/ 46 w 435"/>
                        <a:gd name="T19" fmla="*/ 7 h 728"/>
                        <a:gd name="T20" fmla="*/ 46 w 435"/>
                        <a:gd name="T21" fmla="*/ 14 h 728"/>
                        <a:gd name="T22" fmla="*/ 42 w 435"/>
                        <a:gd name="T23" fmla="*/ 19 h 728"/>
                        <a:gd name="T24" fmla="*/ 36 w 435"/>
                        <a:gd name="T25" fmla="*/ 32 h 728"/>
                        <a:gd name="T26" fmla="*/ 33 w 435"/>
                        <a:gd name="T27" fmla="*/ 32 h 728"/>
                        <a:gd name="T28" fmla="*/ 31 w 435"/>
                        <a:gd name="T29" fmla="*/ 45 h 728"/>
                        <a:gd name="T30" fmla="*/ 31 w 435"/>
                        <a:gd name="T31" fmla="*/ 48 h 728"/>
                        <a:gd name="T32" fmla="*/ 31 w 435"/>
                        <a:gd name="T33" fmla="*/ 54 h 728"/>
                        <a:gd name="T34" fmla="*/ 28 w 435"/>
                        <a:gd name="T35" fmla="*/ 61 h 728"/>
                        <a:gd name="T36" fmla="*/ 25 w 435"/>
                        <a:gd name="T37" fmla="*/ 67 h 728"/>
                        <a:gd name="T38" fmla="*/ 22 w 435"/>
                        <a:gd name="T39" fmla="*/ 74 h 728"/>
                        <a:gd name="T40" fmla="*/ 25 w 435"/>
                        <a:gd name="T41" fmla="*/ 77 h 728"/>
                        <a:gd name="T42" fmla="*/ 28 w 435"/>
                        <a:gd name="T43" fmla="*/ 80 h 728"/>
                        <a:gd name="T44" fmla="*/ 39 w 435"/>
                        <a:gd name="T45" fmla="*/ 80 h 728"/>
                        <a:gd name="T46" fmla="*/ 47 w 435"/>
                        <a:gd name="T47" fmla="*/ 78 h 728"/>
                        <a:gd name="T48" fmla="*/ 53 w 435"/>
                        <a:gd name="T49" fmla="*/ 80 h 728"/>
                        <a:gd name="T50" fmla="*/ 58 w 435"/>
                        <a:gd name="T51" fmla="*/ 81 h 728"/>
                        <a:gd name="T52" fmla="*/ 62 w 435"/>
                        <a:gd name="T53" fmla="*/ 83 h 728"/>
                        <a:gd name="T54" fmla="*/ 61 w 435"/>
                        <a:gd name="T55" fmla="*/ 89 h 728"/>
                        <a:gd name="T56" fmla="*/ 56 w 435"/>
                        <a:gd name="T57" fmla="*/ 93 h 728"/>
                        <a:gd name="T58" fmla="*/ 44 w 435"/>
                        <a:gd name="T59" fmla="*/ 94 h 728"/>
                        <a:gd name="T60" fmla="*/ 39 w 435"/>
                        <a:gd name="T61" fmla="*/ 98 h 728"/>
                        <a:gd name="T62" fmla="*/ 33 w 435"/>
                        <a:gd name="T63" fmla="*/ 99 h 728"/>
                        <a:gd name="T64" fmla="*/ 28 w 435"/>
                        <a:gd name="T65" fmla="*/ 108 h 728"/>
                        <a:gd name="T66" fmla="*/ 19 w 435"/>
                        <a:gd name="T67" fmla="*/ 112 h 728"/>
                        <a:gd name="T68" fmla="*/ 8 w 435"/>
                        <a:gd name="T69" fmla="*/ 122 h 728"/>
                        <a:gd name="T70" fmla="*/ 3 w 435"/>
                        <a:gd name="T71" fmla="*/ 115 h 728"/>
                        <a:gd name="T72" fmla="*/ 0 w 435"/>
                        <a:gd name="T73" fmla="*/ 90 h 728"/>
                        <a:gd name="T74" fmla="*/ 8 w 435"/>
                        <a:gd name="T75" fmla="*/ 67 h 728"/>
                        <a:gd name="T76" fmla="*/ 16 w 435"/>
                        <a:gd name="T77" fmla="*/ 45 h 728"/>
                        <a:gd name="T78" fmla="*/ 11 w 435"/>
                        <a:gd name="T79" fmla="*/ 45 h 7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5"/>
                        <a:gd name="T121" fmla="*/ 0 h 728"/>
                        <a:gd name="T122" fmla="*/ 435 w 435"/>
                        <a:gd name="T123" fmla="*/ 728 h 7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5" h="728">
                          <a:moveTo>
                            <a:pt x="80" y="270"/>
                          </a:moveTo>
                          <a:lnTo>
                            <a:pt x="115" y="211"/>
                          </a:lnTo>
                          <a:lnTo>
                            <a:pt x="135" y="173"/>
                          </a:lnTo>
                          <a:lnTo>
                            <a:pt x="175" y="133"/>
                          </a:lnTo>
                          <a:lnTo>
                            <a:pt x="235" y="81"/>
                          </a:lnTo>
                          <a:lnTo>
                            <a:pt x="254" y="55"/>
                          </a:lnTo>
                          <a:lnTo>
                            <a:pt x="273" y="18"/>
                          </a:lnTo>
                          <a:lnTo>
                            <a:pt x="292" y="0"/>
                          </a:lnTo>
                          <a:lnTo>
                            <a:pt x="321" y="14"/>
                          </a:lnTo>
                          <a:lnTo>
                            <a:pt x="321" y="42"/>
                          </a:lnTo>
                          <a:lnTo>
                            <a:pt x="321" y="81"/>
                          </a:lnTo>
                          <a:lnTo>
                            <a:pt x="292" y="115"/>
                          </a:lnTo>
                          <a:lnTo>
                            <a:pt x="254" y="192"/>
                          </a:lnTo>
                          <a:lnTo>
                            <a:pt x="235" y="192"/>
                          </a:lnTo>
                          <a:lnTo>
                            <a:pt x="215" y="268"/>
                          </a:lnTo>
                          <a:lnTo>
                            <a:pt x="215" y="287"/>
                          </a:lnTo>
                          <a:lnTo>
                            <a:pt x="215" y="324"/>
                          </a:lnTo>
                          <a:lnTo>
                            <a:pt x="194" y="362"/>
                          </a:lnTo>
                          <a:lnTo>
                            <a:pt x="175" y="402"/>
                          </a:lnTo>
                          <a:lnTo>
                            <a:pt x="156" y="439"/>
                          </a:lnTo>
                          <a:lnTo>
                            <a:pt x="175" y="458"/>
                          </a:lnTo>
                          <a:lnTo>
                            <a:pt x="194" y="477"/>
                          </a:lnTo>
                          <a:lnTo>
                            <a:pt x="273" y="477"/>
                          </a:lnTo>
                          <a:lnTo>
                            <a:pt x="329" y="467"/>
                          </a:lnTo>
                          <a:lnTo>
                            <a:pt x="370" y="477"/>
                          </a:lnTo>
                          <a:lnTo>
                            <a:pt x="406" y="486"/>
                          </a:lnTo>
                          <a:lnTo>
                            <a:pt x="435" y="496"/>
                          </a:lnTo>
                          <a:lnTo>
                            <a:pt x="425" y="534"/>
                          </a:lnTo>
                          <a:lnTo>
                            <a:pt x="396" y="553"/>
                          </a:lnTo>
                          <a:lnTo>
                            <a:pt x="311" y="562"/>
                          </a:lnTo>
                          <a:lnTo>
                            <a:pt x="273" y="584"/>
                          </a:lnTo>
                          <a:lnTo>
                            <a:pt x="235" y="591"/>
                          </a:lnTo>
                          <a:lnTo>
                            <a:pt x="196" y="646"/>
                          </a:lnTo>
                          <a:lnTo>
                            <a:pt x="135" y="669"/>
                          </a:lnTo>
                          <a:lnTo>
                            <a:pt x="59" y="728"/>
                          </a:lnTo>
                          <a:lnTo>
                            <a:pt x="19" y="689"/>
                          </a:lnTo>
                          <a:lnTo>
                            <a:pt x="0" y="535"/>
                          </a:lnTo>
                          <a:lnTo>
                            <a:pt x="59" y="402"/>
                          </a:lnTo>
                          <a:lnTo>
                            <a:pt x="115" y="268"/>
                          </a:lnTo>
                          <a:lnTo>
                            <a:pt x="80" y="270"/>
                          </a:lnTo>
                          <a:close/>
                        </a:path>
                      </a:pathLst>
                    </a:custGeom>
                    <a:solidFill>
                      <a:srgbClr val="854505"/>
                    </a:solidFill>
                    <a:ln w="9525">
                      <a:noFill/>
                      <a:round/>
                      <a:headEnd/>
                      <a:tailEnd/>
                    </a:ln>
                  </p:spPr>
                  <p:txBody>
                    <a:bodyPr/>
                    <a:lstStyle/>
                    <a:p>
                      <a:endParaRPr lang="de-DE"/>
                    </a:p>
                  </p:txBody>
                </p:sp>
                <p:sp>
                  <p:nvSpPr>
                    <p:cNvPr id="44279" name="Freeform 124"/>
                    <p:cNvSpPr>
                      <a:spLocks/>
                    </p:cNvSpPr>
                    <p:nvPr/>
                  </p:nvSpPr>
                  <p:spPr bwMode="auto">
                    <a:xfrm>
                      <a:off x="2602" y="3311"/>
                      <a:ext cx="62" cy="122"/>
                    </a:xfrm>
                    <a:custGeom>
                      <a:avLst/>
                      <a:gdLst>
                        <a:gd name="T0" fmla="*/ 11 w 435"/>
                        <a:gd name="T1" fmla="*/ 45 h 728"/>
                        <a:gd name="T2" fmla="*/ 16 w 435"/>
                        <a:gd name="T3" fmla="*/ 35 h 728"/>
                        <a:gd name="T4" fmla="*/ 19 w 435"/>
                        <a:gd name="T5" fmla="*/ 29 h 728"/>
                        <a:gd name="T6" fmla="*/ 25 w 435"/>
                        <a:gd name="T7" fmla="*/ 22 h 728"/>
                        <a:gd name="T8" fmla="*/ 33 w 435"/>
                        <a:gd name="T9" fmla="*/ 14 h 728"/>
                        <a:gd name="T10" fmla="*/ 36 w 435"/>
                        <a:gd name="T11" fmla="*/ 9 h 728"/>
                        <a:gd name="T12" fmla="*/ 39 w 435"/>
                        <a:gd name="T13" fmla="*/ 3 h 728"/>
                        <a:gd name="T14" fmla="*/ 42 w 435"/>
                        <a:gd name="T15" fmla="*/ 0 h 728"/>
                        <a:gd name="T16" fmla="*/ 46 w 435"/>
                        <a:gd name="T17" fmla="*/ 2 h 728"/>
                        <a:gd name="T18" fmla="*/ 46 w 435"/>
                        <a:gd name="T19" fmla="*/ 7 h 728"/>
                        <a:gd name="T20" fmla="*/ 46 w 435"/>
                        <a:gd name="T21" fmla="*/ 14 h 728"/>
                        <a:gd name="T22" fmla="*/ 42 w 435"/>
                        <a:gd name="T23" fmla="*/ 19 h 728"/>
                        <a:gd name="T24" fmla="*/ 36 w 435"/>
                        <a:gd name="T25" fmla="*/ 32 h 728"/>
                        <a:gd name="T26" fmla="*/ 33 w 435"/>
                        <a:gd name="T27" fmla="*/ 32 h 728"/>
                        <a:gd name="T28" fmla="*/ 31 w 435"/>
                        <a:gd name="T29" fmla="*/ 45 h 728"/>
                        <a:gd name="T30" fmla="*/ 31 w 435"/>
                        <a:gd name="T31" fmla="*/ 48 h 728"/>
                        <a:gd name="T32" fmla="*/ 31 w 435"/>
                        <a:gd name="T33" fmla="*/ 54 h 728"/>
                        <a:gd name="T34" fmla="*/ 28 w 435"/>
                        <a:gd name="T35" fmla="*/ 61 h 728"/>
                        <a:gd name="T36" fmla="*/ 25 w 435"/>
                        <a:gd name="T37" fmla="*/ 67 h 728"/>
                        <a:gd name="T38" fmla="*/ 22 w 435"/>
                        <a:gd name="T39" fmla="*/ 74 h 728"/>
                        <a:gd name="T40" fmla="*/ 25 w 435"/>
                        <a:gd name="T41" fmla="*/ 77 h 728"/>
                        <a:gd name="T42" fmla="*/ 28 w 435"/>
                        <a:gd name="T43" fmla="*/ 80 h 728"/>
                        <a:gd name="T44" fmla="*/ 39 w 435"/>
                        <a:gd name="T45" fmla="*/ 80 h 728"/>
                        <a:gd name="T46" fmla="*/ 47 w 435"/>
                        <a:gd name="T47" fmla="*/ 78 h 728"/>
                        <a:gd name="T48" fmla="*/ 53 w 435"/>
                        <a:gd name="T49" fmla="*/ 80 h 728"/>
                        <a:gd name="T50" fmla="*/ 58 w 435"/>
                        <a:gd name="T51" fmla="*/ 81 h 728"/>
                        <a:gd name="T52" fmla="*/ 62 w 435"/>
                        <a:gd name="T53" fmla="*/ 83 h 728"/>
                        <a:gd name="T54" fmla="*/ 61 w 435"/>
                        <a:gd name="T55" fmla="*/ 89 h 728"/>
                        <a:gd name="T56" fmla="*/ 56 w 435"/>
                        <a:gd name="T57" fmla="*/ 93 h 728"/>
                        <a:gd name="T58" fmla="*/ 44 w 435"/>
                        <a:gd name="T59" fmla="*/ 94 h 728"/>
                        <a:gd name="T60" fmla="*/ 39 w 435"/>
                        <a:gd name="T61" fmla="*/ 98 h 728"/>
                        <a:gd name="T62" fmla="*/ 33 w 435"/>
                        <a:gd name="T63" fmla="*/ 99 h 728"/>
                        <a:gd name="T64" fmla="*/ 28 w 435"/>
                        <a:gd name="T65" fmla="*/ 108 h 728"/>
                        <a:gd name="T66" fmla="*/ 19 w 435"/>
                        <a:gd name="T67" fmla="*/ 112 h 728"/>
                        <a:gd name="T68" fmla="*/ 8 w 435"/>
                        <a:gd name="T69" fmla="*/ 122 h 728"/>
                        <a:gd name="T70" fmla="*/ 3 w 435"/>
                        <a:gd name="T71" fmla="*/ 115 h 728"/>
                        <a:gd name="T72" fmla="*/ 0 w 435"/>
                        <a:gd name="T73" fmla="*/ 90 h 728"/>
                        <a:gd name="T74" fmla="*/ 8 w 435"/>
                        <a:gd name="T75" fmla="*/ 67 h 728"/>
                        <a:gd name="T76" fmla="*/ 16 w 435"/>
                        <a:gd name="T77" fmla="*/ 45 h 728"/>
                        <a:gd name="T78" fmla="*/ 11 w 435"/>
                        <a:gd name="T79" fmla="*/ 45 h 7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5"/>
                        <a:gd name="T121" fmla="*/ 0 h 728"/>
                        <a:gd name="T122" fmla="*/ 435 w 435"/>
                        <a:gd name="T123" fmla="*/ 728 h 7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5" h="728">
                          <a:moveTo>
                            <a:pt x="80" y="270"/>
                          </a:moveTo>
                          <a:lnTo>
                            <a:pt x="115" y="211"/>
                          </a:lnTo>
                          <a:lnTo>
                            <a:pt x="135" y="173"/>
                          </a:lnTo>
                          <a:lnTo>
                            <a:pt x="175" y="133"/>
                          </a:lnTo>
                          <a:lnTo>
                            <a:pt x="235" y="81"/>
                          </a:lnTo>
                          <a:lnTo>
                            <a:pt x="254" y="55"/>
                          </a:lnTo>
                          <a:lnTo>
                            <a:pt x="273" y="18"/>
                          </a:lnTo>
                          <a:lnTo>
                            <a:pt x="292" y="0"/>
                          </a:lnTo>
                          <a:lnTo>
                            <a:pt x="321" y="14"/>
                          </a:lnTo>
                          <a:lnTo>
                            <a:pt x="321" y="42"/>
                          </a:lnTo>
                          <a:lnTo>
                            <a:pt x="321" y="81"/>
                          </a:lnTo>
                          <a:lnTo>
                            <a:pt x="292" y="115"/>
                          </a:lnTo>
                          <a:lnTo>
                            <a:pt x="254" y="192"/>
                          </a:lnTo>
                          <a:lnTo>
                            <a:pt x="235" y="192"/>
                          </a:lnTo>
                          <a:lnTo>
                            <a:pt x="215" y="268"/>
                          </a:lnTo>
                          <a:lnTo>
                            <a:pt x="215" y="287"/>
                          </a:lnTo>
                          <a:lnTo>
                            <a:pt x="215" y="324"/>
                          </a:lnTo>
                          <a:lnTo>
                            <a:pt x="194" y="362"/>
                          </a:lnTo>
                          <a:lnTo>
                            <a:pt x="175" y="402"/>
                          </a:lnTo>
                          <a:lnTo>
                            <a:pt x="156" y="439"/>
                          </a:lnTo>
                          <a:lnTo>
                            <a:pt x="175" y="458"/>
                          </a:lnTo>
                          <a:lnTo>
                            <a:pt x="194" y="477"/>
                          </a:lnTo>
                          <a:lnTo>
                            <a:pt x="273" y="477"/>
                          </a:lnTo>
                          <a:lnTo>
                            <a:pt x="329" y="467"/>
                          </a:lnTo>
                          <a:lnTo>
                            <a:pt x="370" y="477"/>
                          </a:lnTo>
                          <a:lnTo>
                            <a:pt x="406" y="486"/>
                          </a:lnTo>
                          <a:lnTo>
                            <a:pt x="435" y="496"/>
                          </a:lnTo>
                          <a:lnTo>
                            <a:pt x="425" y="534"/>
                          </a:lnTo>
                          <a:lnTo>
                            <a:pt x="396" y="553"/>
                          </a:lnTo>
                          <a:lnTo>
                            <a:pt x="311" y="562"/>
                          </a:lnTo>
                          <a:lnTo>
                            <a:pt x="273" y="584"/>
                          </a:lnTo>
                          <a:lnTo>
                            <a:pt x="235" y="591"/>
                          </a:lnTo>
                          <a:lnTo>
                            <a:pt x="196" y="646"/>
                          </a:lnTo>
                          <a:lnTo>
                            <a:pt x="135" y="669"/>
                          </a:lnTo>
                          <a:lnTo>
                            <a:pt x="59" y="728"/>
                          </a:lnTo>
                          <a:lnTo>
                            <a:pt x="19" y="689"/>
                          </a:lnTo>
                          <a:lnTo>
                            <a:pt x="0" y="535"/>
                          </a:lnTo>
                          <a:lnTo>
                            <a:pt x="59" y="402"/>
                          </a:lnTo>
                          <a:lnTo>
                            <a:pt x="115" y="268"/>
                          </a:lnTo>
                          <a:lnTo>
                            <a:pt x="80" y="270"/>
                          </a:lnTo>
                        </a:path>
                      </a:pathLst>
                    </a:custGeom>
                    <a:noFill/>
                    <a:ln w="0">
                      <a:solidFill>
                        <a:srgbClr val="000000"/>
                      </a:solidFill>
                      <a:round/>
                      <a:headEnd/>
                      <a:tailEnd/>
                    </a:ln>
                  </p:spPr>
                  <p:txBody>
                    <a:bodyPr/>
                    <a:lstStyle/>
                    <a:p>
                      <a:endParaRPr lang="de-DE"/>
                    </a:p>
                  </p:txBody>
                </p:sp>
                <p:sp>
                  <p:nvSpPr>
                    <p:cNvPr id="44280" name="Freeform 125"/>
                    <p:cNvSpPr>
                      <a:spLocks/>
                    </p:cNvSpPr>
                    <p:nvPr/>
                  </p:nvSpPr>
                  <p:spPr bwMode="auto">
                    <a:xfrm>
                      <a:off x="2492" y="3321"/>
                      <a:ext cx="178" cy="227"/>
                    </a:xfrm>
                    <a:custGeom>
                      <a:avLst/>
                      <a:gdLst>
                        <a:gd name="T0" fmla="*/ 16 w 1249"/>
                        <a:gd name="T1" fmla="*/ 141 h 1361"/>
                        <a:gd name="T2" fmla="*/ 50 w 1249"/>
                        <a:gd name="T3" fmla="*/ 127 h 1361"/>
                        <a:gd name="T4" fmla="*/ 74 w 1249"/>
                        <a:gd name="T5" fmla="*/ 113 h 1361"/>
                        <a:gd name="T6" fmla="*/ 90 w 1249"/>
                        <a:gd name="T7" fmla="*/ 88 h 1361"/>
                        <a:gd name="T8" fmla="*/ 94 w 1249"/>
                        <a:gd name="T9" fmla="*/ 70 h 1361"/>
                        <a:gd name="T10" fmla="*/ 103 w 1249"/>
                        <a:gd name="T11" fmla="*/ 55 h 1361"/>
                        <a:gd name="T12" fmla="*/ 116 w 1249"/>
                        <a:gd name="T13" fmla="*/ 36 h 1361"/>
                        <a:gd name="T14" fmla="*/ 129 w 1249"/>
                        <a:gd name="T15" fmla="*/ 23 h 1361"/>
                        <a:gd name="T16" fmla="*/ 141 w 1249"/>
                        <a:gd name="T17" fmla="*/ 13 h 1361"/>
                        <a:gd name="T18" fmla="*/ 160 w 1249"/>
                        <a:gd name="T19" fmla="*/ 4 h 1361"/>
                        <a:gd name="T20" fmla="*/ 169 w 1249"/>
                        <a:gd name="T21" fmla="*/ 4 h 1361"/>
                        <a:gd name="T22" fmla="*/ 166 w 1249"/>
                        <a:gd name="T23" fmla="*/ 16 h 1361"/>
                        <a:gd name="T24" fmla="*/ 156 w 1249"/>
                        <a:gd name="T25" fmla="*/ 25 h 1361"/>
                        <a:gd name="T26" fmla="*/ 149 w 1249"/>
                        <a:gd name="T27" fmla="*/ 25 h 1361"/>
                        <a:gd name="T28" fmla="*/ 147 w 1249"/>
                        <a:gd name="T29" fmla="*/ 31 h 1361"/>
                        <a:gd name="T30" fmla="*/ 136 w 1249"/>
                        <a:gd name="T31" fmla="*/ 40 h 1361"/>
                        <a:gd name="T32" fmla="*/ 133 w 1249"/>
                        <a:gd name="T33" fmla="*/ 45 h 1361"/>
                        <a:gd name="T34" fmla="*/ 130 w 1249"/>
                        <a:gd name="T35" fmla="*/ 55 h 1361"/>
                        <a:gd name="T36" fmla="*/ 147 w 1249"/>
                        <a:gd name="T37" fmla="*/ 48 h 1361"/>
                        <a:gd name="T38" fmla="*/ 172 w 1249"/>
                        <a:gd name="T39" fmla="*/ 42 h 1361"/>
                        <a:gd name="T40" fmla="*/ 174 w 1249"/>
                        <a:gd name="T41" fmla="*/ 48 h 1361"/>
                        <a:gd name="T42" fmla="*/ 156 w 1249"/>
                        <a:gd name="T43" fmla="*/ 64 h 1361"/>
                        <a:gd name="T44" fmla="*/ 138 w 1249"/>
                        <a:gd name="T45" fmla="*/ 72 h 1361"/>
                        <a:gd name="T46" fmla="*/ 131 w 1249"/>
                        <a:gd name="T47" fmla="*/ 80 h 1361"/>
                        <a:gd name="T48" fmla="*/ 127 w 1249"/>
                        <a:gd name="T49" fmla="*/ 90 h 1361"/>
                        <a:gd name="T50" fmla="*/ 127 w 1249"/>
                        <a:gd name="T51" fmla="*/ 99 h 1361"/>
                        <a:gd name="T52" fmla="*/ 147 w 1249"/>
                        <a:gd name="T53" fmla="*/ 97 h 1361"/>
                        <a:gd name="T54" fmla="*/ 168 w 1249"/>
                        <a:gd name="T55" fmla="*/ 97 h 1361"/>
                        <a:gd name="T56" fmla="*/ 178 w 1249"/>
                        <a:gd name="T57" fmla="*/ 102 h 1361"/>
                        <a:gd name="T58" fmla="*/ 174 w 1249"/>
                        <a:gd name="T59" fmla="*/ 113 h 1361"/>
                        <a:gd name="T60" fmla="*/ 138 w 1249"/>
                        <a:gd name="T61" fmla="*/ 118 h 1361"/>
                        <a:gd name="T62" fmla="*/ 130 w 1249"/>
                        <a:gd name="T63" fmla="*/ 125 h 1361"/>
                        <a:gd name="T64" fmla="*/ 123 w 1249"/>
                        <a:gd name="T65" fmla="*/ 135 h 1361"/>
                        <a:gd name="T66" fmla="*/ 117 w 1249"/>
                        <a:gd name="T67" fmla="*/ 143 h 1361"/>
                        <a:gd name="T68" fmla="*/ 107 w 1249"/>
                        <a:gd name="T69" fmla="*/ 157 h 1361"/>
                        <a:gd name="T70" fmla="*/ 90 w 1249"/>
                        <a:gd name="T71" fmla="*/ 165 h 1361"/>
                        <a:gd name="T72" fmla="*/ 67 w 1249"/>
                        <a:gd name="T73" fmla="*/ 182 h 1361"/>
                        <a:gd name="T74" fmla="*/ 52 w 1249"/>
                        <a:gd name="T75" fmla="*/ 198 h 1361"/>
                        <a:gd name="T76" fmla="*/ 38 w 1249"/>
                        <a:gd name="T77" fmla="*/ 214 h 1361"/>
                        <a:gd name="T78" fmla="*/ 19 w 1249"/>
                        <a:gd name="T79" fmla="*/ 227 h 1361"/>
                        <a:gd name="T80" fmla="*/ 5 w 1249"/>
                        <a:gd name="T81" fmla="*/ 150 h 13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9"/>
                        <a:gd name="T124" fmla="*/ 0 h 1361"/>
                        <a:gd name="T125" fmla="*/ 1249 w 1249"/>
                        <a:gd name="T126" fmla="*/ 1361 h 136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9" h="1361">
                          <a:moveTo>
                            <a:pt x="36" y="902"/>
                          </a:moveTo>
                          <a:lnTo>
                            <a:pt x="113" y="844"/>
                          </a:lnTo>
                          <a:lnTo>
                            <a:pt x="173" y="828"/>
                          </a:lnTo>
                          <a:lnTo>
                            <a:pt x="348" y="761"/>
                          </a:lnTo>
                          <a:lnTo>
                            <a:pt x="460" y="715"/>
                          </a:lnTo>
                          <a:lnTo>
                            <a:pt x="520" y="676"/>
                          </a:lnTo>
                          <a:lnTo>
                            <a:pt x="576" y="619"/>
                          </a:lnTo>
                          <a:lnTo>
                            <a:pt x="634" y="529"/>
                          </a:lnTo>
                          <a:lnTo>
                            <a:pt x="655" y="487"/>
                          </a:lnTo>
                          <a:lnTo>
                            <a:pt x="658" y="422"/>
                          </a:lnTo>
                          <a:lnTo>
                            <a:pt x="684" y="384"/>
                          </a:lnTo>
                          <a:lnTo>
                            <a:pt x="722" y="327"/>
                          </a:lnTo>
                          <a:lnTo>
                            <a:pt x="775" y="250"/>
                          </a:lnTo>
                          <a:lnTo>
                            <a:pt x="815" y="213"/>
                          </a:lnTo>
                          <a:lnTo>
                            <a:pt x="836" y="185"/>
                          </a:lnTo>
                          <a:lnTo>
                            <a:pt x="902" y="138"/>
                          </a:lnTo>
                          <a:lnTo>
                            <a:pt x="950" y="97"/>
                          </a:lnTo>
                          <a:lnTo>
                            <a:pt x="990" y="78"/>
                          </a:lnTo>
                          <a:lnTo>
                            <a:pt x="1067" y="40"/>
                          </a:lnTo>
                          <a:lnTo>
                            <a:pt x="1125" y="21"/>
                          </a:lnTo>
                          <a:lnTo>
                            <a:pt x="1165" y="0"/>
                          </a:lnTo>
                          <a:lnTo>
                            <a:pt x="1184" y="21"/>
                          </a:lnTo>
                          <a:lnTo>
                            <a:pt x="1184" y="60"/>
                          </a:lnTo>
                          <a:lnTo>
                            <a:pt x="1165" y="97"/>
                          </a:lnTo>
                          <a:lnTo>
                            <a:pt x="1144" y="119"/>
                          </a:lnTo>
                          <a:lnTo>
                            <a:pt x="1096" y="147"/>
                          </a:lnTo>
                          <a:lnTo>
                            <a:pt x="1067" y="147"/>
                          </a:lnTo>
                          <a:lnTo>
                            <a:pt x="1048" y="147"/>
                          </a:lnTo>
                          <a:lnTo>
                            <a:pt x="1048" y="167"/>
                          </a:lnTo>
                          <a:lnTo>
                            <a:pt x="1030" y="185"/>
                          </a:lnTo>
                          <a:lnTo>
                            <a:pt x="990" y="225"/>
                          </a:lnTo>
                          <a:lnTo>
                            <a:pt x="951" y="240"/>
                          </a:lnTo>
                          <a:lnTo>
                            <a:pt x="931" y="250"/>
                          </a:lnTo>
                          <a:lnTo>
                            <a:pt x="932" y="272"/>
                          </a:lnTo>
                          <a:lnTo>
                            <a:pt x="932" y="289"/>
                          </a:lnTo>
                          <a:lnTo>
                            <a:pt x="910" y="327"/>
                          </a:lnTo>
                          <a:lnTo>
                            <a:pt x="890" y="347"/>
                          </a:lnTo>
                          <a:lnTo>
                            <a:pt x="1030" y="289"/>
                          </a:lnTo>
                          <a:lnTo>
                            <a:pt x="1165" y="250"/>
                          </a:lnTo>
                          <a:lnTo>
                            <a:pt x="1204" y="250"/>
                          </a:lnTo>
                          <a:lnTo>
                            <a:pt x="1210" y="272"/>
                          </a:lnTo>
                          <a:lnTo>
                            <a:pt x="1221" y="289"/>
                          </a:lnTo>
                          <a:lnTo>
                            <a:pt x="1191" y="327"/>
                          </a:lnTo>
                          <a:lnTo>
                            <a:pt x="1096" y="384"/>
                          </a:lnTo>
                          <a:lnTo>
                            <a:pt x="1010" y="422"/>
                          </a:lnTo>
                          <a:lnTo>
                            <a:pt x="971" y="431"/>
                          </a:lnTo>
                          <a:lnTo>
                            <a:pt x="932" y="458"/>
                          </a:lnTo>
                          <a:lnTo>
                            <a:pt x="922" y="479"/>
                          </a:lnTo>
                          <a:lnTo>
                            <a:pt x="893" y="507"/>
                          </a:lnTo>
                          <a:lnTo>
                            <a:pt x="890" y="540"/>
                          </a:lnTo>
                          <a:lnTo>
                            <a:pt x="890" y="575"/>
                          </a:lnTo>
                          <a:lnTo>
                            <a:pt x="890" y="595"/>
                          </a:lnTo>
                          <a:lnTo>
                            <a:pt x="932" y="582"/>
                          </a:lnTo>
                          <a:lnTo>
                            <a:pt x="1030" y="582"/>
                          </a:lnTo>
                          <a:lnTo>
                            <a:pt x="1124" y="591"/>
                          </a:lnTo>
                          <a:lnTo>
                            <a:pt x="1181" y="582"/>
                          </a:lnTo>
                          <a:lnTo>
                            <a:pt x="1210" y="582"/>
                          </a:lnTo>
                          <a:lnTo>
                            <a:pt x="1249" y="610"/>
                          </a:lnTo>
                          <a:lnTo>
                            <a:pt x="1249" y="640"/>
                          </a:lnTo>
                          <a:lnTo>
                            <a:pt x="1220" y="676"/>
                          </a:lnTo>
                          <a:lnTo>
                            <a:pt x="1086" y="691"/>
                          </a:lnTo>
                          <a:lnTo>
                            <a:pt x="969" y="710"/>
                          </a:lnTo>
                          <a:lnTo>
                            <a:pt x="932" y="725"/>
                          </a:lnTo>
                          <a:lnTo>
                            <a:pt x="910" y="749"/>
                          </a:lnTo>
                          <a:lnTo>
                            <a:pt x="876" y="771"/>
                          </a:lnTo>
                          <a:lnTo>
                            <a:pt x="865" y="810"/>
                          </a:lnTo>
                          <a:lnTo>
                            <a:pt x="836" y="835"/>
                          </a:lnTo>
                          <a:lnTo>
                            <a:pt x="818" y="856"/>
                          </a:lnTo>
                          <a:lnTo>
                            <a:pt x="775" y="902"/>
                          </a:lnTo>
                          <a:lnTo>
                            <a:pt x="750" y="939"/>
                          </a:lnTo>
                          <a:lnTo>
                            <a:pt x="704" y="969"/>
                          </a:lnTo>
                          <a:lnTo>
                            <a:pt x="634" y="989"/>
                          </a:lnTo>
                          <a:lnTo>
                            <a:pt x="559" y="1036"/>
                          </a:lnTo>
                          <a:lnTo>
                            <a:pt x="472" y="1091"/>
                          </a:lnTo>
                          <a:lnTo>
                            <a:pt x="422" y="1130"/>
                          </a:lnTo>
                          <a:lnTo>
                            <a:pt x="366" y="1186"/>
                          </a:lnTo>
                          <a:lnTo>
                            <a:pt x="327" y="1228"/>
                          </a:lnTo>
                          <a:lnTo>
                            <a:pt x="268" y="1285"/>
                          </a:lnTo>
                          <a:lnTo>
                            <a:pt x="248" y="1324"/>
                          </a:lnTo>
                          <a:lnTo>
                            <a:pt x="132" y="1361"/>
                          </a:lnTo>
                          <a:lnTo>
                            <a:pt x="0" y="1290"/>
                          </a:lnTo>
                          <a:lnTo>
                            <a:pt x="36" y="902"/>
                          </a:lnTo>
                          <a:close/>
                        </a:path>
                      </a:pathLst>
                    </a:custGeom>
                    <a:solidFill>
                      <a:srgbClr val="C24505"/>
                    </a:solidFill>
                    <a:ln w="9525">
                      <a:noFill/>
                      <a:round/>
                      <a:headEnd/>
                      <a:tailEnd/>
                    </a:ln>
                  </p:spPr>
                  <p:txBody>
                    <a:bodyPr/>
                    <a:lstStyle/>
                    <a:p>
                      <a:endParaRPr lang="de-DE"/>
                    </a:p>
                  </p:txBody>
                </p:sp>
                <p:sp>
                  <p:nvSpPr>
                    <p:cNvPr id="44281" name="Freeform 126"/>
                    <p:cNvSpPr>
                      <a:spLocks/>
                    </p:cNvSpPr>
                    <p:nvPr/>
                  </p:nvSpPr>
                  <p:spPr bwMode="auto">
                    <a:xfrm>
                      <a:off x="2492" y="3321"/>
                      <a:ext cx="178" cy="227"/>
                    </a:xfrm>
                    <a:custGeom>
                      <a:avLst/>
                      <a:gdLst>
                        <a:gd name="T0" fmla="*/ 16 w 1249"/>
                        <a:gd name="T1" fmla="*/ 141 h 1361"/>
                        <a:gd name="T2" fmla="*/ 50 w 1249"/>
                        <a:gd name="T3" fmla="*/ 127 h 1361"/>
                        <a:gd name="T4" fmla="*/ 74 w 1249"/>
                        <a:gd name="T5" fmla="*/ 113 h 1361"/>
                        <a:gd name="T6" fmla="*/ 90 w 1249"/>
                        <a:gd name="T7" fmla="*/ 88 h 1361"/>
                        <a:gd name="T8" fmla="*/ 94 w 1249"/>
                        <a:gd name="T9" fmla="*/ 70 h 1361"/>
                        <a:gd name="T10" fmla="*/ 103 w 1249"/>
                        <a:gd name="T11" fmla="*/ 55 h 1361"/>
                        <a:gd name="T12" fmla="*/ 116 w 1249"/>
                        <a:gd name="T13" fmla="*/ 36 h 1361"/>
                        <a:gd name="T14" fmla="*/ 129 w 1249"/>
                        <a:gd name="T15" fmla="*/ 23 h 1361"/>
                        <a:gd name="T16" fmla="*/ 141 w 1249"/>
                        <a:gd name="T17" fmla="*/ 13 h 1361"/>
                        <a:gd name="T18" fmla="*/ 160 w 1249"/>
                        <a:gd name="T19" fmla="*/ 4 h 1361"/>
                        <a:gd name="T20" fmla="*/ 169 w 1249"/>
                        <a:gd name="T21" fmla="*/ 4 h 1361"/>
                        <a:gd name="T22" fmla="*/ 166 w 1249"/>
                        <a:gd name="T23" fmla="*/ 16 h 1361"/>
                        <a:gd name="T24" fmla="*/ 156 w 1249"/>
                        <a:gd name="T25" fmla="*/ 25 h 1361"/>
                        <a:gd name="T26" fmla="*/ 149 w 1249"/>
                        <a:gd name="T27" fmla="*/ 25 h 1361"/>
                        <a:gd name="T28" fmla="*/ 147 w 1249"/>
                        <a:gd name="T29" fmla="*/ 31 h 1361"/>
                        <a:gd name="T30" fmla="*/ 136 w 1249"/>
                        <a:gd name="T31" fmla="*/ 40 h 1361"/>
                        <a:gd name="T32" fmla="*/ 133 w 1249"/>
                        <a:gd name="T33" fmla="*/ 45 h 1361"/>
                        <a:gd name="T34" fmla="*/ 130 w 1249"/>
                        <a:gd name="T35" fmla="*/ 55 h 1361"/>
                        <a:gd name="T36" fmla="*/ 147 w 1249"/>
                        <a:gd name="T37" fmla="*/ 48 h 1361"/>
                        <a:gd name="T38" fmla="*/ 172 w 1249"/>
                        <a:gd name="T39" fmla="*/ 42 h 1361"/>
                        <a:gd name="T40" fmla="*/ 174 w 1249"/>
                        <a:gd name="T41" fmla="*/ 48 h 1361"/>
                        <a:gd name="T42" fmla="*/ 156 w 1249"/>
                        <a:gd name="T43" fmla="*/ 64 h 1361"/>
                        <a:gd name="T44" fmla="*/ 138 w 1249"/>
                        <a:gd name="T45" fmla="*/ 72 h 1361"/>
                        <a:gd name="T46" fmla="*/ 131 w 1249"/>
                        <a:gd name="T47" fmla="*/ 80 h 1361"/>
                        <a:gd name="T48" fmla="*/ 127 w 1249"/>
                        <a:gd name="T49" fmla="*/ 90 h 1361"/>
                        <a:gd name="T50" fmla="*/ 127 w 1249"/>
                        <a:gd name="T51" fmla="*/ 99 h 1361"/>
                        <a:gd name="T52" fmla="*/ 147 w 1249"/>
                        <a:gd name="T53" fmla="*/ 97 h 1361"/>
                        <a:gd name="T54" fmla="*/ 168 w 1249"/>
                        <a:gd name="T55" fmla="*/ 97 h 1361"/>
                        <a:gd name="T56" fmla="*/ 178 w 1249"/>
                        <a:gd name="T57" fmla="*/ 102 h 1361"/>
                        <a:gd name="T58" fmla="*/ 174 w 1249"/>
                        <a:gd name="T59" fmla="*/ 113 h 1361"/>
                        <a:gd name="T60" fmla="*/ 138 w 1249"/>
                        <a:gd name="T61" fmla="*/ 118 h 1361"/>
                        <a:gd name="T62" fmla="*/ 130 w 1249"/>
                        <a:gd name="T63" fmla="*/ 125 h 1361"/>
                        <a:gd name="T64" fmla="*/ 123 w 1249"/>
                        <a:gd name="T65" fmla="*/ 135 h 1361"/>
                        <a:gd name="T66" fmla="*/ 117 w 1249"/>
                        <a:gd name="T67" fmla="*/ 143 h 1361"/>
                        <a:gd name="T68" fmla="*/ 107 w 1249"/>
                        <a:gd name="T69" fmla="*/ 157 h 1361"/>
                        <a:gd name="T70" fmla="*/ 90 w 1249"/>
                        <a:gd name="T71" fmla="*/ 165 h 1361"/>
                        <a:gd name="T72" fmla="*/ 67 w 1249"/>
                        <a:gd name="T73" fmla="*/ 182 h 1361"/>
                        <a:gd name="T74" fmla="*/ 52 w 1249"/>
                        <a:gd name="T75" fmla="*/ 198 h 1361"/>
                        <a:gd name="T76" fmla="*/ 38 w 1249"/>
                        <a:gd name="T77" fmla="*/ 214 h 1361"/>
                        <a:gd name="T78" fmla="*/ 19 w 1249"/>
                        <a:gd name="T79" fmla="*/ 227 h 1361"/>
                        <a:gd name="T80" fmla="*/ 5 w 1249"/>
                        <a:gd name="T81" fmla="*/ 150 h 13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9"/>
                        <a:gd name="T124" fmla="*/ 0 h 1361"/>
                        <a:gd name="T125" fmla="*/ 1249 w 1249"/>
                        <a:gd name="T126" fmla="*/ 1361 h 136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9" h="1361">
                          <a:moveTo>
                            <a:pt x="36" y="902"/>
                          </a:moveTo>
                          <a:lnTo>
                            <a:pt x="113" y="844"/>
                          </a:lnTo>
                          <a:lnTo>
                            <a:pt x="173" y="828"/>
                          </a:lnTo>
                          <a:lnTo>
                            <a:pt x="348" y="761"/>
                          </a:lnTo>
                          <a:lnTo>
                            <a:pt x="460" y="715"/>
                          </a:lnTo>
                          <a:lnTo>
                            <a:pt x="520" y="676"/>
                          </a:lnTo>
                          <a:lnTo>
                            <a:pt x="576" y="619"/>
                          </a:lnTo>
                          <a:lnTo>
                            <a:pt x="634" y="529"/>
                          </a:lnTo>
                          <a:lnTo>
                            <a:pt x="655" y="487"/>
                          </a:lnTo>
                          <a:lnTo>
                            <a:pt x="658" y="422"/>
                          </a:lnTo>
                          <a:lnTo>
                            <a:pt x="684" y="384"/>
                          </a:lnTo>
                          <a:lnTo>
                            <a:pt x="722" y="327"/>
                          </a:lnTo>
                          <a:lnTo>
                            <a:pt x="775" y="250"/>
                          </a:lnTo>
                          <a:lnTo>
                            <a:pt x="815" y="213"/>
                          </a:lnTo>
                          <a:lnTo>
                            <a:pt x="836" y="185"/>
                          </a:lnTo>
                          <a:lnTo>
                            <a:pt x="902" y="138"/>
                          </a:lnTo>
                          <a:lnTo>
                            <a:pt x="950" y="97"/>
                          </a:lnTo>
                          <a:lnTo>
                            <a:pt x="990" y="78"/>
                          </a:lnTo>
                          <a:lnTo>
                            <a:pt x="1067" y="40"/>
                          </a:lnTo>
                          <a:lnTo>
                            <a:pt x="1125" y="21"/>
                          </a:lnTo>
                          <a:lnTo>
                            <a:pt x="1165" y="0"/>
                          </a:lnTo>
                          <a:lnTo>
                            <a:pt x="1184" y="21"/>
                          </a:lnTo>
                          <a:lnTo>
                            <a:pt x="1184" y="60"/>
                          </a:lnTo>
                          <a:lnTo>
                            <a:pt x="1165" y="97"/>
                          </a:lnTo>
                          <a:lnTo>
                            <a:pt x="1144" y="119"/>
                          </a:lnTo>
                          <a:lnTo>
                            <a:pt x="1096" y="147"/>
                          </a:lnTo>
                          <a:lnTo>
                            <a:pt x="1067" y="147"/>
                          </a:lnTo>
                          <a:lnTo>
                            <a:pt x="1048" y="147"/>
                          </a:lnTo>
                          <a:lnTo>
                            <a:pt x="1048" y="167"/>
                          </a:lnTo>
                          <a:lnTo>
                            <a:pt x="1030" y="185"/>
                          </a:lnTo>
                          <a:lnTo>
                            <a:pt x="990" y="225"/>
                          </a:lnTo>
                          <a:lnTo>
                            <a:pt x="951" y="240"/>
                          </a:lnTo>
                          <a:lnTo>
                            <a:pt x="931" y="250"/>
                          </a:lnTo>
                          <a:lnTo>
                            <a:pt x="932" y="272"/>
                          </a:lnTo>
                          <a:lnTo>
                            <a:pt x="932" y="289"/>
                          </a:lnTo>
                          <a:lnTo>
                            <a:pt x="910" y="327"/>
                          </a:lnTo>
                          <a:lnTo>
                            <a:pt x="890" y="347"/>
                          </a:lnTo>
                          <a:lnTo>
                            <a:pt x="1030" y="289"/>
                          </a:lnTo>
                          <a:lnTo>
                            <a:pt x="1165" y="250"/>
                          </a:lnTo>
                          <a:lnTo>
                            <a:pt x="1204" y="250"/>
                          </a:lnTo>
                          <a:lnTo>
                            <a:pt x="1210" y="272"/>
                          </a:lnTo>
                          <a:lnTo>
                            <a:pt x="1221" y="289"/>
                          </a:lnTo>
                          <a:lnTo>
                            <a:pt x="1191" y="327"/>
                          </a:lnTo>
                          <a:lnTo>
                            <a:pt x="1096" y="384"/>
                          </a:lnTo>
                          <a:lnTo>
                            <a:pt x="1010" y="422"/>
                          </a:lnTo>
                          <a:lnTo>
                            <a:pt x="971" y="431"/>
                          </a:lnTo>
                          <a:lnTo>
                            <a:pt x="932" y="458"/>
                          </a:lnTo>
                          <a:lnTo>
                            <a:pt x="922" y="479"/>
                          </a:lnTo>
                          <a:lnTo>
                            <a:pt x="893" y="507"/>
                          </a:lnTo>
                          <a:lnTo>
                            <a:pt x="890" y="540"/>
                          </a:lnTo>
                          <a:lnTo>
                            <a:pt x="890" y="575"/>
                          </a:lnTo>
                          <a:lnTo>
                            <a:pt x="890" y="595"/>
                          </a:lnTo>
                          <a:lnTo>
                            <a:pt x="932" y="582"/>
                          </a:lnTo>
                          <a:lnTo>
                            <a:pt x="1030" y="582"/>
                          </a:lnTo>
                          <a:lnTo>
                            <a:pt x="1124" y="591"/>
                          </a:lnTo>
                          <a:lnTo>
                            <a:pt x="1181" y="582"/>
                          </a:lnTo>
                          <a:lnTo>
                            <a:pt x="1210" y="582"/>
                          </a:lnTo>
                          <a:lnTo>
                            <a:pt x="1249" y="610"/>
                          </a:lnTo>
                          <a:lnTo>
                            <a:pt x="1249" y="640"/>
                          </a:lnTo>
                          <a:lnTo>
                            <a:pt x="1220" y="676"/>
                          </a:lnTo>
                          <a:lnTo>
                            <a:pt x="1086" y="691"/>
                          </a:lnTo>
                          <a:lnTo>
                            <a:pt x="969" y="710"/>
                          </a:lnTo>
                          <a:lnTo>
                            <a:pt x="932" y="725"/>
                          </a:lnTo>
                          <a:lnTo>
                            <a:pt x="910" y="749"/>
                          </a:lnTo>
                          <a:lnTo>
                            <a:pt x="876" y="771"/>
                          </a:lnTo>
                          <a:lnTo>
                            <a:pt x="865" y="810"/>
                          </a:lnTo>
                          <a:lnTo>
                            <a:pt x="836" y="835"/>
                          </a:lnTo>
                          <a:lnTo>
                            <a:pt x="818" y="856"/>
                          </a:lnTo>
                          <a:lnTo>
                            <a:pt x="775" y="902"/>
                          </a:lnTo>
                          <a:lnTo>
                            <a:pt x="750" y="939"/>
                          </a:lnTo>
                          <a:lnTo>
                            <a:pt x="704" y="969"/>
                          </a:lnTo>
                          <a:lnTo>
                            <a:pt x="634" y="989"/>
                          </a:lnTo>
                          <a:lnTo>
                            <a:pt x="559" y="1036"/>
                          </a:lnTo>
                          <a:lnTo>
                            <a:pt x="472" y="1091"/>
                          </a:lnTo>
                          <a:lnTo>
                            <a:pt x="422" y="1130"/>
                          </a:lnTo>
                          <a:lnTo>
                            <a:pt x="366" y="1186"/>
                          </a:lnTo>
                          <a:lnTo>
                            <a:pt x="327" y="1228"/>
                          </a:lnTo>
                          <a:lnTo>
                            <a:pt x="268" y="1285"/>
                          </a:lnTo>
                          <a:lnTo>
                            <a:pt x="248" y="1324"/>
                          </a:lnTo>
                          <a:lnTo>
                            <a:pt x="132" y="1361"/>
                          </a:lnTo>
                          <a:lnTo>
                            <a:pt x="0" y="1290"/>
                          </a:lnTo>
                          <a:lnTo>
                            <a:pt x="36" y="902"/>
                          </a:lnTo>
                        </a:path>
                      </a:pathLst>
                    </a:custGeom>
                    <a:noFill/>
                    <a:ln w="0">
                      <a:solidFill>
                        <a:srgbClr val="000000"/>
                      </a:solidFill>
                      <a:round/>
                      <a:headEnd/>
                      <a:tailEnd/>
                    </a:ln>
                  </p:spPr>
                  <p:txBody>
                    <a:bodyPr/>
                    <a:lstStyle/>
                    <a:p>
                      <a:endParaRPr lang="de-DE"/>
                    </a:p>
                  </p:txBody>
                </p:sp>
                <p:sp>
                  <p:nvSpPr>
                    <p:cNvPr id="44282" name="Freeform 127"/>
                    <p:cNvSpPr>
                      <a:spLocks/>
                    </p:cNvSpPr>
                    <p:nvPr/>
                  </p:nvSpPr>
                  <p:spPr bwMode="auto">
                    <a:xfrm>
                      <a:off x="2429" y="3463"/>
                      <a:ext cx="108" cy="129"/>
                    </a:xfrm>
                    <a:custGeom>
                      <a:avLst/>
                      <a:gdLst>
                        <a:gd name="T0" fmla="*/ 78 w 758"/>
                        <a:gd name="T1" fmla="*/ 0 h 774"/>
                        <a:gd name="T2" fmla="*/ 74 w 758"/>
                        <a:gd name="T3" fmla="*/ 7 h 774"/>
                        <a:gd name="T4" fmla="*/ 71 w 758"/>
                        <a:gd name="T5" fmla="*/ 16 h 774"/>
                        <a:gd name="T6" fmla="*/ 70 w 758"/>
                        <a:gd name="T7" fmla="*/ 30 h 774"/>
                        <a:gd name="T8" fmla="*/ 72 w 758"/>
                        <a:gd name="T9" fmla="*/ 52 h 774"/>
                        <a:gd name="T10" fmla="*/ 78 w 758"/>
                        <a:gd name="T11" fmla="*/ 63 h 774"/>
                        <a:gd name="T12" fmla="*/ 82 w 758"/>
                        <a:gd name="T13" fmla="*/ 68 h 774"/>
                        <a:gd name="T14" fmla="*/ 87 w 758"/>
                        <a:gd name="T15" fmla="*/ 71 h 774"/>
                        <a:gd name="T16" fmla="*/ 93 w 758"/>
                        <a:gd name="T17" fmla="*/ 71 h 774"/>
                        <a:gd name="T18" fmla="*/ 101 w 758"/>
                        <a:gd name="T19" fmla="*/ 69 h 774"/>
                        <a:gd name="T20" fmla="*/ 104 w 758"/>
                        <a:gd name="T21" fmla="*/ 66 h 774"/>
                        <a:gd name="T22" fmla="*/ 108 w 758"/>
                        <a:gd name="T23" fmla="*/ 63 h 774"/>
                        <a:gd name="T24" fmla="*/ 107 w 758"/>
                        <a:gd name="T25" fmla="*/ 69 h 774"/>
                        <a:gd name="T26" fmla="*/ 102 w 758"/>
                        <a:gd name="T27" fmla="*/ 79 h 774"/>
                        <a:gd name="T28" fmla="*/ 93 w 758"/>
                        <a:gd name="T29" fmla="*/ 92 h 774"/>
                        <a:gd name="T30" fmla="*/ 82 w 758"/>
                        <a:gd name="T31" fmla="*/ 103 h 774"/>
                        <a:gd name="T32" fmla="*/ 70 w 758"/>
                        <a:gd name="T33" fmla="*/ 114 h 774"/>
                        <a:gd name="T34" fmla="*/ 55 w 758"/>
                        <a:gd name="T35" fmla="*/ 123 h 774"/>
                        <a:gd name="T36" fmla="*/ 41 w 758"/>
                        <a:gd name="T37" fmla="*/ 127 h 774"/>
                        <a:gd name="T38" fmla="*/ 34 w 758"/>
                        <a:gd name="T39" fmla="*/ 129 h 774"/>
                        <a:gd name="T40" fmla="*/ 27 w 758"/>
                        <a:gd name="T41" fmla="*/ 127 h 774"/>
                        <a:gd name="T42" fmla="*/ 22 w 758"/>
                        <a:gd name="T43" fmla="*/ 120 h 774"/>
                        <a:gd name="T44" fmla="*/ 14 w 758"/>
                        <a:gd name="T45" fmla="*/ 112 h 774"/>
                        <a:gd name="T46" fmla="*/ 8 w 758"/>
                        <a:gd name="T47" fmla="*/ 107 h 774"/>
                        <a:gd name="T48" fmla="*/ 4 w 758"/>
                        <a:gd name="T49" fmla="*/ 103 h 774"/>
                        <a:gd name="T50" fmla="*/ 1 w 758"/>
                        <a:gd name="T51" fmla="*/ 95 h 774"/>
                        <a:gd name="T52" fmla="*/ 0 w 758"/>
                        <a:gd name="T53" fmla="*/ 83 h 774"/>
                        <a:gd name="T54" fmla="*/ 0 w 758"/>
                        <a:gd name="T55" fmla="*/ 71 h 774"/>
                        <a:gd name="T56" fmla="*/ 6 w 758"/>
                        <a:gd name="T57" fmla="*/ 55 h 774"/>
                        <a:gd name="T58" fmla="*/ 11 w 758"/>
                        <a:gd name="T59" fmla="*/ 41 h 774"/>
                        <a:gd name="T60" fmla="*/ 18 w 758"/>
                        <a:gd name="T61" fmla="*/ 33 h 774"/>
                        <a:gd name="T62" fmla="*/ 27 w 758"/>
                        <a:gd name="T63" fmla="*/ 25 h 774"/>
                        <a:gd name="T64" fmla="*/ 34 w 758"/>
                        <a:gd name="T65" fmla="*/ 22 h 774"/>
                        <a:gd name="T66" fmla="*/ 40 w 758"/>
                        <a:gd name="T67" fmla="*/ 19 h 774"/>
                        <a:gd name="T68" fmla="*/ 42 w 758"/>
                        <a:gd name="T69" fmla="*/ 17 h 774"/>
                        <a:gd name="T70" fmla="*/ 54 w 758"/>
                        <a:gd name="T71" fmla="*/ 11 h 774"/>
                        <a:gd name="T72" fmla="*/ 60 w 758"/>
                        <a:gd name="T73" fmla="*/ 8 h 774"/>
                        <a:gd name="T74" fmla="*/ 71 w 758"/>
                        <a:gd name="T75" fmla="*/ 3 h 774"/>
                        <a:gd name="T76" fmla="*/ 78 w 758"/>
                        <a:gd name="T77" fmla="*/ 0 h 7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58"/>
                        <a:gd name="T118" fmla="*/ 0 h 774"/>
                        <a:gd name="T119" fmla="*/ 758 w 758"/>
                        <a:gd name="T120" fmla="*/ 774 h 7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58" h="774">
                          <a:moveTo>
                            <a:pt x="548" y="0"/>
                          </a:moveTo>
                          <a:lnTo>
                            <a:pt x="520" y="40"/>
                          </a:lnTo>
                          <a:lnTo>
                            <a:pt x="498" y="94"/>
                          </a:lnTo>
                          <a:lnTo>
                            <a:pt x="491" y="180"/>
                          </a:lnTo>
                          <a:lnTo>
                            <a:pt x="508" y="311"/>
                          </a:lnTo>
                          <a:lnTo>
                            <a:pt x="548" y="378"/>
                          </a:lnTo>
                          <a:lnTo>
                            <a:pt x="573" y="410"/>
                          </a:lnTo>
                          <a:lnTo>
                            <a:pt x="614" y="425"/>
                          </a:lnTo>
                          <a:lnTo>
                            <a:pt x="652" y="429"/>
                          </a:lnTo>
                          <a:lnTo>
                            <a:pt x="709" y="415"/>
                          </a:lnTo>
                          <a:lnTo>
                            <a:pt x="730" y="397"/>
                          </a:lnTo>
                          <a:lnTo>
                            <a:pt x="758" y="378"/>
                          </a:lnTo>
                          <a:lnTo>
                            <a:pt x="750" y="415"/>
                          </a:lnTo>
                          <a:lnTo>
                            <a:pt x="719" y="473"/>
                          </a:lnTo>
                          <a:lnTo>
                            <a:pt x="654" y="549"/>
                          </a:lnTo>
                          <a:lnTo>
                            <a:pt x="573" y="620"/>
                          </a:lnTo>
                          <a:lnTo>
                            <a:pt x="491" y="681"/>
                          </a:lnTo>
                          <a:lnTo>
                            <a:pt x="385" y="738"/>
                          </a:lnTo>
                          <a:lnTo>
                            <a:pt x="288" y="764"/>
                          </a:lnTo>
                          <a:lnTo>
                            <a:pt x="240" y="774"/>
                          </a:lnTo>
                          <a:lnTo>
                            <a:pt x="192" y="764"/>
                          </a:lnTo>
                          <a:lnTo>
                            <a:pt x="154" y="719"/>
                          </a:lnTo>
                          <a:lnTo>
                            <a:pt x="97" y="672"/>
                          </a:lnTo>
                          <a:lnTo>
                            <a:pt x="59" y="641"/>
                          </a:lnTo>
                          <a:lnTo>
                            <a:pt x="29" y="615"/>
                          </a:lnTo>
                          <a:lnTo>
                            <a:pt x="10" y="567"/>
                          </a:lnTo>
                          <a:lnTo>
                            <a:pt x="0" y="501"/>
                          </a:lnTo>
                          <a:lnTo>
                            <a:pt x="0" y="425"/>
                          </a:lnTo>
                          <a:lnTo>
                            <a:pt x="39" y="330"/>
                          </a:lnTo>
                          <a:lnTo>
                            <a:pt x="78" y="247"/>
                          </a:lnTo>
                          <a:lnTo>
                            <a:pt x="125" y="201"/>
                          </a:lnTo>
                          <a:lnTo>
                            <a:pt x="192" y="151"/>
                          </a:lnTo>
                          <a:lnTo>
                            <a:pt x="240" y="133"/>
                          </a:lnTo>
                          <a:lnTo>
                            <a:pt x="280" y="113"/>
                          </a:lnTo>
                          <a:lnTo>
                            <a:pt x="296" y="105"/>
                          </a:lnTo>
                          <a:lnTo>
                            <a:pt x="378" y="66"/>
                          </a:lnTo>
                          <a:lnTo>
                            <a:pt x="419" y="46"/>
                          </a:lnTo>
                          <a:lnTo>
                            <a:pt x="498" y="20"/>
                          </a:lnTo>
                          <a:lnTo>
                            <a:pt x="548" y="0"/>
                          </a:lnTo>
                          <a:close/>
                        </a:path>
                      </a:pathLst>
                    </a:custGeom>
                    <a:solidFill>
                      <a:srgbClr val="FFFFFF"/>
                    </a:solidFill>
                    <a:ln w="9525">
                      <a:noFill/>
                      <a:round/>
                      <a:headEnd/>
                      <a:tailEnd/>
                    </a:ln>
                  </p:spPr>
                  <p:txBody>
                    <a:bodyPr/>
                    <a:lstStyle/>
                    <a:p>
                      <a:endParaRPr lang="de-DE"/>
                    </a:p>
                  </p:txBody>
                </p:sp>
                <p:sp>
                  <p:nvSpPr>
                    <p:cNvPr id="44283" name="Freeform 128"/>
                    <p:cNvSpPr>
                      <a:spLocks/>
                    </p:cNvSpPr>
                    <p:nvPr/>
                  </p:nvSpPr>
                  <p:spPr bwMode="auto">
                    <a:xfrm>
                      <a:off x="2429" y="3463"/>
                      <a:ext cx="108" cy="129"/>
                    </a:xfrm>
                    <a:custGeom>
                      <a:avLst/>
                      <a:gdLst>
                        <a:gd name="T0" fmla="*/ 78 w 758"/>
                        <a:gd name="T1" fmla="*/ 0 h 774"/>
                        <a:gd name="T2" fmla="*/ 74 w 758"/>
                        <a:gd name="T3" fmla="*/ 7 h 774"/>
                        <a:gd name="T4" fmla="*/ 71 w 758"/>
                        <a:gd name="T5" fmla="*/ 16 h 774"/>
                        <a:gd name="T6" fmla="*/ 70 w 758"/>
                        <a:gd name="T7" fmla="*/ 30 h 774"/>
                        <a:gd name="T8" fmla="*/ 72 w 758"/>
                        <a:gd name="T9" fmla="*/ 52 h 774"/>
                        <a:gd name="T10" fmla="*/ 78 w 758"/>
                        <a:gd name="T11" fmla="*/ 63 h 774"/>
                        <a:gd name="T12" fmla="*/ 82 w 758"/>
                        <a:gd name="T13" fmla="*/ 68 h 774"/>
                        <a:gd name="T14" fmla="*/ 87 w 758"/>
                        <a:gd name="T15" fmla="*/ 71 h 774"/>
                        <a:gd name="T16" fmla="*/ 93 w 758"/>
                        <a:gd name="T17" fmla="*/ 71 h 774"/>
                        <a:gd name="T18" fmla="*/ 101 w 758"/>
                        <a:gd name="T19" fmla="*/ 69 h 774"/>
                        <a:gd name="T20" fmla="*/ 104 w 758"/>
                        <a:gd name="T21" fmla="*/ 66 h 774"/>
                        <a:gd name="T22" fmla="*/ 108 w 758"/>
                        <a:gd name="T23" fmla="*/ 63 h 774"/>
                        <a:gd name="T24" fmla="*/ 107 w 758"/>
                        <a:gd name="T25" fmla="*/ 69 h 774"/>
                        <a:gd name="T26" fmla="*/ 102 w 758"/>
                        <a:gd name="T27" fmla="*/ 79 h 774"/>
                        <a:gd name="T28" fmla="*/ 93 w 758"/>
                        <a:gd name="T29" fmla="*/ 92 h 774"/>
                        <a:gd name="T30" fmla="*/ 82 w 758"/>
                        <a:gd name="T31" fmla="*/ 103 h 774"/>
                        <a:gd name="T32" fmla="*/ 70 w 758"/>
                        <a:gd name="T33" fmla="*/ 114 h 774"/>
                        <a:gd name="T34" fmla="*/ 55 w 758"/>
                        <a:gd name="T35" fmla="*/ 123 h 774"/>
                        <a:gd name="T36" fmla="*/ 41 w 758"/>
                        <a:gd name="T37" fmla="*/ 127 h 774"/>
                        <a:gd name="T38" fmla="*/ 34 w 758"/>
                        <a:gd name="T39" fmla="*/ 129 h 774"/>
                        <a:gd name="T40" fmla="*/ 27 w 758"/>
                        <a:gd name="T41" fmla="*/ 127 h 774"/>
                        <a:gd name="T42" fmla="*/ 22 w 758"/>
                        <a:gd name="T43" fmla="*/ 120 h 774"/>
                        <a:gd name="T44" fmla="*/ 14 w 758"/>
                        <a:gd name="T45" fmla="*/ 112 h 774"/>
                        <a:gd name="T46" fmla="*/ 8 w 758"/>
                        <a:gd name="T47" fmla="*/ 107 h 774"/>
                        <a:gd name="T48" fmla="*/ 4 w 758"/>
                        <a:gd name="T49" fmla="*/ 103 h 774"/>
                        <a:gd name="T50" fmla="*/ 1 w 758"/>
                        <a:gd name="T51" fmla="*/ 95 h 774"/>
                        <a:gd name="T52" fmla="*/ 0 w 758"/>
                        <a:gd name="T53" fmla="*/ 83 h 774"/>
                        <a:gd name="T54" fmla="*/ 0 w 758"/>
                        <a:gd name="T55" fmla="*/ 71 h 774"/>
                        <a:gd name="T56" fmla="*/ 6 w 758"/>
                        <a:gd name="T57" fmla="*/ 55 h 774"/>
                        <a:gd name="T58" fmla="*/ 11 w 758"/>
                        <a:gd name="T59" fmla="*/ 41 h 774"/>
                        <a:gd name="T60" fmla="*/ 18 w 758"/>
                        <a:gd name="T61" fmla="*/ 33 h 774"/>
                        <a:gd name="T62" fmla="*/ 27 w 758"/>
                        <a:gd name="T63" fmla="*/ 25 h 774"/>
                        <a:gd name="T64" fmla="*/ 34 w 758"/>
                        <a:gd name="T65" fmla="*/ 22 h 774"/>
                        <a:gd name="T66" fmla="*/ 40 w 758"/>
                        <a:gd name="T67" fmla="*/ 19 h 774"/>
                        <a:gd name="T68" fmla="*/ 42 w 758"/>
                        <a:gd name="T69" fmla="*/ 17 h 774"/>
                        <a:gd name="T70" fmla="*/ 54 w 758"/>
                        <a:gd name="T71" fmla="*/ 11 h 774"/>
                        <a:gd name="T72" fmla="*/ 60 w 758"/>
                        <a:gd name="T73" fmla="*/ 8 h 774"/>
                        <a:gd name="T74" fmla="*/ 71 w 758"/>
                        <a:gd name="T75" fmla="*/ 3 h 774"/>
                        <a:gd name="T76" fmla="*/ 78 w 758"/>
                        <a:gd name="T77" fmla="*/ 0 h 7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58"/>
                        <a:gd name="T118" fmla="*/ 0 h 774"/>
                        <a:gd name="T119" fmla="*/ 758 w 758"/>
                        <a:gd name="T120" fmla="*/ 774 h 7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58" h="774">
                          <a:moveTo>
                            <a:pt x="548" y="0"/>
                          </a:moveTo>
                          <a:lnTo>
                            <a:pt x="520" y="40"/>
                          </a:lnTo>
                          <a:lnTo>
                            <a:pt x="498" y="94"/>
                          </a:lnTo>
                          <a:lnTo>
                            <a:pt x="491" y="180"/>
                          </a:lnTo>
                          <a:lnTo>
                            <a:pt x="508" y="311"/>
                          </a:lnTo>
                          <a:lnTo>
                            <a:pt x="548" y="378"/>
                          </a:lnTo>
                          <a:lnTo>
                            <a:pt x="573" y="410"/>
                          </a:lnTo>
                          <a:lnTo>
                            <a:pt x="614" y="425"/>
                          </a:lnTo>
                          <a:lnTo>
                            <a:pt x="652" y="429"/>
                          </a:lnTo>
                          <a:lnTo>
                            <a:pt x="709" y="415"/>
                          </a:lnTo>
                          <a:lnTo>
                            <a:pt x="730" y="397"/>
                          </a:lnTo>
                          <a:lnTo>
                            <a:pt x="758" y="378"/>
                          </a:lnTo>
                          <a:lnTo>
                            <a:pt x="750" y="415"/>
                          </a:lnTo>
                          <a:lnTo>
                            <a:pt x="719" y="473"/>
                          </a:lnTo>
                          <a:lnTo>
                            <a:pt x="654" y="549"/>
                          </a:lnTo>
                          <a:lnTo>
                            <a:pt x="573" y="620"/>
                          </a:lnTo>
                          <a:lnTo>
                            <a:pt x="491" y="681"/>
                          </a:lnTo>
                          <a:lnTo>
                            <a:pt x="385" y="738"/>
                          </a:lnTo>
                          <a:lnTo>
                            <a:pt x="288" y="764"/>
                          </a:lnTo>
                          <a:lnTo>
                            <a:pt x="240" y="774"/>
                          </a:lnTo>
                          <a:lnTo>
                            <a:pt x="192" y="764"/>
                          </a:lnTo>
                          <a:lnTo>
                            <a:pt x="154" y="719"/>
                          </a:lnTo>
                          <a:lnTo>
                            <a:pt x="97" y="672"/>
                          </a:lnTo>
                          <a:lnTo>
                            <a:pt x="59" y="641"/>
                          </a:lnTo>
                          <a:lnTo>
                            <a:pt x="29" y="615"/>
                          </a:lnTo>
                          <a:lnTo>
                            <a:pt x="10" y="567"/>
                          </a:lnTo>
                          <a:lnTo>
                            <a:pt x="0" y="501"/>
                          </a:lnTo>
                          <a:lnTo>
                            <a:pt x="0" y="425"/>
                          </a:lnTo>
                          <a:lnTo>
                            <a:pt x="39" y="330"/>
                          </a:lnTo>
                          <a:lnTo>
                            <a:pt x="78" y="247"/>
                          </a:lnTo>
                          <a:lnTo>
                            <a:pt x="125" y="201"/>
                          </a:lnTo>
                          <a:lnTo>
                            <a:pt x="192" y="151"/>
                          </a:lnTo>
                          <a:lnTo>
                            <a:pt x="240" y="133"/>
                          </a:lnTo>
                          <a:lnTo>
                            <a:pt x="280" y="113"/>
                          </a:lnTo>
                          <a:lnTo>
                            <a:pt x="296" y="105"/>
                          </a:lnTo>
                          <a:lnTo>
                            <a:pt x="378" y="66"/>
                          </a:lnTo>
                          <a:lnTo>
                            <a:pt x="419" y="46"/>
                          </a:lnTo>
                          <a:lnTo>
                            <a:pt x="498" y="20"/>
                          </a:lnTo>
                          <a:lnTo>
                            <a:pt x="548" y="0"/>
                          </a:lnTo>
                        </a:path>
                      </a:pathLst>
                    </a:custGeom>
                    <a:noFill/>
                    <a:ln w="0">
                      <a:solidFill>
                        <a:srgbClr val="000000"/>
                      </a:solidFill>
                      <a:round/>
                      <a:headEnd/>
                      <a:tailEnd/>
                    </a:ln>
                  </p:spPr>
                  <p:txBody>
                    <a:bodyPr/>
                    <a:lstStyle/>
                    <a:p>
                      <a:endParaRPr lang="de-DE"/>
                    </a:p>
                  </p:txBody>
                </p:sp>
                <p:sp>
                  <p:nvSpPr>
                    <p:cNvPr id="44284" name="Freeform 129"/>
                    <p:cNvSpPr>
                      <a:spLocks/>
                    </p:cNvSpPr>
                    <p:nvPr/>
                  </p:nvSpPr>
                  <p:spPr bwMode="auto">
                    <a:xfrm>
                      <a:off x="2523" y="3435"/>
                      <a:ext cx="68" cy="79"/>
                    </a:xfrm>
                    <a:custGeom>
                      <a:avLst/>
                      <a:gdLst>
                        <a:gd name="T0" fmla="*/ 41 w 471"/>
                        <a:gd name="T1" fmla="*/ 0 h 472"/>
                        <a:gd name="T2" fmla="*/ 36 w 471"/>
                        <a:gd name="T3" fmla="*/ 5 h 472"/>
                        <a:gd name="T4" fmla="*/ 33 w 471"/>
                        <a:gd name="T5" fmla="*/ 15 h 472"/>
                        <a:gd name="T6" fmla="*/ 32 w 471"/>
                        <a:gd name="T7" fmla="*/ 24 h 472"/>
                        <a:gd name="T8" fmla="*/ 33 w 471"/>
                        <a:gd name="T9" fmla="*/ 36 h 472"/>
                        <a:gd name="T10" fmla="*/ 37 w 471"/>
                        <a:gd name="T11" fmla="*/ 42 h 472"/>
                        <a:gd name="T12" fmla="*/ 41 w 471"/>
                        <a:gd name="T13" fmla="*/ 49 h 472"/>
                        <a:gd name="T14" fmla="*/ 49 w 471"/>
                        <a:gd name="T15" fmla="*/ 52 h 472"/>
                        <a:gd name="T16" fmla="*/ 57 w 471"/>
                        <a:gd name="T17" fmla="*/ 52 h 472"/>
                        <a:gd name="T18" fmla="*/ 63 w 471"/>
                        <a:gd name="T19" fmla="*/ 48 h 472"/>
                        <a:gd name="T20" fmla="*/ 68 w 471"/>
                        <a:gd name="T21" fmla="*/ 47 h 472"/>
                        <a:gd name="T22" fmla="*/ 68 w 471"/>
                        <a:gd name="T23" fmla="*/ 52 h 472"/>
                        <a:gd name="T24" fmla="*/ 67 w 471"/>
                        <a:gd name="T25" fmla="*/ 55 h 472"/>
                        <a:gd name="T26" fmla="*/ 61 w 471"/>
                        <a:gd name="T27" fmla="*/ 58 h 472"/>
                        <a:gd name="T28" fmla="*/ 57 w 471"/>
                        <a:gd name="T29" fmla="*/ 62 h 472"/>
                        <a:gd name="T30" fmla="*/ 49 w 471"/>
                        <a:gd name="T31" fmla="*/ 68 h 472"/>
                        <a:gd name="T32" fmla="*/ 46 w 471"/>
                        <a:gd name="T33" fmla="*/ 71 h 472"/>
                        <a:gd name="T34" fmla="*/ 43 w 471"/>
                        <a:gd name="T35" fmla="*/ 76 h 472"/>
                        <a:gd name="T36" fmla="*/ 37 w 471"/>
                        <a:gd name="T37" fmla="*/ 79 h 472"/>
                        <a:gd name="T38" fmla="*/ 32 w 471"/>
                        <a:gd name="T39" fmla="*/ 79 h 472"/>
                        <a:gd name="T40" fmla="*/ 24 w 471"/>
                        <a:gd name="T41" fmla="*/ 77 h 472"/>
                        <a:gd name="T42" fmla="*/ 13 w 471"/>
                        <a:gd name="T43" fmla="*/ 71 h 472"/>
                        <a:gd name="T44" fmla="*/ 4 w 471"/>
                        <a:gd name="T45" fmla="*/ 60 h 472"/>
                        <a:gd name="T46" fmla="*/ 1 w 471"/>
                        <a:gd name="T47" fmla="*/ 51 h 472"/>
                        <a:gd name="T48" fmla="*/ 0 w 471"/>
                        <a:gd name="T49" fmla="*/ 42 h 472"/>
                        <a:gd name="T50" fmla="*/ 0 w 471"/>
                        <a:gd name="T51" fmla="*/ 30 h 472"/>
                        <a:gd name="T52" fmla="*/ 0 w 471"/>
                        <a:gd name="T53" fmla="*/ 21 h 472"/>
                        <a:gd name="T54" fmla="*/ 4 w 471"/>
                        <a:gd name="T55" fmla="*/ 15 h 472"/>
                        <a:gd name="T56" fmla="*/ 10 w 471"/>
                        <a:gd name="T57" fmla="*/ 12 h 472"/>
                        <a:gd name="T58" fmla="*/ 18 w 471"/>
                        <a:gd name="T59" fmla="*/ 11 h 472"/>
                        <a:gd name="T60" fmla="*/ 26 w 471"/>
                        <a:gd name="T61" fmla="*/ 3 h 472"/>
                        <a:gd name="T62" fmla="*/ 32 w 471"/>
                        <a:gd name="T63" fmla="*/ 0 h 472"/>
                        <a:gd name="T64" fmla="*/ 41 w 471"/>
                        <a:gd name="T65" fmla="*/ 0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1"/>
                        <a:gd name="T100" fmla="*/ 0 h 472"/>
                        <a:gd name="T101" fmla="*/ 471 w 471"/>
                        <a:gd name="T102" fmla="*/ 472 h 4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1" h="472">
                          <a:moveTo>
                            <a:pt x="287" y="0"/>
                          </a:moveTo>
                          <a:lnTo>
                            <a:pt x="250" y="28"/>
                          </a:lnTo>
                          <a:lnTo>
                            <a:pt x="230" y="92"/>
                          </a:lnTo>
                          <a:lnTo>
                            <a:pt x="219" y="141"/>
                          </a:lnTo>
                          <a:lnTo>
                            <a:pt x="230" y="217"/>
                          </a:lnTo>
                          <a:lnTo>
                            <a:pt x="258" y="252"/>
                          </a:lnTo>
                          <a:lnTo>
                            <a:pt x="287" y="292"/>
                          </a:lnTo>
                          <a:lnTo>
                            <a:pt x="337" y="313"/>
                          </a:lnTo>
                          <a:lnTo>
                            <a:pt x="394" y="313"/>
                          </a:lnTo>
                          <a:lnTo>
                            <a:pt x="438" y="285"/>
                          </a:lnTo>
                          <a:lnTo>
                            <a:pt x="471" y="280"/>
                          </a:lnTo>
                          <a:lnTo>
                            <a:pt x="470" y="313"/>
                          </a:lnTo>
                          <a:lnTo>
                            <a:pt x="462" y="330"/>
                          </a:lnTo>
                          <a:lnTo>
                            <a:pt x="422" y="349"/>
                          </a:lnTo>
                          <a:lnTo>
                            <a:pt x="394" y="370"/>
                          </a:lnTo>
                          <a:lnTo>
                            <a:pt x="337" y="404"/>
                          </a:lnTo>
                          <a:lnTo>
                            <a:pt x="318" y="424"/>
                          </a:lnTo>
                          <a:lnTo>
                            <a:pt x="298" y="453"/>
                          </a:lnTo>
                          <a:lnTo>
                            <a:pt x="258" y="472"/>
                          </a:lnTo>
                          <a:lnTo>
                            <a:pt x="219" y="472"/>
                          </a:lnTo>
                          <a:lnTo>
                            <a:pt x="163" y="462"/>
                          </a:lnTo>
                          <a:lnTo>
                            <a:pt x="87" y="424"/>
                          </a:lnTo>
                          <a:lnTo>
                            <a:pt x="28" y="358"/>
                          </a:lnTo>
                          <a:lnTo>
                            <a:pt x="10" y="302"/>
                          </a:lnTo>
                          <a:lnTo>
                            <a:pt x="0" y="252"/>
                          </a:lnTo>
                          <a:lnTo>
                            <a:pt x="0" y="179"/>
                          </a:lnTo>
                          <a:lnTo>
                            <a:pt x="0" y="123"/>
                          </a:lnTo>
                          <a:lnTo>
                            <a:pt x="28" y="92"/>
                          </a:lnTo>
                          <a:lnTo>
                            <a:pt x="67" y="74"/>
                          </a:lnTo>
                          <a:lnTo>
                            <a:pt x="126" y="65"/>
                          </a:lnTo>
                          <a:lnTo>
                            <a:pt x="183" y="18"/>
                          </a:lnTo>
                          <a:lnTo>
                            <a:pt x="219" y="0"/>
                          </a:lnTo>
                          <a:lnTo>
                            <a:pt x="287" y="0"/>
                          </a:lnTo>
                          <a:close/>
                        </a:path>
                      </a:pathLst>
                    </a:custGeom>
                    <a:solidFill>
                      <a:srgbClr val="050585"/>
                    </a:solidFill>
                    <a:ln w="9525">
                      <a:noFill/>
                      <a:round/>
                      <a:headEnd/>
                      <a:tailEnd/>
                    </a:ln>
                  </p:spPr>
                  <p:txBody>
                    <a:bodyPr/>
                    <a:lstStyle/>
                    <a:p>
                      <a:endParaRPr lang="de-DE"/>
                    </a:p>
                  </p:txBody>
                </p:sp>
                <p:sp>
                  <p:nvSpPr>
                    <p:cNvPr id="44285" name="Freeform 130"/>
                    <p:cNvSpPr>
                      <a:spLocks/>
                    </p:cNvSpPr>
                    <p:nvPr/>
                  </p:nvSpPr>
                  <p:spPr bwMode="auto">
                    <a:xfrm>
                      <a:off x="2523" y="3435"/>
                      <a:ext cx="68" cy="79"/>
                    </a:xfrm>
                    <a:custGeom>
                      <a:avLst/>
                      <a:gdLst>
                        <a:gd name="T0" fmla="*/ 41 w 471"/>
                        <a:gd name="T1" fmla="*/ 0 h 472"/>
                        <a:gd name="T2" fmla="*/ 36 w 471"/>
                        <a:gd name="T3" fmla="*/ 5 h 472"/>
                        <a:gd name="T4" fmla="*/ 33 w 471"/>
                        <a:gd name="T5" fmla="*/ 15 h 472"/>
                        <a:gd name="T6" fmla="*/ 32 w 471"/>
                        <a:gd name="T7" fmla="*/ 24 h 472"/>
                        <a:gd name="T8" fmla="*/ 33 w 471"/>
                        <a:gd name="T9" fmla="*/ 36 h 472"/>
                        <a:gd name="T10" fmla="*/ 37 w 471"/>
                        <a:gd name="T11" fmla="*/ 42 h 472"/>
                        <a:gd name="T12" fmla="*/ 41 w 471"/>
                        <a:gd name="T13" fmla="*/ 49 h 472"/>
                        <a:gd name="T14" fmla="*/ 49 w 471"/>
                        <a:gd name="T15" fmla="*/ 52 h 472"/>
                        <a:gd name="T16" fmla="*/ 57 w 471"/>
                        <a:gd name="T17" fmla="*/ 52 h 472"/>
                        <a:gd name="T18" fmla="*/ 63 w 471"/>
                        <a:gd name="T19" fmla="*/ 48 h 472"/>
                        <a:gd name="T20" fmla="*/ 68 w 471"/>
                        <a:gd name="T21" fmla="*/ 47 h 472"/>
                        <a:gd name="T22" fmla="*/ 68 w 471"/>
                        <a:gd name="T23" fmla="*/ 52 h 472"/>
                        <a:gd name="T24" fmla="*/ 67 w 471"/>
                        <a:gd name="T25" fmla="*/ 55 h 472"/>
                        <a:gd name="T26" fmla="*/ 61 w 471"/>
                        <a:gd name="T27" fmla="*/ 58 h 472"/>
                        <a:gd name="T28" fmla="*/ 57 w 471"/>
                        <a:gd name="T29" fmla="*/ 62 h 472"/>
                        <a:gd name="T30" fmla="*/ 49 w 471"/>
                        <a:gd name="T31" fmla="*/ 68 h 472"/>
                        <a:gd name="T32" fmla="*/ 46 w 471"/>
                        <a:gd name="T33" fmla="*/ 71 h 472"/>
                        <a:gd name="T34" fmla="*/ 43 w 471"/>
                        <a:gd name="T35" fmla="*/ 76 h 472"/>
                        <a:gd name="T36" fmla="*/ 37 w 471"/>
                        <a:gd name="T37" fmla="*/ 79 h 472"/>
                        <a:gd name="T38" fmla="*/ 32 w 471"/>
                        <a:gd name="T39" fmla="*/ 79 h 472"/>
                        <a:gd name="T40" fmla="*/ 24 w 471"/>
                        <a:gd name="T41" fmla="*/ 77 h 472"/>
                        <a:gd name="T42" fmla="*/ 13 w 471"/>
                        <a:gd name="T43" fmla="*/ 71 h 472"/>
                        <a:gd name="T44" fmla="*/ 4 w 471"/>
                        <a:gd name="T45" fmla="*/ 60 h 472"/>
                        <a:gd name="T46" fmla="*/ 1 w 471"/>
                        <a:gd name="T47" fmla="*/ 51 h 472"/>
                        <a:gd name="T48" fmla="*/ 0 w 471"/>
                        <a:gd name="T49" fmla="*/ 42 h 472"/>
                        <a:gd name="T50" fmla="*/ 0 w 471"/>
                        <a:gd name="T51" fmla="*/ 30 h 472"/>
                        <a:gd name="T52" fmla="*/ 0 w 471"/>
                        <a:gd name="T53" fmla="*/ 21 h 472"/>
                        <a:gd name="T54" fmla="*/ 4 w 471"/>
                        <a:gd name="T55" fmla="*/ 15 h 472"/>
                        <a:gd name="T56" fmla="*/ 10 w 471"/>
                        <a:gd name="T57" fmla="*/ 12 h 472"/>
                        <a:gd name="T58" fmla="*/ 18 w 471"/>
                        <a:gd name="T59" fmla="*/ 11 h 472"/>
                        <a:gd name="T60" fmla="*/ 26 w 471"/>
                        <a:gd name="T61" fmla="*/ 3 h 472"/>
                        <a:gd name="T62" fmla="*/ 32 w 471"/>
                        <a:gd name="T63" fmla="*/ 0 h 472"/>
                        <a:gd name="T64" fmla="*/ 41 w 471"/>
                        <a:gd name="T65" fmla="*/ 0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1"/>
                        <a:gd name="T100" fmla="*/ 0 h 472"/>
                        <a:gd name="T101" fmla="*/ 471 w 471"/>
                        <a:gd name="T102" fmla="*/ 472 h 4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1" h="472">
                          <a:moveTo>
                            <a:pt x="287" y="0"/>
                          </a:moveTo>
                          <a:lnTo>
                            <a:pt x="250" y="28"/>
                          </a:lnTo>
                          <a:lnTo>
                            <a:pt x="230" y="92"/>
                          </a:lnTo>
                          <a:lnTo>
                            <a:pt x="219" y="141"/>
                          </a:lnTo>
                          <a:lnTo>
                            <a:pt x="230" y="217"/>
                          </a:lnTo>
                          <a:lnTo>
                            <a:pt x="258" y="252"/>
                          </a:lnTo>
                          <a:lnTo>
                            <a:pt x="287" y="292"/>
                          </a:lnTo>
                          <a:lnTo>
                            <a:pt x="337" y="313"/>
                          </a:lnTo>
                          <a:lnTo>
                            <a:pt x="394" y="313"/>
                          </a:lnTo>
                          <a:lnTo>
                            <a:pt x="438" y="285"/>
                          </a:lnTo>
                          <a:lnTo>
                            <a:pt x="471" y="280"/>
                          </a:lnTo>
                          <a:lnTo>
                            <a:pt x="470" y="313"/>
                          </a:lnTo>
                          <a:lnTo>
                            <a:pt x="462" y="330"/>
                          </a:lnTo>
                          <a:lnTo>
                            <a:pt x="422" y="349"/>
                          </a:lnTo>
                          <a:lnTo>
                            <a:pt x="394" y="370"/>
                          </a:lnTo>
                          <a:lnTo>
                            <a:pt x="337" y="404"/>
                          </a:lnTo>
                          <a:lnTo>
                            <a:pt x="318" y="424"/>
                          </a:lnTo>
                          <a:lnTo>
                            <a:pt x="298" y="453"/>
                          </a:lnTo>
                          <a:lnTo>
                            <a:pt x="258" y="472"/>
                          </a:lnTo>
                          <a:lnTo>
                            <a:pt x="219" y="472"/>
                          </a:lnTo>
                          <a:lnTo>
                            <a:pt x="163" y="462"/>
                          </a:lnTo>
                          <a:lnTo>
                            <a:pt x="87" y="424"/>
                          </a:lnTo>
                          <a:lnTo>
                            <a:pt x="28" y="358"/>
                          </a:lnTo>
                          <a:lnTo>
                            <a:pt x="10" y="302"/>
                          </a:lnTo>
                          <a:lnTo>
                            <a:pt x="0" y="252"/>
                          </a:lnTo>
                          <a:lnTo>
                            <a:pt x="0" y="179"/>
                          </a:lnTo>
                          <a:lnTo>
                            <a:pt x="0" y="123"/>
                          </a:lnTo>
                          <a:lnTo>
                            <a:pt x="28" y="92"/>
                          </a:lnTo>
                          <a:lnTo>
                            <a:pt x="67" y="74"/>
                          </a:lnTo>
                          <a:lnTo>
                            <a:pt x="126" y="65"/>
                          </a:lnTo>
                          <a:lnTo>
                            <a:pt x="183" y="18"/>
                          </a:lnTo>
                          <a:lnTo>
                            <a:pt x="219" y="0"/>
                          </a:lnTo>
                          <a:lnTo>
                            <a:pt x="287" y="0"/>
                          </a:lnTo>
                        </a:path>
                      </a:pathLst>
                    </a:custGeom>
                    <a:noFill/>
                    <a:ln w="0">
                      <a:solidFill>
                        <a:srgbClr val="000000"/>
                      </a:solidFill>
                      <a:round/>
                      <a:headEnd/>
                      <a:tailEnd/>
                    </a:ln>
                  </p:spPr>
                  <p:txBody>
                    <a:bodyPr/>
                    <a:lstStyle/>
                    <a:p>
                      <a:endParaRPr lang="de-DE"/>
                    </a:p>
                  </p:txBody>
                </p:sp>
                <p:sp>
                  <p:nvSpPr>
                    <p:cNvPr id="44286" name="Freeform 131"/>
                    <p:cNvSpPr>
                      <a:spLocks/>
                    </p:cNvSpPr>
                    <p:nvPr/>
                  </p:nvSpPr>
                  <p:spPr bwMode="auto">
                    <a:xfrm>
                      <a:off x="2642" y="3142"/>
                      <a:ext cx="57" cy="41"/>
                    </a:xfrm>
                    <a:custGeom>
                      <a:avLst/>
                      <a:gdLst>
                        <a:gd name="T0" fmla="*/ 20 w 396"/>
                        <a:gd name="T1" fmla="*/ 27 h 245"/>
                        <a:gd name="T2" fmla="*/ 13 w 396"/>
                        <a:gd name="T3" fmla="*/ 32 h 245"/>
                        <a:gd name="T4" fmla="*/ 11 w 396"/>
                        <a:gd name="T5" fmla="*/ 27 h 245"/>
                        <a:gd name="T6" fmla="*/ 11 w 396"/>
                        <a:gd name="T7" fmla="*/ 19 h 245"/>
                        <a:gd name="T8" fmla="*/ 18 w 396"/>
                        <a:gd name="T9" fmla="*/ 15 h 245"/>
                        <a:gd name="T10" fmla="*/ 22 w 396"/>
                        <a:gd name="T11" fmla="*/ 16 h 245"/>
                        <a:gd name="T12" fmla="*/ 24 w 396"/>
                        <a:gd name="T13" fmla="*/ 16 h 245"/>
                        <a:gd name="T14" fmla="*/ 28 w 396"/>
                        <a:gd name="T15" fmla="*/ 28 h 245"/>
                        <a:gd name="T16" fmla="*/ 36 w 396"/>
                        <a:gd name="T17" fmla="*/ 31 h 245"/>
                        <a:gd name="T18" fmla="*/ 57 w 396"/>
                        <a:gd name="T19" fmla="*/ 21 h 245"/>
                        <a:gd name="T20" fmla="*/ 55 w 396"/>
                        <a:gd name="T21" fmla="*/ 13 h 245"/>
                        <a:gd name="T22" fmla="*/ 53 w 396"/>
                        <a:gd name="T23" fmla="*/ 6 h 245"/>
                        <a:gd name="T24" fmla="*/ 46 w 396"/>
                        <a:gd name="T25" fmla="*/ 0 h 245"/>
                        <a:gd name="T26" fmla="*/ 42 w 396"/>
                        <a:gd name="T27" fmla="*/ 1 h 245"/>
                        <a:gd name="T28" fmla="*/ 40 w 396"/>
                        <a:gd name="T29" fmla="*/ 1 h 245"/>
                        <a:gd name="T30" fmla="*/ 38 w 396"/>
                        <a:gd name="T31" fmla="*/ 2 h 245"/>
                        <a:gd name="T32" fmla="*/ 42 w 396"/>
                        <a:gd name="T33" fmla="*/ 8 h 245"/>
                        <a:gd name="T34" fmla="*/ 44 w 396"/>
                        <a:gd name="T35" fmla="*/ 15 h 245"/>
                        <a:gd name="T36" fmla="*/ 39 w 396"/>
                        <a:gd name="T37" fmla="*/ 17 h 245"/>
                        <a:gd name="T38" fmla="*/ 35 w 396"/>
                        <a:gd name="T39" fmla="*/ 19 h 245"/>
                        <a:gd name="T40" fmla="*/ 30 w 396"/>
                        <a:gd name="T41" fmla="*/ 8 h 245"/>
                        <a:gd name="T42" fmla="*/ 23 w 396"/>
                        <a:gd name="T43" fmla="*/ 7 h 245"/>
                        <a:gd name="T44" fmla="*/ 9 w 396"/>
                        <a:gd name="T45" fmla="*/ 11 h 245"/>
                        <a:gd name="T46" fmla="*/ 3 w 396"/>
                        <a:gd name="T47" fmla="*/ 15 h 245"/>
                        <a:gd name="T48" fmla="*/ 0 w 396"/>
                        <a:gd name="T49" fmla="*/ 21 h 245"/>
                        <a:gd name="T50" fmla="*/ 2 w 396"/>
                        <a:gd name="T51" fmla="*/ 29 h 245"/>
                        <a:gd name="T52" fmla="*/ 5 w 396"/>
                        <a:gd name="T53" fmla="*/ 36 h 245"/>
                        <a:gd name="T54" fmla="*/ 13 w 396"/>
                        <a:gd name="T55" fmla="*/ 41 h 245"/>
                        <a:gd name="T56" fmla="*/ 18 w 396"/>
                        <a:gd name="T57" fmla="*/ 40 h 245"/>
                        <a:gd name="T58" fmla="*/ 24 w 396"/>
                        <a:gd name="T59" fmla="*/ 36 h 245"/>
                        <a:gd name="T60" fmla="*/ 20 w 396"/>
                        <a:gd name="T61" fmla="*/ 27 h 2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96"/>
                        <a:gd name="T94" fmla="*/ 0 h 245"/>
                        <a:gd name="T95" fmla="*/ 396 w 396"/>
                        <a:gd name="T96" fmla="*/ 245 h 2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96" h="245">
                          <a:moveTo>
                            <a:pt x="141" y="162"/>
                          </a:moveTo>
                          <a:lnTo>
                            <a:pt x="93" y="189"/>
                          </a:lnTo>
                          <a:lnTo>
                            <a:pt x="76" y="160"/>
                          </a:lnTo>
                          <a:lnTo>
                            <a:pt x="76" y="116"/>
                          </a:lnTo>
                          <a:lnTo>
                            <a:pt x="125" y="92"/>
                          </a:lnTo>
                          <a:lnTo>
                            <a:pt x="155" y="98"/>
                          </a:lnTo>
                          <a:lnTo>
                            <a:pt x="168" y="98"/>
                          </a:lnTo>
                          <a:lnTo>
                            <a:pt x="196" y="169"/>
                          </a:lnTo>
                          <a:lnTo>
                            <a:pt x="252" y="183"/>
                          </a:lnTo>
                          <a:lnTo>
                            <a:pt x="396" y="127"/>
                          </a:lnTo>
                          <a:lnTo>
                            <a:pt x="385" y="80"/>
                          </a:lnTo>
                          <a:lnTo>
                            <a:pt x="367" y="38"/>
                          </a:lnTo>
                          <a:lnTo>
                            <a:pt x="322" y="0"/>
                          </a:lnTo>
                          <a:lnTo>
                            <a:pt x="293" y="4"/>
                          </a:lnTo>
                          <a:lnTo>
                            <a:pt x="281" y="7"/>
                          </a:lnTo>
                          <a:lnTo>
                            <a:pt x="261" y="13"/>
                          </a:lnTo>
                          <a:lnTo>
                            <a:pt x="293" y="49"/>
                          </a:lnTo>
                          <a:lnTo>
                            <a:pt x="303" y="89"/>
                          </a:lnTo>
                          <a:lnTo>
                            <a:pt x="274" y="103"/>
                          </a:lnTo>
                          <a:lnTo>
                            <a:pt x="243" y="112"/>
                          </a:lnTo>
                          <a:lnTo>
                            <a:pt x="211" y="49"/>
                          </a:lnTo>
                          <a:lnTo>
                            <a:pt x="161" y="44"/>
                          </a:lnTo>
                          <a:lnTo>
                            <a:pt x="62" y="68"/>
                          </a:lnTo>
                          <a:lnTo>
                            <a:pt x="19" y="92"/>
                          </a:lnTo>
                          <a:lnTo>
                            <a:pt x="0" y="123"/>
                          </a:lnTo>
                          <a:lnTo>
                            <a:pt x="12" y="172"/>
                          </a:lnTo>
                          <a:lnTo>
                            <a:pt x="36" y="218"/>
                          </a:lnTo>
                          <a:lnTo>
                            <a:pt x="88" y="245"/>
                          </a:lnTo>
                          <a:lnTo>
                            <a:pt x="125" y="239"/>
                          </a:lnTo>
                          <a:lnTo>
                            <a:pt x="164" y="216"/>
                          </a:lnTo>
                          <a:lnTo>
                            <a:pt x="141" y="162"/>
                          </a:lnTo>
                          <a:close/>
                        </a:path>
                      </a:pathLst>
                    </a:custGeom>
                    <a:solidFill>
                      <a:srgbClr val="40C2FF"/>
                    </a:solidFill>
                    <a:ln w="9525">
                      <a:noFill/>
                      <a:round/>
                      <a:headEnd/>
                      <a:tailEnd/>
                    </a:ln>
                  </p:spPr>
                  <p:txBody>
                    <a:bodyPr/>
                    <a:lstStyle/>
                    <a:p>
                      <a:endParaRPr lang="de-DE"/>
                    </a:p>
                  </p:txBody>
                </p:sp>
                <p:sp>
                  <p:nvSpPr>
                    <p:cNvPr id="44287" name="Freeform 132"/>
                    <p:cNvSpPr>
                      <a:spLocks/>
                    </p:cNvSpPr>
                    <p:nvPr/>
                  </p:nvSpPr>
                  <p:spPr bwMode="auto">
                    <a:xfrm>
                      <a:off x="2642" y="3142"/>
                      <a:ext cx="57" cy="41"/>
                    </a:xfrm>
                    <a:custGeom>
                      <a:avLst/>
                      <a:gdLst>
                        <a:gd name="T0" fmla="*/ 20 w 396"/>
                        <a:gd name="T1" fmla="*/ 27 h 245"/>
                        <a:gd name="T2" fmla="*/ 13 w 396"/>
                        <a:gd name="T3" fmla="*/ 32 h 245"/>
                        <a:gd name="T4" fmla="*/ 11 w 396"/>
                        <a:gd name="T5" fmla="*/ 27 h 245"/>
                        <a:gd name="T6" fmla="*/ 11 w 396"/>
                        <a:gd name="T7" fmla="*/ 19 h 245"/>
                        <a:gd name="T8" fmla="*/ 18 w 396"/>
                        <a:gd name="T9" fmla="*/ 15 h 245"/>
                        <a:gd name="T10" fmla="*/ 22 w 396"/>
                        <a:gd name="T11" fmla="*/ 16 h 245"/>
                        <a:gd name="T12" fmla="*/ 24 w 396"/>
                        <a:gd name="T13" fmla="*/ 16 h 245"/>
                        <a:gd name="T14" fmla="*/ 28 w 396"/>
                        <a:gd name="T15" fmla="*/ 28 h 245"/>
                        <a:gd name="T16" fmla="*/ 36 w 396"/>
                        <a:gd name="T17" fmla="*/ 31 h 245"/>
                        <a:gd name="T18" fmla="*/ 57 w 396"/>
                        <a:gd name="T19" fmla="*/ 21 h 245"/>
                        <a:gd name="T20" fmla="*/ 55 w 396"/>
                        <a:gd name="T21" fmla="*/ 13 h 245"/>
                        <a:gd name="T22" fmla="*/ 53 w 396"/>
                        <a:gd name="T23" fmla="*/ 6 h 245"/>
                        <a:gd name="T24" fmla="*/ 46 w 396"/>
                        <a:gd name="T25" fmla="*/ 0 h 245"/>
                        <a:gd name="T26" fmla="*/ 42 w 396"/>
                        <a:gd name="T27" fmla="*/ 1 h 245"/>
                        <a:gd name="T28" fmla="*/ 40 w 396"/>
                        <a:gd name="T29" fmla="*/ 1 h 245"/>
                        <a:gd name="T30" fmla="*/ 38 w 396"/>
                        <a:gd name="T31" fmla="*/ 2 h 245"/>
                        <a:gd name="T32" fmla="*/ 42 w 396"/>
                        <a:gd name="T33" fmla="*/ 8 h 245"/>
                        <a:gd name="T34" fmla="*/ 44 w 396"/>
                        <a:gd name="T35" fmla="*/ 15 h 245"/>
                        <a:gd name="T36" fmla="*/ 39 w 396"/>
                        <a:gd name="T37" fmla="*/ 17 h 245"/>
                        <a:gd name="T38" fmla="*/ 35 w 396"/>
                        <a:gd name="T39" fmla="*/ 19 h 245"/>
                        <a:gd name="T40" fmla="*/ 30 w 396"/>
                        <a:gd name="T41" fmla="*/ 8 h 245"/>
                        <a:gd name="T42" fmla="*/ 23 w 396"/>
                        <a:gd name="T43" fmla="*/ 7 h 245"/>
                        <a:gd name="T44" fmla="*/ 9 w 396"/>
                        <a:gd name="T45" fmla="*/ 11 h 245"/>
                        <a:gd name="T46" fmla="*/ 3 w 396"/>
                        <a:gd name="T47" fmla="*/ 15 h 245"/>
                        <a:gd name="T48" fmla="*/ 0 w 396"/>
                        <a:gd name="T49" fmla="*/ 21 h 245"/>
                        <a:gd name="T50" fmla="*/ 2 w 396"/>
                        <a:gd name="T51" fmla="*/ 29 h 245"/>
                        <a:gd name="T52" fmla="*/ 5 w 396"/>
                        <a:gd name="T53" fmla="*/ 36 h 245"/>
                        <a:gd name="T54" fmla="*/ 13 w 396"/>
                        <a:gd name="T55" fmla="*/ 41 h 245"/>
                        <a:gd name="T56" fmla="*/ 18 w 396"/>
                        <a:gd name="T57" fmla="*/ 40 h 245"/>
                        <a:gd name="T58" fmla="*/ 24 w 396"/>
                        <a:gd name="T59" fmla="*/ 36 h 245"/>
                        <a:gd name="T60" fmla="*/ 20 w 396"/>
                        <a:gd name="T61" fmla="*/ 27 h 2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96"/>
                        <a:gd name="T94" fmla="*/ 0 h 245"/>
                        <a:gd name="T95" fmla="*/ 396 w 396"/>
                        <a:gd name="T96" fmla="*/ 245 h 2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96" h="245">
                          <a:moveTo>
                            <a:pt x="141" y="162"/>
                          </a:moveTo>
                          <a:lnTo>
                            <a:pt x="93" y="189"/>
                          </a:lnTo>
                          <a:lnTo>
                            <a:pt x="76" y="160"/>
                          </a:lnTo>
                          <a:lnTo>
                            <a:pt x="76" y="116"/>
                          </a:lnTo>
                          <a:lnTo>
                            <a:pt x="125" y="92"/>
                          </a:lnTo>
                          <a:lnTo>
                            <a:pt x="155" y="98"/>
                          </a:lnTo>
                          <a:lnTo>
                            <a:pt x="168" y="98"/>
                          </a:lnTo>
                          <a:lnTo>
                            <a:pt x="196" y="169"/>
                          </a:lnTo>
                          <a:lnTo>
                            <a:pt x="252" y="183"/>
                          </a:lnTo>
                          <a:lnTo>
                            <a:pt x="396" y="127"/>
                          </a:lnTo>
                          <a:lnTo>
                            <a:pt x="385" y="80"/>
                          </a:lnTo>
                          <a:lnTo>
                            <a:pt x="367" y="38"/>
                          </a:lnTo>
                          <a:lnTo>
                            <a:pt x="322" y="0"/>
                          </a:lnTo>
                          <a:lnTo>
                            <a:pt x="293" y="4"/>
                          </a:lnTo>
                          <a:lnTo>
                            <a:pt x="281" y="7"/>
                          </a:lnTo>
                          <a:lnTo>
                            <a:pt x="261" y="13"/>
                          </a:lnTo>
                          <a:lnTo>
                            <a:pt x="293" y="49"/>
                          </a:lnTo>
                          <a:lnTo>
                            <a:pt x="303" y="89"/>
                          </a:lnTo>
                          <a:lnTo>
                            <a:pt x="274" y="103"/>
                          </a:lnTo>
                          <a:lnTo>
                            <a:pt x="243" y="112"/>
                          </a:lnTo>
                          <a:lnTo>
                            <a:pt x="211" y="49"/>
                          </a:lnTo>
                          <a:lnTo>
                            <a:pt x="161" y="44"/>
                          </a:lnTo>
                          <a:lnTo>
                            <a:pt x="62" y="68"/>
                          </a:lnTo>
                          <a:lnTo>
                            <a:pt x="19" y="92"/>
                          </a:lnTo>
                          <a:lnTo>
                            <a:pt x="0" y="123"/>
                          </a:lnTo>
                          <a:lnTo>
                            <a:pt x="12" y="172"/>
                          </a:lnTo>
                          <a:lnTo>
                            <a:pt x="36" y="218"/>
                          </a:lnTo>
                          <a:lnTo>
                            <a:pt x="88" y="245"/>
                          </a:lnTo>
                          <a:lnTo>
                            <a:pt x="125" y="239"/>
                          </a:lnTo>
                          <a:lnTo>
                            <a:pt x="164" y="216"/>
                          </a:lnTo>
                          <a:lnTo>
                            <a:pt x="141" y="162"/>
                          </a:lnTo>
                        </a:path>
                      </a:pathLst>
                    </a:custGeom>
                    <a:noFill/>
                    <a:ln w="0">
                      <a:solidFill>
                        <a:srgbClr val="000000"/>
                      </a:solidFill>
                      <a:round/>
                      <a:headEnd/>
                      <a:tailEnd/>
                    </a:ln>
                  </p:spPr>
                  <p:txBody>
                    <a:bodyPr/>
                    <a:lstStyle/>
                    <a:p>
                      <a:endParaRPr lang="de-DE"/>
                    </a:p>
                  </p:txBody>
                </p:sp>
                <p:sp>
                  <p:nvSpPr>
                    <p:cNvPr id="44288" name="Freeform 133"/>
                    <p:cNvSpPr>
                      <a:spLocks/>
                    </p:cNvSpPr>
                    <p:nvPr/>
                  </p:nvSpPr>
                  <p:spPr bwMode="auto">
                    <a:xfrm>
                      <a:off x="2379" y="3294"/>
                      <a:ext cx="47" cy="58"/>
                    </a:xfrm>
                    <a:custGeom>
                      <a:avLst/>
                      <a:gdLst>
                        <a:gd name="T0" fmla="*/ 24 w 328"/>
                        <a:gd name="T1" fmla="*/ 8 h 349"/>
                        <a:gd name="T2" fmla="*/ 28 w 328"/>
                        <a:gd name="T3" fmla="*/ 2 h 349"/>
                        <a:gd name="T4" fmla="*/ 33 w 328"/>
                        <a:gd name="T5" fmla="*/ 0 h 349"/>
                        <a:gd name="T6" fmla="*/ 37 w 328"/>
                        <a:gd name="T7" fmla="*/ 0 h 349"/>
                        <a:gd name="T8" fmla="*/ 47 w 328"/>
                        <a:gd name="T9" fmla="*/ 4 h 349"/>
                        <a:gd name="T10" fmla="*/ 31 w 328"/>
                        <a:gd name="T11" fmla="*/ 25 h 349"/>
                        <a:gd name="T12" fmla="*/ 24 w 328"/>
                        <a:gd name="T13" fmla="*/ 36 h 349"/>
                        <a:gd name="T14" fmla="*/ 20 w 328"/>
                        <a:gd name="T15" fmla="*/ 46 h 349"/>
                        <a:gd name="T16" fmla="*/ 25 w 328"/>
                        <a:gd name="T17" fmla="*/ 49 h 349"/>
                        <a:gd name="T18" fmla="*/ 19 w 328"/>
                        <a:gd name="T19" fmla="*/ 58 h 349"/>
                        <a:gd name="T20" fmla="*/ 15 w 328"/>
                        <a:gd name="T21" fmla="*/ 54 h 349"/>
                        <a:gd name="T22" fmla="*/ 10 w 328"/>
                        <a:gd name="T23" fmla="*/ 50 h 349"/>
                        <a:gd name="T24" fmla="*/ 0 w 328"/>
                        <a:gd name="T25" fmla="*/ 45 h 349"/>
                        <a:gd name="T26" fmla="*/ 3 w 328"/>
                        <a:gd name="T27" fmla="*/ 41 h 349"/>
                        <a:gd name="T28" fmla="*/ 6 w 328"/>
                        <a:gd name="T29" fmla="*/ 37 h 349"/>
                        <a:gd name="T30" fmla="*/ 11 w 328"/>
                        <a:gd name="T31" fmla="*/ 40 h 349"/>
                        <a:gd name="T32" fmla="*/ 20 w 328"/>
                        <a:gd name="T33" fmla="*/ 25 h 349"/>
                        <a:gd name="T34" fmla="*/ 24 w 328"/>
                        <a:gd name="T35" fmla="*/ 19 h 349"/>
                        <a:gd name="T36" fmla="*/ 31 w 328"/>
                        <a:gd name="T37" fmla="*/ 11 h 349"/>
                        <a:gd name="T38" fmla="*/ 24 w 328"/>
                        <a:gd name="T39" fmla="*/ 8 h 3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8"/>
                        <a:gd name="T61" fmla="*/ 0 h 349"/>
                        <a:gd name="T62" fmla="*/ 328 w 328"/>
                        <a:gd name="T63" fmla="*/ 349 h 3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8" h="349">
                          <a:moveTo>
                            <a:pt x="166" y="51"/>
                          </a:moveTo>
                          <a:lnTo>
                            <a:pt x="197" y="13"/>
                          </a:lnTo>
                          <a:lnTo>
                            <a:pt x="231" y="0"/>
                          </a:lnTo>
                          <a:lnTo>
                            <a:pt x="260" y="0"/>
                          </a:lnTo>
                          <a:lnTo>
                            <a:pt x="328" y="25"/>
                          </a:lnTo>
                          <a:lnTo>
                            <a:pt x="216" y="153"/>
                          </a:lnTo>
                          <a:lnTo>
                            <a:pt x="166" y="216"/>
                          </a:lnTo>
                          <a:lnTo>
                            <a:pt x="138" y="277"/>
                          </a:lnTo>
                          <a:lnTo>
                            <a:pt x="172" y="292"/>
                          </a:lnTo>
                          <a:lnTo>
                            <a:pt x="131" y="349"/>
                          </a:lnTo>
                          <a:lnTo>
                            <a:pt x="104" y="325"/>
                          </a:lnTo>
                          <a:lnTo>
                            <a:pt x="68" y="300"/>
                          </a:lnTo>
                          <a:lnTo>
                            <a:pt x="0" y="270"/>
                          </a:lnTo>
                          <a:lnTo>
                            <a:pt x="18" y="246"/>
                          </a:lnTo>
                          <a:lnTo>
                            <a:pt x="43" y="221"/>
                          </a:lnTo>
                          <a:lnTo>
                            <a:pt x="75" y="239"/>
                          </a:lnTo>
                          <a:lnTo>
                            <a:pt x="138" y="153"/>
                          </a:lnTo>
                          <a:lnTo>
                            <a:pt x="166" y="112"/>
                          </a:lnTo>
                          <a:lnTo>
                            <a:pt x="216" y="64"/>
                          </a:lnTo>
                          <a:lnTo>
                            <a:pt x="166" y="51"/>
                          </a:lnTo>
                          <a:close/>
                        </a:path>
                      </a:pathLst>
                    </a:custGeom>
                    <a:solidFill>
                      <a:srgbClr val="40C2FF"/>
                    </a:solidFill>
                    <a:ln w="9525">
                      <a:noFill/>
                      <a:round/>
                      <a:headEnd/>
                      <a:tailEnd/>
                    </a:ln>
                  </p:spPr>
                  <p:txBody>
                    <a:bodyPr/>
                    <a:lstStyle/>
                    <a:p>
                      <a:endParaRPr lang="de-DE"/>
                    </a:p>
                  </p:txBody>
                </p:sp>
                <p:sp>
                  <p:nvSpPr>
                    <p:cNvPr id="44289" name="Freeform 134"/>
                    <p:cNvSpPr>
                      <a:spLocks/>
                    </p:cNvSpPr>
                    <p:nvPr/>
                  </p:nvSpPr>
                  <p:spPr bwMode="auto">
                    <a:xfrm>
                      <a:off x="2379" y="3294"/>
                      <a:ext cx="47" cy="58"/>
                    </a:xfrm>
                    <a:custGeom>
                      <a:avLst/>
                      <a:gdLst>
                        <a:gd name="T0" fmla="*/ 24 w 328"/>
                        <a:gd name="T1" fmla="*/ 8 h 349"/>
                        <a:gd name="T2" fmla="*/ 28 w 328"/>
                        <a:gd name="T3" fmla="*/ 2 h 349"/>
                        <a:gd name="T4" fmla="*/ 33 w 328"/>
                        <a:gd name="T5" fmla="*/ 0 h 349"/>
                        <a:gd name="T6" fmla="*/ 37 w 328"/>
                        <a:gd name="T7" fmla="*/ 0 h 349"/>
                        <a:gd name="T8" fmla="*/ 47 w 328"/>
                        <a:gd name="T9" fmla="*/ 4 h 349"/>
                        <a:gd name="T10" fmla="*/ 31 w 328"/>
                        <a:gd name="T11" fmla="*/ 25 h 349"/>
                        <a:gd name="T12" fmla="*/ 24 w 328"/>
                        <a:gd name="T13" fmla="*/ 36 h 349"/>
                        <a:gd name="T14" fmla="*/ 20 w 328"/>
                        <a:gd name="T15" fmla="*/ 46 h 349"/>
                        <a:gd name="T16" fmla="*/ 25 w 328"/>
                        <a:gd name="T17" fmla="*/ 49 h 349"/>
                        <a:gd name="T18" fmla="*/ 19 w 328"/>
                        <a:gd name="T19" fmla="*/ 58 h 349"/>
                        <a:gd name="T20" fmla="*/ 15 w 328"/>
                        <a:gd name="T21" fmla="*/ 54 h 349"/>
                        <a:gd name="T22" fmla="*/ 10 w 328"/>
                        <a:gd name="T23" fmla="*/ 50 h 349"/>
                        <a:gd name="T24" fmla="*/ 0 w 328"/>
                        <a:gd name="T25" fmla="*/ 45 h 349"/>
                        <a:gd name="T26" fmla="*/ 3 w 328"/>
                        <a:gd name="T27" fmla="*/ 41 h 349"/>
                        <a:gd name="T28" fmla="*/ 6 w 328"/>
                        <a:gd name="T29" fmla="*/ 37 h 349"/>
                        <a:gd name="T30" fmla="*/ 11 w 328"/>
                        <a:gd name="T31" fmla="*/ 40 h 349"/>
                        <a:gd name="T32" fmla="*/ 20 w 328"/>
                        <a:gd name="T33" fmla="*/ 25 h 349"/>
                        <a:gd name="T34" fmla="*/ 24 w 328"/>
                        <a:gd name="T35" fmla="*/ 19 h 349"/>
                        <a:gd name="T36" fmla="*/ 31 w 328"/>
                        <a:gd name="T37" fmla="*/ 11 h 349"/>
                        <a:gd name="T38" fmla="*/ 24 w 328"/>
                        <a:gd name="T39" fmla="*/ 8 h 3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8"/>
                        <a:gd name="T61" fmla="*/ 0 h 349"/>
                        <a:gd name="T62" fmla="*/ 328 w 328"/>
                        <a:gd name="T63" fmla="*/ 349 h 3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8" h="349">
                          <a:moveTo>
                            <a:pt x="166" y="51"/>
                          </a:moveTo>
                          <a:lnTo>
                            <a:pt x="197" y="13"/>
                          </a:lnTo>
                          <a:lnTo>
                            <a:pt x="231" y="0"/>
                          </a:lnTo>
                          <a:lnTo>
                            <a:pt x="260" y="0"/>
                          </a:lnTo>
                          <a:lnTo>
                            <a:pt x="328" y="25"/>
                          </a:lnTo>
                          <a:lnTo>
                            <a:pt x="216" y="153"/>
                          </a:lnTo>
                          <a:lnTo>
                            <a:pt x="166" y="216"/>
                          </a:lnTo>
                          <a:lnTo>
                            <a:pt x="138" y="277"/>
                          </a:lnTo>
                          <a:lnTo>
                            <a:pt x="172" y="292"/>
                          </a:lnTo>
                          <a:lnTo>
                            <a:pt x="131" y="349"/>
                          </a:lnTo>
                          <a:lnTo>
                            <a:pt x="104" y="325"/>
                          </a:lnTo>
                          <a:lnTo>
                            <a:pt x="68" y="300"/>
                          </a:lnTo>
                          <a:lnTo>
                            <a:pt x="0" y="270"/>
                          </a:lnTo>
                          <a:lnTo>
                            <a:pt x="18" y="246"/>
                          </a:lnTo>
                          <a:lnTo>
                            <a:pt x="43" y="221"/>
                          </a:lnTo>
                          <a:lnTo>
                            <a:pt x="75" y="239"/>
                          </a:lnTo>
                          <a:lnTo>
                            <a:pt x="138" y="153"/>
                          </a:lnTo>
                          <a:lnTo>
                            <a:pt x="166" y="112"/>
                          </a:lnTo>
                          <a:lnTo>
                            <a:pt x="216" y="64"/>
                          </a:lnTo>
                          <a:lnTo>
                            <a:pt x="166" y="51"/>
                          </a:lnTo>
                        </a:path>
                      </a:pathLst>
                    </a:custGeom>
                    <a:noFill/>
                    <a:ln w="0">
                      <a:solidFill>
                        <a:srgbClr val="000000"/>
                      </a:solidFill>
                      <a:round/>
                      <a:headEnd/>
                      <a:tailEnd/>
                    </a:ln>
                  </p:spPr>
                  <p:txBody>
                    <a:bodyPr/>
                    <a:lstStyle/>
                    <a:p>
                      <a:endParaRPr lang="de-DE"/>
                    </a:p>
                  </p:txBody>
                </p:sp>
                <p:sp>
                  <p:nvSpPr>
                    <p:cNvPr id="44290" name="Freeform 135"/>
                    <p:cNvSpPr>
                      <a:spLocks/>
                    </p:cNvSpPr>
                    <p:nvPr/>
                  </p:nvSpPr>
                  <p:spPr bwMode="auto">
                    <a:xfrm>
                      <a:off x="2382" y="3453"/>
                      <a:ext cx="5" cy="10"/>
                    </a:xfrm>
                    <a:custGeom>
                      <a:avLst/>
                      <a:gdLst>
                        <a:gd name="T0" fmla="*/ 0 w 38"/>
                        <a:gd name="T1" fmla="*/ 0 h 63"/>
                        <a:gd name="T2" fmla="*/ 1 w 38"/>
                        <a:gd name="T3" fmla="*/ 0 h 63"/>
                        <a:gd name="T4" fmla="*/ 2 w 38"/>
                        <a:gd name="T5" fmla="*/ 0 h 63"/>
                        <a:gd name="T6" fmla="*/ 3 w 38"/>
                        <a:gd name="T7" fmla="*/ 0 h 63"/>
                        <a:gd name="T8" fmla="*/ 3 w 38"/>
                        <a:gd name="T9" fmla="*/ 2 h 63"/>
                        <a:gd name="T10" fmla="*/ 4 w 38"/>
                        <a:gd name="T11" fmla="*/ 5 h 63"/>
                        <a:gd name="T12" fmla="*/ 4 w 38"/>
                        <a:gd name="T13" fmla="*/ 6 h 63"/>
                        <a:gd name="T14" fmla="*/ 5 w 38"/>
                        <a:gd name="T15" fmla="*/ 9 h 63"/>
                        <a:gd name="T16" fmla="*/ 4 w 38"/>
                        <a:gd name="T17" fmla="*/ 10 h 63"/>
                        <a:gd name="T18" fmla="*/ 4 w 38"/>
                        <a:gd name="T19" fmla="*/ 10 h 63"/>
                        <a:gd name="T20" fmla="*/ 4 w 38"/>
                        <a:gd name="T21" fmla="*/ 8 h 63"/>
                        <a:gd name="T22" fmla="*/ 3 w 38"/>
                        <a:gd name="T23" fmla="*/ 7 h 63"/>
                        <a:gd name="T24" fmla="*/ 1 w 38"/>
                        <a:gd name="T25" fmla="*/ 6 h 63"/>
                        <a:gd name="T26" fmla="*/ 0 w 38"/>
                        <a:gd name="T27" fmla="*/ 0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63"/>
                        <a:gd name="T44" fmla="*/ 38 w 38"/>
                        <a:gd name="T45" fmla="*/ 63 h 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63">
                          <a:moveTo>
                            <a:pt x="0" y="3"/>
                          </a:moveTo>
                          <a:lnTo>
                            <a:pt x="11" y="0"/>
                          </a:lnTo>
                          <a:lnTo>
                            <a:pt x="17" y="0"/>
                          </a:lnTo>
                          <a:lnTo>
                            <a:pt x="24" y="0"/>
                          </a:lnTo>
                          <a:lnTo>
                            <a:pt x="25" y="11"/>
                          </a:lnTo>
                          <a:lnTo>
                            <a:pt x="30" y="31"/>
                          </a:lnTo>
                          <a:lnTo>
                            <a:pt x="30" y="38"/>
                          </a:lnTo>
                          <a:lnTo>
                            <a:pt x="38" y="55"/>
                          </a:lnTo>
                          <a:lnTo>
                            <a:pt x="34" y="60"/>
                          </a:lnTo>
                          <a:lnTo>
                            <a:pt x="30" y="63"/>
                          </a:lnTo>
                          <a:lnTo>
                            <a:pt x="30" y="51"/>
                          </a:lnTo>
                          <a:lnTo>
                            <a:pt x="24" y="42"/>
                          </a:lnTo>
                          <a:lnTo>
                            <a:pt x="11" y="37"/>
                          </a:lnTo>
                          <a:lnTo>
                            <a:pt x="0" y="3"/>
                          </a:lnTo>
                          <a:close/>
                        </a:path>
                      </a:pathLst>
                    </a:custGeom>
                    <a:solidFill>
                      <a:srgbClr val="C2C2C2"/>
                    </a:solidFill>
                    <a:ln w="9525">
                      <a:noFill/>
                      <a:round/>
                      <a:headEnd/>
                      <a:tailEnd/>
                    </a:ln>
                  </p:spPr>
                  <p:txBody>
                    <a:bodyPr/>
                    <a:lstStyle/>
                    <a:p>
                      <a:endParaRPr lang="de-DE"/>
                    </a:p>
                  </p:txBody>
                </p:sp>
                <p:sp>
                  <p:nvSpPr>
                    <p:cNvPr id="44291" name="Freeform 136"/>
                    <p:cNvSpPr>
                      <a:spLocks/>
                    </p:cNvSpPr>
                    <p:nvPr/>
                  </p:nvSpPr>
                  <p:spPr bwMode="auto">
                    <a:xfrm>
                      <a:off x="2382" y="3453"/>
                      <a:ext cx="5" cy="10"/>
                    </a:xfrm>
                    <a:custGeom>
                      <a:avLst/>
                      <a:gdLst>
                        <a:gd name="T0" fmla="*/ 0 w 38"/>
                        <a:gd name="T1" fmla="*/ 0 h 63"/>
                        <a:gd name="T2" fmla="*/ 1 w 38"/>
                        <a:gd name="T3" fmla="*/ 0 h 63"/>
                        <a:gd name="T4" fmla="*/ 2 w 38"/>
                        <a:gd name="T5" fmla="*/ 0 h 63"/>
                        <a:gd name="T6" fmla="*/ 3 w 38"/>
                        <a:gd name="T7" fmla="*/ 0 h 63"/>
                        <a:gd name="T8" fmla="*/ 3 w 38"/>
                        <a:gd name="T9" fmla="*/ 2 h 63"/>
                        <a:gd name="T10" fmla="*/ 4 w 38"/>
                        <a:gd name="T11" fmla="*/ 5 h 63"/>
                        <a:gd name="T12" fmla="*/ 4 w 38"/>
                        <a:gd name="T13" fmla="*/ 6 h 63"/>
                        <a:gd name="T14" fmla="*/ 5 w 38"/>
                        <a:gd name="T15" fmla="*/ 9 h 63"/>
                        <a:gd name="T16" fmla="*/ 4 w 38"/>
                        <a:gd name="T17" fmla="*/ 10 h 63"/>
                        <a:gd name="T18" fmla="*/ 4 w 38"/>
                        <a:gd name="T19" fmla="*/ 10 h 63"/>
                        <a:gd name="T20" fmla="*/ 4 w 38"/>
                        <a:gd name="T21" fmla="*/ 8 h 63"/>
                        <a:gd name="T22" fmla="*/ 3 w 38"/>
                        <a:gd name="T23" fmla="*/ 7 h 63"/>
                        <a:gd name="T24" fmla="*/ 1 w 38"/>
                        <a:gd name="T25" fmla="*/ 6 h 63"/>
                        <a:gd name="T26" fmla="*/ 0 w 38"/>
                        <a:gd name="T27" fmla="*/ 0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63"/>
                        <a:gd name="T44" fmla="*/ 38 w 38"/>
                        <a:gd name="T45" fmla="*/ 63 h 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63">
                          <a:moveTo>
                            <a:pt x="0" y="3"/>
                          </a:moveTo>
                          <a:lnTo>
                            <a:pt x="11" y="0"/>
                          </a:lnTo>
                          <a:lnTo>
                            <a:pt x="17" y="0"/>
                          </a:lnTo>
                          <a:lnTo>
                            <a:pt x="24" y="0"/>
                          </a:lnTo>
                          <a:lnTo>
                            <a:pt x="25" y="11"/>
                          </a:lnTo>
                          <a:lnTo>
                            <a:pt x="30" y="31"/>
                          </a:lnTo>
                          <a:lnTo>
                            <a:pt x="30" y="38"/>
                          </a:lnTo>
                          <a:lnTo>
                            <a:pt x="38" y="55"/>
                          </a:lnTo>
                          <a:lnTo>
                            <a:pt x="34" y="60"/>
                          </a:lnTo>
                          <a:lnTo>
                            <a:pt x="30" y="63"/>
                          </a:lnTo>
                          <a:lnTo>
                            <a:pt x="30" y="51"/>
                          </a:lnTo>
                          <a:lnTo>
                            <a:pt x="24" y="42"/>
                          </a:lnTo>
                          <a:lnTo>
                            <a:pt x="11" y="37"/>
                          </a:lnTo>
                          <a:lnTo>
                            <a:pt x="0" y="3"/>
                          </a:lnTo>
                        </a:path>
                      </a:pathLst>
                    </a:custGeom>
                    <a:noFill/>
                    <a:ln w="0">
                      <a:solidFill>
                        <a:srgbClr val="000000"/>
                      </a:solidFill>
                      <a:round/>
                      <a:headEnd/>
                      <a:tailEnd/>
                    </a:ln>
                  </p:spPr>
                  <p:txBody>
                    <a:bodyPr/>
                    <a:lstStyle/>
                    <a:p>
                      <a:endParaRPr lang="de-DE"/>
                    </a:p>
                  </p:txBody>
                </p:sp>
                <p:sp>
                  <p:nvSpPr>
                    <p:cNvPr id="44292" name="Freeform 137"/>
                    <p:cNvSpPr>
                      <a:spLocks/>
                    </p:cNvSpPr>
                    <p:nvPr/>
                  </p:nvSpPr>
                  <p:spPr bwMode="auto">
                    <a:xfrm>
                      <a:off x="2762" y="3188"/>
                      <a:ext cx="85" cy="66"/>
                    </a:xfrm>
                    <a:custGeom>
                      <a:avLst/>
                      <a:gdLst>
                        <a:gd name="T0" fmla="*/ 71 w 594"/>
                        <a:gd name="T1" fmla="*/ 7 h 398"/>
                        <a:gd name="T2" fmla="*/ 65 w 594"/>
                        <a:gd name="T3" fmla="*/ 7 h 398"/>
                        <a:gd name="T4" fmla="*/ 72 w 594"/>
                        <a:gd name="T5" fmla="*/ 13 h 398"/>
                        <a:gd name="T6" fmla="*/ 75 w 594"/>
                        <a:gd name="T7" fmla="*/ 22 h 398"/>
                        <a:gd name="T8" fmla="*/ 76 w 594"/>
                        <a:gd name="T9" fmla="*/ 32 h 398"/>
                        <a:gd name="T10" fmla="*/ 72 w 594"/>
                        <a:gd name="T11" fmla="*/ 41 h 398"/>
                        <a:gd name="T12" fmla="*/ 66 w 594"/>
                        <a:gd name="T13" fmla="*/ 49 h 398"/>
                        <a:gd name="T14" fmla="*/ 57 w 594"/>
                        <a:gd name="T15" fmla="*/ 55 h 398"/>
                        <a:gd name="T16" fmla="*/ 46 w 594"/>
                        <a:gd name="T17" fmla="*/ 57 h 398"/>
                        <a:gd name="T18" fmla="*/ 35 w 594"/>
                        <a:gd name="T19" fmla="*/ 56 h 398"/>
                        <a:gd name="T20" fmla="*/ 25 w 594"/>
                        <a:gd name="T21" fmla="*/ 52 h 398"/>
                        <a:gd name="T22" fmla="*/ 17 w 594"/>
                        <a:gd name="T23" fmla="*/ 46 h 398"/>
                        <a:gd name="T24" fmla="*/ 12 w 594"/>
                        <a:gd name="T25" fmla="*/ 37 h 398"/>
                        <a:gd name="T26" fmla="*/ 9 w 594"/>
                        <a:gd name="T27" fmla="*/ 27 h 398"/>
                        <a:gd name="T28" fmla="*/ 11 w 594"/>
                        <a:gd name="T29" fmla="*/ 18 h 398"/>
                        <a:gd name="T30" fmla="*/ 16 w 594"/>
                        <a:gd name="T31" fmla="*/ 9 h 398"/>
                        <a:gd name="T32" fmla="*/ 24 w 594"/>
                        <a:gd name="T33" fmla="*/ 6 h 398"/>
                        <a:gd name="T34" fmla="*/ 33 w 594"/>
                        <a:gd name="T35" fmla="*/ 6 h 398"/>
                        <a:gd name="T36" fmla="*/ 17 w 594"/>
                        <a:gd name="T37" fmla="*/ 1 h 398"/>
                        <a:gd name="T38" fmla="*/ 12 w 594"/>
                        <a:gd name="T39" fmla="*/ 0 h 398"/>
                        <a:gd name="T40" fmla="*/ 5 w 594"/>
                        <a:gd name="T41" fmla="*/ 8 h 398"/>
                        <a:gd name="T42" fmla="*/ 1 w 594"/>
                        <a:gd name="T43" fmla="*/ 19 h 398"/>
                        <a:gd name="T44" fmla="*/ 0 w 594"/>
                        <a:gd name="T45" fmla="*/ 30 h 398"/>
                        <a:gd name="T46" fmla="*/ 3 w 594"/>
                        <a:gd name="T47" fmla="*/ 41 h 398"/>
                        <a:gd name="T48" fmla="*/ 9 w 594"/>
                        <a:gd name="T49" fmla="*/ 51 h 398"/>
                        <a:gd name="T50" fmla="*/ 18 w 594"/>
                        <a:gd name="T51" fmla="*/ 59 h 398"/>
                        <a:gd name="T52" fmla="*/ 29 w 594"/>
                        <a:gd name="T53" fmla="*/ 64 h 398"/>
                        <a:gd name="T54" fmla="*/ 41 w 594"/>
                        <a:gd name="T55" fmla="*/ 66 h 398"/>
                        <a:gd name="T56" fmla="*/ 54 w 594"/>
                        <a:gd name="T57" fmla="*/ 65 h 398"/>
                        <a:gd name="T58" fmla="*/ 65 w 594"/>
                        <a:gd name="T59" fmla="*/ 61 h 398"/>
                        <a:gd name="T60" fmla="*/ 75 w 594"/>
                        <a:gd name="T61" fmla="*/ 53 h 398"/>
                        <a:gd name="T62" fmla="*/ 82 w 594"/>
                        <a:gd name="T63" fmla="*/ 44 h 398"/>
                        <a:gd name="T64" fmla="*/ 85 w 594"/>
                        <a:gd name="T65" fmla="*/ 33 h 398"/>
                        <a:gd name="T66" fmla="*/ 85 w 594"/>
                        <a:gd name="T67" fmla="*/ 23 h 398"/>
                        <a:gd name="T68" fmla="*/ 82 w 594"/>
                        <a:gd name="T69" fmla="*/ 12 h 398"/>
                        <a:gd name="T70" fmla="*/ 81 w 594"/>
                        <a:gd name="T71" fmla="*/ 10 h 398"/>
                        <a:gd name="T72" fmla="*/ 71 w 594"/>
                        <a:gd name="T73" fmla="*/ 7 h 3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4"/>
                        <a:gd name="T112" fmla="*/ 0 h 398"/>
                        <a:gd name="T113" fmla="*/ 594 w 594"/>
                        <a:gd name="T114" fmla="*/ 398 h 3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4" h="398">
                          <a:moveTo>
                            <a:pt x="497" y="45"/>
                          </a:moveTo>
                          <a:lnTo>
                            <a:pt x="451" y="45"/>
                          </a:lnTo>
                          <a:lnTo>
                            <a:pt x="501" y="80"/>
                          </a:lnTo>
                          <a:lnTo>
                            <a:pt x="526" y="133"/>
                          </a:lnTo>
                          <a:lnTo>
                            <a:pt x="528" y="192"/>
                          </a:lnTo>
                          <a:lnTo>
                            <a:pt x="505" y="250"/>
                          </a:lnTo>
                          <a:lnTo>
                            <a:pt x="461" y="295"/>
                          </a:lnTo>
                          <a:lnTo>
                            <a:pt x="396" y="329"/>
                          </a:lnTo>
                          <a:lnTo>
                            <a:pt x="322" y="345"/>
                          </a:lnTo>
                          <a:lnTo>
                            <a:pt x="248" y="338"/>
                          </a:lnTo>
                          <a:lnTo>
                            <a:pt x="176" y="315"/>
                          </a:lnTo>
                          <a:lnTo>
                            <a:pt x="120" y="278"/>
                          </a:lnTo>
                          <a:lnTo>
                            <a:pt x="82" y="226"/>
                          </a:lnTo>
                          <a:lnTo>
                            <a:pt x="66" y="165"/>
                          </a:lnTo>
                          <a:lnTo>
                            <a:pt x="77" y="108"/>
                          </a:lnTo>
                          <a:lnTo>
                            <a:pt x="109" y="56"/>
                          </a:lnTo>
                          <a:lnTo>
                            <a:pt x="165" y="38"/>
                          </a:lnTo>
                          <a:lnTo>
                            <a:pt x="234" y="38"/>
                          </a:lnTo>
                          <a:lnTo>
                            <a:pt x="116" y="6"/>
                          </a:lnTo>
                          <a:lnTo>
                            <a:pt x="87" y="0"/>
                          </a:lnTo>
                          <a:lnTo>
                            <a:pt x="35" y="49"/>
                          </a:lnTo>
                          <a:lnTo>
                            <a:pt x="5" y="113"/>
                          </a:lnTo>
                          <a:lnTo>
                            <a:pt x="0" y="179"/>
                          </a:lnTo>
                          <a:lnTo>
                            <a:pt x="21" y="245"/>
                          </a:lnTo>
                          <a:lnTo>
                            <a:pt x="66" y="305"/>
                          </a:lnTo>
                          <a:lnTo>
                            <a:pt x="129" y="353"/>
                          </a:lnTo>
                          <a:lnTo>
                            <a:pt x="205" y="383"/>
                          </a:lnTo>
                          <a:lnTo>
                            <a:pt x="288" y="398"/>
                          </a:lnTo>
                          <a:lnTo>
                            <a:pt x="376" y="390"/>
                          </a:lnTo>
                          <a:lnTo>
                            <a:pt x="456" y="365"/>
                          </a:lnTo>
                          <a:lnTo>
                            <a:pt x="522" y="322"/>
                          </a:lnTo>
                          <a:lnTo>
                            <a:pt x="570" y="266"/>
                          </a:lnTo>
                          <a:lnTo>
                            <a:pt x="594" y="200"/>
                          </a:lnTo>
                          <a:lnTo>
                            <a:pt x="594" y="136"/>
                          </a:lnTo>
                          <a:lnTo>
                            <a:pt x="571" y="70"/>
                          </a:lnTo>
                          <a:lnTo>
                            <a:pt x="565" y="59"/>
                          </a:lnTo>
                          <a:lnTo>
                            <a:pt x="497" y="45"/>
                          </a:lnTo>
                          <a:close/>
                        </a:path>
                      </a:pathLst>
                    </a:custGeom>
                    <a:solidFill>
                      <a:srgbClr val="40C2FF"/>
                    </a:solidFill>
                    <a:ln w="9525">
                      <a:noFill/>
                      <a:round/>
                      <a:headEnd/>
                      <a:tailEnd/>
                    </a:ln>
                  </p:spPr>
                  <p:txBody>
                    <a:bodyPr/>
                    <a:lstStyle/>
                    <a:p>
                      <a:endParaRPr lang="de-DE"/>
                    </a:p>
                  </p:txBody>
                </p:sp>
                <p:sp>
                  <p:nvSpPr>
                    <p:cNvPr id="44293" name="Freeform 138"/>
                    <p:cNvSpPr>
                      <a:spLocks/>
                    </p:cNvSpPr>
                    <p:nvPr/>
                  </p:nvSpPr>
                  <p:spPr bwMode="auto">
                    <a:xfrm>
                      <a:off x="2762" y="3188"/>
                      <a:ext cx="85" cy="66"/>
                    </a:xfrm>
                    <a:custGeom>
                      <a:avLst/>
                      <a:gdLst>
                        <a:gd name="T0" fmla="*/ 71 w 594"/>
                        <a:gd name="T1" fmla="*/ 7 h 398"/>
                        <a:gd name="T2" fmla="*/ 65 w 594"/>
                        <a:gd name="T3" fmla="*/ 7 h 398"/>
                        <a:gd name="T4" fmla="*/ 72 w 594"/>
                        <a:gd name="T5" fmla="*/ 13 h 398"/>
                        <a:gd name="T6" fmla="*/ 75 w 594"/>
                        <a:gd name="T7" fmla="*/ 22 h 398"/>
                        <a:gd name="T8" fmla="*/ 76 w 594"/>
                        <a:gd name="T9" fmla="*/ 32 h 398"/>
                        <a:gd name="T10" fmla="*/ 72 w 594"/>
                        <a:gd name="T11" fmla="*/ 41 h 398"/>
                        <a:gd name="T12" fmla="*/ 66 w 594"/>
                        <a:gd name="T13" fmla="*/ 49 h 398"/>
                        <a:gd name="T14" fmla="*/ 57 w 594"/>
                        <a:gd name="T15" fmla="*/ 55 h 398"/>
                        <a:gd name="T16" fmla="*/ 46 w 594"/>
                        <a:gd name="T17" fmla="*/ 57 h 398"/>
                        <a:gd name="T18" fmla="*/ 35 w 594"/>
                        <a:gd name="T19" fmla="*/ 56 h 398"/>
                        <a:gd name="T20" fmla="*/ 25 w 594"/>
                        <a:gd name="T21" fmla="*/ 52 h 398"/>
                        <a:gd name="T22" fmla="*/ 17 w 594"/>
                        <a:gd name="T23" fmla="*/ 46 h 398"/>
                        <a:gd name="T24" fmla="*/ 12 w 594"/>
                        <a:gd name="T25" fmla="*/ 37 h 398"/>
                        <a:gd name="T26" fmla="*/ 9 w 594"/>
                        <a:gd name="T27" fmla="*/ 27 h 398"/>
                        <a:gd name="T28" fmla="*/ 11 w 594"/>
                        <a:gd name="T29" fmla="*/ 18 h 398"/>
                        <a:gd name="T30" fmla="*/ 16 w 594"/>
                        <a:gd name="T31" fmla="*/ 9 h 398"/>
                        <a:gd name="T32" fmla="*/ 24 w 594"/>
                        <a:gd name="T33" fmla="*/ 6 h 398"/>
                        <a:gd name="T34" fmla="*/ 33 w 594"/>
                        <a:gd name="T35" fmla="*/ 6 h 398"/>
                        <a:gd name="T36" fmla="*/ 17 w 594"/>
                        <a:gd name="T37" fmla="*/ 1 h 398"/>
                        <a:gd name="T38" fmla="*/ 12 w 594"/>
                        <a:gd name="T39" fmla="*/ 0 h 398"/>
                        <a:gd name="T40" fmla="*/ 5 w 594"/>
                        <a:gd name="T41" fmla="*/ 8 h 398"/>
                        <a:gd name="T42" fmla="*/ 1 w 594"/>
                        <a:gd name="T43" fmla="*/ 19 h 398"/>
                        <a:gd name="T44" fmla="*/ 0 w 594"/>
                        <a:gd name="T45" fmla="*/ 30 h 398"/>
                        <a:gd name="T46" fmla="*/ 3 w 594"/>
                        <a:gd name="T47" fmla="*/ 41 h 398"/>
                        <a:gd name="T48" fmla="*/ 9 w 594"/>
                        <a:gd name="T49" fmla="*/ 51 h 398"/>
                        <a:gd name="T50" fmla="*/ 18 w 594"/>
                        <a:gd name="T51" fmla="*/ 59 h 398"/>
                        <a:gd name="T52" fmla="*/ 29 w 594"/>
                        <a:gd name="T53" fmla="*/ 64 h 398"/>
                        <a:gd name="T54" fmla="*/ 41 w 594"/>
                        <a:gd name="T55" fmla="*/ 66 h 398"/>
                        <a:gd name="T56" fmla="*/ 54 w 594"/>
                        <a:gd name="T57" fmla="*/ 65 h 398"/>
                        <a:gd name="T58" fmla="*/ 65 w 594"/>
                        <a:gd name="T59" fmla="*/ 61 h 398"/>
                        <a:gd name="T60" fmla="*/ 75 w 594"/>
                        <a:gd name="T61" fmla="*/ 53 h 398"/>
                        <a:gd name="T62" fmla="*/ 82 w 594"/>
                        <a:gd name="T63" fmla="*/ 44 h 398"/>
                        <a:gd name="T64" fmla="*/ 85 w 594"/>
                        <a:gd name="T65" fmla="*/ 33 h 398"/>
                        <a:gd name="T66" fmla="*/ 85 w 594"/>
                        <a:gd name="T67" fmla="*/ 23 h 398"/>
                        <a:gd name="T68" fmla="*/ 82 w 594"/>
                        <a:gd name="T69" fmla="*/ 12 h 398"/>
                        <a:gd name="T70" fmla="*/ 81 w 594"/>
                        <a:gd name="T71" fmla="*/ 10 h 398"/>
                        <a:gd name="T72" fmla="*/ 71 w 594"/>
                        <a:gd name="T73" fmla="*/ 7 h 3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4"/>
                        <a:gd name="T112" fmla="*/ 0 h 398"/>
                        <a:gd name="T113" fmla="*/ 594 w 594"/>
                        <a:gd name="T114" fmla="*/ 398 h 3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4" h="398">
                          <a:moveTo>
                            <a:pt x="497" y="45"/>
                          </a:moveTo>
                          <a:lnTo>
                            <a:pt x="451" y="45"/>
                          </a:lnTo>
                          <a:lnTo>
                            <a:pt x="501" y="80"/>
                          </a:lnTo>
                          <a:lnTo>
                            <a:pt x="526" y="133"/>
                          </a:lnTo>
                          <a:lnTo>
                            <a:pt x="528" y="192"/>
                          </a:lnTo>
                          <a:lnTo>
                            <a:pt x="505" y="250"/>
                          </a:lnTo>
                          <a:lnTo>
                            <a:pt x="461" y="295"/>
                          </a:lnTo>
                          <a:lnTo>
                            <a:pt x="396" y="329"/>
                          </a:lnTo>
                          <a:lnTo>
                            <a:pt x="322" y="345"/>
                          </a:lnTo>
                          <a:lnTo>
                            <a:pt x="248" y="338"/>
                          </a:lnTo>
                          <a:lnTo>
                            <a:pt x="176" y="315"/>
                          </a:lnTo>
                          <a:lnTo>
                            <a:pt x="120" y="278"/>
                          </a:lnTo>
                          <a:lnTo>
                            <a:pt x="82" y="226"/>
                          </a:lnTo>
                          <a:lnTo>
                            <a:pt x="66" y="165"/>
                          </a:lnTo>
                          <a:lnTo>
                            <a:pt x="77" y="108"/>
                          </a:lnTo>
                          <a:lnTo>
                            <a:pt x="109" y="56"/>
                          </a:lnTo>
                          <a:lnTo>
                            <a:pt x="165" y="38"/>
                          </a:lnTo>
                          <a:lnTo>
                            <a:pt x="234" y="38"/>
                          </a:lnTo>
                          <a:lnTo>
                            <a:pt x="116" y="6"/>
                          </a:lnTo>
                          <a:lnTo>
                            <a:pt x="87" y="0"/>
                          </a:lnTo>
                          <a:lnTo>
                            <a:pt x="35" y="49"/>
                          </a:lnTo>
                          <a:lnTo>
                            <a:pt x="5" y="113"/>
                          </a:lnTo>
                          <a:lnTo>
                            <a:pt x="0" y="179"/>
                          </a:lnTo>
                          <a:lnTo>
                            <a:pt x="21" y="245"/>
                          </a:lnTo>
                          <a:lnTo>
                            <a:pt x="66" y="305"/>
                          </a:lnTo>
                          <a:lnTo>
                            <a:pt x="129" y="353"/>
                          </a:lnTo>
                          <a:lnTo>
                            <a:pt x="205" y="383"/>
                          </a:lnTo>
                          <a:lnTo>
                            <a:pt x="288" y="398"/>
                          </a:lnTo>
                          <a:lnTo>
                            <a:pt x="376" y="390"/>
                          </a:lnTo>
                          <a:lnTo>
                            <a:pt x="456" y="365"/>
                          </a:lnTo>
                          <a:lnTo>
                            <a:pt x="522" y="322"/>
                          </a:lnTo>
                          <a:lnTo>
                            <a:pt x="570" y="266"/>
                          </a:lnTo>
                          <a:lnTo>
                            <a:pt x="594" y="200"/>
                          </a:lnTo>
                          <a:lnTo>
                            <a:pt x="594" y="136"/>
                          </a:lnTo>
                          <a:lnTo>
                            <a:pt x="571" y="70"/>
                          </a:lnTo>
                          <a:lnTo>
                            <a:pt x="565" y="59"/>
                          </a:lnTo>
                          <a:lnTo>
                            <a:pt x="497" y="45"/>
                          </a:lnTo>
                        </a:path>
                      </a:pathLst>
                    </a:custGeom>
                    <a:noFill/>
                    <a:ln w="0">
                      <a:solidFill>
                        <a:srgbClr val="000000"/>
                      </a:solidFill>
                      <a:round/>
                      <a:headEnd/>
                      <a:tailEnd/>
                    </a:ln>
                  </p:spPr>
                  <p:txBody>
                    <a:bodyPr/>
                    <a:lstStyle/>
                    <a:p>
                      <a:endParaRPr lang="de-DE"/>
                    </a:p>
                  </p:txBody>
                </p:sp>
                <p:sp>
                  <p:nvSpPr>
                    <p:cNvPr id="44294" name="Freeform 139"/>
                    <p:cNvSpPr>
                      <a:spLocks/>
                    </p:cNvSpPr>
                    <p:nvPr/>
                  </p:nvSpPr>
                  <p:spPr bwMode="auto">
                    <a:xfrm>
                      <a:off x="2761" y="3189"/>
                      <a:ext cx="79" cy="86"/>
                    </a:xfrm>
                    <a:custGeom>
                      <a:avLst/>
                      <a:gdLst>
                        <a:gd name="T0" fmla="*/ 35 w 556"/>
                        <a:gd name="T1" fmla="*/ 33 h 518"/>
                        <a:gd name="T2" fmla="*/ 19 w 556"/>
                        <a:gd name="T3" fmla="*/ 14 h 518"/>
                        <a:gd name="T4" fmla="*/ 17 w 556"/>
                        <a:gd name="T5" fmla="*/ 8 h 518"/>
                        <a:gd name="T6" fmla="*/ 27 w 556"/>
                        <a:gd name="T7" fmla="*/ 4 h 518"/>
                        <a:gd name="T8" fmla="*/ 31 w 556"/>
                        <a:gd name="T9" fmla="*/ 6 h 518"/>
                        <a:gd name="T10" fmla="*/ 38 w 556"/>
                        <a:gd name="T11" fmla="*/ 6 h 518"/>
                        <a:gd name="T12" fmla="*/ 42 w 556"/>
                        <a:gd name="T13" fmla="*/ 6 h 518"/>
                        <a:gd name="T14" fmla="*/ 49 w 556"/>
                        <a:gd name="T15" fmla="*/ 5 h 518"/>
                        <a:gd name="T16" fmla="*/ 58 w 556"/>
                        <a:gd name="T17" fmla="*/ 19 h 518"/>
                        <a:gd name="T18" fmla="*/ 58 w 556"/>
                        <a:gd name="T19" fmla="*/ 27 h 518"/>
                        <a:gd name="T20" fmla="*/ 62 w 556"/>
                        <a:gd name="T21" fmla="*/ 27 h 518"/>
                        <a:gd name="T22" fmla="*/ 67 w 556"/>
                        <a:gd name="T23" fmla="*/ 18 h 518"/>
                        <a:gd name="T24" fmla="*/ 71 w 556"/>
                        <a:gd name="T25" fmla="*/ 16 h 518"/>
                        <a:gd name="T26" fmla="*/ 69 w 556"/>
                        <a:gd name="T27" fmla="*/ 27 h 518"/>
                        <a:gd name="T28" fmla="*/ 64 w 556"/>
                        <a:gd name="T29" fmla="*/ 35 h 518"/>
                        <a:gd name="T30" fmla="*/ 76 w 556"/>
                        <a:gd name="T31" fmla="*/ 35 h 518"/>
                        <a:gd name="T32" fmla="*/ 79 w 556"/>
                        <a:gd name="T33" fmla="*/ 32 h 518"/>
                        <a:gd name="T34" fmla="*/ 76 w 556"/>
                        <a:gd name="T35" fmla="*/ 36 h 518"/>
                        <a:gd name="T36" fmla="*/ 73 w 556"/>
                        <a:gd name="T37" fmla="*/ 39 h 518"/>
                        <a:gd name="T38" fmla="*/ 66 w 556"/>
                        <a:gd name="T39" fmla="*/ 41 h 518"/>
                        <a:gd name="T40" fmla="*/ 74 w 556"/>
                        <a:gd name="T41" fmla="*/ 41 h 518"/>
                        <a:gd name="T42" fmla="*/ 66 w 556"/>
                        <a:gd name="T43" fmla="*/ 44 h 518"/>
                        <a:gd name="T44" fmla="*/ 49 w 556"/>
                        <a:gd name="T45" fmla="*/ 54 h 518"/>
                        <a:gd name="T46" fmla="*/ 42 w 556"/>
                        <a:gd name="T47" fmla="*/ 60 h 518"/>
                        <a:gd name="T48" fmla="*/ 39 w 556"/>
                        <a:gd name="T49" fmla="*/ 64 h 518"/>
                        <a:gd name="T50" fmla="*/ 39 w 556"/>
                        <a:gd name="T51" fmla="*/ 66 h 518"/>
                        <a:gd name="T52" fmla="*/ 39 w 556"/>
                        <a:gd name="T53" fmla="*/ 66 h 518"/>
                        <a:gd name="T54" fmla="*/ 36 w 556"/>
                        <a:gd name="T55" fmla="*/ 65 h 518"/>
                        <a:gd name="T56" fmla="*/ 37 w 556"/>
                        <a:gd name="T57" fmla="*/ 54 h 518"/>
                        <a:gd name="T58" fmla="*/ 27 w 556"/>
                        <a:gd name="T59" fmla="*/ 55 h 518"/>
                        <a:gd name="T60" fmla="*/ 10 w 556"/>
                        <a:gd name="T61" fmla="*/ 72 h 518"/>
                        <a:gd name="T62" fmla="*/ 0 w 556"/>
                        <a:gd name="T63" fmla="*/ 86 h 518"/>
                        <a:gd name="T64" fmla="*/ 4 w 556"/>
                        <a:gd name="T65" fmla="*/ 77 h 518"/>
                        <a:gd name="T66" fmla="*/ 14 w 556"/>
                        <a:gd name="T67" fmla="*/ 61 h 518"/>
                        <a:gd name="T68" fmla="*/ 26 w 556"/>
                        <a:gd name="T69" fmla="*/ 45 h 518"/>
                        <a:gd name="T70" fmla="*/ 38 w 556"/>
                        <a:gd name="T71" fmla="*/ 40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6"/>
                        <a:gd name="T109" fmla="*/ 0 h 518"/>
                        <a:gd name="T110" fmla="*/ 556 w 5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6" h="518">
                          <a:moveTo>
                            <a:pt x="269" y="239"/>
                          </a:moveTo>
                          <a:lnTo>
                            <a:pt x="244" y="197"/>
                          </a:lnTo>
                          <a:lnTo>
                            <a:pt x="185" y="134"/>
                          </a:lnTo>
                          <a:lnTo>
                            <a:pt x="133" y="84"/>
                          </a:lnTo>
                          <a:lnTo>
                            <a:pt x="94" y="19"/>
                          </a:lnTo>
                          <a:lnTo>
                            <a:pt x="122" y="50"/>
                          </a:lnTo>
                          <a:lnTo>
                            <a:pt x="138" y="0"/>
                          </a:lnTo>
                          <a:lnTo>
                            <a:pt x="193" y="24"/>
                          </a:lnTo>
                          <a:lnTo>
                            <a:pt x="202" y="24"/>
                          </a:lnTo>
                          <a:lnTo>
                            <a:pt x="215" y="39"/>
                          </a:lnTo>
                          <a:lnTo>
                            <a:pt x="223" y="24"/>
                          </a:lnTo>
                          <a:lnTo>
                            <a:pt x="264" y="39"/>
                          </a:lnTo>
                          <a:lnTo>
                            <a:pt x="277" y="32"/>
                          </a:lnTo>
                          <a:lnTo>
                            <a:pt x="294" y="39"/>
                          </a:lnTo>
                          <a:lnTo>
                            <a:pt x="324" y="32"/>
                          </a:lnTo>
                          <a:lnTo>
                            <a:pt x="347" y="32"/>
                          </a:lnTo>
                          <a:lnTo>
                            <a:pt x="385" y="80"/>
                          </a:lnTo>
                          <a:lnTo>
                            <a:pt x="406" y="115"/>
                          </a:lnTo>
                          <a:lnTo>
                            <a:pt x="408" y="144"/>
                          </a:lnTo>
                          <a:lnTo>
                            <a:pt x="408" y="163"/>
                          </a:lnTo>
                          <a:lnTo>
                            <a:pt x="400" y="183"/>
                          </a:lnTo>
                          <a:lnTo>
                            <a:pt x="436" y="163"/>
                          </a:lnTo>
                          <a:lnTo>
                            <a:pt x="457" y="138"/>
                          </a:lnTo>
                          <a:lnTo>
                            <a:pt x="471" y="109"/>
                          </a:lnTo>
                          <a:lnTo>
                            <a:pt x="488" y="65"/>
                          </a:lnTo>
                          <a:lnTo>
                            <a:pt x="503" y="99"/>
                          </a:lnTo>
                          <a:lnTo>
                            <a:pt x="503" y="132"/>
                          </a:lnTo>
                          <a:lnTo>
                            <a:pt x="484" y="161"/>
                          </a:lnTo>
                          <a:lnTo>
                            <a:pt x="468" y="188"/>
                          </a:lnTo>
                          <a:lnTo>
                            <a:pt x="449" y="209"/>
                          </a:lnTo>
                          <a:lnTo>
                            <a:pt x="505" y="201"/>
                          </a:lnTo>
                          <a:lnTo>
                            <a:pt x="532" y="209"/>
                          </a:lnTo>
                          <a:lnTo>
                            <a:pt x="545" y="204"/>
                          </a:lnTo>
                          <a:lnTo>
                            <a:pt x="556" y="194"/>
                          </a:lnTo>
                          <a:lnTo>
                            <a:pt x="549" y="206"/>
                          </a:lnTo>
                          <a:lnTo>
                            <a:pt x="532" y="218"/>
                          </a:lnTo>
                          <a:lnTo>
                            <a:pt x="521" y="225"/>
                          </a:lnTo>
                          <a:lnTo>
                            <a:pt x="511" y="233"/>
                          </a:lnTo>
                          <a:lnTo>
                            <a:pt x="474" y="243"/>
                          </a:lnTo>
                          <a:lnTo>
                            <a:pt x="468" y="248"/>
                          </a:lnTo>
                          <a:lnTo>
                            <a:pt x="490" y="250"/>
                          </a:lnTo>
                          <a:lnTo>
                            <a:pt x="518" y="244"/>
                          </a:lnTo>
                          <a:lnTo>
                            <a:pt x="503" y="253"/>
                          </a:lnTo>
                          <a:lnTo>
                            <a:pt x="466" y="267"/>
                          </a:lnTo>
                          <a:lnTo>
                            <a:pt x="389" y="286"/>
                          </a:lnTo>
                          <a:lnTo>
                            <a:pt x="346" y="326"/>
                          </a:lnTo>
                          <a:lnTo>
                            <a:pt x="307" y="355"/>
                          </a:lnTo>
                          <a:lnTo>
                            <a:pt x="294" y="362"/>
                          </a:lnTo>
                          <a:lnTo>
                            <a:pt x="283" y="377"/>
                          </a:lnTo>
                          <a:lnTo>
                            <a:pt x="273" y="384"/>
                          </a:lnTo>
                          <a:lnTo>
                            <a:pt x="267" y="393"/>
                          </a:lnTo>
                          <a:lnTo>
                            <a:pt x="271" y="396"/>
                          </a:lnTo>
                          <a:lnTo>
                            <a:pt x="277" y="397"/>
                          </a:lnTo>
                          <a:lnTo>
                            <a:pt x="272" y="398"/>
                          </a:lnTo>
                          <a:lnTo>
                            <a:pt x="257" y="398"/>
                          </a:lnTo>
                          <a:lnTo>
                            <a:pt x="251" y="392"/>
                          </a:lnTo>
                          <a:lnTo>
                            <a:pt x="248" y="365"/>
                          </a:lnTo>
                          <a:lnTo>
                            <a:pt x="261" y="326"/>
                          </a:lnTo>
                          <a:lnTo>
                            <a:pt x="264" y="303"/>
                          </a:lnTo>
                          <a:lnTo>
                            <a:pt x="190" y="331"/>
                          </a:lnTo>
                          <a:lnTo>
                            <a:pt x="111" y="384"/>
                          </a:lnTo>
                          <a:lnTo>
                            <a:pt x="67" y="432"/>
                          </a:lnTo>
                          <a:lnTo>
                            <a:pt x="47" y="472"/>
                          </a:lnTo>
                          <a:lnTo>
                            <a:pt x="0" y="518"/>
                          </a:lnTo>
                          <a:lnTo>
                            <a:pt x="40" y="464"/>
                          </a:lnTo>
                          <a:lnTo>
                            <a:pt x="30" y="464"/>
                          </a:lnTo>
                          <a:lnTo>
                            <a:pt x="66" y="419"/>
                          </a:lnTo>
                          <a:lnTo>
                            <a:pt x="101" y="365"/>
                          </a:lnTo>
                          <a:lnTo>
                            <a:pt x="158" y="296"/>
                          </a:lnTo>
                          <a:lnTo>
                            <a:pt x="185" y="274"/>
                          </a:lnTo>
                          <a:lnTo>
                            <a:pt x="222" y="257"/>
                          </a:lnTo>
                          <a:lnTo>
                            <a:pt x="269" y="239"/>
                          </a:lnTo>
                          <a:close/>
                        </a:path>
                      </a:pathLst>
                    </a:custGeom>
                    <a:solidFill>
                      <a:srgbClr val="050585"/>
                    </a:solidFill>
                    <a:ln w="9525">
                      <a:noFill/>
                      <a:round/>
                      <a:headEnd/>
                      <a:tailEnd/>
                    </a:ln>
                  </p:spPr>
                  <p:txBody>
                    <a:bodyPr/>
                    <a:lstStyle/>
                    <a:p>
                      <a:endParaRPr lang="de-DE"/>
                    </a:p>
                  </p:txBody>
                </p:sp>
                <p:sp>
                  <p:nvSpPr>
                    <p:cNvPr id="44295" name="Freeform 140"/>
                    <p:cNvSpPr>
                      <a:spLocks/>
                    </p:cNvSpPr>
                    <p:nvPr/>
                  </p:nvSpPr>
                  <p:spPr bwMode="auto">
                    <a:xfrm>
                      <a:off x="2761" y="3189"/>
                      <a:ext cx="79" cy="86"/>
                    </a:xfrm>
                    <a:custGeom>
                      <a:avLst/>
                      <a:gdLst>
                        <a:gd name="T0" fmla="*/ 35 w 556"/>
                        <a:gd name="T1" fmla="*/ 33 h 518"/>
                        <a:gd name="T2" fmla="*/ 19 w 556"/>
                        <a:gd name="T3" fmla="*/ 14 h 518"/>
                        <a:gd name="T4" fmla="*/ 17 w 556"/>
                        <a:gd name="T5" fmla="*/ 8 h 518"/>
                        <a:gd name="T6" fmla="*/ 27 w 556"/>
                        <a:gd name="T7" fmla="*/ 4 h 518"/>
                        <a:gd name="T8" fmla="*/ 31 w 556"/>
                        <a:gd name="T9" fmla="*/ 6 h 518"/>
                        <a:gd name="T10" fmla="*/ 38 w 556"/>
                        <a:gd name="T11" fmla="*/ 6 h 518"/>
                        <a:gd name="T12" fmla="*/ 42 w 556"/>
                        <a:gd name="T13" fmla="*/ 6 h 518"/>
                        <a:gd name="T14" fmla="*/ 49 w 556"/>
                        <a:gd name="T15" fmla="*/ 5 h 518"/>
                        <a:gd name="T16" fmla="*/ 58 w 556"/>
                        <a:gd name="T17" fmla="*/ 19 h 518"/>
                        <a:gd name="T18" fmla="*/ 58 w 556"/>
                        <a:gd name="T19" fmla="*/ 27 h 518"/>
                        <a:gd name="T20" fmla="*/ 62 w 556"/>
                        <a:gd name="T21" fmla="*/ 27 h 518"/>
                        <a:gd name="T22" fmla="*/ 67 w 556"/>
                        <a:gd name="T23" fmla="*/ 18 h 518"/>
                        <a:gd name="T24" fmla="*/ 71 w 556"/>
                        <a:gd name="T25" fmla="*/ 16 h 518"/>
                        <a:gd name="T26" fmla="*/ 69 w 556"/>
                        <a:gd name="T27" fmla="*/ 27 h 518"/>
                        <a:gd name="T28" fmla="*/ 64 w 556"/>
                        <a:gd name="T29" fmla="*/ 35 h 518"/>
                        <a:gd name="T30" fmla="*/ 76 w 556"/>
                        <a:gd name="T31" fmla="*/ 35 h 518"/>
                        <a:gd name="T32" fmla="*/ 79 w 556"/>
                        <a:gd name="T33" fmla="*/ 32 h 518"/>
                        <a:gd name="T34" fmla="*/ 76 w 556"/>
                        <a:gd name="T35" fmla="*/ 36 h 518"/>
                        <a:gd name="T36" fmla="*/ 73 w 556"/>
                        <a:gd name="T37" fmla="*/ 39 h 518"/>
                        <a:gd name="T38" fmla="*/ 66 w 556"/>
                        <a:gd name="T39" fmla="*/ 41 h 518"/>
                        <a:gd name="T40" fmla="*/ 74 w 556"/>
                        <a:gd name="T41" fmla="*/ 41 h 518"/>
                        <a:gd name="T42" fmla="*/ 66 w 556"/>
                        <a:gd name="T43" fmla="*/ 44 h 518"/>
                        <a:gd name="T44" fmla="*/ 49 w 556"/>
                        <a:gd name="T45" fmla="*/ 54 h 518"/>
                        <a:gd name="T46" fmla="*/ 42 w 556"/>
                        <a:gd name="T47" fmla="*/ 60 h 518"/>
                        <a:gd name="T48" fmla="*/ 39 w 556"/>
                        <a:gd name="T49" fmla="*/ 64 h 518"/>
                        <a:gd name="T50" fmla="*/ 39 w 556"/>
                        <a:gd name="T51" fmla="*/ 66 h 518"/>
                        <a:gd name="T52" fmla="*/ 39 w 556"/>
                        <a:gd name="T53" fmla="*/ 66 h 518"/>
                        <a:gd name="T54" fmla="*/ 36 w 556"/>
                        <a:gd name="T55" fmla="*/ 65 h 518"/>
                        <a:gd name="T56" fmla="*/ 37 w 556"/>
                        <a:gd name="T57" fmla="*/ 54 h 518"/>
                        <a:gd name="T58" fmla="*/ 27 w 556"/>
                        <a:gd name="T59" fmla="*/ 55 h 518"/>
                        <a:gd name="T60" fmla="*/ 10 w 556"/>
                        <a:gd name="T61" fmla="*/ 72 h 518"/>
                        <a:gd name="T62" fmla="*/ 0 w 556"/>
                        <a:gd name="T63" fmla="*/ 86 h 518"/>
                        <a:gd name="T64" fmla="*/ 4 w 556"/>
                        <a:gd name="T65" fmla="*/ 77 h 518"/>
                        <a:gd name="T66" fmla="*/ 14 w 556"/>
                        <a:gd name="T67" fmla="*/ 61 h 518"/>
                        <a:gd name="T68" fmla="*/ 26 w 556"/>
                        <a:gd name="T69" fmla="*/ 45 h 518"/>
                        <a:gd name="T70" fmla="*/ 38 w 556"/>
                        <a:gd name="T71" fmla="*/ 40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6"/>
                        <a:gd name="T109" fmla="*/ 0 h 518"/>
                        <a:gd name="T110" fmla="*/ 556 w 5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6" h="518">
                          <a:moveTo>
                            <a:pt x="269" y="239"/>
                          </a:moveTo>
                          <a:lnTo>
                            <a:pt x="244" y="197"/>
                          </a:lnTo>
                          <a:lnTo>
                            <a:pt x="185" y="134"/>
                          </a:lnTo>
                          <a:lnTo>
                            <a:pt x="133" y="84"/>
                          </a:lnTo>
                          <a:lnTo>
                            <a:pt x="94" y="19"/>
                          </a:lnTo>
                          <a:lnTo>
                            <a:pt x="122" y="50"/>
                          </a:lnTo>
                          <a:lnTo>
                            <a:pt x="138" y="0"/>
                          </a:lnTo>
                          <a:lnTo>
                            <a:pt x="193" y="24"/>
                          </a:lnTo>
                          <a:lnTo>
                            <a:pt x="202" y="24"/>
                          </a:lnTo>
                          <a:lnTo>
                            <a:pt x="215" y="39"/>
                          </a:lnTo>
                          <a:lnTo>
                            <a:pt x="223" y="24"/>
                          </a:lnTo>
                          <a:lnTo>
                            <a:pt x="264" y="39"/>
                          </a:lnTo>
                          <a:lnTo>
                            <a:pt x="277" y="32"/>
                          </a:lnTo>
                          <a:lnTo>
                            <a:pt x="294" y="39"/>
                          </a:lnTo>
                          <a:lnTo>
                            <a:pt x="324" y="32"/>
                          </a:lnTo>
                          <a:lnTo>
                            <a:pt x="347" y="32"/>
                          </a:lnTo>
                          <a:lnTo>
                            <a:pt x="385" y="80"/>
                          </a:lnTo>
                          <a:lnTo>
                            <a:pt x="406" y="115"/>
                          </a:lnTo>
                          <a:lnTo>
                            <a:pt x="408" y="144"/>
                          </a:lnTo>
                          <a:lnTo>
                            <a:pt x="408" y="163"/>
                          </a:lnTo>
                          <a:lnTo>
                            <a:pt x="400" y="183"/>
                          </a:lnTo>
                          <a:lnTo>
                            <a:pt x="436" y="163"/>
                          </a:lnTo>
                          <a:lnTo>
                            <a:pt x="457" y="138"/>
                          </a:lnTo>
                          <a:lnTo>
                            <a:pt x="471" y="109"/>
                          </a:lnTo>
                          <a:lnTo>
                            <a:pt x="488" y="65"/>
                          </a:lnTo>
                          <a:lnTo>
                            <a:pt x="503" y="99"/>
                          </a:lnTo>
                          <a:lnTo>
                            <a:pt x="503" y="132"/>
                          </a:lnTo>
                          <a:lnTo>
                            <a:pt x="484" y="161"/>
                          </a:lnTo>
                          <a:lnTo>
                            <a:pt x="468" y="188"/>
                          </a:lnTo>
                          <a:lnTo>
                            <a:pt x="449" y="209"/>
                          </a:lnTo>
                          <a:lnTo>
                            <a:pt x="505" y="201"/>
                          </a:lnTo>
                          <a:lnTo>
                            <a:pt x="532" y="209"/>
                          </a:lnTo>
                          <a:lnTo>
                            <a:pt x="545" y="204"/>
                          </a:lnTo>
                          <a:lnTo>
                            <a:pt x="556" y="194"/>
                          </a:lnTo>
                          <a:lnTo>
                            <a:pt x="549" y="206"/>
                          </a:lnTo>
                          <a:lnTo>
                            <a:pt x="532" y="218"/>
                          </a:lnTo>
                          <a:lnTo>
                            <a:pt x="521" y="225"/>
                          </a:lnTo>
                          <a:lnTo>
                            <a:pt x="511" y="233"/>
                          </a:lnTo>
                          <a:lnTo>
                            <a:pt x="474" y="243"/>
                          </a:lnTo>
                          <a:lnTo>
                            <a:pt x="468" y="248"/>
                          </a:lnTo>
                          <a:lnTo>
                            <a:pt x="490" y="250"/>
                          </a:lnTo>
                          <a:lnTo>
                            <a:pt x="518" y="244"/>
                          </a:lnTo>
                          <a:lnTo>
                            <a:pt x="503" y="253"/>
                          </a:lnTo>
                          <a:lnTo>
                            <a:pt x="466" y="267"/>
                          </a:lnTo>
                          <a:lnTo>
                            <a:pt x="389" y="286"/>
                          </a:lnTo>
                          <a:lnTo>
                            <a:pt x="346" y="326"/>
                          </a:lnTo>
                          <a:lnTo>
                            <a:pt x="307" y="355"/>
                          </a:lnTo>
                          <a:lnTo>
                            <a:pt x="294" y="362"/>
                          </a:lnTo>
                          <a:lnTo>
                            <a:pt x="283" y="377"/>
                          </a:lnTo>
                          <a:lnTo>
                            <a:pt x="273" y="384"/>
                          </a:lnTo>
                          <a:lnTo>
                            <a:pt x="267" y="393"/>
                          </a:lnTo>
                          <a:lnTo>
                            <a:pt x="271" y="396"/>
                          </a:lnTo>
                          <a:lnTo>
                            <a:pt x="277" y="397"/>
                          </a:lnTo>
                          <a:lnTo>
                            <a:pt x="272" y="398"/>
                          </a:lnTo>
                          <a:lnTo>
                            <a:pt x="257" y="398"/>
                          </a:lnTo>
                          <a:lnTo>
                            <a:pt x="251" y="392"/>
                          </a:lnTo>
                          <a:lnTo>
                            <a:pt x="248" y="365"/>
                          </a:lnTo>
                          <a:lnTo>
                            <a:pt x="261" y="326"/>
                          </a:lnTo>
                          <a:lnTo>
                            <a:pt x="264" y="303"/>
                          </a:lnTo>
                          <a:lnTo>
                            <a:pt x="190" y="331"/>
                          </a:lnTo>
                          <a:lnTo>
                            <a:pt x="111" y="384"/>
                          </a:lnTo>
                          <a:lnTo>
                            <a:pt x="67" y="432"/>
                          </a:lnTo>
                          <a:lnTo>
                            <a:pt x="47" y="472"/>
                          </a:lnTo>
                          <a:lnTo>
                            <a:pt x="0" y="518"/>
                          </a:lnTo>
                          <a:lnTo>
                            <a:pt x="40" y="464"/>
                          </a:lnTo>
                          <a:lnTo>
                            <a:pt x="30" y="464"/>
                          </a:lnTo>
                          <a:lnTo>
                            <a:pt x="66" y="419"/>
                          </a:lnTo>
                          <a:lnTo>
                            <a:pt x="101" y="365"/>
                          </a:lnTo>
                          <a:lnTo>
                            <a:pt x="158" y="296"/>
                          </a:lnTo>
                          <a:lnTo>
                            <a:pt x="185" y="274"/>
                          </a:lnTo>
                          <a:lnTo>
                            <a:pt x="222" y="257"/>
                          </a:lnTo>
                          <a:lnTo>
                            <a:pt x="269" y="239"/>
                          </a:lnTo>
                        </a:path>
                      </a:pathLst>
                    </a:custGeom>
                    <a:noFill/>
                    <a:ln w="0">
                      <a:solidFill>
                        <a:srgbClr val="000000"/>
                      </a:solidFill>
                      <a:round/>
                      <a:headEnd/>
                      <a:tailEnd/>
                    </a:ln>
                  </p:spPr>
                  <p:txBody>
                    <a:bodyPr/>
                    <a:lstStyle/>
                    <a:p>
                      <a:endParaRPr lang="de-DE"/>
                    </a:p>
                  </p:txBody>
                </p:sp>
                <p:sp>
                  <p:nvSpPr>
                    <p:cNvPr id="44296" name="Freeform 141"/>
                    <p:cNvSpPr>
                      <a:spLocks/>
                    </p:cNvSpPr>
                    <p:nvPr/>
                  </p:nvSpPr>
                  <p:spPr bwMode="auto">
                    <a:xfrm>
                      <a:off x="2793" y="3235"/>
                      <a:ext cx="12" cy="11"/>
                    </a:xfrm>
                    <a:custGeom>
                      <a:avLst/>
                      <a:gdLst>
                        <a:gd name="T0" fmla="*/ 4 w 86"/>
                        <a:gd name="T1" fmla="*/ 11 h 68"/>
                        <a:gd name="T2" fmla="*/ 6 w 86"/>
                        <a:gd name="T3" fmla="*/ 7 h 68"/>
                        <a:gd name="T4" fmla="*/ 8 w 86"/>
                        <a:gd name="T5" fmla="*/ 7 h 68"/>
                        <a:gd name="T6" fmla="*/ 9 w 86"/>
                        <a:gd name="T7" fmla="*/ 7 h 68"/>
                        <a:gd name="T8" fmla="*/ 12 w 86"/>
                        <a:gd name="T9" fmla="*/ 5 h 68"/>
                        <a:gd name="T10" fmla="*/ 11 w 86"/>
                        <a:gd name="T11" fmla="*/ 1 h 68"/>
                        <a:gd name="T12" fmla="*/ 8 w 86"/>
                        <a:gd name="T13" fmla="*/ 0 h 68"/>
                        <a:gd name="T14" fmla="*/ 5 w 86"/>
                        <a:gd name="T15" fmla="*/ 0 h 68"/>
                        <a:gd name="T16" fmla="*/ 2 w 86"/>
                        <a:gd name="T17" fmla="*/ 1 h 68"/>
                        <a:gd name="T18" fmla="*/ 0 w 86"/>
                        <a:gd name="T19" fmla="*/ 4 h 68"/>
                        <a:gd name="T20" fmla="*/ 0 w 86"/>
                        <a:gd name="T21" fmla="*/ 7 h 68"/>
                        <a:gd name="T22" fmla="*/ 2 w 86"/>
                        <a:gd name="T23" fmla="*/ 10 h 68"/>
                        <a:gd name="T24" fmla="*/ 4 w 86"/>
                        <a:gd name="T25" fmla="*/ 11 h 68"/>
                        <a:gd name="T26" fmla="*/ 4 w 86"/>
                        <a:gd name="T27" fmla="*/ 11 h 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68"/>
                        <a:gd name="T44" fmla="*/ 86 w 86"/>
                        <a:gd name="T45" fmla="*/ 68 h 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68">
                          <a:moveTo>
                            <a:pt x="32" y="67"/>
                          </a:moveTo>
                          <a:lnTo>
                            <a:pt x="41" y="43"/>
                          </a:lnTo>
                          <a:lnTo>
                            <a:pt x="59" y="43"/>
                          </a:lnTo>
                          <a:lnTo>
                            <a:pt x="68" y="43"/>
                          </a:lnTo>
                          <a:lnTo>
                            <a:pt x="86" y="33"/>
                          </a:lnTo>
                          <a:lnTo>
                            <a:pt x="81" y="9"/>
                          </a:lnTo>
                          <a:lnTo>
                            <a:pt x="58" y="0"/>
                          </a:lnTo>
                          <a:lnTo>
                            <a:pt x="34" y="0"/>
                          </a:lnTo>
                          <a:lnTo>
                            <a:pt x="13" y="9"/>
                          </a:lnTo>
                          <a:lnTo>
                            <a:pt x="1" y="23"/>
                          </a:lnTo>
                          <a:lnTo>
                            <a:pt x="0" y="43"/>
                          </a:lnTo>
                          <a:lnTo>
                            <a:pt x="13" y="62"/>
                          </a:lnTo>
                          <a:lnTo>
                            <a:pt x="27" y="68"/>
                          </a:lnTo>
                          <a:lnTo>
                            <a:pt x="32" y="67"/>
                          </a:lnTo>
                          <a:close/>
                        </a:path>
                      </a:pathLst>
                    </a:custGeom>
                    <a:solidFill>
                      <a:srgbClr val="C2C2C2"/>
                    </a:solidFill>
                    <a:ln w="9525">
                      <a:noFill/>
                      <a:round/>
                      <a:headEnd/>
                      <a:tailEnd/>
                    </a:ln>
                  </p:spPr>
                  <p:txBody>
                    <a:bodyPr/>
                    <a:lstStyle/>
                    <a:p>
                      <a:endParaRPr lang="de-DE"/>
                    </a:p>
                  </p:txBody>
                </p:sp>
                <p:sp>
                  <p:nvSpPr>
                    <p:cNvPr id="44297" name="Freeform 142"/>
                    <p:cNvSpPr>
                      <a:spLocks/>
                    </p:cNvSpPr>
                    <p:nvPr/>
                  </p:nvSpPr>
                  <p:spPr bwMode="auto">
                    <a:xfrm>
                      <a:off x="2793" y="3235"/>
                      <a:ext cx="12" cy="11"/>
                    </a:xfrm>
                    <a:custGeom>
                      <a:avLst/>
                      <a:gdLst>
                        <a:gd name="T0" fmla="*/ 4 w 86"/>
                        <a:gd name="T1" fmla="*/ 11 h 68"/>
                        <a:gd name="T2" fmla="*/ 6 w 86"/>
                        <a:gd name="T3" fmla="*/ 7 h 68"/>
                        <a:gd name="T4" fmla="*/ 8 w 86"/>
                        <a:gd name="T5" fmla="*/ 7 h 68"/>
                        <a:gd name="T6" fmla="*/ 9 w 86"/>
                        <a:gd name="T7" fmla="*/ 7 h 68"/>
                        <a:gd name="T8" fmla="*/ 12 w 86"/>
                        <a:gd name="T9" fmla="*/ 5 h 68"/>
                        <a:gd name="T10" fmla="*/ 11 w 86"/>
                        <a:gd name="T11" fmla="*/ 1 h 68"/>
                        <a:gd name="T12" fmla="*/ 8 w 86"/>
                        <a:gd name="T13" fmla="*/ 0 h 68"/>
                        <a:gd name="T14" fmla="*/ 5 w 86"/>
                        <a:gd name="T15" fmla="*/ 0 h 68"/>
                        <a:gd name="T16" fmla="*/ 2 w 86"/>
                        <a:gd name="T17" fmla="*/ 1 h 68"/>
                        <a:gd name="T18" fmla="*/ 0 w 86"/>
                        <a:gd name="T19" fmla="*/ 4 h 68"/>
                        <a:gd name="T20" fmla="*/ 0 w 86"/>
                        <a:gd name="T21" fmla="*/ 7 h 68"/>
                        <a:gd name="T22" fmla="*/ 2 w 86"/>
                        <a:gd name="T23" fmla="*/ 10 h 68"/>
                        <a:gd name="T24" fmla="*/ 4 w 86"/>
                        <a:gd name="T25" fmla="*/ 11 h 68"/>
                        <a:gd name="T26" fmla="*/ 4 w 86"/>
                        <a:gd name="T27" fmla="*/ 11 h 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68"/>
                        <a:gd name="T44" fmla="*/ 86 w 86"/>
                        <a:gd name="T45" fmla="*/ 68 h 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68">
                          <a:moveTo>
                            <a:pt x="32" y="67"/>
                          </a:moveTo>
                          <a:lnTo>
                            <a:pt x="41" y="43"/>
                          </a:lnTo>
                          <a:lnTo>
                            <a:pt x="59" y="43"/>
                          </a:lnTo>
                          <a:lnTo>
                            <a:pt x="68" y="43"/>
                          </a:lnTo>
                          <a:lnTo>
                            <a:pt x="86" y="33"/>
                          </a:lnTo>
                          <a:lnTo>
                            <a:pt x="81" y="9"/>
                          </a:lnTo>
                          <a:lnTo>
                            <a:pt x="58" y="0"/>
                          </a:lnTo>
                          <a:lnTo>
                            <a:pt x="34" y="0"/>
                          </a:lnTo>
                          <a:lnTo>
                            <a:pt x="13" y="9"/>
                          </a:lnTo>
                          <a:lnTo>
                            <a:pt x="1" y="23"/>
                          </a:lnTo>
                          <a:lnTo>
                            <a:pt x="0" y="43"/>
                          </a:lnTo>
                          <a:lnTo>
                            <a:pt x="13" y="62"/>
                          </a:lnTo>
                          <a:lnTo>
                            <a:pt x="27" y="68"/>
                          </a:lnTo>
                          <a:lnTo>
                            <a:pt x="32" y="67"/>
                          </a:lnTo>
                        </a:path>
                      </a:pathLst>
                    </a:custGeom>
                    <a:noFill/>
                    <a:ln w="0">
                      <a:solidFill>
                        <a:srgbClr val="000000"/>
                      </a:solidFill>
                      <a:round/>
                      <a:headEnd/>
                      <a:tailEnd/>
                    </a:ln>
                  </p:spPr>
                  <p:txBody>
                    <a:bodyPr/>
                    <a:lstStyle/>
                    <a:p>
                      <a:endParaRPr lang="de-DE"/>
                    </a:p>
                  </p:txBody>
                </p:sp>
                <p:sp>
                  <p:nvSpPr>
                    <p:cNvPr id="44298" name="Freeform 143"/>
                    <p:cNvSpPr>
                      <a:spLocks/>
                    </p:cNvSpPr>
                    <p:nvPr/>
                  </p:nvSpPr>
                  <p:spPr bwMode="auto">
                    <a:xfrm>
                      <a:off x="2424" y="3518"/>
                      <a:ext cx="9" cy="49"/>
                    </a:xfrm>
                    <a:custGeom>
                      <a:avLst/>
                      <a:gdLst>
                        <a:gd name="T0" fmla="*/ 9 w 59"/>
                        <a:gd name="T1" fmla="*/ 49 h 294"/>
                        <a:gd name="T2" fmla="*/ 3 w 59"/>
                        <a:gd name="T3" fmla="*/ 48 h 294"/>
                        <a:gd name="T4" fmla="*/ 2 w 59"/>
                        <a:gd name="T5" fmla="*/ 39 h 294"/>
                        <a:gd name="T6" fmla="*/ 0 w 59"/>
                        <a:gd name="T7" fmla="*/ 24 h 294"/>
                        <a:gd name="T8" fmla="*/ 7 w 59"/>
                        <a:gd name="T9" fmla="*/ 0 h 294"/>
                        <a:gd name="T10" fmla="*/ 0 60000 65536"/>
                        <a:gd name="T11" fmla="*/ 0 60000 65536"/>
                        <a:gd name="T12" fmla="*/ 0 60000 65536"/>
                        <a:gd name="T13" fmla="*/ 0 60000 65536"/>
                        <a:gd name="T14" fmla="*/ 0 60000 65536"/>
                        <a:gd name="T15" fmla="*/ 0 w 59"/>
                        <a:gd name="T16" fmla="*/ 0 h 294"/>
                        <a:gd name="T17" fmla="*/ 59 w 59"/>
                        <a:gd name="T18" fmla="*/ 294 h 294"/>
                      </a:gdLst>
                      <a:ahLst/>
                      <a:cxnLst>
                        <a:cxn ang="T10">
                          <a:pos x="T0" y="T1"/>
                        </a:cxn>
                        <a:cxn ang="T11">
                          <a:pos x="T2" y="T3"/>
                        </a:cxn>
                        <a:cxn ang="T12">
                          <a:pos x="T4" y="T5"/>
                        </a:cxn>
                        <a:cxn ang="T13">
                          <a:pos x="T6" y="T7"/>
                        </a:cxn>
                        <a:cxn ang="T14">
                          <a:pos x="T8" y="T9"/>
                        </a:cxn>
                      </a:cxnLst>
                      <a:rect l="T15" t="T16" r="T17" b="T18"/>
                      <a:pathLst>
                        <a:path w="59" h="294">
                          <a:moveTo>
                            <a:pt x="59" y="294"/>
                          </a:moveTo>
                          <a:lnTo>
                            <a:pt x="21" y="290"/>
                          </a:lnTo>
                          <a:lnTo>
                            <a:pt x="11" y="237"/>
                          </a:lnTo>
                          <a:lnTo>
                            <a:pt x="0" y="143"/>
                          </a:lnTo>
                          <a:lnTo>
                            <a:pt x="49" y="0"/>
                          </a:lnTo>
                        </a:path>
                      </a:pathLst>
                    </a:custGeom>
                    <a:noFill/>
                    <a:ln w="0">
                      <a:solidFill>
                        <a:srgbClr val="000000"/>
                      </a:solidFill>
                      <a:round/>
                      <a:headEnd/>
                      <a:tailEnd/>
                    </a:ln>
                  </p:spPr>
                  <p:txBody>
                    <a:bodyPr/>
                    <a:lstStyle/>
                    <a:p>
                      <a:endParaRPr lang="de-DE"/>
                    </a:p>
                  </p:txBody>
                </p:sp>
                <p:sp>
                  <p:nvSpPr>
                    <p:cNvPr id="44299" name="Freeform 144"/>
                    <p:cNvSpPr>
                      <a:spLocks/>
                    </p:cNvSpPr>
                    <p:nvPr/>
                  </p:nvSpPr>
                  <p:spPr bwMode="auto">
                    <a:xfrm>
                      <a:off x="2424" y="3518"/>
                      <a:ext cx="9" cy="49"/>
                    </a:xfrm>
                    <a:custGeom>
                      <a:avLst/>
                      <a:gdLst>
                        <a:gd name="T0" fmla="*/ 9 w 59"/>
                        <a:gd name="T1" fmla="*/ 49 h 294"/>
                        <a:gd name="T2" fmla="*/ 3 w 59"/>
                        <a:gd name="T3" fmla="*/ 48 h 294"/>
                        <a:gd name="T4" fmla="*/ 2 w 59"/>
                        <a:gd name="T5" fmla="*/ 39 h 294"/>
                        <a:gd name="T6" fmla="*/ 0 w 59"/>
                        <a:gd name="T7" fmla="*/ 24 h 294"/>
                        <a:gd name="T8" fmla="*/ 7 w 59"/>
                        <a:gd name="T9" fmla="*/ 0 h 294"/>
                        <a:gd name="T10" fmla="*/ 0 60000 65536"/>
                        <a:gd name="T11" fmla="*/ 0 60000 65536"/>
                        <a:gd name="T12" fmla="*/ 0 60000 65536"/>
                        <a:gd name="T13" fmla="*/ 0 60000 65536"/>
                        <a:gd name="T14" fmla="*/ 0 60000 65536"/>
                        <a:gd name="T15" fmla="*/ 0 w 59"/>
                        <a:gd name="T16" fmla="*/ 0 h 294"/>
                        <a:gd name="T17" fmla="*/ 59 w 59"/>
                        <a:gd name="T18" fmla="*/ 294 h 294"/>
                      </a:gdLst>
                      <a:ahLst/>
                      <a:cxnLst>
                        <a:cxn ang="T10">
                          <a:pos x="T0" y="T1"/>
                        </a:cxn>
                        <a:cxn ang="T11">
                          <a:pos x="T2" y="T3"/>
                        </a:cxn>
                        <a:cxn ang="T12">
                          <a:pos x="T4" y="T5"/>
                        </a:cxn>
                        <a:cxn ang="T13">
                          <a:pos x="T6" y="T7"/>
                        </a:cxn>
                        <a:cxn ang="T14">
                          <a:pos x="T8" y="T9"/>
                        </a:cxn>
                      </a:cxnLst>
                      <a:rect l="T15" t="T16" r="T17" b="T18"/>
                      <a:pathLst>
                        <a:path w="59" h="294">
                          <a:moveTo>
                            <a:pt x="59" y="294"/>
                          </a:moveTo>
                          <a:lnTo>
                            <a:pt x="21" y="290"/>
                          </a:lnTo>
                          <a:lnTo>
                            <a:pt x="11" y="237"/>
                          </a:lnTo>
                          <a:lnTo>
                            <a:pt x="0" y="143"/>
                          </a:lnTo>
                          <a:lnTo>
                            <a:pt x="49" y="0"/>
                          </a:lnTo>
                        </a:path>
                      </a:pathLst>
                    </a:custGeom>
                    <a:noFill/>
                    <a:ln w="0">
                      <a:solidFill>
                        <a:srgbClr val="000000"/>
                      </a:solidFill>
                      <a:round/>
                      <a:headEnd/>
                      <a:tailEnd/>
                    </a:ln>
                  </p:spPr>
                  <p:txBody>
                    <a:bodyPr/>
                    <a:lstStyle/>
                    <a:p>
                      <a:endParaRPr lang="de-DE"/>
                    </a:p>
                  </p:txBody>
                </p:sp>
                <p:sp>
                  <p:nvSpPr>
                    <p:cNvPr id="44300" name="Freeform 145"/>
                    <p:cNvSpPr>
                      <a:spLocks/>
                    </p:cNvSpPr>
                    <p:nvPr/>
                  </p:nvSpPr>
                  <p:spPr bwMode="auto">
                    <a:xfrm>
                      <a:off x="2702" y="3161"/>
                      <a:ext cx="50" cy="157"/>
                    </a:xfrm>
                    <a:custGeom>
                      <a:avLst/>
                      <a:gdLst>
                        <a:gd name="T0" fmla="*/ 50 w 349"/>
                        <a:gd name="T1" fmla="*/ 0 h 938"/>
                        <a:gd name="T2" fmla="*/ 44 w 349"/>
                        <a:gd name="T3" fmla="*/ 29 h 938"/>
                        <a:gd name="T4" fmla="*/ 42 w 349"/>
                        <a:gd name="T5" fmla="*/ 55 h 938"/>
                        <a:gd name="T6" fmla="*/ 42 w 349"/>
                        <a:gd name="T7" fmla="*/ 80 h 938"/>
                        <a:gd name="T8" fmla="*/ 31 w 349"/>
                        <a:gd name="T9" fmla="*/ 115 h 938"/>
                        <a:gd name="T10" fmla="*/ 28 w 349"/>
                        <a:gd name="T11" fmla="*/ 125 h 938"/>
                        <a:gd name="T12" fmla="*/ 25 w 349"/>
                        <a:gd name="T13" fmla="*/ 132 h 938"/>
                        <a:gd name="T14" fmla="*/ 14 w 349"/>
                        <a:gd name="T15" fmla="*/ 141 h 938"/>
                        <a:gd name="T16" fmla="*/ 0 w 349"/>
                        <a:gd name="T17" fmla="*/ 157 h 9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9"/>
                        <a:gd name="T28" fmla="*/ 0 h 938"/>
                        <a:gd name="T29" fmla="*/ 349 w 349"/>
                        <a:gd name="T30" fmla="*/ 938 h 9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9" h="938">
                          <a:moveTo>
                            <a:pt x="349" y="0"/>
                          </a:moveTo>
                          <a:lnTo>
                            <a:pt x="309" y="175"/>
                          </a:lnTo>
                          <a:lnTo>
                            <a:pt x="290" y="326"/>
                          </a:lnTo>
                          <a:lnTo>
                            <a:pt x="290" y="478"/>
                          </a:lnTo>
                          <a:lnTo>
                            <a:pt x="214" y="689"/>
                          </a:lnTo>
                          <a:lnTo>
                            <a:pt x="195" y="746"/>
                          </a:lnTo>
                          <a:lnTo>
                            <a:pt x="176" y="786"/>
                          </a:lnTo>
                          <a:lnTo>
                            <a:pt x="98" y="841"/>
                          </a:lnTo>
                          <a:lnTo>
                            <a:pt x="0" y="938"/>
                          </a:lnTo>
                        </a:path>
                      </a:pathLst>
                    </a:custGeom>
                    <a:noFill/>
                    <a:ln w="0">
                      <a:solidFill>
                        <a:srgbClr val="000000"/>
                      </a:solidFill>
                      <a:round/>
                      <a:headEnd/>
                      <a:tailEnd/>
                    </a:ln>
                  </p:spPr>
                  <p:txBody>
                    <a:bodyPr/>
                    <a:lstStyle/>
                    <a:p>
                      <a:endParaRPr lang="de-DE"/>
                    </a:p>
                  </p:txBody>
                </p:sp>
                <p:sp>
                  <p:nvSpPr>
                    <p:cNvPr id="44301" name="Freeform 146"/>
                    <p:cNvSpPr>
                      <a:spLocks/>
                    </p:cNvSpPr>
                    <p:nvPr/>
                  </p:nvSpPr>
                  <p:spPr bwMode="auto">
                    <a:xfrm>
                      <a:off x="2702" y="3161"/>
                      <a:ext cx="50" cy="157"/>
                    </a:xfrm>
                    <a:custGeom>
                      <a:avLst/>
                      <a:gdLst>
                        <a:gd name="T0" fmla="*/ 50 w 349"/>
                        <a:gd name="T1" fmla="*/ 0 h 938"/>
                        <a:gd name="T2" fmla="*/ 44 w 349"/>
                        <a:gd name="T3" fmla="*/ 29 h 938"/>
                        <a:gd name="T4" fmla="*/ 42 w 349"/>
                        <a:gd name="T5" fmla="*/ 55 h 938"/>
                        <a:gd name="T6" fmla="*/ 42 w 349"/>
                        <a:gd name="T7" fmla="*/ 80 h 938"/>
                        <a:gd name="T8" fmla="*/ 31 w 349"/>
                        <a:gd name="T9" fmla="*/ 115 h 938"/>
                        <a:gd name="T10" fmla="*/ 28 w 349"/>
                        <a:gd name="T11" fmla="*/ 125 h 938"/>
                        <a:gd name="T12" fmla="*/ 25 w 349"/>
                        <a:gd name="T13" fmla="*/ 132 h 938"/>
                        <a:gd name="T14" fmla="*/ 14 w 349"/>
                        <a:gd name="T15" fmla="*/ 141 h 938"/>
                        <a:gd name="T16" fmla="*/ 0 w 349"/>
                        <a:gd name="T17" fmla="*/ 157 h 9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9"/>
                        <a:gd name="T28" fmla="*/ 0 h 938"/>
                        <a:gd name="T29" fmla="*/ 349 w 349"/>
                        <a:gd name="T30" fmla="*/ 938 h 9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9" h="938">
                          <a:moveTo>
                            <a:pt x="349" y="0"/>
                          </a:moveTo>
                          <a:lnTo>
                            <a:pt x="309" y="175"/>
                          </a:lnTo>
                          <a:lnTo>
                            <a:pt x="290" y="326"/>
                          </a:lnTo>
                          <a:lnTo>
                            <a:pt x="290" y="478"/>
                          </a:lnTo>
                          <a:lnTo>
                            <a:pt x="214" y="689"/>
                          </a:lnTo>
                          <a:lnTo>
                            <a:pt x="195" y="746"/>
                          </a:lnTo>
                          <a:lnTo>
                            <a:pt x="176" y="786"/>
                          </a:lnTo>
                          <a:lnTo>
                            <a:pt x="98" y="841"/>
                          </a:lnTo>
                          <a:lnTo>
                            <a:pt x="0" y="938"/>
                          </a:lnTo>
                        </a:path>
                      </a:pathLst>
                    </a:custGeom>
                    <a:noFill/>
                    <a:ln w="0">
                      <a:solidFill>
                        <a:srgbClr val="000000"/>
                      </a:solidFill>
                      <a:round/>
                      <a:headEnd/>
                      <a:tailEnd/>
                    </a:ln>
                  </p:spPr>
                  <p:txBody>
                    <a:bodyPr/>
                    <a:lstStyle/>
                    <a:p>
                      <a:endParaRPr lang="de-DE"/>
                    </a:p>
                  </p:txBody>
                </p:sp>
                <p:sp>
                  <p:nvSpPr>
                    <p:cNvPr id="44302" name="Freeform 147"/>
                    <p:cNvSpPr>
                      <a:spLocks/>
                    </p:cNvSpPr>
                    <p:nvPr/>
                  </p:nvSpPr>
                  <p:spPr bwMode="auto">
                    <a:xfrm>
                      <a:off x="2366" y="3385"/>
                      <a:ext cx="64" cy="9"/>
                    </a:xfrm>
                    <a:custGeom>
                      <a:avLst/>
                      <a:gdLst>
                        <a:gd name="T0" fmla="*/ 0 w 448"/>
                        <a:gd name="T1" fmla="*/ 0 h 58"/>
                        <a:gd name="T2" fmla="*/ 14 w 448"/>
                        <a:gd name="T3" fmla="*/ 0 h 58"/>
                        <a:gd name="T4" fmla="*/ 28 w 448"/>
                        <a:gd name="T5" fmla="*/ 0 h 58"/>
                        <a:gd name="T6" fmla="*/ 42 w 448"/>
                        <a:gd name="T7" fmla="*/ 3 h 58"/>
                        <a:gd name="T8" fmla="*/ 53 w 448"/>
                        <a:gd name="T9" fmla="*/ 6 h 58"/>
                        <a:gd name="T10" fmla="*/ 64 w 448"/>
                        <a:gd name="T11" fmla="*/ 9 h 58"/>
                        <a:gd name="T12" fmla="*/ 0 60000 65536"/>
                        <a:gd name="T13" fmla="*/ 0 60000 65536"/>
                        <a:gd name="T14" fmla="*/ 0 60000 65536"/>
                        <a:gd name="T15" fmla="*/ 0 60000 65536"/>
                        <a:gd name="T16" fmla="*/ 0 60000 65536"/>
                        <a:gd name="T17" fmla="*/ 0 60000 65536"/>
                        <a:gd name="T18" fmla="*/ 0 w 448"/>
                        <a:gd name="T19" fmla="*/ 0 h 58"/>
                        <a:gd name="T20" fmla="*/ 448 w 448"/>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448" h="58">
                          <a:moveTo>
                            <a:pt x="0" y="0"/>
                          </a:moveTo>
                          <a:lnTo>
                            <a:pt x="97" y="0"/>
                          </a:lnTo>
                          <a:lnTo>
                            <a:pt x="195" y="0"/>
                          </a:lnTo>
                          <a:lnTo>
                            <a:pt x="292" y="19"/>
                          </a:lnTo>
                          <a:lnTo>
                            <a:pt x="370" y="38"/>
                          </a:lnTo>
                          <a:lnTo>
                            <a:pt x="448" y="58"/>
                          </a:lnTo>
                        </a:path>
                      </a:pathLst>
                    </a:custGeom>
                    <a:noFill/>
                    <a:ln w="0">
                      <a:solidFill>
                        <a:srgbClr val="000000"/>
                      </a:solidFill>
                      <a:round/>
                      <a:headEnd/>
                      <a:tailEnd/>
                    </a:ln>
                  </p:spPr>
                  <p:txBody>
                    <a:bodyPr/>
                    <a:lstStyle/>
                    <a:p>
                      <a:endParaRPr lang="de-DE"/>
                    </a:p>
                  </p:txBody>
                </p:sp>
                <p:sp>
                  <p:nvSpPr>
                    <p:cNvPr id="44303" name="Freeform 148"/>
                    <p:cNvSpPr>
                      <a:spLocks/>
                    </p:cNvSpPr>
                    <p:nvPr/>
                  </p:nvSpPr>
                  <p:spPr bwMode="auto">
                    <a:xfrm>
                      <a:off x="2366" y="3385"/>
                      <a:ext cx="64" cy="9"/>
                    </a:xfrm>
                    <a:custGeom>
                      <a:avLst/>
                      <a:gdLst>
                        <a:gd name="T0" fmla="*/ 0 w 448"/>
                        <a:gd name="T1" fmla="*/ 0 h 58"/>
                        <a:gd name="T2" fmla="*/ 14 w 448"/>
                        <a:gd name="T3" fmla="*/ 0 h 58"/>
                        <a:gd name="T4" fmla="*/ 28 w 448"/>
                        <a:gd name="T5" fmla="*/ 0 h 58"/>
                        <a:gd name="T6" fmla="*/ 42 w 448"/>
                        <a:gd name="T7" fmla="*/ 3 h 58"/>
                        <a:gd name="T8" fmla="*/ 53 w 448"/>
                        <a:gd name="T9" fmla="*/ 6 h 58"/>
                        <a:gd name="T10" fmla="*/ 64 w 448"/>
                        <a:gd name="T11" fmla="*/ 9 h 58"/>
                        <a:gd name="T12" fmla="*/ 0 60000 65536"/>
                        <a:gd name="T13" fmla="*/ 0 60000 65536"/>
                        <a:gd name="T14" fmla="*/ 0 60000 65536"/>
                        <a:gd name="T15" fmla="*/ 0 60000 65536"/>
                        <a:gd name="T16" fmla="*/ 0 60000 65536"/>
                        <a:gd name="T17" fmla="*/ 0 60000 65536"/>
                        <a:gd name="T18" fmla="*/ 0 w 448"/>
                        <a:gd name="T19" fmla="*/ 0 h 58"/>
                        <a:gd name="T20" fmla="*/ 448 w 448"/>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448" h="58">
                          <a:moveTo>
                            <a:pt x="0" y="0"/>
                          </a:moveTo>
                          <a:lnTo>
                            <a:pt x="97" y="0"/>
                          </a:lnTo>
                          <a:lnTo>
                            <a:pt x="195" y="0"/>
                          </a:lnTo>
                          <a:lnTo>
                            <a:pt x="292" y="19"/>
                          </a:lnTo>
                          <a:lnTo>
                            <a:pt x="370" y="38"/>
                          </a:lnTo>
                          <a:lnTo>
                            <a:pt x="448" y="58"/>
                          </a:lnTo>
                        </a:path>
                      </a:pathLst>
                    </a:custGeom>
                    <a:noFill/>
                    <a:ln w="0">
                      <a:solidFill>
                        <a:srgbClr val="000000"/>
                      </a:solidFill>
                      <a:round/>
                      <a:headEnd/>
                      <a:tailEnd/>
                    </a:ln>
                  </p:spPr>
                  <p:txBody>
                    <a:bodyPr/>
                    <a:lstStyle/>
                    <a:p>
                      <a:endParaRPr lang="de-DE"/>
                    </a:p>
                  </p:txBody>
                </p:sp>
                <p:sp>
                  <p:nvSpPr>
                    <p:cNvPr id="44304" name="Freeform 149"/>
                    <p:cNvSpPr>
                      <a:spLocks/>
                    </p:cNvSpPr>
                    <p:nvPr/>
                  </p:nvSpPr>
                  <p:spPr bwMode="auto">
                    <a:xfrm>
                      <a:off x="2385" y="3394"/>
                      <a:ext cx="151" cy="13"/>
                    </a:xfrm>
                    <a:custGeom>
                      <a:avLst/>
                      <a:gdLst>
                        <a:gd name="T0" fmla="*/ 0 w 1052"/>
                        <a:gd name="T1" fmla="*/ 0 h 77"/>
                        <a:gd name="T2" fmla="*/ 11 w 1052"/>
                        <a:gd name="T3" fmla="*/ 6 h 77"/>
                        <a:gd name="T4" fmla="*/ 42 w 1052"/>
                        <a:gd name="T5" fmla="*/ 0 h 77"/>
                        <a:gd name="T6" fmla="*/ 64 w 1052"/>
                        <a:gd name="T7" fmla="*/ 0 h 77"/>
                        <a:gd name="T8" fmla="*/ 78 w 1052"/>
                        <a:gd name="T9" fmla="*/ 6 h 77"/>
                        <a:gd name="T10" fmla="*/ 106 w 1052"/>
                        <a:gd name="T11" fmla="*/ 13 h 77"/>
                        <a:gd name="T12" fmla="*/ 126 w 1052"/>
                        <a:gd name="T13" fmla="*/ 13 h 77"/>
                        <a:gd name="T14" fmla="*/ 137 w 1052"/>
                        <a:gd name="T15" fmla="*/ 13 h 77"/>
                        <a:gd name="T16" fmla="*/ 145 w 1052"/>
                        <a:gd name="T17" fmla="*/ 10 h 77"/>
                        <a:gd name="T18" fmla="*/ 148 w 1052"/>
                        <a:gd name="T19" fmla="*/ 6 h 77"/>
                        <a:gd name="T20" fmla="*/ 151 w 1052"/>
                        <a:gd name="T21" fmla="*/ 6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2"/>
                        <a:gd name="T34" fmla="*/ 0 h 77"/>
                        <a:gd name="T35" fmla="*/ 1052 w 105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2" h="77">
                          <a:moveTo>
                            <a:pt x="0" y="0"/>
                          </a:moveTo>
                          <a:lnTo>
                            <a:pt x="78" y="38"/>
                          </a:lnTo>
                          <a:lnTo>
                            <a:pt x="293" y="0"/>
                          </a:lnTo>
                          <a:lnTo>
                            <a:pt x="447" y="0"/>
                          </a:lnTo>
                          <a:lnTo>
                            <a:pt x="544" y="38"/>
                          </a:lnTo>
                          <a:lnTo>
                            <a:pt x="740" y="77"/>
                          </a:lnTo>
                          <a:lnTo>
                            <a:pt x="875" y="77"/>
                          </a:lnTo>
                          <a:lnTo>
                            <a:pt x="954" y="77"/>
                          </a:lnTo>
                          <a:lnTo>
                            <a:pt x="1011" y="58"/>
                          </a:lnTo>
                          <a:lnTo>
                            <a:pt x="1032" y="38"/>
                          </a:lnTo>
                          <a:lnTo>
                            <a:pt x="1052" y="38"/>
                          </a:lnTo>
                        </a:path>
                      </a:pathLst>
                    </a:custGeom>
                    <a:noFill/>
                    <a:ln w="0">
                      <a:solidFill>
                        <a:srgbClr val="000000"/>
                      </a:solidFill>
                      <a:round/>
                      <a:headEnd/>
                      <a:tailEnd/>
                    </a:ln>
                  </p:spPr>
                  <p:txBody>
                    <a:bodyPr/>
                    <a:lstStyle/>
                    <a:p>
                      <a:endParaRPr lang="de-DE"/>
                    </a:p>
                  </p:txBody>
                </p:sp>
                <p:sp>
                  <p:nvSpPr>
                    <p:cNvPr id="44305" name="Freeform 150"/>
                    <p:cNvSpPr>
                      <a:spLocks/>
                    </p:cNvSpPr>
                    <p:nvPr/>
                  </p:nvSpPr>
                  <p:spPr bwMode="auto">
                    <a:xfrm>
                      <a:off x="2385" y="3394"/>
                      <a:ext cx="151" cy="13"/>
                    </a:xfrm>
                    <a:custGeom>
                      <a:avLst/>
                      <a:gdLst>
                        <a:gd name="T0" fmla="*/ 0 w 1052"/>
                        <a:gd name="T1" fmla="*/ 0 h 77"/>
                        <a:gd name="T2" fmla="*/ 11 w 1052"/>
                        <a:gd name="T3" fmla="*/ 6 h 77"/>
                        <a:gd name="T4" fmla="*/ 42 w 1052"/>
                        <a:gd name="T5" fmla="*/ 0 h 77"/>
                        <a:gd name="T6" fmla="*/ 64 w 1052"/>
                        <a:gd name="T7" fmla="*/ 0 h 77"/>
                        <a:gd name="T8" fmla="*/ 78 w 1052"/>
                        <a:gd name="T9" fmla="*/ 6 h 77"/>
                        <a:gd name="T10" fmla="*/ 106 w 1052"/>
                        <a:gd name="T11" fmla="*/ 13 h 77"/>
                        <a:gd name="T12" fmla="*/ 126 w 1052"/>
                        <a:gd name="T13" fmla="*/ 13 h 77"/>
                        <a:gd name="T14" fmla="*/ 137 w 1052"/>
                        <a:gd name="T15" fmla="*/ 13 h 77"/>
                        <a:gd name="T16" fmla="*/ 145 w 1052"/>
                        <a:gd name="T17" fmla="*/ 10 h 77"/>
                        <a:gd name="T18" fmla="*/ 148 w 1052"/>
                        <a:gd name="T19" fmla="*/ 6 h 77"/>
                        <a:gd name="T20" fmla="*/ 151 w 1052"/>
                        <a:gd name="T21" fmla="*/ 6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2"/>
                        <a:gd name="T34" fmla="*/ 0 h 77"/>
                        <a:gd name="T35" fmla="*/ 1052 w 105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2" h="77">
                          <a:moveTo>
                            <a:pt x="0" y="0"/>
                          </a:moveTo>
                          <a:lnTo>
                            <a:pt x="78" y="38"/>
                          </a:lnTo>
                          <a:lnTo>
                            <a:pt x="293" y="0"/>
                          </a:lnTo>
                          <a:lnTo>
                            <a:pt x="447" y="0"/>
                          </a:lnTo>
                          <a:lnTo>
                            <a:pt x="544" y="38"/>
                          </a:lnTo>
                          <a:lnTo>
                            <a:pt x="740" y="77"/>
                          </a:lnTo>
                          <a:lnTo>
                            <a:pt x="875" y="77"/>
                          </a:lnTo>
                          <a:lnTo>
                            <a:pt x="954" y="77"/>
                          </a:lnTo>
                          <a:lnTo>
                            <a:pt x="1011" y="58"/>
                          </a:lnTo>
                          <a:lnTo>
                            <a:pt x="1032" y="38"/>
                          </a:lnTo>
                          <a:lnTo>
                            <a:pt x="1052" y="38"/>
                          </a:lnTo>
                        </a:path>
                      </a:pathLst>
                    </a:custGeom>
                    <a:noFill/>
                    <a:ln w="0">
                      <a:solidFill>
                        <a:srgbClr val="000000"/>
                      </a:solidFill>
                      <a:round/>
                      <a:headEnd/>
                      <a:tailEnd/>
                    </a:ln>
                  </p:spPr>
                  <p:txBody>
                    <a:bodyPr/>
                    <a:lstStyle/>
                    <a:p>
                      <a:endParaRPr lang="de-DE"/>
                    </a:p>
                  </p:txBody>
                </p:sp>
                <p:sp>
                  <p:nvSpPr>
                    <p:cNvPr id="44306" name="Freeform 151"/>
                    <p:cNvSpPr>
                      <a:spLocks/>
                    </p:cNvSpPr>
                    <p:nvPr/>
                  </p:nvSpPr>
                  <p:spPr bwMode="auto">
                    <a:xfrm>
                      <a:off x="2791" y="3334"/>
                      <a:ext cx="25" cy="16"/>
                    </a:xfrm>
                    <a:custGeom>
                      <a:avLst/>
                      <a:gdLst>
                        <a:gd name="T0" fmla="*/ 25 w 175"/>
                        <a:gd name="T1" fmla="*/ 0 h 98"/>
                        <a:gd name="T2" fmla="*/ 14 w 175"/>
                        <a:gd name="T3" fmla="*/ 3 h 98"/>
                        <a:gd name="T4" fmla="*/ 0 w 175"/>
                        <a:gd name="T5" fmla="*/ 16 h 98"/>
                        <a:gd name="T6" fmla="*/ 0 60000 65536"/>
                        <a:gd name="T7" fmla="*/ 0 60000 65536"/>
                        <a:gd name="T8" fmla="*/ 0 60000 65536"/>
                        <a:gd name="T9" fmla="*/ 0 w 175"/>
                        <a:gd name="T10" fmla="*/ 0 h 98"/>
                        <a:gd name="T11" fmla="*/ 175 w 175"/>
                        <a:gd name="T12" fmla="*/ 98 h 98"/>
                      </a:gdLst>
                      <a:ahLst/>
                      <a:cxnLst>
                        <a:cxn ang="T6">
                          <a:pos x="T0" y="T1"/>
                        </a:cxn>
                        <a:cxn ang="T7">
                          <a:pos x="T2" y="T3"/>
                        </a:cxn>
                        <a:cxn ang="T8">
                          <a:pos x="T4" y="T5"/>
                        </a:cxn>
                      </a:cxnLst>
                      <a:rect l="T9" t="T10" r="T11" b="T12"/>
                      <a:pathLst>
                        <a:path w="175" h="98">
                          <a:moveTo>
                            <a:pt x="175" y="0"/>
                          </a:moveTo>
                          <a:lnTo>
                            <a:pt x="96" y="19"/>
                          </a:lnTo>
                          <a:lnTo>
                            <a:pt x="0" y="98"/>
                          </a:lnTo>
                        </a:path>
                      </a:pathLst>
                    </a:custGeom>
                    <a:noFill/>
                    <a:ln w="0">
                      <a:solidFill>
                        <a:srgbClr val="000000"/>
                      </a:solidFill>
                      <a:round/>
                      <a:headEnd/>
                      <a:tailEnd/>
                    </a:ln>
                  </p:spPr>
                  <p:txBody>
                    <a:bodyPr/>
                    <a:lstStyle/>
                    <a:p>
                      <a:endParaRPr lang="de-DE"/>
                    </a:p>
                  </p:txBody>
                </p:sp>
                <p:sp>
                  <p:nvSpPr>
                    <p:cNvPr id="44307" name="Freeform 152"/>
                    <p:cNvSpPr>
                      <a:spLocks/>
                    </p:cNvSpPr>
                    <p:nvPr/>
                  </p:nvSpPr>
                  <p:spPr bwMode="auto">
                    <a:xfrm>
                      <a:off x="2791" y="3334"/>
                      <a:ext cx="25" cy="16"/>
                    </a:xfrm>
                    <a:custGeom>
                      <a:avLst/>
                      <a:gdLst>
                        <a:gd name="T0" fmla="*/ 25 w 175"/>
                        <a:gd name="T1" fmla="*/ 0 h 98"/>
                        <a:gd name="T2" fmla="*/ 14 w 175"/>
                        <a:gd name="T3" fmla="*/ 3 h 98"/>
                        <a:gd name="T4" fmla="*/ 0 w 175"/>
                        <a:gd name="T5" fmla="*/ 16 h 98"/>
                        <a:gd name="T6" fmla="*/ 0 60000 65536"/>
                        <a:gd name="T7" fmla="*/ 0 60000 65536"/>
                        <a:gd name="T8" fmla="*/ 0 60000 65536"/>
                        <a:gd name="T9" fmla="*/ 0 w 175"/>
                        <a:gd name="T10" fmla="*/ 0 h 98"/>
                        <a:gd name="T11" fmla="*/ 175 w 175"/>
                        <a:gd name="T12" fmla="*/ 98 h 98"/>
                      </a:gdLst>
                      <a:ahLst/>
                      <a:cxnLst>
                        <a:cxn ang="T6">
                          <a:pos x="T0" y="T1"/>
                        </a:cxn>
                        <a:cxn ang="T7">
                          <a:pos x="T2" y="T3"/>
                        </a:cxn>
                        <a:cxn ang="T8">
                          <a:pos x="T4" y="T5"/>
                        </a:cxn>
                      </a:cxnLst>
                      <a:rect l="T9" t="T10" r="T11" b="T12"/>
                      <a:pathLst>
                        <a:path w="175" h="98">
                          <a:moveTo>
                            <a:pt x="175" y="0"/>
                          </a:moveTo>
                          <a:lnTo>
                            <a:pt x="96" y="19"/>
                          </a:lnTo>
                          <a:lnTo>
                            <a:pt x="0" y="98"/>
                          </a:lnTo>
                        </a:path>
                      </a:pathLst>
                    </a:custGeom>
                    <a:noFill/>
                    <a:ln w="0">
                      <a:solidFill>
                        <a:srgbClr val="000000"/>
                      </a:solidFill>
                      <a:round/>
                      <a:headEnd/>
                      <a:tailEnd/>
                    </a:ln>
                  </p:spPr>
                  <p:txBody>
                    <a:bodyPr/>
                    <a:lstStyle/>
                    <a:p>
                      <a:endParaRPr lang="de-DE"/>
                    </a:p>
                  </p:txBody>
                </p:sp>
                <p:sp>
                  <p:nvSpPr>
                    <p:cNvPr id="44308" name="Freeform 153"/>
                    <p:cNvSpPr>
                      <a:spLocks/>
                    </p:cNvSpPr>
                    <p:nvPr/>
                  </p:nvSpPr>
                  <p:spPr bwMode="auto">
                    <a:xfrm>
                      <a:off x="2763" y="3337"/>
                      <a:ext cx="48" cy="179"/>
                    </a:xfrm>
                    <a:custGeom>
                      <a:avLst/>
                      <a:gdLst>
                        <a:gd name="T0" fmla="*/ 42 w 332"/>
                        <a:gd name="T1" fmla="*/ 0 h 1073"/>
                        <a:gd name="T2" fmla="*/ 48 w 332"/>
                        <a:gd name="T3" fmla="*/ 10 h 1073"/>
                        <a:gd name="T4" fmla="*/ 45 w 332"/>
                        <a:gd name="T5" fmla="*/ 29 h 1073"/>
                        <a:gd name="T6" fmla="*/ 37 w 332"/>
                        <a:gd name="T7" fmla="*/ 45 h 1073"/>
                        <a:gd name="T8" fmla="*/ 28 w 332"/>
                        <a:gd name="T9" fmla="*/ 83 h 1073"/>
                        <a:gd name="T10" fmla="*/ 11 w 332"/>
                        <a:gd name="T11" fmla="*/ 128 h 1073"/>
                        <a:gd name="T12" fmla="*/ 0 w 332"/>
                        <a:gd name="T13" fmla="*/ 179 h 1073"/>
                        <a:gd name="T14" fmla="*/ 0 60000 65536"/>
                        <a:gd name="T15" fmla="*/ 0 60000 65536"/>
                        <a:gd name="T16" fmla="*/ 0 60000 65536"/>
                        <a:gd name="T17" fmla="*/ 0 60000 65536"/>
                        <a:gd name="T18" fmla="*/ 0 60000 65536"/>
                        <a:gd name="T19" fmla="*/ 0 60000 65536"/>
                        <a:gd name="T20" fmla="*/ 0 60000 65536"/>
                        <a:gd name="T21" fmla="*/ 0 w 332"/>
                        <a:gd name="T22" fmla="*/ 0 h 1073"/>
                        <a:gd name="T23" fmla="*/ 332 w 332"/>
                        <a:gd name="T24" fmla="*/ 1073 h 10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2" h="1073">
                          <a:moveTo>
                            <a:pt x="292" y="0"/>
                          </a:moveTo>
                          <a:lnTo>
                            <a:pt x="332" y="59"/>
                          </a:lnTo>
                          <a:lnTo>
                            <a:pt x="311" y="172"/>
                          </a:lnTo>
                          <a:lnTo>
                            <a:pt x="254" y="267"/>
                          </a:lnTo>
                          <a:lnTo>
                            <a:pt x="196" y="498"/>
                          </a:lnTo>
                          <a:lnTo>
                            <a:pt x="78" y="767"/>
                          </a:lnTo>
                          <a:lnTo>
                            <a:pt x="0" y="1073"/>
                          </a:lnTo>
                        </a:path>
                      </a:pathLst>
                    </a:custGeom>
                    <a:noFill/>
                    <a:ln w="0">
                      <a:solidFill>
                        <a:srgbClr val="000000"/>
                      </a:solidFill>
                      <a:round/>
                      <a:headEnd/>
                      <a:tailEnd/>
                    </a:ln>
                  </p:spPr>
                  <p:txBody>
                    <a:bodyPr/>
                    <a:lstStyle/>
                    <a:p>
                      <a:endParaRPr lang="de-DE"/>
                    </a:p>
                  </p:txBody>
                </p:sp>
                <p:sp>
                  <p:nvSpPr>
                    <p:cNvPr id="44309" name="Freeform 154"/>
                    <p:cNvSpPr>
                      <a:spLocks/>
                    </p:cNvSpPr>
                    <p:nvPr/>
                  </p:nvSpPr>
                  <p:spPr bwMode="auto">
                    <a:xfrm>
                      <a:off x="2763" y="3337"/>
                      <a:ext cx="48" cy="179"/>
                    </a:xfrm>
                    <a:custGeom>
                      <a:avLst/>
                      <a:gdLst>
                        <a:gd name="T0" fmla="*/ 42 w 332"/>
                        <a:gd name="T1" fmla="*/ 0 h 1073"/>
                        <a:gd name="T2" fmla="*/ 48 w 332"/>
                        <a:gd name="T3" fmla="*/ 10 h 1073"/>
                        <a:gd name="T4" fmla="*/ 45 w 332"/>
                        <a:gd name="T5" fmla="*/ 29 h 1073"/>
                        <a:gd name="T6" fmla="*/ 37 w 332"/>
                        <a:gd name="T7" fmla="*/ 45 h 1073"/>
                        <a:gd name="T8" fmla="*/ 28 w 332"/>
                        <a:gd name="T9" fmla="*/ 83 h 1073"/>
                        <a:gd name="T10" fmla="*/ 11 w 332"/>
                        <a:gd name="T11" fmla="*/ 128 h 1073"/>
                        <a:gd name="T12" fmla="*/ 0 w 332"/>
                        <a:gd name="T13" fmla="*/ 179 h 1073"/>
                        <a:gd name="T14" fmla="*/ 0 60000 65536"/>
                        <a:gd name="T15" fmla="*/ 0 60000 65536"/>
                        <a:gd name="T16" fmla="*/ 0 60000 65536"/>
                        <a:gd name="T17" fmla="*/ 0 60000 65536"/>
                        <a:gd name="T18" fmla="*/ 0 60000 65536"/>
                        <a:gd name="T19" fmla="*/ 0 60000 65536"/>
                        <a:gd name="T20" fmla="*/ 0 60000 65536"/>
                        <a:gd name="T21" fmla="*/ 0 w 332"/>
                        <a:gd name="T22" fmla="*/ 0 h 1073"/>
                        <a:gd name="T23" fmla="*/ 332 w 332"/>
                        <a:gd name="T24" fmla="*/ 1073 h 10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2" h="1073">
                          <a:moveTo>
                            <a:pt x="292" y="0"/>
                          </a:moveTo>
                          <a:lnTo>
                            <a:pt x="332" y="59"/>
                          </a:lnTo>
                          <a:lnTo>
                            <a:pt x="311" y="172"/>
                          </a:lnTo>
                          <a:lnTo>
                            <a:pt x="254" y="267"/>
                          </a:lnTo>
                          <a:lnTo>
                            <a:pt x="196" y="498"/>
                          </a:lnTo>
                          <a:lnTo>
                            <a:pt x="78" y="767"/>
                          </a:lnTo>
                          <a:lnTo>
                            <a:pt x="0" y="1073"/>
                          </a:lnTo>
                        </a:path>
                      </a:pathLst>
                    </a:custGeom>
                    <a:noFill/>
                    <a:ln w="0">
                      <a:solidFill>
                        <a:srgbClr val="000000"/>
                      </a:solidFill>
                      <a:round/>
                      <a:headEnd/>
                      <a:tailEnd/>
                    </a:ln>
                  </p:spPr>
                  <p:txBody>
                    <a:bodyPr/>
                    <a:lstStyle/>
                    <a:p>
                      <a:endParaRPr lang="de-DE"/>
                    </a:p>
                  </p:txBody>
                </p:sp>
                <p:sp>
                  <p:nvSpPr>
                    <p:cNvPr id="44310" name="Freeform 155"/>
                    <p:cNvSpPr>
                      <a:spLocks/>
                    </p:cNvSpPr>
                    <p:nvPr/>
                  </p:nvSpPr>
                  <p:spPr bwMode="auto">
                    <a:xfrm>
                      <a:off x="2700" y="3554"/>
                      <a:ext cx="33" cy="74"/>
                    </a:xfrm>
                    <a:custGeom>
                      <a:avLst/>
                      <a:gdLst>
                        <a:gd name="T0" fmla="*/ 3 w 233"/>
                        <a:gd name="T1" fmla="*/ 74 h 440"/>
                        <a:gd name="T2" fmla="*/ 0 w 233"/>
                        <a:gd name="T3" fmla="*/ 58 h 440"/>
                        <a:gd name="T4" fmla="*/ 11 w 233"/>
                        <a:gd name="T5" fmla="*/ 38 h 440"/>
                        <a:gd name="T6" fmla="*/ 19 w 233"/>
                        <a:gd name="T7" fmla="*/ 22 h 440"/>
                        <a:gd name="T8" fmla="*/ 30 w 233"/>
                        <a:gd name="T9" fmla="*/ 9 h 440"/>
                        <a:gd name="T10" fmla="*/ 33 w 233"/>
                        <a:gd name="T11" fmla="*/ 0 h 440"/>
                        <a:gd name="T12" fmla="*/ 33 w 233"/>
                        <a:gd name="T13" fmla="*/ 3 h 440"/>
                        <a:gd name="T14" fmla="*/ 30 w 233"/>
                        <a:gd name="T15" fmla="*/ 13 h 440"/>
                        <a:gd name="T16" fmla="*/ 0 60000 65536"/>
                        <a:gd name="T17" fmla="*/ 0 60000 65536"/>
                        <a:gd name="T18" fmla="*/ 0 60000 65536"/>
                        <a:gd name="T19" fmla="*/ 0 60000 65536"/>
                        <a:gd name="T20" fmla="*/ 0 60000 65536"/>
                        <a:gd name="T21" fmla="*/ 0 60000 65536"/>
                        <a:gd name="T22" fmla="*/ 0 60000 65536"/>
                        <a:gd name="T23" fmla="*/ 0 60000 65536"/>
                        <a:gd name="T24" fmla="*/ 0 w 233"/>
                        <a:gd name="T25" fmla="*/ 0 h 440"/>
                        <a:gd name="T26" fmla="*/ 233 w 233"/>
                        <a:gd name="T27" fmla="*/ 440 h 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3" h="440">
                          <a:moveTo>
                            <a:pt x="19" y="440"/>
                          </a:moveTo>
                          <a:lnTo>
                            <a:pt x="0" y="344"/>
                          </a:lnTo>
                          <a:lnTo>
                            <a:pt x="78" y="228"/>
                          </a:lnTo>
                          <a:lnTo>
                            <a:pt x="135" y="133"/>
                          </a:lnTo>
                          <a:lnTo>
                            <a:pt x="214" y="56"/>
                          </a:lnTo>
                          <a:lnTo>
                            <a:pt x="233" y="0"/>
                          </a:lnTo>
                          <a:lnTo>
                            <a:pt x="233" y="18"/>
                          </a:lnTo>
                          <a:lnTo>
                            <a:pt x="214" y="75"/>
                          </a:lnTo>
                        </a:path>
                      </a:pathLst>
                    </a:custGeom>
                    <a:noFill/>
                    <a:ln w="0">
                      <a:solidFill>
                        <a:srgbClr val="000000"/>
                      </a:solidFill>
                      <a:round/>
                      <a:headEnd/>
                      <a:tailEnd/>
                    </a:ln>
                  </p:spPr>
                  <p:txBody>
                    <a:bodyPr/>
                    <a:lstStyle/>
                    <a:p>
                      <a:endParaRPr lang="de-DE"/>
                    </a:p>
                  </p:txBody>
                </p:sp>
                <p:sp>
                  <p:nvSpPr>
                    <p:cNvPr id="44311" name="Freeform 156"/>
                    <p:cNvSpPr>
                      <a:spLocks/>
                    </p:cNvSpPr>
                    <p:nvPr/>
                  </p:nvSpPr>
                  <p:spPr bwMode="auto">
                    <a:xfrm>
                      <a:off x="2700" y="3554"/>
                      <a:ext cx="33" cy="74"/>
                    </a:xfrm>
                    <a:custGeom>
                      <a:avLst/>
                      <a:gdLst>
                        <a:gd name="T0" fmla="*/ 3 w 233"/>
                        <a:gd name="T1" fmla="*/ 74 h 440"/>
                        <a:gd name="T2" fmla="*/ 0 w 233"/>
                        <a:gd name="T3" fmla="*/ 58 h 440"/>
                        <a:gd name="T4" fmla="*/ 11 w 233"/>
                        <a:gd name="T5" fmla="*/ 38 h 440"/>
                        <a:gd name="T6" fmla="*/ 19 w 233"/>
                        <a:gd name="T7" fmla="*/ 22 h 440"/>
                        <a:gd name="T8" fmla="*/ 30 w 233"/>
                        <a:gd name="T9" fmla="*/ 9 h 440"/>
                        <a:gd name="T10" fmla="*/ 33 w 233"/>
                        <a:gd name="T11" fmla="*/ 0 h 440"/>
                        <a:gd name="T12" fmla="*/ 33 w 233"/>
                        <a:gd name="T13" fmla="*/ 3 h 440"/>
                        <a:gd name="T14" fmla="*/ 30 w 233"/>
                        <a:gd name="T15" fmla="*/ 13 h 440"/>
                        <a:gd name="T16" fmla="*/ 0 60000 65536"/>
                        <a:gd name="T17" fmla="*/ 0 60000 65536"/>
                        <a:gd name="T18" fmla="*/ 0 60000 65536"/>
                        <a:gd name="T19" fmla="*/ 0 60000 65536"/>
                        <a:gd name="T20" fmla="*/ 0 60000 65536"/>
                        <a:gd name="T21" fmla="*/ 0 60000 65536"/>
                        <a:gd name="T22" fmla="*/ 0 60000 65536"/>
                        <a:gd name="T23" fmla="*/ 0 60000 65536"/>
                        <a:gd name="T24" fmla="*/ 0 w 233"/>
                        <a:gd name="T25" fmla="*/ 0 h 440"/>
                        <a:gd name="T26" fmla="*/ 233 w 233"/>
                        <a:gd name="T27" fmla="*/ 440 h 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3" h="440">
                          <a:moveTo>
                            <a:pt x="19" y="440"/>
                          </a:moveTo>
                          <a:lnTo>
                            <a:pt x="0" y="344"/>
                          </a:lnTo>
                          <a:lnTo>
                            <a:pt x="78" y="228"/>
                          </a:lnTo>
                          <a:lnTo>
                            <a:pt x="135" y="133"/>
                          </a:lnTo>
                          <a:lnTo>
                            <a:pt x="214" y="56"/>
                          </a:lnTo>
                          <a:lnTo>
                            <a:pt x="233" y="0"/>
                          </a:lnTo>
                          <a:lnTo>
                            <a:pt x="233" y="18"/>
                          </a:lnTo>
                          <a:lnTo>
                            <a:pt x="214" y="75"/>
                          </a:lnTo>
                        </a:path>
                      </a:pathLst>
                    </a:custGeom>
                    <a:noFill/>
                    <a:ln w="0">
                      <a:solidFill>
                        <a:srgbClr val="000000"/>
                      </a:solidFill>
                      <a:round/>
                      <a:headEnd/>
                      <a:tailEnd/>
                    </a:ln>
                  </p:spPr>
                  <p:txBody>
                    <a:bodyPr/>
                    <a:lstStyle/>
                    <a:p>
                      <a:endParaRPr lang="de-DE"/>
                    </a:p>
                  </p:txBody>
                </p:sp>
                <p:sp>
                  <p:nvSpPr>
                    <p:cNvPr id="44312" name="Freeform 157"/>
                    <p:cNvSpPr>
                      <a:spLocks/>
                    </p:cNvSpPr>
                    <p:nvPr/>
                  </p:nvSpPr>
                  <p:spPr bwMode="auto">
                    <a:xfrm>
                      <a:off x="2799" y="3378"/>
                      <a:ext cx="31" cy="64"/>
                    </a:xfrm>
                    <a:custGeom>
                      <a:avLst/>
                      <a:gdLst>
                        <a:gd name="T0" fmla="*/ 31 w 213"/>
                        <a:gd name="T1" fmla="*/ 0 h 382"/>
                        <a:gd name="T2" fmla="*/ 25 w 213"/>
                        <a:gd name="T3" fmla="*/ 19 h 382"/>
                        <a:gd name="T4" fmla="*/ 20 w 213"/>
                        <a:gd name="T5" fmla="*/ 32 h 382"/>
                        <a:gd name="T6" fmla="*/ 8 w 213"/>
                        <a:gd name="T7" fmla="*/ 48 h 382"/>
                        <a:gd name="T8" fmla="*/ 0 w 213"/>
                        <a:gd name="T9" fmla="*/ 64 h 382"/>
                        <a:gd name="T10" fmla="*/ 0 60000 65536"/>
                        <a:gd name="T11" fmla="*/ 0 60000 65536"/>
                        <a:gd name="T12" fmla="*/ 0 60000 65536"/>
                        <a:gd name="T13" fmla="*/ 0 60000 65536"/>
                        <a:gd name="T14" fmla="*/ 0 60000 65536"/>
                        <a:gd name="T15" fmla="*/ 0 w 213"/>
                        <a:gd name="T16" fmla="*/ 0 h 382"/>
                        <a:gd name="T17" fmla="*/ 213 w 213"/>
                        <a:gd name="T18" fmla="*/ 382 h 382"/>
                      </a:gdLst>
                      <a:ahLst/>
                      <a:cxnLst>
                        <a:cxn ang="T10">
                          <a:pos x="T0" y="T1"/>
                        </a:cxn>
                        <a:cxn ang="T11">
                          <a:pos x="T2" y="T3"/>
                        </a:cxn>
                        <a:cxn ang="T12">
                          <a:pos x="T4" y="T5"/>
                        </a:cxn>
                        <a:cxn ang="T13">
                          <a:pos x="T6" y="T7"/>
                        </a:cxn>
                        <a:cxn ang="T14">
                          <a:pos x="T8" y="T9"/>
                        </a:cxn>
                      </a:cxnLst>
                      <a:rect l="T15" t="T16" r="T17" b="T18"/>
                      <a:pathLst>
                        <a:path w="213" h="382">
                          <a:moveTo>
                            <a:pt x="213" y="0"/>
                          </a:moveTo>
                          <a:lnTo>
                            <a:pt x="173" y="114"/>
                          </a:lnTo>
                          <a:lnTo>
                            <a:pt x="137" y="193"/>
                          </a:lnTo>
                          <a:lnTo>
                            <a:pt x="57" y="287"/>
                          </a:lnTo>
                          <a:lnTo>
                            <a:pt x="0" y="382"/>
                          </a:lnTo>
                        </a:path>
                      </a:pathLst>
                    </a:custGeom>
                    <a:noFill/>
                    <a:ln w="0">
                      <a:solidFill>
                        <a:srgbClr val="000000"/>
                      </a:solidFill>
                      <a:round/>
                      <a:headEnd/>
                      <a:tailEnd/>
                    </a:ln>
                  </p:spPr>
                  <p:txBody>
                    <a:bodyPr/>
                    <a:lstStyle/>
                    <a:p>
                      <a:endParaRPr lang="de-DE"/>
                    </a:p>
                  </p:txBody>
                </p:sp>
                <p:sp>
                  <p:nvSpPr>
                    <p:cNvPr id="44313" name="Freeform 158"/>
                    <p:cNvSpPr>
                      <a:spLocks/>
                    </p:cNvSpPr>
                    <p:nvPr/>
                  </p:nvSpPr>
                  <p:spPr bwMode="auto">
                    <a:xfrm>
                      <a:off x="2799" y="3378"/>
                      <a:ext cx="31" cy="64"/>
                    </a:xfrm>
                    <a:custGeom>
                      <a:avLst/>
                      <a:gdLst>
                        <a:gd name="T0" fmla="*/ 31 w 213"/>
                        <a:gd name="T1" fmla="*/ 0 h 382"/>
                        <a:gd name="T2" fmla="*/ 25 w 213"/>
                        <a:gd name="T3" fmla="*/ 19 h 382"/>
                        <a:gd name="T4" fmla="*/ 20 w 213"/>
                        <a:gd name="T5" fmla="*/ 32 h 382"/>
                        <a:gd name="T6" fmla="*/ 8 w 213"/>
                        <a:gd name="T7" fmla="*/ 48 h 382"/>
                        <a:gd name="T8" fmla="*/ 0 w 213"/>
                        <a:gd name="T9" fmla="*/ 64 h 382"/>
                        <a:gd name="T10" fmla="*/ 0 60000 65536"/>
                        <a:gd name="T11" fmla="*/ 0 60000 65536"/>
                        <a:gd name="T12" fmla="*/ 0 60000 65536"/>
                        <a:gd name="T13" fmla="*/ 0 60000 65536"/>
                        <a:gd name="T14" fmla="*/ 0 60000 65536"/>
                        <a:gd name="T15" fmla="*/ 0 w 213"/>
                        <a:gd name="T16" fmla="*/ 0 h 382"/>
                        <a:gd name="T17" fmla="*/ 213 w 213"/>
                        <a:gd name="T18" fmla="*/ 382 h 382"/>
                      </a:gdLst>
                      <a:ahLst/>
                      <a:cxnLst>
                        <a:cxn ang="T10">
                          <a:pos x="T0" y="T1"/>
                        </a:cxn>
                        <a:cxn ang="T11">
                          <a:pos x="T2" y="T3"/>
                        </a:cxn>
                        <a:cxn ang="T12">
                          <a:pos x="T4" y="T5"/>
                        </a:cxn>
                        <a:cxn ang="T13">
                          <a:pos x="T6" y="T7"/>
                        </a:cxn>
                        <a:cxn ang="T14">
                          <a:pos x="T8" y="T9"/>
                        </a:cxn>
                      </a:cxnLst>
                      <a:rect l="T15" t="T16" r="T17" b="T18"/>
                      <a:pathLst>
                        <a:path w="213" h="382">
                          <a:moveTo>
                            <a:pt x="213" y="0"/>
                          </a:moveTo>
                          <a:lnTo>
                            <a:pt x="173" y="114"/>
                          </a:lnTo>
                          <a:lnTo>
                            <a:pt x="137" y="193"/>
                          </a:lnTo>
                          <a:lnTo>
                            <a:pt x="57" y="287"/>
                          </a:lnTo>
                          <a:lnTo>
                            <a:pt x="0" y="382"/>
                          </a:lnTo>
                        </a:path>
                      </a:pathLst>
                    </a:custGeom>
                    <a:noFill/>
                    <a:ln w="0">
                      <a:solidFill>
                        <a:srgbClr val="000000"/>
                      </a:solidFill>
                      <a:round/>
                      <a:headEnd/>
                      <a:tailEnd/>
                    </a:ln>
                  </p:spPr>
                  <p:txBody>
                    <a:bodyPr/>
                    <a:lstStyle/>
                    <a:p>
                      <a:endParaRPr lang="de-DE"/>
                    </a:p>
                  </p:txBody>
                </p:sp>
                <p:sp>
                  <p:nvSpPr>
                    <p:cNvPr id="44314" name="Freeform 159"/>
                    <p:cNvSpPr>
                      <a:spLocks/>
                    </p:cNvSpPr>
                    <p:nvPr/>
                  </p:nvSpPr>
                  <p:spPr bwMode="auto">
                    <a:xfrm>
                      <a:off x="2816" y="3416"/>
                      <a:ext cx="34" cy="96"/>
                    </a:xfrm>
                    <a:custGeom>
                      <a:avLst/>
                      <a:gdLst>
                        <a:gd name="T0" fmla="*/ 0 w 234"/>
                        <a:gd name="T1" fmla="*/ 96 h 575"/>
                        <a:gd name="T2" fmla="*/ 8 w 234"/>
                        <a:gd name="T3" fmla="*/ 74 h 575"/>
                        <a:gd name="T4" fmla="*/ 17 w 234"/>
                        <a:gd name="T5" fmla="*/ 55 h 575"/>
                        <a:gd name="T6" fmla="*/ 23 w 234"/>
                        <a:gd name="T7" fmla="*/ 41 h 575"/>
                        <a:gd name="T8" fmla="*/ 26 w 234"/>
                        <a:gd name="T9" fmla="*/ 29 h 575"/>
                        <a:gd name="T10" fmla="*/ 34 w 234"/>
                        <a:gd name="T11" fmla="*/ 0 h 575"/>
                        <a:gd name="T12" fmla="*/ 31 w 234"/>
                        <a:gd name="T13" fmla="*/ 13 h 575"/>
                        <a:gd name="T14" fmla="*/ 26 w 234"/>
                        <a:gd name="T15" fmla="*/ 23 h 575"/>
                        <a:gd name="T16" fmla="*/ 14 w 234"/>
                        <a:gd name="T17" fmla="*/ 39 h 5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4"/>
                        <a:gd name="T28" fmla="*/ 0 h 575"/>
                        <a:gd name="T29" fmla="*/ 234 w 234"/>
                        <a:gd name="T30" fmla="*/ 575 h 5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4" h="575">
                          <a:moveTo>
                            <a:pt x="0" y="575"/>
                          </a:moveTo>
                          <a:lnTo>
                            <a:pt x="56" y="441"/>
                          </a:lnTo>
                          <a:lnTo>
                            <a:pt x="117" y="327"/>
                          </a:lnTo>
                          <a:lnTo>
                            <a:pt x="155" y="248"/>
                          </a:lnTo>
                          <a:lnTo>
                            <a:pt x="176" y="174"/>
                          </a:lnTo>
                          <a:lnTo>
                            <a:pt x="234" y="0"/>
                          </a:lnTo>
                          <a:lnTo>
                            <a:pt x="214" y="78"/>
                          </a:lnTo>
                          <a:lnTo>
                            <a:pt x="176" y="135"/>
                          </a:lnTo>
                          <a:lnTo>
                            <a:pt x="96" y="231"/>
                          </a:lnTo>
                        </a:path>
                      </a:pathLst>
                    </a:custGeom>
                    <a:noFill/>
                    <a:ln w="0">
                      <a:solidFill>
                        <a:srgbClr val="000000"/>
                      </a:solidFill>
                      <a:round/>
                      <a:headEnd/>
                      <a:tailEnd/>
                    </a:ln>
                  </p:spPr>
                  <p:txBody>
                    <a:bodyPr/>
                    <a:lstStyle/>
                    <a:p>
                      <a:endParaRPr lang="de-DE"/>
                    </a:p>
                  </p:txBody>
                </p:sp>
                <p:sp>
                  <p:nvSpPr>
                    <p:cNvPr id="44315" name="Freeform 160"/>
                    <p:cNvSpPr>
                      <a:spLocks/>
                    </p:cNvSpPr>
                    <p:nvPr/>
                  </p:nvSpPr>
                  <p:spPr bwMode="auto">
                    <a:xfrm>
                      <a:off x="2816" y="3416"/>
                      <a:ext cx="34" cy="96"/>
                    </a:xfrm>
                    <a:custGeom>
                      <a:avLst/>
                      <a:gdLst>
                        <a:gd name="T0" fmla="*/ 0 w 234"/>
                        <a:gd name="T1" fmla="*/ 96 h 575"/>
                        <a:gd name="T2" fmla="*/ 8 w 234"/>
                        <a:gd name="T3" fmla="*/ 74 h 575"/>
                        <a:gd name="T4" fmla="*/ 17 w 234"/>
                        <a:gd name="T5" fmla="*/ 55 h 575"/>
                        <a:gd name="T6" fmla="*/ 23 w 234"/>
                        <a:gd name="T7" fmla="*/ 41 h 575"/>
                        <a:gd name="T8" fmla="*/ 26 w 234"/>
                        <a:gd name="T9" fmla="*/ 29 h 575"/>
                        <a:gd name="T10" fmla="*/ 34 w 234"/>
                        <a:gd name="T11" fmla="*/ 0 h 575"/>
                        <a:gd name="T12" fmla="*/ 31 w 234"/>
                        <a:gd name="T13" fmla="*/ 13 h 575"/>
                        <a:gd name="T14" fmla="*/ 26 w 234"/>
                        <a:gd name="T15" fmla="*/ 23 h 575"/>
                        <a:gd name="T16" fmla="*/ 14 w 234"/>
                        <a:gd name="T17" fmla="*/ 39 h 5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4"/>
                        <a:gd name="T28" fmla="*/ 0 h 575"/>
                        <a:gd name="T29" fmla="*/ 234 w 234"/>
                        <a:gd name="T30" fmla="*/ 575 h 5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4" h="575">
                          <a:moveTo>
                            <a:pt x="0" y="575"/>
                          </a:moveTo>
                          <a:lnTo>
                            <a:pt x="56" y="441"/>
                          </a:lnTo>
                          <a:lnTo>
                            <a:pt x="117" y="327"/>
                          </a:lnTo>
                          <a:lnTo>
                            <a:pt x="155" y="248"/>
                          </a:lnTo>
                          <a:lnTo>
                            <a:pt x="176" y="174"/>
                          </a:lnTo>
                          <a:lnTo>
                            <a:pt x="234" y="0"/>
                          </a:lnTo>
                          <a:lnTo>
                            <a:pt x="214" y="78"/>
                          </a:lnTo>
                          <a:lnTo>
                            <a:pt x="176" y="135"/>
                          </a:lnTo>
                          <a:lnTo>
                            <a:pt x="96" y="231"/>
                          </a:lnTo>
                        </a:path>
                      </a:pathLst>
                    </a:custGeom>
                    <a:noFill/>
                    <a:ln w="0">
                      <a:solidFill>
                        <a:srgbClr val="000000"/>
                      </a:solidFill>
                      <a:round/>
                      <a:headEnd/>
                      <a:tailEnd/>
                    </a:ln>
                  </p:spPr>
                  <p:txBody>
                    <a:bodyPr/>
                    <a:lstStyle/>
                    <a:p>
                      <a:endParaRPr lang="de-DE"/>
                    </a:p>
                  </p:txBody>
                </p:sp>
                <p:sp>
                  <p:nvSpPr>
                    <p:cNvPr id="44316" name="Freeform 161"/>
                    <p:cNvSpPr>
                      <a:spLocks/>
                    </p:cNvSpPr>
                    <p:nvPr/>
                  </p:nvSpPr>
                  <p:spPr bwMode="auto">
                    <a:xfrm>
                      <a:off x="2763" y="3532"/>
                      <a:ext cx="8" cy="57"/>
                    </a:xfrm>
                    <a:custGeom>
                      <a:avLst/>
                      <a:gdLst>
                        <a:gd name="T0" fmla="*/ 5 w 57"/>
                        <a:gd name="T1" fmla="*/ 0 h 343"/>
                        <a:gd name="T2" fmla="*/ 0 w 57"/>
                        <a:gd name="T3" fmla="*/ 16 h 343"/>
                        <a:gd name="T4" fmla="*/ 8 w 57"/>
                        <a:gd name="T5" fmla="*/ 57 h 343"/>
                        <a:gd name="T6" fmla="*/ 0 60000 65536"/>
                        <a:gd name="T7" fmla="*/ 0 60000 65536"/>
                        <a:gd name="T8" fmla="*/ 0 60000 65536"/>
                        <a:gd name="T9" fmla="*/ 0 w 57"/>
                        <a:gd name="T10" fmla="*/ 0 h 343"/>
                        <a:gd name="T11" fmla="*/ 57 w 57"/>
                        <a:gd name="T12" fmla="*/ 343 h 343"/>
                      </a:gdLst>
                      <a:ahLst/>
                      <a:cxnLst>
                        <a:cxn ang="T6">
                          <a:pos x="T0" y="T1"/>
                        </a:cxn>
                        <a:cxn ang="T7">
                          <a:pos x="T2" y="T3"/>
                        </a:cxn>
                        <a:cxn ang="T8">
                          <a:pos x="T4" y="T5"/>
                        </a:cxn>
                      </a:cxnLst>
                      <a:rect l="T9" t="T10" r="T11" b="T12"/>
                      <a:pathLst>
                        <a:path w="57" h="343">
                          <a:moveTo>
                            <a:pt x="39" y="0"/>
                          </a:moveTo>
                          <a:lnTo>
                            <a:pt x="0" y="95"/>
                          </a:lnTo>
                          <a:lnTo>
                            <a:pt x="57" y="343"/>
                          </a:lnTo>
                        </a:path>
                      </a:pathLst>
                    </a:custGeom>
                    <a:noFill/>
                    <a:ln w="0">
                      <a:solidFill>
                        <a:srgbClr val="000000"/>
                      </a:solidFill>
                      <a:round/>
                      <a:headEnd/>
                      <a:tailEnd/>
                    </a:ln>
                  </p:spPr>
                  <p:txBody>
                    <a:bodyPr/>
                    <a:lstStyle/>
                    <a:p>
                      <a:endParaRPr lang="de-DE"/>
                    </a:p>
                  </p:txBody>
                </p:sp>
                <p:sp>
                  <p:nvSpPr>
                    <p:cNvPr id="44317" name="Freeform 162"/>
                    <p:cNvSpPr>
                      <a:spLocks/>
                    </p:cNvSpPr>
                    <p:nvPr/>
                  </p:nvSpPr>
                  <p:spPr bwMode="auto">
                    <a:xfrm>
                      <a:off x="2763" y="3532"/>
                      <a:ext cx="8" cy="57"/>
                    </a:xfrm>
                    <a:custGeom>
                      <a:avLst/>
                      <a:gdLst>
                        <a:gd name="T0" fmla="*/ 5 w 57"/>
                        <a:gd name="T1" fmla="*/ 0 h 343"/>
                        <a:gd name="T2" fmla="*/ 0 w 57"/>
                        <a:gd name="T3" fmla="*/ 16 h 343"/>
                        <a:gd name="T4" fmla="*/ 8 w 57"/>
                        <a:gd name="T5" fmla="*/ 57 h 343"/>
                        <a:gd name="T6" fmla="*/ 0 60000 65536"/>
                        <a:gd name="T7" fmla="*/ 0 60000 65536"/>
                        <a:gd name="T8" fmla="*/ 0 60000 65536"/>
                        <a:gd name="T9" fmla="*/ 0 w 57"/>
                        <a:gd name="T10" fmla="*/ 0 h 343"/>
                        <a:gd name="T11" fmla="*/ 57 w 57"/>
                        <a:gd name="T12" fmla="*/ 343 h 343"/>
                      </a:gdLst>
                      <a:ahLst/>
                      <a:cxnLst>
                        <a:cxn ang="T6">
                          <a:pos x="T0" y="T1"/>
                        </a:cxn>
                        <a:cxn ang="T7">
                          <a:pos x="T2" y="T3"/>
                        </a:cxn>
                        <a:cxn ang="T8">
                          <a:pos x="T4" y="T5"/>
                        </a:cxn>
                      </a:cxnLst>
                      <a:rect l="T9" t="T10" r="T11" b="T12"/>
                      <a:pathLst>
                        <a:path w="57" h="343">
                          <a:moveTo>
                            <a:pt x="39" y="0"/>
                          </a:moveTo>
                          <a:lnTo>
                            <a:pt x="0" y="95"/>
                          </a:lnTo>
                          <a:lnTo>
                            <a:pt x="57" y="343"/>
                          </a:lnTo>
                        </a:path>
                      </a:pathLst>
                    </a:custGeom>
                    <a:noFill/>
                    <a:ln w="0">
                      <a:solidFill>
                        <a:srgbClr val="000000"/>
                      </a:solidFill>
                      <a:round/>
                      <a:headEnd/>
                      <a:tailEnd/>
                    </a:ln>
                  </p:spPr>
                  <p:txBody>
                    <a:bodyPr/>
                    <a:lstStyle/>
                    <a:p>
                      <a:endParaRPr lang="de-DE"/>
                    </a:p>
                  </p:txBody>
                </p:sp>
                <p:sp>
                  <p:nvSpPr>
                    <p:cNvPr id="44318" name="Freeform 163"/>
                    <p:cNvSpPr>
                      <a:spLocks/>
                    </p:cNvSpPr>
                    <p:nvPr/>
                  </p:nvSpPr>
                  <p:spPr bwMode="auto">
                    <a:xfrm>
                      <a:off x="2769" y="3493"/>
                      <a:ext cx="44" cy="74"/>
                    </a:xfrm>
                    <a:custGeom>
                      <a:avLst/>
                      <a:gdLst>
                        <a:gd name="T0" fmla="*/ 0 w 313"/>
                        <a:gd name="T1" fmla="*/ 61 h 440"/>
                        <a:gd name="T2" fmla="*/ 5 w 313"/>
                        <a:gd name="T3" fmla="*/ 74 h 440"/>
                        <a:gd name="T4" fmla="*/ 19 w 313"/>
                        <a:gd name="T5" fmla="*/ 52 h 440"/>
                        <a:gd name="T6" fmla="*/ 36 w 313"/>
                        <a:gd name="T7" fmla="*/ 23 h 440"/>
                        <a:gd name="T8" fmla="*/ 44 w 313"/>
                        <a:gd name="T9" fmla="*/ 0 h 440"/>
                        <a:gd name="T10" fmla="*/ 0 60000 65536"/>
                        <a:gd name="T11" fmla="*/ 0 60000 65536"/>
                        <a:gd name="T12" fmla="*/ 0 60000 65536"/>
                        <a:gd name="T13" fmla="*/ 0 60000 65536"/>
                        <a:gd name="T14" fmla="*/ 0 60000 65536"/>
                        <a:gd name="T15" fmla="*/ 0 w 313"/>
                        <a:gd name="T16" fmla="*/ 0 h 440"/>
                        <a:gd name="T17" fmla="*/ 313 w 313"/>
                        <a:gd name="T18" fmla="*/ 440 h 440"/>
                      </a:gdLst>
                      <a:ahLst/>
                      <a:cxnLst>
                        <a:cxn ang="T10">
                          <a:pos x="T0" y="T1"/>
                        </a:cxn>
                        <a:cxn ang="T11">
                          <a:pos x="T2" y="T3"/>
                        </a:cxn>
                        <a:cxn ang="T12">
                          <a:pos x="T4" y="T5"/>
                        </a:cxn>
                        <a:cxn ang="T13">
                          <a:pos x="T6" y="T7"/>
                        </a:cxn>
                        <a:cxn ang="T14">
                          <a:pos x="T8" y="T9"/>
                        </a:cxn>
                      </a:cxnLst>
                      <a:rect l="T15" t="T16" r="T17" b="T18"/>
                      <a:pathLst>
                        <a:path w="313" h="440">
                          <a:moveTo>
                            <a:pt x="0" y="365"/>
                          </a:moveTo>
                          <a:lnTo>
                            <a:pt x="39" y="440"/>
                          </a:lnTo>
                          <a:lnTo>
                            <a:pt x="137" y="308"/>
                          </a:lnTo>
                          <a:lnTo>
                            <a:pt x="253" y="134"/>
                          </a:lnTo>
                          <a:lnTo>
                            <a:pt x="313" y="0"/>
                          </a:lnTo>
                        </a:path>
                      </a:pathLst>
                    </a:custGeom>
                    <a:noFill/>
                    <a:ln w="0">
                      <a:solidFill>
                        <a:srgbClr val="000000"/>
                      </a:solidFill>
                      <a:round/>
                      <a:headEnd/>
                      <a:tailEnd/>
                    </a:ln>
                  </p:spPr>
                  <p:txBody>
                    <a:bodyPr/>
                    <a:lstStyle/>
                    <a:p>
                      <a:endParaRPr lang="de-DE"/>
                    </a:p>
                  </p:txBody>
                </p:sp>
                <p:sp>
                  <p:nvSpPr>
                    <p:cNvPr id="44319" name="Freeform 164"/>
                    <p:cNvSpPr>
                      <a:spLocks/>
                    </p:cNvSpPr>
                    <p:nvPr/>
                  </p:nvSpPr>
                  <p:spPr bwMode="auto">
                    <a:xfrm>
                      <a:off x="2769" y="3493"/>
                      <a:ext cx="44" cy="74"/>
                    </a:xfrm>
                    <a:custGeom>
                      <a:avLst/>
                      <a:gdLst>
                        <a:gd name="T0" fmla="*/ 0 w 313"/>
                        <a:gd name="T1" fmla="*/ 61 h 440"/>
                        <a:gd name="T2" fmla="*/ 5 w 313"/>
                        <a:gd name="T3" fmla="*/ 74 h 440"/>
                        <a:gd name="T4" fmla="*/ 19 w 313"/>
                        <a:gd name="T5" fmla="*/ 52 h 440"/>
                        <a:gd name="T6" fmla="*/ 36 w 313"/>
                        <a:gd name="T7" fmla="*/ 23 h 440"/>
                        <a:gd name="T8" fmla="*/ 44 w 313"/>
                        <a:gd name="T9" fmla="*/ 0 h 440"/>
                        <a:gd name="T10" fmla="*/ 0 60000 65536"/>
                        <a:gd name="T11" fmla="*/ 0 60000 65536"/>
                        <a:gd name="T12" fmla="*/ 0 60000 65536"/>
                        <a:gd name="T13" fmla="*/ 0 60000 65536"/>
                        <a:gd name="T14" fmla="*/ 0 60000 65536"/>
                        <a:gd name="T15" fmla="*/ 0 w 313"/>
                        <a:gd name="T16" fmla="*/ 0 h 440"/>
                        <a:gd name="T17" fmla="*/ 313 w 313"/>
                        <a:gd name="T18" fmla="*/ 440 h 440"/>
                      </a:gdLst>
                      <a:ahLst/>
                      <a:cxnLst>
                        <a:cxn ang="T10">
                          <a:pos x="T0" y="T1"/>
                        </a:cxn>
                        <a:cxn ang="T11">
                          <a:pos x="T2" y="T3"/>
                        </a:cxn>
                        <a:cxn ang="T12">
                          <a:pos x="T4" y="T5"/>
                        </a:cxn>
                        <a:cxn ang="T13">
                          <a:pos x="T6" y="T7"/>
                        </a:cxn>
                        <a:cxn ang="T14">
                          <a:pos x="T8" y="T9"/>
                        </a:cxn>
                      </a:cxnLst>
                      <a:rect l="T15" t="T16" r="T17" b="T18"/>
                      <a:pathLst>
                        <a:path w="313" h="440">
                          <a:moveTo>
                            <a:pt x="0" y="365"/>
                          </a:moveTo>
                          <a:lnTo>
                            <a:pt x="39" y="440"/>
                          </a:lnTo>
                          <a:lnTo>
                            <a:pt x="137" y="308"/>
                          </a:lnTo>
                          <a:lnTo>
                            <a:pt x="253" y="134"/>
                          </a:lnTo>
                          <a:lnTo>
                            <a:pt x="313" y="0"/>
                          </a:lnTo>
                        </a:path>
                      </a:pathLst>
                    </a:custGeom>
                    <a:noFill/>
                    <a:ln w="0">
                      <a:solidFill>
                        <a:srgbClr val="000000"/>
                      </a:solidFill>
                      <a:round/>
                      <a:headEnd/>
                      <a:tailEnd/>
                    </a:ln>
                  </p:spPr>
                  <p:txBody>
                    <a:bodyPr/>
                    <a:lstStyle/>
                    <a:p>
                      <a:endParaRPr lang="de-DE"/>
                    </a:p>
                  </p:txBody>
                </p:sp>
                <p:sp>
                  <p:nvSpPr>
                    <p:cNvPr id="44320" name="Freeform 165"/>
                    <p:cNvSpPr>
                      <a:spLocks/>
                    </p:cNvSpPr>
                    <p:nvPr/>
                  </p:nvSpPr>
                  <p:spPr bwMode="auto">
                    <a:xfrm>
                      <a:off x="2783" y="3557"/>
                      <a:ext cx="19" cy="39"/>
                    </a:xfrm>
                    <a:custGeom>
                      <a:avLst/>
                      <a:gdLst>
                        <a:gd name="T0" fmla="*/ 0 w 135"/>
                        <a:gd name="T1" fmla="*/ 39 h 230"/>
                        <a:gd name="T2" fmla="*/ 8 w 135"/>
                        <a:gd name="T3" fmla="*/ 23 h 230"/>
                        <a:gd name="T4" fmla="*/ 19 w 135"/>
                        <a:gd name="T5" fmla="*/ 0 h 230"/>
                        <a:gd name="T6" fmla="*/ 0 60000 65536"/>
                        <a:gd name="T7" fmla="*/ 0 60000 65536"/>
                        <a:gd name="T8" fmla="*/ 0 60000 65536"/>
                        <a:gd name="T9" fmla="*/ 0 w 135"/>
                        <a:gd name="T10" fmla="*/ 0 h 230"/>
                        <a:gd name="T11" fmla="*/ 135 w 135"/>
                        <a:gd name="T12" fmla="*/ 230 h 230"/>
                      </a:gdLst>
                      <a:ahLst/>
                      <a:cxnLst>
                        <a:cxn ang="T6">
                          <a:pos x="T0" y="T1"/>
                        </a:cxn>
                        <a:cxn ang="T7">
                          <a:pos x="T2" y="T3"/>
                        </a:cxn>
                        <a:cxn ang="T8">
                          <a:pos x="T4" y="T5"/>
                        </a:cxn>
                      </a:cxnLst>
                      <a:rect l="T9" t="T10" r="T11" b="T12"/>
                      <a:pathLst>
                        <a:path w="135" h="230">
                          <a:moveTo>
                            <a:pt x="0" y="230"/>
                          </a:moveTo>
                          <a:lnTo>
                            <a:pt x="60" y="133"/>
                          </a:lnTo>
                          <a:lnTo>
                            <a:pt x="135" y="0"/>
                          </a:lnTo>
                        </a:path>
                      </a:pathLst>
                    </a:custGeom>
                    <a:noFill/>
                    <a:ln w="0">
                      <a:solidFill>
                        <a:srgbClr val="000000"/>
                      </a:solidFill>
                      <a:round/>
                      <a:headEnd/>
                      <a:tailEnd/>
                    </a:ln>
                  </p:spPr>
                  <p:txBody>
                    <a:bodyPr/>
                    <a:lstStyle/>
                    <a:p>
                      <a:endParaRPr lang="de-DE"/>
                    </a:p>
                  </p:txBody>
                </p:sp>
                <p:sp>
                  <p:nvSpPr>
                    <p:cNvPr id="44321" name="Freeform 166"/>
                    <p:cNvSpPr>
                      <a:spLocks/>
                    </p:cNvSpPr>
                    <p:nvPr/>
                  </p:nvSpPr>
                  <p:spPr bwMode="auto">
                    <a:xfrm>
                      <a:off x="2783" y="3557"/>
                      <a:ext cx="19" cy="39"/>
                    </a:xfrm>
                    <a:custGeom>
                      <a:avLst/>
                      <a:gdLst>
                        <a:gd name="T0" fmla="*/ 0 w 135"/>
                        <a:gd name="T1" fmla="*/ 39 h 230"/>
                        <a:gd name="T2" fmla="*/ 8 w 135"/>
                        <a:gd name="T3" fmla="*/ 23 h 230"/>
                        <a:gd name="T4" fmla="*/ 19 w 135"/>
                        <a:gd name="T5" fmla="*/ 0 h 230"/>
                        <a:gd name="T6" fmla="*/ 0 60000 65536"/>
                        <a:gd name="T7" fmla="*/ 0 60000 65536"/>
                        <a:gd name="T8" fmla="*/ 0 60000 65536"/>
                        <a:gd name="T9" fmla="*/ 0 w 135"/>
                        <a:gd name="T10" fmla="*/ 0 h 230"/>
                        <a:gd name="T11" fmla="*/ 135 w 135"/>
                        <a:gd name="T12" fmla="*/ 230 h 230"/>
                      </a:gdLst>
                      <a:ahLst/>
                      <a:cxnLst>
                        <a:cxn ang="T6">
                          <a:pos x="T0" y="T1"/>
                        </a:cxn>
                        <a:cxn ang="T7">
                          <a:pos x="T2" y="T3"/>
                        </a:cxn>
                        <a:cxn ang="T8">
                          <a:pos x="T4" y="T5"/>
                        </a:cxn>
                      </a:cxnLst>
                      <a:rect l="T9" t="T10" r="T11" b="T12"/>
                      <a:pathLst>
                        <a:path w="135" h="230">
                          <a:moveTo>
                            <a:pt x="0" y="230"/>
                          </a:moveTo>
                          <a:lnTo>
                            <a:pt x="60" y="133"/>
                          </a:lnTo>
                          <a:lnTo>
                            <a:pt x="135" y="0"/>
                          </a:lnTo>
                        </a:path>
                      </a:pathLst>
                    </a:custGeom>
                    <a:noFill/>
                    <a:ln w="0">
                      <a:solidFill>
                        <a:srgbClr val="000000"/>
                      </a:solidFill>
                      <a:round/>
                      <a:headEnd/>
                      <a:tailEnd/>
                    </a:ln>
                  </p:spPr>
                  <p:txBody>
                    <a:bodyPr/>
                    <a:lstStyle/>
                    <a:p>
                      <a:endParaRPr lang="de-DE"/>
                    </a:p>
                  </p:txBody>
                </p:sp>
                <p:sp>
                  <p:nvSpPr>
                    <p:cNvPr id="44322" name="Freeform 167"/>
                    <p:cNvSpPr>
                      <a:spLocks/>
                    </p:cNvSpPr>
                    <p:nvPr/>
                  </p:nvSpPr>
                  <p:spPr bwMode="auto">
                    <a:xfrm>
                      <a:off x="2838" y="3519"/>
                      <a:ext cx="22" cy="35"/>
                    </a:xfrm>
                    <a:custGeom>
                      <a:avLst/>
                      <a:gdLst>
                        <a:gd name="T0" fmla="*/ 0 w 155"/>
                        <a:gd name="T1" fmla="*/ 35 h 214"/>
                        <a:gd name="T2" fmla="*/ 14 w 155"/>
                        <a:gd name="T3" fmla="*/ 9 h 214"/>
                        <a:gd name="T4" fmla="*/ 22 w 155"/>
                        <a:gd name="T5" fmla="*/ 0 h 214"/>
                        <a:gd name="T6" fmla="*/ 0 60000 65536"/>
                        <a:gd name="T7" fmla="*/ 0 60000 65536"/>
                        <a:gd name="T8" fmla="*/ 0 60000 65536"/>
                        <a:gd name="T9" fmla="*/ 0 w 155"/>
                        <a:gd name="T10" fmla="*/ 0 h 214"/>
                        <a:gd name="T11" fmla="*/ 155 w 155"/>
                        <a:gd name="T12" fmla="*/ 214 h 214"/>
                      </a:gdLst>
                      <a:ahLst/>
                      <a:cxnLst>
                        <a:cxn ang="T6">
                          <a:pos x="T0" y="T1"/>
                        </a:cxn>
                        <a:cxn ang="T7">
                          <a:pos x="T2" y="T3"/>
                        </a:cxn>
                        <a:cxn ang="T8">
                          <a:pos x="T4" y="T5"/>
                        </a:cxn>
                      </a:cxnLst>
                      <a:rect l="T9" t="T10" r="T11" b="T12"/>
                      <a:pathLst>
                        <a:path w="155" h="214">
                          <a:moveTo>
                            <a:pt x="0" y="214"/>
                          </a:moveTo>
                          <a:lnTo>
                            <a:pt x="97" y="58"/>
                          </a:lnTo>
                          <a:lnTo>
                            <a:pt x="155" y="0"/>
                          </a:lnTo>
                        </a:path>
                      </a:pathLst>
                    </a:custGeom>
                    <a:noFill/>
                    <a:ln w="0">
                      <a:solidFill>
                        <a:srgbClr val="000000"/>
                      </a:solidFill>
                      <a:round/>
                      <a:headEnd/>
                      <a:tailEnd/>
                    </a:ln>
                  </p:spPr>
                  <p:txBody>
                    <a:bodyPr/>
                    <a:lstStyle/>
                    <a:p>
                      <a:endParaRPr lang="de-DE"/>
                    </a:p>
                  </p:txBody>
                </p:sp>
                <p:sp>
                  <p:nvSpPr>
                    <p:cNvPr id="44323" name="Freeform 168"/>
                    <p:cNvSpPr>
                      <a:spLocks/>
                    </p:cNvSpPr>
                    <p:nvPr/>
                  </p:nvSpPr>
                  <p:spPr bwMode="auto">
                    <a:xfrm>
                      <a:off x="2838" y="3519"/>
                      <a:ext cx="22" cy="35"/>
                    </a:xfrm>
                    <a:custGeom>
                      <a:avLst/>
                      <a:gdLst>
                        <a:gd name="T0" fmla="*/ 0 w 155"/>
                        <a:gd name="T1" fmla="*/ 35 h 214"/>
                        <a:gd name="T2" fmla="*/ 14 w 155"/>
                        <a:gd name="T3" fmla="*/ 9 h 214"/>
                        <a:gd name="T4" fmla="*/ 22 w 155"/>
                        <a:gd name="T5" fmla="*/ 0 h 214"/>
                        <a:gd name="T6" fmla="*/ 0 60000 65536"/>
                        <a:gd name="T7" fmla="*/ 0 60000 65536"/>
                        <a:gd name="T8" fmla="*/ 0 60000 65536"/>
                        <a:gd name="T9" fmla="*/ 0 w 155"/>
                        <a:gd name="T10" fmla="*/ 0 h 214"/>
                        <a:gd name="T11" fmla="*/ 155 w 155"/>
                        <a:gd name="T12" fmla="*/ 214 h 214"/>
                      </a:gdLst>
                      <a:ahLst/>
                      <a:cxnLst>
                        <a:cxn ang="T6">
                          <a:pos x="T0" y="T1"/>
                        </a:cxn>
                        <a:cxn ang="T7">
                          <a:pos x="T2" y="T3"/>
                        </a:cxn>
                        <a:cxn ang="T8">
                          <a:pos x="T4" y="T5"/>
                        </a:cxn>
                      </a:cxnLst>
                      <a:rect l="T9" t="T10" r="T11" b="T12"/>
                      <a:pathLst>
                        <a:path w="155" h="214">
                          <a:moveTo>
                            <a:pt x="0" y="214"/>
                          </a:moveTo>
                          <a:lnTo>
                            <a:pt x="97" y="58"/>
                          </a:lnTo>
                          <a:lnTo>
                            <a:pt x="155" y="0"/>
                          </a:lnTo>
                        </a:path>
                      </a:pathLst>
                    </a:custGeom>
                    <a:noFill/>
                    <a:ln w="0">
                      <a:solidFill>
                        <a:srgbClr val="000000"/>
                      </a:solidFill>
                      <a:round/>
                      <a:headEnd/>
                      <a:tailEnd/>
                    </a:ln>
                  </p:spPr>
                  <p:txBody>
                    <a:bodyPr/>
                    <a:lstStyle/>
                    <a:p>
                      <a:endParaRPr lang="de-DE"/>
                    </a:p>
                  </p:txBody>
                </p:sp>
                <p:sp>
                  <p:nvSpPr>
                    <p:cNvPr id="44324" name="Freeform 169"/>
                    <p:cNvSpPr>
                      <a:spLocks/>
                    </p:cNvSpPr>
                    <p:nvPr/>
                  </p:nvSpPr>
                  <p:spPr bwMode="auto">
                    <a:xfrm>
                      <a:off x="2675" y="3487"/>
                      <a:ext cx="2" cy="83"/>
                    </a:xfrm>
                    <a:custGeom>
                      <a:avLst/>
                      <a:gdLst>
                        <a:gd name="T0" fmla="*/ 0 w 20"/>
                        <a:gd name="T1" fmla="*/ 0 h 496"/>
                        <a:gd name="T2" fmla="*/ 0 w 20"/>
                        <a:gd name="T3" fmla="*/ 31 h 496"/>
                        <a:gd name="T4" fmla="*/ 2 w 20"/>
                        <a:gd name="T5" fmla="*/ 61 h 496"/>
                        <a:gd name="T6" fmla="*/ 0 w 20"/>
                        <a:gd name="T7" fmla="*/ 83 h 496"/>
                        <a:gd name="T8" fmla="*/ 0 60000 65536"/>
                        <a:gd name="T9" fmla="*/ 0 60000 65536"/>
                        <a:gd name="T10" fmla="*/ 0 60000 65536"/>
                        <a:gd name="T11" fmla="*/ 0 60000 65536"/>
                        <a:gd name="T12" fmla="*/ 0 w 20"/>
                        <a:gd name="T13" fmla="*/ 0 h 496"/>
                        <a:gd name="T14" fmla="*/ 20 w 20"/>
                        <a:gd name="T15" fmla="*/ 496 h 496"/>
                      </a:gdLst>
                      <a:ahLst/>
                      <a:cxnLst>
                        <a:cxn ang="T8">
                          <a:pos x="T0" y="T1"/>
                        </a:cxn>
                        <a:cxn ang="T9">
                          <a:pos x="T2" y="T3"/>
                        </a:cxn>
                        <a:cxn ang="T10">
                          <a:pos x="T4" y="T5"/>
                        </a:cxn>
                        <a:cxn ang="T11">
                          <a:pos x="T6" y="T7"/>
                        </a:cxn>
                      </a:cxnLst>
                      <a:rect l="T12" t="T13" r="T14" b="T15"/>
                      <a:pathLst>
                        <a:path w="20" h="496">
                          <a:moveTo>
                            <a:pt x="0" y="0"/>
                          </a:moveTo>
                          <a:lnTo>
                            <a:pt x="0" y="188"/>
                          </a:lnTo>
                          <a:lnTo>
                            <a:pt x="20" y="362"/>
                          </a:lnTo>
                          <a:lnTo>
                            <a:pt x="0" y="496"/>
                          </a:lnTo>
                        </a:path>
                      </a:pathLst>
                    </a:custGeom>
                    <a:noFill/>
                    <a:ln w="0">
                      <a:solidFill>
                        <a:srgbClr val="000000"/>
                      </a:solidFill>
                      <a:round/>
                      <a:headEnd/>
                      <a:tailEnd/>
                    </a:ln>
                  </p:spPr>
                  <p:txBody>
                    <a:bodyPr/>
                    <a:lstStyle/>
                    <a:p>
                      <a:endParaRPr lang="de-DE"/>
                    </a:p>
                  </p:txBody>
                </p:sp>
                <p:sp>
                  <p:nvSpPr>
                    <p:cNvPr id="44325" name="Freeform 170"/>
                    <p:cNvSpPr>
                      <a:spLocks/>
                    </p:cNvSpPr>
                    <p:nvPr/>
                  </p:nvSpPr>
                  <p:spPr bwMode="auto">
                    <a:xfrm>
                      <a:off x="2675" y="3487"/>
                      <a:ext cx="2" cy="83"/>
                    </a:xfrm>
                    <a:custGeom>
                      <a:avLst/>
                      <a:gdLst>
                        <a:gd name="T0" fmla="*/ 0 w 20"/>
                        <a:gd name="T1" fmla="*/ 0 h 496"/>
                        <a:gd name="T2" fmla="*/ 0 w 20"/>
                        <a:gd name="T3" fmla="*/ 31 h 496"/>
                        <a:gd name="T4" fmla="*/ 2 w 20"/>
                        <a:gd name="T5" fmla="*/ 61 h 496"/>
                        <a:gd name="T6" fmla="*/ 0 w 20"/>
                        <a:gd name="T7" fmla="*/ 83 h 496"/>
                        <a:gd name="T8" fmla="*/ 0 60000 65536"/>
                        <a:gd name="T9" fmla="*/ 0 60000 65536"/>
                        <a:gd name="T10" fmla="*/ 0 60000 65536"/>
                        <a:gd name="T11" fmla="*/ 0 60000 65536"/>
                        <a:gd name="T12" fmla="*/ 0 w 20"/>
                        <a:gd name="T13" fmla="*/ 0 h 496"/>
                        <a:gd name="T14" fmla="*/ 20 w 20"/>
                        <a:gd name="T15" fmla="*/ 496 h 496"/>
                      </a:gdLst>
                      <a:ahLst/>
                      <a:cxnLst>
                        <a:cxn ang="T8">
                          <a:pos x="T0" y="T1"/>
                        </a:cxn>
                        <a:cxn ang="T9">
                          <a:pos x="T2" y="T3"/>
                        </a:cxn>
                        <a:cxn ang="T10">
                          <a:pos x="T4" y="T5"/>
                        </a:cxn>
                        <a:cxn ang="T11">
                          <a:pos x="T6" y="T7"/>
                        </a:cxn>
                      </a:cxnLst>
                      <a:rect l="T12" t="T13" r="T14" b="T15"/>
                      <a:pathLst>
                        <a:path w="20" h="496">
                          <a:moveTo>
                            <a:pt x="0" y="0"/>
                          </a:moveTo>
                          <a:lnTo>
                            <a:pt x="0" y="188"/>
                          </a:lnTo>
                          <a:lnTo>
                            <a:pt x="20" y="362"/>
                          </a:lnTo>
                          <a:lnTo>
                            <a:pt x="0" y="496"/>
                          </a:lnTo>
                        </a:path>
                      </a:pathLst>
                    </a:custGeom>
                    <a:noFill/>
                    <a:ln w="0">
                      <a:solidFill>
                        <a:srgbClr val="000000"/>
                      </a:solidFill>
                      <a:round/>
                      <a:headEnd/>
                      <a:tailEnd/>
                    </a:ln>
                  </p:spPr>
                  <p:txBody>
                    <a:bodyPr/>
                    <a:lstStyle/>
                    <a:p>
                      <a:endParaRPr lang="de-DE"/>
                    </a:p>
                  </p:txBody>
                </p:sp>
                <p:sp>
                  <p:nvSpPr>
                    <p:cNvPr id="44326" name="Freeform 171"/>
                    <p:cNvSpPr>
                      <a:spLocks/>
                    </p:cNvSpPr>
                    <p:nvPr/>
                  </p:nvSpPr>
                  <p:spPr bwMode="auto">
                    <a:xfrm>
                      <a:off x="2413" y="3414"/>
                      <a:ext cx="81" cy="31"/>
                    </a:xfrm>
                    <a:custGeom>
                      <a:avLst/>
                      <a:gdLst>
                        <a:gd name="T0" fmla="*/ 0 w 567"/>
                        <a:gd name="T1" fmla="*/ 0 h 192"/>
                        <a:gd name="T2" fmla="*/ 23 w 567"/>
                        <a:gd name="T3" fmla="*/ 9 h 192"/>
                        <a:gd name="T4" fmla="*/ 36 w 567"/>
                        <a:gd name="T5" fmla="*/ 12 h 192"/>
                        <a:gd name="T6" fmla="*/ 56 w 567"/>
                        <a:gd name="T7" fmla="*/ 12 h 192"/>
                        <a:gd name="T8" fmla="*/ 59 w 567"/>
                        <a:gd name="T9" fmla="*/ 12 h 192"/>
                        <a:gd name="T10" fmla="*/ 67 w 567"/>
                        <a:gd name="T11" fmla="*/ 16 h 192"/>
                        <a:gd name="T12" fmla="*/ 73 w 567"/>
                        <a:gd name="T13" fmla="*/ 22 h 192"/>
                        <a:gd name="T14" fmla="*/ 81 w 567"/>
                        <a:gd name="T15" fmla="*/ 31 h 192"/>
                        <a:gd name="T16" fmla="*/ 0 60000 65536"/>
                        <a:gd name="T17" fmla="*/ 0 60000 65536"/>
                        <a:gd name="T18" fmla="*/ 0 60000 65536"/>
                        <a:gd name="T19" fmla="*/ 0 60000 65536"/>
                        <a:gd name="T20" fmla="*/ 0 60000 65536"/>
                        <a:gd name="T21" fmla="*/ 0 60000 65536"/>
                        <a:gd name="T22" fmla="*/ 0 60000 65536"/>
                        <a:gd name="T23" fmla="*/ 0 60000 65536"/>
                        <a:gd name="T24" fmla="*/ 0 w 567"/>
                        <a:gd name="T25" fmla="*/ 0 h 192"/>
                        <a:gd name="T26" fmla="*/ 567 w 567"/>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7" h="192">
                          <a:moveTo>
                            <a:pt x="0" y="0"/>
                          </a:moveTo>
                          <a:lnTo>
                            <a:pt x="159" y="57"/>
                          </a:lnTo>
                          <a:lnTo>
                            <a:pt x="254" y="77"/>
                          </a:lnTo>
                          <a:lnTo>
                            <a:pt x="391" y="77"/>
                          </a:lnTo>
                          <a:lnTo>
                            <a:pt x="411" y="77"/>
                          </a:lnTo>
                          <a:lnTo>
                            <a:pt x="468" y="96"/>
                          </a:lnTo>
                          <a:lnTo>
                            <a:pt x="508" y="134"/>
                          </a:lnTo>
                          <a:lnTo>
                            <a:pt x="567" y="192"/>
                          </a:lnTo>
                        </a:path>
                      </a:pathLst>
                    </a:custGeom>
                    <a:noFill/>
                    <a:ln w="0">
                      <a:solidFill>
                        <a:srgbClr val="000000"/>
                      </a:solidFill>
                      <a:round/>
                      <a:headEnd/>
                      <a:tailEnd/>
                    </a:ln>
                  </p:spPr>
                  <p:txBody>
                    <a:bodyPr/>
                    <a:lstStyle/>
                    <a:p>
                      <a:endParaRPr lang="de-DE"/>
                    </a:p>
                  </p:txBody>
                </p:sp>
                <p:sp>
                  <p:nvSpPr>
                    <p:cNvPr id="44327" name="Freeform 172"/>
                    <p:cNvSpPr>
                      <a:spLocks/>
                    </p:cNvSpPr>
                    <p:nvPr/>
                  </p:nvSpPr>
                  <p:spPr bwMode="auto">
                    <a:xfrm>
                      <a:off x="2413" y="3414"/>
                      <a:ext cx="81" cy="31"/>
                    </a:xfrm>
                    <a:custGeom>
                      <a:avLst/>
                      <a:gdLst>
                        <a:gd name="T0" fmla="*/ 0 w 567"/>
                        <a:gd name="T1" fmla="*/ 0 h 192"/>
                        <a:gd name="T2" fmla="*/ 23 w 567"/>
                        <a:gd name="T3" fmla="*/ 9 h 192"/>
                        <a:gd name="T4" fmla="*/ 36 w 567"/>
                        <a:gd name="T5" fmla="*/ 12 h 192"/>
                        <a:gd name="T6" fmla="*/ 56 w 567"/>
                        <a:gd name="T7" fmla="*/ 12 h 192"/>
                        <a:gd name="T8" fmla="*/ 59 w 567"/>
                        <a:gd name="T9" fmla="*/ 12 h 192"/>
                        <a:gd name="T10" fmla="*/ 67 w 567"/>
                        <a:gd name="T11" fmla="*/ 16 h 192"/>
                        <a:gd name="T12" fmla="*/ 73 w 567"/>
                        <a:gd name="T13" fmla="*/ 22 h 192"/>
                        <a:gd name="T14" fmla="*/ 81 w 567"/>
                        <a:gd name="T15" fmla="*/ 31 h 192"/>
                        <a:gd name="T16" fmla="*/ 0 60000 65536"/>
                        <a:gd name="T17" fmla="*/ 0 60000 65536"/>
                        <a:gd name="T18" fmla="*/ 0 60000 65536"/>
                        <a:gd name="T19" fmla="*/ 0 60000 65536"/>
                        <a:gd name="T20" fmla="*/ 0 60000 65536"/>
                        <a:gd name="T21" fmla="*/ 0 60000 65536"/>
                        <a:gd name="T22" fmla="*/ 0 60000 65536"/>
                        <a:gd name="T23" fmla="*/ 0 60000 65536"/>
                        <a:gd name="T24" fmla="*/ 0 w 567"/>
                        <a:gd name="T25" fmla="*/ 0 h 192"/>
                        <a:gd name="T26" fmla="*/ 567 w 567"/>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7" h="192">
                          <a:moveTo>
                            <a:pt x="0" y="0"/>
                          </a:moveTo>
                          <a:lnTo>
                            <a:pt x="159" y="57"/>
                          </a:lnTo>
                          <a:lnTo>
                            <a:pt x="254" y="77"/>
                          </a:lnTo>
                          <a:lnTo>
                            <a:pt x="391" y="77"/>
                          </a:lnTo>
                          <a:lnTo>
                            <a:pt x="411" y="77"/>
                          </a:lnTo>
                          <a:lnTo>
                            <a:pt x="468" y="96"/>
                          </a:lnTo>
                          <a:lnTo>
                            <a:pt x="508" y="134"/>
                          </a:lnTo>
                          <a:lnTo>
                            <a:pt x="567" y="192"/>
                          </a:lnTo>
                        </a:path>
                      </a:pathLst>
                    </a:custGeom>
                    <a:noFill/>
                    <a:ln w="0">
                      <a:solidFill>
                        <a:srgbClr val="000000"/>
                      </a:solidFill>
                      <a:round/>
                      <a:headEnd/>
                      <a:tailEnd/>
                    </a:ln>
                  </p:spPr>
                  <p:txBody>
                    <a:bodyPr/>
                    <a:lstStyle/>
                    <a:p>
                      <a:endParaRPr lang="de-DE"/>
                    </a:p>
                  </p:txBody>
                </p:sp>
                <p:sp>
                  <p:nvSpPr>
                    <p:cNvPr id="44328" name="Freeform 173"/>
                    <p:cNvSpPr>
                      <a:spLocks/>
                    </p:cNvSpPr>
                    <p:nvPr/>
                  </p:nvSpPr>
                  <p:spPr bwMode="auto">
                    <a:xfrm>
                      <a:off x="2413" y="3458"/>
                      <a:ext cx="67" cy="67"/>
                    </a:xfrm>
                    <a:custGeom>
                      <a:avLst/>
                      <a:gdLst>
                        <a:gd name="T0" fmla="*/ 67 w 468"/>
                        <a:gd name="T1" fmla="*/ 10 h 405"/>
                        <a:gd name="T2" fmla="*/ 42 w 468"/>
                        <a:gd name="T3" fmla="*/ 19 h 405"/>
                        <a:gd name="T4" fmla="*/ 31 w 468"/>
                        <a:gd name="T5" fmla="*/ 26 h 405"/>
                        <a:gd name="T6" fmla="*/ 11 w 468"/>
                        <a:gd name="T7" fmla="*/ 48 h 405"/>
                        <a:gd name="T8" fmla="*/ 0 w 468"/>
                        <a:gd name="T9" fmla="*/ 64 h 405"/>
                        <a:gd name="T10" fmla="*/ 0 w 468"/>
                        <a:gd name="T11" fmla="*/ 67 h 405"/>
                        <a:gd name="T12" fmla="*/ 6 w 468"/>
                        <a:gd name="T13" fmla="*/ 45 h 405"/>
                        <a:gd name="T14" fmla="*/ 14 w 468"/>
                        <a:gd name="T15" fmla="*/ 32 h 405"/>
                        <a:gd name="T16" fmla="*/ 34 w 468"/>
                        <a:gd name="T17" fmla="*/ 13 h 405"/>
                        <a:gd name="T18" fmla="*/ 45 w 468"/>
                        <a:gd name="T19" fmla="*/ 7 h 405"/>
                        <a:gd name="T20" fmla="*/ 56 w 468"/>
                        <a:gd name="T21" fmla="*/ 0 h 405"/>
                        <a:gd name="T22" fmla="*/ 59 w 468"/>
                        <a:gd name="T23" fmla="*/ 3 h 405"/>
                        <a:gd name="T24" fmla="*/ 62 w 468"/>
                        <a:gd name="T25" fmla="*/ 3 h 405"/>
                        <a:gd name="T26" fmla="*/ 65 w 468"/>
                        <a:gd name="T27" fmla="*/ 3 h 4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8"/>
                        <a:gd name="T43" fmla="*/ 0 h 405"/>
                        <a:gd name="T44" fmla="*/ 468 w 468"/>
                        <a:gd name="T45" fmla="*/ 405 h 4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8" h="405">
                          <a:moveTo>
                            <a:pt x="468" y="59"/>
                          </a:moveTo>
                          <a:lnTo>
                            <a:pt x="294" y="116"/>
                          </a:lnTo>
                          <a:lnTo>
                            <a:pt x="216" y="155"/>
                          </a:lnTo>
                          <a:lnTo>
                            <a:pt x="78" y="288"/>
                          </a:lnTo>
                          <a:lnTo>
                            <a:pt x="0" y="385"/>
                          </a:lnTo>
                          <a:lnTo>
                            <a:pt x="0" y="405"/>
                          </a:lnTo>
                          <a:lnTo>
                            <a:pt x="41" y="269"/>
                          </a:lnTo>
                          <a:lnTo>
                            <a:pt x="100" y="193"/>
                          </a:lnTo>
                          <a:lnTo>
                            <a:pt x="234" y="79"/>
                          </a:lnTo>
                          <a:lnTo>
                            <a:pt x="313" y="41"/>
                          </a:lnTo>
                          <a:lnTo>
                            <a:pt x="391" y="0"/>
                          </a:lnTo>
                          <a:lnTo>
                            <a:pt x="411" y="21"/>
                          </a:lnTo>
                          <a:lnTo>
                            <a:pt x="431" y="21"/>
                          </a:lnTo>
                          <a:lnTo>
                            <a:pt x="451" y="21"/>
                          </a:lnTo>
                        </a:path>
                      </a:pathLst>
                    </a:custGeom>
                    <a:noFill/>
                    <a:ln w="0">
                      <a:solidFill>
                        <a:srgbClr val="000000"/>
                      </a:solidFill>
                      <a:round/>
                      <a:headEnd/>
                      <a:tailEnd/>
                    </a:ln>
                  </p:spPr>
                  <p:txBody>
                    <a:bodyPr/>
                    <a:lstStyle/>
                    <a:p>
                      <a:endParaRPr lang="de-DE"/>
                    </a:p>
                  </p:txBody>
                </p:sp>
                <p:sp>
                  <p:nvSpPr>
                    <p:cNvPr id="44329" name="Freeform 174"/>
                    <p:cNvSpPr>
                      <a:spLocks/>
                    </p:cNvSpPr>
                    <p:nvPr/>
                  </p:nvSpPr>
                  <p:spPr bwMode="auto">
                    <a:xfrm>
                      <a:off x="2413" y="3458"/>
                      <a:ext cx="67" cy="67"/>
                    </a:xfrm>
                    <a:custGeom>
                      <a:avLst/>
                      <a:gdLst>
                        <a:gd name="T0" fmla="*/ 67 w 468"/>
                        <a:gd name="T1" fmla="*/ 10 h 405"/>
                        <a:gd name="T2" fmla="*/ 42 w 468"/>
                        <a:gd name="T3" fmla="*/ 19 h 405"/>
                        <a:gd name="T4" fmla="*/ 31 w 468"/>
                        <a:gd name="T5" fmla="*/ 26 h 405"/>
                        <a:gd name="T6" fmla="*/ 11 w 468"/>
                        <a:gd name="T7" fmla="*/ 48 h 405"/>
                        <a:gd name="T8" fmla="*/ 0 w 468"/>
                        <a:gd name="T9" fmla="*/ 64 h 405"/>
                        <a:gd name="T10" fmla="*/ 0 w 468"/>
                        <a:gd name="T11" fmla="*/ 67 h 405"/>
                        <a:gd name="T12" fmla="*/ 6 w 468"/>
                        <a:gd name="T13" fmla="*/ 45 h 405"/>
                        <a:gd name="T14" fmla="*/ 14 w 468"/>
                        <a:gd name="T15" fmla="*/ 32 h 405"/>
                        <a:gd name="T16" fmla="*/ 34 w 468"/>
                        <a:gd name="T17" fmla="*/ 13 h 405"/>
                        <a:gd name="T18" fmla="*/ 45 w 468"/>
                        <a:gd name="T19" fmla="*/ 7 h 405"/>
                        <a:gd name="T20" fmla="*/ 56 w 468"/>
                        <a:gd name="T21" fmla="*/ 0 h 405"/>
                        <a:gd name="T22" fmla="*/ 59 w 468"/>
                        <a:gd name="T23" fmla="*/ 3 h 405"/>
                        <a:gd name="T24" fmla="*/ 62 w 468"/>
                        <a:gd name="T25" fmla="*/ 3 h 405"/>
                        <a:gd name="T26" fmla="*/ 65 w 468"/>
                        <a:gd name="T27" fmla="*/ 3 h 4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8"/>
                        <a:gd name="T43" fmla="*/ 0 h 405"/>
                        <a:gd name="T44" fmla="*/ 468 w 468"/>
                        <a:gd name="T45" fmla="*/ 405 h 4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8" h="405">
                          <a:moveTo>
                            <a:pt x="468" y="59"/>
                          </a:moveTo>
                          <a:lnTo>
                            <a:pt x="294" y="116"/>
                          </a:lnTo>
                          <a:lnTo>
                            <a:pt x="216" y="155"/>
                          </a:lnTo>
                          <a:lnTo>
                            <a:pt x="78" y="288"/>
                          </a:lnTo>
                          <a:lnTo>
                            <a:pt x="0" y="385"/>
                          </a:lnTo>
                          <a:lnTo>
                            <a:pt x="0" y="405"/>
                          </a:lnTo>
                          <a:lnTo>
                            <a:pt x="41" y="269"/>
                          </a:lnTo>
                          <a:lnTo>
                            <a:pt x="100" y="193"/>
                          </a:lnTo>
                          <a:lnTo>
                            <a:pt x="234" y="79"/>
                          </a:lnTo>
                          <a:lnTo>
                            <a:pt x="313" y="41"/>
                          </a:lnTo>
                          <a:lnTo>
                            <a:pt x="391" y="0"/>
                          </a:lnTo>
                          <a:lnTo>
                            <a:pt x="411" y="21"/>
                          </a:lnTo>
                          <a:lnTo>
                            <a:pt x="431" y="21"/>
                          </a:lnTo>
                          <a:lnTo>
                            <a:pt x="451" y="21"/>
                          </a:lnTo>
                        </a:path>
                      </a:pathLst>
                    </a:custGeom>
                    <a:noFill/>
                    <a:ln w="0">
                      <a:solidFill>
                        <a:srgbClr val="000000"/>
                      </a:solidFill>
                      <a:round/>
                      <a:headEnd/>
                      <a:tailEnd/>
                    </a:ln>
                  </p:spPr>
                  <p:txBody>
                    <a:bodyPr/>
                    <a:lstStyle/>
                    <a:p>
                      <a:endParaRPr lang="de-DE"/>
                    </a:p>
                  </p:txBody>
                </p:sp>
                <p:sp>
                  <p:nvSpPr>
                    <p:cNvPr id="44330" name="Freeform 175"/>
                    <p:cNvSpPr>
                      <a:spLocks/>
                    </p:cNvSpPr>
                    <p:nvPr/>
                  </p:nvSpPr>
                  <p:spPr bwMode="auto">
                    <a:xfrm>
                      <a:off x="2763" y="3241"/>
                      <a:ext cx="17" cy="80"/>
                    </a:xfrm>
                    <a:custGeom>
                      <a:avLst/>
                      <a:gdLst>
                        <a:gd name="T0" fmla="*/ 0 w 118"/>
                        <a:gd name="T1" fmla="*/ 0 h 478"/>
                        <a:gd name="T2" fmla="*/ 3 w 118"/>
                        <a:gd name="T3" fmla="*/ 20 h 478"/>
                        <a:gd name="T4" fmla="*/ 14 w 118"/>
                        <a:gd name="T5" fmla="*/ 52 h 478"/>
                        <a:gd name="T6" fmla="*/ 17 w 118"/>
                        <a:gd name="T7" fmla="*/ 80 h 478"/>
                        <a:gd name="T8" fmla="*/ 0 60000 65536"/>
                        <a:gd name="T9" fmla="*/ 0 60000 65536"/>
                        <a:gd name="T10" fmla="*/ 0 60000 65536"/>
                        <a:gd name="T11" fmla="*/ 0 60000 65536"/>
                        <a:gd name="T12" fmla="*/ 0 w 118"/>
                        <a:gd name="T13" fmla="*/ 0 h 478"/>
                        <a:gd name="T14" fmla="*/ 118 w 118"/>
                        <a:gd name="T15" fmla="*/ 478 h 478"/>
                      </a:gdLst>
                      <a:ahLst/>
                      <a:cxnLst>
                        <a:cxn ang="T8">
                          <a:pos x="T0" y="T1"/>
                        </a:cxn>
                        <a:cxn ang="T9">
                          <a:pos x="T2" y="T3"/>
                        </a:cxn>
                        <a:cxn ang="T10">
                          <a:pos x="T4" y="T5"/>
                        </a:cxn>
                        <a:cxn ang="T11">
                          <a:pos x="T6" y="T7"/>
                        </a:cxn>
                      </a:cxnLst>
                      <a:rect l="T12" t="T13" r="T14" b="T15"/>
                      <a:pathLst>
                        <a:path w="118" h="478">
                          <a:moveTo>
                            <a:pt x="0" y="0"/>
                          </a:moveTo>
                          <a:lnTo>
                            <a:pt x="21" y="117"/>
                          </a:lnTo>
                          <a:lnTo>
                            <a:pt x="99" y="308"/>
                          </a:lnTo>
                          <a:lnTo>
                            <a:pt x="118" y="478"/>
                          </a:lnTo>
                        </a:path>
                      </a:pathLst>
                    </a:custGeom>
                    <a:noFill/>
                    <a:ln w="0">
                      <a:solidFill>
                        <a:srgbClr val="000000"/>
                      </a:solidFill>
                      <a:round/>
                      <a:headEnd/>
                      <a:tailEnd/>
                    </a:ln>
                  </p:spPr>
                  <p:txBody>
                    <a:bodyPr/>
                    <a:lstStyle/>
                    <a:p>
                      <a:endParaRPr lang="de-DE"/>
                    </a:p>
                  </p:txBody>
                </p:sp>
                <p:sp>
                  <p:nvSpPr>
                    <p:cNvPr id="44331" name="Freeform 176"/>
                    <p:cNvSpPr>
                      <a:spLocks/>
                    </p:cNvSpPr>
                    <p:nvPr/>
                  </p:nvSpPr>
                  <p:spPr bwMode="auto">
                    <a:xfrm>
                      <a:off x="2763" y="3241"/>
                      <a:ext cx="17" cy="80"/>
                    </a:xfrm>
                    <a:custGeom>
                      <a:avLst/>
                      <a:gdLst>
                        <a:gd name="T0" fmla="*/ 0 w 118"/>
                        <a:gd name="T1" fmla="*/ 0 h 478"/>
                        <a:gd name="T2" fmla="*/ 3 w 118"/>
                        <a:gd name="T3" fmla="*/ 20 h 478"/>
                        <a:gd name="T4" fmla="*/ 14 w 118"/>
                        <a:gd name="T5" fmla="*/ 52 h 478"/>
                        <a:gd name="T6" fmla="*/ 17 w 118"/>
                        <a:gd name="T7" fmla="*/ 80 h 478"/>
                        <a:gd name="T8" fmla="*/ 0 60000 65536"/>
                        <a:gd name="T9" fmla="*/ 0 60000 65536"/>
                        <a:gd name="T10" fmla="*/ 0 60000 65536"/>
                        <a:gd name="T11" fmla="*/ 0 60000 65536"/>
                        <a:gd name="T12" fmla="*/ 0 w 118"/>
                        <a:gd name="T13" fmla="*/ 0 h 478"/>
                        <a:gd name="T14" fmla="*/ 118 w 118"/>
                        <a:gd name="T15" fmla="*/ 478 h 478"/>
                      </a:gdLst>
                      <a:ahLst/>
                      <a:cxnLst>
                        <a:cxn ang="T8">
                          <a:pos x="T0" y="T1"/>
                        </a:cxn>
                        <a:cxn ang="T9">
                          <a:pos x="T2" y="T3"/>
                        </a:cxn>
                        <a:cxn ang="T10">
                          <a:pos x="T4" y="T5"/>
                        </a:cxn>
                        <a:cxn ang="T11">
                          <a:pos x="T6" y="T7"/>
                        </a:cxn>
                      </a:cxnLst>
                      <a:rect l="T12" t="T13" r="T14" b="T15"/>
                      <a:pathLst>
                        <a:path w="118" h="478">
                          <a:moveTo>
                            <a:pt x="0" y="0"/>
                          </a:moveTo>
                          <a:lnTo>
                            <a:pt x="21" y="117"/>
                          </a:lnTo>
                          <a:lnTo>
                            <a:pt x="99" y="308"/>
                          </a:lnTo>
                          <a:lnTo>
                            <a:pt x="118" y="478"/>
                          </a:lnTo>
                        </a:path>
                      </a:pathLst>
                    </a:custGeom>
                    <a:noFill/>
                    <a:ln w="0">
                      <a:solidFill>
                        <a:srgbClr val="000000"/>
                      </a:solidFill>
                      <a:round/>
                      <a:headEnd/>
                      <a:tailEnd/>
                    </a:ln>
                  </p:spPr>
                  <p:txBody>
                    <a:bodyPr/>
                    <a:lstStyle/>
                    <a:p>
                      <a:endParaRPr lang="de-DE"/>
                    </a:p>
                  </p:txBody>
                </p:sp>
                <p:sp>
                  <p:nvSpPr>
                    <p:cNvPr id="44332" name="Freeform 177"/>
                    <p:cNvSpPr>
                      <a:spLocks/>
                    </p:cNvSpPr>
                    <p:nvPr/>
                  </p:nvSpPr>
                  <p:spPr bwMode="auto">
                    <a:xfrm>
                      <a:off x="2783" y="3331"/>
                      <a:ext cx="5" cy="44"/>
                    </a:xfrm>
                    <a:custGeom>
                      <a:avLst/>
                      <a:gdLst>
                        <a:gd name="T0" fmla="*/ 0 w 40"/>
                        <a:gd name="T1" fmla="*/ 0 h 267"/>
                        <a:gd name="T2" fmla="*/ 0 w 40"/>
                        <a:gd name="T3" fmla="*/ 10 h 267"/>
                        <a:gd name="T4" fmla="*/ 3 w 40"/>
                        <a:gd name="T5" fmla="*/ 25 h 267"/>
                        <a:gd name="T6" fmla="*/ 5 w 40"/>
                        <a:gd name="T7" fmla="*/ 44 h 267"/>
                        <a:gd name="T8" fmla="*/ 0 60000 65536"/>
                        <a:gd name="T9" fmla="*/ 0 60000 65536"/>
                        <a:gd name="T10" fmla="*/ 0 60000 65536"/>
                        <a:gd name="T11" fmla="*/ 0 60000 65536"/>
                        <a:gd name="T12" fmla="*/ 0 w 40"/>
                        <a:gd name="T13" fmla="*/ 0 h 267"/>
                        <a:gd name="T14" fmla="*/ 40 w 40"/>
                        <a:gd name="T15" fmla="*/ 267 h 267"/>
                      </a:gdLst>
                      <a:ahLst/>
                      <a:cxnLst>
                        <a:cxn ang="T8">
                          <a:pos x="T0" y="T1"/>
                        </a:cxn>
                        <a:cxn ang="T9">
                          <a:pos x="T2" y="T3"/>
                        </a:cxn>
                        <a:cxn ang="T10">
                          <a:pos x="T4" y="T5"/>
                        </a:cxn>
                        <a:cxn ang="T11">
                          <a:pos x="T6" y="T7"/>
                        </a:cxn>
                      </a:cxnLst>
                      <a:rect l="T12" t="T13" r="T14" b="T15"/>
                      <a:pathLst>
                        <a:path w="40" h="267">
                          <a:moveTo>
                            <a:pt x="0" y="0"/>
                          </a:moveTo>
                          <a:lnTo>
                            <a:pt x="0" y="58"/>
                          </a:lnTo>
                          <a:lnTo>
                            <a:pt x="21" y="153"/>
                          </a:lnTo>
                          <a:lnTo>
                            <a:pt x="40" y="267"/>
                          </a:lnTo>
                        </a:path>
                      </a:pathLst>
                    </a:custGeom>
                    <a:noFill/>
                    <a:ln w="0">
                      <a:solidFill>
                        <a:srgbClr val="000000"/>
                      </a:solidFill>
                      <a:round/>
                      <a:headEnd/>
                      <a:tailEnd/>
                    </a:ln>
                  </p:spPr>
                  <p:txBody>
                    <a:bodyPr/>
                    <a:lstStyle/>
                    <a:p>
                      <a:endParaRPr lang="de-DE"/>
                    </a:p>
                  </p:txBody>
                </p:sp>
                <p:sp>
                  <p:nvSpPr>
                    <p:cNvPr id="44333" name="Freeform 178"/>
                    <p:cNvSpPr>
                      <a:spLocks/>
                    </p:cNvSpPr>
                    <p:nvPr/>
                  </p:nvSpPr>
                  <p:spPr bwMode="auto">
                    <a:xfrm>
                      <a:off x="2783" y="3331"/>
                      <a:ext cx="5" cy="44"/>
                    </a:xfrm>
                    <a:custGeom>
                      <a:avLst/>
                      <a:gdLst>
                        <a:gd name="T0" fmla="*/ 0 w 40"/>
                        <a:gd name="T1" fmla="*/ 0 h 267"/>
                        <a:gd name="T2" fmla="*/ 0 w 40"/>
                        <a:gd name="T3" fmla="*/ 10 h 267"/>
                        <a:gd name="T4" fmla="*/ 3 w 40"/>
                        <a:gd name="T5" fmla="*/ 25 h 267"/>
                        <a:gd name="T6" fmla="*/ 5 w 40"/>
                        <a:gd name="T7" fmla="*/ 44 h 267"/>
                        <a:gd name="T8" fmla="*/ 0 60000 65536"/>
                        <a:gd name="T9" fmla="*/ 0 60000 65536"/>
                        <a:gd name="T10" fmla="*/ 0 60000 65536"/>
                        <a:gd name="T11" fmla="*/ 0 60000 65536"/>
                        <a:gd name="T12" fmla="*/ 0 w 40"/>
                        <a:gd name="T13" fmla="*/ 0 h 267"/>
                        <a:gd name="T14" fmla="*/ 40 w 40"/>
                        <a:gd name="T15" fmla="*/ 267 h 267"/>
                      </a:gdLst>
                      <a:ahLst/>
                      <a:cxnLst>
                        <a:cxn ang="T8">
                          <a:pos x="T0" y="T1"/>
                        </a:cxn>
                        <a:cxn ang="T9">
                          <a:pos x="T2" y="T3"/>
                        </a:cxn>
                        <a:cxn ang="T10">
                          <a:pos x="T4" y="T5"/>
                        </a:cxn>
                        <a:cxn ang="T11">
                          <a:pos x="T6" y="T7"/>
                        </a:cxn>
                      </a:cxnLst>
                      <a:rect l="T12" t="T13" r="T14" b="T15"/>
                      <a:pathLst>
                        <a:path w="40" h="267">
                          <a:moveTo>
                            <a:pt x="0" y="0"/>
                          </a:moveTo>
                          <a:lnTo>
                            <a:pt x="0" y="58"/>
                          </a:lnTo>
                          <a:lnTo>
                            <a:pt x="21" y="153"/>
                          </a:lnTo>
                          <a:lnTo>
                            <a:pt x="40" y="267"/>
                          </a:lnTo>
                        </a:path>
                      </a:pathLst>
                    </a:custGeom>
                    <a:noFill/>
                    <a:ln w="0">
                      <a:solidFill>
                        <a:srgbClr val="000000"/>
                      </a:solidFill>
                      <a:round/>
                      <a:headEnd/>
                      <a:tailEnd/>
                    </a:ln>
                  </p:spPr>
                  <p:txBody>
                    <a:bodyPr/>
                    <a:lstStyle/>
                    <a:p>
                      <a:endParaRPr lang="de-DE"/>
                    </a:p>
                  </p:txBody>
                </p:sp>
                <p:sp>
                  <p:nvSpPr>
                    <p:cNvPr id="44334" name="Freeform 179"/>
                    <p:cNvSpPr>
                      <a:spLocks/>
                    </p:cNvSpPr>
                    <p:nvPr/>
                  </p:nvSpPr>
                  <p:spPr bwMode="auto">
                    <a:xfrm>
                      <a:off x="2830" y="3222"/>
                      <a:ext cx="20" cy="86"/>
                    </a:xfrm>
                    <a:custGeom>
                      <a:avLst/>
                      <a:gdLst>
                        <a:gd name="T0" fmla="*/ 0 w 138"/>
                        <a:gd name="T1" fmla="*/ 0 h 517"/>
                        <a:gd name="T2" fmla="*/ 3 w 138"/>
                        <a:gd name="T3" fmla="*/ 35 h 517"/>
                        <a:gd name="T4" fmla="*/ 12 w 138"/>
                        <a:gd name="T5" fmla="*/ 58 h 517"/>
                        <a:gd name="T6" fmla="*/ 17 w 138"/>
                        <a:gd name="T7" fmla="*/ 70 h 517"/>
                        <a:gd name="T8" fmla="*/ 14 w 138"/>
                        <a:gd name="T9" fmla="*/ 86 h 517"/>
                        <a:gd name="T10" fmla="*/ 17 w 138"/>
                        <a:gd name="T11" fmla="*/ 80 h 517"/>
                        <a:gd name="T12" fmla="*/ 20 w 138"/>
                        <a:gd name="T13" fmla="*/ 51 h 517"/>
                        <a:gd name="T14" fmla="*/ 0 60000 65536"/>
                        <a:gd name="T15" fmla="*/ 0 60000 65536"/>
                        <a:gd name="T16" fmla="*/ 0 60000 65536"/>
                        <a:gd name="T17" fmla="*/ 0 60000 65536"/>
                        <a:gd name="T18" fmla="*/ 0 60000 65536"/>
                        <a:gd name="T19" fmla="*/ 0 60000 65536"/>
                        <a:gd name="T20" fmla="*/ 0 60000 65536"/>
                        <a:gd name="T21" fmla="*/ 0 w 138"/>
                        <a:gd name="T22" fmla="*/ 0 h 517"/>
                        <a:gd name="T23" fmla="*/ 138 w 138"/>
                        <a:gd name="T24" fmla="*/ 517 h 5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517">
                          <a:moveTo>
                            <a:pt x="0" y="0"/>
                          </a:moveTo>
                          <a:lnTo>
                            <a:pt x="21" y="213"/>
                          </a:lnTo>
                          <a:lnTo>
                            <a:pt x="80" y="348"/>
                          </a:lnTo>
                          <a:lnTo>
                            <a:pt x="118" y="423"/>
                          </a:lnTo>
                          <a:lnTo>
                            <a:pt x="98" y="517"/>
                          </a:lnTo>
                          <a:lnTo>
                            <a:pt x="118" y="478"/>
                          </a:lnTo>
                          <a:lnTo>
                            <a:pt x="138" y="307"/>
                          </a:lnTo>
                        </a:path>
                      </a:pathLst>
                    </a:custGeom>
                    <a:noFill/>
                    <a:ln w="0">
                      <a:solidFill>
                        <a:srgbClr val="000000"/>
                      </a:solidFill>
                      <a:round/>
                      <a:headEnd/>
                      <a:tailEnd/>
                    </a:ln>
                  </p:spPr>
                  <p:txBody>
                    <a:bodyPr/>
                    <a:lstStyle/>
                    <a:p>
                      <a:endParaRPr lang="de-DE"/>
                    </a:p>
                  </p:txBody>
                </p:sp>
                <p:sp>
                  <p:nvSpPr>
                    <p:cNvPr id="44335" name="Freeform 180"/>
                    <p:cNvSpPr>
                      <a:spLocks/>
                    </p:cNvSpPr>
                    <p:nvPr/>
                  </p:nvSpPr>
                  <p:spPr bwMode="auto">
                    <a:xfrm>
                      <a:off x="2830" y="3222"/>
                      <a:ext cx="20" cy="86"/>
                    </a:xfrm>
                    <a:custGeom>
                      <a:avLst/>
                      <a:gdLst>
                        <a:gd name="T0" fmla="*/ 0 w 138"/>
                        <a:gd name="T1" fmla="*/ 0 h 517"/>
                        <a:gd name="T2" fmla="*/ 3 w 138"/>
                        <a:gd name="T3" fmla="*/ 35 h 517"/>
                        <a:gd name="T4" fmla="*/ 12 w 138"/>
                        <a:gd name="T5" fmla="*/ 58 h 517"/>
                        <a:gd name="T6" fmla="*/ 17 w 138"/>
                        <a:gd name="T7" fmla="*/ 70 h 517"/>
                        <a:gd name="T8" fmla="*/ 14 w 138"/>
                        <a:gd name="T9" fmla="*/ 86 h 517"/>
                        <a:gd name="T10" fmla="*/ 17 w 138"/>
                        <a:gd name="T11" fmla="*/ 80 h 517"/>
                        <a:gd name="T12" fmla="*/ 20 w 138"/>
                        <a:gd name="T13" fmla="*/ 51 h 517"/>
                        <a:gd name="T14" fmla="*/ 0 60000 65536"/>
                        <a:gd name="T15" fmla="*/ 0 60000 65536"/>
                        <a:gd name="T16" fmla="*/ 0 60000 65536"/>
                        <a:gd name="T17" fmla="*/ 0 60000 65536"/>
                        <a:gd name="T18" fmla="*/ 0 60000 65536"/>
                        <a:gd name="T19" fmla="*/ 0 60000 65536"/>
                        <a:gd name="T20" fmla="*/ 0 60000 65536"/>
                        <a:gd name="T21" fmla="*/ 0 w 138"/>
                        <a:gd name="T22" fmla="*/ 0 h 517"/>
                        <a:gd name="T23" fmla="*/ 138 w 138"/>
                        <a:gd name="T24" fmla="*/ 517 h 5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517">
                          <a:moveTo>
                            <a:pt x="0" y="0"/>
                          </a:moveTo>
                          <a:lnTo>
                            <a:pt x="21" y="213"/>
                          </a:lnTo>
                          <a:lnTo>
                            <a:pt x="80" y="348"/>
                          </a:lnTo>
                          <a:lnTo>
                            <a:pt x="118" y="423"/>
                          </a:lnTo>
                          <a:lnTo>
                            <a:pt x="98" y="517"/>
                          </a:lnTo>
                          <a:lnTo>
                            <a:pt x="118" y="478"/>
                          </a:lnTo>
                          <a:lnTo>
                            <a:pt x="138" y="307"/>
                          </a:lnTo>
                        </a:path>
                      </a:pathLst>
                    </a:custGeom>
                    <a:noFill/>
                    <a:ln w="0">
                      <a:solidFill>
                        <a:srgbClr val="000000"/>
                      </a:solidFill>
                      <a:round/>
                      <a:headEnd/>
                      <a:tailEnd/>
                    </a:ln>
                  </p:spPr>
                  <p:txBody>
                    <a:bodyPr/>
                    <a:lstStyle/>
                    <a:p>
                      <a:endParaRPr lang="de-DE"/>
                    </a:p>
                  </p:txBody>
                </p:sp>
                <p:sp>
                  <p:nvSpPr>
                    <p:cNvPr id="44336" name="Freeform 181"/>
                    <p:cNvSpPr>
                      <a:spLocks/>
                    </p:cNvSpPr>
                    <p:nvPr/>
                  </p:nvSpPr>
                  <p:spPr bwMode="auto">
                    <a:xfrm>
                      <a:off x="2852" y="3212"/>
                      <a:ext cx="31" cy="77"/>
                    </a:xfrm>
                    <a:custGeom>
                      <a:avLst/>
                      <a:gdLst>
                        <a:gd name="T0" fmla="*/ 31 w 213"/>
                        <a:gd name="T1" fmla="*/ 0 h 460"/>
                        <a:gd name="T2" fmla="*/ 23 w 213"/>
                        <a:gd name="T3" fmla="*/ 13 h 460"/>
                        <a:gd name="T4" fmla="*/ 11 w 213"/>
                        <a:gd name="T5" fmla="*/ 29 h 460"/>
                        <a:gd name="T6" fmla="*/ 8 w 213"/>
                        <a:gd name="T7" fmla="*/ 42 h 460"/>
                        <a:gd name="T8" fmla="*/ 3 w 213"/>
                        <a:gd name="T9" fmla="*/ 54 h 460"/>
                        <a:gd name="T10" fmla="*/ 3 w 213"/>
                        <a:gd name="T11" fmla="*/ 68 h 460"/>
                        <a:gd name="T12" fmla="*/ 0 w 213"/>
                        <a:gd name="T13" fmla="*/ 77 h 460"/>
                        <a:gd name="T14" fmla="*/ 0 w 213"/>
                        <a:gd name="T15" fmla="*/ 68 h 460"/>
                        <a:gd name="T16" fmla="*/ 0 w 213"/>
                        <a:gd name="T17" fmla="*/ 54 h 460"/>
                        <a:gd name="T18" fmla="*/ 0 w 213"/>
                        <a:gd name="T19" fmla="*/ 42 h 460"/>
                        <a:gd name="T20" fmla="*/ 3 w 213"/>
                        <a:gd name="T21" fmla="*/ 25 h 460"/>
                        <a:gd name="T22" fmla="*/ 6 w 213"/>
                        <a:gd name="T23" fmla="*/ 16 h 4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3"/>
                        <a:gd name="T37" fmla="*/ 0 h 460"/>
                        <a:gd name="T38" fmla="*/ 213 w 213"/>
                        <a:gd name="T39" fmla="*/ 460 h 4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3" h="460">
                          <a:moveTo>
                            <a:pt x="213" y="0"/>
                          </a:moveTo>
                          <a:lnTo>
                            <a:pt x="156" y="76"/>
                          </a:lnTo>
                          <a:lnTo>
                            <a:pt x="79" y="171"/>
                          </a:lnTo>
                          <a:lnTo>
                            <a:pt x="58" y="250"/>
                          </a:lnTo>
                          <a:lnTo>
                            <a:pt x="20" y="325"/>
                          </a:lnTo>
                          <a:lnTo>
                            <a:pt x="20" y="404"/>
                          </a:lnTo>
                          <a:lnTo>
                            <a:pt x="0" y="460"/>
                          </a:lnTo>
                          <a:lnTo>
                            <a:pt x="0" y="404"/>
                          </a:lnTo>
                          <a:lnTo>
                            <a:pt x="0" y="325"/>
                          </a:lnTo>
                          <a:lnTo>
                            <a:pt x="0" y="250"/>
                          </a:lnTo>
                          <a:lnTo>
                            <a:pt x="20" y="151"/>
                          </a:lnTo>
                          <a:lnTo>
                            <a:pt x="39" y="95"/>
                          </a:lnTo>
                        </a:path>
                      </a:pathLst>
                    </a:custGeom>
                    <a:noFill/>
                    <a:ln w="0">
                      <a:solidFill>
                        <a:srgbClr val="000000"/>
                      </a:solidFill>
                      <a:round/>
                      <a:headEnd/>
                      <a:tailEnd/>
                    </a:ln>
                  </p:spPr>
                  <p:txBody>
                    <a:bodyPr/>
                    <a:lstStyle/>
                    <a:p>
                      <a:endParaRPr lang="de-DE"/>
                    </a:p>
                  </p:txBody>
                </p:sp>
                <p:sp>
                  <p:nvSpPr>
                    <p:cNvPr id="44337" name="Freeform 182"/>
                    <p:cNvSpPr>
                      <a:spLocks/>
                    </p:cNvSpPr>
                    <p:nvPr/>
                  </p:nvSpPr>
                  <p:spPr bwMode="auto">
                    <a:xfrm>
                      <a:off x="2852" y="3212"/>
                      <a:ext cx="31" cy="77"/>
                    </a:xfrm>
                    <a:custGeom>
                      <a:avLst/>
                      <a:gdLst>
                        <a:gd name="T0" fmla="*/ 31 w 213"/>
                        <a:gd name="T1" fmla="*/ 0 h 460"/>
                        <a:gd name="T2" fmla="*/ 23 w 213"/>
                        <a:gd name="T3" fmla="*/ 13 h 460"/>
                        <a:gd name="T4" fmla="*/ 11 w 213"/>
                        <a:gd name="T5" fmla="*/ 29 h 460"/>
                        <a:gd name="T6" fmla="*/ 8 w 213"/>
                        <a:gd name="T7" fmla="*/ 42 h 460"/>
                        <a:gd name="T8" fmla="*/ 3 w 213"/>
                        <a:gd name="T9" fmla="*/ 54 h 460"/>
                        <a:gd name="T10" fmla="*/ 3 w 213"/>
                        <a:gd name="T11" fmla="*/ 68 h 460"/>
                        <a:gd name="T12" fmla="*/ 0 w 213"/>
                        <a:gd name="T13" fmla="*/ 77 h 460"/>
                        <a:gd name="T14" fmla="*/ 0 w 213"/>
                        <a:gd name="T15" fmla="*/ 68 h 460"/>
                        <a:gd name="T16" fmla="*/ 0 w 213"/>
                        <a:gd name="T17" fmla="*/ 54 h 460"/>
                        <a:gd name="T18" fmla="*/ 0 w 213"/>
                        <a:gd name="T19" fmla="*/ 42 h 460"/>
                        <a:gd name="T20" fmla="*/ 3 w 213"/>
                        <a:gd name="T21" fmla="*/ 25 h 460"/>
                        <a:gd name="T22" fmla="*/ 6 w 213"/>
                        <a:gd name="T23" fmla="*/ 16 h 4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3"/>
                        <a:gd name="T37" fmla="*/ 0 h 460"/>
                        <a:gd name="T38" fmla="*/ 213 w 213"/>
                        <a:gd name="T39" fmla="*/ 460 h 4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3" h="460">
                          <a:moveTo>
                            <a:pt x="213" y="0"/>
                          </a:moveTo>
                          <a:lnTo>
                            <a:pt x="156" y="76"/>
                          </a:lnTo>
                          <a:lnTo>
                            <a:pt x="79" y="171"/>
                          </a:lnTo>
                          <a:lnTo>
                            <a:pt x="58" y="250"/>
                          </a:lnTo>
                          <a:lnTo>
                            <a:pt x="20" y="325"/>
                          </a:lnTo>
                          <a:lnTo>
                            <a:pt x="20" y="404"/>
                          </a:lnTo>
                          <a:lnTo>
                            <a:pt x="0" y="460"/>
                          </a:lnTo>
                          <a:lnTo>
                            <a:pt x="0" y="404"/>
                          </a:lnTo>
                          <a:lnTo>
                            <a:pt x="0" y="325"/>
                          </a:lnTo>
                          <a:lnTo>
                            <a:pt x="0" y="250"/>
                          </a:lnTo>
                          <a:lnTo>
                            <a:pt x="20" y="151"/>
                          </a:lnTo>
                          <a:lnTo>
                            <a:pt x="39" y="95"/>
                          </a:lnTo>
                        </a:path>
                      </a:pathLst>
                    </a:custGeom>
                    <a:noFill/>
                    <a:ln w="0">
                      <a:solidFill>
                        <a:srgbClr val="000000"/>
                      </a:solidFill>
                      <a:round/>
                      <a:headEnd/>
                      <a:tailEnd/>
                    </a:ln>
                  </p:spPr>
                  <p:txBody>
                    <a:bodyPr/>
                    <a:lstStyle/>
                    <a:p>
                      <a:endParaRPr lang="de-DE"/>
                    </a:p>
                  </p:txBody>
                </p:sp>
                <p:sp>
                  <p:nvSpPr>
                    <p:cNvPr id="44338" name="Freeform 183"/>
                    <p:cNvSpPr>
                      <a:spLocks/>
                    </p:cNvSpPr>
                    <p:nvPr/>
                  </p:nvSpPr>
                  <p:spPr bwMode="auto">
                    <a:xfrm>
                      <a:off x="2611" y="3270"/>
                      <a:ext cx="64" cy="28"/>
                    </a:xfrm>
                    <a:custGeom>
                      <a:avLst/>
                      <a:gdLst>
                        <a:gd name="T0" fmla="*/ 5 w 447"/>
                        <a:gd name="T1" fmla="*/ 28 h 171"/>
                        <a:gd name="T2" fmla="*/ 0 w 447"/>
                        <a:gd name="T3" fmla="*/ 25 h 171"/>
                        <a:gd name="T4" fmla="*/ 2 w 447"/>
                        <a:gd name="T5" fmla="*/ 22 h 171"/>
                        <a:gd name="T6" fmla="*/ 17 w 447"/>
                        <a:gd name="T7" fmla="*/ 19 h 171"/>
                        <a:gd name="T8" fmla="*/ 36 w 447"/>
                        <a:gd name="T9" fmla="*/ 10 h 171"/>
                        <a:gd name="T10" fmla="*/ 50 w 447"/>
                        <a:gd name="T11" fmla="*/ 3 h 171"/>
                        <a:gd name="T12" fmla="*/ 64 w 447"/>
                        <a:gd name="T13" fmla="*/ 0 h 171"/>
                        <a:gd name="T14" fmla="*/ 0 60000 65536"/>
                        <a:gd name="T15" fmla="*/ 0 60000 65536"/>
                        <a:gd name="T16" fmla="*/ 0 60000 65536"/>
                        <a:gd name="T17" fmla="*/ 0 60000 65536"/>
                        <a:gd name="T18" fmla="*/ 0 60000 65536"/>
                        <a:gd name="T19" fmla="*/ 0 60000 65536"/>
                        <a:gd name="T20" fmla="*/ 0 60000 65536"/>
                        <a:gd name="T21" fmla="*/ 0 w 447"/>
                        <a:gd name="T22" fmla="*/ 0 h 171"/>
                        <a:gd name="T23" fmla="*/ 447 w 447"/>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7" h="171">
                          <a:moveTo>
                            <a:pt x="38" y="171"/>
                          </a:moveTo>
                          <a:lnTo>
                            <a:pt x="0" y="153"/>
                          </a:lnTo>
                          <a:lnTo>
                            <a:pt x="17" y="134"/>
                          </a:lnTo>
                          <a:lnTo>
                            <a:pt x="116" y="115"/>
                          </a:lnTo>
                          <a:lnTo>
                            <a:pt x="252" y="59"/>
                          </a:lnTo>
                          <a:lnTo>
                            <a:pt x="350" y="18"/>
                          </a:lnTo>
                          <a:lnTo>
                            <a:pt x="447" y="0"/>
                          </a:lnTo>
                        </a:path>
                      </a:pathLst>
                    </a:custGeom>
                    <a:noFill/>
                    <a:ln w="0">
                      <a:solidFill>
                        <a:srgbClr val="000000"/>
                      </a:solidFill>
                      <a:round/>
                      <a:headEnd/>
                      <a:tailEnd/>
                    </a:ln>
                  </p:spPr>
                  <p:txBody>
                    <a:bodyPr/>
                    <a:lstStyle/>
                    <a:p>
                      <a:endParaRPr lang="de-DE"/>
                    </a:p>
                  </p:txBody>
                </p:sp>
                <p:sp>
                  <p:nvSpPr>
                    <p:cNvPr id="44339" name="Freeform 184"/>
                    <p:cNvSpPr>
                      <a:spLocks/>
                    </p:cNvSpPr>
                    <p:nvPr/>
                  </p:nvSpPr>
                  <p:spPr bwMode="auto">
                    <a:xfrm>
                      <a:off x="2611" y="3270"/>
                      <a:ext cx="64" cy="28"/>
                    </a:xfrm>
                    <a:custGeom>
                      <a:avLst/>
                      <a:gdLst>
                        <a:gd name="T0" fmla="*/ 5 w 447"/>
                        <a:gd name="T1" fmla="*/ 28 h 171"/>
                        <a:gd name="T2" fmla="*/ 0 w 447"/>
                        <a:gd name="T3" fmla="*/ 25 h 171"/>
                        <a:gd name="T4" fmla="*/ 2 w 447"/>
                        <a:gd name="T5" fmla="*/ 22 h 171"/>
                        <a:gd name="T6" fmla="*/ 17 w 447"/>
                        <a:gd name="T7" fmla="*/ 19 h 171"/>
                        <a:gd name="T8" fmla="*/ 36 w 447"/>
                        <a:gd name="T9" fmla="*/ 10 h 171"/>
                        <a:gd name="T10" fmla="*/ 50 w 447"/>
                        <a:gd name="T11" fmla="*/ 3 h 171"/>
                        <a:gd name="T12" fmla="*/ 64 w 447"/>
                        <a:gd name="T13" fmla="*/ 0 h 171"/>
                        <a:gd name="T14" fmla="*/ 0 60000 65536"/>
                        <a:gd name="T15" fmla="*/ 0 60000 65536"/>
                        <a:gd name="T16" fmla="*/ 0 60000 65536"/>
                        <a:gd name="T17" fmla="*/ 0 60000 65536"/>
                        <a:gd name="T18" fmla="*/ 0 60000 65536"/>
                        <a:gd name="T19" fmla="*/ 0 60000 65536"/>
                        <a:gd name="T20" fmla="*/ 0 60000 65536"/>
                        <a:gd name="T21" fmla="*/ 0 w 447"/>
                        <a:gd name="T22" fmla="*/ 0 h 171"/>
                        <a:gd name="T23" fmla="*/ 447 w 447"/>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7" h="171">
                          <a:moveTo>
                            <a:pt x="38" y="171"/>
                          </a:moveTo>
                          <a:lnTo>
                            <a:pt x="0" y="153"/>
                          </a:lnTo>
                          <a:lnTo>
                            <a:pt x="17" y="134"/>
                          </a:lnTo>
                          <a:lnTo>
                            <a:pt x="116" y="115"/>
                          </a:lnTo>
                          <a:lnTo>
                            <a:pt x="252" y="59"/>
                          </a:lnTo>
                          <a:lnTo>
                            <a:pt x="350" y="18"/>
                          </a:lnTo>
                          <a:lnTo>
                            <a:pt x="447" y="0"/>
                          </a:lnTo>
                        </a:path>
                      </a:pathLst>
                    </a:custGeom>
                    <a:noFill/>
                    <a:ln w="0">
                      <a:solidFill>
                        <a:srgbClr val="000000"/>
                      </a:solidFill>
                      <a:round/>
                      <a:headEnd/>
                      <a:tailEnd/>
                    </a:ln>
                  </p:spPr>
                  <p:txBody>
                    <a:bodyPr/>
                    <a:lstStyle/>
                    <a:p>
                      <a:endParaRPr lang="de-DE"/>
                    </a:p>
                  </p:txBody>
                </p:sp>
                <p:sp>
                  <p:nvSpPr>
                    <p:cNvPr id="44340" name="Freeform 185"/>
                    <p:cNvSpPr>
                      <a:spLocks/>
                    </p:cNvSpPr>
                    <p:nvPr/>
                  </p:nvSpPr>
                  <p:spPr bwMode="auto">
                    <a:xfrm>
                      <a:off x="2402" y="3512"/>
                      <a:ext cx="14" cy="7"/>
                    </a:xfrm>
                    <a:custGeom>
                      <a:avLst/>
                      <a:gdLst>
                        <a:gd name="T0" fmla="*/ 0 w 97"/>
                        <a:gd name="T1" fmla="*/ 0 h 37"/>
                        <a:gd name="T2" fmla="*/ 3 w 97"/>
                        <a:gd name="T3" fmla="*/ 4 h 37"/>
                        <a:gd name="T4" fmla="*/ 11 w 97"/>
                        <a:gd name="T5" fmla="*/ 7 h 37"/>
                        <a:gd name="T6" fmla="*/ 14 w 97"/>
                        <a:gd name="T7" fmla="*/ 7 h 37"/>
                        <a:gd name="T8" fmla="*/ 0 60000 65536"/>
                        <a:gd name="T9" fmla="*/ 0 60000 65536"/>
                        <a:gd name="T10" fmla="*/ 0 60000 65536"/>
                        <a:gd name="T11" fmla="*/ 0 60000 65536"/>
                        <a:gd name="T12" fmla="*/ 0 w 97"/>
                        <a:gd name="T13" fmla="*/ 0 h 37"/>
                        <a:gd name="T14" fmla="*/ 97 w 97"/>
                        <a:gd name="T15" fmla="*/ 37 h 37"/>
                      </a:gdLst>
                      <a:ahLst/>
                      <a:cxnLst>
                        <a:cxn ang="T8">
                          <a:pos x="T0" y="T1"/>
                        </a:cxn>
                        <a:cxn ang="T9">
                          <a:pos x="T2" y="T3"/>
                        </a:cxn>
                        <a:cxn ang="T10">
                          <a:pos x="T4" y="T5"/>
                        </a:cxn>
                        <a:cxn ang="T11">
                          <a:pos x="T6" y="T7"/>
                        </a:cxn>
                      </a:cxnLst>
                      <a:rect l="T12" t="T13" r="T14" b="T15"/>
                      <a:pathLst>
                        <a:path w="97" h="37">
                          <a:moveTo>
                            <a:pt x="0" y="0"/>
                          </a:moveTo>
                          <a:lnTo>
                            <a:pt x="19" y="20"/>
                          </a:lnTo>
                          <a:lnTo>
                            <a:pt x="76" y="37"/>
                          </a:lnTo>
                          <a:lnTo>
                            <a:pt x="97" y="37"/>
                          </a:lnTo>
                        </a:path>
                      </a:pathLst>
                    </a:custGeom>
                    <a:noFill/>
                    <a:ln w="0">
                      <a:solidFill>
                        <a:srgbClr val="000000"/>
                      </a:solidFill>
                      <a:round/>
                      <a:headEnd/>
                      <a:tailEnd/>
                    </a:ln>
                  </p:spPr>
                  <p:txBody>
                    <a:bodyPr/>
                    <a:lstStyle/>
                    <a:p>
                      <a:endParaRPr lang="de-DE"/>
                    </a:p>
                  </p:txBody>
                </p:sp>
                <p:sp>
                  <p:nvSpPr>
                    <p:cNvPr id="44341" name="Freeform 186"/>
                    <p:cNvSpPr>
                      <a:spLocks/>
                    </p:cNvSpPr>
                    <p:nvPr/>
                  </p:nvSpPr>
                  <p:spPr bwMode="auto">
                    <a:xfrm>
                      <a:off x="2402" y="3512"/>
                      <a:ext cx="14" cy="7"/>
                    </a:xfrm>
                    <a:custGeom>
                      <a:avLst/>
                      <a:gdLst>
                        <a:gd name="T0" fmla="*/ 0 w 97"/>
                        <a:gd name="T1" fmla="*/ 0 h 37"/>
                        <a:gd name="T2" fmla="*/ 3 w 97"/>
                        <a:gd name="T3" fmla="*/ 4 h 37"/>
                        <a:gd name="T4" fmla="*/ 11 w 97"/>
                        <a:gd name="T5" fmla="*/ 7 h 37"/>
                        <a:gd name="T6" fmla="*/ 14 w 97"/>
                        <a:gd name="T7" fmla="*/ 7 h 37"/>
                        <a:gd name="T8" fmla="*/ 0 60000 65536"/>
                        <a:gd name="T9" fmla="*/ 0 60000 65536"/>
                        <a:gd name="T10" fmla="*/ 0 60000 65536"/>
                        <a:gd name="T11" fmla="*/ 0 60000 65536"/>
                        <a:gd name="T12" fmla="*/ 0 w 97"/>
                        <a:gd name="T13" fmla="*/ 0 h 37"/>
                        <a:gd name="T14" fmla="*/ 97 w 97"/>
                        <a:gd name="T15" fmla="*/ 37 h 37"/>
                      </a:gdLst>
                      <a:ahLst/>
                      <a:cxnLst>
                        <a:cxn ang="T8">
                          <a:pos x="T0" y="T1"/>
                        </a:cxn>
                        <a:cxn ang="T9">
                          <a:pos x="T2" y="T3"/>
                        </a:cxn>
                        <a:cxn ang="T10">
                          <a:pos x="T4" y="T5"/>
                        </a:cxn>
                        <a:cxn ang="T11">
                          <a:pos x="T6" y="T7"/>
                        </a:cxn>
                      </a:cxnLst>
                      <a:rect l="T12" t="T13" r="T14" b="T15"/>
                      <a:pathLst>
                        <a:path w="97" h="37">
                          <a:moveTo>
                            <a:pt x="0" y="0"/>
                          </a:moveTo>
                          <a:lnTo>
                            <a:pt x="19" y="20"/>
                          </a:lnTo>
                          <a:lnTo>
                            <a:pt x="76" y="37"/>
                          </a:lnTo>
                          <a:lnTo>
                            <a:pt x="97" y="37"/>
                          </a:lnTo>
                        </a:path>
                      </a:pathLst>
                    </a:custGeom>
                    <a:noFill/>
                    <a:ln w="0">
                      <a:solidFill>
                        <a:srgbClr val="000000"/>
                      </a:solidFill>
                      <a:round/>
                      <a:headEnd/>
                      <a:tailEnd/>
                    </a:ln>
                  </p:spPr>
                  <p:txBody>
                    <a:bodyPr/>
                    <a:lstStyle/>
                    <a:p>
                      <a:endParaRPr lang="de-DE"/>
                    </a:p>
                  </p:txBody>
                </p:sp>
                <p:sp>
                  <p:nvSpPr>
                    <p:cNvPr id="44342" name="Freeform 187"/>
                    <p:cNvSpPr>
                      <a:spLocks/>
                    </p:cNvSpPr>
                    <p:nvPr/>
                  </p:nvSpPr>
                  <p:spPr bwMode="auto">
                    <a:xfrm>
                      <a:off x="2686" y="3518"/>
                      <a:ext cx="31" cy="97"/>
                    </a:xfrm>
                    <a:custGeom>
                      <a:avLst/>
                      <a:gdLst>
                        <a:gd name="T0" fmla="*/ 31 w 220"/>
                        <a:gd name="T1" fmla="*/ 0 h 580"/>
                        <a:gd name="T2" fmla="*/ 28 w 220"/>
                        <a:gd name="T3" fmla="*/ 10 h 580"/>
                        <a:gd name="T4" fmla="*/ 24 w 220"/>
                        <a:gd name="T5" fmla="*/ 26 h 580"/>
                        <a:gd name="T6" fmla="*/ 20 w 220"/>
                        <a:gd name="T7" fmla="*/ 41 h 580"/>
                        <a:gd name="T8" fmla="*/ 16 w 220"/>
                        <a:gd name="T9" fmla="*/ 56 h 580"/>
                        <a:gd name="T10" fmla="*/ 13 w 220"/>
                        <a:gd name="T11" fmla="*/ 67 h 580"/>
                        <a:gd name="T12" fmla="*/ 9 w 220"/>
                        <a:gd name="T13" fmla="*/ 80 h 580"/>
                        <a:gd name="T14" fmla="*/ 4 w 220"/>
                        <a:gd name="T15" fmla="*/ 90 h 580"/>
                        <a:gd name="T16" fmla="*/ 0 w 220"/>
                        <a:gd name="T17" fmla="*/ 97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
                        <a:gd name="T28" fmla="*/ 0 h 580"/>
                        <a:gd name="T29" fmla="*/ 220 w 22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 h="580">
                          <a:moveTo>
                            <a:pt x="220" y="0"/>
                          </a:moveTo>
                          <a:lnTo>
                            <a:pt x="199" y="58"/>
                          </a:lnTo>
                          <a:lnTo>
                            <a:pt x="170" y="155"/>
                          </a:lnTo>
                          <a:lnTo>
                            <a:pt x="145" y="248"/>
                          </a:lnTo>
                          <a:lnTo>
                            <a:pt x="116" y="334"/>
                          </a:lnTo>
                          <a:lnTo>
                            <a:pt x="94" y="401"/>
                          </a:lnTo>
                          <a:lnTo>
                            <a:pt x="61" y="480"/>
                          </a:lnTo>
                          <a:lnTo>
                            <a:pt x="26" y="539"/>
                          </a:lnTo>
                          <a:lnTo>
                            <a:pt x="0" y="580"/>
                          </a:lnTo>
                        </a:path>
                      </a:pathLst>
                    </a:custGeom>
                    <a:noFill/>
                    <a:ln w="0">
                      <a:solidFill>
                        <a:srgbClr val="000000"/>
                      </a:solidFill>
                      <a:round/>
                      <a:headEnd/>
                      <a:tailEnd/>
                    </a:ln>
                  </p:spPr>
                  <p:txBody>
                    <a:bodyPr/>
                    <a:lstStyle/>
                    <a:p>
                      <a:endParaRPr lang="de-DE"/>
                    </a:p>
                  </p:txBody>
                </p:sp>
                <p:sp>
                  <p:nvSpPr>
                    <p:cNvPr id="44343" name="Freeform 188"/>
                    <p:cNvSpPr>
                      <a:spLocks/>
                    </p:cNvSpPr>
                    <p:nvPr/>
                  </p:nvSpPr>
                  <p:spPr bwMode="auto">
                    <a:xfrm>
                      <a:off x="2686" y="3518"/>
                      <a:ext cx="31" cy="97"/>
                    </a:xfrm>
                    <a:custGeom>
                      <a:avLst/>
                      <a:gdLst>
                        <a:gd name="T0" fmla="*/ 31 w 220"/>
                        <a:gd name="T1" fmla="*/ 0 h 580"/>
                        <a:gd name="T2" fmla="*/ 28 w 220"/>
                        <a:gd name="T3" fmla="*/ 10 h 580"/>
                        <a:gd name="T4" fmla="*/ 24 w 220"/>
                        <a:gd name="T5" fmla="*/ 26 h 580"/>
                        <a:gd name="T6" fmla="*/ 20 w 220"/>
                        <a:gd name="T7" fmla="*/ 41 h 580"/>
                        <a:gd name="T8" fmla="*/ 16 w 220"/>
                        <a:gd name="T9" fmla="*/ 56 h 580"/>
                        <a:gd name="T10" fmla="*/ 13 w 220"/>
                        <a:gd name="T11" fmla="*/ 67 h 580"/>
                        <a:gd name="T12" fmla="*/ 9 w 220"/>
                        <a:gd name="T13" fmla="*/ 80 h 580"/>
                        <a:gd name="T14" fmla="*/ 4 w 220"/>
                        <a:gd name="T15" fmla="*/ 90 h 580"/>
                        <a:gd name="T16" fmla="*/ 0 w 220"/>
                        <a:gd name="T17" fmla="*/ 97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
                        <a:gd name="T28" fmla="*/ 0 h 580"/>
                        <a:gd name="T29" fmla="*/ 220 w 22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 h="580">
                          <a:moveTo>
                            <a:pt x="220" y="0"/>
                          </a:moveTo>
                          <a:lnTo>
                            <a:pt x="199" y="58"/>
                          </a:lnTo>
                          <a:lnTo>
                            <a:pt x="170" y="155"/>
                          </a:lnTo>
                          <a:lnTo>
                            <a:pt x="145" y="248"/>
                          </a:lnTo>
                          <a:lnTo>
                            <a:pt x="116" y="334"/>
                          </a:lnTo>
                          <a:lnTo>
                            <a:pt x="94" y="401"/>
                          </a:lnTo>
                          <a:lnTo>
                            <a:pt x="61" y="480"/>
                          </a:lnTo>
                          <a:lnTo>
                            <a:pt x="26" y="539"/>
                          </a:lnTo>
                          <a:lnTo>
                            <a:pt x="0" y="580"/>
                          </a:lnTo>
                        </a:path>
                      </a:pathLst>
                    </a:custGeom>
                    <a:noFill/>
                    <a:ln w="0">
                      <a:solidFill>
                        <a:srgbClr val="000000"/>
                      </a:solidFill>
                      <a:round/>
                      <a:headEnd/>
                      <a:tailEnd/>
                    </a:ln>
                  </p:spPr>
                  <p:txBody>
                    <a:bodyPr/>
                    <a:lstStyle/>
                    <a:p>
                      <a:endParaRPr lang="de-DE"/>
                    </a:p>
                  </p:txBody>
                </p:sp>
                <p:sp>
                  <p:nvSpPr>
                    <p:cNvPr id="44344" name="Freeform 189"/>
                    <p:cNvSpPr>
                      <a:spLocks/>
                    </p:cNvSpPr>
                    <p:nvPr/>
                  </p:nvSpPr>
                  <p:spPr bwMode="auto">
                    <a:xfrm>
                      <a:off x="2738" y="3375"/>
                      <a:ext cx="5" cy="55"/>
                    </a:xfrm>
                    <a:custGeom>
                      <a:avLst/>
                      <a:gdLst>
                        <a:gd name="T0" fmla="*/ 0 w 36"/>
                        <a:gd name="T1" fmla="*/ 55 h 332"/>
                        <a:gd name="T2" fmla="*/ 2 w 36"/>
                        <a:gd name="T3" fmla="*/ 40 h 332"/>
                        <a:gd name="T4" fmla="*/ 3 w 36"/>
                        <a:gd name="T5" fmla="*/ 27 h 332"/>
                        <a:gd name="T6" fmla="*/ 3 w 36"/>
                        <a:gd name="T7" fmla="*/ 15 h 332"/>
                        <a:gd name="T8" fmla="*/ 4 w 36"/>
                        <a:gd name="T9" fmla="*/ 5 h 332"/>
                        <a:gd name="T10" fmla="*/ 5 w 36"/>
                        <a:gd name="T11" fmla="*/ 0 h 332"/>
                        <a:gd name="T12" fmla="*/ 0 60000 65536"/>
                        <a:gd name="T13" fmla="*/ 0 60000 65536"/>
                        <a:gd name="T14" fmla="*/ 0 60000 65536"/>
                        <a:gd name="T15" fmla="*/ 0 60000 65536"/>
                        <a:gd name="T16" fmla="*/ 0 60000 65536"/>
                        <a:gd name="T17" fmla="*/ 0 60000 65536"/>
                        <a:gd name="T18" fmla="*/ 0 w 36"/>
                        <a:gd name="T19" fmla="*/ 0 h 332"/>
                        <a:gd name="T20" fmla="*/ 36 w 36"/>
                        <a:gd name="T21" fmla="*/ 332 h 332"/>
                      </a:gdLst>
                      <a:ahLst/>
                      <a:cxnLst>
                        <a:cxn ang="T12">
                          <a:pos x="T0" y="T1"/>
                        </a:cxn>
                        <a:cxn ang="T13">
                          <a:pos x="T2" y="T3"/>
                        </a:cxn>
                        <a:cxn ang="T14">
                          <a:pos x="T4" y="T5"/>
                        </a:cxn>
                        <a:cxn ang="T15">
                          <a:pos x="T6" y="T7"/>
                        </a:cxn>
                        <a:cxn ang="T16">
                          <a:pos x="T8" y="T9"/>
                        </a:cxn>
                        <a:cxn ang="T17">
                          <a:pos x="T10" y="T11"/>
                        </a:cxn>
                      </a:cxnLst>
                      <a:rect l="T18" t="T19" r="T20" b="T21"/>
                      <a:pathLst>
                        <a:path w="36" h="332">
                          <a:moveTo>
                            <a:pt x="0" y="332"/>
                          </a:moveTo>
                          <a:lnTo>
                            <a:pt x="11" y="241"/>
                          </a:lnTo>
                          <a:lnTo>
                            <a:pt x="21" y="162"/>
                          </a:lnTo>
                          <a:lnTo>
                            <a:pt x="21" y="91"/>
                          </a:lnTo>
                          <a:lnTo>
                            <a:pt x="32" y="32"/>
                          </a:lnTo>
                          <a:lnTo>
                            <a:pt x="36" y="0"/>
                          </a:lnTo>
                        </a:path>
                      </a:pathLst>
                    </a:custGeom>
                    <a:noFill/>
                    <a:ln w="0">
                      <a:solidFill>
                        <a:srgbClr val="000000"/>
                      </a:solidFill>
                      <a:round/>
                      <a:headEnd/>
                      <a:tailEnd/>
                    </a:ln>
                  </p:spPr>
                  <p:txBody>
                    <a:bodyPr/>
                    <a:lstStyle/>
                    <a:p>
                      <a:endParaRPr lang="de-DE"/>
                    </a:p>
                  </p:txBody>
                </p:sp>
                <p:sp>
                  <p:nvSpPr>
                    <p:cNvPr id="44345" name="Freeform 190"/>
                    <p:cNvSpPr>
                      <a:spLocks/>
                    </p:cNvSpPr>
                    <p:nvPr/>
                  </p:nvSpPr>
                  <p:spPr bwMode="auto">
                    <a:xfrm>
                      <a:off x="2738" y="3375"/>
                      <a:ext cx="5" cy="55"/>
                    </a:xfrm>
                    <a:custGeom>
                      <a:avLst/>
                      <a:gdLst>
                        <a:gd name="T0" fmla="*/ 0 w 36"/>
                        <a:gd name="T1" fmla="*/ 55 h 332"/>
                        <a:gd name="T2" fmla="*/ 2 w 36"/>
                        <a:gd name="T3" fmla="*/ 40 h 332"/>
                        <a:gd name="T4" fmla="*/ 3 w 36"/>
                        <a:gd name="T5" fmla="*/ 27 h 332"/>
                        <a:gd name="T6" fmla="*/ 3 w 36"/>
                        <a:gd name="T7" fmla="*/ 15 h 332"/>
                        <a:gd name="T8" fmla="*/ 4 w 36"/>
                        <a:gd name="T9" fmla="*/ 5 h 332"/>
                        <a:gd name="T10" fmla="*/ 5 w 36"/>
                        <a:gd name="T11" fmla="*/ 0 h 332"/>
                        <a:gd name="T12" fmla="*/ 0 60000 65536"/>
                        <a:gd name="T13" fmla="*/ 0 60000 65536"/>
                        <a:gd name="T14" fmla="*/ 0 60000 65536"/>
                        <a:gd name="T15" fmla="*/ 0 60000 65536"/>
                        <a:gd name="T16" fmla="*/ 0 60000 65536"/>
                        <a:gd name="T17" fmla="*/ 0 60000 65536"/>
                        <a:gd name="T18" fmla="*/ 0 w 36"/>
                        <a:gd name="T19" fmla="*/ 0 h 332"/>
                        <a:gd name="T20" fmla="*/ 36 w 36"/>
                        <a:gd name="T21" fmla="*/ 332 h 332"/>
                      </a:gdLst>
                      <a:ahLst/>
                      <a:cxnLst>
                        <a:cxn ang="T12">
                          <a:pos x="T0" y="T1"/>
                        </a:cxn>
                        <a:cxn ang="T13">
                          <a:pos x="T2" y="T3"/>
                        </a:cxn>
                        <a:cxn ang="T14">
                          <a:pos x="T4" y="T5"/>
                        </a:cxn>
                        <a:cxn ang="T15">
                          <a:pos x="T6" y="T7"/>
                        </a:cxn>
                        <a:cxn ang="T16">
                          <a:pos x="T8" y="T9"/>
                        </a:cxn>
                        <a:cxn ang="T17">
                          <a:pos x="T10" y="T11"/>
                        </a:cxn>
                      </a:cxnLst>
                      <a:rect l="T18" t="T19" r="T20" b="T21"/>
                      <a:pathLst>
                        <a:path w="36" h="332">
                          <a:moveTo>
                            <a:pt x="0" y="332"/>
                          </a:moveTo>
                          <a:lnTo>
                            <a:pt x="11" y="241"/>
                          </a:lnTo>
                          <a:lnTo>
                            <a:pt x="21" y="162"/>
                          </a:lnTo>
                          <a:lnTo>
                            <a:pt x="21" y="91"/>
                          </a:lnTo>
                          <a:lnTo>
                            <a:pt x="32" y="32"/>
                          </a:lnTo>
                          <a:lnTo>
                            <a:pt x="36" y="0"/>
                          </a:lnTo>
                        </a:path>
                      </a:pathLst>
                    </a:custGeom>
                    <a:noFill/>
                    <a:ln w="0">
                      <a:solidFill>
                        <a:srgbClr val="000000"/>
                      </a:solidFill>
                      <a:round/>
                      <a:headEnd/>
                      <a:tailEnd/>
                    </a:ln>
                  </p:spPr>
                  <p:txBody>
                    <a:bodyPr/>
                    <a:lstStyle/>
                    <a:p>
                      <a:endParaRPr lang="de-DE"/>
                    </a:p>
                  </p:txBody>
                </p:sp>
                <p:sp>
                  <p:nvSpPr>
                    <p:cNvPr id="44346" name="Freeform 191"/>
                    <p:cNvSpPr>
                      <a:spLocks/>
                    </p:cNvSpPr>
                    <p:nvPr/>
                  </p:nvSpPr>
                  <p:spPr bwMode="auto">
                    <a:xfrm>
                      <a:off x="2728" y="3458"/>
                      <a:ext cx="6" cy="19"/>
                    </a:xfrm>
                    <a:custGeom>
                      <a:avLst/>
                      <a:gdLst>
                        <a:gd name="T0" fmla="*/ 6 w 36"/>
                        <a:gd name="T1" fmla="*/ 0 h 114"/>
                        <a:gd name="T2" fmla="*/ 4 w 36"/>
                        <a:gd name="T3" fmla="*/ 8 h 114"/>
                        <a:gd name="T4" fmla="*/ 2 w 36"/>
                        <a:gd name="T5" fmla="*/ 13 h 114"/>
                        <a:gd name="T6" fmla="*/ 1 w 36"/>
                        <a:gd name="T7" fmla="*/ 17 h 114"/>
                        <a:gd name="T8" fmla="*/ 0 w 36"/>
                        <a:gd name="T9" fmla="*/ 19 h 114"/>
                        <a:gd name="T10" fmla="*/ 0 60000 65536"/>
                        <a:gd name="T11" fmla="*/ 0 60000 65536"/>
                        <a:gd name="T12" fmla="*/ 0 60000 65536"/>
                        <a:gd name="T13" fmla="*/ 0 60000 65536"/>
                        <a:gd name="T14" fmla="*/ 0 60000 65536"/>
                        <a:gd name="T15" fmla="*/ 0 w 36"/>
                        <a:gd name="T16" fmla="*/ 0 h 114"/>
                        <a:gd name="T17" fmla="*/ 36 w 36"/>
                        <a:gd name="T18" fmla="*/ 114 h 114"/>
                      </a:gdLst>
                      <a:ahLst/>
                      <a:cxnLst>
                        <a:cxn ang="T10">
                          <a:pos x="T0" y="T1"/>
                        </a:cxn>
                        <a:cxn ang="T11">
                          <a:pos x="T2" y="T3"/>
                        </a:cxn>
                        <a:cxn ang="T12">
                          <a:pos x="T4" y="T5"/>
                        </a:cxn>
                        <a:cxn ang="T13">
                          <a:pos x="T6" y="T7"/>
                        </a:cxn>
                        <a:cxn ang="T14">
                          <a:pos x="T8" y="T9"/>
                        </a:cxn>
                      </a:cxnLst>
                      <a:rect l="T15" t="T16" r="T17" b="T18"/>
                      <a:pathLst>
                        <a:path w="36" h="114">
                          <a:moveTo>
                            <a:pt x="36" y="0"/>
                          </a:moveTo>
                          <a:lnTo>
                            <a:pt x="25" y="48"/>
                          </a:lnTo>
                          <a:lnTo>
                            <a:pt x="14" y="75"/>
                          </a:lnTo>
                          <a:lnTo>
                            <a:pt x="5" y="102"/>
                          </a:lnTo>
                          <a:lnTo>
                            <a:pt x="0" y="114"/>
                          </a:lnTo>
                        </a:path>
                      </a:pathLst>
                    </a:custGeom>
                    <a:noFill/>
                    <a:ln w="0">
                      <a:solidFill>
                        <a:srgbClr val="000000"/>
                      </a:solidFill>
                      <a:round/>
                      <a:headEnd/>
                      <a:tailEnd/>
                    </a:ln>
                  </p:spPr>
                  <p:txBody>
                    <a:bodyPr/>
                    <a:lstStyle/>
                    <a:p>
                      <a:endParaRPr lang="de-DE"/>
                    </a:p>
                  </p:txBody>
                </p:sp>
                <p:sp>
                  <p:nvSpPr>
                    <p:cNvPr id="44347" name="Freeform 192"/>
                    <p:cNvSpPr>
                      <a:spLocks/>
                    </p:cNvSpPr>
                    <p:nvPr/>
                  </p:nvSpPr>
                  <p:spPr bwMode="auto">
                    <a:xfrm>
                      <a:off x="2728" y="3458"/>
                      <a:ext cx="6" cy="19"/>
                    </a:xfrm>
                    <a:custGeom>
                      <a:avLst/>
                      <a:gdLst>
                        <a:gd name="T0" fmla="*/ 6 w 36"/>
                        <a:gd name="T1" fmla="*/ 0 h 114"/>
                        <a:gd name="T2" fmla="*/ 4 w 36"/>
                        <a:gd name="T3" fmla="*/ 8 h 114"/>
                        <a:gd name="T4" fmla="*/ 2 w 36"/>
                        <a:gd name="T5" fmla="*/ 13 h 114"/>
                        <a:gd name="T6" fmla="*/ 1 w 36"/>
                        <a:gd name="T7" fmla="*/ 17 h 114"/>
                        <a:gd name="T8" fmla="*/ 0 w 36"/>
                        <a:gd name="T9" fmla="*/ 19 h 114"/>
                        <a:gd name="T10" fmla="*/ 0 60000 65536"/>
                        <a:gd name="T11" fmla="*/ 0 60000 65536"/>
                        <a:gd name="T12" fmla="*/ 0 60000 65536"/>
                        <a:gd name="T13" fmla="*/ 0 60000 65536"/>
                        <a:gd name="T14" fmla="*/ 0 60000 65536"/>
                        <a:gd name="T15" fmla="*/ 0 w 36"/>
                        <a:gd name="T16" fmla="*/ 0 h 114"/>
                        <a:gd name="T17" fmla="*/ 36 w 36"/>
                        <a:gd name="T18" fmla="*/ 114 h 114"/>
                      </a:gdLst>
                      <a:ahLst/>
                      <a:cxnLst>
                        <a:cxn ang="T10">
                          <a:pos x="T0" y="T1"/>
                        </a:cxn>
                        <a:cxn ang="T11">
                          <a:pos x="T2" y="T3"/>
                        </a:cxn>
                        <a:cxn ang="T12">
                          <a:pos x="T4" y="T5"/>
                        </a:cxn>
                        <a:cxn ang="T13">
                          <a:pos x="T6" y="T7"/>
                        </a:cxn>
                        <a:cxn ang="T14">
                          <a:pos x="T8" y="T9"/>
                        </a:cxn>
                      </a:cxnLst>
                      <a:rect l="T15" t="T16" r="T17" b="T18"/>
                      <a:pathLst>
                        <a:path w="36" h="114">
                          <a:moveTo>
                            <a:pt x="36" y="0"/>
                          </a:moveTo>
                          <a:lnTo>
                            <a:pt x="25" y="48"/>
                          </a:lnTo>
                          <a:lnTo>
                            <a:pt x="14" y="75"/>
                          </a:lnTo>
                          <a:lnTo>
                            <a:pt x="5" y="102"/>
                          </a:lnTo>
                          <a:lnTo>
                            <a:pt x="0" y="114"/>
                          </a:lnTo>
                        </a:path>
                      </a:pathLst>
                    </a:custGeom>
                    <a:noFill/>
                    <a:ln w="0">
                      <a:solidFill>
                        <a:srgbClr val="000000"/>
                      </a:solidFill>
                      <a:round/>
                      <a:headEnd/>
                      <a:tailEnd/>
                    </a:ln>
                  </p:spPr>
                  <p:txBody>
                    <a:bodyPr/>
                    <a:lstStyle/>
                    <a:p>
                      <a:endParaRPr lang="de-DE"/>
                    </a:p>
                  </p:txBody>
                </p:sp>
                <p:sp>
                  <p:nvSpPr>
                    <p:cNvPr id="44348" name="Freeform 193"/>
                    <p:cNvSpPr>
                      <a:spLocks/>
                    </p:cNvSpPr>
                    <p:nvPr/>
                  </p:nvSpPr>
                  <p:spPr bwMode="auto">
                    <a:xfrm>
                      <a:off x="2394" y="3445"/>
                      <a:ext cx="20" cy="12"/>
                    </a:xfrm>
                    <a:custGeom>
                      <a:avLst/>
                      <a:gdLst>
                        <a:gd name="T0" fmla="*/ 0 w 134"/>
                        <a:gd name="T1" fmla="*/ 12 h 75"/>
                        <a:gd name="T2" fmla="*/ 4 w 134"/>
                        <a:gd name="T3" fmla="*/ 12 h 75"/>
                        <a:gd name="T4" fmla="*/ 7 w 134"/>
                        <a:gd name="T5" fmla="*/ 11 h 75"/>
                        <a:gd name="T6" fmla="*/ 11 w 134"/>
                        <a:gd name="T7" fmla="*/ 8 h 75"/>
                        <a:gd name="T8" fmla="*/ 14 w 134"/>
                        <a:gd name="T9" fmla="*/ 4 h 75"/>
                        <a:gd name="T10" fmla="*/ 19 w 134"/>
                        <a:gd name="T11" fmla="*/ 3 h 75"/>
                        <a:gd name="T12" fmla="*/ 20 w 134"/>
                        <a:gd name="T13" fmla="*/ 0 h 75"/>
                        <a:gd name="T14" fmla="*/ 0 60000 65536"/>
                        <a:gd name="T15" fmla="*/ 0 60000 65536"/>
                        <a:gd name="T16" fmla="*/ 0 60000 65536"/>
                        <a:gd name="T17" fmla="*/ 0 60000 65536"/>
                        <a:gd name="T18" fmla="*/ 0 60000 65536"/>
                        <a:gd name="T19" fmla="*/ 0 60000 65536"/>
                        <a:gd name="T20" fmla="*/ 0 60000 65536"/>
                        <a:gd name="T21" fmla="*/ 0 w 134"/>
                        <a:gd name="T22" fmla="*/ 0 h 75"/>
                        <a:gd name="T23" fmla="*/ 134 w 134"/>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75">
                          <a:moveTo>
                            <a:pt x="0" y="75"/>
                          </a:moveTo>
                          <a:lnTo>
                            <a:pt x="30" y="75"/>
                          </a:lnTo>
                          <a:lnTo>
                            <a:pt x="48" y="67"/>
                          </a:lnTo>
                          <a:lnTo>
                            <a:pt x="76" y="49"/>
                          </a:lnTo>
                          <a:lnTo>
                            <a:pt x="96" y="28"/>
                          </a:lnTo>
                          <a:lnTo>
                            <a:pt x="125" y="18"/>
                          </a:lnTo>
                          <a:lnTo>
                            <a:pt x="134" y="0"/>
                          </a:lnTo>
                        </a:path>
                      </a:pathLst>
                    </a:custGeom>
                    <a:noFill/>
                    <a:ln w="0">
                      <a:solidFill>
                        <a:srgbClr val="000000"/>
                      </a:solidFill>
                      <a:round/>
                      <a:headEnd/>
                      <a:tailEnd/>
                    </a:ln>
                  </p:spPr>
                  <p:txBody>
                    <a:bodyPr/>
                    <a:lstStyle/>
                    <a:p>
                      <a:endParaRPr lang="de-DE"/>
                    </a:p>
                  </p:txBody>
                </p:sp>
                <p:sp>
                  <p:nvSpPr>
                    <p:cNvPr id="44349" name="Freeform 194"/>
                    <p:cNvSpPr>
                      <a:spLocks/>
                    </p:cNvSpPr>
                    <p:nvPr/>
                  </p:nvSpPr>
                  <p:spPr bwMode="auto">
                    <a:xfrm>
                      <a:off x="2394" y="3445"/>
                      <a:ext cx="20" cy="12"/>
                    </a:xfrm>
                    <a:custGeom>
                      <a:avLst/>
                      <a:gdLst>
                        <a:gd name="T0" fmla="*/ 0 w 134"/>
                        <a:gd name="T1" fmla="*/ 12 h 75"/>
                        <a:gd name="T2" fmla="*/ 4 w 134"/>
                        <a:gd name="T3" fmla="*/ 12 h 75"/>
                        <a:gd name="T4" fmla="*/ 7 w 134"/>
                        <a:gd name="T5" fmla="*/ 11 h 75"/>
                        <a:gd name="T6" fmla="*/ 11 w 134"/>
                        <a:gd name="T7" fmla="*/ 8 h 75"/>
                        <a:gd name="T8" fmla="*/ 14 w 134"/>
                        <a:gd name="T9" fmla="*/ 4 h 75"/>
                        <a:gd name="T10" fmla="*/ 19 w 134"/>
                        <a:gd name="T11" fmla="*/ 3 h 75"/>
                        <a:gd name="T12" fmla="*/ 20 w 134"/>
                        <a:gd name="T13" fmla="*/ 0 h 75"/>
                        <a:gd name="T14" fmla="*/ 0 60000 65536"/>
                        <a:gd name="T15" fmla="*/ 0 60000 65536"/>
                        <a:gd name="T16" fmla="*/ 0 60000 65536"/>
                        <a:gd name="T17" fmla="*/ 0 60000 65536"/>
                        <a:gd name="T18" fmla="*/ 0 60000 65536"/>
                        <a:gd name="T19" fmla="*/ 0 60000 65536"/>
                        <a:gd name="T20" fmla="*/ 0 60000 65536"/>
                        <a:gd name="T21" fmla="*/ 0 w 134"/>
                        <a:gd name="T22" fmla="*/ 0 h 75"/>
                        <a:gd name="T23" fmla="*/ 134 w 134"/>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75">
                          <a:moveTo>
                            <a:pt x="0" y="75"/>
                          </a:moveTo>
                          <a:lnTo>
                            <a:pt x="30" y="75"/>
                          </a:lnTo>
                          <a:lnTo>
                            <a:pt x="48" y="67"/>
                          </a:lnTo>
                          <a:lnTo>
                            <a:pt x="76" y="49"/>
                          </a:lnTo>
                          <a:lnTo>
                            <a:pt x="96" y="28"/>
                          </a:lnTo>
                          <a:lnTo>
                            <a:pt x="125" y="18"/>
                          </a:lnTo>
                          <a:lnTo>
                            <a:pt x="134" y="0"/>
                          </a:lnTo>
                        </a:path>
                      </a:pathLst>
                    </a:custGeom>
                    <a:noFill/>
                    <a:ln w="0">
                      <a:solidFill>
                        <a:srgbClr val="000000"/>
                      </a:solidFill>
                      <a:round/>
                      <a:headEnd/>
                      <a:tailEnd/>
                    </a:ln>
                  </p:spPr>
                  <p:txBody>
                    <a:bodyPr/>
                    <a:lstStyle/>
                    <a:p>
                      <a:endParaRPr lang="de-DE"/>
                    </a:p>
                  </p:txBody>
                </p:sp>
                <p:sp>
                  <p:nvSpPr>
                    <p:cNvPr id="44350" name="Freeform 195"/>
                    <p:cNvSpPr>
                      <a:spLocks/>
                    </p:cNvSpPr>
                    <p:nvPr/>
                  </p:nvSpPr>
                  <p:spPr bwMode="auto">
                    <a:xfrm>
                      <a:off x="2382" y="3432"/>
                      <a:ext cx="69" cy="8"/>
                    </a:xfrm>
                    <a:custGeom>
                      <a:avLst/>
                      <a:gdLst>
                        <a:gd name="T0" fmla="*/ 0 w 481"/>
                        <a:gd name="T1" fmla="*/ 0 h 46"/>
                        <a:gd name="T2" fmla="*/ 4 w 481"/>
                        <a:gd name="T3" fmla="*/ 3 h 46"/>
                        <a:gd name="T4" fmla="*/ 9 w 481"/>
                        <a:gd name="T5" fmla="*/ 6 h 46"/>
                        <a:gd name="T6" fmla="*/ 14 w 481"/>
                        <a:gd name="T7" fmla="*/ 6 h 46"/>
                        <a:gd name="T8" fmla="*/ 21 w 481"/>
                        <a:gd name="T9" fmla="*/ 6 h 46"/>
                        <a:gd name="T10" fmla="*/ 22 w 481"/>
                        <a:gd name="T11" fmla="*/ 5 h 46"/>
                        <a:gd name="T12" fmla="*/ 26 w 481"/>
                        <a:gd name="T13" fmla="*/ 6 h 46"/>
                        <a:gd name="T14" fmla="*/ 31 w 481"/>
                        <a:gd name="T15" fmla="*/ 8 h 46"/>
                        <a:gd name="T16" fmla="*/ 32 w 481"/>
                        <a:gd name="T17" fmla="*/ 6 h 46"/>
                        <a:gd name="T18" fmla="*/ 38 w 481"/>
                        <a:gd name="T19" fmla="*/ 8 h 46"/>
                        <a:gd name="T20" fmla="*/ 40 w 481"/>
                        <a:gd name="T21" fmla="*/ 8 h 46"/>
                        <a:gd name="T22" fmla="*/ 47 w 481"/>
                        <a:gd name="T23" fmla="*/ 6 h 46"/>
                        <a:gd name="T24" fmla="*/ 54 w 481"/>
                        <a:gd name="T25" fmla="*/ 5 h 46"/>
                        <a:gd name="T26" fmla="*/ 58 w 481"/>
                        <a:gd name="T27" fmla="*/ 3 h 46"/>
                        <a:gd name="T28" fmla="*/ 62 w 481"/>
                        <a:gd name="T29" fmla="*/ 1 h 46"/>
                        <a:gd name="T30" fmla="*/ 66 w 481"/>
                        <a:gd name="T31" fmla="*/ 0 h 46"/>
                        <a:gd name="T32" fmla="*/ 69 w 481"/>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1"/>
                        <a:gd name="T52" fmla="*/ 0 h 46"/>
                        <a:gd name="T53" fmla="*/ 481 w 481"/>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1" h="46">
                          <a:moveTo>
                            <a:pt x="0" y="0"/>
                          </a:moveTo>
                          <a:lnTo>
                            <a:pt x="30" y="18"/>
                          </a:lnTo>
                          <a:lnTo>
                            <a:pt x="60" y="36"/>
                          </a:lnTo>
                          <a:lnTo>
                            <a:pt x="97" y="36"/>
                          </a:lnTo>
                          <a:lnTo>
                            <a:pt x="146" y="36"/>
                          </a:lnTo>
                          <a:lnTo>
                            <a:pt x="154" y="27"/>
                          </a:lnTo>
                          <a:lnTo>
                            <a:pt x="184" y="36"/>
                          </a:lnTo>
                          <a:lnTo>
                            <a:pt x="213" y="46"/>
                          </a:lnTo>
                          <a:lnTo>
                            <a:pt x="222" y="36"/>
                          </a:lnTo>
                          <a:lnTo>
                            <a:pt x="262" y="46"/>
                          </a:lnTo>
                          <a:lnTo>
                            <a:pt x="279" y="46"/>
                          </a:lnTo>
                          <a:lnTo>
                            <a:pt x="327" y="36"/>
                          </a:lnTo>
                          <a:lnTo>
                            <a:pt x="377" y="27"/>
                          </a:lnTo>
                          <a:lnTo>
                            <a:pt x="405" y="18"/>
                          </a:lnTo>
                          <a:lnTo>
                            <a:pt x="434" y="7"/>
                          </a:lnTo>
                          <a:lnTo>
                            <a:pt x="461" y="0"/>
                          </a:lnTo>
                          <a:lnTo>
                            <a:pt x="481" y="0"/>
                          </a:lnTo>
                        </a:path>
                      </a:pathLst>
                    </a:custGeom>
                    <a:noFill/>
                    <a:ln w="0">
                      <a:solidFill>
                        <a:srgbClr val="000000"/>
                      </a:solidFill>
                      <a:round/>
                      <a:headEnd/>
                      <a:tailEnd/>
                    </a:ln>
                  </p:spPr>
                  <p:txBody>
                    <a:bodyPr/>
                    <a:lstStyle/>
                    <a:p>
                      <a:endParaRPr lang="de-DE"/>
                    </a:p>
                  </p:txBody>
                </p:sp>
                <p:sp>
                  <p:nvSpPr>
                    <p:cNvPr id="44351" name="Freeform 196"/>
                    <p:cNvSpPr>
                      <a:spLocks/>
                    </p:cNvSpPr>
                    <p:nvPr/>
                  </p:nvSpPr>
                  <p:spPr bwMode="auto">
                    <a:xfrm>
                      <a:off x="2382" y="3432"/>
                      <a:ext cx="69" cy="8"/>
                    </a:xfrm>
                    <a:custGeom>
                      <a:avLst/>
                      <a:gdLst>
                        <a:gd name="T0" fmla="*/ 0 w 481"/>
                        <a:gd name="T1" fmla="*/ 0 h 46"/>
                        <a:gd name="T2" fmla="*/ 4 w 481"/>
                        <a:gd name="T3" fmla="*/ 3 h 46"/>
                        <a:gd name="T4" fmla="*/ 9 w 481"/>
                        <a:gd name="T5" fmla="*/ 6 h 46"/>
                        <a:gd name="T6" fmla="*/ 14 w 481"/>
                        <a:gd name="T7" fmla="*/ 6 h 46"/>
                        <a:gd name="T8" fmla="*/ 21 w 481"/>
                        <a:gd name="T9" fmla="*/ 6 h 46"/>
                        <a:gd name="T10" fmla="*/ 22 w 481"/>
                        <a:gd name="T11" fmla="*/ 5 h 46"/>
                        <a:gd name="T12" fmla="*/ 26 w 481"/>
                        <a:gd name="T13" fmla="*/ 6 h 46"/>
                        <a:gd name="T14" fmla="*/ 31 w 481"/>
                        <a:gd name="T15" fmla="*/ 8 h 46"/>
                        <a:gd name="T16" fmla="*/ 32 w 481"/>
                        <a:gd name="T17" fmla="*/ 6 h 46"/>
                        <a:gd name="T18" fmla="*/ 38 w 481"/>
                        <a:gd name="T19" fmla="*/ 8 h 46"/>
                        <a:gd name="T20" fmla="*/ 40 w 481"/>
                        <a:gd name="T21" fmla="*/ 8 h 46"/>
                        <a:gd name="T22" fmla="*/ 47 w 481"/>
                        <a:gd name="T23" fmla="*/ 6 h 46"/>
                        <a:gd name="T24" fmla="*/ 54 w 481"/>
                        <a:gd name="T25" fmla="*/ 5 h 46"/>
                        <a:gd name="T26" fmla="*/ 58 w 481"/>
                        <a:gd name="T27" fmla="*/ 3 h 46"/>
                        <a:gd name="T28" fmla="*/ 62 w 481"/>
                        <a:gd name="T29" fmla="*/ 1 h 46"/>
                        <a:gd name="T30" fmla="*/ 66 w 481"/>
                        <a:gd name="T31" fmla="*/ 0 h 46"/>
                        <a:gd name="T32" fmla="*/ 69 w 481"/>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1"/>
                        <a:gd name="T52" fmla="*/ 0 h 46"/>
                        <a:gd name="T53" fmla="*/ 481 w 481"/>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1" h="46">
                          <a:moveTo>
                            <a:pt x="0" y="0"/>
                          </a:moveTo>
                          <a:lnTo>
                            <a:pt x="30" y="18"/>
                          </a:lnTo>
                          <a:lnTo>
                            <a:pt x="60" y="36"/>
                          </a:lnTo>
                          <a:lnTo>
                            <a:pt x="97" y="36"/>
                          </a:lnTo>
                          <a:lnTo>
                            <a:pt x="146" y="36"/>
                          </a:lnTo>
                          <a:lnTo>
                            <a:pt x="154" y="27"/>
                          </a:lnTo>
                          <a:lnTo>
                            <a:pt x="184" y="36"/>
                          </a:lnTo>
                          <a:lnTo>
                            <a:pt x="213" y="46"/>
                          </a:lnTo>
                          <a:lnTo>
                            <a:pt x="222" y="36"/>
                          </a:lnTo>
                          <a:lnTo>
                            <a:pt x="262" y="46"/>
                          </a:lnTo>
                          <a:lnTo>
                            <a:pt x="279" y="46"/>
                          </a:lnTo>
                          <a:lnTo>
                            <a:pt x="327" y="36"/>
                          </a:lnTo>
                          <a:lnTo>
                            <a:pt x="377" y="27"/>
                          </a:lnTo>
                          <a:lnTo>
                            <a:pt x="405" y="18"/>
                          </a:lnTo>
                          <a:lnTo>
                            <a:pt x="434" y="7"/>
                          </a:lnTo>
                          <a:lnTo>
                            <a:pt x="461" y="0"/>
                          </a:lnTo>
                          <a:lnTo>
                            <a:pt x="481" y="0"/>
                          </a:lnTo>
                        </a:path>
                      </a:pathLst>
                    </a:custGeom>
                    <a:noFill/>
                    <a:ln w="0">
                      <a:solidFill>
                        <a:srgbClr val="000000"/>
                      </a:solidFill>
                      <a:round/>
                      <a:headEnd/>
                      <a:tailEnd/>
                    </a:ln>
                  </p:spPr>
                  <p:txBody>
                    <a:bodyPr/>
                    <a:lstStyle/>
                    <a:p>
                      <a:endParaRPr lang="de-DE"/>
                    </a:p>
                  </p:txBody>
                </p:sp>
                <p:sp>
                  <p:nvSpPr>
                    <p:cNvPr id="44352" name="Freeform 197"/>
                    <p:cNvSpPr>
                      <a:spLocks/>
                    </p:cNvSpPr>
                    <p:nvPr/>
                  </p:nvSpPr>
                  <p:spPr bwMode="auto">
                    <a:xfrm>
                      <a:off x="2809" y="3204"/>
                      <a:ext cx="21" cy="59"/>
                    </a:xfrm>
                    <a:custGeom>
                      <a:avLst/>
                      <a:gdLst>
                        <a:gd name="T0" fmla="*/ 21 w 143"/>
                        <a:gd name="T1" fmla="*/ 59 h 358"/>
                        <a:gd name="T2" fmla="*/ 16 w 143"/>
                        <a:gd name="T3" fmla="*/ 46 h 358"/>
                        <a:gd name="T4" fmla="*/ 13 w 143"/>
                        <a:gd name="T5" fmla="*/ 37 h 358"/>
                        <a:gd name="T6" fmla="*/ 11 w 143"/>
                        <a:gd name="T7" fmla="*/ 29 h 358"/>
                        <a:gd name="T8" fmla="*/ 11 w 143"/>
                        <a:gd name="T9" fmla="*/ 25 h 358"/>
                        <a:gd name="T10" fmla="*/ 9 w 143"/>
                        <a:gd name="T11" fmla="*/ 20 h 358"/>
                        <a:gd name="T12" fmla="*/ 7 w 143"/>
                        <a:gd name="T13" fmla="*/ 20 h 358"/>
                        <a:gd name="T14" fmla="*/ 4 w 143"/>
                        <a:gd name="T15" fmla="*/ 12 h 358"/>
                        <a:gd name="T16" fmla="*/ 6 w 143"/>
                        <a:gd name="T17" fmla="*/ 9 h 358"/>
                        <a:gd name="T18" fmla="*/ 4 w 143"/>
                        <a:gd name="T19" fmla="*/ 6 h 358"/>
                        <a:gd name="T20" fmla="*/ 2 w 143"/>
                        <a:gd name="T21" fmla="*/ 2 h 358"/>
                        <a:gd name="T22" fmla="*/ 0 w 143"/>
                        <a:gd name="T23" fmla="*/ 0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358"/>
                        <a:gd name="T38" fmla="*/ 143 w 143"/>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358">
                          <a:moveTo>
                            <a:pt x="143" y="358"/>
                          </a:moveTo>
                          <a:lnTo>
                            <a:pt x="107" y="282"/>
                          </a:lnTo>
                          <a:lnTo>
                            <a:pt x="87" y="227"/>
                          </a:lnTo>
                          <a:lnTo>
                            <a:pt x="77" y="178"/>
                          </a:lnTo>
                          <a:lnTo>
                            <a:pt x="77" y="150"/>
                          </a:lnTo>
                          <a:lnTo>
                            <a:pt x="58" y="122"/>
                          </a:lnTo>
                          <a:lnTo>
                            <a:pt x="49" y="122"/>
                          </a:lnTo>
                          <a:lnTo>
                            <a:pt x="30" y="75"/>
                          </a:lnTo>
                          <a:lnTo>
                            <a:pt x="39" y="56"/>
                          </a:lnTo>
                          <a:lnTo>
                            <a:pt x="30" y="37"/>
                          </a:lnTo>
                          <a:lnTo>
                            <a:pt x="11" y="10"/>
                          </a:lnTo>
                          <a:lnTo>
                            <a:pt x="0" y="0"/>
                          </a:lnTo>
                        </a:path>
                      </a:pathLst>
                    </a:custGeom>
                    <a:noFill/>
                    <a:ln w="0">
                      <a:solidFill>
                        <a:srgbClr val="000000"/>
                      </a:solidFill>
                      <a:round/>
                      <a:headEnd/>
                      <a:tailEnd/>
                    </a:ln>
                  </p:spPr>
                  <p:txBody>
                    <a:bodyPr/>
                    <a:lstStyle/>
                    <a:p>
                      <a:endParaRPr lang="de-DE"/>
                    </a:p>
                  </p:txBody>
                </p:sp>
                <p:sp>
                  <p:nvSpPr>
                    <p:cNvPr id="44353" name="Freeform 198"/>
                    <p:cNvSpPr>
                      <a:spLocks/>
                    </p:cNvSpPr>
                    <p:nvPr/>
                  </p:nvSpPr>
                  <p:spPr bwMode="auto">
                    <a:xfrm>
                      <a:off x="2809" y="3204"/>
                      <a:ext cx="21" cy="59"/>
                    </a:xfrm>
                    <a:custGeom>
                      <a:avLst/>
                      <a:gdLst>
                        <a:gd name="T0" fmla="*/ 21 w 143"/>
                        <a:gd name="T1" fmla="*/ 59 h 358"/>
                        <a:gd name="T2" fmla="*/ 16 w 143"/>
                        <a:gd name="T3" fmla="*/ 46 h 358"/>
                        <a:gd name="T4" fmla="*/ 13 w 143"/>
                        <a:gd name="T5" fmla="*/ 37 h 358"/>
                        <a:gd name="T6" fmla="*/ 11 w 143"/>
                        <a:gd name="T7" fmla="*/ 29 h 358"/>
                        <a:gd name="T8" fmla="*/ 11 w 143"/>
                        <a:gd name="T9" fmla="*/ 25 h 358"/>
                        <a:gd name="T10" fmla="*/ 9 w 143"/>
                        <a:gd name="T11" fmla="*/ 20 h 358"/>
                        <a:gd name="T12" fmla="*/ 7 w 143"/>
                        <a:gd name="T13" fmla="*/ 20 h 358"/>
                        <a:gd name="T14" fmla="*/ 4 w 143"/>
                        <a:gd name="T15" fmla="*/ 12 h 358"/>
                        <a:gd name="T16" fmla="*/ 6 w 143"/>
                        <a:gd name="T17" fmla="*/ 9 h 358"/>
                        <a:gd name="T18" fmla="*/ 4 w 143"/>
                        <a:gd name="T19" fmla="*/ 6 h 358"/>
                        <a:gd name="T20" fmla="*/ 2 w 143"/>
                        <a:gd name="T21" fmla="*/ 2 h 358"/>
                        <a:gd name="T22" fmla="*/ 0 w 143"/>
                        <a:gd name="T23" fmla="*/ 0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358"/>
                        <a:gd name="T38" fmla="*/ 143 w 143"/>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358">
                          <a:moveTo>
                            <a:pt x="143" y="358"/>
                          </a:moveTo>
                          <a:lnTo>
                            <a:pt x="107" y="282"/>
                          </a:lnTo>
                          <a:lnTo>
                            <a:pt x="87" y="227"/>
                          </a:lnTo>
                          <a:lnTo>
                            <a:pt x="77" y="178"/>
                          </a:lnTo>
                          <a:lnTo>
                            <a:pt x="77" y="150"/>
                          </a:lnTo>
                          <a:lnTo>
                            <a:pt x="58" y="122"/>
                          </a:lnTo>
                          <a:lnTo>
                            <a:pt x="49" y="122"/>
                          </a:lnTo>
                          <a:lnTo>
                            <a:pt x="30" y="75"/>
                          </a:lnTo>
                          <a:lnTo>
                            <a:pt x="39" y="56"/>
                          </a:lnTo>
                          <a:lnTo>
                            <a:pt x="30" y="37"/>
                          </a:lnTo>
                          <a:lnTo>
                            <a:pt x="11" y="10"/>
                          </a:lnTo>
                          <a:lnTo>
                            <a:pt x="0" y="0"/>
                          </a:lnTo>
                        </a:path>
                      </a:pathLst>
                    </a:custGeom>
                    <a:noFill/>
                    <a:ln w="0">
                      <a:solidFill>
                        <a:srgbClr val="000000"/>
                      </a:solidFill>
                      <a:round/>
                      <a:headEnd/>
                      <a:tailEnd/>
                    </a:ln>
                  </p:spPr>
                  <p:txBody>
                    <a:bodyPr/>
                    <a:lstStyle/>
                    <a:p>
                      <a:endParaRPr lang="de-DE"/>
                    </a:p>
                  </p:txBody>
                </p:sp>
                <p:sp>
                  <p:nvSpPr>
                    <p:cNvPr id="44354" name="Freeform 199"/>
                    <p:cNvSpPr>
                      <a:spLocks/>
                    </p:cNvSpPr>
                    <p:nvPr/>
                  </p:nvSpPr>
                  <p:spPr bwMode="auto">
                    <a:xfrm>
                      <a:off x="2483" y="3445"/>
                      <a:ext cx="11" cy="13"/>
                    </a:xfrm>
                    <a:custGeom>
                      <a:avLst/>
                      <a:gdLst>
                        <a:gd name="T0" fmla="*/ 11 w 80"/>
                        <a:gd name="T1" fmla="*/ 13 h 74"/>
                        <a:gd name="T2" fmla="*/ 6 w 80"/>
                        <a:gd name="T3" fmla="*/ 3 h 74"/>
                        <a:gd name="T4" fmla="*/ 0 w 80"/>
                        <a:gd name="T5" fmla="*/ 0 h 74"/>
                        <a:gd name="T6" fmla="*/ 0 60000 65536"/>
                        <a:gd name="T7" fmla="*/ 0 60000 65536"/>
                        <a:gd name="T8" fmla="*/ 0 60000 65536"/>
                        <a:gd name="T9" fmla="*/ 0 w 80"/>
                        <a:gd name="T10" fmla="*/ 0 h 74"/>
                        <a:gd name="T11" fmla="*/ 80 w 80"/>
                        <a:gd name="T12" fmla="*/ 74 h 74"/>
                      </a:gdLst>
                      <a:ahLst/>
                      <a:cxnLst>
                        <a:cxn ang="T6">
                          <a:pos x="T0" y="T1"/>
                        </a:cxn>
                        <a:cxn ang="T7">
                          <a:pos x="T2" y="T3"/>
                        </a:cxn>
                        <a:cxn ang="T8">
                          <a:pos x="T4" y="T5"/>
                        </a:cxn>
                      </a:cxnLst>
                      <a:rect l="T9" t="T10" r="T11" b="T12"/>
                      <a:pathLst>
                        <a:path w="80" h="74">
                          <a:moveTo>
                            <a:pt x="80" y="74"/>
                          </a:moveTo>
                          <a:lnTo>
                            <a:pt x="41" y="18"/>
                          </a:lnTo>
                          <a:lnTo>
                            <a:pt x="0" y="0"/>
                          </a:lnTo>
                        </a:path>
                      </a:pathLst>
                    </a:custGeom>
                    <a:noFill/>
                    <a:ln w="0">
                      <a:solidFill>
                        <a:srgbClr val="000000"/>
                      </a:solidFill>
                      <a:round/>
                      <a:headEnd/>
                      <a:tailEnd/>
                    </a:ln>
                  </p:spPr>
                  <p:txBody>
                    <a:bodyPr/>
                    <a:lstStyle/>
                    <a:p>
                      <a:endParaRPr lang="de-DE"/>
                    </a:p>
                  </p:txBody>
                </p:sp>
                <p:sp>
                  <p:nvSpPr>
                    <p:cNvPr id="44355" name="Freeform 200"/>
                    <p:cNvSpPr>
                      <a:spLocks/>
                    </p:cNvSpPr>
                    <p:nvPr/>
                  </p:nvSpPr>
                  <p:spPr bwMode="auto">
                    <a:xfrm>
                      <a:off x="2483" y="3445"/>
                      <a:ext cx="11" cy="13"/>
                    </a:xfrm>
                    <a:custGeom>
                      <a:avLst/>
                      <a:gdLst>
                        <a:gd name="T0" fmla="*/ 11 w 80"/>
                        <a:gd name="T1" fmla="*/ 13 h 74"/>
                        <a:gd name="T2" fmla="*/ 6 w 80"/>
                        <a:gd name="T3" fmla="*/ 3 h 74"/>
                        <a:gd name="T4" fmla="*/ 0 w 80"/>
                        <a:gd name="T5" fmla="*/ 0 h 74"/>
                        <a:gd name="T6" fmla="*/ 0 60000 65536"/>
                        <a:gd name="T7" fmla="*/ 0 60000 65536"/>
                        <a:gd name="T8" fmla="*/ 0 60000 65536"/>
                        <a:gd name="T9" fmla="*/ 0 w 80"/>
                        <a:gd name="T10" fmla="*/ 0 h 74"/>
                        <a:gd name="T11" fmla="*/ 80 w 80"/>
                        <a:gd name="T12" fmla="*/ 74 h 74"/>
                      </a:gdLst>
                      <a:ahLst/>
                      <a:cxnLst>
                        <a:cxn ang="T6">
                          <a:pos x="T0" y="T1"/>
                        </a:cxn>
                        <a:cxn ang="T7">
                          <a:pos x="T2" y="T3"/>
                        </a:cxn>
                        <a:cxn ang="T8">
                          <a:pos x="T4" y="T5"/>
                        </a:cxn>
                      </a:cxnLst>
                      <a:rect l="T9" t="T10" r="T11" b="T12"/>
                      <a:pathLst>
                        <a:path w="80" h="74">
                          <a:moveTo>
                            <a:pt x="80" y="74"/>
                          </a:moveTo>
                          <a:lnTo>
                            <a:pt x="41" y="18"/>
                          </a:lnTo>
                          <a:lnTo>
                            <a:pt x="0" y="0"/>
                          </a:lnTo>
                        </a:path>
                      </a:pathLst>
                    </a:custGeom>
                    <a:noFill/>
                    <a:ln w="0">
                      <a:solidFill>
                        <a:srgbClr val="000000"/>
                      </a:solidFill>
                      <a:round/>
                      <a:headEnd/>
                      <a:tailEnd/>
                    </a:ln>
                  </p:spPr>
                  <p:txBody>
                    <a:bodyPr/>
                    <a:lstStyle/>
                    <a:p>
                      <a:endParaRPr lang="de-DE"/>
                    </a:p>
                  </p:txBody>
                </p:sp>
                <p:sp>
                  <p:nvSpPr>
                    <p:cNvPr id="44356" name="Freeform 201"/>
                    <p:cNvSpPr>
                      <a:spLocks/>
                    </p:cNvSpPr>
                    <p:nvPr/>
                  </p:nvSpPr>
                  <p:spPr bwMode="auto">
                    <a:xfrm>
                      <a:off x="2877" y="3377"/>
                      <a:ext cx="17" cy="42"/>
                    </a:xfrm>
                    <a:custGeom>
                      <a:avLst/>
                      <a:gdLst>
                        <a:gd name="T0" fmla="*/ 13 w 125"/>
                        <a:gd name="T1" fmla="*/ 26 h 253"/>
                        <a:gd name="T2" fmla="*/ 17 w 125"/>
                        <a:gd name="T3" fmla="*/ 1 h 253"/>
                        <a:gd name="T4" fmla="*/ 12 w 125"/>
                        <a:gd name="T5" fmla="*/ 0 h 253"/>
                        <a:gd name="T6" fmla="*/ 5 w 125"/>
                        <a:gd name="T7" fmla="*/ 0 h 253"/>
                        <a:gd name="T8" fmla="*/ 3 w 125"/>
                        <a:gd name="T9" fmla="*/ 12 h 253"/>
                        <a:gd name="T10" fmla="*/ 1 w 125"/>
                        <a:gd name="T11" fmla="*/ 27 h 253"/>
                        <a:gd name="T12" fmla="*/ 0 w 125"/>
                        <a:gd name="T13" fmla="*/ 41 h 253"/>
                        <a:gd name="T14" fmla="*/ 11 w 125"/>
                        <a:gd name="T15" fmla="*/ 42 h 253"/>
                        <a:gd name="T16" fmla="*/ 13 w 125"/>
                        <a:gd name="T17" fmla="*/ 26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253"/>
                        <a:gd name="T29" fmla="*/ 125 w 125"/>
                        <a:gd name="T30" fmla="*/ 253 h 2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253">
                          <a:moveTo>
                            <a:pt x="95" y="154"/>
                          </a:moveTo>
                          <a:lnTo>
                            <a:pt x="125" y="9"/>
                          </a:lnTo>
                          <a:lnTo>
                            <a:pt x="89" y="0"/>
                          </a:lnTo>
                          <a:lnTo>
                            <a:pt x="40" y="0"/>
                          </a:lnTo>
                          <a:lnTo>
                            <a:pt x="21" y="74"/>
                          </a:lnTo>
                          <a:lnTo>
                            <a:pt x="11" y="160"/>
                          </a:lnTo>
                          <a:lnTo>
                            <a:pt x="0" y="244"/>
                          </a:lnTo>
                          <a:lnTo>
                            <a:pt x="79" y="253"/>
                          </a:lnTo>
                          <a:lnTo>
                            <a:pt x="95" y="154"/>
                          </a:lnTo>
                          <a:close/>
                        </a:path>
                      </a:pathLst>
                    </a:custGeom>
                    <a:solidFill>
                      <a:srgbClr val="FFFFFF"/>
                    </a:solidFill>
                    <a:ln w="9525">
                      <a:noFill/>
                      <a:round/>
                      <a:headEnd/>
                      <a:tailEnd/>
                    </a:ln>
                  </p:spPr>
                  <p:txBody>
                    <a:bodyPr/>
                    <a:lstStyle/>
                    <a:p>
                      <a:endParaRPr lang="de-DE"/>
                    </a:p>
                  </p:txBody>
                </p:sp>
                <p:sp>
                  <p:nvSpPr>
                    <p:cNvPr id="44357" name="Freeform 202"/>
                    <p:cNvSpPr>
                      <a:spLocks/>
                    </p:cNvSpPr>
                    <p:nvPr/>
                  </p:nvSpPr>
                  <p:spPr bwMode="auto">
                    <a:xfrm>
                      <a:off x="2877" y="3377"/>
                      <a:ext cx="17" cy="42"/>
                    </a:xfrm>
                    <a:custGeom>
                      <a:avLst/>
                      <a:gdLst>
                        <a:gd name="T0" fmla="*/ 13 w 125"/>
                        <a:gd name="T1" fmla="*/ 26 h 253"/>
                        <a:gd name="T2" fmla="*/ 17 w 125"/>
                        <a:gd name="T3" fmla="*/ 1 h 253"/>
                        <a:gd name="T4" fmla="*/ 12 w 125"/>
                        <a:gd name="T5" fmla="*/ 0 h 253"/>
                        <a:gd name="T6" fmla="*/ 5 w 125"/>
                        <a:gd name="T7" fmla="*/ 0 h 253"/>
                        <a:gd name="T8" fmla="*/ 3 w 125"/>
                        <a:gd name="T9" fmla="*/ 12 h 253"/>
                        <a:gd name="T10" fmla="*/ 1 w 125"/>
                        <a:gd name="T11" fmla="*/ 27 h 253"/>
                        <a:gd name="T12" fmla="*/ 0 w 125"/>
                        <a:gd name="T13" fmla="*/ 41 h 253"/>
                        <a:gd name="T14" fmla="*/ 11 w 125"/>
                        <a:gd name="T15" fmla="*/ 42 h 253"/>
                        <a:gd name="T16" fmla="*/ 13 w 125"/>
                        <a:gd name="T17" fmla="*/ 26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253"/>
                        <a:gd name="T29" fmla="*/ 125 w 125"/>
                        <a:gd name="T30" fmla="*/ 253 h 2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253">
                          <a:moveTo>
                            <a:pt x="95" y="154"/>
                          </a:moveTo>
                          <a:lnTo>
                            <a:pt x="125" y="9"/>
                          </a:lnTo>
                          <a:lnTo>
                            <a:pt x="89" y="0"/>
                          </a:lnTo>
                          <a:lnTo>
                            <a:pt x="40" y="0"/>
                          </a:lnTo>
                          <a:lnTo>
                            <a:pt x="21" y="74"/>
                          </a:lnTo>
                          <a:lnTo>
                            <a:pt x="11" y="160"/>
                          </a:lnTo>
                          <a:lnTo>
                            <a:pt x="0" y="244"/>
                          </a:lnTo>
                          <a:lnTo>
                            <a:pt x="79" y="253"/>
                          </a:lnTo>
                          <a:lnTo>
                            <a:pt x="95" y="154"/>
                          </a:lnTo>
                        </a:path>
                      </a:pathLst>
                    </a:custGeom>
                    <a:noFill/>
                    <a:ln w="0">
                      <a:solidFill>
                        <a:srgbClr val="000000"/>
                      </a:solidFill>
                      <a:round/>
                      <a:headEnd/>
                      <a:tailEnd/>
                    </a:ln>
                  </p:spPr>
                  <p:txBody>
                    <a:bodyPr/>
                    <a:lstStyle/>
                    <a:p>
                      <a:endParaRPr lang="de-DE"/>
                    </a:p>
                  </p:txBody>
                </p:sp>
                <p:sp>
                  <p:nvSpPr>
                    <p:cNvPr id="44358" name="Freeform 203"/>
                    <p:cNvSpPr>
                      <a:spLocks/>
                    </p:cNvSpPr>
                    <p:nvPr/>
                  </p:nvSpPr>
                  <p:spPr bwMode="auto">
                    <a:xfrm>
                      <a:off x="2949" y="3457"/>
                      <a:ext cx="44" cy="38"/>
                    </a:xfrm>
                    <a:custGeom>
                      <a:avLst/>
                      <a:gdLst>
                        <a:gd name="T0" fmla="*/ 0 w 307"/>
                        <a:gd name="T1" fmla="*/ 38 h 227"/>
                        <a:gd name="T2" fmla="*/ 11 w 307"/>
                        <a:gd name="T3" fmla="*/ 30 h 227"/>
                        <a:gd name="T4" fmla="*/ 21 w 307"/>
                        <a:gd name="T5" fmla="*/ 24 h 227"/>
                        <a:gd name="T6" fmla="*/ 28 w 307"/>
                        <a:gd name="T7" fmla="*/ 19 h 227"/>
                        <a:gd name="T8" fmla="*/ 33 w 307"/>
                        <a:gd name="T9" fmla="*/ 11 h 227"/>
                        <a:gd name="T10" fmla="*/ 38 w 307"/>
                        <a:gd name="T11" fmla="*/ 8 h 227"/>
                        <a:gd name="T12" fmla="*/ 41 w 307"/>
                        <a:gd name="T13" fmla="*/ 5 h 227"/>
                        <a:gd name="T14" fmla="*/ 44 w 307"/>
                        <a:gd name="T15" fmla="*/ 0 h 227"/>
                        <a:gd name="T16" fmla="*/ 0 60000 65536"/>
                        <a:gd name="T17" fmla="*/ 0 60000 65536"/>
                        <a:gd name="T18" fmla="*/ 0 60000 65536"/>
                        <a:gd name="T19" fmla="*/ 0 60000 65536"/>
                        <a:gd name="T20" fmla="*/ 0 60000 65536"/>
                        <a:gd name="T21" fmla="*/ 0 60000 65536"/>
                        <a:gd name="T22" fmla="*/ 0 60000 65536"/>
                        <a:gd name="T23" fmla="*/ 0 60000 65536"/>
                        <a:gd name="T24" fmla="*/ 0 w 307"/>
                        <a:gd name="T25" fmla="*/ 0 h 227"/>
                        <a:gd name="T26" fmla="*/ 307 w 307"/>
                        <a:gd name="T27" fmla="*/ 227 h 2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7" h="227">
                          <a:moveTo>
                            <a:pt x="0" y="227"/>
                          </a:moveTo>
                          <a:lnTo>
                            <a:pt x="76" y="182"/>
                          </a:lnTo>
                          <a:lnTo>
                            <a:pt x="144" y="143"/>
                          </a:lnTo>
                          <a:lnTo>
                            <a:pt x="193" y="114"/>
                          </a:lnTo>
                          <a:lnTo>
                            <a:pt x="230" y="67"/>
                          </a:lnTo>
                          <a:lnTo>
                            <a:pt x="267" y="48"/>
                          </a:lnTo>
                          <a:lnTo>
                            <a:pt x="286" y="29"/>
                          </a:lnTo>
                          <a:lnTo>
                            <a:pt x="307" y="0"/>
                          </a:lnTo>
                        </a:path>
                      </a:pathLst>
                    </a:custGeom>
                    <a:noFill/>
                    <a:ln w="0">
                      <a:solidFill>
                        <a:srgbClr val="000000"/>
                      </a:solidFill>
                      <a:round/>
                      <a:headEnd/>
                      <a:tailEnd/>
                    </a:ln>
                  </p:spPr>
                  <p:txBody>
                    <a:bodyPr/>
                    <a:lstStyle/>
                    <a:p>
                      <a:endParaRPr lang="de-DE"/>
                    </a:p>
                  </p:txBody>
                </p:sp>
                <p:sp>
                  <p:nvSpPr>
                    <p:cNvPr id="44359" name="Freeform 204"/>
                    <p:cNvSpPr>
                      <a:spLocks/>
                    </p:cNvSpPr>
                    <p:nvPr/>
                  </p:nvSpPr>
                  <p:spPr bwMode="auto">
                    <a:xfrm>
                      <a:off x="2949" y="3457"/>
                      <a:ext cx="44" cy="38"/>
                    </a:xfrm>
                    <a:custGeom>
                      <a:avLst/>
                      <a:gdLst>
                        <a:gd name="T0" fmla="*/ 0 w 307"/>
                        <a:gd name="T1" fmla="*/ 38 h 227"/>
                        <a:gd name="T2" fmla="*/ 11 w 307"/>
                        <a:gd name="T3" fmla="*/ 30 h 227"/>
                        <a:gd name="T4" fmla="*/ 21 w 307"/>
                        <a:gd name="T5" fmla="*/ 24 h 227"/>
                        <a:gd name="T6" fmla="*/ 28 w 307"/>
                        <a:gd name="T7" fmla="*/ 19 h 227"/>
                        <a:gd name="T8" fmla="*/ 33 w 307"/>
                        <a:gd name="T9" fmla="*/ 11 h 227"/>
                        <a:gd name="T10" fmla="*/ 38 w 307"/>
                        <a:gd name="T11" fmla="*/ 8 h 227"/>
                        <a:gd name="T12" fmla="*/ 41 w 307"/>
                        <a:gd name="T13" fmla="*/ 5 h 227"/>
                        <a:gd name="T14" fmla="*/ 44 w 307"/>
                        <a:gd name="T15" fmla="*/ 0 h 227"/>
                        <a:gd name="T16" fmla="*/ 0 60000 65536"/>
                        <a:gd name="T17" fmla="*/ 0 60000 65536"/>
                        <a:gd name="T18" fmla="*/ 0 60000 65536"/>
                        <a:gd name="T19" fmla="*/ 0 60000 65536"/>
                        <a:gd name="T20" fmla="*/ 0 60000 65536"/>
                        <a:gd name="T21" fmla="*/ 0 60000 65536"/>
                        <a:gd name="T22" fmla="*/ 0 60000 65536"/>
                        <a:gd name="T23" fmla="*/ 0 60000 65536"/>
                        <a:gd name="T24" fmla="*/ 0 w 307"/>
                        <a:gd name="T25" fmla="*/ 0 h 227"/>
                        <a:gd name="T26" fmla="*/ 307 w 307"/>
                        <a:gd name="T27" fmla="*/ 227 h 2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7" h="227">
                          <a:moveTo>
                            <a:pt x="0" y="227"/>
                          </a:moveTo>
                          <a:lnTo>
                            <a:pt x="76" y="182"/>
                          </a:lnTo>
                          <a:lnTo>
                            <a:pt x="144" y="143"/>
                          </a:lnTo>
                          <a:lnTo>
                            <a:pt x="193" y="114"/>
                          </a:lnTo>
                          <a:lnTo>
                            <a:pt x="230" y="67"/>
                          </a:lnTo>
                          <a:lnTo>
                            <a:pt x="267" y="48"/>
                          </a:lnTo>
                          <a:lnTo>
                            <a:pt x="286" y="29"/>
                          </a:lnTo>
                          <a:lnTo>
                            <a:pt x="307" y="0"/>
                          </a:lnTo>
                        </a:path>
                      </a:pathLst>
                    </a:custGeom>
                    <a:noFill/>
                    <a:ln w="0">
                      <a:solidFill>
                        <a:srgbClr val="000000"/>
                      </a:solidFill>
                      <a:round/>
                      <a:headEnd/>
                      <a:tailEnd/>
                    </a:ln>
                  </p:spPr>
                  <p:txBody>
                    <a:bodyPr/>
                    <a:lstStyle/>
                    <a:p>
                      <a:endParaRPr lang="de-DE"/>
                    </a:p>
                  </p:txBody>
                </p:sp>
                <p:sp>
                  <p:nvSpPr>
                    <p:cNvPr id="44360" name="Freeform 205"/>
                    <p:cNvSpPr>
                      <a:spLocks/>
                    </p:cNvSpPr>
                    <p:nvPr/>
                  </p:nvSpPr>
                  <p:spPr bwMode="auto">
                    <a:xfrm>
                      <a:off x="2658" y="3850"/>
                      <a:ext cx="164" cy="165"/>
                    </a:xfrm>
                    <a:custGeom>
                      <a:avLst/>
                      <a:gdLst>
                        <a:gd name="T0" fmla="*/ 134 w 1147"/>
                        <a:gd name="T1" fmla="*/ 33 h 987"/>
                        <a:gd name="T2" fmla="*/ 123 w 1147"/>
                        <a:gd name="T3" fmla="*/ 29 h 987"/>
                        <a:gd name="T4" fmla="*/ 116 w 1147"/>
                        <a:gd name="T5" fmla="*/ 25 h 987"/>
                        <a:gd name="T6" fmla="*/ 107 w 1147"/>
                        <a:gd name="T7" fmla="*/ 20 h 987"/>
                        <a:gd name="T8" fmla="*/ 100 w 1147"/>
                        <a:gd name="T9" fmla="*/ 17 h 987"/>
                        <a:gd name="T10" fmla="*/ 88 w 1147"/>
                        <a:gd name="T11" fmla="*/ 13 h 987"/>
                        <a:gd name="T12" fmla="*/ 83 w 1147"/>
                        <a:gd name="T13" fmla="*/ 8 h 987"/>
                        <a:gd name="T14" fmla="*/ 77 w 1147"/>
                        <a:gd name="T15" fmla="*/ 4 h 987"/>
                        <a:gd name="T16" fmla="*/ 71 w 1147"/>
                        <a:gd name="T17" fmla="*/ 4 h 987"/>
                        <a:gd name="T18" fmla="*/ 60 w 1147"/>
                        <a:gd name="T19" fmla="*/ 2 h 987"/>
                        <a:gd name="T20" fmla="*/ 41 w 1147"/>
                        <a:gd name="T21" fmla="*/ 2 h 987"/>
                        <a:gd name="T22" fmla="*/ 26 w 1147"/>
                        <a:gd name="T23" fmla="*/ 2 h 987"/>
                        <a:gd name="T24" fmla="*/ 15 w 1147"/>
                        <a:gd name="T25" fmla="*/ 13 h 987"/>
                        <a:gd name="T26" fmla="*/ 11 w 1147"/>
                        <a:gd name="T27" fmla="*/ 29 h 987"/>
                        <a:gd name="T28" fmla="*/ 2 w 1147"/>
                        <a:gd name="T29" fmla="*/ 68 h 987"/>
                        <a:gd name="T30" fmla="*/ 0 w 1147"/>
                        <a:gd name="T31" fmla="*/ 85 h 987"/>
                        <a:gd name="T32" fmla="*/ 6 w 1147"/>
                        <a:gd name="T33" fmla="*/ 115 h 987"/>
                        <a:gd name="T34" fmla="*/ 31 w 1147"/>
                        <a:gd name="T35" fmla="*/ 138 h 987"/>
                        <a:gd name="T36" fmla="*/ 65 w 1147"/>
                        <a:gd name="T37" fmla="*/ 152 h 987"/>
                        <a:gd name="T38" fmla="*/ 78 w 1147"/>
                        <a:gd name="T39" fmla="*/ 160 h 987"/>
                        <a:gd name="T40" fmla="*/ 93 w 1147"/>
                        <a:gd name="T41" fmla="*/ 165 h 987"/>
                        <a:gd name="T42" fmla="*/ 115 w 1147"/>
                        <a:gd name="T43" fmla="*/ 161 h 987"/>
                        <a:gd name="T44" fmla="*/ 125 w 1147"/>
                        <a:gd name="T45" fmla="*/ 158 h 987"/>
                        <a:gd name="T46" fmla="*/ 132 w 1147"/>
                        <a:gd name="T47" fmla="*/ 153 h 987"/>
                        <a:gd name="T48" fmla="*/ 140 w 1147"/>
                        <a:gd name="T49" fmla="*/ 158 h 987"/>
                        <a:gd name="T50" fmla="*/ 148 w 1147"/>
                        <a:gd name="T51" fmla="*/ 163 h 987"/>
                        <a:gd name="T52" fmla="*/ 155 w 1147"/>
                        <a:gd name="T53" fmla="*/ 158 h 987"/>
                        <a:gd name="T54" fmla="*/ 161 w 1147"/>
                        <a:gd name="T55" fmla="*/ 130 h 987"/>
                        <a:gd name="T56" fmla="*/ 163 w 1147"/>
                        <a:gd name="T57" fmla="*/ 111 h 987"/>
                        <a:gd name="T58" fmla="*/ 164 w 1147"/>
                        <a:gd name="T59" fmla="*/ 84 h 987"/>
                        <a:gd name="T60" fmla="*/ 162 w 1147"/>
                        <a:gd name="T61" fmla="*/ 63 h 987"/>
                        <a:gd name="T62" fmla="*/ 156 w 1147"/>
                        <a:gd name="T63" fmla="*/ 50 h 987"/>
                        <a:gd name="T64" fmla="*/ 146 w 1147"/>
                        <a:gd name="T65" fmla="*/ 55 h 987"/>
                        <a:gd name="T66" fmla="*/ 146 w 1147"/>
                        <a:gd name="T67" fmla="*/ 47 h 987"/>
                        <a:gd name="T68" fmla="*/ 146 w 1147"/>
                        <a:gd name="T69" fmla="*/ 42 h 9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47"/>
                        <a:gd name="T106" fmla="*/ 0 h 987"/>
                        <a:gd name="T107" fmla="*/ 1147 w 1147"/>
                        <a:gd name="T108" fmla="*/ 987 h 9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7" h="987">
                          <a:moveTo>
                            <a:pt x="1019" y="250"/>
                          </a:moveTo>
                          <a:lnTo>
                            <a:pt x="938" y="197"/>
                          </a:lnTo>
                          <a:lnTo>
                            <a:pt x="890" y="181"/>
                          </a:lnTo>
                          <a:lnTo>
                            <a:pt x="857" y="173"/>
                          </a:lnTo>
                          <a:lnTo>
                            <a:pt x="828" y="164"/>
                          </a:lnTo>
                          <a:lnTo>
                            <a:pt x="810" y="148"/>
                          </a:lnTo>
                          <a:lnTo>
                            <a:pt x="793" y="134"/>
                          </a:lnTo>
                          <a:lnTo>
                            <a:pt x="748" y="119"/>
                          </a:lnTo>
                          <a:lnTo>
                            <a:pt x="730" y="108"/>
                          </a:lnTo>
                          <a:lnTo>
                            <a:pt x="700" y="101"/>
                          </a:lnTo>
                          <a:lnTo>
                            <a:pt x="651" y="92"/>
                          </a:lnTo>
                          <a:lnTo>
                            <a:pt x="618" y="79"/>
                          </a:lnTo>
                          <a:lnTo>
                            <a:pt x="609" y="61"/>
                          </a:lnTo>
                          <a:lnTo>
                            <a:pt x="580" y="46"/>
                          </a:lnTo>
                          <a:lnTo>
                            <a:pt x="565" y="32"/>
                          </a:lnTo>
                          <a:lnTo>
                            <a:pt x="542" y="24"/>
                          </a:lnTo>
                          <a:lnTo>
                            <a:pt x="525" y="24"/>
                          </a:lnTo>
                          <a:lnTo>
                            <a:pt x="494" y="24"/>
                          </a:lnTo>
                          <a:lnTo>
                            <a:pt x="462" y="14"/>
                          </a:lnTo>
                          <a:lnTo>
                            <a:pt x="422" y="9"/>
                          </a:lnTo>
                          <a:lnTo>
                            <a:pt x="368" y="9"/>
                          </a:lnTo>
                          <a:lnTo>
                            <a:pt x="287" y="9"/>
                          </a:lnTo>
                          <a:lnTo>
                            <a:pt x="220" y="0"/>
                          </a:lnTo>
                          <a:lnTo>
                            <a:pt x="184" y="9"/>
                          </a:lnTo>
                          <a:lnTo>
                            <a:pt x="143" y="32"/>
                          </a:lnTo>
                          <a:lnTo>
                            <a:pt x="103" y="79"/>
                          </a:lnTo>
                          <a:lnTo>
                            <a:pt x="96" y="126"/>
                          </a:lnTo>
                          <a:lnTo>
                            <a:pt x="80" y="173"/>
                          </a:lnTo>
                          <a:lnTo>
                            <a:pt x="41" y="313"/>
                          </a:lnTo>
                          <a:lnTo>
                            <a:pt x="16" y="407"/>
                          </a:lnTo>
                          <a:lnTo>
                            <a:pt x="16" y="461"/>
                          </a:lnTo>
                          <a:lnTo>
                            <a:pt x="0" y="509"/>
                          </a:lnTo>
                          <a:lnTo>
                            <a:pt x="9" y="609"/>
                          </a:lnTo>
                          <a:lnTo>
                            <a:pt x="41" y="688"/>
                          </a:lnTo>
                          <a:lnTo>
                            <a:pt x="112" y="783"/>
                          </a:lnTo>
                          <a:lnTo>
                            <a:pt x="214" y="823"/>
                          </a:lnTo>
                          <a:lnTo>
                            <a:pt x="327" y="870"/>
                          </a:lnTo>
                          <a:lnTo>
                            <a:pt x="453" y="910"/>
                          </a:lnTo>
                          <a:lnTo>
                            <a:pt x="494" y="925"/>
                          </a:lnTo>
                          <a:lnTo>
                            <a:pt x="548" y="957"/>
                          </a:lnTo>
                          <a:lnTo>
                            <a:pt x="597" y="980"/>
                          </a:lnTo>
                          <a:lnTo>
                            <a:pt x="651" y="987"/>
                          </a:lnTo>
                          <a:lnTo>
                            <a:pt x="748" y="973"/>
                          </a:lnTo>
                          <a:lnTo>
                            <a:pt x="802" y="965"/>
                          </a:lnTo>
                          <a:lnTo>
                            <a:pt x="828" y="957"/>
                          </a:lnTo>
                          <a:lnTo>
                            <a:pt x="874" y="947"/>
                          </a:lnTo>
                          <a:lnTo>
                            <a:pt x="906" y="925"/>
                          </a:lnTo>
                          <a:lnTo>
                            <a:pt x="925" y="918"/>
                          </a:lnTo>
                          <a:lnTo>
                            <a:pt x="964" y="923"/>
                          </a:lnTo>
                          <a:lnTo>
                            <a:pt x="979" y="947"/>
                          </a:lnTo>
                          <a:lnTo>
                            <a:pt x="997" y="972"/>
                          </a:lnTo>
                          <a:lnTo>
                            <a:pt x="1033" y="977"/>
                          </a:lnTo>
                          <a:lnTo>
                            <a:pt x="1057" y="977"/>
                          </a:lnTo>
                          <a:lnTo>
                            <a:pt x="1081" y="947"/>
                          </a:lnTo>
                          <a:lnTo>
                            <a:pt x="1117" y="853"/>
                          </a:lnTo>
                          <a:lnTo>
                            <a:pt x="1129" y="778"/>
                          </a:lnTo>
                          <a:lnTo>
                            <a:pt x="1136" y="719"/>
                          </a:lnTo>
                          <a:lnTo>
                            <a:pt x="1141" y="665"/>
                          </a:lnTo>
                          <a:lnTo>
                            <a:pt x="1147" y="577"/>
                          </a:lnTo>
                          <a:lnTo>
                            <a:pt x="1147" y="502"/>
                          </a:lnTo>
                          <a:lnTo>
                            <a:pt x="1141" y="437"/>
                          </a:lnTo>
                          <a:lnTo>
                            <a:pt x="1136" y="377"/>
                          </a:lnTo>
                          <a:lnTo>
                            <a:pt x="1123" y="307"/>
                          </a:lnTo>
                          <a:lnTo>
                            <a:pt x="1088" y="302"/>
                          </a:lnTo>
                          <a:lnTo>
                            <a:pt x="1057" y="307"/>
                          </a:lnTo>
                          <a:lnTo>
                            <a:pt x="1023" y="327"/>
                          </a:lnTo>
                          <a:lnTo>
                            <a:pt x="1019" y="307"/>
                          </a:lnTo>
                          <a:lnTo>
                            <a:pt x="1019" y="281"/>
                          </a:lnTo>
                          <a:lnTo>
                            <a:pt x="1007" y="274"/>
                          </a:lnTo>
                          <a:lnTo>
                            <a:pt x="1019" y="250"/>
                          </a:lnTo>
                          <a:close/>
                        </a:path>
                      </a:pathLst>
                    </a:custGeom>
                    <a:solidFill>
                      <a:srgbClr val="C2C2C2"/>
                    </a:solidFill>
                    <a:ln w="9525">
                      <a:noFill/>
                      <a:round/>
                      <a:headEnd/>
                      <a:tailEnd/>
                    </a:ln>
                  </p:spPr>
                  <p:txBody>
                    <a:bodyPr/>
                    <a:lstStyle/>
                    <a:p>
                      <a:endParaRPr lang="de-DE"/>
                    </a:p>
                  </p:txBody>
                </p:sp>
                <p:sp>
                  <p:nvSpPr>
                    <p:cNvPr id="44361" name="Freeform 206"/>
                    <p:cNvSpPr>
                      <a:spLocks/>
                    </p:cNvSpPr>
                    <p:nvPr/>
                  </p:nvSpPr>
                  <p:spPr bwMode="auto">
                    <a:xfrm>
                      <a:off x="2658" y="3850"/>
                      <a:ext cx="164" cy="165"/>
                    </a:xfrm>
                    <a:custGeom>
                      <a:avLst/>
                      <a:gdLst>
                        <a:gd name="T0" fmla="*/ 134 w 1147"/>
                        <a:gd name="T1" fmla="*/ 33 h 987"/>
                        <a:gd name="T2" fmla="*/ 123 w 1147"/>
                        <a:gd name="T3" fmla="*/ 29 h 987"/>
                        <a:gd name="T4" fmla="*/ 116 w 1147"/>
                        <a:gd name="T5" fmla="*/ 25 h 987"/>
                        <a:gd name="T6" fmla="*/ 107 w 1147"/>
                        <a:gd name="T7" fmla="*/ 20 h 987"/>
                        <a:gd name="T8" fmla="*/ 100 w 1147"/>
                        <a:gd name="T9" fmla="*/ 17 h 987"/>
                        <a:gd name="T10" fmla="*/ 88 w 1147"/>
                        <a:gd name="T11" fmla="*/ 13 h 987"/>
                        <a:gd name="T12" fmla="*/ 83 w 1147"/>
                        <a:gd name="T13" fmla="*/ 8 h 987"/>
                        <a:gd name="T14" fmla="*/ 77 w 1147"/>
                        <a:gd name="T15" fmla="*/ 4 h 987"/>
                        <a:gd name="T16" fmla="*/ 71 w 1147"/>
                        <a:gd name="T17" fmla="*/ 4 h 987"/>
                        <a:gd name="T18" fmla="*/ 60 w 1147"/>
                        <a:gd name="T19" fmla="*/ 2 h 987"/>
                        <a:gd name="T20" fmla="*/ 41 w 1147"/>
                        <a:gd name="T21" fmla="*/ 2 h 987"/>
                        <a:gd name="T22" fmla="*/ 26 w 1147"/>
                        <a:gd name="T23" fmla="*/ 2 h 987"/>
                        <a:gd name="T24" fmla="*/ 15 w 1147"/>
                        <a:gd name="T25" fmla="*/ 13 h 987"/>
                        <a:gd name="T26" fmla="*/ 11 w 1147"/>
                        <a:gd name="T27" fmla="*/ 29 h 987"/>
                        <a:gd name="T28" fmla="*/ 2 w 1147"/>
                        <a:gd name="T29" fmla="*/ 68 h 987"/>
                        <a:gd name="T30" fmla="*/ 0 w 1147"/>
                        <a:gd name="T31" fmla="*/ 85 h 987"/>
                        <a:gd name="T32" fmla="*/ 6 w 1147"/>
                        <a:gd name="T33" fmla="*/ 115 h 987"/>
                        <a:gd name="T34" fmla="*/ 31 w 1147"/>
                        <a:gd name="T35" fmla="*/ 138 h 987"/>
                        <a:gd name="T36" fmla="*/ 65 w 1147"/>
                        <a:gd name="T37" fmla="*/ 152 h 987"/>
                        <a:gd name="T38" fmla="*/ 78 w 1147"/>
                        <a:gd name="T39" fmla="*/ 160 h 987"/>
                        <a:gd name="T40" fmla="*/ 93 w 1147"/>
                        <a:gd name="T41" fmla="*/ 165 h 987"/>
                        <a:gd name="T42" fmla="*/ 115 w 1147"/>
                        <a:gd name="T43" fmla="*/ 161 h 987"/>
                        <a:gd name="T44" fmla="*/ 125 w 1147"/>
                        <a:gd name="T45" fmla="*/ 158 h 987"/>
                        <a:gd name="T46" fmla="*/ 132 w 1147"/>
                        <a:gd name="T47" fmla="*/ 153 h 987"/>
                        <a:gd name="T48" fmla="*/ 140 w 1147"/>
                        <a:gd name="T49" fmla="*/ 158 h 987"/>
                        <a:gd name="T50" fmla="*/ 148 w 1147"/>
                        <a:gd name="T51" fmla="*/ 163 h 987"/>
                        <a:gd name="T52" fmla="*/ 155 w 1147"/>
                        <a:gd name="T53" fmla="*/ 158 h 987"/>
                        <a:gd name="T54" fmla="*/ 161 w 1147"/>
                        <a:gd name="T55" fmla="*/ 130 h 987"/>
                        <a:gd name="T56" fmla="*/ 163 w 1147"/>
                        <a:gd name="T57" fmla="*/ 111 h 987"/>
                        <a:gd name="T58" fmla="*/ 164 w 1147"/>
                        <a:gd name="T59" fmla="*/ 84 h 987"/>
                        <a:gd name="T60" fmla="*/ 162 w 1147"/>
                        <a:gd name="T61" fmla="*/ 63 h 987"/>
                        <a:gd name="T62" fmla="*/ 156 w 1147"/>
                        <a:gd name="T63" fmla="*/ 50 h 987"/>
                        <a:gd name="T64" fmla="*/ 146 w 1147"/>
                        <a:gd name="T65" fmla="*/ 55 h 987"/>
                        <a:gd name="T66" fmla="*/ 146 w 1147"/>
                        <a:gd name="T67" fmla="*/ 47 h 987"/>
                        <a:gd name="T68" fmla="*/ 146 w 1147"/>
                        <a:gd name="T69" fmla="*/ 42 h 9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47"/>
                        <a:gd name="T106" fmla="*/ 0 h 987"/>
                        <a:gd name="T107" fmla="*/ 1147 w 1147"/>
                        <a:gd name="T108" fmla="*/ 987 h 9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7" h="987">
                          <a:moveTo>
                            <a:pt x="1019" y="250"/>
                          </a:moveTo>
                          <a:lnTo>
                            <a:pt x="938" y="197"/>
                          </a:lnTo>
                          <a:lnTo>
                            <a:pt x="890" y="181"/>
                          </a:lnTo>
                          <a:lnTo>
                            <a:pt x="857" y="173"/>
                          </a:lnTo>
                          <a:lnTo>
                            <a:pt x="828" y="164"/>
                          </a:lnTo>
                          <a:lnTo>
                            <a:pt x="810" y="148"/>
                          </a:lnTo>
                          <a:lnTo>
                            <a:pt x="793" y="134"/>
                          </a:lnTo>
                          <a:lnTo>
                            <a:pt x="748" y="119"/>
                          </a:lnTo>
                          <a:lnTo>
                            <a:pt x="730" y="108"/>
                          </a:lnTo>
                          <a:lnTo>
                            <a:pt x="700" y="101"/>
                          </a:lnTo>
                          <a:lnTo>
                            <a:pt x="651" y="92"/>
                          </a:lnTo>
                          <a:lnTo>
                            <a:pt x="618" y="79"/>
                          </a:lnTo>
                          <a:lnTo>
                            <a:pt x="609" y="61"/>
                          </a:lnTo>
                          <a:lnTo>
                            <a:pt x="580" y="46"/>
                          </a:lnTo>
                          <a:lnTo>
                            <a:pt x="565" y="32"/>
                          </a:lnTo>
                          <a:lnTo>
                            <a:pt x="542" y="24"/>
                          </a:lnTo>
                          <a:lnTo>
                            <a:pt x="525" y="24"/>
                          </a:lnTo>
                          <a:lnTo>
                            <a:pt x="494" y="24"/>
                          </a:lnTo>
                          <a:lnTo>
                            <a:pt x="462" y="14"/>
                          </a:lnTo>
                          <a:lnTo>
                            <a:pt x="422" y="9"/>
                          </a:lnTo>
                          <a:lnTo>
                            <a:pt x="368" y="9"/>
                          </a:lnTo>
                          <a:lnTo>
                            <a:pt x="287" y="9"/>
                          </a:lnTo>
                          <a:lnTo>
                            <a:pt x="220" y="0"/>
                          </a:lnTo>
                          <a:lnTo>
                            <a:pt x="184" y="9"/>
                          </a:lnTo>
                          <a:lnTo>
                            <a:pt x="143" y="32"/>
                          </a:lnTo>
                          <a:lnTo>
                            <a:pt x="103" y="79"/>
                          </a:lnTo>
                          <a:lnTo>
                            <a:pt x="96" y="126"/>
                          </a:lnTo>
                          <a:lnTo>
                            <a:pt x="80" y="173"/>
                          </a:lnTo>
                          <a:lnTo>
                            <a:pt x="41" y="313"/>
                          </a:lnTo>
                          <a:lnTo>
                            <a:pt x="16" y="407"/>
                          </a:lnTo>
                          <a:lnTo>
                            <a:pt x="16" y="461"/>
                          </a:lnTo>
                          <a:lnTo>
                            <a:pt x="0" y="509"/>
                          </a:lnTo>
                          <a:lnTo>
                            <a:pt x="9" y="609"/>
                          </a:lnTo>
                          <a:lnTo>
                            <a:pt x="41" y="688"/>
                          </a:lnTo>
                          <a:lnTo>
                            <a:pt x="112" y="783"/>
                          </a:lnTo>
                          <a:lnTo>
                            <a:pt x="214" y="823"/>
                          </a:lnTo>
                          <a:lnTo>
                            <a:pt x="327" y="870"/>
                          </a:lnTo>
                          <a:lnTo>
                            <a:pt x="453" y="910"/>
                          </a:lnTo>
                          <a:lnTo>
                            <a:pt x="494" y="925"/>
                          </a:lnTo>
                          <a:lnTo>
                            <a:pt x="548" y="957"/>
                          </a:lnTo>
                          <a:lnTo>
                            <a:pt x="597" y="980"/>
                          </a:lnTo>
                          <a:lnTo>
                            <a:pt x="651" y="987"/>
                          </a:lnTo>
                          <a:lnTo>
                            <a:pt x="748" y="973"/>
                          </a:lnTo>
                          <a:lnTo>
                            <a:pt x="802" y="965"/>
                          </a:lnTo>
                          <a:lnTo>
                            <a:pt x="828" y="957"/>
                          </a:lnTo>
                          <a:lnTo>
                            <a:pt x="874" y="947"/>
                          </a:lnTo>
                          <a:lnTo>
                            <a:pt x="906" y="925"/>
                          </a:lnTo>
                          <a:lnTo>
                            <a:pt x="925" y="918"/>
                          </a:lnTo>
                          <a:lnTo>
                            <a:pt x="964" y="923"/>
                          </a:lnTo>
                          <a:lnTo>
                            <a:pt x="979" y="947"/>
                          </a:lnTo>
                          <a:lnTo>
                            <a:pt x="997" y="972"/>
                          </a:lnTo>
                          <a:lnTo>
                            <a:pt x="1033" y="977"/>
                          </a:lnTo>
                          <a:lnTo>
                            <a:pt x="1057" y="977"/>
                          </a:lnTo>
                          <a:lnTo>
                            <a:pt x="1081" y="947"/>
                          </a:lnTo>
                          <a:lnTo>
                            <a:pt x="1117" y="853"/>
                          </a:lnTo>
                          <a:lnTo>
                            <a:pt x="1129" y="778"/>
                          </a:lnTo>
                          <a:lnTo>
                            <a:pt x="1136" y="719"/>
                          </a:lnTo>
                          <a:lnTo>
                            <a:pt x="1141" y="665"/>
                          </a:lnTo>
                          <a:lnTo>
                            <a:pt x="1147" y="577"/>
                          </a:lnTo>
                          <a:lnTo>
                            <a:pt x="1147" y="502"/>
                          </a:lnTo>
                          <a:lnTo>
                            <a:pt x="1141" y="437"/>
                          </a:lnTo>
                          <a:lnTo>
                            <a:pt x="1136" y="377"/>
                          </a:lnTo>
                          <a:lnTo>
                            <a:pt x="1123" y="307"/>
                          </a:lnTo>
                          <a:lnTo>
                            <a:pt x="1088" y="302"/>
                          </a:lnTo>
                          <a:lnTo>
                            <a:pt x="1057" y="307"/>
                          </a:lnTo>
                          <a:lnTo>
                            <a:pt x="1023" y="327"/>
                          </a:lnTo>
                          <a:lnTo>
                            <a:pt x="1019" y="307"/>
                          </a:lnTo>
                          <a:lnTo>
                            <a:pt x="1019" y="281"/>
                          </a:lnTo>
                          <a:lnTo>
                            <a:pt x="1007" y="274"/>
                          </a:lnTo>
                          <a:lnTo>
                            <a:pt x="1019" y="250"/>
                          </a:lnTo>
                        </a:path>
                      </a:pathLst>
                    </a:custGeom>
                    <a:noFill/>
                    <a:ln w="0">
                      <a:solidFill>
                        <a:srgbClr val="000000"/>
                      </a:solidFill>
                      <a:round/>
                      <a:headEnd/>
                      <a:tailEnd/>
                    </a:ln>
                  </p:spPr>
                  <p:txBody>
                    <a:bodyPr/>
                    <a:lstStyle/>
                    <a:p>
                      <a:endParaRPr lang="de-DE"/>
                    </a:p>
                  </p:txBody>
                </p:sp>
                <p:sp>
                  <p:nvSpPr>
                    <p:cNvPr id="44362" name="Freeform 207"/>
                    <p:cNvSpPr>
                      <a:spLocks/>
                    </p:cNvSpPr>
                    <p:nvPr/>
                  </p:nvSpPr>
                  <p:spPr bwMode="auto">
                    <a:xfrm>
                      <a:off x="2754" y="3886"/>
                      <a:ext cx="48" cy="17"/>
                    </a:xfrm>
                    <a:custGeom>
                      <a:avLst/>
                      <a:gdLst>
                        <a:gd name="T0" fmla="*/ 0 w 333"/>
                        <a:gd name="T1" fmla="*/ 17 h 102"/>
                        <a:gd name="T2" fmla="*/ 8 w 333"/>
                        <a:gd name="T3" fmla="*/ 13 h 102"/>
                        <a:gd name="T4" fmla="*/ 16 w 333"/>
                        <a:gd name="T5" fmla="*/ 10 h 102"/>
                        <a:gd name="T6" fmla="*/ 22 w 333"/>
                        <a:gd name="T7" fmla="*/ 10 h 102"/>
                        <a:gd name="T8" fmla="*/ 29 w 333"/>
                        <a:gd name="T9" fmla="*/ 10 h 102"/>
                        <a:gd name="T10" fmla="*/ 35 w 333"/>
                        <a:gd name="T11" fmla="*/ 10 h 102"/>
                        <a:gd name="T12" fmla="*/ 38 w 333"/>
                        <a:gd name="T13" fmla="*/ 12 h 102"/>
                        <a:gd name="T14" fmla="*/ 44 w 333"/>
                        <a:gd name="T15" fmla="*/ 13 h 102"/>
                        <a:gd name="T16" fmla="*/ 47 w 333"/>
                        <a:gd name="T17" fmla="*/ 15 h 102"/>
                        <a:gd name="T18" fmla="*/ 48 w 333"/>
                        <a:gd name="T19" fmla="*/ 13 h 102"/>
                        <a:gd name="T20" fmla="*/ 48 w 333"/>
                        <a:gd name="T21" fmla="*/ 12 h 102"/>
                        <a:gd name="T22" fmla="*/ 48 w 333"/>
                        <a:gd name="T23" fmla="*/ 10 h 102"/>
                        <a:gd name="T24" fmla="*/ 44 w 333"/>
                        <a:gd name="T25" fmla="*/ 9 h 102"/>
                        <a:gd name="T26" fmla="*/ 40 w 333"/>
                        <a:gd name="T27" fmla="*/ 8 h 102"/>
                        <a:gd name="T28" fmla="*/ 35 w 333"/>
                        <a:gd name="T29" fmla="*/ 7 h 102"/>
                        <a:gd name="T30" fmla="*/ 28 w 333"/>
                        <a:gd name="T31" fmla="*/ 5 h 102"/>
                        <a:gd name="T32" fmla="*/ 18 w 333"/>
                        <a:gd name="T33" fmla="*/ 5 h 102"/>
                        <a:gd name="T34" fmla="*/ 13 w 333"/>
                        <a:gd name="T35" fmla="*/ 2 h 102"/>
                        <a:gd name="T36" fmla="*/ 8 w 333"/>
                        <a:gd name="T37" fmla="*/ 0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3"/>
                        <a:gd name="T58" fmla="*/ 0 h 102"/>
                        <a:gd name="T59" fmla="*/ 333 w 333"/>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3" h="102">
                          <a:moveTo>
                            <a:pt x="0" y="102"/>
                          </a:moveTo>
                          <a:lnTo>
                            <a:pt x="56" y="78"/>
                          </a:lnTo>
                          <a:lnTo>
                            <a:pt x="113" y="63"/>
                          </a:lnTo>
                          <a:lnTo>
                            <a:pt x="154" y="63"/>
                          </a:lnTo>
                          <a:lnTo>
                            <a:pt x="200" y="63"/>
                          </a:lnTo>
                          <a:lnTo>
                            <a:pt x="240" y="63"/>
                          </a:lnTo>
                          <a:lnTo>
                            <a:pt x="264" y="70"/>
                          </a:lnTo>
                          <a:lnTo>
                            <a:pt x="304" y="78"/>
                          </a:lnTo>
                          <a:lnTo>
                            <a:pt x="326" y="88"/>
                          </a:lnTo>
                          <a:lnTo>
                            <a:pt x="333" y="78"/>
                          </a:lnTo>
                          <a:lnTo>
                            <a:pt x="333" y="70"/>
                          </a:lnTo>
                          <a:lnTo>
                            <a:pt x="333" y="63"/>
                          </a:lnTo>
                          <a:lnTo>
                            <a:pt x="304" y="55"/>
                          </a:lnTo>
                          <a:lnTo>
                            <a:pt x="279" y="49"/>
                          </a:lnTo>
                          <a:lnTo>
                            <a:pt x="240" y="39"/>
                          </a:lnTo>
                          <a:lnTo>
                            <a:pt x="191" y="32"/>
                          </a:lnTo>
                          <a:lnTo>
                            <a:pt x="128" y="32"/>
                          </a:lnTo>
                          <a:lnTo>
                            <a:pt x="88" y="9"/>
                          </a:lnTo>
                          <a:lnTo>
                            <a:pt x="56" y="0"/>
                          </a:lnTo>
                        </a:path>
                      </a:pathLst>
                    </a:custGeom>
                    <a:noFill/>
                    <a:ln w="0">
                      <a:solidFill>
                        <a:srgbClr val="000000"/>
                      </a:solidFill>
                      <a:round/>
                      <a:headEnd/>
                      <a:tailEnd/>
                    </a:ln>
                  </p:spPr>
                  <p:txBody>
                    <a:bodyPr/>
                    <a:lstStyle/>
                    <a:p>
                      <a:endParaRPr lang="de-DE"/>
                    </a:p>
                  </p:txBody>
                </p:sp>
                <p:sp>
                  <p:nvSpPr>
                    <p:cNvPr id="44363" name="Freeform 208"/>
                    <p:cNvSpPr>
                      <a:spLocks/>
                    </p:cNvSpPr>
                    <p:nvPr/>
                  </p:nvSpPr>
                  <p:spPr bwMode="auto">
                    <a:xfrm>
                      <a:off x="2754" y="3886"/>
                      <a:ext cx="48" cy="17"/>
                    </a:xfrm>
                    <a:custGeom>
                      <a:avLst/>
                      <a:gdLst>
                        <a:gd name="T0" fmla="*/ 0 w 333"/>
                        <a:gd name="T1" fmla="*/ 17 h 102"/>
                        <a:gd name="T2" fmla="*/ 8 w 333"/>
                        <a:gd name="T3" fmla="*/ 13 h 102"/>
                        <a:gd name="T4" fmla="*/ 16 w 333"/>
                        <a:gd name="T5" fmla="*/ 10 h 102"/>
                        <a:gd name="T6" fmla="*/ 22 w 333"/>
                        <a:gd name="T7" fmla="*/ 10 h 102"/>
                        <a:gd name="T8" fmla="*/ 29 w 333"/>
                        <a:gd name="T9" fmla="*/ 10 h 102"/>
                        <a:gd name="T10" fmla="*/ 35 w 333"/>
                        <a:gd name="T11" fmla="*/ 10 h 102"/>
                        <a:gd name="T12" fmla="*/ 38 w 333"/>
                        <a:gd name="T13" fmla="*/ 12 h 102"/>
                        <a:gd name="T14" fmla="*/ 44 w 333"/>
                        <a:gd name="T15" fmla="*/ 13 h 102"/>
                        <a:gd name="T16" fmla="*/ 47 w 333"/>
                        <a:gd name="T17" fmla="*/ 15 h 102"/>
                        <a:gd name="T18" fmla="*/ 48 w 333"/>
                        <a:gd name="T19" fmla="*/ 13 h 102"/>
                        <a:gd name="T20" fmla="*/ 48 w 333"/>
                        <a:gd name="T21" fmla="*/ 12 h 102"/>
                        <a:gd name="T22" fmla="*/ 48 w 333"/>
                        <a:gd name="T23" fmla="*/ 10 h 102"/>
                        <a:gd name="T24" fmla="*/ 44 w 333"/>
                        <a:gd name="T25" fmla="*/ 9 h 102"/>
                        <a:gd name="T26" fmla="*/ 40 w 333"/>
                        <a:gd name="T27" fmla="*/ 8 h 102"/>
                        <a:gd name="T28" fmla="*/ 35 w 333"/>
                        <a:gd name="T29" fmla="*/ 7 h 102"/>
                        <a:gd name="T30" fmla="*/ 28 w 333"/>
                        <a:gd name="T31" fmla="*/ 5 h 102"/>
                        <a:gd name="T32" fmla="*/ 18 w 333"/>
                        <a:gd name="T33" fmla="*/ 5 h 102"/>
                        <a:gd name="T34" fmla="*/ 13 w 333"/>
                        <a:gd name="T35" fmla="*/ 2 h 102"/>
                        <a:gd name="T36" fmla="*/ 8 w 333"/>
                        <a:gd name="T37" fmla="*/ 0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3"/>
                        <a:gd name="T58" fmla="*/ 0 h 102"/>
                        <a:gd name="T59" fmla="*/ 333 w 333"/>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3" h="102">
                          <a:moveTo>
                            <a:pt x="0" y="102"/>
                          </a:moveTo>
                          <a:lnTo>
                            <a:pt x="56" y="78"/>
                          </a:lnTo>
                          <a:lnTo>
                            <a:pt x="113" y="63"/>
                          </a:lnTo>
                          <a:lnTo>
                            <a:pt x="154" y="63"/>
                          </a:lnTo>
                          <a:lnTo>
                            <a:pt x="200" y="63"/>
                          </a:lnTo>
                          <a:lnTo>
                            <a:pt x="240" y="63"/>
                          </a:lnTo>
                          <a:lnTo>
                            <a:pt x="264" y="70"/>
                          </a:lnTo>
                          <a:lnTo>
                            <a:pt x="304" y="78"/>
                          </a:lnTo>
                          <a:lnTo>
                            <a:pt x="326" y="88"/>
                          </a:lnTo>
                          <a:lnTo>
                            <a:pt x="333" y="78"/>
                          </a:lnTo>
                          <a:lnTo>
                            <a:pt x="333" y="70"/>
                          </a:lnTo>
                          <a:lnTo>
                            <a:pt x="333" y="63"/>
                          </a:lnTo>
                          <a:lnTo>
                            <a:pt x="304" y="55"/>
                          </a:lnTo>
                          <a:lnTo>
                            <a:pt x="279" y="49"/>
                          </a:lnTo>
                          <a:lnTo>
                            <a:pt x="240" y="39"/>
                          </a:lnTo>
                          <a:lnTo>
                            <a:pt x="191" y="32"/>
                          </a:lnTo>
                          <a:lnTo>
                            <a:pt x="128" y="32"/>
                          </a:lnTo>
                          <a:lnTo>
                            <a:pt x="88" y="9"/>
                          </a:lnTo>
                          <a:lnTo>
                            <a:pt x="56" y="0"/>
                          </a:lnTo>
                        </a:path>
                      </a:pathLst>
                    </a:custGeom>
                    <a:noFill/>
                    <a:ln w="0">
                      <a:solidFill>
                        <a:srgbClr val="000000"/>
                      </a:solidFill>
                      <a:round/>
                      <a:headEnd/>
                      <a:tailEnd/>
                    </a:ln>
                  </p:spPr>
                  <p:txBody>
                    <a:bodyPr/>
                    <a:lstStyle/>
                    <a:p>
                      <a:endParaRPr lang="de-DE"/>
                    </a:p>
                  </p:txBody>
                </p:sp>
                <p:sp>
                  <p:nvSpPr>
                    <p:cNvPr id="44364" name="Freeform 209"/>
                    <p:cNvSpPr>
                      <a:spLocks/>
                    </p:cNvSpPr>
                    <p:nvPr/>
                  </p:nvSpPr>
                  <p:spPr bwMode="auto">
                    <a:xfrm>
                      <a:off x="2741" y="3903"/>
                      <a:ext cx="63" cy="34"/>
                    </a:xfrm>
                    <a:custGeom>
                      <a:avLst/>
                      <a:gdLst>
                        <a:gd name="T0" fmla="*/ 0 w 439"/>
                        <a:gd name="T1" fmla="*/ 34 h 204"/>
                        <a:gd name="T2" fmla="*/ 9 w 439"/>
                        <a:gd name="T3" fmla="*/ 26 h 204"/>
                        <a:gd name="T4" fmla="*/ 17 w 439"/>
                        <a:gd name="T5" fmla="*/ 20 h 204"/>
                        <a:gd name="T6" fmla="*/ 22 w 439"/>
                        <a:gd name="T7" fmla="*/ 15 h 204"/>
                        <a:gd name="T8" fmla="*/ 26 w 439"/>
                        <a:gd name="T9" fmla="*/ 11 h 204"/>
                        <a:gd name="T10" fmla="*/ 32 w 439"/>
                        <a:gd name="T11" fmla="*/ 7 h 204"/>
                        <a:gd name="T12" fmla="*/ 37 w 439"/>
                        <a:gd name="T13" fmla="*/ 5 h 204"/>
                        <a:gd name="T14" fmla="*/ 46 w 439"/>
                        <a:gd name="T15" fmla="*/ 3 h 204"/>
                        <a:gd name="T16" fmla="*/ 52 w 439"/>
                        <a:gd name="T17" fmla="*/ 3 h 204"/>
                        <a:gd name="T18" fmla="*/ 57 w 439"/>
                        <a:gd name="T19" fmla="*/ 1 h 204"/>
                        <a:gd name="T20" fmla="*/ 60 w 439"/>
                        <a:gd name="T21" fmla="*/ 1 h 204"/>
                        <a:gd name="T22" fmla="*/ 63 w 439"/>
                        <a:gd name="T23" fmla="*/ 0 h 204"/>
                        <a:gd name="T24" fmla="*/ 60 w 439"/>
                        <a:gd name="T25" fmla="*/ 3 h 204"/>
                        <a:gd name="T26" fmla="*/ 58 w 439"/>
                        <a:gd name="T27" fmla="*/ 5 h 204"/>
                        <a:gd name="T28" fmla="*/ 54 w 439"/>
                        <a:gd name="T29" fmla="*/ 8 h 204"/>
                        <a:gd name="T30" fmla="*/ 50 w 439"/>
                        <a:gd name="T31" fmla="*/ 11 h 204"/>
                        <a:gd name="T32" fmla="*/ 47 w 439"/>
                        <a:gd name="T33" fmla="*/ 15 h 204"/>
                        <a:gd name="T34" fmla="*/ 44 w 439"/>
                        <a:gd name="T35" fmla="*/ 17 h 2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9"/>
                        <a:gd name="T55" fmla="*/ 0 h 204"/>
                        <a:gd name="T56" fmla="*/ 439 w 439"/>
                        <a:gd name="T57" fmla="*/ 204 h 2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9" h="204">
                          <a:moveTo>
                            <a:pt x="0" y="204"/>
                          </a:moveTo>
                          <a:lnTo>
                            <a:pt x="62" y="157"/>
                          </a:lnTo>
                          <a:lnTo>
                            <a:pt x="120" y="119"/>
                          </a:lnTo>
                          <a:lnTo>
                            <a:pt x="150" y="87"/>
                          </a:lnTo>
                          <a:lnTo>
                            <a:pt x="182" y="64"/>
                          </a:lnTo>
                          <a:lnTo>
                            <a:pt x="222" y="40"/>
                          </a:lnTo>
                          <a:lnTo>
                            <a:pt x="261" y="32"/>
                          </a:lnTo>
                          <a:lnTo>
                            <a:pt x="318" y="17"/>
                          </a:lnTo>
                          <a:lnTo>
                            <a:pt x="364" y="17"/>
                          </a:lnTo>
                          <a:lnTo>
                            <a:pt x="398" y="7"/>
                          </a:lnTo>
                          <a:lnTo>
                            <a:pt x="420" y="7"/>
                          </a:lnTo>
                          <a:lnTo>
                            <a:pt x="439" y="0"/>
                          </a:lnTo>
                          <a:lnTo>
                            <a:pt x="420" y="17"/>
                          </a:lnTo>
                          <a:lnTo>
                            <a:pt x="405" y="32"/>
                          </a:lnTo>
                          <a:lnTo>
                            <a:pt x="373" y="46"/>
                          </a:lnTo>
                          <a:lnTo>
                            <a:pt x="349" y="64"/>
                          </a:lnTo>
                          <a:lnTo>
                            <a:pt x="326" y="87"/>
                          </a:lnTo>
                          <a:lnTo>
                            <a:pt x="310" y="102"/>
                          </a:lnTo>
                        </a:path>
                      </a:pathLst>
                    </a:custGeom>
                    <a:noFill/>
                    <a:ln w="0">
                      <a:solidFill>
                        <a:srgbClr val="000000"/>
                      </a:solidFill>
                      <a:round/>
                      <a:headEnd/>
                      <a:tailEnd/>
                    </a:ln>
                  </p:spPr>
                  <p:txBody>
                    <a:bodyPr/>
                    <a:lstStyle/>
                    <a:p>
                      <a:endParaRPr lang="de-DE"/>
                    </a:p>
                  </p:txBody>
                </p:sp>
                <p:sp>
                  <p:nvSpPr>
                    <p:cNvPr id="44365" name="Freeform 210"/>
                    <p:cNvSpPr>
                      <a:spLocks/>
                    </p:cNvSpPr>
                    <p:nvPr/>
                  </p:nvSpPr>
                  <p:spPr bwMode="auto">
                    <a:xfrm>
                      <a:off x="2741" y="3903"/>
                      <a:ext cx="63" cy="34"/>
                    </a:xfrm>
                    <a:custGeom>
                      <a:avLst/>
                      <a:gdLst>
                        <a:gd name="T0" fmla="*/ 0 w 439"/>
                        <a:gd name="T1" fmla="*/ 34 h 204"/>
                        <a:gd name="T2" fmla="*/ 9 w 439"/>
                        <a:gd name="T3" fmla="*/ 26 h 204"/>
                        <a:gd name="T4" fmla="*/ 17 w 439"/>
                        <a:gd name="T5" fmla="*/ 20 h 204"/>
                        <a:gd name="T6" fmla="*/ 22 w 439"/>
                        <a:gd name="T7" fmla="*/ 15 h 204"/>
                        <a:gd name="T8" fmla="*/ 26 w 439"/>
                        <a:gd name="T9" fmla="*/ 11 h 204"/>
                        <a:gd name="T10" fmla="*/ 32 w 439"/>
                        <a:gd name="T11" fmla="*/ 7 h 204"/>
                        <a:gd name="T12" fmla="*/ 37 w 439"/>
                        <a:gd name="T13" fmla="*/ 5 h 204"/>
                        <a:gd name="T14" fmla="*/ 46 w 439"/>
                        <a:gd name="T15" fmla="*/ 3 h 204"/>
                        <a:gd name="T16" fmla="*/ 52 w 439"/>
                        <a:gd name="T17" fmla="*/ 3 h 204"/>
                        <a:gd name="T18" fmla="*/ 57 w 439"/>
                        <a:gd name="T19" fmla="*/ 1 h 204"/>
                        <a:gd name="T20" fmla="*/ 60 w 439"/>
                        <a:gd name="T21" fmla="*/ 1 h 204"/>
                        <a:gd name="T22" fmla="*/ 63 w 439"/>
                        <a:gd name="T23" fmla="*/ 0 h 204"/>
                        <a:gd name="T24" fmla="*/ 60 w 439"/>
                        <a:gd name="T25" fmla="*/ 3 h 204"/>
                        <a:gd name="T26" fmla="*/ 58 w 439"/>
                        <a:gd name="T27" fmla="*/ 5 h 204"/>
                        <a:gd name="T28" fmla="*/ 54 w 439"/>
                        <a:gd name="T29" fmla="*/ 8 h 204"/>
                        <a:gd name="T30" fmla="*/ 50 w 439"/>
                        <a:gd name="T31" fmla="*/ 11 h 204"/>
                        <a:gd name="T32" fmla="*/ 47 w 439"/>
                        <a:gd name="T33" fmla="*/ 15 h 204"/>
                        <a:gd name="T34" fmla="*/ 44 w 439"/>
                        <a:gd name="T35" fmla="*/ 17 h 2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9"/>
                        <a:gd name="T55" fmla="*/ 0 h 204"/>
                        <a:gd name="T56" fmla="*/ 439 w 439"/>
                        <a:gd name="T57" fmla="*/ 204 h 2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9" h="204">
                          <a:moveTo>
                            <a:pt x="0" y="204"/>
                          </a:moveTo>
                          <a:lnTo>
                            <a:pt x="62" y="157"/>
                          </a:lnTo>
                          <a:lnTo>
                            <a:pt x="120" y="119"/>
                          </a:lnTo>
                          <a:lnTo>
                            <a:pt x="150" y="87"/>
                          </a:lnTo>
                          <a:lnTo>
                            <a:pt x="182" y="64"/>
                          </a:lnTo>
                          <a:lnTo>
                            <a:pt x="222" y="40"/>
                          </a:lnTo>
                          <a:lnTo>
                            <a:pt x="261" y="32"/>
                          </a:lnTo>
                          <a:lnTo>
                            <a:pt x="318" y="17"/>
                          </a:lnTo>
                          <a:lnTo>
                            <a:pt x="364" y="17"/>
                          </a:lnTo>
                          <a:lnTo>
                            <a:pt x="398" y="7"/>
                          </a:lnTo>
                          <a:lnTo>
                            <a:pt x="420" y="7"/>
                          </a:lnTo>
                          <a:lnTo>
                            <a:pt x="439" y="0"/>
                          </a:lnTo>
                          <a:lnTo>
                            <a:pt x="420" y="17"/>
                          </a:lnTo>
                          <a:lnTo>
                            <a:pt x="405" y="32"/>
                          </a:lnTo>
                          <a:lnTo>
                            <a:pt x="373" y="46"/>
                          </a:lnTo>
                          <a:lnTo>
                            <a:pt x="349" y="64"/>
                          </a:lnTo>
                          <a:lnTo>
                            <a:pt x="326" y="87"/>
                          </a:lnTo>
                          <a:lnTo>
                            <a:pt x="310" y="102"/>
                          </a:lnTo>
                        </a:path>
                      </a:pathLst>
                    </a:custGeom>
                    <a:noFill/>
                    <a:ln w="0">
                      <a:solidFill>
                        <a:srgbClr val="000000"/>
                      </a:solidFill>
                      <a:round/>
                      <a:headEnd/>
                      <a:tailEnd/>
                    </a:ln>
                  </p:spPr>
                  <p:txBody>
                    <a:bodyPr/>
                    <a:lstStyle/>
                    <a:p>
                      <a:endParaRPr lang="de-DE"/>
                    </a:p>
                  </p:txBody>
                </p:sp>
                <p:sp>
                  <p:nvSpPr>
                    <p:cNvPr id="44366" name="Freeform 211"/>
                    <p:cNvSpPr>
                      <a:spLocks/>
                    </p:cNvSpPr>
                    <p:nvPr/>
                  </p:nvSpPr>
                  <p:spPr bwMode="auto">
                    <a:xfrm>
                      <a:off x="2766" y="3939"/>
                      <a:ext cx="28" cy="60"/>
                    </a:xfrm>
                    <a:custGeom>
                      <a:avLst/>
                      <a:gdLst>
                        <a:gd name="T0" fmla="*/ 28 w 199"/>
                        <a:gd name="T1" fmla="*/ 0 h 359"/>
                        <a:gd name="T2" fmla="*/ 23 w 199"/>
                        <a:gd name="T3" fmla="*/ 12 h 359"/>
                        <a:gd name="T4" fmla="*/ 20 w 199"/>
                        <a:gd name="T5" fmla="*/ 16 h 359"/>
                        <a:gd name="T6" fmla="*/ 14 w 199"/>
                        <a:gd name="T7" fmla="*/ 24 h 359"/>
                        <a:gd name="T8" fmla="*/ 11 w 199"/>
                        <a:gd name="T9" fmla="*/ 29 h 359"/>
                        <a:gd name="T10" fmla="*/ 8 w 199"/>
                        <a:gd name="T11" fmla="*/ 35 h 359"/>
                        <a:gd name="T12" fmla="*/ 5 w 199"/>
                        <a:gd name="T13" fmla="*/ 44 h 359"/>
                        <a:gd name="T14" fmla="*/ 5 w 199"/>
                        <a:gd name="T15" fmla="*/ 48 h 359"/>
                        <a:gd name="T16" fmla="*/ 4 w 199"/>
                        <a:gd name="T17" fmla="*/ 51 h 359"/>
                        <a:gd name="T18" fmla="*/ 2 w 199"/>
                        <a:gd name="T19" fmla="*/ 56 h 359"/>
                        <a:gd name="T20" fmla="*/ 0 w 199"/>
                        <a:gd name="T21" fmla="*/ 6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9"/>
                        <a:gd name="T34" fmla="*/ 0 h 359"/>
                        <a:gd name="T35" fmla="*/ 199 w 199"/>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9" h="359">
                          <a:moveTo>
                            <a:pt x="199" y="0"/>
                          </a:moveTo>
                          <a:lnTo>
                            <a:pt x="160" y="70"/>
                          </a:lnTo>
                          <a:lnTo>
                            <a:pt x="144" y="94"/>
                          </a:lnTo>
                          <a:lnTo>
                            <a:pt x="96" y="146"/>
                          </a:lnTo>
                          <a:lnTo>
                            <a:pt x="81" y="172"/>
                          </a:lnTo>
                          <a:lnTo>
                            <a:pt x="56" y="210"/>
                          </a:lnTo>
                          <a:lnTo>
                            <a:pt x="33" y="265"/>
                          </a:lnTo>
                          <a:lnTo>
                            <a:pt x="33" y="288"/>
                          </a:lnTo>
                          <a:lnTo>
                            <a:pt x="25" y="303"/>
                          </a:lnTo>
                          <a:lnTo>
                            <a:pt x="17" y="335"/>
                          </a:lnTo>
                          <a:lnTo>
                            <a:pt x="0" y="359"/>
                          </a:lnTo>
                        </a:path>
                      </a:pathLst>
                    </a:custGeom>
                    <a:noFill/>
                    <a:ln w="0">
                      <a:solidFill>
                        <a:srgbClr val="000000"/>
                      </a:solidFill>
                      <a:round/>
                      <a:headEnd/>
                      <a:tailEnd/>
                    </a:ln>
                  </p:spPr>
                  <p:txBody>
                    <a:bodyPr/>
                    <a:lstStyle/>
                    <a:p>
                      <a:endParaRPr lang="de-DE"/>
                    </a:p>
                  </p:txBody>
                </p:sp>
                <p:sp>
                  <p:nvSpPr>
                    <p:cNvPr id="44367" name="Freeform 212"/>
                    <p:cNvSpPr>
                      <a:spLocks/>
                    </p:cNvSpPr>
                    <p:nvPr/>
                  </p:nvSpPr>
                  <p:spPr bwMode="auto">
                    <a:xfrm>
                      <a:off x="2766" y="3939"/>
                      <a:ext cx="28" cy="60"/>
                    </a:xfrm>
                    <a:custGeom>
                      <a:avLst/>
                      <a:gdLst>
                        <a:gd name="T0" fmla="*/ 28 w 199"/>
                        <a:gd name="T1" fmla="*/ 0 h 359"/>
                        <a:gd name="T2" fmla="*/ 23 w 199"/>
                        <a:gd name="T3" fmla="*/ 12 h 359"/>
                        <a:gd name="T4" fmla="*/ 20 w 199"/>
                        <a:gd name="T5" fmla="*/ 16 h 359"/>
                        <a:gd name="T6" fmla="*/ 14 w 199"/>
                        <a:gd name="T7" fmla="*/ 24 h 359"/>
                        <a:gd name="T8" fmla="*/ 11 w 199"/>
                        <a:gd name="T9" fmla="*/ 29 h 359"/>
                        <a:gd name="T10" fmla="*/ 8 w 199"/>
                        <a:gd name="T11" fmla="*/ 35 h 359"/>
                        <a:gd name="T12" fmla="*/ 5 w 199"/>
                        <a:gd name="T13" fmla="*/ 44 h 359"/>
                        <a:gd name="T14" fmla="*/ 5 w 199"/>
                        <a:gd name="T15" fmla="*/ 48 h 359"/>
                        <a:gd name="T16" fmla="*/ 4 w 199"/>
                        <a:gd name="T17" fmla="*/ 51 h 359"/>
                        <a:gd name="T18" fmla="*/ 2 w 199"/>
                        <a:gd name="T19" fmla="*/ 56 h 359"/>
                        <a:gd name="T20" fmla="*/ 0 w 199"/>
                        <a:gd name="T21" fmla="*/ 6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9"/>
                        <a:gd name="T34" fmla="*/ 0 h 359"/>
                        <a:gd name="T35" fmla="*/ 199 w 199"/>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9" h="359">
                          <a:moveTo>
                            <a:pt x="199" y="0"/>
                          </a:moveTo>
                          <a:lnTo>
                            <a:pt x="160" y="70"/>
                          </a:lnTo>
                          <a:lnTo>
                            <a:pt x="144" y="94"/>
                          </a:lnTo>
                          <a:lnTo>
                            <a:pt x="96" y="146"/>
                          </a:lnTo>
                          <a:lnTo>
                            <a:pt x="81" y="172"/>
                          </a:lnTo>
                          <a:lnTo>
                            <a:pt x="56" y="210"/>
                          </a:lnTo>
                          <a:lnTo>
                            <a:pt x="33" y="265"/>
                          </a:lnTo>
                          <a:lnTo>
                            <a:pt x="33" y="288"/>
                          </a:lnTo>
                          <a:lnTo>
                            <a:pt x="25" y="303"/>
                          </a:lnTo>
                          <a:lnTo>
                            <a:pt x="17" y="335"/>
                          </a:lnTo>
                          <a:lnTo>
                            <a:pt x="0" y="359"/>
                          </a:lnTo>
                        </a:path>
                      </a:pathLst>
                    </a:custGeom>
                    <a:noFill/>
                    <a:ln w="0">
                      <a:solidFill>
                        <a:srgbClr val="000000"/>
                      </a:solidFill>
                      <a:round/>
                      <a:headEnd/>
                      <a:tailEnd/>
                    </a:ln>
                  </p:spPr>
                  <p:txBody>
                    <a:bodyPr/>
                    <a:lstStyle/>
                    <a:p>
                      <a:endParaRPr lang="de-DE"/>
                    </a:p>
                  </p:txBody>
                </p:sp>
                <p:sp>
                  <p:nvSpPr>
                    <p:cNvPr id="44368" name="Freeform 213"/>
                    <p:cNvSpPr>
                      <a:spLocks/>
                    </p:cNvSpPr>
                    <p:nvPr/>
                  </p:nvSpPr>
                  <p:spPr bwMode="auto">
                    <a:xfrm>
                      <a:off x="2766" y="3901"/>
                      <a:ext cx="36" cy="106"/>
                    </a:xfrm>
                    <a:custGeom>
                      <a:avLst/>
                      <a:gdLst>
                        <a:gd name="T0" fmla="*/ 36 w 250"/>
                        <a:gd name="T1" fmla="*/ 0 h 631"/>
                        <a:gd name="T2" fmla="*/ 34 w 250"/>
                        <a:gd name="T3" fmla="*/ 23 h 631"/>
                        <a:gd name="T4" fmla="*/ 31 w 250"/>
                        <a:gd name="T5" fmla="*/ 32 h 631"/>
                        <a:gd name="T6" fmla="*/ 31 w 250"/>
                        <a:gd name="T7" fmla="*/ 38 h 631"/>
                        <a:gd name="T8" fmla="*/ 31 w 250"/>
                        <a:gd name="T9" fmla="*/ 51 h 631"/>
                        <a:gd name="T10" fmla="*/ 28 w 250"/>
                        <a:gd name="T11" fmla="*/ 67 h 631"/>
                        <a:gd name="T12" fmla="*/ 22 w 250"/>
                        <a:gd name="T13" fmla="*/ 84 h 631"/>
                        <a:gd name="T14" fmla="*/ 17 w 250"/>
                        <a:gd name="T15" fmla="*/ 100 h 631"/>
                        <a:gd name="T16" fmla="*/ 3 w 250"/>
                        <a:gd name="T17" fmla="*/ 103 h 631"/>
                        <a:gd name="T18" fmla="*/ 0 w 250"/>
                        <a:gd name="T19" fmla="*/ 106 h 6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631"/>
                        <a:gd name="T32" fmla="*/ 250 w 250"/>
                        <a:gd name="T33" fmla="*/ 631 h 6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631">
                          <a:moveTo>
                            <a:pt x="250" y="0"/>
                          </a:moveTo>
                          <a:lnTo>
                            <a:pt x="233" y="136"/>
                          </a:lnTo>
                          <a:lnTo>
                            <a:pt x="215" y="191"/>
                          </a:lnTo>
                          <a:lnTo>
                            <a:pt x="215" y="229"/>
                          </a:lnTo>
                          <a:lnTo>
                            <a:pt x="215" y="306"/>
                          </a:lnTo>
                          <a:lnTo>
                            <a:pt x="196" y="401"/>
                          </a:lnTo>
                          <a:lnTo>
                            <a:pt x="155" y="498"/>
                          </a:lnTo>
                          <a:lnTo>
                            <a:pt x="115" y="593"/>
                          </a:lnTo>
                          <a:lnTo>
                            <a:pt x="18" y="612"/>
                          </a:lnTo>
                          <a:lnTo>
                            <a:pt x="0" y="631"/>
                          </a:lnTo>
                        </a:path>
                      </a:pathLst>
                    </a:custGeom>
                    <a:noFill/>
                    <a:ln w="0">
                      <a:solidFill>
                        <a:srgbClr val="000000"/>
                      </a:solidFill>
                      <a:round/>
                      <a:headEnd/>
                      <a:tailEnd/>
                    </a:ln>
                  </p:spPr>
                  <p:txBody>
                    <a:bodyPr/>
                    <a:lstStyle/>
                    <a:p>
                      <a:endParaRPr lang="de-DE"/>
                    </a:p>
                  </p:txBody>
                </p:sp>
                <p:sp>
                  <p:nvSpPr>
                    <p:cNvPr id="44369" name="Freeform 214"/>
                    <p:cNvSpPr>
                      <a:spLocks/>
                    </p:cNvSpPr>
                    <p:nvPr/>
                  </p:nvSpPr>
                  <p:spPr bwMode="auto">
                    <a:xfrm>
                      <a:off x="2766" y="3901"/>
                      <a:ext cx="36" cy="106"/>
                    </a:xfrm>
                    <a:custGeom>
                      <a:avLst/>
                      <a:gdLst>
                        <a:gd name="T0" fmla="*/ 36 w 250"/>
                        <a:gd name="T1" fmla="*/ 0 h 631"/>
                        <a:gd name="T2" fmla="*/ 34 w 250"/>
                        <a:gd name="T3" fmla="*/ 23 h 631"/>
                        <a:gd name="T4" fmla="*/ 31 w 250"/>
                        <a:gd name="T5" fmla="*/ 32 h 631"/>
                        <a:gd name="T6" fmla="*/ 31 w 250"/>
                        <a:gd name="T7" fmla="*/ 38 h 631"/>
                        <a:gd name="T8" fmla="*/ 31 w 250"/>
                        <a:gd name="T9" fmla="*/ 51 h 631"/>
                        <a:gd name="T10" fmla="*/ 28 w 250"/>
                        <a:gd name="T11" fmla="*/ 67 h 631"/>
                        <a:gd name="T12" fmla="*/ 22 w 250"/>
                        <a:gd name="T13" fmla="*/ 84 h 631"/>
                        <a:gd name="T14" fmla="*/ 17 w 250"/>
                        <a:gd name="T15" fmla="*/ 100 h 631"/>
                        <a:gd name="T16" fmla="*/ 3 w 250"/>
                        <a:gd name="T17" fmla="*/ 103 h 631"/>
                        <a:gd name="T18" fmla="*/ 0 w 250"/>
                        <a:gd name="T19" fmla="*/ 106 h 6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631"/>
                        <a:gd name="T32" fmla="*/ 250 w 250"/>
                        <a:gd name="T33" fmla="*/ 631 h 6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631">
                          <a:moveTo>
                            <a:pt x="250" y="0"/>
                          </a:moveTo>
                          <a:lnTo>
                            <a:pt x="233" y="136"/>
                          </a:lnTo>
                          <a:lnTo>
                            <a:pt x="215" y="191"/>
                          </a:lnTo>
                          <a:lnTo>
                            <a:pt x="215" y="229"/>
                          </a:lnTo>
                          <a:lnTo>
                            <a:pt x="215" y="306"/>
                          </a:lnTo>
                          <a:lnTo>
                            <a:pt x="196" y="401"/>
                          </a:lnTo>
                          <a:lnTo>
                            <a:pt x="155" y="498"/>
                          </a:lnTo>
                          <a:lnTo>
                            <a:pt x="115" y="593"/>
                          </a:lnTo>
                          <a:lnTo>
                            <a:pt x="18" y="612"/>
                          </a:lnTo>
                          <a:lnTo>
                            <a:pt x="0" y="631"/>
                          </a:lnTo>
                        </a:path>
                      </a:pathLst>
                    </a:custGeom>
                    <a:noFill/>
                    <a:ln w="0">
                      <a:solidFill>
                        <a:srgbClr val="000000"/>
                      </a:solidFill>
                      <a:round/>
                      <a:headEnd/>
                      <a:tailEnd/>
                    </a:ln>
                  </p:spPr>
                  <p:txBody>
                    <a:bodyPr/>
                    <a:lstStyle/>
                    <a:p>
                      <a:endParaRPr lang="de-DE"/>
                    </a:p>
                  </p:txBody>
                </p:sp>
                <p:sp>
                  <p:nvSpPr>
                    <p:cNvPr id="44370" name="Freeform 215"/>
                    <p:cNvSpPr>
                      <a:spLocks/>
                    </p:cNvSpPr>
                    <p:nvPr/>
                  </p:nvSpPr>
                  <p:spPr bwMode="auto">
                    <a:xfrm>
                      <a:off x="2790" y="3997"/>
                      <a:ext cx="18" cy="5"/>
                    </a:xfrm>
                    <a:custGeom>
                      <a:avLst/>
                      <a:gdLst>
                        <a:gd name="T0" fmla="*/ 0 w 122"/>
                        <a:gd name="T1" fmla="*/ 5 h 34"/>
                        <a:gd name="T2" fmla="*/ 6 w 122"/>
                        <a:gd name="T3" fmla="*/ 1 h 34"/>
                        <a:gd name="T4" fmla="*/ 9 w 122"/>
                        <a:gd name="T5" fmla="*/ 0 h 34"/>
                        <a:gd name="T6" fmla="*/ 11 w 122"/>
                        <a:gd name="T7" fmla="*/ 1 h 34"/>
                        <a:gd name="T8" fmla="*/ 13 w 122"/>
                        <a:gd name="T9" fmla="*/ 1 h 34"/>
                        <a:gd name="T10" fmla="*/ 17 w 122"/>
                        <a:gd name="T11" fmla="*/ 0 h 34"/>
                        <a:gd name="T12" fmla="*/ 18 w 122"/>
                        <a:gd name="T13" fmla="*/ 0 h 34"/>
                        <a:gd name="T14" fmla="*/ 0 60000 65536"/>
                        <a:gd name="T15" fmla="*/ 0 60000 65536"/>
                        <a:gd name="T16" fmla="*/ 0 60000 65536"/>
                        <a:gd name="T17" fmla="*/ 0 60000 65536"/>
                        <a:gd name="T18" fmla="*/ 0 60000 65536"/>
                        <a:gd name="T19" fmla="*/ 0 60000 65536"/>
                        <a:gd name="T20" fmla="*/ 0 60000 65536"/>
                        <a:gd name="T21" fmla="*/ 0 w 122"/>
                        <a:gd name="T22" fmla="*/ 0 h 34"/>
                        <a:gd name="T23" fmla="*/ 122 w 12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34">
                          <a:moveTo>
                            <a:pt x="0" y="34"/>
                          </a:moveTo>
                          <a:lnTo>
                            <a:pt x="40" y="9"/>
                          </a:lnTo>
                          <a:lnTo>
                            <a:pt x="58" y="0"/>
                          </a:lnTo>
                          <a:lnTo>
                            <a:pt x="72" y="9"/>
                          </a:lnTo>
                          <a:lnTo>
                            <a:pt x="90" y="9"/>
                          </a:lnTo>
                          <a:lnTo>
                            <a:pt x="115" y="0"/>
                          </a:lnTo>
                          <a:lnTo>
                            <a:pt x="122" y="0"/>
                          </a:lnTo>
                        </a:path>
                      </a:pathLst>
                    </a:custGeom>
                    <a:noFill/>
                    <a:ln w="0">
                      <a:solidFill>
                        <a:srgbClr val="000000"/>
                      </a:solidFill>
                      <a:round/>
                      <a:headEnd/>
                      <a:tailEnd/>
                    </a:ln>
                  </p:spPr>
                  <p:txBody>
                    <a:bodyPr/>
                    <a:lstStyle/>
                    <a:p>
                      <a:endParaRPr lang="de-DE"/>
                    </a:p>
                  </p:txBody>
                </p:sp>
                <p:sp>
                  <p:nvSpPr>
                    <p:cNvPr id="44371" name="Freeform 216"/>
                    <p:cNvSpPr>
                      <a:spLocks/>
                    </p:cNvSpPr>
                    <p:nvPr/>
                  </p:nvSpPr>
                  <p:spPr bwMode="auto">
                    <a:xfrm>
                      <a:off x="2790" y="3997"/>
                      <a:ext cx="18" cy="5"/>
                    </a:xfrm>
                    <a:custGeom>
                      <a:avLst/>
                      <a:gdLst>
                        <a:gd name="T0" fmla="*/ 0 w 122"/>
                        <a:gd name="T1" fmla="*/ 5 h 34"/>
                        <a:gd name="T2" fmla="*/ 6 w 122"/>
                        <a:gd name="T3" fmla="*/ 1 h 34"/>
                        <a:gd name="T4" fmla="*/ 9 w 122"/>
                        <a:gd name="T5" fmla="*/ 0 h 34"/>
                        <a:gd name="T6" fmla="*/ 11 w 122"/>
                        <a:gd name="T7" fmla="*/ 1 h 34"/>
                        <a:gd name="T8" fmla="*/ 13 w 122"/>
                        <a:gd name="T9" fmla="*/ 1 h 34"/>
                        <a:gd name="T10" fmla="*/ 17 w 122"/>
                        <a:gd name="T11" fmla="*/ 0 h 34"/>
                        <a:gd name="T12" fmla="*/ 18 w 122"/>
                        <a:gd name="T13" fmla="*/ 0 h 34"/>
                        <a:gd name="T14" fmla="*/ 0 60000 65536"/>
                        <a:gd name="T15" fmla="*/ 0 60000 65536"/>
                        <a:gd name="T16" fmla="*/ 0 60000 65536"/>
                        <a:gd name="T17" fmla="*/ 0 60000 65536"/>
                        <a:gd name="T18" fmla="*/ 0 60000 65536"/>
                        <a:gd name="T19" fmla="*/ 0 60000 65536"/>
                        <a:gd name="T20" fmla="*/ 0 60000 65536"/>
                        <a:gd name="T21" fmla="*/ 0 w 122"/>
                        <a:gd name="T22" fmla="*/ 0 h 34"/>
                        <a:gd name="T23" fmla="*/ 122 w 12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34">
                          <a:moveTo>
                            <a:pt x="0" y="34"/>
                          </a:moveTo>
                          <a:lnTo>
                            <a:pt x="40" y="9"/>
                          </a:lnTo>
                          <a:lnTo>
                            <a:pt x="58" y="0"/>
                          </a:lnTo>
                          <a:lnTo>
                            <a:pt x="72" y="9"/>
                          </a:lnTo>
                          <a:lnTo>
                            <a:pt x="90" y="9"/>
                          </a:lnTo>
                          <a:lnTo>
                            <a:pt x="115" y="0"/>
                          </a:lnTo>
                          <a:lnTo>
                            <a:pt x="122" y="0"/>
                          </a:lnTo>
                        </a:path>
                      </a:pathLst>
                    </a:custGeom>
                    <a:noFill/>
                    <a:ln w="0">
                      <a:solidFill>
                        <a:srgbClr val="000000"/>
                      </a:solidFill>
                      <a:round/>
                      <a:headEnd/>
                      <a:tailEnd/>
                    </a:ln>
                  </p:spPr>
                  <p:txBody>
                    <a:bodyPr/>
                    <a:lstStyle/>
                    <a:p>
                      <a:endParaRPr lang="de-DE"/>
                    </a:p>
                  </p:txBody>
                </p:sp>
                <p:sp>
                  <p:nvSpPr>
                    <p:cNvPr id="44372" name="Freeform 217"/>
                    <p:cNvSpPr>
                      <a:spLocks/>
                    </p:cNvSpPr>
                    <p:nvPr/>
                  </p:nvSpPr>
                  <p:spPr bwMode="auto">
                    <a:xfrm>
                      <a:off x="2963" y="3962"/>
                      <a:ext cx="7" cy="56"/>
                    </a:xfrm>
                    <a:custGeom>
                      <a:avLst/>
                      <a:gdLst>
                        <a:gd name="T0" fmla="*/ 1 w 49"/>
                        <a:gd name="T1" fmla="*/ 0 h 339"/>
                        <a:gd name="T2" fmla="*/ 2 w 49"/>
                        <a:gd name="T3" fmla="*/ 4 h 339"/>
                        <a:gd name="T4" fmla="*/ 5 w 49"/>
                        <a:gd name="T5" fmla="*/ 9 h 339"/>
                        <a:gd name="T6" fmla="*/ 7 w 49"/>
                        <a:gd name="T7" fmla="*/ 22 h 339"/>
                        <a:gd name="T8" fmla="*/ 7 w 49"/>
                        <a:gd name="T9" fmla="*/ 31 h 339"/>
                        <a:gd name="T10" fmla="*/ 6 w 49"/>
                        <a:gd name="T11" fmla="*/ 38 h 339"/>
                        <a:gd name="T12" fmla="*/ 5 w 49"/>
                        <a:gd name="T13" fmla="*/ 47 h 339"/>
                        <a:gd name="T14" fmla="*/ 2 w 49"/>
                        <a:gd name="T15" fmla="*/ 53 h 339"/>
                        <a:gd name="T16" fmla="*/ 0 w 49"/>
                        <a:gd name="T17" fmla="*/ 56 h 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39"/>
                        <a:gd name="T29" fmla="*/ 49 w 49"/>
                        <a:gd name="T30" fmla="*/ 339 h 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39">
                          <a:moveTo>
                            <a:pt x="8" y="0"/>
                          </a:moveTo>
                          <a:lnTo>
                            <a:pt x="15" y="25"/>
                          </a:lnTo>
                          <a:lnTo>
                            <a:pt x="32" y="57"/>
                          </a:lnTo>
                          <a:lnTo>
                            <a:pt x="49" y="131"/>
                          </a:lnTo>
                          <a:lnTo>
                            <a:pt x="49" y="186"/>
                          </a:lnTo>
                          <a:lnTo>
                            <a:pt x="42" y="228"/>
                          </a:lnTo>
                          <a:lnTo>
                            <a:pt x="32" y="283"/>
                          </a:lnTo>
                          <a:lnTo>
                            <a:pt x="15" y="323"/>
                          </a:lnTo>
                          <a:lnTo>
                            <a:pt x="0" y="339"/>
                          </a:lnTo>
                        </a:path>
                      </a:pathLst>
                    </a:custGeom>
                    <a:noFill/>
                    <a:ln w="0">
                      <a:solidFill>
                        <a:srgbClr val="000000"/>
                      </a:solidFill>
                      <a:round/>
                      <a:headEnd/>
                      <a:tailEnd/>
                    </a:ln>
                  </p:spPr>
                  <p:txBody>
                    <a:bodyPr/>
                    <a:lstStyle/>
                    <a:p>
                      <a:endParaRPr lang="de-DE"/>
                    </a:p>
                  </p:txBody>
                </p:sp>
                <p:sp>
                  <p:nvSpPr>
                    <p:cNvPr id="44373" name="Freeform 218"/>
                    <p:cNvSpPr>
                      <a:spLocks/>
                    </p:cNvSpPr>
                    <p:nvPr/>
                  </p:nvSpPr>
                  <p:spPr bwMode="auto">
                    <a:xfrm>
                      <a:off x="2963" y="3962"/>
                      <a:ext cx="7" cy="56"/>
                    </a:xfrm>
                    <a:custGeom>
                      <a:avLst/>
                      <a:gdLst>
                        <a:gd name="T0" fmla="*/ 1 w 49"/>
                        <a:gd name="T1" fmla="*/ 0 h 339"/>
                        <a:gd name="T2" fmla="*/ 2 w 49"/>
                        <a:gd name="T3" fmla="*/ 4 h 339"/>
                        <a:gd name="T4" fmla="*/ 5 w 49"/>
                        <a:gd name="T5" fmla="*/ 9 h 339"/>
                        <a:gd name="T6" fmla="*/ 7 w 49"/>
                        <a:gd name="T7" fmla="*/ 22 h 339"/>
                        <a:gd name="T8" fmla="*/ 7 w 49"/>
                        <a:gd name="T9" fmla="*/ 31 h 339"/>
                        <a:gd name="T10" fmla="*/ 6 w 49"/>
                        <a:gd name="T11" fmla="*/ 38 h 339"/>
                        <a:gd name="T12" fmla="*/ 5 w 49"/>
                        <a:gd name="T13" fmla="*/ 47 h 339"/>
                        <a:gd name="T14" fmla="*/ 2 w 49"/>
                        <a:gd name="T15" fmla="*/ 53 h 339"/>
                        <a:gd name="T16" fmla="*/ 0 w 49"/>
                        <a:gd name="T17" fmla="*/ 56 h 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39"/>
                        <a:gd name="T29" fmla="*/ 49 w 49"/>
                        <a:gd name="T30" fmla="*/ 339 h 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39">
                          <a:moveTo>
                            <a:pt x="8" y="0"/>
                          </a:moveTo>
                          <a:lnTo>
                            <a:pt x="15" y="25"/>
                          </a:lnTo>
                          <a:lnTo>
                            <a:pt x="32" y="57"/>
                          </a:lnTo>
                          <a:lnTo>
                            <a:pt x="49" y="131"/>
                          </a:lnTo>
                          <a:lnTo>
                            <a:pt x="49" y="186"/>
                          </a:lnTo>
                          <a:lnTo>
                            <a:pt x="42" y="228"/>
                          </a:lnTo>
                          <a:lnTo>
                            <a:pt x="32" y="283"/>
                          </a:lnTo>
                          <a:lnTo>
                            <a:pt x="15" y="323"/>
                          </a:lnTo>
                          <a:lnTo>
                            <a:pt x="0" y="339"/>
                          </a:lnTo>
                        </a:path>
                      </a:pathLst>
                    </a:custGeom>
                    <a:noFill/>
                    <a:ln w="0">
                      <a:solidFill>
                        <a:srgbClr val="000000"/>
                      </a:solidFill>
                      <a:round/>
                      <a:headEnd/>
                      <a:tailEnd/>
                    </a:ln>
                  </p:spPr>
                  <p:txBody>
                    <a:bodyPr/>
                    <a:lstStyle/>
                    <a:p>
                      <a:endParaRPr lang="de-DE"/>
                    </a:p>
                  </p:txBody>
                </p:sp>
                <p:sp>
                  <p:nvSpPr>
                    <p:cNvPr id="44374" name="Freeform 219"/>
                    <p:cNvSpPr>
                      <a:spLocks/>
                    </p:cNvSpPr>
                    <p:nvPr/>
                  </p:nvSpPr>
                  <p:spPr bwMode="auto">
                    <a:xfrm>
                      <a:off x="2953" y="3993"/>
                      <a:ext cx="11" cy="30"/>
                    </a:xfrm>
                    <a:custGeom>
                      <a:avLst/>
                      <a:gdLst>
                        <a:gd name="T0" fmla="*/ 11 w 75"/>
                        <a:gd name="T1" fmla="*/ 0 h 179"/>
                        <a:gd name="T2" fmla="*/ 9 w 75"/>
                        <a:gd name="T3" fmla="*/ 15 h 179"/>
                        <a:gd name="T4" fmla="*/ 5 w 75"/>
                        <a:gd name="T5" fmla="*/ 23 h 179"/>
                        <a:gd name="T6" fmla="*/ 4 w 75"/>
                        <a:gd name="T7" fmla="*/ 27 h 179"/>
                        <a:gd name="T8" fmla="*/ 0 w 75"/>
                        <a:gd name="T9" fmla="*/ 30 h 179"/>
                        <a:gd name="T10" fmla="*/ 0 60000 65536"/>
                        <a:gd name="T11" fmla="*/ 0 60000 65536"/>
                        <a:gd name="T12" fmla="*/ 0 60000 65536"/>
                        <a:gd name="T13" fmla="*/ 0 60000 65536"/>
                        <a:gd name="T14" fmla="*/ 0 60000 65536"/>
                        <a:gd name="T15" fmla="*/ 0 w 75"/>
                        <a:gd name="T16" fmla="*/ 0 h 179"/>
                        <a:gd name="T17" fmla="*/ 75 w 75"/>
                        <a:gd name="T18" fmla="*/ 179 h 179"/>
                      </a:gdLst>
                      <a:ahLst/>
                      <a:cxnLst>
                        <a:cxn ang="T10">
                          <a:pos x="T0" y="T1"/>
                        </a:cxn>
                        <a:cxn ang="T11">
                          <a:pos x="T2" y="T3"/>
                        </a:cxn>
                        <a:cxn ang="T12">
                          <a:pos x="T4" y="T5"/>
                        </a:cxn>
                        <a:cxn ang="T13">
                          <a:pos x="T6" y="T7"/>
                        </a:cxn>
                        <a:cxn ang="T14">
                          <a:pos x="T8" y="T9"/>
                        </a:cxn>
                      </a:cxnLst>
                      <a:rect l="T15" t="T16" r="T17" b="T18"/>
                      <a:pathLst>
                        <a:path w="75" h="179">
                          <a:moveTo>
                            <a:pt x="75" y="0"/>
                          </a:moveTo>
                          <a:lnTo>
                            <a:pt x="60" y="89"/>
                          </a:lnTo>
                          <a:lnTo>
                            <a:pt x="35" y="137"/>
                          </a:lnTo>
                          <a:lnTo>
                            <a:pt x="26" y="163"/>
                          </a:lnTo>
                          <a:lnTo>
                            <a:pt x="0" y="179"/>
                          </a:lnTo>
                        </a:path>
                      </a:pathLst>
                    </a:custGeom>
                    <a:noFill/>
                    <a:ln w="0">
                      <a:solidFill>
                        <a:srgbClr val="000000"/>
                      </a:solidFill>
                      <a:round/>
                      <a:headEnd/>
                      <a:tailEnd/>
                    </a:ln>
                  </p:spPr>
                  <p:txBody>
                    <a:bodyPr/>
                    <a:lstStyle/>
                    <a:p>
                      <a:endParaRPr lang="de-DE"/>
                    </a:p>
                  </p:txBody>
                </p:sp>
                <p:sp>
                  <p:nvSpPr>
                    <p:cNvPr id="44375" name="Freeform 220"/>
                    <p:cNvSpPr>
                      <a:spLocks/>
                    </p:cNvSpPr>
                    <p:nvPr/>
                  </p:nvSpPr>
                  <p:spPr bwMode="auto">
                    <a:xfrm>
                      <a:off x="2953" y="3993"/>
                      <a:ext cx="11" cy="30"/>
                    </a:xfrm>
                    <a:custGeom>
                      <a:avLst/>
                      <a:gdLst>
                        <a:gd name="T0" fmla="*/ 11 w 75"/>
                        <a:gd name="T1" fmla="*/ 0 h 179"/>
                        <a:gd name="T2" fmla="*/ 9 w 75"/>
                        <a:gd name="T3" fmla="*/ 15 h 179"/>
                        <a:gd name="T4" fmla="*/ 5 w 75"/>
                        <a:gd name="T5" fmla="*/ 23 h 179"/>
                        <a:gd name="T6" fmla="*/ 4 w 75"/>
                        <a:gd name="T7" fmla="*/ 27 h 179"/>
                        <a:gd name="T8" fmla="*/ 0 w 75"/>
                        <a:gd name="T9" fmla="*/ 30 h 179"/>
                        <a:gd name="T10" fmla="*/ 0 60000 65536"/>
                        <a:gd name="T11" fmla="*/ 0 60000 65536"/>
                        <a:gd name="T12" fmla="*/ 0 60000 65536"/>
                        <a:gd name="T13" fmla="*/ 0 60000 65536"/>
                        <a:gd name="T14" fmla="*/ 0 60000 65536"/>
                        <a:gd name="T15" fmla="*/ 0 w 75"/>
                        <a:gd name="T16" fmla="*/ 0 h 179"/>
                        <a:gd name="T17" fmla="*/ 75 w 75"/>
                        <a:gd name="T18" fmla="*/ 179 h 179"/>
                      </a:gdLst>
                      <a:ahLst/>
                      <a:cxnLst>
                        <a:cxn ang="T10">
                          <a:pos x="T0" y="T1"/>
                        </a:cxn>
                        <a:cxn ang="T11">
                          <a:pos x="T2" y="T3"/>
                        </a:cxn>
                        <a:cxn ang="T12">
                          <a:pos x="T4" y="T5"/>
                        </a:cxn>
                        <a:cxn ang="T13">
                          <a:pos x="T6" y="T7"/>
                        </a:cxn>
                        <a:cxn ang="T14">
                          <a:pos x="T8" y="T9"/>
                        </a:cxn>
                      </a:cxnLst>
                      <a:rect l="T15" t="T16" r="T17" b="T18"/>
                      <a:pathLst>
                        <a:path w="75" h="179">
                          <a:moveTo>
                            <a:pt x="75" y="0"/>
                          </a:moveTo>
                          <a:lnTo>
                            <a:pt x="60" y="89"/>
                          </a:lnTo>
                          <a:lnTo>
                            <a:pt x="35" y="137"/>
                          </a:lnTo>
                          <a:lnTo>
                            <a:pt x="26" y="163"/>
                          </a:lnTo>
                          <a:lnTo>
                            <a:pt x="0" y="179"/>
                          </a:lnTo>
                        </a:path>
                      </a:pathLst>
                    </a:custGeom>
                    <a:noFill/>
                    <a:ln w="0">
                      <a:solidFill>
                        <a:srgbClr val="000000"/>
                      </a:solidFill>
                      <a:round/>
                      <a:headEnd/>
                      <a:tailEnd/>
                    </a:ln>
                  </p:spPr>
                  <p:txBody>
                    <a:bodyPr/>
                    <a:lstStyle/>
                    <a:p>
                      <a:endParaRPr lang="de-DE"/>
                    </a:p>
                  </p:txBody>
                </p:sp>
                <p:sp>
                  <p:nvSpPr>
                    <p:cNvPr id="44376" name="Freeform 221"/>
                    <p:cNvSpPr>
                      <a:spLocks/>
                    </p:cNvSpPr>
                    <p:nvPr/>
                  </p:nvSpPr>
                  <p:spPr bwMode="auto">
                    <a:xfrm>
                      <a:off x="2920" y="4157"/>
                      <a:ext cx="19" cy="19"/>
                    </a:xfrm>
                    <a:custGeom>
                      <a:avLst/>
                      <a:gdLst>
                        <a:gd name="T0" fmla="*/ 0 w 134"/>
                        <a:gd name="T1" fmla="*/ 19 h 114"/>
                        <a:gd name="T2" fmla="*/ 5 w 134"/>
                        <a:gd name="T3" fmla="*/ 15 h 114"/>
                        <a:gd name="T4" fmla="*/ 7 w 134"/>
                        <a:gd name="T5" fmla="*/ 14 h 114"/>
                        <a:gd name="T6" fmla="*/ 9 w 134"/>
                        <a:gd name="T7" fmla="*/ 10 h 114"/>
                        <a:gd name="T8" fmla="*/ 13 w 134"/>
                        <a:gd name="T9" fmla="*/ 10 h 114"/>
                        <a:gd name="T10" fmla="*/ 15 w 134"/>
                        <a:gd name="T11" fmla="*/ 6 h 114"/>
                        <a:gd name="T12" fmla="*/ 16 w 134"/>
                        <a:gd name="T13" fmla="*/ 4 h 114"/>
                        <a:gd name="T14" fmla="*/ 18 w 134"/>
                        <a:gd name="T15" fmla="*/ 2 h 114"/>
                        <a:gd name="T16" fmla="*/ 19 w 134"/>
                        <a:gd name="T17" fmla="*/ 0 h 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14"/>
                        <a:gd name="T29" fmla="*/ 134 w 134"/>
                        <a:gd name="T30" fmla="*/ 114 h 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14">
                          <a:moveTo>
                            <a:pt x="0" y="114"/>
                          </a:moveTo>
                          <a:lnTo>
                            <a:pt x="34" y="87"/>
                          </a:lnTo>
                          <a:lnTo>
                            <a:pt x="51" y="81"/>
                          </a:lnTo>
                          <a:lnTo>
                            <a:pt x="66" y="63"/>
                          </a:lnTo>
                          <a:lnTo>
                            <a:pt x="93" y="57"/>
                          </a:lnTo>
                          <a:lnTo>
                            <a:pt x="108" y="38"/>
                          </a:lnTo>
                          <a:lnTo>
                            <a:pt x="116" y="24"/>
                          </a:lnTo>
                          <a:lnTo>
                            <a:pt x="125" y="15"/>
                          </a:lnTo>
                          <a:lnTo>
                            <a:pt x="134" y="0"/>
                          </a:lnTo>
                        </a:path>
                      </a:pathLst>
                    </a:custGeom>
                    <a:noFill/>
                    <a:ln w="0">
                      <a:solidFill>
                        <a:srgbClr val="000000"/>
                      </a:solidFill>
                      <a:round/>
                      <a:headEnd/>
                      <a:tailEnd/>
                    </a:ln>
                  </p:spPr>
                  <p:txBody>
                    <a:bodyPr/>
                    <a:lstStyle/>
                    <a:p>
                      <a:endParaRPr lang="de-DE"/>
                    </a:p>
                  </p:txBody>
                </p:sp>
                <p:sp>
                  <p:nvSpPr>
                    <p:cNvPr id="44377" name="Freeform 222"/>
                    <p:cNvSpPr>
                      <a:spLocks/>
                    </p:cNvSpPr>
                    <p:nvPr/>
                  </p:nvSpPr>
                  <p:spPr bwMode="auto">
                    <a:xfrm>
                      <a:off x="2920" y="4157"/>
                      <a:ext cx="19" cy="19"/>
                    </a:xfrm>
                    <a:custGeom>
                      <a:avLst/>
                      <a:gdLst>
                        <a:gd name="T0" fmla="*/ 0 w 134"/>
                        <a:gd name="T1" fmla="*/ 19 h 114"/>
                        <a:gd name="T2" fmla="*/ 5 w 134"/>
                        <a:gd name="T3" fmla="*/ 15 h 114"/>
                        <a:gd name="T4" fmla="*/ 7 w 134"/>
                        <a:gd name="T5" fmla="*/ 14 h 114"/>
                        <a:gd name="T6" fmla="*/ 9 w 134"/>
                        <a:gd name="T7" fmla="*/ 10 h 114"/>
                        <a:gd name="T8" fmla="*/ 13 w 134"/>
                        <a:gd name="T9" fmla="*/ 10 h 114"/>
                        <a:gd name="T10" fmla="*/ 15 w 134"/>
                        <a:gd name="T11" fmla="*/ 6 h 114"/>
                        <a:gd name="T12" fmla="*/ 16 w 134"/>
                        <a:gd name="T13" fmla="*/ 4 h 114"/>
                        <a:gd name="T14" fmla="*/ 18 w 134"/>
                        <a:gd name="T15" fmla="*/ 2 h 114"/>
                        <a:gd name="T16" fmla="*/ 19 w 134"/>
                        <a:gd name="T17" fmla="*/ 0 h 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14"/>
                        <a:gd name="T29" fmla="*/ 134 w 134"/>
                        <a:gd name="T30" fmla="*/ 114 h 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14">
                          <a:moveTo>
                            <a:pt x="0" y="114"/>
                          </a:moveTo>
                          <a:lnTo>
                            <a:pt x="34" y="87"/>
                          </a:lnTo>
                          <a:lnTo>
                            <a:pt x="51" y="81"/>
                          </a:lnTo>
                          <a:lnTo>
                            <a:pt x="66" y="63"/>
                          </a:lnTo>
                          <a:lnTo>
                            <a:pt x="93" y="57"/>
                          </a:lnTo>
                          <a:lnTo>
                            <a:pt x="108" y="38"/>
                          </a:lnTo>
                          <a:lnTo>
                            <a:pt x="116" y="24"/>
                          </a:lnTo>
                          <a:lnTo>
                            <a:pt x="125" y="15"/>
                          </a:lnTo>
                          <a:lnTo>
                            <a:pt x="134" y="0"/>
                          </a:lnTo>
                        </a:path>
                      </a:pathLst>
                    </a:custGeom>
                    <a:noFill/>
                    <a:ln w="0">
                      <a:solidFill>
                        <a:srgbClr val="000000"/>
                      </a:solidFill>
                      <a:round/>
                      <a:headEnd/>
                      <a:tailEnd/>
                    </a:ln>
                  </p:spPr>
                  <p:txBody>
                    <a:bodyPr/>
                    <a:lstStyle/>
                    <a:p>
                      <a:endParaRPr lang="de-DE"/>
                    </a:p>
                  </p:txBody>
                </p:sp>
                <p:sp>
                  <p:nvSpPr>
                    <p:cNvPr id="44378" name="Freeform 223"/>
                    <p:cNvSpPr>
                      <a:spLocks/>
                    </p:cNvSpPr>
                    <p:nvPr/>
                  </p:nvSpPr>
                  <p:spPr bwMode="auto">
                    <a:xfrm>
                      <a:off x="2983" y="4198"/>
                      <a:ext cx="44" cy="51"/>
                    </a:xfrm>
                    <a:custGeom>
                      <a:avLst/>
                      <a:gdLst>
                        <a:gd name="T0" fmla="*/ 0 w 308"/>
                        <a:gd name="T1" fmla="*/ 19 h 305"/>
                        <a:gd name="T2" fmla="*/ 5 w 308"/>
                        <a:gd name="T3" fmla="*/ 16 h 305"/>
                        <a:gd name="T4" fmla="*/ 11 w 308"/>
                        <a:gd name="T5" fmla="*/ 13 h 305"/>
                        <a:gd name="T6" fmla="*/ 17 w 308"/>
                        <a:gd name="T7" fmla="*/ 10 h 305"/>
                        <a:gd name="T8" fmla="*/ 22 w 308"/>
                        <a:gd name="T9" fmla="*/ 6 h 305"/>
                        <a:gd name="T10" fmla="*/ 27 w 308"/>
                        <a:gd name="T11" fmla="*/ 3 h 305"/>
                        <a:gd name="T12" fmla="*/ 33 w 308"/>
                        <a:gd name="T13" fmla="*/ 0 h 305"/>
                        <a:gd name="T14" fmla="*/ 36 w 308"/>
                        <a:gd name="T15" fmla="*/ 3 h 305"/>
                        <a:gd name="T16" fmla="*/ 41 w 308"/>
                        <a:gd name="T17" fmla="*/ 10 h 305"/>
                        <a:gd name="T18" fmla="*/ 44 w 308"/>
                        <a:gd name="T19" fmla="*/ 19 h 305"/>
                        <a:gd name="T20" fmla="*/ 44 w 308"/>
                        <a:gd name="T21" fmla="*/ 22 h 305"/>
                        <a:gd name="T22" fmla="*/ 44 w 308"/>
                        <a:gd name="T23" fmla="*/ 25 h 305"/>
                        <a:gd name="T24" fmla="*/ 44 w 308"/>
                        <a:gd name="T25" fmla="*/ 29 h 305"/>
                        <a:gd name="T26" fmla="*/ 39 w 308"/>
                        <a:gd name="T27" fmla="*/ 38 h 305"/>
                        <a:gd name="T28" fmla="*/ 27 w 308"/>
                        <a:gd name="T29" fmla="*/ 51 h 305"/>
                        <a:gd name="T30" fmla="*/ 19 w 308"/>
                        <a:gd name="T31" fmla="*/ 41 h 305"/>
                        <a:gd name="T32" fmla="*/ 17 w 308"/>
                        <a:gd name="T33" fmla="*/ 35 h 305"/>
                        <a:gd name="T34" fmla="*/ 14 w 308"/>
                        <a:gd name="T35" fmla="*/ 32 h 305"/>
                        <a:gd name="T36" fmla="*/ 8 w 308"/>
                        <a:gd name="T37" fmla="*/ 29 h 305"/>
                        <a:gd name="T38" fmla="*/ 5 w 308"/>
                        <a:gd name="T39" fmla="*/ 25 h 305"/>
                        <a:gd name="T40" fmla="*/ 2 w 308"/>
                        <a:gd name="T41" fmla="*/ 25 h 305"/>
                        <a:gd name="T42" fmla="*/ 0 w 308"/>
                        <a:gd name="T43" fmla="*/ 22 h 305"/>
                        <a:gd name="T44" fmla="*/ 0 w 308"/>
                        <a:gd name="T45" fmla="*/ 19 h 3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8"/>
                        <a:gd name="T70" fmla="*/ 0 h 305"/>
                        <a:gd name="T71" fmla="*/ 308 w 308"/>
                        <a:gd name="T72" fmla="*/ 305 h 3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8" h="305">
                          <a:moveTo>
                            <a:pt x="0" y="113"/>
                          </a:moveTo>
                          <a:lnTo>
                            <a:pt x="36" y="93"/>
                          </a:lnTo>
                          <a:lnTo>
                            <a:pt x="76" y="76"/>
                          </a:lnTo>
                          <a:lnTo>
                            <a:pt x="116" y="57"/>
                          </a:lnTo>
                          <a:lnTo>
                            <a:pt x="154" y="37"/>
                          </a:lnTo>
                          <a:lnTo>
                            <a:pt x="191" y="19"/>
                          </a:lnTo>
                          <a:lnTo>
                            <a:pt x="232" y="0"/>
                          </a:lnTo>
                          <a:lnTo>
                            <a:pt x="250" y="19"/>
                          </a:lnTo>
                          <a:lnTo>
                            <a:pt x="289" y="57"/>
                          </a:lnTo>
                          <a:lnTo>
                            <a:pt x="308" y="113"/>
                          </a:lnTo>
                          <a:lnTo>
                            <a:pt x="308" y="134"/>
                          </a:lnTo>
                          <a:lnTo>
                            <a:pt x="308" y="151"/>
                          </a:lnTo>
                          <a:lnTo>
                            <a:pt x="308" y="172"/>
                          </a:lnTo>
                          <a:lnTo>
                            <a:pt x="271" y="230"/>
                          </a:lnTo>
                          <a:lnTo>
                            <a:pt x="191" y="305"/>
                          </a:lnTo>
                          <a:lnTo>
                            <a:pt x="136" y="248"/>
                          </a:lnTo>
                          <a:lnTo>
                            <a:pt x="116" y="209"/>
                          </a:lnTo>
                          <a:lnTo>
                            <a:pt x="95" y="192"/>
                          </a:lnTo>
                          <a:lnTo>
                            <a:pt x="57" y="172"/>
                          </a:lnTo>
                          <a:lnTo>
                            <a:pt x="36" y="151"/>
                          </a:lnTo>
                          <a:lnTo>
                            <a:pt x="16" y="151"/>
                          </a:lnTo>
                          <a:lnTo>
                            <a:pt x="0" y="134"/>
                          </a:lnTo>
                          <a:lnTo>
                            <a:pt x="0" y="113"/>
                          </a:lnTo>
                          <a:close/>
                        </a:path>
                      </a:pathLst>
                    </a:custGeom>
                    <a:solidFill>
                      <a:srgbClr val="737373"/>
                    </a:solidFill>
                    <a:ln w="9525">
                      <a:noFill/>
                      <a:round/>
                      <a:headEnd/>
                      <a:tailEnd/>
                    </a:ln>
                  </p:spPr>
                  <p:txBody>
                    <a:bodyPr/>
                    <a:lstStyle/>
                    <a:p>
                      <a:endParaRPr lang="de-DE"/>
                    </a:p>
                  </p:txBody>
                </p:sp>
                <p:sp>
                  <p:nvSpPr>
                    <p:cNvPr id="44379" name="Freeform 224"/>
                    <p:cNvSpPr>
                      <a:spLocks/>
                    </p:cNvSpPr>
                    <p:nvPr/>
                  </p:nvSpPr>
                  <p:spPr bwMode="auto">
                    <a:xfrm>
                      <a:off x="2983" y="4198"/>
                      <a:ext cx="44" cy="51"/>
                    </a:xfrm>
                    <a:custGeom>
                      <a:avLst/>
                      <a:gdLst>
                        <a:gd name="T0" fmla="*/ 0 w 308"/>
                        <a:gd name="T1" fmla="*/ 19 h 305"/>
                        <a:gd name="T2" fmla="*/ 5 w 308"/>
                        <a:gd name="T3" fmla="*/ 16 h 305"/>
                        <a:gd name="T4" fmla="*/ 11 w 308"/>
                        <a:gd name="T5" fmla="*/ 13 h 305"/>
                        <a:gd name="T6" fmla="*/ 17 w 308"/>
                        <a:gd name="T7" fmla="*/ 10 h 305"/>
                        <a:gd name="T8" fmla="*/ 22 w 308"/>
                        <a:gd name="T9" fmla="*/ 6 h 305"/>
                        <a:gd name="T10" fmla="*/ 27 w 308"/>
                        <a:gd name="T11" fmla="*/ 3 h 305"/>
                        <a:gd name="T12" fmla="*/ 33 w 308"/>
                        <a:gd name="T13" fmla="*/ 0 h 305"/>
                        <a:gd name="T14" fmla="*/ 36 w 308"/>
                        <a:gd name="T15" fmla="*/ 3 h 305"/>
                        <a:gd name="T16" fmla="*/ 41 w 308"/>
                        <a:gd name="T17" fmla="*/ 10 h 305"/>
                        <a:gd name="T18" fmla="*/ 44 w 308"/>
                        <a:gd name="T19" fmla="*/ 19 h 305"/>
                        <a:gd name="T20" fmla="*/ 44 w 308"/>
                        <a:gd name="T21" fmla="*/ 22 h 305"/>
                        <a:gd name="T22" fmla="*/ 44 w 308"/>
                        <a:gd name="T23" fmla="*/ 25 h 305"/>
                        <a:gd name="T24" fmla="*/ 44 w 308"/>
                        <a:gd name="T25" fmla="*/ 29 h 305"/>
                        <a:gd name="T26" fmla="*/ 39 w 308"/>
                        <a:gd name="T27" fmla="*/ 38 h 305"/>
                        <a:gd name="T28" fmla="*/ 27 w 308"/>
                        <a:gd name="T29" fmla="*/ 51 h 305"/>
                        <a:gd name="T30" fmla="*/ 19 w 308"/>
                        <a:gd name="T31" fmla="*/ 41 h 305"/>
                        <a:gd name="T32" fmla="*/ 17 w 308"/>
                        <a:gd name="T33" fmla="*/ 35 h 305"/>
                        <a:gd name="T34" fmla="*/ 14 w 308"/>
                        <a:gd name="T35" fmla="*/ 32 h 305"/>
                        <a:gd name="T36" fmla="*/ 8 w 308"/>
                        <a:gd name="T37" fmla="*/ 29 h 305"/>
                        <a:gd name="T38" fmla="*/ 5 w 308"/>
                        <a:gd name="T39" fmla="*/ 25 h 305"/>
                        <a:gd name="T40" fmla="*/ 2 w 308"/>
                        <a:gd name="T41" fmla="*/ 25 h 305"/>
                        <a:gd name="T42" fmla="*/ 0 w 308"/>
                        <a:gd name="T43" fmla="*/ 22 h 305"/>
                        <a:gd name="T44" fmla="*/ 0 w 308"/>
                        <a:gd name="T45" fmla="*/ 19 h 3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8"/>
                        <a:gd name="T70" fmla="*/ 0 h 305"/>
                        <a:gd name="T71" fmla="*/ 308 w 308"/>
                        <a:gd name="T72" fmla="*/ 305 h 3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8" h="305">
                          <a:moveTo>
                            <a:pt x="0" y="113"/>
                          </a:moveTo>
                          <a:lnTo>
                            <a:pt x="36" y="93"/>
                          </a:lnTo>
                          <a:lnTo>
                            <a:pt x="76" y="76"/>
                          </a:lnTo>
                          <a:lnTo>
                            <a:pt x="116" y="57"/>
                          </a:lnTo>
                          <a:lnTo>
                            <a:pt x="154" y="37"/>
                          </a:lnTo>
                          <a:lnTo>
                            <a:pt x="191" y="19"/>
                          </a:lnTo>
                          <a:lnTo>
                            <a:pt x="232" y="0"/>
                          </a:lnTo>
                          <a:lnTo>
                            <a:pt x="250" y="19"/>
                          </a:lnTo>
                          <a:lnTo>
                            <a:pt x="289" y="57"/>
                          </a:lnTo>
                          <a:lnTo>
                            <a:pt x="308" y="113"/>
                          </a:lnTo>
                          <a:lnTo>
                            <a:pt x="308" y="134"/>
                          </a:lnTo>
                          <a:lnTo>
                            <a:pt x="308" y="151"/>
                          </a:lnTo>
                          <a:lnTo>
                            <a:pt x="308" y="172"/>
                          </a:lnTo>
                          <a:lnTo>
                            <a:pt x="271" y="230"/>
                          </a:lnTo>
                          <a:lnTo>
                            <a:pt x="191" y="305"/>
                          </a:lnTo>
                          <a:lnTo>
                            <a:pt x="136" y="248"/>
                          </a:lnTo>
                          <a:lnTo>
                            <a:pt x="116" y="209"/>
                          </a:lnTo>
                          <a:lnTo>
                            <a:pt x="95" y="192"/>
                          </a:lnTo>
                          <a:lnTo>
                            <a:pt x="57" y="172"/>
                          </a:lnTo>
                          <a:lnTo>
                            <a:pt x="36" y="151"/>
                          </a:lnTo>
                          <a:lnTo>
                            <a:pt x="16" y="151"/>
                          </a:lnTo>
                          <a:lnTo>
                            <a:pt x="0" y="134"/>
                          </a:lnTo>
                          <a:lnTo>
                            <a:pt x="0" y="113"/>
                          </a:lnTo>
                        </a:path>
                      </a:pathLst>
                    </a:custGeom>
                    <a:noFill/>
                    <a:ln w="0">
                      <a:solidFill>
                        <a:srgbClr val="000000"/>
                      </a:solidFill>
                      <a:round/>
                      <a:headEnd/>
                      <a:tailEnd/>
                    </a:ln>
                  </p:spPr>
                  <p:txBody>
                    <a:bodyPr/>
                    <a:lstStyle/>
                    <a:p>
                      <a:endParaRPr lang="de-DE"/>
                    </a:p>
                  </p:txBody>
                </p:sp>
                <p:sp>
                  <p:nvSpPr>
                    <p:cNvPr id="44380" name="Freeform 225"/>
                    <p:cNvSpPr>
                      <a:spLocks/>
                    </p:cNvSpPr>
                    <p:nvPr/>
                  </p:nvSpPr>
                  <p:spPr bwMode="auto">
                    <a:xfrm>
                      <a:off x="2977" y="4163"/>
                      <a:ext cx="98" cy="169"/>
                    </a:xfrm>
                    <a:custGeom>
                      <a:avLst/>
                      <a:gdLst>
                        <a:gd name="T0" fmla="*/ 33 w 681"/>
                        <a:gd name="T1" fmla="*/ 74 h 1014"/>
                        <a:gd name="T2" fmla="*/ 36 w 681"/>
                        <a:gd name="T3" fmla="*/ 64 h 1014"/>
                        <a:gd name="T4" fmla="*/ 39 w 681"/>
                        <a:gd name="T5" fmla="*/ 58 h 1014"/>
                        <a:gd name="T6" fmla="*/ 47 w 681"/>
                        <a:gd name="T7" fmla="*/ 51 h 1014"/>
                        <a:gd name="T8" fmla="*/ 56 w 681"/>
                        <a:gd name="T9" fmla="*/ 45 h 1014"/>
                        <a:gd name="T10" fmla="*/ 64 w 681"/>
                        <a:gd name="T11" fmla="*/ 29 h 1014"/>
                        <a:gd name="T12" fmla="*/ 70 w 681"/>
                        <a:gd name="T13" fmla="*/ 16 h 1014"/>
                        <a:gd name="T14" fmla="*/ 76 w 681"/>
                        <a:gd name="T15" fmla="*/ 0 h 1014"/>
                        <a:gd name="T16" fmla="*/ 98 w 681"/>
                        <a:gd name="T17" fmla="*/ 60 h 1014"/>
                        <a:gd name="T18" fmla="*/ 89 w 681"/>
                        <a:gd name="T19" fmla="*/ 92 h 1014"/>
                        <a:gd name="T20" fmla="*/ 87 w 681"/>
                        <a:gd name="T21" fmla="*/ 99 h 1014"/>
                        <a:gd name="T22" fmla="*/ 78 w 681"/>
                        <a:gd name="T23" fmla="*/ 105 h 1014"/>
                        <a:gd name="T24" fmla="*/ 70 w 681"/>
                        <a:gd name="T25" fmla="*/ 112 h 1014"/>
                        <a:gd name="T26" fmla="*/ 64 w 681"/>
                        <a:gd name="T27" fmla="*/ 121 h 1014"/>
                        <a:gd name="T28" fmla="*/ 61 w 681"/>
                        <a:gd name="T29" fmla="*/ 131 h 1014"/>
                        <a:gd name="T30" fmla="*/ 64 w 681"/>
                        <a:gd name="T31" fmla="*/ 144 h 1014"/>
                        <a:gd name="T32" fmla="*/ 64 w 681"/>
                        <a:gd name="T33" fmla="*/ 150 h 1014"/>
                        <a:gd name="T34" fmla="*/ 64 w 681"/>
                        <a:gd name="T35" fmla="*/ 157 h 1014"/>
                        <a:gd name="T36" fmla="*/ 59 w 681"/>
                        <a:gd name="T37" fmla="*/ 163 h 1014"/>
                        <a:gd name="T38" fmla="*/ 53 w 681"/>
                        <a:gd name="T39" fmla="*/ 169 h 1014"/>
                        <a:gd name="T40" fmla="*/ 45 w 681"/>
                        <a:gd name="T41" fmla="*/ 163 h 1014"/>
                        <a:gd name="T42" fmla="*/ 31 w 681"/>
                        <a:gd name="T43" fmla="*/ 163 h 1014"/>
                        <a:gd name="T44" fmla="*/ 14 w 681"/>
                        <a:gd name="T45" fmla="*/ 163 h 1014"/>
                        <a:gd name="T46" fmla="*/ 3 w 681"/>
                        <a:gd name="T47" fmla="*/ 163 h 1014"/>
                        <a:gd name="T48" fmla="*/ 0 w 681"/>
                        <a:gd name="T49" fmla="*/ 163 h 1014"/>
                        <a:gd name="T50" fmla="*/ 0 w 681"/>
                        <a:gd name="T51" fmla="*/ 160 h 1014"/>
                        <a:gd name="T52" fmla="*/ 0 w 681"/>
                        <a:gd name="T53" fmla="*/ 157 h 1014"/>
                        <a:gd name="T54" fmla="*/ 3 w 681"/>
                        <a:gd name="T55" fmla="*/ 157 h 1014"/>
                        <a:gd name="T56" fmla="*/ 11 w 681"/>
                        <a:gd name="T57" fmla="*/ 147 h 1014"/>
                        <a:gd name="T58" fmla="*/ 23 w 681"/>
                        <a:gd name="T59" fmla="*/ 140 h 1014"/>
                        <a:gd name="T60" fmla="*/ 23 w 681"/>
                        <a:gd name="T61" fmla="*/ 134 h 1014"/>
                        <a:gd name="T62" fmla="*/ 25 w 681"/>
                        <a:gd name="T63" fmla="*/ 118 h 1014"/>
                        <a:gd name="T64" fmla="*/ 23 w 681"/>
                        <a:gd name="T65" fmla="*/ 99 h 1014"/>
                        <a:gd name="T66" fmla="*/ 23 w 681"/>
                        <a:gd name="T67" fmla="*/ 83 h 1014"/>
                        <a:gd name="T68" fmla="*/ 23 w 681"/>
                        <a:gd name="T69" fmla="*/ 77 h 1014"/>
                        <a:gd name="T70" fmla="*/ 25 w 681"/>
                        <a:gd name="T71" fmla="*/ 70 h 1014"/>
                        <a:gd name="T72" fmla="*/ 31 w 681"/>
                        <a:gd name="T73" fmla="*/ 70 h 1014"/>
                        <a:gd name="T74" fmla="*/ 33 w 681"/>
                        <a:gd name="T75" fmla="*/ 74 h 10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81"/>
                        <a:gd name="T115" fmla="*/ 0 h 1014"/>
                        <a:gd name="T116" fmla="*/ 681 w 681"/>
                        <a:gd name="T117" fmla="*/ 1014 h 10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81" h="1014">
                          <a:moveTo>
                            <a:pt x="232" y="441"/>
                          </a:moveTo>
                          <a:lnTo>
                            <a:pt x="253" y="383"/>
                          </a:lnTo>
                          <a:lnTo>
                            <a:pt x="273" y="345"/>
                          </a:lnTo>
                          <a:lnTo>
                            <a:pt x="330" y="304"/>
                          </a:lnTo>
                          <a:lnTo>
                            <a:pt x="388" y="268"/>
                          </a:lnTo>
                          <a:lnTo>
                            <a:pt x="447" y="173"/>
                          </a:lnTo>
                          <a:lnTo>
                            <a:pt x="486" y="95"/>
                          </a:lnTo>
                          <a:lnTo>
                            <a:pt x="526" y="0"/>
                          </a:lnTo>
                          <a:lnTo>
                            <a:pt x="681" y="362"/>
                          </a:lnTo>
                          <a:lnTo>
                            <a:pt x="621" y="554"/>
                          </a:lnTo>
                          <a:lnTo>
                            <a:pt x="604" y="594"/>
                          </a:lnTo>
                          <a:lnTo>
                            <a:pt x="545" y="631"/>
                          </a:lnTo>
                          <a:lnTo>
                            <a:pt x="486" y="670"/>
                          </a:lnTo>
                          <a:lnTo>
                            <a:pt x="447" y="726"/>
                          </a:lnTo>
                          <a:lnTo>
                            <a:pt x="427" y="785"/>
                          </a:lnTo>
                          <a:lnTo>
                            <a:pt x="447" y="862"/>
                          </a:lnTo>
                          <a:lnTo>
                            <a:pt x="447" y="898"/>
                          </a:lnTo>
                          <a:lnTo>
                            <a:pt x="447" y="939"/>
                          </a:lnTo>
                          <a:lnTo>
                            <a:pt x="409" y="975"/>
                          </a:lnTo>
                          <a:lnTo>
                            <a:pt x="370" y="1014"/>
                          </a:lnTo>
                          <a:lnTo>
                            <a:pt x="312" y="975"/>
                          </a:lnTo>
                          <a:lnTo>
                            <a:pt x="214" y="975"/>
                          </a:lnTo>
                          <a:lnTo>
                            <a:pt x="98" y="975"/>
                          </a:lnTo>
                          <a:lnTo>
                            <a:pt x="19" y="975"/>
                          </a:lnTo>
                          <a:lnTo>
                            <a:pt x="0" y="975"/>
                          </a:lnTo>
                          <a:lnTo>
                            <a:pt x="0" y="957"/>
                          </a:lnTo>
                          <a:lnTo>
                            <a:pt x="0" y="939"/>
                          </a:lnTo>
                          <a:lnTo>
                            <a:pt x="19" y="939"/>
                          </a:lnTo>
                          <a:lnTo>
                            <a:pt x="77" y="880"/>
                          </a:lnTo>
                          <a:lnTo>
                            <a:pt x="157" y="841"/>
                          </a:lnTo>
                          <a:lnTo>
                            <a:pt x="157" y="805"/>
                          </a:lnTo>
                          <a:lnTo>
                            <a:pt x="177" y="708"/>
                          </a:lnTo>
                          <a:lnTo>
                            <a:pt x="157" y="594"/>
                          </a:lnTo>
                          <a:lnTo>
                            <a:pt x="157" y="497"/>
                          </a:lnTo>
                          <a:lnTo>
                            <a:pt x="157" y="459"/>
                          </a:lnTo>
                          <a:lnTo>
                            <a:pt x="177" y="420"/>
                          </a:lnTo>
                          <a:lnTo>
                            <a:pt x="214" y="420"/>
                          </a:lnTo>
                          <a:lnTo>
                            <a:pt x="232" y="441"/>
                          </a:lnTo>
                          <a:close/>
                        </a:path>
                      </a:pathLst>
                    </a:custGeom>
                    <a:solidFill>
                      <a:srgbClr val="C2C2C2"/>
                    </a:solidFill>
                    <a:ln w="9525">
                      <a:noFill/>
                      <a:round/>
                      <a:headEnd/>
                      <a:tailEnd/>
                    </a:ln>
                  </p:spPr>
                  <p:txBody>
                    <a:bodyPr/>
                    <a:lstStyle/>
                    <a:p>
                      <a:endParaRPr lang="de-DE"/>
                    </a:p>
                  </p:txBody>
                </p:sp>
                <p:sp>
                  <p:nvSpPr>
                    <p:cNvPr id="44381" name="Freeform 226"/>
                    <p:cNvSpPr>
                      <a:spLocks/>
                    </p:cNvSpPr>
                    <p:nvPr/>
                  </p:nvSpPr>
                  <p:spPr bwMode="auto">
                    <a:xfrm>
                      <a:off x="2977" y="4163"/>
                      <a:ext cx="98" cy="169"/>
                    </a:xfrm>
                    <a:custGeom>
                      <a:avLst/>
                      <a:gdLst>
                        <a:gd name="T0" fmla="*/ 33 w 681"/>
                        <a:gd name="T1" fmla="*/ 74 h 1014"/>
                        <a:gd name="T2" fmla="*/ 36 w 681"/>
                        <a:gd name="T3" fmla="*/ 64 h 1014"/>
                        <a:gd name="T4" fmla="*/ 39 w 681"/>
                        <a:gd name="T5" fmla="*/ 58 h 1014"/>
                        <a:gd name="T6" fmla="*/ 47 w 681"/>
                        <a:gd name="T7" fmla="*/ 51 h 1014"/>
                        <a:gd name="T8" fmla="*/ 56 w 681"/>
                        <a:gd name="T9" fmla="*/ 45 h 1014"/>
                        <a:gd name="T10" fmla="*/ 64 w 681"/>
                        <a:gd name="T11" fmla="*/ 29 h 1014"/>
                        <a:gd name="T12" fmla="*/ 70 w 681"/>
                        <a:gd name="T13" fmla="*/ 16 h 1014"/>
                        <a:gd name="T14" fmla="*/ 76 w 681"/>
                        <a:gd name="T15" fmla="*/ 0 h 1014"/>
                        <a:gd name="T16" fmla="*/ 98 w 681"/>
                        <a:gd name="T17" fmla="*/ 60 h 1014"/>
                        <a:gd name="T18" fmla="*/ 89 w 681"/>
                        <a:gd name="T19" fmla="*/ 92 h 1014"/>
                        <a:gd name="T20" fmla="*/ 87 w 681"/>
                        <a:gd name="T21" fmla="*/ 99 h 1014"/>
                        <a:gd name="T22" fmla="*/ 78 w 681"/>
                        <a:gd name="T23" fmla="*/ 105 h 1014"/>
                        <a:gd name="T24" fmla="*/ 70 w 681"/>
                        <a:gd name="T25" fmla="*/ 112 h 1014"/>
                        <a:gd name="T26" fmla="*/ 64 w 681"/>
                        <a:gd name="T27" fmla="*/ 121 h 1014"/>
                        <a:gd name="T28" fmla="*/ 61 w 681"/>
                        <a:gd name="T29" fmla="*/ 131 h 1014"/>
                        <a:gd name="T30" fmla="*/ 64 w 681"/>
                        <a:gd name="T31" fmla="*/ 144 h 1014"/>
                        <a:gd name="T32" fmla="*/ 64 w 681"/>
                        <a:gd name="T33" fmla="*/ 150 h 1014"/>
                        <a:gd name="T34" fmla="*/ 64 w 681"/>
                        <a:gd name="T35" fmla="*/ 157 h 1014"/>
                        <a:gd name="T36" fmla="*/ 59 w 681"/>
                        <a:gd name="T37" fmla="*/ 163 h 1014"/>
                        <a:gd name="T38" fmla="*/ 53 w 681"/>
                        <a:gd name="T39" fmla="*/ 169 h 1014"/>
                        <a:gd name="T40" fmla="*/ 45 w 681"/>
                        <a:gd name="T41" fmla="*/ 163 h 1014"/>
                        <a:gd name="T42" fmla="*/ 31 w 681"/>
                        <a:gd name="T43" fmla="*/ 163 h 1014"/>
                        <a:gd name="T44" fmla="*/ 14 w 681"/>
                        <a:gd name="T45" fmla="*/ 163 h 1014"/>
                        <a:gd name="T46" fmla="*/ 3 w 681"/>
                        <a:gd name="T47" fmla="*/ 163 h 1014"/>
                        <a:gd name="T48" fmla="*/ 0 w 681"/>
                        <a:gd name="T49" fmla="*/ 163 h 1014"/>
                        <a:gd name="T50" fmla="*/ 0 w 681"/>
                        <a:gd name="T51" fmla="*/ 160 h 1014"/>
                        <a:gd name="T52" fmla="*/ 0 w 681"/>
                        <a:gd name="T53" fmla="*/ 157 h 1014"/>
                        <a:gd name="T54" fmla="*/ 3 w 681"/>
                        <a:gd name="T55" fmla="*/ 157 h 1014"/>
                        <a:gd name="T56" fmla="*/ 11 w 681"/>
                        <a:gd name="T57" fmla="*/ 147 h 1014"/>
                        <a:gd name="T58" fmla="*/ 23 w 681"/>
                        <a:gd name="T59" fmla="*/ 140 h 1014"/>
                        <a:gd name="T60" fmla="*/ 23 w 681"/>
                        <a:gd name="T61" fmla="*/ 134 h 1014"/>
                        <a:gd name="T62" fmla="*/ 25 w 681"/>
                        <a:gd name="T63" fmla="*/ 118 h 1014"/>
                        <a:gd name="T64" fmla="*/ 23 w 681"/>
                        <a:gd name="T65" fmla="*/ 99 h 1014"/>
                        <a:gd name="T66" fmla="*/ 23 w 681"/>
                        <a:gd name="T67" fmla="*/ 83 h 1014"/>
                        <a:gd name="T68" fmla="*/ 23 w 681"/>
                        <a:gd name="T69" fmla="*/ 77 h 1014"/>
                        <a:gd name="T70" fmla="*/ 25 w 681"/>
                        <a:gd name="T71" fmla="*/ 70 h 1014"/>
                        <a:gd name="T72" fmla="*/ 31 w 681"/>
                        <a:gd name="T73" fmla="*/ 70 h 1014"/>
                        <a:gd name="T74" fmla="*/ 33 w 681"/>
                        <a:gd name="T75" fmla="*/ 74 h 10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81"/>
                        <a:gd name="T115" fmla="*/ 0 h 1014"/>
                        <a:gd name="T116" fmla="*/ 681 w 681"/>
                        <a:gd name="T117" fmla="*/ 1014 h 10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81" h="1014">
                          <a:moveTo>
                            <a:pt x="232" y="441"/>
                          </a:moveTo>
                          <a:lnTo>
                            <a:pt x="253" y="383"/>
                          </a:lnTo>
                          <a:lnTo>
                            <a:pt x="273" y="345"/>
                          </a:lnTo>
                          <a:lnTo>
                            <a:pt x="330" y="304"/>
                          </a:lnTo>
                          <a:lnTo>
                            <a:pt x="388" y="268"/>
                          </a:lnTo>
                          <a:lnTo>
                            <a:pt x="447" y="173"/>
                          </a:lnTo>
                          <a:lnTo>
                            <a:pt x="486" y="95"/>
                          </a:lnTo>
                          <a:lnTo>
                            <a:pt x="526" y="0"/>
                          </a:lnTo>
                          <a:lnTo>
                            <a:pt x="681" y="362"/>
                          </a:lnTo>
                          <a:lnTo>
                            <a:pt x="621" y="554"/>
                          </a:lnTo>
                          <a:lnTo>
                            <a:pt x="604" y="594"/>
                          </a:lnTo>
                          <a:lnTo>
                            <a:pt x="545" y="631"/>
                          </a:lnTo>
                          <a:lnTo>
                            <a:pt x="486" y="670"/>
                          </a:lnTo>
                          <a:lnTo>
                            <a:pt x="447" y="726"/>
                          </a:lnTo>
                          <a:lnTo>
                            <a:pt x="427" y="785"/>
                          </a:lnTo>
                          <a:lnTo>
                            <a:pt x="447" y="862"/>
                          </a:lnTo>
                          <a:lnTo>
                            <a:pt x="447" y="898"/>
                          </a:lnTo>
                          <a:lnTo>
                            <a:pt x="447" y="939"/>
                          </a:lnTo>
                          <a:lnTo>
                            <a:pt x="409" y="975"/>
                          </a:lnTo>
                          <a:lnTo>
                            <a:pt x="370" y="1014"/>
                          </a:lnTo>
                          <a:lnTo>
                            <a:pt x="312" y="975"/>
                          </a:lnTo>
                          <a:lnTo>
                            <a:pt x="214" y="975"/>
                          </a:lnTo>
                          <a:lnTo>
                            <a:pt x="98" y="975"/>
                          </a:lnTo>
                          <a:lnTo>
                            <a:pt x="19" y="975"/>
                          </a:lnTo>
                          <a:lnTo>
                            <a:pt x="0" y="975"/>
                          </a:lnTo>
                          <a:lnTo>
                            <a:pt x="0" y="957"/>
                          </a:lnTo>
                          <a:lnTo>
                            <a:pt x="0" y="939"/>
                          </a:lnTo>
                          <a:lnTo>
                            <a:pt x="19" y="939"/>
                          </a:lnTo>
                          <a:lnTo>
                            <a:pt x="77" y="880"/>
                          </a:lnTo>
                          <a:lnTo>
                            <a:pt x="157" y="841"/>
                          </a:lnTo>
                          <a:lnTo>
                            <a:pt x="157" y="805"/>
                          </a:lnTo>
                          <a:lnTo>
                            <a:pt x="177" y="708"/>
                          </a:lnTo>
                          <a:lnTo>
                            <a:pt x="157" y="594"/>
                          </a:lnTo>
                          <a:lnTo>
                            <a:pt x="157" y="497"/>
                          </a:lnTo>
                          <a:lnTo>
                            <a:pt x="157" y="459"/>
                          </a:lnTo>
                          <a:lnTo>
                            <a:pt x="177" y="420"/>
                          </a:lnTo>
                          <a:lnTo>
                            <a:pt x="214" y="420"/>
                          </a:lnTo>
                          <a:lnTo>
                            <a:pt x="232" y="441"/>
                          </a:lnTo>
                        </a:path>
                      </a:pathLst>
                    </a:custGeom>
                    <a:noFill/>
                    <a:ln w="0">
                      <a:solidFill>
                        <a:srgbClr val="000000"/>
                      </a:solidFill>
                      <a:round/>
                      <a:headEnd/>
                      <a:tailEnd/>
                    </a:ln>
                  </p:spPr>
                  <p:txBody>
                    <a:bodyPr/>
                    <a:lstStyle/>
                    <a:p>
                      <a:endParaRPr lang="de-DE"/>
                    </a:p>
                  </p:txBody>
                </p:sp>
                <p:sp>
                  <p:nvSpPr>
                    <p:cNvPr id="44382" name="Freeform 227"/>
                    <p:cNvSpPr>
                      <a:spLocks/>
                    </p:cNvSpPr>
                    <p:nvPr/>
                  </p:nvSpPr>
                  <p:spPr bwMode="auto">
                    <a:xfrm>
                      <a:off x="3019" y="4214"/>
                      <a:ext cx="11" cy="89"/>
                    </a:xfrm>
                    <a:custGeom>
                      <a:avLst/>
                      <a:gdLst>
                        <a:gd name="T0" fmla="*/ 11 w 79"/>
                        <a:gd name="T1" fmla="*/ 0 h 537"/>
                        <a:gd name="T2" fmla="*/ 11 w 79"/>
                        <a:gd name="T3" fmla="*/ 10 h 537"/>
                        <a:gd name="T4" fmla="*/ 11 w 79"/>
                        <a:gd name="T5" fmla="*/ 35 h 537"/>
                        <a:gd name="T6" fmla="*/ 5 w 79"/>
                        <a:gd name="T7" fmla="*/ 67 h 537"/>
                        <a:gd name="T8" fmla="*/ 3 w 79"/>
                        <a:gd name="T9" fmla="*/ 83 h 537"/>
                        <a:gd name="T10" fmla="*/ 0 w 79"/>
                        <a:gd name="T11" fmla="*/ 86 h 537"/>
                        <a:gd name="T12" fmla="*/ 0 w 79"/>
                        <a:gd name="T13" fmla="*/ 89 h 537"/>
                        <a:gd name="T14" fmla="*/ 0 60000 65536"/>
                        <a:gd name="T15" fmla="*/ 0 60000 65536"/>
                        <a:gd name="T16" fmla="*/ 0 60000 65536"/>
                        <a:gd name="T17" fmla="*/ 0 60000 65536"/>
                        <a:gd name="T18" fmla="*/ 0 60000 65536"/>
                        <a:gd name="T19" fmla="*/ 0 60000 65536"/>
                        <a:gd name="T20" fmla="*/ 0 60000 65536"/>
                        <a:gd name="T21" fmla="*/ 0 w 79"/>
                        <a:gd name="T22" fmla="*/ 0 h 537"/>
                        <a:gd name="T23" fmla="*/ 79 w 79"/>
                        <a:gd name="T24" fmla="*/ 537 h 5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37">
                          <a:moveTo>
                            <a:pt x="79" y="0"/>
                          </a:moveTo>
                          <a:lnTo>
                            <a:pt x="79" y="58"/>
                          </a:lnTo>
                          <a:lnTo>
                            <a:pt x="79" y="212"/>
                          </a:lnTo>
                          <a:lnTo>
                            <a:pt x="39" y="404"/>
                          </a:lnTo>
                          <a:lnTo>
                            <a:pt x="21" y="501"/>
                          </a:lnTo>
                          <a:lnTo>
                            <a:pt x="0" y="519"/>
                          </a:lnTo>
                          <a:lnTo>
                            <a:pt x="0" y="537"/>
                          </a:lnTo>
                        </a:path>
                      </a:pathLst>
                    </a:custGeom>
                    <a:noFill/>
                    <a:ln w="0">
                      <a:solidFill>
                        <a:srgbClr val="000000"/>
                      </a:solidFill>
                      <a:round/>
                      <a:headEnd/>
                      <a:tailEnd/>
                    </a:ln>
                  </p:spPr>
                  <p:txBody>
                    <a:bodyPr/>
                    <a:lstStyle/>
                    <a:p>
                      <a:endParaRPr lang="de-DE"/>
                    </a:p>
                  </p:txBody>
                </p:sp>
                <p:sp>
                  <p:nvSpPr>
                    <p:cNvPr id="44383" name="Freeform 228"/>
                    <p:cNvSpPr>
                      <a:spLocks/>
                    </p:cNvSpPr>
                    <p:nvPr/>
                  </p:nvSpPr>
                  <p:spPr bwMode="auto">
                    <a:xfrm>
                      <a:off x="3019" y="4214"/>
                      <a:ext cx="11" cy="89"/>
                    </a:xfrm>
                    <a:custGeom>
                      <a:avLst/>
                      <a:gdLst>
                        <a:gd name="T0" fmla="*/ 11 w 79"/>
                        <a:gd name="T1" fmla="*/ 0 h 537"/>
                        <a:gd name="T2" fmla="*/ 11 w 79"/>
                        <a:gd name="T3" fmla="*/ 10 h 537"/>
                        <a:gd name="T4" fmla="*/ 11 w 79"/>
                        <a:gd name="T5" fmla="*/ 35 h 537"/>
                        <a:gd name="T6" fmla="*/ 5 w 79"/>
                        <a:gd name="T7" fmla="*/ 67 h 537"/>
                        <a:gd name="T8" fmla="*/ 3 w 79"/>
                        <a:gd name="T9" fmla="*/ 83 h 537"/>
                        <a:gd name="T10" fmla="*/ 0 w 79"/>
                        <a:gd name="T11" fmla="*/ 86 h 537"/>
                        <a:gd name="T12" fmla="*/ 0 w 79"/>
                        <a:gd name="T13" fmla="*/ 89 h 537"/>
                        <a:gd name="T14" fmla="*/ 0 60000 65536"/>
                        <a:gd name="T15" fmla="*/ 0 60000 65536"/>
                        <a:gd name="T16" fmla="*/ 0 60000 65536"/>
                        <a:gd name="T17" fmla="*/ 0 60000 65536"/>
                        <a:gd name="T18" fmla="*/ 0 60000 65536"/>
                        <a:gd name="T19" fmla="*/ 0 60000 65536"/>
                        <a:gd name="T20" fmla="*/ 0 60000 65536"/>
                        <a:gd name="T21" fmla="*/ 0 w 79"/>
                        <a:gd name="T22" fmla="*/ 0 h 537"/>
                        <a:gd name="T23" fmla="*/ 79 w 79"/>
                        <a:gd name="T24" fmla="*/ 537 h 5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37">
                          <a:moveTo>
                            <a:pt x="79" y="0"/>
                          </a:moveTo>
                          <a:lnTo>
                            <a:pt x="79" y="58"/>
                          </a:lnTo>
                          <a:lnTo>
                            <a:pt x="79" y="212"/>
                          </a:lnTo>
                          <a:lnTo>
                            <a:pt x="39" y="404"/>
                          </a:lnTo>
                          <a:lnTo>
                            <a:pt x="21" y="501"/>
                          </a:lnTo>
                          <a:lnTo>
                            <a:pt x="0" y="519"/>
                          </a:lnTo>
                          <a:lnTo>
                            <a:pt x="0" y="537"/>
                          </a:lnTo>
                        </a:path>
                      </a:pathLst>
                    </a:custGeom>
                    <a:noFill/>
                    <a:ln w="0">
                      <a:solidFill>
                        <a:srgbClr val="000000"/>
                      </a:solidFill>
                      <a:round/>
                      <a:headEnd/>
                      <a:tailEnd/>
                    </a:ln>
                  </p:spPr>
                  <p:txBody>
                    <a:bodyPr/>
                    <a:lstStyle/>
                    <a:p>
                      <a:endParaRPr lang="de-DE"/>
                    </a:p>
                  </p:txBody>
                </p:sp>
                <p:sp>
                  <p:nvSpPr>
                    <p:cNvPr id="44384" name="Freeform 229"/>
                    <p:cNvSpPr>
                      <a:spLocks/>
                    </p:cNvSpPr>
                    <p:nvPr/>
                  </p:nvSpPr>
                  <p:spPr bwMode="auto">
                    <a:xfrm>
                      <a:off x="2980" y="4300"/>
                      <a:ext cx="47" cy="23"/>
                    </a:xfrm>
                    <a:custGeom>
                      <a:avLst/>
                      <a:gdLst>
                        <a:gd name="T0" fmla="*/ 47 w 330"/>
                        <a:gd name="T1" fmla="*/ 13 h 134"/>
                        <a:gd name="T2" fmla="*/ 42 w 330"/>
                        <a:gd name="T3" fmla="*/ 10 h 134"/>
                        <a:gd name="T4" fmla="*/ 33 w 330"/>
                        <a:gd name="T5" fmla="*/ 3 h 134"/>
                        <a:gd name="T6" fmla="*/ 28 w 330"/>
                        <a:gd name="T7" fmla="*/ 0 h 134"/>
                        <a:gd name="T8" fmla="*/ 25 w 330"/>
                        <a:gd name="T9" fmla="*/ 0 h 134"/>
                        <a:gd name="T10" fmla="*/ 20 w 330"/>
                        <a:gd name="T11" fmla="*/ 0 h 134"/>
                        <a:gd name="T12" fmla="*/ 25 w 330"/>
                        <a:gd name="T13" fmla="*/ 3 h 134"/>
                        <a:gd name="T14" fmla="*/ 33 w 330"/>
                        <a:gd name="T15" fmla="*/ 10 h 134"/>
                        <a:gd name="T16" fmla="*/ 36 w 330"/>
                        <a:gd name="T17" fmla="*/ 13 h 134"/>
                        <a:gd name="T18" fmla="*/ 39 w 330"/>
                        <a:gd name="T19" fmla="*/ 13 h 134"/>
                        <a:gd name="T20" fmla="*/ 33 w 330"/>
                        <a:gd name="T21" fmla="*/ 16 h 134"/>
                        <a:gd name="T22" fmla="*/ 28 w 330"/>
                        <a:gd name="T23" fmla="*/ 20 h 134"/>
                        <a:gd name="T24" fmla="*/ 14 w 330"/>
                        <a:gd name="T25" fmla="*/ 23 h 134"/>
                        <a:gd name="T26" fmla="*/ 5 w 330"/>
                        <a:gd name="T27" fmla="*/ 20 h 134"/>
                        <a:gd name="T28" fmla="*/ 0 w 330"/>
                        <a:gd name="T29" fmla="*/ 20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0"/>
                        <a:gd name="T46" fmla="*/ 0 h 134"/>
                        <a:gd name="T47" fmla="*/ 330 w 330"/>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0" h="134">
                          <a:moveTo>
                            <a:pt x="330" y="75"/>
                          </a:moveTo>
                          <a:lnTo>
                            <a:pt x="293" y="57"/>
                          </a:lnTo>
                          <a:lnTo>
                            <a:pt x="234" y="18"/>
                          </a:lnTo>
                          <a:lnTo>
                            <a:pt x="195" y="0"/>
                          </a:lnTo>
                          <a:lnTo>
                            <a:pt x="176" y="0"/>
                          </a:lnTo>
                          <a:lnTo>
                            <a:pt x="138" y="0"/>
                          </a:lnTo>
                          <a:lnTo>
                            <a:pt x="176" y="18"/>
                          </a:lnTo>
                          <a:lnTo>
                            <a:pt x="234" y="57"/>
                          </a:lnTo>
                          <a:lnTo>
                            <a:pt x="254" y="75"/>
                          </a:lnTo>
                          <a:lnTo>
                            <a:pt x="272" y="75"/>
                          </a:lnTo>
                          <a:lnTo>
                            <a:pt x="234" y="96"/>
                          </a:lnTo>
                          <a:lnTo>
                            <a:pt x="195" y="116"/>
                          </a:lnTo>
                          <a:lnTo>
                            <a:pt x="98" y="134"/>
                          </a:lnTo>
                          <a:lnTo>
                            <a:pt x="38" y="116"/>
                          </a:lnTo>
                          <a:lnTo>
                            <a:pt x="0" y="116"/>
                          </a:lnTo>
                        </a:path>
                      </a:pathLst>
                    </a:custGeom>
                    <a:noFill/>
                    <a:ln w="0">
                      <a:solidFill>
                        <a:srgbClr val="000000"/>
                      </a:solidFill>
                      <a:round/>
                      <a:headEnd/>
                      <a:tailEnd/>
                    </a:ln>
                  </p:spPr>
                  <p:txBody>
                    <a:bodyPr/>
                    <a:lstStyle/>
                    <a:p>
                      <a:endParaRPr lang="de-DE"/>
                    </a:p>
                  </p:txBody>
                </p:sp>
                <p:sp>
                  <p:nvSpPr>
                    <p:cNvPr id="44385" name="Freeform 230"/>
                    <p:cNvSpPr>
                      <a:spLocks/>
                    </p:cNvSpPr>
                    <p:nvPr/>
                  </p:nvSpPr>
                  <p:spPr bwMode="auto">
                    <a:xfrm>
                      <a:off x="2980" y="4300"/>
                      <a:ext cx="47" cy="23"/>
                    </a:xfrm>
                    <a:custGeom>
                      <a:avLst/>
                      <a:gdLst>
                        <a:gd name="T0" fmla="*/ 47 w 330"/>
                        <a:gd name="T1" fmla="*/ 13 h 134"/>
                        <a:gd name="T2" fmla="*/ 42 w 330"/>
                        <a:gd name="T3" fmla="*/ 10 h 134"/>
                        <a:gd name="T4" fmla="*/ 33 w 330"/>
                        <a:gd name="T5" fmla="*/ 3 h 134"/>
                        <a:gd name="T6" fmla="*/ 28 w 330"/>
                        <a:gd name="T7" fmla="*/ 0 h 134"/>
                        <a:gd name="T8" fmla="*/ 25 w 330"/>
                        <a:gd name="T9" fmla="*/ 0 h 134"/>
                        <a:gd name="T10" fmla="*/ 20 w 330"/>
                        <a:gd name="T11" fmla="*/ 0 h 134"/>
                        <a:gd name="T12" fmla="*/ 25 w 330"/>
                        <a:gd name="T13" fmla="*/ 3 h 134"/>
                        <a:gd name="T14" fmla="*/ 33 w 330"/>
                        <a:gd name="T15" fmla="*/ 10 h 134"/>
                        <a:gd name="T16" fmla="*/ 36 w 330"/>
                        <a:gd name="T17" fmla="*/ 13 h 134"/>
                        <a:gd name="T18" fmla="*/ 39 w 330"/>
                        <a:gd name="T19" fmla="*/ 13 h 134"/>
                        <a:gd name="T20" fmla="*/ 33 w 330"/>
                        <a:gd name="T21" fmla="*/ 16 h 134"/>
                        <a:gd name="T22" fmla="*/ 28 w 330"/>
                        <a:gd name="T23" fmla="*/ 20 h 134"/>
                        <a:gd name="T24" fmla="*/ 14 w 330"/>
                        <a:gd name="T25" fmla="*/ 23 h 134"/>
                        <a:gd name="T26" fmla="*/ 5 w 330"/>
                        <a:gd name="T27" fmla="*/ 20 h 134"/>
                        <a:gd name="T28" fmla="*/ 0 w 330"/>
                        <a:gd name="T29" fmla="*/ 20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0"/>
                        <a:gd name="T46" fmla="*/ 0 h 134"/>
                        <a:gd name="T47" fmla="*/ 330 w 330"/>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0" h="134">
                          <a:moveTo>
                            <a:pt x="330" y="75"/>
                          </a:moveTo>
                          <a:lnTo>
                            <a:pt x="293" y="57"/>
                          </a:lnTo>
                          <a:lnTo>
                            <a:pt x="234" y="18"/>
                          </a:lnTo>
                          <a:lnTo>
                            <a:pt x="195" y="0"/>
                          </a:lnTo>
                          <a:lnTo>
                            <a:pt x="176" y="0"/>
                          </a:lnTo>
                          <a:lnTo>
                            <a:pt x="138" y="0"/>
                          </a:lnTo>
                          <a:lnTo>
                            <a:pt x="176" y="18"/>
                          </a:lnTo>
                          <a:lnTo>
                            <a:pt x="234" y="57"/>
                          </a:lnTo>
                          <a:lnTo>
                            <a:pt x="254" y="75"/>
                          </a:lnTo>
                          <a:lnTo>
                            <a:pt x="272" y="75"/>
                          </a:lnTo>
                          <a:lnTo>
                            <a:pt x="234" y="96"/>
                          </a:lnTo>
                          <a:lnTo>
                            <a:pt x="195" y="116"/>
                          </a:lnTo>
                          <a:lnTo>
                            <a:pt x="98" y="134"/>
                          </a:lnTo>
                          <a:lnTo>
                            <a:pt x="38" y="116"/>
                          </a:lnTo>
                          <a:lnTo>
                            <a:pt x="0" y="116"/>
                          </a:lnTo>
                        </a:path>
                      </a:pathLst>
                    </a:custGeom>
                    <a:noFill/>
                    <a:ln w="0">
                      <a:solidFill>
                        <a:srgbClr val="000000"/>
                      </a:solidFill>
                      <a:round/>
                      <a:headEnd/>
                      <a:tailEnd/>
                    </a:ln>
                  </p:spPr>
                  <p:txBody>
                    <a:bodyPr/>
                    <a:lstStyle/>
                    <a:p>
                      <a:endParaRPr lang="de-DE"/>
                    </a:p>
                  </p:txBody>
                </p:sp>
                <p:sp>
                  <p:nvSpPr>
                    <p:cNvPr id="44386" name="Freeform 231"/>
                    <p:cNvSpPr>
                      <a:spLocks/>
                    </p:cNvSpPr>
                    <p:nvPr/>
                  </p:nvSpPr>
                  <p:spPr bwMode="auto">
                    <a:xfrm>
                      <a:off x="3030" y="4237"/>
                      <a:ext cx="25" cy="15"/>
                    </a:xfrm>
                    <a:custGeom>
                      <a:avLst/>
                      <a:gdLst>
                        <a:gd name="T0" fmla="*/ 0 w 175"/>
                        <a:gd name="T1" fmla="*/ 15 h 92"/>
                        <a:gd name="T2" fmla="*/ 8 w 175"/>
                        <a:gd name="T3" fmla="*/ 15 h 92"/>
                        <a:gd name="T4" fmla="*/ 14 w 175"/>
                        <a:gd name="T5" fmla="*/ 15 h 92"/>
                        <a:gd name="T6" fmla="*/ 17 w 175"/>
                        <a:gd name="T7" fmla="*/ 12 h 92"/>
                        <a:gd name="T8" fmla="*/ 19 w 175"/>
                        <a:gd name="T9" fmla="*/ 9 h 92"/>
                        <a:gd name="T10" fmla="*/ 22 w 175"/>
                        <a:gd name="T11" fmla="*/ 3 h 92"/>
                        <a:gd name="T12" fmla="*/ 25 w 175"/>
                        <a:gd name="T13" fmla="*/ 0 h 92"/>
                        <a:gd name="T14" fmla="*/ 0 60000 65536"/>
                        <a:gd name="T15" fmla="*/ 0 60000 65536"/>
                        <a:gd name="T16" fmla="*/ 0 60000 65536"/>
                        <a:gd name="T17" fmla="*/ 0 60000 65536"/>
                        <a:gd name="T18" fmla="*/ 0 60000 65536"/>
                        <a:gd name="T19" fmla="*/ 0 60000 65536"/>
                        <a:gd name="T20" fmla="*/ 0 60000 65536"/>
                        <a:gd name="T21" fmla="*/ 0 w 175"/>
                        <a:gd name="T22" fmla="*/ 0 h 92"/>
                        <a:gd name="T23" fmla="*/ 175 w 17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92">
                          <a:moveTo>
                            <a:pt x="0" y="92"/>
                          </a:moveTo>
                          <a:lnTo>
                            <a:pt x="57" y="92"/>
                          </a:lnTo>
                          <a:lnTo>
                            <a:pt x="96" y="92"/>
                          </a:lnTo>
                          <a:lnTo>
                            <a:pt x="116" y="75"/>
                          </a:lnTo>
                          <a:lnTo>
                            <a:pt x="135" y="56"/>
                          </a:lnTo>
                          <a:lnTo>
                            <a:pt x="156" y="18"/>
                          </a:lnTo>
                          <a:lnTo>
                            <a:pt x="175" y="0"/>
                          </a:lnTo>
                        </a:path>
                      </a:pathLst>
                    </a:custGeom>
                    <a:noFill/>
                    <a:ln w="0">
                      <a:solidFill>
                        <a:srgbClr val="000000"/>
                      </a:solidFill>
                      <a:round/>
                      <a:headEnd/>
                      <a:tailEnd/>
                    </a:ln>
                  </p:spPr>
                  <p:txBody>
                    <a:bodyPr/>
                    <a:lstStyle/>
                    <a:p>
                      <a:endParaRPr lang="de-DE"/>
                    </a:p>
                  </p:txBody>
                </p:sp>
                <p:sp>
                  <p:nvSpPr>
                    <p:cNvPr id="44387" name="Freeform 232"/>
                    <p:cNvSpPr>
                      <a:spLocks/>
                    </p:cNvSpPr>
                    <p:nvPr/>
                  </p:nvSpPr>
                  <p:spPr bwMode="auto">
                    <a:xfrm>
                      <a:off x="3030" y="4237"/>
                      <a:ext cx="25" cy="15"/>
                    </a:xfrm>
                    <a:custGeom>
                      <a:avLst/>
                      <a:gdLst>
                        <a:gd name="T0" fmla="*/ 0 w 175"/>
                        <a:gd name="T1" fmla="*/ 15 h 92"/>
                        <a:gd name="T2" fmla="*/ 8 w 175"/>
                        <a:gd name="T3" fmla="*/ 15 h 92"/>
                        <a:gd name="T4" fmla="*/ 14 w 175"/>
                        <a:gd name="T5" fmla="*/ 15 h 92"/>
                        <a:gd name="T6" fmla="*/ 17 w 175"/>
                        <a:gd name="T7" fmla="*/ 12 h 92"/>
                        <a:gd name="T8" fmla="*/ 19 w 175"/>
                        <a:gd name="T9" fmla="*/ 9 h 92"/>
                        <a:gd name="T10" fmla="*/ 22 w 175"/>
                        <a:gd name="T11" fmla="*/ 3 h 92"/>
                        <a:gd name="T12" fmla="*/ 25 w 175"/>
                        <a:gd name="T13" fmla="*/ 0 h 92"/>
                        <a:gd name="T14" fmla="*/ 0 60000 65536"/>
                        <a:gd name="T15" fmla="*/ 0 60000 65536"/>
                        <a:gd name="T16" fmla="*/ 0 60000 65536"/>
                        <a:gd name="T17" fmla="*/ 0 60000 65536"/>
                        <a:gd name="T18" fmla="*/ 0 60000 65536"/>
                        <a:gd name="T19" fmla="*/ 0 60000 65536"/>
                        <a:gd name="T20" fmla="*/ 0 60000 65536"/>
                        <a:gd name="T21" fmla="*/ 0 w 175"/>
                        <a:gd name="T22" fmla="*/ 0 h 92"/>
                        <a:gd name="T23" fmla="*/ 175 w 17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92">
                          <a:moveTo>
                            <a:pt x="0" y="92"/>
                          </a:moveTo>
                          <a:lnTo>
                            <a:pt x="57" y="92"/>
                          </a:lnTo>
                          <a:lnTo>
                            <a:pt x="96" y="92"/>
                          </a:lnTo>
                          <a:lnTo>
                            <a:pt x="116" y="75"/>
                          </a:lnTo>
                          <a:lnTo>
                            <a:pt x="135" y="56"/>
                          </a:lnTo>
                          <a:lnTo>
                            <a:pt x="156" y="18"/>
                          </a:lnTo>
                          <a:lnTo>
                            <a:pt x="175" y="0"/>
                          </a:lnTo>
                        </a:path>
                      </a:pathLst>
                    </a:custGeom>
                    <a:noFill/>
                    <a:ln w="0">
                      <a:solidFill>
                        <a:srgbClr val="000000"/>
                      </a:solidFill>
                      <a:round/>
                      <a:headEnd/>
                      <a:tailEnd/>
                    </a:ln>
                  </p:spPr>
                  <p:txBody>
                    <a:bodyPr/>
                    <a:lstStyle/>
                    <a:p>
                      <a:endParaRPr lang="de-DE"/>
                    </a:p>
                  </p:txBody>
                </p:sp>
                <p:sp>
                  <p:nvSpPr>
                    <p:cNvPr id="44388" name="Freeform 233"/>
                    <p:cNvSpPr>
                      <a:spLocks/>
                    </p:cNvSpPr>
                    <p:nvPr/>
                  </p:nvSpPr>
                  <p:spPr bwMode="auto">
                    <a:xfrm>
                      <a:off x="3024" y="4291"/>
                      <a:ext cx="14" cy="1"/>
                    </a:xfrm>
                    <a:custGeom>
                      <a:avLst/>
                      <a:gdLst>
                        <a:gd name="T0" fmla="*/ 0 w 97"/>
                        <a:gd name="T1" fmla="*/ 0 h 1"/>
                        <a:gd name="T2" fmla="*/ 6 w 97"/>
                        <a:gd name="T3" fmla="*/ 0 h 1"/>
                        <a:gd name="T4" fmla="*/ 11 w 97"/>
                        <a:gd name="T5" fmla="*/ 0 h 1"/>
                        <a:gd name="T6" fmla="*/ 14 w 97"/>
                        <a:gd name="T7" fmla="*/ 0 h 1"/>
                        <a:gd name="T8" fmla="*/ 0 60000 65536"/>
                        <a:gd name="T9" fmla="*/ 0 60000 65536"/>
                        <a:gd name="T10" fmla="*/ 0 60000 65536"/>
                        <a:gd name="T11" fmla="*/ 0 60000 65536"/>
                        <a:gd name="T12" fmla="*/ 0 w 97"/>
                        <a:gd name="T13" fmla="*/ 0 h 1"/>
                        <a:gd name="T14" fmla="*/ 97 w 97"/>
                        <a:gd name="T15" fmla="*/ 1 h 1"/>
                      </a:gdLst>
                      <a:ahLst/>
                      <a:cxnLst>
                        <a:cxn ang="T8">
                          <a:pos x="T0" y="T1"/>
                        </a:cxn>
                        <a:cxn ang="T9">
                          <a:pos x="T2" y="T3"/>
                        </a:cxn>
                        <a:cxn ang="T10">
                          <a:pos x="T4" y="T5"/>
                        </a:cxn>
                        <a:cxn ang="T11">
                          <a:pos x="T6" y="T7"/>
                        </a:cxn>
                      </a:cxnLst>
                      <a:rect l="T12" t="T13" r="T14" b="T15"/>
                      <a:pathLst>
                        <a:path w="97" h="1">
                          <a:moveTo>
                            <a:pt x="0" y="0"/>
                          </a:moveTo>
                          <a:lnTo>
                            <a:pt x="40" y="0"/>
                          </a:lnTo>
                          <a:lnTo>
                            <a:pt x="79" y="0"/>
                          </a:lnTo>
                          <a:lnTo>
                            <a:pt x="97" y="0"/>
                          </a:lnTo>
                        </a:path>
                      </a:pathLst>
                    </a:custGeom>
                    <a:noFill/>
                    <a:ln w="0">
                      <a:solidFill>
                        <a:srgbClr val="000000"/>
                      </a:solidFill>
                      <a:round/>
                      <a:headEnd/>
                      <a:tailEnd/>
                    </a:ln>
                  </p:spPr>
                  <p:txBody>
                    <a:bodyPr/>
                    <a:lstStyle/>
                    <a:p>
                      <a:endParaRPr lang="de-DE"/>
                    </a:p>
                  </p:txBody>
                </p:sp>
                <p:sp>
                  <p:nvSpPr>
                    <p:cNvPr id="44389" name="Freeform 234"/>
                    <p:cNvSpPr>
                      <a:spLocks/>
                    </p:cNvSpPr>
                    <p:nvPr/>
                  </p:nvSpPr>
                  <p:spPr bwMode="auto">
                    <a:xfrm>
                      <a:off x="3024" y="4291"/>
                      <a:ext cx="14" cy="1"/>
                    </a:xfrm>
                    <a:custGeom>
                      <a:avLst/>
                      <a:gdLst>
                        <a:gd name="T0" fmla="*/ 0 w 97"/>
                        <a:gd name="T1" fmla="*/ 0 h 1"/>
                        <a:gd name="T2" fmla="*/ 6 w 97"/>
                        <a:gd name="T3" fmla="*/ 0 h 1"/>
                        <a:gd name="T4" fmla="*/ 11 w 97"/>
                        <a:gd name="T5" fmla="*/ 0 h 1"/>
                        <a:gd name="T6" fmla="*/ 14 w 97"/>
                        <a:gd name="T7" fmla="*/ 0 h 1"/>
                        <a:gd name="T8" fmla="*/ 0 60000 65536"/>
                        <a:gd name="T9" fmla="*/ 0 60000 65536"/>
                        <a:gd name="T10" fmla="*/ 0 60000 65536"/>
                        <a:gd name="T11" fmla="*/ 0 60000 65536"/>
                        <a:gd name="T12" fmla="*/ 0 w 97"/>
                        <a:gd name="T13" fmla="*/ 0 h 1"/>
                        <a:gd name="T14" fmla="*/ 97 w 97"/>
                        <a:gd name="T15" fmla="*/ 1 h 1"/>
                      </a:gdLst>
                      <a:ahLst/>
                      <a:cxnLst>
                        <a:cxn ang="T8">
                          <a:pos x="T0" y="T1"/>
                        </a:cxn>
                        <a:cxn ang="T9">
                          <a:pos x="T2" y="T3"/>
                        </a:cxn>
                        <a:cxn ang="T10">
                          <a:pos x="T4" y="T5"/>
                        </a:cxn>
                        <a:cxn ang="T11">
                          <a:pos x="T6" y="T7"/>
                        </a:cxn>
                      </a:cxnLst>
                      <a:rect l="T12" t="T13" r="T14" b="T15"/>
                      <a:pathLst>
                        <a:path w="97" h="1">
                          <a:moveTo>
                            <a:pt x="0" y="0"/>
                          </a:moveTo>
                          <a:lnTo>
                            <a:pt x="40" y="0"/>
                          </a:lnTo>
                          <a:lnTo>
                            <a:pt x="79" y="0"/>
                          </a:lnTo>
                          <a:lnTo>
                            <a:pt x="97" y="0"/>
                          </a:lnTo>
                        </a:path>
                      </a:pathLst>
                    </a:custGeom>
                    <a:noFill/>
                    <a:ln w="0">
                      <a:solidFill>
                        <a:srgbClr val="000000"/>
                      </a:solidFill>
                      <a:round/>
                      <a:headEnd/>
                      <a:tailEnd/>
                    </a:ln>
                  </p:spPr>
                  <p:txBody>
                    <a:bodyPr/>
                    <a:lstStyle/>
                    <a:p>
                      <a:endParaRPr lang="de-DE"/>
                    </a:p>
                  </p:txBody>
                </p:sp>
                <p:sp>
                  <p:nvSpPr>
                    <p:cNvPr id="44390" name="Freeform 235"/>
                    <p:cNvSpPr>
                      <a:spLocks/>
                    </p:cNvSpPr>
                    <p:nvPr/>
                  </p:nvSpPr>
                  <p:spPr bwMode="auto">
                    <a:xfrm>
                      <a:off x="3003" y="4243"/>
                      <a:ext cx="10" cy="9"/>
                    </a:xfrm>
                    <a:custGeom>
                      <a:avLst/>
                      <a:gdLst>
                        <a:gd name="T0" fmla="*/ 0 w 76"/>
                        <a:gd name="T1" fmla="*/ 9 h 56"/>
                        <a:gd name="T2" fmla="*/ 5 w 76"/>
                        <a:gd name="T3" fmla="*/ 6 h 56"/>
                        <a:gd name="T4" fmla="*/ 10 w 76"/>
                        <a:gd name="T5" fmla="*/ 6 h 56"/>
                        <a:gd name="T6" fmla="*/ 10 w 76"/>
                        <a:gd name="T7" fmla="*/ 0 h 56"/>
                        <a:gd name="T8" fmla="*/ 5 w 76"/>
                        <a:gd name="T9" fmla="*/ 0 h 56"/>
                        <a:gd name="T10" fmla="*/ 0 w 76"/>
                        <a:gd name="T11" fmla="*/ 0 h 56"/>
                        <a:gd name="T12" fmla="*/ 0 60000 65536"/>
                        <a:gd name="T13" fmla="*/ 0 60000 65536"/>
                        <a:gd name="T14" fmla="*/ 0 60000 65536"/>
                        <a:gd name="T15" fmla="*/ 0 60000 65536"/>
                        <a:gd name="T16" fmla="*/ 0 60000 65536"/>
                        <a:gd name="T17" fmla="*/ 0 60000 65536"/>
                        <a:gd name="T18" fmla="*/ 0 w 76"/>
                        <a:gd name="T19" fmla="*/ 0 h 56"/>
                        <a:gd name="T20" fmla="*/ 76 w 76"/>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76" h="56">
                          <a:moveTo>
                            <a:pt x="0" y="56"/>
                          </a:moveTo>
                          <a:lnTo>
                            <a:pt x="37" y="39"/>
                          </a:lnTo>
                          <a:lnTo>
                            <a:pt x="76" y="39"/>
                          </a:lnTo>
                          <a:lnTo>
                            <a:pt x="76" y="0"/>
                          </a:lnTo>
                          <a:lnTo>
                            <a:pt x="37" y="0"/>
                          </a:lnTo>
                          <a:lnTo>
                            <a:pt x="0" y="0"/>
                          </a:lnTo>
                        </a:path>
                      </a:pathLst>
                    </a:custGeom>
                    <a:noFill/>
                    <a:ln w="0">
                      <a:solidFill>
                        <a:srgbClr val="000000"/>
                      </a:solidFill>
                      <a:round/>
                      <a:headEnd/>
                      <a:tailEnd/>
                    </a:ln>
                  </p:spPr>
                  <p:txBody>
                    <a:bodyPr/>
                    <a:lstStyle/>
                    <a:p>
                      <a:endParaRPr lang="de-DE"/>
                    </a:p>
                  </p:txBody>
                </p:sp>
                <p:sp>
                  <p:nvSpPr>
                    <p:cNvPr id="44391" name="Freeform 236"/>
                    <p:cNvSpPr>
                      <a:spLocks/>
                    </p:cNvSpPr>
                    <p:nvPr/>
                  </p:nvSpPr>
                  <p:spPr bwMode="auto">
                    <a:xfrm>
                      <a:off x="3003" y="4243"/>
                      <a:ext cx="10" cy="9"/>
                    </a:xfrm>
                    <a:custGeom>
                      <a:avLst/>
                      <a:gdLst>
                        <a:gd name="T0" fmla="*/ 0 w 76"/>
                        <a:gd name="T1" fmla="*/ 9 h 56"/>
                        <a:gd name="T2" fmla="*/ 5 w 76"/>
                        <a:gd name="T3" fmla="*/ 6 h 56"/>
                        <a:gd name="T4" fmla="*/ 10 w 76"/>
                        <a:gd name="T5" fmla="*/ 6 h 56"/>
                        <a:gd name="T6" fmla="*/ 10 w 76"/>
                        <a:gd name="T7" fmla="*/ 0 h 56"/>
                        <a:gd name="T8" fmla="*/ 5 w 76"/>
                        <a:gd name="T9" fmla="*/ 0 h 56"/>
                        <a:gd name="T10" fmla="*/ 0 w 76"/>
                        <a:gd name="T11" fmla="*/ 0 h 56"/>
                        <a:gd name="T12" fmla="*/ 0 60000 65536"/>
                        <a:gd name="T13" fmla="*/ 0 60000 65536"/>
                        <a:gd name="T14" fmla="*/ 0 60000 65536"/>
                        <a:gd name="T15" fmla="*/ 0 60000 65536"/>
                        <a:gd name="T16" fmla="*/ 0 60000 65536"/>
                        <a:gd name="T17" fmla="*/ 0 60000 65536"/>
                        <a:gd name="T18" fmla="*/ 0 w 76"/>
                        <a:gd name="T19" fmla="*/ 0 h 56"/>
                        <a:gd name="T20" fmla="*/ 76 w 76"/>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76" h="56">
                          <a:moveTo>
                            <a:pt x="0" y="56"/>
                          </a:moveTo>
                          <a:lnTo>
                            <a:pt x="37" y="39"/>
                          </a:lnTo>
                          <a:lnTo>
                            <a:pt x="76" y="39"/>
                          </a:lnTo>
                          <a:lnTo>
                            <a:pt x="76" y="0"/>
                          </a:lnTo>
                          <a:lnTo>
                            <a:pt x="37" y="0"/>
                          </a:lnTo>
                          <a:lnTo>
                            <a:pt x="0" y="0"/>
                          </a:lnTo>
                        </a:path>
                      </a:pathLst>
                    </a:custGeom>
                    <a:noFill/>
                    <a:ln w="0">
                      <a:solidFill>
                        <a:srgbClr val="000000"/>
                      </a:solidFill>
                      <a:round/>
                      <a:headEnd/>
                      <a:tailEnd/>
                    </a:ln>
                  </p:spPr>
                  <p:txBody>
                    <a:bodyPr/>
                    <a:lstStyle/>
                    <a:p>
                      <a:endParaRPr lang="de-DE"/>
                    </a:p>
                  </p:txBody>
                </p:sp>
                <p:sp>
                  <p:nvSpPr>
                    <p:cNvPr id="44392" name="Freeform 237"/>
                    <p:cNvSpPr>
                      <a:spLocks/>
                    </p:cNvSpPr>
                    <p:nvPr/>
                  </p:nvSpPr>
                  <p:spPr bwMode="auto">
                    <a:xfrm>
                      <a:off x="3003" y="4259"/>
                      <a:ext cx="13" cy="6"/>
                    </a:xfrm>
                    <a:custGeom>
                      <a:avLst/>
                      <a:gdLst>
                        <a:gd name="T0" fmla="*/ 0 w 96"/>
                        <a:gd name="T1" fmla="*/ 0 h 39"/>
                        <a:gd name="T2" fmla="*/ 5 w 96"/>
                        <a:gd name="T3" fmla="*/ 0 h 39"/>
                        <a:gd name="T4" fmla="*/ 10 w 96"/>
                        <a:gd name="T5" fmla="*/ 0 h 39"/>
                        <a:gd name="T6" fmla="*/ 13 w 96"/>
                        <a:gd name="T7" fmla="*/ 0 h 39"/>
                        <a:gd name="T8" fmla="*/ 13 w 96"/>
                        <a:gd name="T9" fmla="*/ 6 h 39"/>
                        <a:gd name="T10" fmla="*/ 7 w 96"/>
                        <a:gd name="T11" fmla="*/ 6 h 39"/>
                        <a:gd name="T12" fmla="*/ 2 w 96"/>
                        <a:gd name="T13" fmla="*/ 6 h 39"/>
                        <a:gd name="T14" fmla="*/ 0 w 96"/>
                        <a:gd name="T15" fmla="*/ 6 h 39"/>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39"/>
                        <a:gd name="T26" fmla="*/ 96 w 96"/>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39">
                          <a:moveTo>
                            <a:pt x="0" y="0"/>
                          </a:moveTo>
                          <a:lnTo>
                            <a:pt x="37" y="0"/>
                          </a:lnTo>
                          <a:lnTo>
                            <a:pt x="76" y="0"/>
                          </a:lnTo>
                          <a:lnTo>
                            <a:pt x="96" y="0"/>
                          </a:lnTo>
                          <a:lnTo>
                            <a:pt x="96" y="39"/>
                          </a:lnTo>
                          <a:lnTo>
                            <a:pt x="55" y="39"/>
                          </a:lnTo>
                          <a:lnTo>
                            <a:pt x="18" y="39"/>
                          </a:lnTo>
                          <a:lnTo>
                            <a:pt x="0" y="39"/>
                          </a:lnTo>
                        </a:path>
                      </a:pathLst>
                    </a:custGeom>
                    <a:noFill/>
                    <a:ln w="0">
                      <a:solidFill>
                        <a:srgbClr val="000000"/>
                      </a:solidFill>
                      <a:round/>
                      <a:headEnd/>
                      <a:tailEnd/>
                    </a:ln>
                  </p:spPr>
                  <p:txBody>
                    <a:bodyPr/>
                    <a:lstStyle/>
                    <a:p>
                      <a:endParaRPr lang="de-DE"/>
                    </a:p>
                  </p:txBody>
                </p:sp>
                <p:sp>
                  <p:nvSpPr>
                    <p:cNvPr id="44393" name="Freeform 238"/>
                    <p:cNvSpPr>
                      <a:spLocks/>
                    </p:cNvSpPr>
                    <p:nvPr/>
                  </p:nvSpPr>
                  <p:spPr bwMode="auto">
                    <a:xfrm>
                      <a:off x="3003" y="4259"/>
                      <a:ext cx="13" cy="6"/>
                    </a:xfrm>
                    <a:custGeom>
                      <a:avLst/>
                      <a:gdLst>
                        <a:gd name="T0" fmla="*/ 0 w 96"/>
                        <a:gd name="T1" fmla="*/ 0 h 39"/>
                        <a:gd name="T2" fmla="*/ 5 w 96"/>
                        <a:gd name="T3" fmla="*/ 0 h 39"/>
                        <a:gd name="T4" fmla="*/ 10 w 96"/>
                        <a:gd name="T5" fmla="*/ 0 h 39"/>
                        <a:gd name="T6" fmla="*/ 13 w 96"/>
                        <a:gd name="T7" fmla="*/ 0 h 39"/>
                        <a:gd name="T8" fmla="*/ 13 w 96"/>
                        <a:gd name="T9" fmla="*/ 6 h 39"/>
                        <a:gd name="T10" fmla="*/ 7 w 96"/>
                        <a:gd name="T11" fmla="*/ 6 h 39"/>
                        <a:gd name="T12" fmla="*/ 2 w 96"/>
                        <a:gd name="T13" fmla="*/ 6 h 39"/>
                        <a:gd name="T14" fmla="*/ 0 w 96"/>
                        <a:gd name="T15" fmla="*/ 6 h 39"/>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39"/>
                        <a:gd name="T26" fmla="*/ 96 w 96"/>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39">
                          <a:moveTo>
                            <a:pt x="0" y="0"/>
                          </a:moveTo>
                          <a:lnTo>
                            <a:pt x="37" y="0"/>
                          </a:lnTo>
                          <a:lnTo>
                            <a:pt x="76" y="0"/>
                          </a:lnTo>
                          <a:lnTo>
                            <a:pt x="96" y="0"/>
                          </a:lnTo>
                          <a:lnTo>
                            <a:pt x="96" y="39"/>
                          </a:lnTo>
                          <a:lnTo>
                            <a:pt x="55" y="39"/>
                          </a:lnTo>
                          <a:lnTo>
                            <a:pt x="18" y="39"/>
                          </a:lnTo>
                          <a:lnTo>
                            <a:pt x="0" y="39"/>
                          </a:lnTo>
                        </a:path>
                      </a:pathLst>
                    </a:custGeom>
                    <a:noFill/>
                    <a:ln w="0">
                      <a:solidFill>
                        <a:srgbClr val="000000"/>
                      </a:solidFill>
                      <a:round/>
                      <a:headEnd/>
                      <a:tailEnd/>
                    </a:ln>
                  </p:spPr>
                  <p:txBody>
                    <a:bodyPr/>
                    <a:lstStyle/>
                    <a:p>
                      <a:endParaRPr lang="de-DE"/>
                    </a:p>
                  </p:txBody>
                </p:sp>
                <p:sp>
                  <p:nvSpPr>
                    <p:cNvPr id="44394" name="Freeform 239"/>
                    <p:cNvSpPr>
                      <a:spLocks/>
                    </p:cNvSpPr>
                    <p:nvPr/>
                  </p:nvSpPr>
                  <p:spPr bwMode="auto">
                    <a:xfrm>
                      <a:off x="3003" y="4272"/>
                      <a:ext cx="13" cy="9"/>
                    </a:xfrm>
                    <a:custGeom>
                      <a:avLst/>
                      <a:gdLst>
                        <a:gd name="T0" fmla="*/ 0 w 96"/>
                        <a:gd name="T1" fmla="*/ 3 h 56"/>
                        <a:gd name="T2" fmla="*/ 5 w 96"/>
                        <a:gd name="T3" fmla="*/ 0 h 56"/>
                        <a:gd name="T4" fmla="*/ 10 w 96"/>
                        <a:gd name="T5" fmla="*/ 0 h 56"/>
                        <a:gd name="T6" fmla="*/ 13 w 96"/>
                        <a:gd name="T7" fmla="*/ 3 h 56"/>
                        <a:gd name="T8" fmla="*/ 10 w 96"/>
                        <a:gd name="T9" fmla="*/ 6 h 56"/>
                        <a:gd name="T10" fmla="*/ 10 w 96"/>
                        <a:gd name="T11" fmla="*/ 9 h 56"/>
                        <a:gd name="T12" fmla="*/ 7 w 96"/>
                        <a:gd name="T13" fmla="*/ 9 h 56"/>
                        <a:gd name="T14" fmla="*/ 5 w 96"/>
                        <a:gd name="T15" fmla="*/ 9 h 56"/>
                        <a:gd name="T16" fmla="*/ 2 w 96"/>
                        <a:gd name="T17" fmla="*/ 9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56"/>
                        <a:gd name="T29" fmla="*/ 96 w 96"/>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56">
                          <a:moveTo>
                            <a:pt x="0" y="18"/>
                          </a:moveTo>
                          <a:lnTo>
                            <a:pt x="37" y="0"/>
                          </a:lnTo>
                          <a:lnTo>
                            <a:pt x="76" y="0"/>
                          </a:lnTo>
                          <a:lnTo>
                            <a:pt x="96" y="18"/>
                          </a:lnTo>
                          <a:lnTo>
                            <a:pt x="76" y="37"/>
                          </a:lnTo>
                          <a:lnTo>
                            <a:pt x="76" y="56"/>
                          </a:lnTo>
                          <a:lnTo>
                            <a:pt x="55" y="56"/>
                          </a:lnTo>
                          <a:lnTo>
                            <a:pt x="37" y="56"/>
                          </a:lnTo>
                          <a:lnTo>
                            <a:pt x="18" y="56"/>
                          </a:lnTo>
                        </a:path>
                      </a:pathLst>
                    </a:custGeom>
                    <a:noFill/>
                    <a:ln w="0">
                      <a:solidFill>
                        <a:srgbClr val="000000"/>
                      </a:solidFill>
                      <a:round/>
                      <a:headEnd/>
                      <a:tailEnd/>
                    </a:ln>
                  </p:spPr>
                  <p:txBody>
                    <a:bodyPr/>
                    <a:lstStyle/>
                    <a:p>
                      <a:endParaRPr lang="de-DE"/>
                    </a:p>
                  </p:txBody>
                </p:sp>
                <p:sp>
                  <p:nvSpPr>
                    <p:cNvPr id="44395" name="Freeform 240"/>
                    <p:cNvSpPr>
                      <a:spLocks/>
                    </p:cNvSpPr>
                    <p:nvPr/>
                  </p:nvSpPr>
                  <p:spPr bwMode="auto">
                    <a:xfrm>
                      <a:off x="3003" y="4272"/>
                      <a:ext cx="13" cy="9"/>
                    </a:xfrm>
                    <a:custGeom>
                      <a:avLst/>
                      <a:gdLst>
                        <a:gd name="T0" fmla="*/ 0 w 96"/>
                        <a:gd name="T1" fmla="*/ 3 h 56"/>
                        <a:gd name="T2" fmla="*/ 5 w 96"/>
                        <a:gd name="T3" fmla="*/ 0 h 56"/>
                        <a:gd name="T4" fmla="*/ 10 w 96"/>
                        <a:gd name="T5" fmla="*/ 0 h 56"/>
                        <a:gd name="T6" fmla="*/ 13 w 96"/>
                        <a:gd name="T7" fmla="*/ 3 h 56"/>
                        <a:gd name="T8" fmla="*/ 10 w 96"/>
                        <a:gd name="T9" fmla="*/ 6 h 56"/>
                        <a:gd name="T10" fmla="*/ 10 w 96"/>
                        <a:gd name="T11" fmla="*/ 9 h 56"/>
                        <a:gd name="T12" fmla="*/ 7 w 96"/>
                        <a:gd name="T13" fmla="*/ 9 h 56"/>
                        <a:gd name="T14" fmla="*/ 5 w 96"/>
                        <a:gd name="T15" fmla="*/ 9 h 56"/>
                        <a:gd name="T16" fmla="*/ 2 w 96"/>
                        <a:gd name="T17" fmla="*/ 9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56"/>
                        <a:gd name="T29" fmla="*/ 96 w 96"/>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56">
                          <a:moveTo>
                            <a:pt x="0" y="18"/>
                          </a:moveTo>
                          <a:lnTo>
                            <a:pt x="37" y="0"/>
                          </a:lnTo>
                          <a:lnTo>
                            <a:pt x="76" y="0"/>
                          </a:lnTo>
                          <a:lnTo>
                            <a:pt x="96" y="18"/>
                          </a:lnTo>
                          <a:lnTo>
                            <a:pt x="76" y="37"/>
                          </a:lnTo>
                          <a:lnTo>
                            <a:pt x="76" y="56"/>
                          </a:lnTo>
                          <a:lnTo>
                            <a:pt x="55" y="56"/>
                          </a:lnTo>
                          <a:lnTo>
                            <a:pt x="37" y="56"/>
                          </a:lnTo>
                          <a:lnTo>
                            <a:pt x="18" y="56"/>
                          </a:lnTo>
                        </a:path>
                      </a:pathLst>
                    </a:custGeom>
                    <a:noFill/>
                    <a:ln w="0">
                      <a:solidFill>
                        <a:srgbClr val="000000"/>
                      </a:solidFill>
                      <a:round/>
                      <a:headEnd/>
                      <a:tailEnd/>
                    </a:ln>
                  </p:spPr>
                  <p:txBody>
                    <a:bodyPr/>
                    <a:lstStyle/>
                    <a:p>
                      <a:endParaRPr lang="de-DE"/>
                    </a:p>
                  </p:txBody>
                </p:sp>
              </p:grpSp>
              <p:sp>
                <p:nvSpPr>
                  <p:cNvPr id="44068" name="Freeform 241"/>
                  <p:cNvSpPr>
                    <a:spLocks/>
                  </p:cNvSpPr>
                  <p:nvPr/>
                </p:nvSpPr>
                <p:spPr bwMode="auto">
                  <a:xfrm>
                    <a:off x="3003" y="4291"/>
                    <a:ext cx="10" cy="6"/>
                  </a:xfrm>
                  <a:custGeom>
                    <a:avLst/>
                    <a:gdLst>
                      <a:gd name="T0" fmla="*/ 0 w 76"/>
                      <a:gd name="T1" fmla="*/ 0 h 38"/>
                      <a:gd name="T2" fmla="*/ 5 w 76"/>
                      <a:gd name="T3" fmla="*/ 0 h 38"/>
                      <a:gd name="T4" fmla="*/ 10 w 76"/>
                      <a:gd name="T5" fmla="*/ 3 h 38"/>
                      <a:gd name="T6" fmla="*/ 7 w 76"/>
                      <a:gd name="T7" fmla="*/ 6 h 38"/>
                      <a:gd name="T8" fmla="*/ 2 w 76"/>
                      <a:gd name="T9" fmla="*/ 3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0"/>
                        </a:moveTo>
                        <a:lnTo>
                          <a:pt x="37" y="0"/>
                        </a:lnTo>
                        <a:lnTo>
                          <a:pt x="76" y="18"/>
                        </a:lnTo>
                        <a:lnTo>
                          <a:pt x="55" y="38"/>
                        </a:lnTo>
                        <a:lnTo>
                          <a:pt x="18" y="18"/>
                        </a:lnTo>
                      </a:path>
                    </a:pathLst>
                  </a:custGeom>
                  <a:noFill/>
                  <a:ln w="0">
                    <a:solidFill>
                      <a:srgbClr val="000000"/>
                    </a:solidFill>
                    <a:round/>
                    <a:headEnd/>
                    <a:tailEnd/>
                  </a:ln>
                </p:spPr>
                <p:txBody>
                  <a:bodyPr/>
                  <a:lstStyle/>
                  <a:p>
                    <a:endParaRPr lang="de-DE"/>
                  </a:p>
                </p:txBody>
              </p:sp>
              <p:sp>
                <p:nvSpPr>
                  <p:cNvPr id="44069" name="Freeform 242"/>
                  <p:cNvSpPr>
                    <a:spLocks/>
                  </p:cNvSpPr>
                  <p:nvPr/>
                </p:nvSpPr>
                <p:spPr bwMode="auto">
                  <a:xfrm>
                    <a:off x="3003" y="4291"/>
                    <a:ext cx="10" cy="6"/>
                  </a:xfrm>
                  <a:custGeom>
                    <a:avLst/>
                    <a:gdLst>
                      <a:gd name="T0" fmla="*/ 0 w 76"/>
                      <a:gd name="T1" fmla="*/ 0 h 38"/>
                      <a:gd name="T2" fmla="*/ 5 w 76"/>
                      <a:gd name="T3" fmla="*/ 0 h 38"/>
                      <a:gd name="T4" fmla="*/ 10 w 76"/>
                      <a:gd name="T5" fmla="*/ 3 h 38"/>
                      <a:gd name="T6" fmla="*/ 7 w 76"/>
                      <a:gd name="T7" fmla="*/ 6 h 38"/>
                      <a:gd name="T8" fmla="*/ 2 w 76"/>
                      <a:gd name="T9" fmla="*/ 3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0"/>
                        </a:moveTo>
                        <a:lnTo>
                          <a:pt x="37" y="0"/>
                        </a:lnTo>
                        <a:lnTo>
                          <a:pt x="76" y="18"/>
                        </a:lnTo>
                        <a:lnTo>
                          <a:pt x="55" y="38"/>
                        </a:lnTo>
                        <a:lnTo>
                          <a:pt x="18" y="18"/>
                        </a:lnTo>
                      </a:path>
                    </a:pathLst>
                  </a:custGeom>
                  <a:noFill/>
                  <a:ln w="0">
                    <a:solidFill>
                      <a:srgbClr val="000000"/>
                    </a:solidFill>
                    <a:round/>
                    <a:headEnd/>
                    <a:tailEnd/>
                  </a:ln>
                </p:spPr>
                <p:txBody>
                  <a:bodyPr/>
                  <a:lstStyle/>
                  <a:p>
                    <a:endParaRPr lang="de-DE"/>
                  </a:p>
                </p:txBody>
              </p:sp>
              <p:sp>
                <p:nvSpPr>
                  <p:cNvPr id="44070" name="Freeform 243"/>
                  <p:cNvSpPr>
                    <a:spLocks/>
                  </p:cNvSpPr>
                  <p:nvPr/>
                </p:nvSpPr>
                <p:spPr bwMode="auto">
                  <a:xfrm>
                    <a:off x="2983" y="4237"/>
                    <a:ext cx="17" cy="22"/>
                  </a:xfrm>
                  <a:custGeom>
                    <a:avLst/>
                    <a:gdLst>
                      <a:gd name="T0" fmla="*/ 17 w 116"/>
                      <a:gd name="T1" fmla="*/ 0 h 132"/>
                      <a:gd name="T2" fmla="*/ 14 w 116"/>
                      <a:gd name="T3" fmla="*/ 9 h 132"/>
                      <a:gd name="T4" fmla="*/ 8 w 116"/>
                      <a:gd name="T5" fmla="*/ 15 h 132"/>
                      <a:gd name="T6" fmla="*/ 5 w 116"/>
                      <a:gd name="T7" fmla="*/ 19 h 132"/>
                      <a:gd name="T8" fmla="*/ 2 w 116"/>
                      <a:gd name="T9" fmla="*/ 22 h 132"/>
                      <a:gd name="T10" fmla="*/ 0 w 116"/>
                      <a:gd name="T11" fmla="*/ 22 h 132"/>
                      <a:gd name="T12" fmla="*/ 0 w 116"/>
                      <a:gd name="T13" fmla="*/ 19 h 132"/>
                      <a:gd name="T14" fmla="*/ 5 w 116"/>
                      <a:gd name="T15" fmla="*/ 12 h 132"/>
                      <a:gd name="T16" fmla="*/ 8 w 116"/>
                      <a:gd name="T17" fmla="*/ 6 h 132"/>
                      <a:gd name="T18" fmla="*/ 14 w 116"/>
                      <a:gd name="T19" fmla="*/ 0 h 132"/>
                      <a:gd name="T20" fmla="*/ 17 w 116"/>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
                      <a:gd name="T34" fmla="*/ 0 h 132"/>
                      <a:gd name="T35" fmla="*/ 116 w 116"/>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 h="132">
                        <a:moveTo>
                          <a:pt x="116" y="0"/>
                        </a:moveTo>
                        <a:lnTo>
                          <a:pt x="95" y="56"/>
                        </a:lnTo>
                        <a:lnTo>
                          <a:pt x="57" y="92"/>
                        </a:lnTo>
                        <a:lnTo>
                          <a:pt x="36" y="113"/>
                        </a:lnTo>
                        <a:lnTo>
                          <a:pt x="16" y="132"/>
                        </a:lnTo>
                        <a:lnTo>
                          <a:pt x="0" y="132"/>
                        </a:lnTo>
                        <a:lnTo>
                          <a:pt x="0" y="113"/>
                        </a:lnTo>
                        <a:lnTo>
                          <a:pt x="36" y="75"/>
                        </a:lnTo>
                        <a:lnTo>
                          <a:pt x="57" y="36"/>
                        </a:lnTo>
                        <a:lnTo>
                          <a:pt x="95" y="0"/>
                        </a:lnTo>
                        <a:lnTo>
                          <a:pt x="116" y="0"/>
                        </a:lnTo>
                        <a:close/>
                      </a:path>
                    </a:pathLst>
                  </a:custGeom>
                  <a:solidFill>
                    <a:srgbClr val="000000"/>
                  </a:solidFill>
                  <a:ln w="9525">
                    <a:noFill/>
                    <a:round/>
                    <a:headEnd/>
                    <a:tailEnd/>
                  </a:ln>
                </p:spPr>
                <p:txBody>
                  <a:bodyPr/>
                  <a:lstStyle/>
                  <a:p>
                    <a:endParaRPr lang="de-DE"/>
                  </a:p>
                </p:txBody>
              </p:sp>
              <p:sp>
                <p:nvSpPr>
                  <p:cNvPr id="44071" name="Freeform 244"/>
                  <p:cNvSpPr>
                    <a:spLocks/>
                  </p:cNvSpPr>
                  <p:nvPr/>
                </p:nvSpPr>
                <p:spPr bwMode="auto">
                  <a:xfrm>
                    <a:off x="2983" y="4237"/>
                    <a:ext cx="17" cy="22"/>
                  </a:xfrm>
                  <a:custGeom>
                    <a:avLst/>
                    <a:gdLst>
                      <a:gd name="T0" fmla="*/ 17 w 116"/>
                      <a:gd name="T1" fmla="*/ 0 h 132"/>
                      <a:gd name="T2" fmla="*/ 14 w 116"/>
                      <a:gd name="T3" fmla="*/ 9 h 132"/>
                      <a:gd name="T4" fmla="*/ 8 w 116"/>
                      <a:gd name="T5" fmla="*/ 15 h 132"/>
                      <a:gd name="T6" fmla="*/ 5 w 116"/>
                      <a:gd name="T7" fmla="*/ 19 h 132"/>
                      <a:gd name="T8" fmla="*/ 2 w 116"/>
                      <a:gd name="T9" fmla="*/ 22 h 132"/>
                      <a:gd name="T10" fmla="*/ 0 w 116"/>
                      <a:gd name="T11" fmla="*/ 22 h 132"/>
                      <a:gd name="T12" fmla="*/ 0 w 116"/>
                      <a:gd name="T13" fmla="*/ 19 h 132"/>
                      <a:gd name="T14" fmla="*/ 5 w 116"/>
                      <a:gd name="T15" fmla="*/ 12 h 132"/>
                      <a:gd name="T16" fmla="*/ 8 w 116"/>
                      <a:gd name="T17" fmla="*/ 6 h 132"/>
                      <a:gd name="T18" fmla="*/ 14 w 116"/>
                      <a:gd name="T19" fmla="*/ 0 h 132"/>
                      <a:gd name="T20" fmla="*/ 17 w 116"/>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
                      <a:gd name="T34" fmla="*/ 0 h 132"/>
                      <a:gd name="T35" fmla="*/ 116 w 116"/>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 h="132">
                        <a:moveTo>
                          <a:pt x="116" y="0"/>
                        </a:moveTo>
                        <a:lnTo>
                          <a:pt x="95" y="56"/>
                        </a:lnTo>
                        <a:lnTo>
                          <a:pt x="57" y="92"/>
                        </a:lnTo>
                        <a:lnTo>
                          <a:pt x="36" y="113"/>
                        </a:lnTo>
                        <a:lnTo>
                          <a:pt x="16" y="132"/>
                        </a:lnTo>
                        <a:lnTo>
                          <a:pt x="0" y="132"/>
                        </a:lnTo>
                        <a:lnTo>
                          <a:pt x="0" y="113"/>
                        </a:lnTo>
                        <a:lnTo>
                          <a:pt x="36" y="75"/>
                        </a:lnTo>
                        <a:lnTo>
                          <a:pt x="57" y="36"/>
                        </a:lnTo>
                        <a:lnTo>
                          <a:pt x="95" y="0"/>
                        </a:lnTo>
                        <a:lnTo>
                          <a:pt x="116" y="0"/>
                        </a:lnTo>
                      </a:path>
                    </a:pathLst>
                  </a:custGeom>
                  <a:noFill/>
                  <a:ln w="0">
                    <a:solidFill>
                      <a:srgbClr val="000000"/>
                    </a:solidFill>
                    <a:round/>
                    <a:headEnd/>
                    <a:tailEnd/>
                  </a:ln>
                </p:spPr>
                <p:txBody>
                  <a:bodyPr/>
                  <a:lstStyle/>
                  <a:p>
                    <a:endParaRPr lang="de-DE"/>
                  </a:p>
                </p:txBody>
              </p:sp>
              <p:sp>
                <p:nvSpPr>
                  <p:cNvPr id="44072" name="Freeform 245"/>
                  <p:cNvSpPr>
                    <a:spLocks/>
                  </p:cNvSpPr>
                  <p:nvPr/>
                </p:nvSpPr>
                <p:spPr bwMode="auto">
                  <a:xfrm>
                    <a:off x="2975" y="4230"/>
                    <a:ext cx="33" cy="38"/>
                  </a:xfrm>
                  <a:custGeom>
                    <a:avLst/>
                    <a:gdLst>
                      <a:gd name="T0" fmla="*/ 0 w 233"/>
                      <a:gd name="T1" fmla="*/ 22 h 228"/>
                      <a:gd name="T2" fmla="*/ 8 w 233"/>
                      <a:gd name="T3" fmla="*/ 25 h 228"/>
                      <a:gd name="T4" fmla="*/ 11 w 233"/>
                      <a:gd name="T5" fmla="*/ 22 h 228"/>
                      <a:gd name="T6" fmla="*/ 14 w 233"/>
                      <a:gd name="T7" fmla="*/ 16 h 228"/>
                      <a:gd name="T8" fmla="*/ 19 w 233"/>
                      <a:gd name="T9" fmla="*/ 9 h 228"/>
                      <a:gd name="T10" fmla="*/ 22 w 233"/>
                      <a:gd name="T11" fmla="*/ 0 h 228"/>
                      <a:gd name="T12" fmla="*/ 19 w 233"/>
                      <a:gd name="T13" fmla="*/ 25 h 228"/>
                      <a:gd name="T14" fmla="*/ 19 w 233"/>
                      <a:gd name="T15" fmla="*/ 38 h 228"/>
                      <a:gd name="T16" fmla="*/ 28 w 233"/>
                      <a:gd name="T17" fmla="*/ 35 h 228"/>
                      <a:gd name="T18" fmla="*/ 28 w 233"/>
                      <a:gd name="T19" fmla="*/ 25 h 228"/>
                      <a:gd name="T20" fmla="*/ 25 w 233"/>
                      <a:gd name="T21" fmla="*/ 12 h 228"/>
                      <a:gd name="T22" fmla="*/ 30 w 233"/>
                      <a:gd name="T23" fmla="*/ 9 h 228"/>
                      <a:gd name="T24" fmla="*/ 33 w 233"/>
                      <a:gd name="T25" fmla="*/ 9 h 228"/>
                      <a:gd name="T26" fmla="*/ 33 w 233"/>
                      <a:gd name="T27" fmla="*/ 6 h 228"/>
                      <a:gd name="T28" fmla="*/ 33 w 233"/>
                      <a:gd name="T29" fmla="*/ 3 h 228"/>
                      <a:gd name="T30" fmla="*/ 28 w 233"/>
                      <a:gd name="T31" fmla="*/ 3 h 228"/>
                      <a:gd name="T32" fmla="*/ 25 w 233"/>
                      <a:gd name="T33" fmla="*/ 3 h 228"/>
                      <a:gd name="T34" fmla="*/ 22 w 233"/>
                      <a:gd name="T35" fmla="*/ 0 h 228"/>
                      <a:gd name="T36" fmla="*/ 19 w 233"/>
                      <a:gd name="T37" fmla="*/ 3 h 228"/>
                      <a:gd name="T38" fmla="*/ 14 w 233"/>
                      <a:gd name="T39" fmla="*/ 9 h 228"/>
                      <a:gd name="T40" fmla="*/ 8 w 233"/>
                      <a:gd name="T41" fmla="*/ 19 h 228"/>
                      <a:gd name="T42" fmla="*/ 5 w 233"/>
                      <a:gd name="T43" fmla="*/ 19 h 228"/>
                      <a:gd name="T44" fmla="*/ 0 w 233"/>
                      <a:gd name="T45" fmla="*/ 22 h 2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3"/>
                      <a:gd name="T70" fmla="*/ 0 h 228"/>
                      <a:gd name="T71" fmla="*/ 233 w 233"/>
                      <a:gd name="T72" fmla="*/ 228 h 2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3" h="228">
                        <a:moveTo>
                          <a:pt x="0" y="130"/>
                        </a:moveTo>
                        <a:lnTo>
                          <a:pt x="60" y="151"/>
                        </a:lnTo>
                        <a:lnTo>
                          <a:pt x="76" y="130"/>
                        </a:lnTo>
                        <a:lnTo>
                          <a:pt x="96" y="94"/>
                        </a:lnTo>
                        <a:lnTo>
                          <a:pt x="136" y="56"/>
                        </a:lnTo>
                        <a:lnTo>
                          <a:pt x="155" y="0"/>
                        </a:lnTo>
                        <a:lnTo>
                          <a:pt x="136" y="151"/>
                        </a:lnTo>
                        <a:lnTo>
                          <a:pt x="136" y="228"/>
                        </a:lnTo>
                        <a:lnTo>
                          <a:pt x="196" y="209"/>
                        </a:lnTo>
                        <a:lnTo>
                          <a:pt x="196" y="151"/>
                        </a:lnTo>
                        <a:lnTo>
                          <a:pt x="176" y="74"/>
                        </a:lnTo>
                        <a:lnTo>
                          <a:pt x="214" y="56"/>
                        </a:lnTo>
                        <a:lnTo>
                          <a:pt x="233" y="56"/>
                        </a:lnTo>
                        <a:lnTo>
                          <a:pt x="233" y="38"/>
                        </a:lnTo>
                        <a:lnTo>
                          <a:pt x="233" y="17"/>
                        </a:lnTo>
                        <a:lnTo>
                          <a:pt x="196" y="17"/>
                        </a:lnTo>
                        <a:lnTo>
                          <a:pt x="176" y="17"/>
                        </a:lnTo>
                        <a:lnTo>
                          <a:pt x="155" y="0"/>
                        </a:lnTo>
                        <a:lnTo>
                          <a:pt x="136" y="17"/>
                        </a:lnTo>
                        <a:lnTo>
                          <a:pt x="96" y="56"/>
                        </a:lnTo>
                        <a:lnTo>
                          <a:pt x="60" y="113"/>
                        </a:lnTo>
                        <a:lnTo>
                          <a:pt x="38" y="113"/>
                        </a:lnTo>
                        <a:lnTo>
                          <a:pt x="0" y="130"/>
                        </a:lnTo>
                        <a:close/>
                      </a:path>
                    </a:pathLst>
                  </a:custGeom>
                  <a:solidFill>
                    <a:srgbClr val="737373"/>
                  </a:solidFill>
                  <a:ln w="9525">
                    <a:noFill/>
                    <a:round/>
                    <a:headEnd/>
                    <a:tailEnd/>
                  </a:ln>
                </p:spPr>
                <p:txBody>
                  <a:bodyPr/>
                  <a:lstStyle/>
                  <a:p>
                    <a:endParaRPr lang="de-DE"/>
                  </a:p>
                </p:txBody>
              </p:sp>
              <p:sp>
                <p:nvSpPr>
                  <p:cNvPr id="44073" name="Freeform 246"/>
                  <p:cNvSpPr>
                    <a:spLocks/>
                  </p:cNvSpPr>
                  <p:nvPr/>
                </p:nvSpPr>
                <p:spPr bwMode="auto">
                  <a:xfrm>
                    <a:off x="2975" y="4230"/>
                    <a:ext cx="33" cy="38"/>
                  </a:xfrm>
                  <a:custGeom>
                    <a:avLst/>
                    <a:gdLst>
                      <a:gd name="T0" fmla="*/ 0 w 233"/>
                      <a:gd name="T1" fmla="*/ 22 h 228"/>
                      <a:gd name="T2" fmla="*/ 8 w 233"/>
                      <a:gd name="T3" fmla="*/ 25 h 228"/>
                      <a:gd name="T4" fmla="*/ 11 w 233"/>
                      <a:gd name="T5" fmla="*/ 22 h 228"/>
                      <a:gd name="T6" fmla="*/ 14 w 233"/>
                      <a:gd name="T7" fmla="*/ 16 h 228"/>
                      <a:gd name="T8" fmla="*/ 19 w 233"/>
                      <a:gd name="T9" fmla="*/ 9 h 228"/>
                      <a:gd name="T10" fmla="*/ 22 w 233"/>
                      <a:gd name="T11" fmla="*/ 0 h 228"/>
                      <a:gd name="T12" fmla="*/ 19 w 233"/>
                      <a:gd name="T13" fmla="*/ 25 h 228"/>
                      <a:gd name="T14" fmla="*/ 19 w 233"/>
                      <a:gd name="T15" fmla="*/ 38 h 228"/>
                      <a:gd name="T16" fmla="*/ 28 w 233"/>
                      <a:gd name="T17" fmla="*/ 35 h 228"/>
                      <a:gd name="T18" fmla="*/ 28 w 233"/>
                      <a:gd name="T19" fmla="*/ 25 h 228"/>
                      <a:gd name="T20" fmla="*/ 25 w 233"/>
                      <a:gd name="T21" fmla="*/ 12 h 228"/>
                      <a:gd name="T22" fmla="*/ 30 w 233"/>
                      <a:gd name="T23" fmla="*/ 9 h 228"/>
                      <a:gd name="T24" fmla="*/ 33 w 233"/>
                      <a:gd name="T25" fmla="*/ 9 h 228"/>
                      <a:gd name="T26" fmla="*/ 33 w 233"/>
                      <a:gd name="T27" fmla="*/ 6 h 228"/>
                      <a:gd name="T28" fmla="*/ 33 w 233"/>
                      <a:gd name="T29" fmla="*/ 3 h 228"/>
                      <a:gd name="T30" fmla="*/ 28 w 233"/>
                      <a:gd name="T31" fmla="*/ 3 h 228"/>
                      <a:gd name="T32" fmla="*/ 25 w 233"/>
                      <a:gd name="T33" fmla="*/ 3 h 228"/>
                      <a:gd name="T34" fmla="*/ 22 w 233"/>
                      <a:gd name="T35" fmla="*/ 0 h 228"/>
                      <a:gd name="T36" fmla="*/ 19 w 233"/>
                      <a:gd name="T37" fmla="*/ 3 h 228"/>
                      <a:gd name="T38" fmla="*/ 14 w 233"/>
                      <a:gd name="T39" fmla="*/ 9 h 228"/>
                      <a:gd name="T40" fmla="*/ 8 w 233"/>
                      <a:gd name="T41" fmla="*/ 19 h 228"/>
                      <a:gd name="T42" fmla="*/ 5 w 233"/>
                      <a:gd name="T43" fmla="*/ 19 h 228"/>
                      <a:gd name="T44" fmla="*/ 0 w 233"/>
                      <a:gd name="T45" fmla="*/ 22 h 2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3"/>
                      <a:gd name="T70" fmla="*/ 0 h 228"/>
                      <a:gd name="T71" fmla="*/ 233 w 233"/>
                      <a:gd name="T72" fmla="*/ 228 h 2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3" h="228">
                        <a:moveTo>
                          <a:pt x="0" y="130"/>
                        </a:moveTo>
                        <a:lnTo>
                          <a:pt x="60" y="151"/>
                        </a:lnTo>
                        <a:lnTo>
                          <a:pt x="76" y="130"/>
                        </a:lnTo>
                        <a:lnTo>
                          <a:pt x="96" y="94"/>
                        </a:lnTo>
                        <a:lnTo>
                          <a:pt x="136" y="56"/>
                        </a:lnTo>
                        <a:lnTo>
                          <a:pt x="155" y="0"/>
                        </a:lnTo>
                        <a:lnTo>
                          <a:pt x="136" y="151"/>
                        </a:lnTo>
                        <a:lnTo>
                          <a:pt x="136" y="228"/>
                        </a:lnTo>
                        <a:lnTo>
                          <a:pt x="196" y="209"/>
                        </a:lnTo>
                        <a:lnTo>
                          <a:pt x="196" y="151"/>
                        </a:lnTo>
                        <a:lnTo>
                          <a:pt x="176" y="74"/>
                        </a:lnTo>
                        <a:lnTo>
                          <a:pt x="214" y="56"/>
                        </a:lnTo>
                        <a:lnTo>
                          <a:pt x="233" y="56"/>
                        </a:lnTo>
                        <a:lnTo>
                          <a:pt x="233" y="38"/>
                        </a:lnTo>
                        <a:lnTo>
                          <a:pt x="233" y="17"/>
                        </a:lnTo>
                        <a:lnTo>
                          <a:pt x="196" y="17"/>
                        </a:lnTo>
                        <a:lnTo>
                          <a:pt x="176" y="17"/>
                        </a:lnTo>
                        <a:lnTo>
                          <a:pt x="155" y="0"/>
                        </a:lnTo>
                        <a:lnTo>
                          <a:pt x="136" y="17"/>
                        </a:lnTo>
                        <a:lnTo>
                          <a:pt x="96" y="56"/>
                        </a:lnTo>
                        <a:lnTo>
                          <a:pt x="60" y="113"/>
                        </a:lnTo>
                        <a:lnTo>
                          <a:pt x="38" y="113"/>
                        </a:lnTo>
                        <a:lnTo>
                          <a:pt x="0" y="130"/>
                        </a:lnTo>
                      </a:path>
                    </a:pathLst>
                  </a:custGeom>
                  <a:noFill/>
                  <a:ln w="0">
                    <a:solidFill>
                      <a:srgbClr val="000000"/>
                    </a:solidFill>
                    <a:round/>
                    <a:headEnd/>
                    <a:tailEnd/>
                  </a:ln>
                </p:spPr>
                <p:txBody>
                  <a:bodyPr/>
                  <a:lstStyle/>
                  <a:p>
                    <a:endParaRPr lang="de-DE"/>
                  </a:p>
                </p:txBody>
              </p:sp>
              <p:sp>
                <p:nvSpPr>
                  <p:cNvPr id="44074" name="Freeform 247"/>
                  <p:cNvSpPr>
                    <a:spLocks/>
                  </p:cNvSpPr>
                  <p:nvPr/>
                </p:nvSpPr>
                <p:spPr bwMode="auto">
                  <a:xfrm>
                    <a:off x="3061" y="4013"/>
                    <a:ext cx="69" cy="239"/>
                  </a:xfrm>
                  <a:custGeom>
                    <a:avLst/>
                    <a:gdLst>
                      <a:gd name="T0" fmla="*/ 45 w 485"/>
                      <a:gd name="T1" fmla="*/ 3 h 1433"/>
                      <a:gd name="T2" fmla="*/ 47 w 485"/>
                      <a:gd name="T3" fmla="*/ 0 h 1433"/>
                      <a:gd name="T4" fmla="*/ 52 w 485"/>
                      <a:gd name="T5" fmla="*/ 0 h 1433"/>
                      <a:gd name="T6" fmla="*/ 61 w 485"/>
                      <a:gd name="T7" fmla="*/ 0 h 1433"/>
                      <a:gd name="T8" fmla="*/ 64 w 485"/>
                      <a:gd name="T9" fmla="*/ 3 h 1433"/>
                      <a:gd name="T10" fmla="*/ 66 w 485"/>
                      <a:gd name="T11" fmla="*/ 6 h 1433"/>
                      <a:gd name="T12" fmla="*/ 69 w 485"/>
                      <a:gd name="T13" fmla="*/ 10 h 1433"/>
                      <a:gd name="T14" fmla="*/ 69 w 485"/>
                      <a:gd name="T15" fmla="*/ 35 h 1433"/>
                      <a:gd name="T16" fmla="*/ 66 w 485"/>
                      <a:gd name="T17" fmla="*/ 57 h 1433"/>
                      <a:gd name="T18" fmla="*/ 64 w 485"/>
                      <a:gd name="T19" fmla="*/ 77 h 1433"/>
                      <a:gd name="T20" fmla="*/ 64 w 485"/>
                      <a:gd name="T21" fmla="*/ 93 h 1433"/>
                      <a:gd name="T22" fmla="*/ 66 w 485"/>
                      <a:gd name="T23" fmla="*/ 112 h 1433"/>
                      <a:gd name="T24" fmla="*/ 69 w 485"/>
                      <a:gd name="T25" fmla="*/ 131 h 1433"/>
                      <a:gd name="T26" fmla="*/ 69 w 485"/>
                      <a:gd name="T27" fmla="*/ 147 h 1433"/>
                      <a:gd name="T28" fmla="*/ 64 w 485"/>
                      <a:gd name="T29" fmla="*/ 172 h 1433"/>
                      <a:gd name="T30" fmla="*/ 55 w 485"/>
                      <a:gd name="T31" fmla="*/ 195 h 1433"/>
                      <a:gd name="T32" fmla="*/ 45 w 485"/>
                      <a:gd name="T33" fmla="*/ 214 h 1433"/>
                      <a:gd name="T34" fmla="*/ 33 w 485"/>
                      <a:gd name="T35" fmla="*/ 227 h 1433"/>
                      <a:gd name="T36" fmla="*/ 28 w 485"/>
                      <a:gd name="T37" fmla="*/ 233 h 1433"/>
                      <a:gd name="T38" fmla="*/ 22 w 485"/>
                      <a:gd name="T39" fmla="*/ 239 h 1433"/>
                      <a:gd name="T40" fmla="*/ 17 w 485"/>
                      <a:gd name="T41" fmla="*/ 239 h 1433"/>
                      <a:gd name="T42" fmla="*/ 8 w 485"/>
                      <a:gd name="T43" fmla="*/ 239 h 1433"/>
                      <a:gd name="T44" fmla="*/ 3 w 485"/>
                      <a:gd name="T45" fmla="*/ 236 h 1433"/>
                      <a:gd name="T46" fmla="*/ 0 w 485"/>
                      <a:gd name="T47" fmla="*/ 233 h 1433"/>
                      <a:gd name="T48" fmla="*/ 0 w 485"/>
                      <a:gd name="T49" fmla="*/ 227 h 1433"/>
                      <a:gd name="T50" fmla="*/ 45 w 485"/>
                      <a:gd name="T51" fmla="*/ 3 h 14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5"/>
                      <a:gd name="T79" fmla="*/ 0 h 1433"/>
                      <a:gd name="T80" fmla="*/ 485 w 485"/>
                      <a:gd name="T81" fmla="*/ 1433 h 14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5" h="1433">
                        <a:moveTo>
                          <a:pt x="313" y="18"/>
                        </a:moveTo>
                        <a:lnTo>
                          <a:pt x="330" y="0"/>
                        </a:lnTo>
                        <a:lnTo>
                          <a:pt x="369" y="0"/>
                        </a:lnTo>
                        <a:lnTo>
                          <a:pt x="428" y="0"/>
                        </a:lnTo>
                        <a:lnTo>
                          <a:pt x="447" y="18"/>
                        </a:lnTo>
                        <a:lnTo>
                          <a:pt x="466" y="37"/>
                        </a:lnTo>
                        <a:lnTo>
                          <a:pt x="485" y="57"/>
                        </a:lnTo>
                        <a:lnTo>
                          <a:pt x="485" y="209"/>
                        </a:lnTo>
                        <a:lnTo>
                          <a:pt x="466" y="344"/>
                        </a:lnTo>
                        <a:lnTo>
                          <a:pt x="447" y="459"/>
                        </a:lnTo>
                        <a:lnTo>
                          <a:pt x="447" y="555"/>
                        </a:lnTo>
                        <a:lnTo>
                          <a:pt x="466" y="671"/>
                        </a:lnTo>
                        <a:lnTo>
                          <a:pt x="485" y="786"/>
                        </a:lnTo>
                        <a:lnTo>
                          <a:pt x="485" y="880"/>
                        </a:lnTo>
                        <a:lnTo>
                          <a:pt x="447" y="1034"/>
                        </a:lnTo>
                        <a:lnTo>
                          <a:pt x="389" y="1168"/>
                        </a:lnTo>
                        <a:lnTo>
                          <a:pt x="313" y="1283"/>
                        </a:lnTo>
                        <a:lnTo>
                          <a:pt x="233" y="1359"/>
                        </a:lnTo>
                        <a:lnTo>
                          <a:pt x="195" y="1397"/>
                        </a:lnTo>
                        <a:lnTo>
                          <a:pt x="155" y="1433"/>
                        </a:lnTo>
                        <a:lnTo>
                          <a:pt x="117" y="1433"/>
                        </a:lnTo>
                        <a:lnTo>
                          <a:pt x="58" y="1433"/>
                        </a:lnTo>
                        <a:lnTo>
                          <a:pt x="20" y="1416"/>
                        </a:lnTo>
                        <a:lnTo>
                          <a:pt x="0" y="1397"/>
                        </a:lnTo>
                        <a:lnTo>
                          <a:pt x="0" y="1359"/>
                        </a:lnTo>
                        <a:lnTo>
                          <a:pt x="313" y="18"/>
                        </a:lnTo>
                        <a:close/>
                      </a:path>
                    </a:pathLst>
                  </a:custGeom>
                  <a:solidFill>
                    <a:srgbClr val="C2C2C2"/>
                  </a:solidFill>
                  <a:ln w="9525">
                    <a:noFill/>
                    <a:round/>
                    <a:headEnd/>
                    <a:tailEnd/>
                  </a:ln>
                </p:spPr>
                <p:txBody>
                  <a:bodyPr/>
                  <a:lstStyle/>
                  <a:p>
                    <a:endParaRPr lang="de-DE"/>
                  </a:p>
                </p:txBody>
              </p:sp>
              <p:sp>
                <p:nvSpPr>
                  <p:cNvPr id="44075" name="Freeform 248"/>
                  <p:cNvSpPr>
                    <a:spLocks/>
                  </p:cNvSpPr>
                  <p:nvPr/>
                </p:nvSpPr>
                <p:spPr bwMode="auto">
                  <a:xfrm>
                    <a:off x="3061" y="4013"/>
                    <a:ext cx="69" cy="239"/>
                  </a:xfrm>
                  <a:custGeom>
                    <a:avLst/>
                    <a:gdLst>
                      <a:gd name="T0" fmla="*/ 45 w 485"/>
                      <a:gd name="T1" fmla="*/ 3 h 1433"/>
                      <a:gd name="T2" fmla="*/ 47 w 485"/>
                      <a:gd name="T3" fmla="*/ 0 h 1433"/>
                      <a:gd name="T4" fmla="*/ 52 w 485"/>
                      <a:gd name="T5" fmla="*/ 0 h 1433"/>
                      <a:gd name="T6" fmla="*/ 61 w 485"/>
                      <a:gd name="T7" fmla="*/ 0 h 1433"/>
                      <a:gd name="T8" fmla="*/ 64 w 485"/>
                      <a:gd name="T9" fmla="*/ 3 h 1433"/>
                      <a:gd name="T10" fmla="*/ 66 w 485"/>
                      <a:gd name="T11" fmla="*/ 6 h 1433"/>
                      <a:gd name="T12" fmla="*/ 69 w 485"/>
                      <a:gd name="T13" fmla="*/ 10 h 1433"/>
                      <a:gd name="T14" fmla="*/ 69 w 485"/>
                      <a:gd name="T15" fmla="*/ 35 h 1433"/>
                      <a:gd name="T16" fmla="*/ 66 w 485"/>
                      <a:gd name="T17" fmla="*/ 57 h 1433"/>
                      <a:gd name="T18" fmla="*/ 64 w 485"/>
                      <a:gd name="T19" fmla="*/ 77 h 1433"/>
                      <a:gd name="T20" fmla="*/ 64 w 485"/>
                      <a:gd name="T21" fmla="*/ 93 h 1433"/>
                      <a:gd name="T22" fmla="*/ 66 w 485"/>
                      <a:gd name="T23" fmla="*/ 112 h 1433"/>
                      <a:gd name="T24" fmla="*/ 69 w 485"/>
                      <a:gd name="T25" fmla="*/ 131 h 1433"/>
                      <a:gd name="T26" fmla="*/ 69 w 485"/>
                      <a:gd name="T27" fmla="*/ 147 h 1433"/>
                      <a:gd name="T28" fmla="*/ 64 w 485"/>
                      <a:gd name="T29" fmla="*/ 172 h 1433"/>
                      <a:gd name="T30" fmla="*/ 55 w 485"/>
                      <a:gd name="T31" fmla="*/ 195 h 1433"/>
                      <a:gd name="T32" fmla="*/ 45 w 485"/>
                      <a:gd name="T33" fmla="*/ 214 h 1433"/>
                      <a:gd name="T34" fmla="*/ 33 w 485"/>
                      <a:gd name="T35" fmla="*/ 227 h 1433"/>
                      <a:gd name="T36" fmla="*/ 28 w 485"/>
                      <a:gd name="T37" fmla="*/ 233 h 1433"/>
                      <a:gd name="T38" fmla="*/ 22 w 485"/>
                      <a:gd name="T39" fmla="*/ 239 h 1433"/>
                      <a:gd name="T40" fmla="*/ 17 w 485"/>
                      <a:gd name="T41" fmla="*/ 239 h 1433"/>
                      <a:gd name="T42" fmla="*/ 8 w 485"/>
                      <a:gd name="T43" fmla="*/ 239 h 1433"/>
                      <a:gd name="T44" fmla="*/ 3 w 485"/>
                      <a:gd name="T45" fmla="*/ 236 h 1433"/>
                      <a:gd name="T46" fmla="*/ 0 w 485"/>
                      <a:gd name="T47" fmla="*/ 233 h 1433"/>
                      <a:gd name="T48" fmla="*/ 0 w 485"/>
                      <a:gd name="T49" fmla="*/ 227 h 1433"/>
                      <a:gd name="T50" fmla="*/ 45 w 485"/>
                      <a:gd name="T51" fmla="*/ 3 h 14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5"/>
                      <a:gd name="T79" fmla="*/ 0 h 1433"/>
                      <a:gd name="T80" fmla="*/ 485 w 485"/>
                      <a:gd name="T81" fmla="*/ 1433 h 14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5" h="1433">
                        <a:moveTo>
                          <a:pt x="313" y="18"/>
                        </a:moveTo>
                        <a:lnTo>
                          <a:pt x="330" y="0"/>
                        </a:lnTo>
                        <a:lnTo>
                          <a:pt x="369" y="0"/>
                        </a:lnTo>
                        <a:lnTo>
                          <a:pt x="428" y="0"/>
                        </a:lnTo>
                        <a:lnTo>
                          <a:pt x="447" y="18"/>
                        </a:lnTo>
                        <a:lnTo>
                          <a:pt x="466" y="37"/>
                        </a:lnTo>
                        <a:lnTo>
                          <a:pt x="485" y="57"/>
                        </a:lnTo>
                        <a:lnTo>
                          <a:pt x="485" y="209"/>
                        </a:lnTo>
                        <a:lnTo>
                          <a:pt x="466" y="344"/>
                        </a:lnTo>
                        <a:lnTo>
                          <a:pt x="447" y="459"/>
                        </a:lnTo>
                        <a:lnTo>
                          <a:pt x="447" y="555"/>
                        </a:lnTo>
                        <a:lnTo>
                          <a:pt x="466" y="671"/>
                        </a:lnTo>
                        <a:lnTo>
                          <a:pt x="485" y="786"/>
                        </a:lnTo>
                        <a:lnTo>
                          <a:pt x="485" y="880"/>
                        </a:lnTo>
                        <a:lnTo>
                          <a:pt x="447" y="1034"/>
                        </a:lnTo>
                        <a:lnTo>
                          <a:pt x="389" y="1168"/>
                        </a:lnTo>
                        <a:lnTo>
                          <a:pt x="313" y="1283"/>
                        </a:lnTo>
                        <a:lnTo>
                          <a:pt x="233" y="1359"/>
                        </a:lnTo>
                        <a:lnTo>
                          <a:pt x="195" y="1397"/>
                        </a:lnTo>
                        <a:lnTo>
                          <a:pt x="155" y="1433"/>
                        </a:lnTo>
                        <a:lnTo>
                          <a:pt x="117" y="1433"/>
                        </a:lnTo>
                        <a:lnTo>
                          <a:pt x="58" y="1433"/>
                        </a:lnTo>
                        <a:lnTo>
                          <a:pt x="20" y="1416"/>
                        </a:lnTo>
                        <a:lnTo>
                          <a:pt x="0" y="1397"/>
                        </a:lnTo>
                        <a:lnTo>
                          <a:pt x="0" y="1359"/>
                        </a:lnTo>
                        <a:lnTo>
                          <a:pt x="313" y="18"/>
                        </a:lnTo>
                      </a:path>
                    </a:pathLst>
                  </a:custGeom>
                  <a:noFill/>
                  <a:ln w="0">
                    <a:solidFill>
                      <a:srgbClr val="000000"/>
                    </a:solidFill>
                    <a:round/>
                    <a:headEnd/>
                    <a:tailEnd/>
                  </a:ln>
                </p:spPr>
                <p:txBody>
                  <a:bodyPr/>
                  <a:lstStyle/>
                  <a:p>
                    <a:endParaRPr lang="de-DE"/>
                  </a:p>
                </p:txBody>
              </p:sp>
              <p:sp>
                <p:nvSpPr>
                  <p:cNvPr id="44076" name="Freeform 249"/>
                  <p:cNvSpPr>
                    <a:spLocks/>
                  </p:cNvSpPr>
                  <p:nvPr/>
                </p:nvSpPr>
                <p:spPr bwMode="auto">
                  <a:xfrm>
                    <a:off x="3011" y="4135"/>
                    <a:ext cx="11" cy="29"/>
                  </a:xfrm>
                  <a:custGeom>
                    <a:avLst/>
                    <a:gdLst>
                      <a:gd name="T0" fmla="*/ 10 w 73"/>
                      <a:gd name="T1" fmla="*/ 0 h 175"/>
                      <a:gd name="T2" fmla="*/ 11 w 73"/>
                      <a:gd name="T3" fmla="*/ 4 h 175"/>
                      <a:gd name="T4" fmla="*/ 10 w 73"/>
                      <a:gd name="T5" fmla="*/ 8 h 175"/>
                      <a:gd name="T6" fmla="*/ 8 w 73"/>
                      <a:gd name="T7" fmla="*/ 12 h 175"/>
                      <a:gd name="T8" fmla="*/ 8 w 73"/>
                      <a:gd name="T9" fmla="*/ 16 h 175"/>
                      <a:gd name="T10" fmla="*/ 8 w 73"/>
                      <a:gd name="T11" fmla="*/ 19 h 175"/>
                      <a:gd name="T12" fmla="*/ 8 w 73"/>
                      <a:gd name="T13" fmla="*/ 21 h 175"/>
                      <a:gd name="T14" fmla="*/ 6 w 73"/>
                      <a:gd name="T15" fmla="*/ 24 h 175"/>
                      <a:gd name="T16" fmla="*/ 1 w 73"/>
                      <a:gd name="T17" fmla="*/ 28 h 175"/>
                      <a:gd name="T18" fmla="*/ 0 w 73"/>
                      <a:gd name="T19" fmla="*/ 29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75"/>
                      <a:gd name="T32" fmla="*/ 73 w 73"/>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75">
                        <a:moveTo>
                          <a:pt x="65" y="0"/>
                        </a:moveTo>
                        <a:lnTo>
                          <a:pt x="73" y="22"/>
                        </a:lnTo>
                        <a:lnTo>
                          <a:pt x="65" y="48"/>
                        </a:lnTo>
                        <a:lnTo>
                          <a:pt x="55" y="70"/>
                        </a:lnTo>
                        <a:lnTo>
                          <a:pt x="50" y="95"/>
                        </a:lnTo>
                        <a:lnTo>
                          <a:pt x="50" y="112"/>
                        </a:lnTo>
                        <a:lnTo>
                          <a:pt x="50" y="128"/>
                        </a:lnTo>
                        <a:lnTo>
                          <a:pt x="41" y="144"/>
                        </a:lnTo>
                        <a:lnTo>
                          <a:pt x="8" y="169"/>
                        </a:lnTo>
                        <a:lnTo>
                          <a:pt x="0" y="175"/>
                        </a:lnTo>
                      </a:path>
                    </a:pathLst>
                  </a:custGeom>
                  <a:noFill/>
                  <a:ln w="0">
                    <a:solidFill>
                      <a:srgbClr val="000000"/>
                    </a:solidFill>
                    <a:round/>
                    <a:headEnd/>
                    <a:tailEnd/>
                  </a:ln>
                </p:spPr>
                <p:txBody>
                  <a:bodyPr/>
                  <a:lstStyle/>
                  <a:p>
                    <a:endParaRPr lang="de-DE"/>
                  </a:p>
                </p:txBody>
              </p:sp>
              <p:sp>
                <p:nvSpPr>
                  <p:cNvPr id="44077" name="Freeform 250"/>
                  <p:cNvSpPr>
                    <a:spLocks/>
                  </p:cNvSpPr>
                  <p:nvPr/>
                </p:nvSpPr>
                <p:spPr bwMode="auto">
                  <a:xfrm>
                    <a:off x="3011" y="4135"/>
                    <a:ext cx="11" cy="29"/>
                  </a:xfrm>
                  <a:custGeom>
                    <a:avLst/>
                    <a:gdLst>
                      <a:gd name="T0" fmla="*/ 10 w 73"/>
                      <a:gd name="T1" fmla="*/ 0 h 175"/>
                      <a:gd name="T2" fmla="*/ 11 w 73"/>
                      <a:gd name="T3" fmla="*/ 4 h 175"/>
                      <a:gd name="T4" fmla="*/ 10 w 73"/>
                      <a:gd name="T5" fmla="*/ 8 h 175"/>
                      <a:gd name="T6" fmla="*/ 8 w 73"/>
                      <a:gd name="T7" fmla="*/ 12 h 175"/>
                      <a:gd name="T8" fmla="*/ 8 w 73"/>
                      <a:gd name="T9" fmla="*/ 16 h 175"/>
                      <a:gd name="T10" fmla="*/ 8 w 73"/>
                      <a:gd name="T11" fmla="*/ 19 h 175"/>
                      <a:gd name="T12" fmla="*/ 8 w 73"/>
                      <a:gd name="T13" fmla="*/ 21 h 175"/>
                      <a:gd name="T14" fmla="*/ 6 w 73"/>
                      <a:gd name="T15" fmla="*/ 24 h 175"/>
                      <a:gd name="T16" fmla="*/ 1 w 73"/>
                      <a:gd name="T17" fmla="*/ 28 h 175"/>
                      <a:gd name="T18" fmla="*/ 0 w 73"/>
                      <a:gd name="T19" fmla="*/ 29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75"/>
                      <a:gd name="T32" fmla="*/ 73 w 73"/>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75">
                        <a:moveTo>
                          <a:pt x="65" y="0"/>
                        </a:moveTo>
                        <a:lnTo>
                          <a:pt x="73" y="22"/>
                        </a:lnTo>
                        <a:lnTo>
                          <a:pt x="65" y="48"/>
                        </a:lnTo>
                        <a:lnTo>
                          <a:pt x="55" y="70"/>
                        </a:lnTo>
                        <a:lnTo>
                          <a:pt x="50" y="95"/>
                        </a:lnTo>
                        <a:lnTo>
                          <a:pt x="50" y="112"/>
                        </a:lnTo>
                        <a:lnTo>
                          <a:pt x="50" y="128"/>
                        </a:lnTo>
                        <a:lnTo>
                          <a:pt x="41" y="144"/>
                        </a:lnTo>
                        <a:lnTo>
                          <a:pt x="8" y="169"/>
                        </a:lnTo>
                        <a:lnTo>
                          <a:pt x="0" y="175"/>
                        </a:lnTo>
                      </a:path>
                    </a:pathLst>
                  </a:custGeom>
                  <a:noFill/>
                  <a:ln w="0">
                    <a:solidFill>
                      <a:srgbClr val="000000"/>
                    </a:solidFill>
                    <a:round/>
                    <a:headEnd/>
                    <a:tailEnd/>
                  </a:ln>
                </p:spPr>
                <p:txBody>
                  <a:bodyPr/>
                  <a:lstStyle/>
                  <a:p>
                    <a:endParaRPr lang="de-DE"/>
                  </a:p>
                </p:txBody>
              </p:sp>
              <p:sp>
                <p:nvSpPr>
                  <p:cNvPr id="44078" name="Freeform 251"/>
                  <p:cNvSpPr>
                    <a:spLocks/>
                  </p:cNvSpPr>
                  <p:nvPr/>
                </p:nvSpPr>
                <p:spPr bwMode="auto">
                  <a:xfrm>
                    <a:off x="3002" y="4155"/>
                    <a:ext cx="11" cy="13"/>
                  </a:xfrm>
                  <a:custGeom>
                    <a:avLst/>
                    <a:gdLst>
                      <a:gd name="T0" fmla="*/ 11 w 83"/>
                      <a:gd name="T1" fmla="*/ 0 h 81"/>
                      <a:gd name="T2" fmla="*/ 9 w 83"/>
                      <a:gd name="T3" fmla="*/ 3 h 81"/>
                      <a:gd name="T4" fmla="*/ 6 w 83"/>
                      <a:gd name="T5" fmla="*/ 3 h 81"/>
                      <a:gd name="T6" fmla="*/ 3 w 83"/>
                      <a:gd name="T7" fmla="*/ 8 h 81"/>
                      <a:gd name="T8" fmla="*/ 2 w 83"/>
                      <a:gd name="T9" fmla="*/ 10 h 81"/>
                      <a:gd name="T10" fmla="*/ 0 w 83"/>
                      <a:gd name="T11" fmla="*/ 13 h 81"/>
                      <a:gd name="T12" fmla="*/ 0 60000 65536"/>
                      <a:gd name="T13" fmla="*/ 0 60000 65536"/>
                      <a:gd name="T14" fmla="*/ 0 60000 65536"/>
                      <a:gd name="T15" fmla="*/ 0 60000 65536"/>
                      <a:gd name="T16" fmla="*/ 0 60000 65536"/>
                      <a:gd name="T17" fmla="*/ 0 60000 65536"/>
                      <a:gd name="T18" fmla="*/ 0 w 83"/>
                      <a:gd name="T19" fmla="*/ 0 h 81"/>
                      <a:gd name="T20" fmla="*/ 83 w 83"/>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3" h="81">
                        <a:moveTo>
                          <a:pt x="83" y="0"/>
                        </a:moveTo>
                        <a:lnTo>
                          <a:pt x="67" y="18"/>
                        </a:lnTo>
                        <a:lnTo>
                          <a:pt x="49" y="18"/>
                        </a:lnTo>
                        <a:lnTo>
                          <a:pt x="25" y="50"/>
                        </a:lnTo>
                        <a:lnTo>
                          <a:pt x="17" y="65"/>
                        </a:lnTo>
                        <a:lnTo>
                          <a:pt x="0" y="81"/>
                        </a:lnTo>
                      </a:path>
                    </a:pathLst>
                  </a:custGeom>
                  <a:noFill/>
                  <a:ln w="0">
                    <a:solidFill>
                      <a:srgbClr val="000000"/>
                    </a:solidFill>
                    <a:round/>
                    <a:headEnd/>
                    <a:tailEnd/>
                  </a:ln>
                </p:spPr>
                <p:txBody>
                  <a:bodyPr/>
                  <a:lstStyle/>
                  <a:p>
                    <a:endParaRPr lang="de-DE"/>
                  </a:p>
                </p:txBody>
              </p:sp>
              <p:sp>
                <p:nvSpPr>
                  <p:cNvPr id="44079" name="Freeform 252"/>
                  <p:cNvSpPr>
                    <a:spLocks/>
                  </p:cNvSpPr>
                  <p:nvPr/>
                </p:nvSpPr>
                <p:spPr bwMode="auto">
                  <a:xfrm>
                    <a:off x="3002" y="4155"/>
                    <a:ext cx="11" cy="13"/>
                  </a:xfrm>
                  <a:custGeom>
                    <a:avLst/>
                    <a:gdLst>
                      <a:gd name="T0" fmla="*/ 11 w 83"/>
                      <a:gd name="T1" fmla="*/ 0 h 81"/>
                      <a:gd name="T2" fmla="*/ 9 w 83"/>
                      <a:gd name="T3" fmla="*/ 3 h 81"/>
                      <a:gd name="T4" fmla="*/ 6 w 83"/>
                      <a:gd name="T5" fmla="*/ 3 h 81"/>
                      <a:gd name="T6" fmla="*/ 3 w 83"/>
                      <a:gd name="T7" fmla="*/ 8 h 81"/>
                      <a:gd name="T8" fmla="*/ 2 w 83"/>
                      <a:gd name="T9" fmla="*/ 10 h 81"/>
                      <a:gd name="T10" fmla="*/ 0 w 83"/>
                      <a:gd name="T11" fmla="*/ 13 h 81"/>
                      <a:gd name="T12" fmla="*/ 0 60000 65536"/>
                      <a:gd name="T13" fmla="*/ 0 60000 65536"/>
                      <a:gd name="T14" fmla="*/ 0 60000 65536"/>
                      <a:gd name="T15" fmla="*/ 0 60000 65536"/>
                      <a:gd name="T16" fmla="*/ 0 60000 65536"/>
                      <a:gd name="T17" fmla="*/ 0 60000 65536"/>
                      <a:gd name="T18" fmla="*/ 0 w 83"/>
                      <a:gd name="T19" fmla="*/ 0 h 81"/>
                      <a:gd name="T20" fmla="*/ 83 w 83"/>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3" h="81">
                        <a:moveTo>
                          <a:pt x="83" y="0"/>
                        </a:moveTo>
                        <a:lnTo>
                          <a:pt x="67" y="18"/>
                        </a:lnTo>
                        <a:lnTo>
                          <a:pt x="49" y="18"/>
                        </a:lnTo>
                        <a:lnTo>
                          <a:pt x="25" y="50"/>
                        </a:lnTo>
                        <a:lnTo>
                          <a:pt x="17" y="65"/>
                        </a:lnTo>
                        <a:lnTo>
                          <a:pt x="0" y="81"/>
                        </a:lnTo>
                      </a:path>
                    </a:pathLst>
                  </a:custGeom>
                  <a:noFill/>
                  <a:ln w="0">
                    <a:solidFill>
                      <a:srgbClr val="000000"/>
                    </a:solidFill>
                    <a:round/>
                    <a:headEnd/>
                    <a:tailEnd/>
                  </a:ln>
                </p:spPr>
                <p:txBody>
                  <a:bodyPr/>
                  <a:lstStyle/>
                  <a:p>
                    <a:endParaRPr lang="de-DE"/>
                  </a:p>
                </p:txBody>
              </p:sp>
              <p:sp>
                <p:nvSpPr>
                  <p:cNvPr id="44080" name="Freeform 253"/>
                  <p:cNvSpPr>
                    <a:spLocks/>
                  </p:cNvSpPr>
                  <p:nvPr/>
                </p:nvSpPr>
                <p:spPr bwMode="auto">
                  <a:xfrm>
                    <a:off x="3010" y="4058"/>
                    <a:ext cx="65" cy="60"/>
                  </a:xfrm>
                  <a:custGeom>
                    <a:avLst/>
                    <a:gdLst>
                      <a:gd name="T0" fmla="*/ 31 w 449"/>
                      <a:gd name="T1" fmla="*/ 60 h 361"/>
                      <a:gd name="T2" fmla="*/ 6 w 449"/>
                      <a:gd name="T3" fmla="*/ 38 h 361"/>
                      <a:gd name="T4" fmla="*/ 3 w 449"/>
                      <a:gd name="T5" fmla="*/ 28 h 361"/>
                      <a:gd name="T6" fmla="*/ 0 w 449"/>
                      <a:gd name="T7" fmla="*/ 22 h 361"/>
                      <a:gd name="T8" fmla="*/ 6 w 449"/>
                      <a:gd name="T9" fmla="*/ 19 h 361"/>
                      <a:gd name="T10" fmla="*/ 14 w 449"/>
                      <a:gd name="T11" fmla="*/ 19 h 361"/>
                      <a:gd name="T12" fmla="*/ 20 w 449"/>
                      <a:gd name="T13" fmla="*/ 16 h 361"/>
                      <a:gd name="T14" fmla="*/ 28 w 449"/>
                      <a:gd name="T15" fmla="*/ 9 h 361"/>
                      <a:gd name="T16" fmla="*/ 31 w 449"/>
                      <a:gd name="T17" fmla="*/ 3 h 361"/>
                      <a:gd name="T18" fmla="*/ 34 w 449"/>
                      <a:gd name="T19" fmla="*/ 0 h 361"/>
                      <a:gd name="T20" fmla="*/ 40 w 449"/>
                      <a:gd name="T21" fmla="*/ 3 h 361"/>
                      <a:gd name="T22" fmla="*/ 45 w 449"/>
                      <a:gd name="T23" fmla="*/ 6 h 361"/>
                      <a:gd name="T24" fmla="*/ 51 w 449"/>
                      <a:gd name="T25" fmla="*/ 12 h 361"/>
                      <a:gd name="T26" fmla="*/ 54 w 449"/>
                      <a:gd name="T27" fmla="*/ 22 h 361"/>
                      <a:gd name="T28" fmla="*/ 56 w 449"/>
                      <a:gd name="T29" fmla="*/ 28 h 361"/>
                      <a:gd name="T30" fmla="*/ 65 w 449"/>
                      <a:gd name="T31" fmla="*/ 41 h 361"/>
                      <a:gd name="T32" fmla="*/ 65 w 449"/>
                      <a:gd name="T33" fmla="*/ 44 h 361"/>
                      <a:gd name="T34" fmla="*/ 31 w 449"/>
                      <a:gd name="T35" fmla="*/ 60 h 3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361"/>
                      <a:gd name="T56" fmla="*/ 449 w 449"/>
                      <a:gd name="T57" fmla="*/ 361 h 3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361">
                        <a:moveTo>
                          <a:pt x="215" y="361"/>
                        </a:moveTo>
                        <a:lnTo>
                          <a:pt x="41" y="228"/>
                        </a:lnTo>
                        <a:lnTo>
                          <a:pt x="21" y="171"/>
                        </a:lnTo>
                        <a:lnTo>
                          <a:pt x="0" y="133"/>
                        </a:lnTo>
                        <a:lnTo>
                          <a:pt x="41" y="115"/>
                        </a:lnTo>
                        <a:lnTo>
                          <a:pt x="98" y="115"/>
                        </a:lnTo>
                        <a:lnTo>
                          <a:pt x="138" y="95"/>
                        </a:lnTo>
                        <a:lnTo>
                          <a:pt x="195" y="56"/>
                        </a:lnTo>
                        <a:lnTo>
                          <a:pt x="215" y="17"/>
                        </a:lnTo>
                        <a:lnTo>
                          <a:pt x="234" y="0"/>
                        </a:lnTo>
                        <a:lnTo>
                          <a:pt x="273" y="17"/>
                        </a:lnTo>
                        <a:lnTo>
                          <a:pt x="313" y="37"/>
                        </a:lnTo>
                        <a:lnTo>
                          <a:pt x="352" y="75"/>
                        </a:lnTo>
                        <a:lnTo>
                          <a:pt x="372" y="133"/>
                        </a:lnTo>
                        <a:lnTo>
                          <a:pt x="389" y="171"/>
                        </a:lnTo>
                        <a:lnTo>
                          <a:pt x="449" y="246"/>
                        </a:lnTo>
                        <a:lnTo>
                          <a:pt x="449" y="267"/>
                        </a:lnTo>
                        <a:lnTo>
                          <a:pt x="215" y="361"/>
                        </a:lnTo>
                        <a:close/>
                      </a:path>
                    </a:pathLst>
                  </a:custGeom>
                  <a:solidFill>
                    <a:srgbClr val="C2C2C2"/>
                  </a:solidFill>
                  <a:ln w="9525">
                    <a:noFill/>
                    <a:round/>
                    <a:headEnd/>
                    <a:tailEnd/>
                  </a:ln>
                </p:spPr>
                <p:txBody>
                  <a:bodyPr/>
                  <a:lstStyle/>
                  <a:p>
                    <a:endParaRPr lang="de-DE"/>
                  </a:p>
                </p:txBody>
              </p:sp>
              <p:sp>
                <p:nvSpPr>
                  <p:cNvPr id="44081" name="Freeform 254"/>
                  <p:cNvSpPr>
                    <a:spLocks/>
                  </p:cNvSpPr>
                  <p:nvPr/>
                </p:nvSpPr>
                <p:spPr bwMode="auto">
                  <a:xfrm>
                    <a:off x="3010" y="4058"/>
                    <a:ext cx="65" cy="60"/>
                  </a:xfrm>
                  <a:custGeom>
                    <a:avLst/>
                    <a:gdLst>
                      <a:gd name="T0" fmla="*/ 31 w 449"/>
                      <a:gd name="T1" fmla="*/ 60 h 361"/>
                      <a:gd name="T2" fmla="*/ 6 w 449"/>
                      <a:gd name="T3" fmla="*/ 38 h 361"/>
                      <a:gd name="T4" fmla="*/ 3 w 449"/>
                      <a:gd name="T5" fmla="*/ 28 h 361"/>
                      <a:gd name="T6" fmla="*/ 0 w 449"/>
                      <a:gd name="T7" fmla="*/ 22 h 361"/>
                      <a:gd name="T8" fmla="*/ 6 w 449"/>
                      <a:gd name="T9" fmla="*/ 19 h 361"/>
                      <a:gd name="T10" fmla="*/ 14 w 449"/>
                      <a:gd name="T11" fmla="*/ 19 h 361"/>
                      <a:gd name="T12" fmla="*/ 20 w 449"/>
                      <a:gd name="T13" fmla="*/ 16 h 361"/>
                      <a:gd name="T14" fmla="*/ 28 w 449"/>
                      <a:gd name="T15" fmla="*/ 9 h 361"/>
                      <a:gd name="T16" fmla="*/ 31 w 449"/>
                      <a:gd name="T17" fmla="*/ 3 h 361"/>
                      <a:gd name="T18" fmla="*/ 34 w 449"/>
                      <a:gd name="T19" fmla="*/ 0 h 361"/>
                      <a:gd name="T20" fmla="*/ 40 w 449"/>
                      <a:gd name="T21" fmla="*/ 3 h 361"/>
                      <a:gd name="T22" fmla="*/ 45 w 449"/>
                      <a:gd name="T23" fmla="*/ 6 h 361"/>
                      <a:gd name="T24" fmla="*/ 51 w 449"/>
                      <a:gd name="T25" fmla="*/ 12 h 361"/>
                      <a:gd name="T26" fmla="*/ 54 w 449"/>
                      <a:gd name="T27" fmla="*/ 22 h 361"/>
                      <a:gd name="T28" fmla="*/ 56 w 449"/>
                      <a:gd name="T29" fmla="*/ 28 h 361"/>
                      <a:gd name="T30" fmla="*/ 65 w 449"/>
                      <a:gd name="T31" fmla="*/ 41 h 361"/>
                      <a:gd name="T32" fmla="*/ 65 w 449"/>
                      <a:gd name="T33" fmla="*/ 44 h 361"/>
                      <a:gd name="T34" fmla="*/ 31 w 449"/>
                      <a:gd name="T35" fmla="*/ 60 h 3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361"/>
                      <a:gd name="T56" fmla="*/ 449 w 449"/>
                      <a:gd name="T57" fmla="*/ 361 h 3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361">
                        <a:moveTo>
                          <a:pt x="215" y="361"/>
                        </a:moveTo>
                        <a:lnTo>
                          <a:pt x="41" y="228"/>
                        </a:lnTo>
                        <a:lnTo>
                          <a:pt x="21" y="171"/>
                        </a:lnTo>
                        <a:lnTo>
                          <a:pt x="0" y="133"/>
                        </a:lnTo>
                        <a:lnTo>
                          <a:pt x="41" y="115"/>
                        </a:lnTo>
                        <a:lnTo>
                          <a:pt x="98" y="115"/>
                        </a:lnTo>
                        <a:lnTo>
                          <a:pt x="138" y="95"/>
                        </a:lnTo>
                        <a:lnTo>
                          <a:pt x="195" y="56"/>
                        </a:lnTo>
                        <a:lnTo>
                          <a:pt x="215" y="17"/>
                        </a:lnTo>
                        <a:lnTo>
                          <a:pt x="234" y="0"/>
                        </a:lnTo>
                        <a:lnTo>
                          <a:pt x="273" y="17"/>
                        </a:lnTo>
                        <a:lnTo>
                          <a:pt x="313" y="37"/>
                        </a:lnTo>
                        <a:lnTo>
                          <a:pt x="352" y="75"/>
                        </a:lnTo>
                        <a:lnTo>
                          <a:pt x="372" y="133"/>
                        </a:lnTo>
                        <a:lnTo>
                          <a:pt x="389" y="171"/>
                        </a:lnTo>
                        <a:lnTo>
                          <a:pt x="449" y="246"/>
                        </a:lnTo>
                        <a:lnTo>
                          <a:pt x="449" y="267"/>
                        </a:lnTo>
                        <a:lnTo>
                          <a:pt x="215" y="361"/>
                        </a:lnTo>
                      </a:path>
                    </a:pathLst>
                  </a:custGeom>
                  <a:noFill/>
                  <a:ln w="0">
                    <a:solidFill>
                      <a:srgbClr val="000000"/>
                    </a:solidFill>
                    <a:round/>
                    <a:headEnd/>
                    <a:tailEnd/>
                  </a:ln>
                </p:spPr>
                <p:txBody>
                  <a:bodyPr/>
                  <a:lstStyle/>
                  <a:p>
                    <a:endParaRPr lang="de-DE"/>
                  </a:p>
                </p:txBody>
              </p:sp>
              <p:sp>
                <p:nvSpPr>
                  <p:cNvPr id="44082" name="Freeform 255"/>
                  <p:cNvSpPr>
                    <a:spLocks/>
                  </p:cNvSpPr>
                  <p:nvPr/>
                </p:nvSpPr>
                <p:spPr bwMode="auto">
                  <a:xfrm>
                    <a:off x="3036" y="4004"/>
                    <a:ext cx="83" cy="242"/>
                  </a:xfrm>
                  <a:custGeom>
                    <a:avLst/>
                    <a:gdLst>
                      <a:gd name="T0" fmla="*/ 0 w 584"/>
                      <a:gd name="T1" fmla="*/ 99 h 1455"/>
                      <a:gd name="T2" fmla="*/ 3 w 584"/>
                      <a:gd name="T3" fmla="*/ 86 h 1455"/>
                      <a:gd name="T4" fmla="*/ 11 w 584"/>
                      <a:gd name="T5" fmla="*/ 80 h 1455"/>
                      <a:gd name="T6" fmla="*/ 22 w 584"/>
                      <a:gd name="T7" fmla="*/ 80 h 1455"/>
                      <a:gd name="T8" fmla="*/ 30 w 584"/>
                      <a:gd name="T9" fmla="*/ 77 h 1455"/>
                      <a:gd name="T10" fmla="*/ 42 w 584"/>
                      <a:gd name="T11" fmla="*/ 67 h 1455"/>
                      <a:gd name="T12" fmla="*/ 50 w 584"/>
                      <a:gd name="T13" fmla="*/ 48 h 1455"/>
                      <a:gd name="T14" fmla="*/ 53 w 584"/>
                      <a:gd name="T15" fmla="*/ 35 h 1455"/>
                      <a:gd name="T16" fmla="*/ 47 w 584"/>
                      <a:gd name="T17" fmla="*/ 19 h 1455"/>
                      <a:gd name="T18" fmla="*/ 33 w 584"/>
                      <a:gd name="T19" fmla="*/ 3 h 1455"/>
                      <a:gd name="T20" fmla="*/ 36 w 584"/>
                      <a:gd name="T21" fmla="*/ 0 h 1455"/>
                      <a:gd name="T22" fmla="*/ 42 w 584"/>
                      <a:gd name="T23" fmla="*/ 0 h 1455"/>
                      <a:gd name="T24" fmla="*/ 50 w 584"/>
                      <a:gd name="T25" fmla="*/ 6 h 1455"/>
                      <a:gd name="T26" fmla="*/ 64 w 584"/>
                      <a:gd name="T27" fmla="*/ 6 h 1455"/>
                      <a:gd name="T28" fmla="*/ 69 w 584"/>
                      <a:gd name="T29" fmla="*/ 6 h 1455"/>
                      <a:gd name="T30" fmla="*/ 72 w 584"/>
                      <a:gd name="T31" fmla="*/ 10 h 1455"/>
                      <a:gd name="T32" fmla="*/ 77 w 584"/>
                      <a:gd name="T33" fmla="*/ 41 h 1455"/>
                      <a:gd name="T34" fmla="*/ 80 w 584"/>
                      <a:gd name="T35" fmla="*/ 67 h 1455"/>
                      <a:gd name="T36" fmla="*/ 80 w 584"/>
                      <a:gd name="T37" fmla="*/ 80 h 1455"/>
                      <a:gd name="T38" fmla="*/ 74 w 584"/>
                      <a:gd name="T39" fmla="*/ 99 h 1455"/>
                      <a:gd name="T40" fmla="*/ 80 w 584"/>
                      <a:gd name="T41" fmla="*/ 118 h 1455"/>
                      <a:gd name="T42" fmla="*/ 83 w 584"/>
                      <a:gd name="T43" fmla="*/ 134 h 1455"/>
                      <a:gd name="T44" fmla="*/ 83 w 584"/>
                      <a:gd name="T45" fmla="*/ 156 h 1455"/>
                      <a:gd name="T46" fmla="*/ 74 w 584"/>
                      <a:gd name="T47" fmla="*/ 182 h 1455"/>
                      <a:gd name="T48" fmla="*/ 69 w 584"/>
                      <a:gd name="T49" fmla="*/ 182 h 1455"/>
                      <a:gd name="T50" fmla="*/ 64 w 584"/>
                      <a:gd name="T51" fmla="*/ 188 h 1455"/>
                      <a:gd name="T52" fmla="*/ 58 w 584"/>
                      <a:gd name="T53" fmla="*/ 201 h 1455"/>
                      <a:gd name="T54" fmla="*/ 55 w 584"/>
                      <a:gd name="T55" fmla="*/ 213 h 1455"/>
                      <a:gd name="T56" fmla="*/ 50 w 584"/>
                      <a:gd name="T57" fmla="*/ 223 h 1455"/>
                      <a:gd name="T58" fmla="*/ 44 w 584"/>
                      <a:gd name="T59" fmla="*/ 233 h 1455"/>
                      <a:gd name="T60" fmla="*/ 36 w 584"/>
                      <a:gd name="T61" fmla="*/ 239 h 1455"/>
                      <a:gd name="T62" fmla="*/ 30 w 584"/>
                      <a:gd name="T63" fmla="*/ 242 h 1455"/>
                      <a:gd name="T64" fmla="*/ 25 w 584"/>
                      <a:gd name="T65" fmla="*/ 242 h 1455"/>
                      <a:gd name="T66" fmla="*/ 19 w 584"/>
                      <a:gd name="T67" fmla="*/ 239 h 1455"/>
                      <a:gd name="T68" fmla="*/ 17 w 584"/>
                      <a:gd name="T69" fmla="*/ 233 h 1455"/>
                      <a:gd name="T70" fmla="*/ 17 w 584"/>
                      <a:gd name="T71" fmla="*/ 220 h 1455"/>
                      <a:gd name="T72" fmla="*/ 17 w 584"/>
                      <a:gd name="T73" fmla="*/ 194 h 1455"/>
                      <a:gd name="T74" fmla="*/ 17 w 584"/>
                      <a:gd name="T75" fmla="*/ 184 h 1455"/>
                      <a:gd name="T76" fmla="*/ 11 w 584"/>
                      <a:gd name="T77" fmla="*/ 159 h 1455"/>
                      <a:gd name="T78" fmla="*/ 5 w 584"/>
                      <a:gd name="T79" fmla="*/ 134 h 1455"/>
                      <a:gd name="T80" fmla="*/ 0 w 584"/>
                      <a:gd name="T81" fmla="*/ 112 h 1455"/>
                      <a:gd name="T82" fmla="*/ 0 w 584"/>
                      <a:gd name="T83" fmla="*/ 99 h 14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4"/>
                      <a:gd name="T127" fmla="*/ 0 h 1455"/>
                      <a:gd name="T128" fmla="*/ 584 w 584"/>
                      <a:gd name="T129" fmla="*/ 1455 h 14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4" h="1455">
                        <a:moveTo>
                          <a:pt x="0" y="594"/>
                        </a:moveTo>
                        <a:lnTo>
                          <a:pt x="18" y="517"/>
                        </a:lnTo>
                        <a:lnTo>
                          <a:pt x="77" y="480"/>
                        </a:lnTo>
                        <a:lnTo>
                          <a:pt x="156" y="480"/>
                        </a:lnTo>
                        <a:lnTo>
                          <a:pt x="212" y="460"/>
                        </a:lnTo>
                        <a:lnTo>
                          <a:pt x="292" y="402"/>
                        </a:lnTo>
                        <a:lnTo>
                          <a:pt x="350" y="287"/>
                        </a:lnTo>
                        <a:lnTo>
                          <a:pt x="370" y="209"/>
                        </a:lnTo>
                        <a:lnTo>
                          <a:pt x="330" y="115"/>
                        </a:lnTo>
                        <a:lnTo>
                          <a:pt x="233" y="19"/>
                        </a:lnTo>
                        <a:lnTo>
                          <a:pt x="252" y="0"/>
                        </a:lnTo>
                        <a:lnTo>
                          <a:pt x="292" y="0"/>
                        </a:lnTo>
                        <a:lnTo>
                          <a:pt x="350" y="38"/>
                        </a:lnTo>
                        <a:lnTo>
                          <a:pt x="447" y="38"/>
                        </a:lnTo>
                        <a:lnTo>
                          <a:pt x="488" y="38"/>
                        </a:lnTo>
                        <a:lnTo>
                          <a:pt x="505" y="58"/>
                        </a:lnTo>
                        <a:lnTo>
                          <a:pt x="544" y="249"/>
                        </a:lnTo>
                        <a:lnTo>
                          <a:pt x="564" y="402"/>
                        </a:lnTo>
                        <a:lnTo>
                          <a:pt x="564" y="480"/>
                        </a:lnTo>
                        <a:lnTo>
                          <a:pt x="524" y="594"/>
                        </a:lnTo>
                        <a:lnTo>
                          <a:pt x="564" y="709"/>
                        </a:lnTo>
                        <a:lnTo>
                          <a:pt x="584" y="804"/>
                        </a:lnTo>
                        <a:lnTo>
                          <a:pt x="584" y="938"/>
                        </a:lnTo>
                        <a:lnTo>
                          <a:pt x="524" y="1092"/>
                        </a:lnTo>
                        <a:lnTo>
                          <a:pt x="488" y="1092"/>
                        </a:lnTo>
                        <a:lnTo>
                          <a:pt x="447" y="1131"/>
                        </a:lnTo>
                        <a:lnTo>
                          <a:pt x="408" y="1206"/>
                        </a:lnTo>
                        <a:lnTo>
                          <a:pt x="389" y="1282"/>
                        </a:lnTo>
                        <a:lnTo>
                          <a:pt x="350" y="1341"/>
                        </a:lnTo>
                        <a:lnTo>
                          <a:pt x="310" y="1399"/>
                        </a:lnTo>
                        <a:lnTo>
                          <a:pt x="252" y="1435"/>
                        </a:lnTo>
                        <a:lnTo>
                          <a:pt x="212" y="1455"/>
                        </a:lnTo>
                        <a:lnTo>
                          <a:pt x="175" y="1455"/>
                        </a:lnTo>
                        <a:lnTo>
                          <a:pt x="136" y="1435"/>
                        </a:lnTo>
                        <a:lnTo>
                          <a:pt x="117" y="1399"/>
                        </a:lnTo>
                        <a:lnTo>
                          <a:pt x="117" y="1320"/>
                        </a:lnTo>
                        <a:lnTo>
                          <a:pt x="117" y="1169"/>
                        </a:lnTo>
                        <a:lnTo>
                          <a:pt x="117" y="1109"/>
                        </a:lnTo>
                        <a:lnTo>
                          <a:pt x="77" y="958"/>
                        </a:lnTo>
                        <a:lnTo>
                          <a:pt x="38" y="804"/>
                        </a:lnTo>
                        <a:lnTo>
                          <a:pt x="0" y="671"/>
                        </a:lnTo>
                        <a:lnTo>
                          <a:pt x="0" y="594"/>
                        </a:lnTo>
                        <a:close/>
                      </a:path>
                    </a:pathLst>
                  </a:custGeom>
                  <a:solidFill>
                    <a:srgbClr val="FFFFFF"/>
                  </a:solidFill>
                  <a:ln w="9525">
                    <a:noFill/>
                    <a:round/>
                    <a:headEnd/>
                    <a:tailEnd/>
                  </a:ln>
                </p:spPr>
                <p:txBody>
                  <a:bodyPr/>
                  <a:lstStyle/>
                  <a:p>
                    <a:endParaRPr lang="de-DE"/>
                  </a:p>
                </p:txBody>
              </p:sp>
              <p:sp>
                <p:nvSpPr>
                  <p:cNvPr id="44083" name="Freeform 256"/>
                  <p:cNvSpPr>
                    <a:spLocks/>
                  </p:cNvSpPr>
                  <p:nvPr/>
                </p:nvSpPr>
                <p:spPr bwMode="auto">
                  <a:xfrm>
                    <a:off x="3036" y="4004"/>
                    <a:ext cx="83" cy="242"/>
                  </a:xfrm>
                  <a:custGeom>
                    <a:avLst/>
                    <a:gdLst>
                      <a:gd name="T0" fmla="*/ 0 w 584"/>
                      <a:gd name="T1" fmla="*/ 99 h 1455"/>
                      <a:gd name="T2" fmla="*/ 3 w 584"/>
                      <a:gd name="T3" fmla="*/ 86 h 1455"/>
                      <a:gd name="T4" fmla="*/ 11 w 584"/>
                      <a:gd name="T5" fmla="*/ 80 h 1455"/>
                      <a:gd name="T6" fmla="*/ 22 w 584"/>
                      <a:gd name="T7" fmla="*/ 80 h 1455"/>
                      <a:gd name="T8" fmla="*/ 30 w 584"/>
                      <a:gd name="T9" fmla="*/ 77 h 1455"/>
                      <a:gd name="T10" fmla="*/ 42 w 584"/>
                      <a:gd name="T11" fmla="*/ 67 h 1455"/>
                      <a:gd name="T12" fmla="*/ 50 w 584"/>
                      <a:gd name="T13" fmla="*/ 48 h 1455"/>
                      <a:gd name="T14" fmla="*/ 53 w 584"/>
                      <a:gd name="T15" fmla="*/ 35 h 1455"/>
                      <a:gd name="T16" fmla="*/ 47 w 584"/>
                      <a:gd name="T17" fmla="*/ 19 h 1455"/>
                      <a:gd name="T18" fmla="*/ 33 w 584"/>
                      <a:gd name="T19" fmla="*/ 3 h 1455"/>
                      <a:gd name="T20" fmla="*/ 36 w 584"/>
                      <a:gd name="T21" fmla="*/ 0 h 1455"/>
                      <a:gd name="T22" fmla="*/ 42 w 584"/>
                      <a:gd name="T23" fmla="*/ 0 h 1455"/>
                      <a:gd name="T24" fmla="*/ 50 w 584"/>
                      <a:gd name="T25" fmla="*/ 6 h 1455"/>
                      <a:gd name="T26" fmla="*/ 64 w 584"/>
                      <a:gd name="T27" fmla="*/ 6 h 1455"/>
                      <a:gd name="T28" fmla="*/ 69 w 584"/>
                      <a:gd name="T29" fmla="*/ 6 h 1455"/>
                      <a:gd name="T30" fmla="*/ 72 w 584"/>
                      <a:gd name="T31" fmla="*/ 10 h 1455"/>
                      <a:gd name="T32" fmla="*/ 77 w 584"/>
                      <a:gd name="T33" fmla="*/ 41 h 1455"/>
                      <a:gd name="T34" fmla="*/ 80 w 584"/>
                      <a:gd name="T35" fmla="*/ 67 h 1455"/>
                      <a:gd name="T36" fmla="*/ 80 w 584"/>
                      <a:gd name="T37" fmla="*/ 80 h 1455"/>
                      <a:gd name="T38" fmla="*/ 74 w 584"/>
                      <a:gd name="T39" fmla="*/ 99 h 1455"/>
                      <a:gd name="T40" fmla="*/ 80 w 584"/>
                      <a:gd name="T41" fmla="*/ 118 h 1455"/>
                      <a:gd name="T42" fmla="*/ 83 w 584"/>
                      <a:gd name="T43" fmla="*/ 134 h 1455"/>
                      <a:gd name="T44" fmla="*/ 83 w 584"/>
                      <a:gd name="T45" fmla="*/ 156 h 1455"/>
                      <a:gd name="T46" fmla="*/ 74 w 584"/>
                      <a:gd name="T47" fmla="*/ 182 h 1455"/>
                      <a:gd name="T48" fmla="*/ 69 w 584"/>
                      <a:gd name="T49" fmla="*/ 182 h 1455"/>
                      <a:gd name="T50" fmla="*/ 64 w 584"/>
                      <a:gd name="T51" fmla="*/ 188 h 1455"/>
                      <a:gd name="T52" fmla="*/ 58 w 584"/>
                      <a:gd name="T53" fmla="*/ 201 h 1455"/>
                      <a:gd name="T54" fmla="*/ 55 w 584"/>
                      <a:gd name="T55" fmla="*/ 213 h 1455"/>
                      <a:gd name="T56" fmla="*/ 50 w 584"/>
                      <a:gd name="T57" fmla="*/ 223 h 1455"/>
                      <a:gd name="T58" fmla="*/ 44 w 584"/>
                      <a:gd name="T59" fmla="*/ 233 h 1455"/>
                      <a:gd name="T60" fmla="*/ 36 w 584"/>
                      <a:gd name="T61" fmla="*/ 239 h 1455"/>
                      <a:gd name="T62" fmla="*/ 30 w 584"/>
                      <a:gd name="T63" fmla="*/ 242 h 1455"/>
                      <a:gd name="T64" fmla="*/ 25 w 584"/>
                      <a:gd name="T65" fmla="*/ 242 h 1455"/>
                      <a:gd name="T66" fmla="*/ 19 w 584"/>
                      <a:gd name="T67" fmla="*/ 239 h 1455"/>
                      <a:gd name="T68" fmla="*/ 17 w 584"/>
                      <a:gd name="T69" fmla="*/ 233 h 1455"/>
                      <a:gd name="T70" fmla="*/ 17 w 584"/>
                      <a:gd name="T71" fmla="*/ 220 h 1455"/>
                      <a:gd name="T72" fmla="*/ 17 w 584"/>
                      <a:gd name="T73" fmla="*/ 194 h 1455"/>
                      <a:gd name="T74" fmla="*/ 17 w 584"/>
                      <a:gd name="T75" fmla="*/ 184 h 1455"/>
                      <a:gd name="T76" fmla="*/ 11 w 584"/>
                      <a:gd name="T77" fmla="*/ 159 h 1455"/>
                      <a:gd name="T78" fmla="*/ 5 w 584"/>
                      <a:gd name="T79" fmla="*/ 134 h 1455"/>
                      <a:gd name="T80" fmla="*/ 0 w 584"/>
                      <a:gd name="T81" fmla="*/ 112 h 1455"/>
                      <a:gd name="T82" fmla="*/ 0 w 584"/>
                      <a:gd name="T83" fmla="*/ 99 h 14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4"/>
                      <a:gd name="T127" fmla="*/ 0 h 1455"/>
                      <a:gd name="T128" fmla="*/ 584 w 584"/>
                      <a:gd name="T129" fmla="*/ 1455 h 14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4" h="1455">
                        <a:moveTo>
                          <a:pt x="0" y="594"/>
                        </a:moveTo>
                        <a:lnTo>
                          <a:pt x="18" y="517"/>
                        </a:lnTo>
                        <a:lnTo>
                          <a:pt x="77" y="480"/>
                        </a:lnTo>
                        <a:lnTo>
                          <a:pt x="156" y="480"/>
                        </a:lnTo>
                        <a:lnTo>
                          <a:pt x="212" y="460"/>
                        </a:lnTo>
                        <a:lnTo>
                          <a:pt x="292" y="402"/>
                        </a:lnTo>
                        <a:lnTo>
                          <a:pt x="350" y="287"/>
                        </a:lnTo>
                        <a:lnTo>
                          <a:pt x="370" y="209"/>
                        </a:lnTo>
                        <a:lnTo>
                          <a:pt x="330" y="115"/>
                        </a:lnTo>
                        <a:lnTo>
                          <a:pt x="233" y="19"/>
                        </a:lnTo>
                        <a:lnTo>
                          <a:pt x="252" y="0"/>
                        </a:lnTo>
                        <a:lnTo>
                          <a:pt x="292" y="0"/>
                        </a:lnTo>
                        <a:lnTo>
                          <a:pt x="350" y="38"/>
                        </a:lnTo>
                        <a:lnTo>
                          <a:pt x="447" y="38"/>
                        </a:lnTo>
                        <a:lnTo>
                          <a:pt x="488" y="38"/>
                        </a:lnTo>
                        <a:lnTo>
                          <a:pt x="505" y="58"/>
                        </a:lnTo>
                        <a:lnTo>
                          <a:pt x="544" y="249"/>
                        </a:lnTo>
                        <a:lnTo>
                          <a:pt x="564" y="402"/>
                        </a:lnTo>
                        <a:lnTo>
                          <a:pt x="564" y="480"/>
                        </a:lnTo>
                        <a:lnTo>
                          <a:pt x="524" y="594"/>
                        </a:lnTo>
                        <a:lnTo>
                          <a:pt x="564" y="709"/>
                        </a:lnTo>
                        <a:lnTo>
                          <a:pt x="584" y="804"/>
                        </a:lnTo>
                        <a:lnTo>
                          <a:pt x="584" y="938"/>
                        </a:lnTo>
                        <a:lnTo>
                          <a:pt x="524" y="1092"/>
                        </a:lnTo>
                        <a:lnTo>
                          <a:pt x="488" y="1092"/>
                        </a:lnTo>
                        <a:lnTo>
                          <a:pt x="447" y="1131"/>
                        </a:lnTo>
                        <a:lnTo>
                          <a:pt x="408" y="1206"/>
                        </a:lnTo>
                        <a:lnTo>
                          <a:pt x="389" y="1282"/>
                        </a:lnTo>
                        <a:lnTo>
                          <a:pt x="350" y="1341"/>
                        </a:lnTo>
                        <a:lnTo>
                          <a:pt x="310" y="1399"/>
                        </a:lnTo>
                        <a:lnTo>
                          <a:pt x="252" y="1435"/>
                        </a:lnTo>
                        <a:lnTo>
                          <a:pt x="212" y="1455"/>
                        </a:lnTo>
                        <a:lnTo>
                          <a:pt x="175" y="1455"/>
                        </a:lnTo>
                        <a:lnTo>
                          <a:pt x="136" y="1435"/>
                        </a:lnTo>
                        <a:lnTo>
                          <a:pt x="117" y="1399"/>
                        </a:lnTo>
                        <a:lnTo>
                          <a:pt x="117" y="1320"/>
                        </a:lnTo>
                        <a:lnTo>
                          <a:pt x="117" y="1169"/>
                        </a:lnTo>
                        <a:lnTo>
                          <a:pt x="117" y="1109"/>
                        </a:lnTo>
                        <a:lnTo>
                          <a:pt x="77" y="958"/>
                        </a:lnTo>
                        <a:lnTo>
                          <a:pt x="38" y="804"/>
                        </a:lnTo>
                        <a:lnTo>
                          <a:pt x="0" y="671"/>
                        </a:lnTo>
                        <a:lnTo>
                          <a:pt x="0" y="594"/>
                        </a:lnTo>
                      </a:path>
                    </a:pathLst>
                  </a:custGeom>
                  <a:noFill/>
                  <a:ln w="0">
                    <a:solidFill>
                      <a:srgbClr val="000000"/>
                    </a:solidFill>
                    <a:round/>
                    <a:headEnd/>
                    <a:tailEnd/>
                  </a:ln>
                </p:spPr>
                <p:txBody>
                  <a:bodyPr/>
                  <a:lstStyle/>
                  <a:p>
                    <a:endParaRPr lang="de-DE"/>
                  </a:p>
                </p:txBody>
              </p:sp>
              <p:sp>
                <p:nvSpPr>
                  <p:cNvPr id="44084" name="Freeform 257"/>
                  <p:cNvSpPr>
                    <a:spLocks/>
                  </p:cNvSpPr>
                  <p:nvPr/>
                </p:nvSpPr>
                <p:spPr bwMode="auto">
                  <a:xfrm>
                    <a:off x="3091" y="4010"/>
                    <a:ext cx="22" cy="99"/>
                  </a:xfrm>
                  <a:custGeom>
                    <a:avLst/>
                    <a:gdLst>
                      <a:gd name="T0" fmla="*/ 22 w 155"/>
                      <a:gd name="T1" fmla="*/ 99 h 594"/>
                      <a:gd name="T2" fmla="*/ 19 w 155"/>
                      <a:gd name="T3" fmla="*/ 86 h 594"/>
                      <a:gd name="T4" fmla="*/ 16 w 155"/>
                      <a:gd name="T5" fmla="*/ 70 h 594"/>
                      <a:gd name="T6" fmla="*/ 14 w 155"/>
                      <a:gd name="T7" fmla="*/ 57 h 594"/>
                      <a:gd name="T8" fmla="*/ 11 w 155"/>
                      <a:gd name="T9" fmla="*/ 48 h 594"/>
                      <a:gd name="T10" fmla="*/ 8 w 155"/>
                      <a:gd name="T11" fmla="*/ 32 h 594"/>
                      <a:gd name="T12" fmla="*/ 8 w 155"/>
                      <a:gd name="T13" fmla="*/ 25 h 594"/>
                      <a:gd name="T14" fmla="*/ 6 w 155"/>
                      <a:gd name="T15" fmla="*/ 16 h 594"/>
                      <a:gd name="T16" fmla="*/ 6 w 155"/>
                      <a:gd name="T17" fmla="*/ 13 h 594"/>
                      <a:gd name="T18" fmla="*/ 0 w 155"/>
                      <a:gd name="T19" fmla="*/ 0 h 5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594"/>
                      <a:gd name="T32" fmla="*/ 155 w 155"/>
                      <a:gd name="T33" fmla="*/ 594 h 5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594">
                        <a:moveTo>
                          <a:pt x="155" y="594"/>
                        </a:moveTo>
                        <a:lnTo>
                          <a:pt x="135" y="517"/>
                        </a:lnTo>
                        <a:lnTo>
                          <a:pt x="116" y="422"/>
                        </a:lnTo>
                        <a:lnTo>
                          <a:pt x="99" y="345"/>
                        </a:lnTo>
                        <a:lnTo>
                          <a:pt x="78" y="289"/>
                        </a:lnTo>
                        <a:lnTo>
                          <a:pt x="58" y="190"/>
                        </a:lnTo>
                        <a:lnTo>
                          <a:pt x="58" y="153"/>
                        </a:lnTo>
                        <a:lnTo>
                          <a:pt x="41" y="95"/>
                        </a:lnTo>
                        <a:lnTo>
                          <a:pt x="41" y="77"/>
                        </a:lnTo>
                        <a:lnTo>
                          <a:pt x="0" y="0"/>
                        </a:lnTo>
                      </a:path>
                    </a:pathLst>
                  </a:custGeom>
                  <a:noFill/>
                  <a:ln w="0">
                    <a:solidFill>
                      <a:srgbClr val="000000"/>
                    </a:solidFill>
                    <a:round/>
                    <a:headEnd/>
                    <a:tailEnd/>
                  </a:ln>
                </p:spPr>
                <p:txBody>
                  <a:bodyPr/>
                  <a:lstStyle/>
                  <a:p>
                    <a:endParaRPr lang="de-DE"/>
                  </a:p>
                </p:txBody>
              </p:sp>
              <p:sp>
                <p:nvSpPr>
                  <p:cNvPr id="44085" name="Freeform 258"/>
                  <p:cNvSpPr>
                    <a:spLocks/>
                  </p:cNvSpPr>
                  <p:nvPr/>
                </p:nvSpPr>
                <p:spPr bwMode="auto">
                  <a:xfrm>
                    <a:off x="3091" y="4010"/>
                    <a:ext cx="22" cy="99"/>
                  </a:xfrm>
                  <a:custGeom>
                    <a:avLst/>
                    <a:gdLst>
                      <a:gd name="T0" fmla="*/ 22 w 155"/>
                      <a:gd name="T1" fmla="*/ 99 h 594"/>
                      <a:gd name="T2" fmla="*/ 19 w 155"/>
                      <a:gd name="T3" fmla="*/ 86 h 594"/>
                      <a:gd name="T4" fmla="*/ 16 w 155"/>
                      <a:gd name="T5" fmla="*/ 70 h 594"/>
                      <a:gd name="T6" fmla="*/ 14 w 155"/>
                      <a:gd name="T7" fmla="*/ 57 h 594"/>
                      <a:gd name="T8" fmla="*/ 11 w 155"/>
                      <a:gd name="T9" fmla="*/ 48 h 594"/>
                      <a:gd name="T10" fmla="*/ 8 w 155"/>
                      <a:gd name="T11" fmla="*/ 32 h 594"/>
                      <a:gd name="T12" fmla="*/ 8 w 155"/>
                      <a:gd name="T13" fmla="*/ 25 h 594"/>
                      <a:gd name="T14" fmla="*/ 6 w 155"/>
                      <a:gd name="T15" fmla="*/ 16 h 594"/>
                      <a:gd name="T16" fmla="*/ 6 w 155"/>
                      <a:gd name="T17" fmla="*/ 13 h 594"/>
                      <a:gd name="T18" fmla="*/ 0 w 155"/>
                      <a:gd name="T19" fmla="*/ 0 h 5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594"/>
                      <a:gd name="T32" fmla="*/ 155 w 155"/>
                      <a:gd name="T33" fmla="*/ 594 h 5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594">
                        <a:moveTo>
                          <a:pt x="155" y="594"/>
                        </a:moveTo>
                        <a:lnTo>
                          <a:pt x="135" y="517"/>
                        </a:lnTo>
                        <a:lnTo>
                          <a:pt x="116" y="422"/>
                        </a:lnTo>
                        <a:lnTo>
                          <a:pt x="99" y="345"/>
                        </a:lnTo>
                        <a:lnTo>
                          <a:pt x="78" y="289"/>
                        </a:lnTo>
                        <a:lnTo>
                          <a:pt x="58" y="190"/>
                        </a:lnTo>
                        <a:lnTo>
                          <a:pt x="58" y="153"/>
                        </a:lnTo>
                        <a:lnTo>
                          <a:pt x="41" y="95"/>
                        </a:lnTo>
                        <a:lnTo>
                          <a:pt x="41" y="77"/>
                        </a:lnTo>
                        <a:lnTo>
                          <a:pt x="0" y="0"/>
                        </a:lnTo>
                      </a:path>
                    </a:pathLst>
                  </a:custGeom>
                  <a:noFill/>
                  <a:ln w="0">
                    <a:solidFill>
                      <a:srgbClr val="000000"/>
                    </a:solidFill>
                    <a:round/>
                    <a:headEnd/>
                    <a:tailEnd/>
                  </a:ln>
                </p:spPr>
                <p:txBody>
                  <a:bodyPr/>
                  <a:lstStyle/>
                  <a:p>
                    <a:endParaRPr lang="de-DE"/>
                  </a:p>
                </p:txBody>
              </p:sp>
              <p:sp>
                <p:nvSpPr>
                  <p:cNvPr id="44086" name="Freeform 259"/>
                  <p:cNvSpPr>
                    <a:spLocks/>
                  </p:cNvSpPr>
                  <p:nvPr/>
                </p:nvSpPr>
                <p:spPr bwMode="auto">
                  <a:xfrm>
                    <a:off x="3069" y="4007"/>
                    <a:ext cx="25" cy="124"/>
                  </a:xfrm>
                  <a:custGeom>
                    <a:avLst/>
                    <a:gdLst>
                      <a:gd name="T0" fmla="*/ 14 w 175"/>
                      <a:gd name="T1" fmla="*/ 0 h 747"/>
                      <a:gd name="T2" fmla="*/ 20 w 175"/>
                      <a:gd name="T3" fmla="*/ 9 h 747"/>
                      <a:gd name="T4" fmla="*/ 22 w 175"/>
                      <a:gd name="T5" fmla="*/ 19 h 747"/>
                      <a:gd name="T6" fmla="*/ 22 w 175"/>
                      <a:gd name="T7" fmla="*/ 29 h 747"/>
                      <a:gd name="T8" fmla="*/ 25 w 175"/>
                      <a:gd name="T9" fmla="*/ 51 h 747"/>
                      <a:gd name="T10" fmla="*/ 22 w 175"/>
                      <a:gd name="T11" fmla="*/ 95 h 747"/>
                      <a:gd name="T12" fmla="*/ 22 w 175"/>
                      <a:gd name="T13" fmla="*/ 108 h 747"/>
                      <a:gd name="T14" fmla="*/ 20 w 175"/>
                      <a:gd name="T15" fmla="*/ 111 h 747"/>
                      <a:gd name="T16" fmla="*/ 11 w 175"/>
                      <a:gd name="T17" fmla="*/ 118 h 747"/>
                      <a:gd name="T18" fmla="*/ 3 w 175"/>
                      <a:gd name="T19" fmla="*/ 121 h 747"/>
                      <a:gd name="T20" fmla="*/ 0 w 175"/>
                      <a:gd name="T21" fmla="*/ 124 h 7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
                      <a:gd name="T34" fmla="*/ 0 h 747"/>
                      <a:gd name="T35" fmla="*/ 175 w 175"/>
                      <a:gd name="T36" fmla="*/ 747 h 7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 h="747">
                        <a:moveTo>
                          <a:pt x="97" y="0"/>
                        </a:moveTo>
                        <a:lnTo>
                          <a:pt x="137" y="57"/>
                        </a:lnTo>
                        <a:lnTo>
                          <a:pt x="156" y="114"/>
                        </a:lnTo>
                        <a:lnTo>
                          <a:pt x="156" y="172"/>
                        </a:lnTo>
                        <a:lnTo>
                          <a:pt x="175" y="308"/>
                        </a:lnTo>
                        <a:lnTo>
                          <a:pt x="156" y="575"/>
                        </a:lnTo>
                        <a:lnTo>
                          <a:pt x="156" y="652"/>
                        </a:lnTo>
                        <a:lnTo>
                          <a:pt x="137" y="669"/>
                        </a:lnTo>
                        <a:lnTo>
                          <a:pt x="77" y="710"/>
                        </a:lnTo>
                        <a:lnTo>
                          <a:pt x="19" y="726"/>
                        </a:lnTo>
                        <a:lnTo>
                          <a:pt x="0" y="747"/>
                        </a:lnTo>
                      </a:path>
                    </a:pathLst>
                  </a:custGeom>
                  <a:noFill/>
                  <a:ln w="0">
                    <a:solidFill>
                      <a:srgbClr val="000000"/>
                    </a:solidFill>
                    <a:round/>
                    <a:headEnd/>
                    <a:tailEnd/>
                  </a:ln>
                </p:spPr>
                <p:txBody>
                  <a:bodyPr/>
                  <a:lstStyle/>
                  <a:p>
                    <a:endParaRPr lang="de-DE"/>
                  </a:p>
                </p:txBody>
              </p:sp>
              <p:sp>
                <p:nvSpPr>
                  <p:cNvPr id="44087" name="Freeform 260"/>
                  <p:cNvSpPr>
                    <a:spLocks/>
                  </p:cNvSpPr>
                  <p:nvPr/>
                </p:nvSpPr>
                <p:spPr bwMode="auto">
                  <a:xfrm>
                    <a:off x="3069" y="4007"/>
                    <a:ext cx="25" cy="124"/>
                  </a:xfrm>
                  <a:custGeom>
                    <a:avLst/>
                    <a:gdLst>
                      <a:gd name="T0" fmla="*/ 14 w 175"/>
                      <a:gd name="T1" fmla="*/ 0 h 747"/>
                      <a:gd name="T2" fmla="*/ 20 w 175"/>
                      <a:gd name="T3" fmla="*/ 9 h 747"/>
                      <a:gd name="T4" fmla="*/ 22 w 175"/>
                      <a:gd name="T5" fmla="*/ 19 h 747"/>
                      <a:gd name="T6" fmla="*/ 22 w 175"/>
                      <a:gd name="T7" fmla="*/ 29 h 747"/>
                      <a:gd name="T8" fmla="*/ 25 w 175"/>
                      <a:gd name="T9" fmla="*/ 51 h 747"/>
                      <a:gd name="T10" fmla="*/ 22 w 175"/>
                      <a:gd name="T11" fmla="*/ 95 h 747"/>
                      <a:gd name="T12" fmla="*/ 22 w 175"/>
                      <a:gd name="T13" fmla="*/ 108 h 747"/>
                      <a:gd name="T14" fmla="*/ 20 w 175"/>
                      <a:gd name="T15" fmla="*/ 111 h 747"/>
                      <a:gd name="T16" fmla="*/ 11 w 175"/>
                      <a:gd name="T17" fmla="*/ 118 h 747"/>
                      <a:gd name="T18" fmla="*/ 3 w 175"/>
                      <a:gd name="T19" fmla="*/ 121 h 747"/>
                      <a:gd name="T20" fmla="*/ 0 w 175"/>
                      <a:gd name="T21" fmla="*/ 124 h 7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
                      <a:gd name="T34" fmla="*/ 0 h 747"/>
                      <a:gd name="T35" fmla="*/ 175 w 175"/>
                      <a:gd name="T36" fmla="*/ 747 h 7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 h="747">
                        <a:moveTo>
                          <a:pt x="97" y="0"/>
                        </a:moveTo>
                        <a:lnTo>
                          <a:pt x="137" y="57"/>
                        </a:lnTo>
                        <a:lnTo>
                          <a:pt x="156" y="114"/>
                        </a:lnTo>
                        <a:lnTo>
                          <a:pt x="156" y="172"/>
                        </a:lnTo>
                        <a:lnTo>
                          <a:pt x="175" y="308"/>
                        </a:lnTo>
                        <a:lnTo>
                          <a:pt x="156" y="575"/>
                        </a:lnTo>
                        <a:lnTo>
                          <a:pt x="156" y="652"/>
                        </a:lnTo>
                        <a:lnTo>
                          <a:pt x="137" y="669"/>
                        </a:lnTo>
                        <a:lnTo>
                          <a:pt x="77" y="710"/>
                        </a:lnTo>
                        <a:lnTo>
                          <a:pt x="19" y="726"/>
                        </a:lnTo>
                        <a:lnTo>
                          <a:pt x="0" y="747"/>
                        </a:lnTo>
                      </a:path>
                    </a:pathLst>
                  </a:custGeom>
                  <a:noFill/>
                  <a:ln w="0">
                    <a:solidFill>
                      <a:srgbClr val="000000"/>
                    </a:solidFill>
                    <a:round/>
                    <a:headEnd/>
                    <a:tailEnd/>
                  </a:ln>
                </p:spPr>
                <p:txBody>
                  <a:bodyPr/>
                  <a:lstStyle/>
                  <a:p>
                    <a:endParaRPr lang="de-DE"/>
                  </a:p>
                </p:txBody>
              </p:sp>
              <p:sp>
                <p:nvSpPr>
                  <p:cNvPr id="44088" name="Freeform 261"/>
                  <p:cNvSpPr>
                    <a:spLocks/>
                  </p:cNvSpPr>
                  <p:nvPr/>
                </p:nvSpPr>
                <p:spPr bwMode="auto">
                  <a:xfrm>
                    <a:off x="3058" y="4093"/>
                    <a:ext cx="17" cy="144"/>
                  </a:xfrm>
                  <a:custGeom>
                    <a:avLst/>
                    <a:gdLst>
                      <a:gd name="T0" fmla="*/ 6 w 116"/>
                      <a:gd name="T1" fmla="*/ 0 h 863"/>
                      <a:gd name="T2" fmla="*/ 6 w 116"/>
                      <a:gd name="T3" fmla="*/ 29 h 863"/>
                      <a:gd name="T4" fmla="*/ 11 w 116"/>
                      <a:gd name="T5" fmla="*/ 38 h 863"/>
                      <a:gd name="T6" fmla="*/ 14 w 116"/>
                      <a:gd name="T7" fmla="*/ 54 h 863"/>
                      <a:gd name="T8" fmla="*/ 17 w 116"/>
                      <a:gd name="T9" fmla="*/ 67 h 863"/>
                      <a:gd name="T10" fmla="*/ 17 w 116"/>
                      <a:gd name="T11" fmla="*/ 80 h 863"/>
                      <a:gd name="T12" fmla="*/ 17 w 116"/>
                      <a:gd name="T13" fmla="*/ 89 h 863"/>
                      <a:gd name="T14" fmla="*/ 17 w 116"/>
                      <a:gd name="T15" fmla="*/ 93 h 863"/>
                      <a:gd name="T16" fmla="*/ 14 w 116"/>
                      <a:gd name="T17" fmla="*/ 106 h 863"/>
                      <a:gd name="T18" fmla="*/ 14 w 116"/>
                      <a:gd name="T19" fmla="*/ 121 h 863"/>
                      <a:gd name="T20" fmla="*/ 11 w 116"/>
                      <a:gd name="T21" fmla="*/ 131 h 863"/>
                      <a:gd name="T22" fmla="*/ 8 w 116"/>
                      <a:gd name="T23" fmla="*/ 138 h 863"/>
                      <a:gd name="T24" fmla="*/ 6 w 116"/>
                      <a:gd name="T25" fmla="*/ 140 h 863"/>
                      <a:gd name="T26" fmla="*/ 0 w 116"/>
                      <a:gd name="T27" fmla="*/ 144 h 8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6"/>
                      <a:gd name="T43" fmla="*/ 0 h 863"/>
                      <a:gd name="T44" fmla="*/ 116 w 116"/>
                      <a:gd name="T45" fmla="*/ 863 h 8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6" h="863">
                        <a:moveTo>
                          <a:pt x="39" y="0"/>
                        </a:moveTo>
                        <a:lnTo>
                          <a:pt x="39" y="173"/>
                        </a:lnTo>
                        <a:lnTo>
                          <a:pt x="77" y="230"/>
                        </a:lnTo>
                        <a:lnTo>
                          <a:pt x="96" y="325"/>
                        </a:lnTo>
                        <a:lnTo>
                          <a:pt x="116" y="402"/>
                        </a:lnTo>
                        <a:lnTo>
                          <a:pt x="116" y="478"/>
                        </a:lnTo>
                        <a:lnTo>
                          <a:pt x="116" y="536"/>
                        </a:lnTo>
                        <a:lnTo>
                          <a:pt x="116" y="556"/>
                        </a:lnTo>
                        <a:lnTo>
                          <a:pt x="96" y="633"/>
                        </a:lnTo>
                        <a:lnTo>
                          <a:pt x="96" y="726"/>
                        </a:lnTo>
                        <a:lnTo>
                          <a:pt x="77" y="784"/>
                        </a:lnTo>
                        <a:lnTo>
                          <a:pt x="56" y="825"/>
                        </a:lnTo>
                        <a:lnTo>
                          <a:pt x="39" y="842"/>
                        </a:lnTo>
                        <a:lnTo>
                          <a:pt x="0" y="863"/>
                        </a:lnTo>
                      </a:path>
                    </a:pathLst>
                  </a:custGeom>
                  <a:noFill/>
                  <a:ln w="0">
                    <a:solidFill>
                      <a:srgbClr val="000000"/>
                    </a:solidFill>
                    <a:round/>
                    <a:headEnd/>
                    <a:tailEnd/>
                  </a:ln>
                </p:spPr>
                <p:txBody>
                  <a:bodyPr/>
                  <a:lstStyle/>
                  <a:p>
                    <a:endParaRPr lang="de-DE"/>
                  </a:p>
                </p:txBody>
              </p:sp>
              <p:sp>
                <p:nvSpPr>
                  <p:cNvPr id="44089" name="Freeform 262"/>
                  <p:cNvSpPr>
                    <a:spLocks/>
                  </p:cNvSpPr>
                  <p:nvPr/>
                </p:nvSpPr>
                <p:spPr bwMode="auto">
                  <a:xfrm>
                    <a:off x="3058" y="4093"/>
                    <a:ext cx="17" cy="144"/>
                  </a:xfrm>
                  <a:custGeom>
                    <a:avLst/>
                    <a:gdLst>
                      <a:gd name="T0" fmla="*/ 6 w 116"/>
                      <a:gd name="T1" fmla="*/ 0 h 863"/>
                      <a:gd name="T2" fmla="*/ 6 w 116"/>
                      <a:gd name="T3" fmla="*/ 29 h 863"/>
                      <a:gd name="T4" fmla="*/ 11 w 116"/>
                      <a:gd name="T5" fmla="*/ 38 h 863"/>
                      <a:gd name="T6" fmla="*/ 14 w 116"/>
                      <a:gd name="T7" fmla="*/ 54 h 863"/>
                      <a:gd name="T8" fmla="*/ 17 w 116"/>
                      <a:gd name="T9" fmla="*/ 67 h 863"/>
                      <a:gd name="T10" fmla="*/ 17 w 116"/>
                      <a:gd name="T11" fmla="*/ 80 h 863"/>
                      <a:gd name="T12" fmla="*/ 17 w 116"/>
                      <a:gd name="T13" fmla="*/ 89 h 863"/>
                      <a:gd name="T14" fmla="*/ 17 w 116"/>
                      <a:gd name="T15" fmla="*/ 93 h 863"/>
                      <a:gd name="T16" fmla="*/ 14 w 116"/>
                      <a:gd name="T17" fmla="*/ 106 h 863"/>
                      <a:gd name="T18" fmla="*/ 14 w 116"/>
                      <a:gd name="T19" fmla="*/ 121 h 863"/>
                      <a:gd name="T20" fmla="*/ 11 w 116"/>
                      <a:gd name="T21" fmla="*/ 131 h 863"/>
                      <a:gd name="T22" fmla="*/ 8 w 116"/>
                      <a:gd name="T23" fmla="*/ 138 h 863"/>
                      <a:gd name="T24" fmla="*/ 6 w 116"/>
                      <a:gd name="T25" fmla="*/ 140 h 863"/>
                      <a:gd name="T26" fmla="*/ 0 w 116"/>
                      <a:gd name="T27" fmla="*/ 144 h 8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6"/>
                      <a:gd name="T43" fmla="*/ 0 h 863"/>
                      <a:gd name="T44" fmla="*/ 116 w 116"/>
                      <a:gd name="T45" fmla="*/ 863 h 8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6" h="863">
                        <a:moveTo>
                          <a:pt x="39" y="0"/>
                        </a:moveTo>
                        <a:lnTo>
                          <a:pt x="39" y="173"/>
                        </a:lnTo>
                        <a:lnTo>
                          <a:pt x="77" y="230"/>
                        </a:lnTo>
                        <a:lnTo>
                          <a:pt x="96" y="325"/>
                        </a:lnTo>
                        <a:lnTo>
                          <a:pt x="116" y="402"/>
                        </a:lnTo>
                        <a:lnTo>
                          <a:pt x="116" y="478"/>
                        </a:lnTo>
                        <a:lnTo>
                          <a:pt x="116" y="536"/>
                        </a:lnTo>
                        <a:lnTo>
                          <a:pt x="116" y="556"/>
                        </a:lnTo>
                        <a:lnTo>
                          <a:pt x="96" y="633"/>
                        </a:lnTo>
                        <a:lnTo>
                          <a:pt x="96" y="726"/>
                        </a:lnTo>
                        <a:lnTo>
                          <a:pt x="77" y="784"/>
                        </a:lnTo>
                        <a:lnTo>
                          <a:pt x="56" y="825"/>
                        </a:lnTo>
                        <a:lnTo>
                          <a:pt x="39" y="842"/>
                        </a:lnTo>
                        <a:lnTo>
                          <a:pt x="0" y="863"/>
                        </a:lnTo>
                      </a:path>
                    </a:pathLst>
                  </a:custGeom>
                  <a:noFill/>
                  <a:ln w="0">
                    <a:solidFill>
                      <a:srgbClr val="000000"/>
                    </a:solidFill>
                    <a:round/>
                    <a:headEnd/>
                    <a:tailEnd/>
                  </a:ln>
                </p:spPr>
                <p:txBody>
                  <a:bodyPr/>
                  <a:lstStyle/>
                  <a:p>
                    <a:endParaRPr lang="de-DE"/>
                  </a:p>
                </p:txBody>
              </p:sp>
              <p:sp>
                <p:nvSpPr>
                  <p:cNvPr id="44090" name="Freeform 263"/>
                  <p:cNvSpPr>
                    <a:spLocks/>
                  </p:cNvSpPr>
                  <p:nvPr/>
                </p:nvSpPr>
                <p:spPr bwMode="auto">
                  <a:xfrm>
                    <a:off x="3072" y="4147"/>
                    <a:ext cx="44" cy="22"/>
                  </a:xfrm>
                  <a:custGeom>
                    <a:avLst/>
                    <a:gdLst>
                      <a:gd name="T0" fmla="*/ 0 w 312"/>
                      <a:gd name="T1" fmla="*/ 22 h 134"/>
                      <a:gd name="T2" fmla="*/ 6 w 312"/>
                      <a:gd name="T3" fmla="*/ 19 h 134"/>
                      <a:gd name="T4" fmla="*/ 14 w 312"/>
                      <a:gd name="T5" fmla="*/ 13 h 134"/>
                      <a:gd name="T6" fmla="*/ 27 w 312"/>
                      <a:gd name="T7" fmla="*/ 9 h 134"/>
                      <a:gd name="T8" fmla="*/ 33 w 312"/>
                      <a:gd name="T9" fmla="*/ 6 h 134"/>
                      <a:gd name="T10" fmla="*/ 38 w 312"/>
                      <a:gd name="T11" fmla="*/ 3 h 134"/>
                      <a:gd name="T12" fmla="*/ 41 w 312"/>
                      <a:gd name="T13" fmla="*/ 0 h 134"/>
                      <a:gd name="T14" fmla="*/ 44 w 312"/>
                      <a:gd name="T15" fmla="*/ 0 h 134"/>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134"/>
                      <a:gd name="T26" fmla="*/ 312 w 312"/>
                      <a:gd name="T27" fmla="*/ 134 h 1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134">
                        <a:moveTo>
                          <a:pt x="0" y="134"/>
                        </a:moveTo>
                        <a:lnTo>
                          <a:pt x="40" y="116"/>
                        </a:lnTo>
                        <a:lnTo>
                          <a:pt x="98" y="77"/>
                        </a:lnTo>
                        <a:lnTo>
                          <a:pt x="195" y="57"/>
                        </a:lnTo>
                        <a:lnTo>
                          <a:pt x="236" y="39"/>
                        </a:lnTo>
                        <a:lnTo>
                          <a:pt x="272" y="20"/>
                        </a:lnTo>
                        <a:lnTo>
                          <a:pt x="292" y="0"/>
                        </a:lnTo>
                        <a:lnTo>
                          <a:pt x="312" y="0"/>
                        </a:lnTo>
                      </a:path>
                    </a:pathLst>
                  </a:custGeom>
                  <a:noFill/>
                  <a:ln w="0">
                    <a:solidFill>
                      <a:srgbClr val="000000"/>
                    </a:solidFill>
                    <a:round/>
                    <a:headEnd/>
                    <a:tailEnd/>
                  </a:ln>
                </p:spPr>
                <p:txBody>
                  <a:bodyPr/>
                  <a:lstStyle/>
                  <a:p>
                    <a:endParaRPr lang="de-DE"/>
                  </a:p>
                </p:txBody>
              </p:sp>
              <p:sp>
                <p:nvSpPr>
                  <p:cNvPr id="44091" name="Freeform 264"/>
                  <p:cNvSpPr>
                    <a:spLocks/>
                  </p:cNvSpPr>
                  <p:nvPr/>
                </p:nvSpPr>
                <p:spPr bwMode="auto">
                  <a:xfrm>
                    <a:off x="3072" y="4147"/>
                    <a:ext cx="44" cy="22"/>
                  </a:xfrm>
                  <a:custGeom>
                    <a:avLst/>
                    <a:gdLst>
                      <a:gd name="T0" fmla="*/ 0 w 312"/>
                      <a:gd name="T1" fmla="*/ 22 h 134"/>
                      <a:gd name="T2" fmla="*/ 6 w 312"/>
                      <a:gd name="T3" fmla="*/ 19 h 134"/>
                      <a:gd name="T4" fmla="*/ 14 w 312"/>
                      <a:gd name="T5" fmla="*/ 13 h 134"/>
                      <a:gd name="T6" fmla="*/ 27 w 312"/>
                      <a:gd name="T7" fmla="*/ 9 h 134"/>
                      <a:gd name="T8" fmla="*/ 33 w 312"/>
                      <a:gd name="T9" fmla="*/ 6 h 134"/>
                      <a:gd name="T10" fmla="*/ 38 w 312"/>
                      <a:gd name="T11" fmla="*/ 3 h 134"/>
                      <a:gd name="T12" fmla="*/ 41 w 312"/>
                      <a:gd name="T13" fmla="*/ 0 h 134"/>
                      <a:gd name="T14" fmla="*/ 44 w 312"/>
                      <a:gd name="T15" fmla="*/ 0 h 134"/>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134"/>
                      <a:gd name="T26" fmla="*/ 312 w 312"/>
                      <a:gd name="T27" fmla="*/ 134 h 1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134">
                        <a:moveTo>
                          <a:pt x="0" y="134"/>
                        </a:moveTo>
                        <a:lnTo>
                          <a:pt x="40" y="116"/>
                        </a:lnTo>
                        <a:lnTo>
                          <a:pt x="98" y="77"/>
                        </a:lnTo>
                        <a:lnTo>
                          <a:pt x="195" y="57"/>
                        </a:lnTo>
                        <a:lnTo>
                          <a:pt x="236" y="39"/>
                        </a:lnTo>
                        <a:lnTo>
                          <a:pt x="272" y="20"/>
                        </a:lnTo>
                        <a:lnTo>
                          <a:pt x="292" y="0"/>
                        </a:lnTo>
                        <a:lnTo>
                          <a:pt x="312" y="0"/>
                        </a:lnTo>
                      </a:path>
                    </a:pathLst>
                  </a:custGeom>
                  <a:noFill/>
                  <a:ln w="0">
                    <a:solidFill>
                      <a:srgbClr val="000000"/>
                    </a:solidFill>
                    <a:round/>
                    <a:headEnd/>
                    <a:tailEnd/>
                  </a:ln>
                </p:spPr>
                <p:txBody>
                  <a:bodyPr/>
                  <a:lstStyle/>
                  <a:p>
                    <a:endParaRPr lang="de-DE"/>
                  </a:p>
                </p:txBody>
              </p:sp>
              <p:sp>
                <p:nvSpPr>
                  <p:cNvPr id="44092" name="Freeform 265"/>
                  <p:cNvSpPr>
                    <a:spLocks/>
                  </p:cNvSpPr>
                  <p:nvPr/>
                </p:nvSpPr>
                <p:spPr bwMode="auto">
                  <a:xfrm>
                    <a:off x="3075" y="4131"/>
                    <a:ext cx="27" cy="16"/>
                  </a:xfrm>
                  <a:custGeom>
                    <a:avLst/>
                    <a:gdLst>
                      <a:gd name="T0" fmla="*/ 3 w 195"/>
                      <a:gd name="T1" fmla="*/ 16 h 95"/>
                      <a:gd name="T2" fmla="*/ 0 w 195"/>
                      <a:gd name="T3" fmla="*/ 10 h 95"/>
                      <a:gd name="T4" fmla="*/ 8 w 195"/>
                      <a:gd name="T5" fmla="*/ 6 h 95"/>
                      <a:gd name="T6" fmla="*/ 16 w 195"/>
                      <a:gd name="T7" fmla="*/ 4 h 95"/>
                      <a:gd name="T8" fmla="*/ 22 w 195"/>
                      <a:gd name="T9" fmla="*/ 4 h 95"/>
                      <a:gd name="T10" fmla="*/ 24 w 195"/>
                      <a:gd name="T11" fmla="*/ 0 h 95"/>
                      <a:gd name="T12" fmla="*/ 27 w 195"/>
                      <a:gd name="T13" fmla="*/ 6 h 95"/>
                      <a:gd name="T14" fmla="*/ 19 w 195"/>
                      <a:gd name="T15" fmla="*/ 13 h 95"/>
                      <a:gd name="T16" fmla="*/ 14 w 195"/>
                      <a:gd name="T17" fmla="*/ 16 h 95"/>
                      <a:gd name="T18" fmla="*/ 5 w 195"/>
                      <a:gd name="T19" fmla="*/ 16 h 95"/>
                      <a:gd name="T20" fmla="*/ 3 w 195"/>
                      <a:gd name="T21" fmla="*/ 16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95"/>
                      <a:gd name="T35" fmla="*/ 195 w 195"/>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95">
                        <a:moveTo>
                          <a:pt x="20" y="95"/>
                        </a:moveTo>
                        <a:lnTo>
                          <a:pt x="0" y="59"/>
                        </a:lnTo>
                        <a:lnTo>
                          <a:pt x="58" y="38"/>
                        </a:lnTo>
                        <a:lnTo>
                          <a:pt x="117" y="21"/>
                        </a:lnTo>
                        <a:lnTo>
                          <a:pt x="158" y="21"/>
                        </a:lnTo>
                        <a:lnTo>
                          <a:pt x="175" y="0"/>
                        </a:lnTo>
                        <a:lnTo>
                          <a:pt x="195" y="38"/>
                        </a:lnTo>
                        <a:lnTo>
                          <a:pt x="136" y="78"/>
                        </a:lnTo>
                        <a:lnTo>
                          <a:pt x="98" y="95"/>
                        </a:lnTo>
                        <a:lnTo>
                          <a:pt x="38" y="95"/>
                        </a:lnTo>
                        <a:lnTo>
                          <a:pt x="20" y="95"/>
                        </a:lnTo>
                        <a:close/>
                      </a:path>
                    </a:pathLst>
                  </a:custGeom>
                  <a:solidFill>
                    <a:srgbClr val="C2C2C2"/>
                  </a:solidFill>
                  <a:ln w="9525">
                    <a:noFill/>
                    <a:round/>
                    <a:headEnd/>
                    <a:tailEnd/>
                  </a:ln>
                </p:spPr>
                <p:txBody>
                  <a:bodyPr/>
                  <a:lstStyle/>
                  <a:p>
                    <a:endParaRPr lang="de-DE"/>
                  </a:p>
                </p:txBody>
              </p:sp>
              <p:sp>
                <p:nvSpPr>
                  <p:cNvPr id="44093" name="Freeform 266"/>
                  <p:cNvSpPr>
                    <a:spLocks/>
                  </p:cNvSpPr>
                  <p:nvPr/>
                </p:nvSpPr>
                <p:spPr bwMode="auto">
                  <a:xfrm>
                    <a:off x="3075" y="4131"/>
                    <a:ext cx="27" cy="16"/>
                  </a:xfrm>
                  <a:custGeom>
                    <a:avLst/>
                    <a:gdLst>
                      <a:gd name="T0" fmla="*/ 3 w 195"/>
                      <a:gd name="T1" fmla="*/ 16 h 95"/>
                      <a:gd name="T2" fmla="*/ 0 w 195"/>
                      <a:gd name="T3" fmla="*/ 10 h 95"/>
                      <a:gd name="T4" fmla="*/ 8 w 195"/>
                      <a:gd name="T5" fmla="*/ 6 h 95"/>
                      <a:gd name="T6" fmla="*/ 16 w 195"/>
                      <a:gd name="T7" fmla="*/ 4 h 95"/>
                      <a:gd name="T8" fmla="*/ 22 w 195"/>
                      <a:gd name="T9" fmla="*/ 4 h 95"/>
                      <a:gd name="T10" fmla="*/ 24 w 195"/>
                      <a:gd name="T11" fmla="*/ 0 h 95"/>
                      <a:gd name="T12" fmla="*/ 27 w 195"/>
                      <a:gd name="T13" fmla="*/ 6 h 95"/>
                      <a:gd name="T14" fmla="*/ 19 w 195"/>
                      <a:gd name="T15" fmla="*/ 13 h 95"/>
                      <a:gd name="T16" fmla="*/ 14 w 195"/>
                      <a:gd name="T17" fmla="*/ 16 h 95"/>
                      <a:gd name="T18" fmla="*/ 5 w 195"/>
                      <a:gd name="T19" fmla="*/ 16 h 95"/>
                      <a:gd name="T20" fmla="*/ 3 w 195"/>
                      <a:gd name="T21" fmla="*/ 16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95"/>
                      <a:gd name="T35" fmla="*/ 195 w 195"/>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95">
                        <a:moveTo>
                          <a:pt x="20" y="95"/>
                        </a:moveTo>
                        <a:lnTo>
                          <a:pt x="0" y="59"/>
                        </a:lnTo>
                        <a:lnTo>
                          <a:pt x="58" y="38"/>
                        </a:lnTo>
                        <a:lnTo>
                          <a:pt x="117" y="21"/>
                        </a:lnTo>
                        <a:lnTo>
                          <a:pt x="158" y="21"/>
                        </a:lnTo>
                        <a:lnTo>
                          <a:pt x="175" y="0"/>
                        </a:lnTo>
                        <a:lnTo>
                          <a:pt x="195" y="38"/>
                        </a:lnTo>
                        <a:lnTo>
                          <a:pt x="136" y="78"/>
                        </a:lnTo>
                        <a:lnTo>
                          <a:pt x="98" y="95"/>
                        </a:lnTo>
                        <a:lnTo>
                          <a:pt x="38" y="95"/>
                        </a:lnTo>
                        <a:lnTo>
                          <a:pt x="20" y="95"/>
                        </a:lnTo>
                      </a:path>
                    </a:pathLst>
                  </a:custGeom>
                  <a:noFill/>
                  <a:ln w="0">
                    <a:solidFill>
                      <a:srgbClr val="000000"/>
                    </a:solidFill>
                    <a:round/>
                    <a:headEnd/>
                    <a:tailEnd/>
                  </a:ln>
                </p:spPr>
                <p:txBody>
                  <a:bodyPr/>
                  <a:lstStyle/>
                  <a:p>
                    <a:endParaRPr lang="de-DE"/>
                  </a:p>
                </p:txBody>
              </p:sp>
              <p:sp>
                <p:nvSpPr>
                  <p:cNvPr id="44094" name="Freeform 267"/>
                  <p:cNvSpPr>
                    <a:spLocks/>
                  </p:cNvSpPr>
                  <p:nvPr/>
                </p:nvSpPr>
                <p:spPr bwMode="auto">
                  <a:xfrm>
                    <a:off x="3038" y="4115"/>
                    <a:ext cx="14" cy="7"/>
                  </a:xfrm>
                  <a:custGeom>
                    <a:avLst/>
                    <a:gdLst>
                      <a:gd name="T0" fmla="*/ 0 w 99"/>
                      <a:gd name="T1" fmla="*/ 7 h 38"/>
                      <a:gd name="T2" fmla="*/ 6 w 99"/>
                      <a:gd name="T3" fmla="*/ 7 h 38"/>
                      <a:gd name="T4" fmla="*/ 14 w 99"/>
                      <a:gd name="T5" fmla="*/ 7 h 38"/>
                      <a:gd name="T6" fmla="*/ 14 w 99"/>
                      <a:gd name="T7" fmla="*/ 0 h 38"/>
                      <a:gd name="T8" fmla="*/ 0 60000 65536"/>
                      <a:gd name="T9" fmla="*/ 0 60000 65536"/>
                      <a:gd name="T10" fmla="*/ 0 60000 65536"/>
                      <a:gd name="T11" fmla="*/ 0 60000 65536"/>
                      <a:gd name="T12" fmla="*/ 0 w 99"/>
                      <a:gd name="T13" fmla="*/ 0 h 38"/>
                      <a:gd name="T14" fmla="*/ 99 w 99"/>
                      <a:gd name="T15" fmla="*/ 38 h 38"/>
                    </a:gdLst>
                    <a:ahLst/>
                    <a:cxnLst>
                      <a:cxn ang="T8">
                        <a:pos x="T0" y="T1"/>
                      </a:cxn>
                      <a:cxn ang="T9">
                        <a:pos x="T2" y="T3"/>
                      </a:cxn>
                      <a:cxn ang="T10">
                        <a:pos x="T4" y="T5"/>
                      </a:cxn>
                      <a:cxn ang="T11">
                        <a:pos x="T6" y="T7"/>
                      </a:cxn>
                    </a:cxnLst>
                    <a:rect l="T12" t="T13" r="T14" b="T15"/>
                    <a:pathLst>
                      <a:path w="99" h="38">
                        <a:moveTo>
                          <a:pt x="0" y="38"/>
                        </a:moveTo>
                        <a:lnTo>
                          <a:pt x="39" y="38"/>
                        </a:lnTo>
                        <a:lnTo>
                          <a:pt x="99" y="38"/>
                        </a:lnTo>
                        <a:lnTo>
                          <a:pt x="99" y="0"/>
                        </a:lnTo>
                      </a:path>
                    </a:pathLst>
                  </a:custGeom>
                  <a:noFill/>
                  <a:ln w="0">
                    <a:solidFill>
                      <a:srgbClr val="000000"/>
                    </a:solidFill>
                    <a:round/>
                    <a:headEnd/>
                    <a:tailEnd/>
                  </a:ln>
                </p:spPr>
                <p:txBody>
                  <a:bodyPr/>
                  <a:lstStyle/>
                  <a:p>
                    <a:endParaRPr lang="de-DE"/>
                  </a:p>
                </p:txBody>
              </p:sp>
              <p:sp>
                <p:nvSpPr>
                  <p:cNvPr id="44095" name="Freeform 268"/>
                  <p:cNvSpPr>
                    <a:spLocks/>
                  </p:cNvSpPr>
                  <p:nvPr/>
                </p:nvSpPr>
                <p:spPr bwMode="auto">
                  <a:xfrm>
                    <a:off x="3038" y="4115"/>
                    <a:ext cx="14" cy="7"/>
                  </a:xfrm>
                  <a:custGeom>
                    <a:avLst/>
                    <a:gdLst>
                      <a:gd name="T0" fmla="*/ 0 w 99"/>
                      <a:gd name="T1" fmla="*/ 7 h 38"/>
                      <a:gd name="T2" fmla="*/ 6 w 99"/>
                      <a:gd name="T3" fmla="*/ 7 h 38"/>
                      <a:gd name="T4" fmla="*/ 14 w 99"/>
                      <a:gd name="T5" fmla="*/ 7 h 38"/>
                      <a:gd name="T6" fmla="*/ 14 w 99"/>
                      <a:gd name="T7" fmla="*/ 0 h 38"/>
                      <a:gd name="T8" fmla="*/ 0 60000 65536"/>
                      <a:gd name="T9" fmla="*/ 0 60000 65536"/>
                      <a:gd name="T10" fmla="*/ 0 60000 65536"/>
                      <a:gd name="T11" fmla="*/ 0 60000 65536"/>
                      <a:gd name="T12" fmla="*/ 0 w 99"/>
                      <a:gd name="T13" fmla="*/ 0 h 38"/>
                      <a:gd name="T14" fmla="*/ 99 w 99"/>
                      <a:gd name="T15" fmla="*/ 38 h 38"/>
                    </a:gdLst>
                    <a:ahLst/>
                    <a:cxnLst>
                      <a:cxn ang="T8">
                        <a:pos x="T0" y="T1"/>
                      </a:cxn>
                      <a:cxn ang="T9">
                        <a:pos x="T2" y="T3"/>
                      </a:cxn>
                      <a:cxn ang="T10">
                        <a:pos x="T4" y="T5"/>
                      </a:cxn>
                      <a:cxn ang="T11">
                        <a:pos x="T6" y="T7"/>
                      </a:cxn>
                    </a:cxnLst>
                    <a:rect l="T12" t="T13" r="T14" b="T15"/>
                    <a:pathLst>
                      <a:path w="99" h="38">
                        <a:moveTo>
                          <a:pt x="0" y="38"/>
                        </a:moveTo>
                        <a:lnTo>
                          <a:pt x="39" y="38"/>
                        </a:lnTo>
                        <a:lnTo>
                          <a:pt x="99" y="38"/>
                        </a:lnTo>
                        <a:lnTo>
                          <a:pt x="99" y="0"/>
                        </a:lnTo>
                      </a:path>
                    </a:pathLst>
                  </a:custGeom>
                  <a:noFill/>
                  <a:ln w="0">
                    <a:solidFill>
                      <a:srgbClr val="000000"/>
                    </a:solidFill>
                    <a:round/>
                    <a:headEnd/>
                    <a:tailEnd/>
                  </a:ln>
                </p:spPr>
                <p:txBody>
                  <a:bodyPr/>
                  <a:lstStyle/>
                  <a:p>
                    <a:endParaRPr lang="de-DE"/>
                  </a:p>
                </p:txBody>
              </p:sp>
              <p:sp>
                <p:nvSpPr>
                  <p:cNvPr id="44096" name="Freeform 269"/>
                  <p:cNvSpPr>
                    <a:spLocks/>
                  </p:cNvSpPr>
                  <p:nvPr/>
                </p:nvSpPr>
                <p:spPr bwMode="auto">
                  <a:xfrm>
                    <a:off x="3041" y="4125"/>
                    <a:ext cx="14" cy="13"/>
                  </a:xfrm>
                  <a:custGeom>
                    <a:avLst/>
                    <a:gdLst>
                      <a:gd name="T0" fmla="*/ 0 w 98"/>
                      <a:gd name="T1" fmla="*/ 6 h 75"/>
                      <a:gd name="T2" fmla="*/ 3 w 98"/>
                      <a:gd name="T3" fmla="*/ 3 h 75"/>
                      <a:gd name="T4" fmla="*/ 11 w 98"/>
                      <a:gd name="T5" fmla="*/ 3 h 75"/>
                      <a:gd name="T6" fmla="*/ 14 w 98"/>
                      <a:gd name="T7" fmla="*/ 0 h 75"/>
                      <a:gd name="T8" fmla="*/ 14 w 98"/>
                      <a:gd name="T9" fmla="*/ 6 h 75"/>
                      <a:gd name="T10" fmla="*/ 8 w 98"/>
                      <a:gd name="T11" fmla="*/ 10 h 75"/>
                      <a:gd name="T12" fmla="*/ 3 w 98"/>
                      <a:gd name="T13" fmla="*/ 13 h 75"/>
                      <a:gd name="T14" fmla="*/ 0 w 98"/>
                      <a:gd name="T15" fmla="*/ 13 h 75"/>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75"/>
                      <a:gd name="T26" fmla="*/ 98 w 98"/>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75">
                        <a:moveTo>
                          <a:pt x="0" y="37"/>
                        </a:moveTo>
                        <a:lnTo>
                          <a:pt x="19" y="16"/>
                        </a:lnTo>
                        <a:lnTo>
                          <a:pt x="79" y="16"/>
                        </a:lnTo>
                        <a:lnTo>
                          <a:pt x="98" y="0"/>
                        </a:lnTo>
                        <a:lnTo>
                          <a:pt x="98" y="37"/>
                        </a:lnTo>
                        <a:lnTo>
                          <a:pt x="58" y="58"/>
                        </a:lnTo>
                        <a:lnTo>
                          <a:pt x="19" y="75"/>
                        </a:lnTo>
                        <a:lnTo>
                          <a:pt x="0" y="75"/>
                        </a:lnTo>
                      </a:path>
                    </a:pathLst>
                  </a:custGeom>
                  <a:noFill/>
                  <a:ln w="0">
                    <a:solidFill>
                      <a:srgbClr val="000000"/>
                    </a:solidFill>
                    <a:round/>
                    <a:headEnd/>
                    <a:tailEnd/>
                  </a:ln>
                </p:spPr>
                <p:txBody>
                  <a:bodyPr/>
                  <a:lstStyle/>
                  <a:p>
                    <a:endParaRPr lang="de-DE"/>
                  </a:p>
                </p:txBody>
              </p:sp>
              <p:sp>
                <p:nvSpPr>
                  <p:cNvPr id="44097" name="Freeform 270"/>
                  <p:cNvSpPr>
                    <a:spLocks/>
                  </p:cNvSpPr>
                  <p:nvPr/>
                </p:nvSpPr>
                <p:spPr bwMode="auto">
                  <a:xfrm>
                    <a:off x="3041" y="4125"/>
                    <a:ext cx="14" cy="13"/>
                  </a:xfrm>
                  <a:custGeom>
                    <a:avLst/>
                    <a:gdLst>
                      <a:gd name="T0" fmla="*/ 0 w 98"/>
                      <a:gd name="T1" fmla="*/ 6 h 75"/>
                      <a:gd name="T2" fmla="*/ 3 w 98"/>
                      <a:gd name="T3" fmla="*/ 3 h 75"/>
                      <a:gd name="T4" fmla="*/ 11 w 98"/>
                      <a:gd name="T5" fmla="*/ 3 h 75"/>
                      <a:gd name="T6" fmla="*/ 14 w 98"/>
                      <a:gd name="T7" fmla="*/ 0 h 75"/>
                      <a:gd name="T8" fmla="*/ 14 w 98"/>
                      <a:gd name="T9" fmla="*/ 6 h 75"/>
                      <a:gd name="T10" fmla="*/ 8 w 98"/>
                      <a:gd name="T11" fmla="*/ 10 h 75"/>
                      <a:gd name="T12" fmla="*/ 3 w 98"/>
                      <a:gd name="T13" fmla="*/ 13 h 75"/>
                      <a:gd name="T14" fmla="*/ 0 w 98"/>
                      <a:gd name="T15" fmla="*/ 13 h 75"/>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75"/>
                      <a:gd name="T26" fmla="*/ 98 w 98"/>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75">
                        <a:moveTo>
                          <a:pt x="0" y="37"/>
                        </a:moveTo>
                        <a:lnTo>
                          <a:pt x="19" y="16"/>
                        </a:lnTo>
                        <a:lnTo>
                          <a:pt x="79" y="16"/>
                        </a:lnTo>
                        <a:lnTo>
                          <a:pt x="98" y="0"/>
                        </a:lnTo>
                        <a:lnTo>
                          <a:pt x="98" y="37"/>
                        </a:lnTo>
                        <a:lnTo>
                          <a:pt x="58" y="58"/>
                        </a:lnTo>
                        <a:lnTo>
                          <a:pt x="19" y="75"/>
                        </a:lnTo>
                        <a:lnTo>
                          <a:pt x="0" y="75"/>
                        </a:lnTo>
                      </a:path>
                    </a:pathLst>
                  </a:custGeom>
                  <a:noFill/>
                  <a:ln w="0">
                    <a:solidFill>
                      <a:srgbClr val="000000"/>
                    </a:solidFill>
                    <a:round/>
                    <a:headEnd/>
                    <a:tailEnd/>
                  </a:ln>
                </p:spPr>
                <p:txBody>
                  <a:bodyPr/>
                  <a:lstStyle/>
                  <a:p>
                    <a:endParaRPr lang="de-DE"/>
                  </a:p>
                </p:txBody>
              </p:sp>
              <p:sp>
                <p:nvSpPr>
                  <p:cNvPr id="44098" name="Freeform 271"/>
                  <p:cNvSpPr>
                    <a:spLocks/>
                  </p:cNvSpPr>
                  <p:nvPr/>
                </p:nvSpPr>
                <p:spPr bwMode="auto">
                  <a:xfrm>
                    <a:off x="3044" y="4141"/>
                    <a:ext cx="14" cy="9"/>
                  </a:xfrm>
                  <a:custGeom>
                    <a:avLst/>
                    <a:gdLst>
                      <a:gd name="T0" fmla="*/ 0 w 99"/>
                      <a:gd name="T1" fmla="*/ 3 h 56"/>
                      <a:gd name="T2" fmla="*/ 3 w 99"/>
                      <a:gd name="T3" fmla="*/ 3 h 56"/>
                      <a:gd name="T4" fmla="*/ 6 w 99"/>
                      <a:gd name="T5" fmla="*/ 0 h 56"/>
                      <a:gd name="T6" fmla="*/ 11 w 99"/>
                      <a:gd name="T7" fmla="*/ 0 h 56"/>
                      <a:gd name="T8" fmla="*/ 14 w 99"/>
                      <a:gd name="T9" fmla="*/ 0 h 56"/>
                      <a:gd name="T10" fmla="*/ 14 w 99"/>
                      <a:gd name="T11" fmla="*/ 3 h 56"/>
                      <a:gd name="T12" fmla="*/ 14 w 99"/>
                      <a:gd name="T13" fmla="*/ 6 h 56"/>
                      <a:gd name="T14" fmla="*/ 6 w 99"/>
                      <a:gd name="T15" fmla="*/ 6 h 56"/>
                      <a:gd name="T16" fmla="*/ 6 w 99"/>
                      <a:gd name="T17" fmla="*/ 9 h 56"/>
                      <a:gd name="T18" fmla="*/ 3 w 99"/>
                      <a:gd name="T19" fmla="*/ 9 h 56"/>
                      <a:gd name="T20" fmla="*/ 0 w 99"/>
                      <a:gd name="T21" fmla="*/ 9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
                      <a:gd name="T34" fmla="*/ 0 h 56"/>
                      <a:gd name="T35" fmla="*/ 99 w 99"/>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 h="56">
                        <a:moveTo>
                          <a:pt x="0" y="19"/>
                        </a:moveTo>
                        <a:lnTo>
                          <a:pt x="20" y="19"/>
                        </a:lnTo>
                        <a:lnTo>
                          <a:pt x="39" y="0"/>
                        </a:lnTo>
                        <a:lnTo>
                          <a:pt x="79" y="0"/>
                        </a:lnTo>
                        <a:lnTo>
                          <a:pt x="99" y="0"/>
                        </a:lnTo>
                        <a:lnTo>
                          <a:pt x="99" y="19"/>
                        </a:lnTo>
                        <a:lnTo>
                          <a:pt x="99" y="36"/>
                        </a:lnTo>
                        <a:lnTo>
                          <a:pt x="39" y="36"/>
                        </a:lnTo>
                        <a:lnTo>
                          <a:pt x="39" y="56"/>
                        </a:lnTo>
                        <a:lnTo>
                          <a:pt x="20" y="56"/>
                        </a:lnTo>
                        <a:lnTo>
                          <a:pt x="0" y="56"/>
                        </a:lnTo>
                      </a:path>
                    </a:pathLst>
                  </a:custGeom>
                  <a:noFill/>
                  <a:ln w="0">
                    <a:solidFill>
                      <a:srgbClr val="000000"/>
                    </a:solidFill>
                    <a:round/>
                    <a:headEnd/>
                    <a:tailEnd/>
                  </a:ln>
                </p:spPr>
                <p:txBody>
                  <a:bodyPr/>
                  <a:lstStyle/>
                  <a:p>
                    <a:endParaRPr lang="de-DE"/>
                  </a:p>
                </p:txBody>
              </p:sp>
              <p:sp>
                <p:nvSpPr>
                  <p:cNvPr id="44099" name="Freeform 272"/>
                  <p:cNvSpPr>
                    <a:spLocks/>
                  </p:cNvSpPr>
                  <p:nvPr/>
                </p:nvSpPr>
                <p:spPr bwMode="auto">
                  <a:xfrm>
                    <a:off x="3044" y="4141"/>
                    <a:ext cx="14" cy="9"/>
                  </a:xfrm>
                  <a:custGeom>
                    <a:avLst/>
                    <a:gdLst>
                      <a:gd name="T0" fmla="*/ 0 w 99"/>
                      <a:gd name="T1" fmla="*/ 3 h 56"/>
                      <a:gd name="T2" fmla="*/ 3 w 99"/>
                      <a:gd name="T3" fmla="*/ 3 h 56"/>
                      <a:gd name="T4" fmla="*/ 6 w 99"/>
                      <a:gd name="T5" fmla="*/ 0 h 56"/>
                      <a:gd name="T6" fmla="*/ 11 w 99"/>
                      <a:gd name="T7" fmla="*/ 0 h 56"/>
                      <a:gd name="T8" fmla="*/ 14 w 99"/>
                      <a:gd name="T9" fmla="*/ 0 h 56"/>
                      <a:gd name="T10" fmla="*/ 14 w 99"/>
                      <a:gd name="T11" fmla="*/ 3 h 56"/>
                      <a:gd name="T12" fmla="*/ 14 w 99"/>
                      <a:gd name="T13" fmla="*/ 6 h 56"/>
                      <a:gd name="T14" fmla="*/ 6 w 99"/>
                      <a:gd name="T15" fmla="*/ 6 h 56"/>
                      <a:gd name="T16" fmla="*/ 6 w 99"/>
                      <a:gd name="T17" fmla="*/ 9 h 56"/>
                      <a:gd name="T18" fmla="*/ 3 w 99"/>
                      <a:gd name="T19" fmla="*/ 9 h 56"/>
                      <a:gd name="T20" fmla="*/ 0 w 99"/>
                      <a:gd name="T21" fmla="*/ 9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
                      <a:gd name="T34" fmla="*/ 0 h 56"/>
                      <a:gd name="T35" fmla="*/ 99 w 99"/>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 h="56">
                        <a:moveTo>
                          <a:pt x="0" y="19"/>
                        </a:moveTo>
                        <a:lnTo>
                          <a:pt x="20" y="19"/>
                        </a:lnTo>
                        <a:lnTo>
                          <a:pt x="39" y="0"/>
                        </a:lnTo>
                        <a:lnTo>
                          <a:pt x="79" y="0"/>
                        </a:lnTo>
                        <a:lnTo>
                          <a:pt x="99" y="0"/>
                        </a:lnTo>
                        <a:lnTo>
                          <a:pt x="99" y="19"/>
                        </a:lnTo>
                        <a:lnTo>
                          <a:pt x="99" y="36"/>
                        </a:lnTo>
                        <a:lnTo>
                          <a:pt x="39" y="36"/>
                        </a:lnTo>
                        <a:lnTo>
                          <a:pt x="39" y="56"/>
                        </a:lnTo>
                        <a:lnTo>
                          <a:pt x="20" y="56"/>
                        </a:lnTo>
                        <a:lnTo>
                          <a:pt x="0" y="56"/>
                        </a:lnTo>
                      </a:path>
                    </a:pathLst>
                  </a:custGeom>
                  <a:noFill/>
                  <a:ln w="0">
                    <a:solidFill>
                      <a:srgbClr val="000000"/>
                    </a:solidFill>
                    <a:round/>
                    <a:headEnd/>
                    <a:tailEnd/>
                  </a:ln>
                </p:spPr>
                <p:txBody>
                  <a:bodyPr/>
                  <a:lstStyle/>
                  <a:p>
                    <a:endParaRPr lang="de-DE"/>
                  </a:p>
                </p:txBody>
              </p:sp>
              <p:sp>
                <p:nvSpPr>
                  <p:cNvPr id="44100" name="Freeform 273"/>
                  <p:cNvSpPr>
                    <a:spLocks/>
                  </p:cNvSpPr>
                  <p:nvPr/>
                </p:nvSpPr>
                <p:spPr bwMode="auto">
                  <a:xfrm>
                    <a:off x="3044" y="4153"/>
                    <a:ext cx="17" cy="13"/>
                  </a:xfrm>
                  <a:custGeom>
                    <a:avLst/>
                    <a:gdLst>
                      <a:gd name="T0" fmla="*/ 0 w 118"/>
                      <a:gd name="T1" fmla="*/ 6 h 77"/>
                      <a:gd name="T2" fmla="*/ 3 w 118"/>
                      <a:gd name="T3" fmla="*/ 3 h 77"/>
                      <a:gd name="T4" fmla="*/ 9 w 118"/>
                      <a:gd name="T5" fmla="*/ 3 h 77"/>
                      <a:gd name="T6" fmla="*/ 11 w 118"/>
                      <a:gd name="T7" fmla="*/ 0 h 77"/>
                      <a:gd name="T8" fmla="*/ 14 w 118"/>
                      <a:gd name="T9" fmla="*/ 0 h 77"/>
                      <a:gd name="T10" fmla="*/ 17 w 118"/>
                      <a:gd name="T11" fmla="*/ 6 h 77"/>
                      <a:gd name="T12" fmla="*/ 9 w 118"/>
                      <a:gd name="T13" fmla="*/ 10 h 77"/>
                      <a:gd name="T14" fmla="*/ 6 w 118"/>
                      <a:gd name="T15" fmla="*/ 10 h 77"/>
                      <a:gd name="T16" fmla="*/ 3 w 118"/>
                      <a:gd name="T17" fmla="*/ 13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77"/>
                      <a:gd name="T29" fmla="*/ 118 w 118"/>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77">
                        <a:moveTo>
                          <a:pt x="0" y="38"/>
                        </a:moveTo>
                        <a:lnTo>
                          <a:pt x="20" y="18"/>
                        </a:lnTo>
                        <a:lnTo>
                          <a:pt x="60" y="18"/>
                        </a:lnTo>
                        <a:lnTo>
                          <a:pt x="79" y="0"/>
                        </a:lnTo>
                        <a:lnTo>
                          <a:pt x="99" y="0"/>
                        </a:lnTo>
                        <a:lnTo>
                          <a:pt x="118" y="38"/>
                        </a:lnTo>
                        <a:lnTo>
                          <a:pt x="60" y="58"/>
                        </a:lnTo>
                        <a:lnTo>
                          <a:pt x="39" y="58"/>
                        </a:lnTo>
                        <a:lnTo>
                          <a:pt x="20" y="77"/>
                        </a:lnTo>
                      </a:path>
                    </a:pathLst>
                  </a:custGeom>
                  <a:noFill/>
                  <a:ln w="0">
                    <a:solidFill>
                      <a:srgbClr val="000000"/>
                    </a:solidFill>
                    <a:round/>
                    <a:headEnd/>
                    <a:tailEnd/>
                  </a:ln>
                </p:spPr>
                <p:txBody>
                  <a:bodyPr/>
                  <a:lstStyle/>
                  <a:p>
                    <a:endParaRPr lang="de-DE"/>
                  </a:p>
                </p:txBody>
              </p:sp>
              <p:sp>
                <p:nvSpPr>
                  <p:cNvPr id="44101" name="Freeform 274"/>
                  <p:cNvSpPr>
                    <a:spLocks/>
                  </p:cNvSpPr>
                  <p:nvPr/>
                </p:nvSpPr>
                <p:spPr bwMode="auto">
                  <a:xfrm>
                    <a:off x="3044" y="4153"/>
                    <a:ext cx="17" cy="13"/>
                  </a:xfrm>
                  <a:custGeom>
                    <a:avLst/>
                    <a:gdLst>
                      <a:gd name="T0" fmla="*/ 0 w 118"/>
                      <a:gd name="T1" fmla="*/ 6 h 77"/>
                      <a:gd name="T2" fmla="*/ 3 w 118"/>
                      <a:gd name="T3" fmla="*/ 3 h 77"/>
                      <a:gd name="T4" fmla="*/ 9 w 118"/>
                      <a:gd name="T5" fmla="*/ 3 h 77"/>
                      <a:gd name="T6" fmla="*/ 11 w 118"/>
                      <a:gd name="T7" fmla="*/ 0 h 77"/>
                      <a:gd name="T8" fmla="*/ 14 w 118"/>
                      <a:gd name="T9" fmla="*/ 0 h 77"/>
                      <a:gd name="T10" fmla="*/ 17 w 118"/>
                      <a:gd name="T11" fmla="*/ 6 h 77"/>
                      <a:gd name="T12" fmla="*/ 9 w 118"/>
                      <a:gd name="T13" fmla="*/ 10 h 77"/>
                      <a:gd name="T14" fmla="*/ 6 w 118"/>
                      <a:gd name="T15" fmla="*/ 10 h 77"/>
                      <a:gd name="T16" fmla="*/ 3 w 118"/>
                      <a:gd name="T17" fmla="*/ 13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77"/>
                      <a:gd name="T29" fmla="*/ 118 w 118"/>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77">
                        <a:moveTo>
                          <a:pt x="0" y="38"/>
                        </a:moveTo>
                        <a:lnTo>
                          <a:pt x="20" y="18"/>
                        </a:lnTo>
                        <a:lnTo>
                          <a:pt x="60" y="18"/>
                        </a:lnTo>
                        <a:lnTo>
                          <a:pt x="79" y="0"/>
                        </a:lnTo>
                        <a:lnTo>
                          <a:pt x="99" y="0"/>
                        </a:lnTo>
                        <a:lnTo>
                          <a:pt x="118" y="38"/>
                        </a:lnTo>
                        <a:lnTo>
                          <a:pt x="60" y="58"/>
                        </a:lnTo>
                        <a:lnTo>
                          <a:pt x="39" y="58"/>
                        </a:lnTo>
                        <a:lnTo>
                          <a:pt x="20" y="77"/>
                        </a:lnTo>
                      </a:path>
                    </a:pathLst>
                  </a:custGeom>
                  <a:noFill/>
                  <a:ln w="0">
                    <a:solidFill>
                      <a:srgbClr val="000000"/>
                    </a:solidFill>
                    <a:round/>
                    <a:headEnd/>
                    <a:tailEnd/>
                  </a:ln>
                </p:spPr>
                <p:txBody>
                  <a:bodyPr/>
                  <a:lstStyle/>
                  <a:p>
                    <a:endParaRPr lang="de-DE"/>
                  </a:p>
                </p:txBody>
              </p:sp>
              <p:sp>
                <p:nvSpPr>
                  <p:cNvPr id="44102" name="Freeform 275"/>
                  <p:cNvSpPr>
                    <a:spLocks/>
                  </p:cNvSpPr>
                  <p:nvPr/>
                </p:nvSpPr>
                <p:spPr bwMode="auto">
                  <a:xfrm>
                    <a:off x="3049" y="4169"/>
                    <a:ext cx="12" cy="10"/>
                  </a:xfrm>
                  <a:custGeom>
                    <a:avLst/>
                    <a:gdLst>
                      <a:gd name="T0" fmla="*/ 0 w 79"/>
                      <a:gd name="T1" fmla="*/ 3 h 58"/>
                      <a:gd name="T2" fmla="*/ 3 w 79"/>
                      <a:gd name="T3" fmla="*/ 0 h 58"/>
                      <a:gd name="T4" fmla="*/ 6 w 79"/>
                      <a:gd name="T5" fmla="*/ 0 h 58"/>
                      <a:gd name="T6" fmla="*/ 9 w 79"/>
                      <a:gd name="T7" fmla="*/ 0 h 58"/>
                      <a:gd name="T8" fmla="*/ 12 w 79"/>
                      <a:gd name="T9" fmla="*/ 0 h 58"/>
                      <a:gd name="T10" fmla="*/ 12 w 79"/>
                      <a:gd name="T11" fmla="*/ 7 h 58"/>
                      <a:gd name="T12" fmla="*/ 6 w 79"/>
                      <a:gd name="T13" fmla="*/ 7 h 58"/>
                      <a:gd name="T14" fmla="*/ 3 w 79"/>
                      <a:gd name="T15" fmla="*/ 7 h 58"/>
                      <a:gd name="T16" fmla="*/ 0 w 79"/>
                      <a:gd name="T17" fmla="*/ 1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58"/>
                      <a:gd name="T29" fmla="*/ 79 w 79"/>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58">
                        <a:moveTo>
                          <a:pt x="0" y="19"/>
                        </a:moveTo>
                        <a:lnTo>
                          <a:pt x="21" y="0"/>
                        </a:lnTo>
                        <a:lnTo>
                          <a:pt x="40" y="0"/>
                        </a:lnTo>
                        <a:lnTo>
                          <a:pt x="60" y="0"/>
                        </a:lnTo>
                        <a:lnTo>
                          <a:pt x="79" y="0"/>
                        </a:lnTo>
                        <a:lnTo>
                          <a:pt x="79" y="39"/>
                        </a:lnTo>
                        <a:lnTo>
                          <a:pt x="40" y="39"/>
                        </a:lnTo>
                        <a:lnTo>
                          <a:pt x="21" y="39"/>
                        </a:lnTo>
                        <a:lnTo>
                          <a:pt x="0" y="58"/>
                        </a:lnTo>
                      </a:path>
                    </a:pathLst>
                  </a:custGeom>
                  <a:noFill/>
                  <a:ln w="0">
                    <a:solidFill>
                      <a:srgbClr val="000000"/>
                    </a:solidFill>
                    <a:round/>
                    <a:headEnd/>
                    <a:tailEnd/>
                  </a:ln>
                </p:spPr>
                <p:txBody>
                  <a:bodyPr/>
                  <a:lstStyle/>
                  <a:p>
                    <a:endParaRPr lang="de-DE"/>
                  </a:p>
                </p:txBody>
              </p:sp>
              <p:sp>
                <p:nvSpPr>
                  <p:cNvPr id="44103" name="Freeform 276"/>
                  <p:cNvSpPr>
                    <a:spLocks/>
                  </p:cNvSpPr>
                  <p:nvPr/>
                </p:nvSpPr>
                <p:spPr bwMode="auto">
                  <a:xfrm>
                    <a:off x="3049" y="4169"/>
                    <a:ext cx="12" cy="10"/>
                  </a:xfrm>
                  <a:custGeom>
                    <a:avLst/>
                    <a:gdLst>
                      <a:gd name="T0" fmla="*/ 0 w 79"/>
                      <a:gd name="T1" fmla="*/ 3 h 58"/>
                      <a:gd name="T2" fmla="*/ 3 w 79"/>
                      <a:gd name="T3" fmla="*/ 0 h 58"/>
                      <a:gd name="T4" fmla="*/ 6 w 79"/>
                      <a:gd name="T5" fmla="*/ 0 h 58"/>
                      <a:gd name="T6" fmla="*/ 9 w 79"/>
                      <a:gd name="T7" fmla="*/ 0 h 58"/>
                      <a:gd name="T8" fmla="*/ 12 w 79"/>
                      <a:gd name="T9" fmla="*/ 0 h 58"/>
                      <a:gd name="T10" fmla="*/ 12 w 79"/>
                      <a:gd name="T11" fmla="*/ 7 h 58"/>
                      <a:gd name="T12" fmla="*/ 6 w 79"/>
                      <a:gd name="T13" fmla="*/ 7 h 58"/>
                      <a:gd name="T14" fmla="*/ 3 w 79"/>
                      <a:gd name="T15" fmla="*/ 7 h 58"/>
                      <a:gd name="T16" fmla="*/ 0 w 79"/>
                      <a:gd name="T17" fmla="*/ 1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58"/>
                      <a:gd name="T29" fmla="*/ 79 w 79"/>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58">
                        <a:moveTo>
                          <a:pt x="0" y="19"/>
                        </a:moveTo>
                        <a:lnTo>
                          <a:pt x="21" y="0"/>
                        </a:lnTo>
                        <a:lnTo>
                          <a:pt x="40" y="0"/>
                        </a:lnTo>
                        <a:lnTo>
                          <a:pt x="60" y="0"/>
                        </a:lnTo>
                        <a:lnTo>
                          <a:pt x="79" y="0"/>
                        </a:lnTo>
                        <a:lnTo>
                          <a:pt x="79" y="39"/>
                        </a:lnTo>
                        <a:lnTo>
                          <a:pt x="40" y="39"/>
                        </a:lnTo>
                        <a:lnTo>
                          <a:pt x="21" y="39"/>
                        </a:lnTo>
                        <a:lnTo>
                          <a:pt x="0" y="58"/>
                        </a:lnTo>
                      </a:path>
                    </a:pathLst>
                  </a:custGeom>
                  <a:noFill/>
                  <a:ln w="0">
                    <a:solidFill>
                      <a:srgbClr val="000000"/>
                    </a:solidFill>
                    <a:round/>
                    <a:headEnd/>
                    <a:tailEnd/>
                  </a:ln>
                </p:spPr>
                <p:txBody>
                  <a:bodyPr/>
                  <a:lstStyle/>
                  <a:p>
                    <a:endParaRPr lang="de-DE"/>
                  </a:p>
                </p:txBody>
              </p:sp>
              <p:sp>
                <p:nvSpPr>
                  <p:cNvPr id="44104" name="Freeform 277"/>
                  <p:cNvSpPr>
                    <a:spLocks/>
                  </p:cNvSpPr>
                  <p:nvPr/>
                </p:nvSpPr>
                <p:spPr bwMode="auto">
                  <a:xfrm>
                    <a:off x="3049" y="4176"/>
                    <a:ext cx="17" cy="12"/>
                  </a:xfrm>
                  <a:custGeom>
                    <a:avLst/>
                    <a:gdLst>
                      <a:gd name="T0" fmla="*/ 0 w 116"/>
                      <a:gd name="T1" fmla="*/ 9 h 75"/>
                      <a:gd name="T2" fmla="*/ 3 w 116"/>
                      <a:gd name="T3" fmla="*/ 6 h 75"/>
                      <a:gd name="T4" fmla="*/ 9 w 116"/>
                      <a:gd name="T5" fmla="*/ 3 h 75"/>
                      <a:gd name="T6" fmla="*/ 15 w 116"/>
                      <a:gd name="T7" fmla="*/ 3 h 75"/>
                      <a:gd name="T8" fmla="*/ 17 w 116"/>
                      <a:gd name="T9" fmla="*/ 0 h 75"/>
                      <a:gd name="T10" fmla="*/ 17 w 116"/>
                      <a:gd name="T11" fmla="*/ 6 h 75"/>
                      <a:gd name="T12" fmla="*/ 15 w 116"/>
                      <a:gd name="T13" fmla="*/ 9 h 75"/>
                      <a:gd name="T14" fmla="*/ 6 w 116"/>
                      <a:gd name="T15" fmla="*/ 12 h 75"/>
                      <a:gd name="T16" fmla="*/ 3 w 116"/>
                      <a:gd name="T17" fmla="*/ 12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75"/>
                      <a:gd name="T29" fmla="*/ 116 w 116"/>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75">
                        <a:moveTo>
                          <a:pt x="0" y="58"/>
                        </a:moveTo>
                        <a:lnTo>
                          <a:pt x="21" y="38"/>
                        </a:lnTo>
                        <a:lnTo>
                          <a:pt x="60" y="19"/>
                        </a:lnTo>
                        <a:lnTo>
                          <a:pt x="99" y="19"/>
                        </a:lnTo>
                        <a:lnTo>
                          <a:pt x="116" y="0"/>
                        </a:lnTo>
                        <a:lnTo>
                          <a:pt x="116" y="38"/>
                        </a:lnTo>
                        <a:lnTo>
                          <a:pt x="99" y="58"/>
                        </a:lnTo>
                        <a:lnTo>
                          <a:pt x="40" y="75"/>
                        </a:lnTo>
                        <a:lnTo>
                          <a:pt x="21" y="75"/>
                        </a:lnTo>
                      </a:path>
                    </a:pathLst>
                  </a:custGeom>
                  <a:noFill/>
                  <a:ln w="0">
                    <a:solidFill>
                      <a:srgbClr val="000000"/>
                    </a:solidFill>
                    <a:round/>
                    <a:headEnd/>
                    <a:tailEnd/>
                  </a:ln>
                </p:spPr>
                <p:txBody>
                  <a:bodyPr/>
                  <a:lstStyle/>
                  <a:p>
                    <a:endParaRPr lang="de-DE"/>
                  </a:p>
                </p:txBody>
              </p:sp>
              <p:sp>
                <p:nvSpPr>
                  <p:cNvPr id="44105" name="Freeform 278"/>
                  <p:cNvSpPr>
                    <a:spLocks/>
                  </p:cNvSpPr>
                  <p:nvPr/>
                </p:nvSpPr>
                <p:spPr bwMode="auto">
                  <a:xfrm>
                    <a:off x="3049" y="4176"/>
                    <a:ext cx="17" cy="12"/>
                  </a:xfrm>
                  <a:custGeom>
                    <a:avLst/>
                    <a:gdLst>
                      <a:gd name="T0" fmla="*/ 0 w 116"/>
                      <a:gd name="T1" fmla="*/ 9 h 75"/>
                      <a:gd name="T2" fmla="*/ 3 w 116"/>
                      <a:gd name="T3" fmla="*/ 6 h 75"/>
                      <a:gd name="T4" fmla="*/ 9 w 116"/>
                      <a:gd name="T5" fmla="*/ 3 h 75"/>
                      <a:gd name="T6" fmla="*/ 15 w 116"/>
                      <a:gd name="T7" fmla="*/ 3 h 75"/>
                      <a:gd name="T8" fmla="*/ 17 w 116"/>
                      <a:gd name="T9" fmla="*/ 0 h 75"/>
                      <a:gd name="T10" fmla="*/ 17 w 116"/>
                      <a:gd name="T11" fmla="*/ 6 h 75"/>
                      <a:gd name="T12" fmla="*/ 15 w 116"/>
                      <a:gd name="T13" fmla="*/ 9 h 75"/>
                      <a:gd name="T14" fmla="*/ 6 w 116"/>
                      <a:gd name="T15" fmla="*/ 12 h 75"/>
                      <a:gd name="T16" fmla="*/ 3 w 116"/>
                      <a:gd name="T17" fmla="*/ 12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75"/>
                      <a:gd name="T29" fmla="*/ 116 w 116"/>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75">
                        <a:moveTo>
                          <a:pt x="0" y="58"/>
                        </a:moveTo>
                        <a:lnTo>
                          <a:pt x="21" y="38"/>
                        </a:lnTo>
                        <a:lnTo>
                          <a:pt x="60" y="19"/>
                        </a:lnTo>
                        <a:lnTo>
                          <a:pt x="99" y="19"/>
                        </a:lnTo>
                        <a:lnTo>
                          <a:pt x="116" y="0"/>
                        </a:lnTo>
                        <a:lnTo>
                          <a:pt x="116" y="38"/>
                        </a:lnTo>
                        <a:lnTo>
                          <a:pt x="99" y="58"/>
                        </a:lnTo>
                        <a:lnTo>
                          <a:pt x="40" y="75"/>
                        </a:lnTo>
                        <a:lnTo>
                          <a:pt x="21" y="75"/>
                        </a:lnTo>
                      </a:path>
                    </a:pathLst>
                  </a:custGeom>
                  <a:noFill/>
                  <a:ln w="0">
                    <a:solidFill>
                      <a:srgbClr val="000000"/>
                    </a:solidFill>
                    <a:round/>
                    <a:headEnd/>
                    <a:tailEnd/>
                  </a:ln>
                </p:spPr>
                <p:txBody>
                  <a:bodyPr/>
                  <a:lstStyle/>
                  <a:p>
                    <a:endParaRPr lang="de-DE"/>
                  </a:p>
                </p:txBody>
              </p:sp>
              <p:sp>
                <p:nvSpPr>
                  <p:cNvPr id="44106" name="Freeform 279"/>
                  <p:cNvSpPr>
                    <a:spLocks/>
                  </p:cNvSpPr>
                  <p:nvPr/>
                </p:nvSpPr>
                <p:spPr bwMode="auto">
                  <a:xfrm>
                    <a:off x="3052" y="4182"/>
                    <a:ext cx="20" cy="13"/>
                  </a:xfrm>
                  <a:custGeom>
                    <a:avLst/>
                    <a:gdLst>
                      <a:gd name="T0" fmla="*/ 0 w 135"/>
                      <a:gd name="T1" fmla="*/ 13 h 76"/>
                      <a:gd name="T2" fmla="*/ 3 w 135"/>
                      <a:gd name="T3" fmla="*/ 13 h 76"/>
                      <a:gd name="T4" fmla="*/ 9 w 135"/>
                      <a:gd name="T5" fmla="*/ 13 h 76"/>
                      <a:gd name="T6" fmla="*/ 14 w 135"/>
                      <a:gd name="T7" fmla="*/ 10 h 76"/>
                      <a:gd name="T8" fmla="*/ 17 w 135"/>
                      <a:gd name="T9" fmla="*/ 6 h 76"/>
                      <a:gd name="T10" fmla="*/ 20 w 135"/>
                      <a:gd name="T11" fmla="*/ 3 h 76"/>
                      <a:gd name="T12" fmla="*/ 20 w 135"/>
                      <a:gd name="T13" fmla="*/ 0 h 76"/>
                      <a:gd name="T14" fmla="*/ 0 60000 65536"/>
                      <a:gd name="T15" fmla="*/ 0 60000 65536"/>
                      <a:gd name="T16" fmla="*/ 0 60000 65536"/>
                      <a:gd name="T17" fmla="*/ 0 60000 65536"/>
                      <a:gd name="T18" fmla="*/ 0 60000 65536"/>
                      <a:gd name="T19" fmla="*/ 0 60000 65536"/>
                      <a:gd name="T20" fmla="*/ 0 60000 65536"/>
                      <a:gd name="T21" fmla="*/ 0 w 135"/>
                      <a:gd name="T22" fmla="*/ 0 h 76"/>
                      <a:gd name="T23" fmla="*/ 135 w 135"/>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76">
                        <a:moveTo>
                          <a:pt x="0" y="76"/>
                        </a:moveTo>
                        <a:lnTo>
                          <a:pt x="19" y="76"/>
                        </a:lnTo>
                        <a:lnTo>
                          <a:pt x="58" y="76"/>
                        </a:lnTo>
                        <a:lnTo>
                          <a:pt x="95" y="59"/>
                        </a:lnTo>
                        <a:lnTo>
                          <a:pt x="116" y="37"/>
                        </a:lnTo>
                        <a:lnTo>
                          <a:pt x="135" y="20"/>
                        </a:lnTo>
                        <a:lnTo>
                          <a:pt x="135" y="0"/>
                        </a:lnTo>
                      </a:path>
                    </a:pathLst>
                  </a:custGeom>
                  <a:noFill/>
                  <a:ln w="0">
                    <a:solidFill>
                      <a:srgbClr val="000000"/>
                    </a:solidFill>
                    <a:round/>
                    <a:headEnd/>
                    <a:tailEnd/>
                  </a:ln>
                </p:spPr>
                <p:txBody>
                  <a:bodyPr/>
                  <a:lstStyle/>
                  <a:p>
                    <a:endParaRPr lang="de-DE"/>
                  </a:p>
                </p:txBody>
              </p:sp>
              <p:sp>
                <p:nvSpPr>
                  <p:cNvPr id="44107" name="Freeform 280"/>
                  <p:cNvSpPr>
                    <a:spLocks/>
                  </p:cNvSpPr>
                  <p:nvPr/>
                </p:nvSpPr>
                <p:spPr bwMode="auto">
                  <a:xfrm>
                    <a:off x="3052" y="4182"/>
                    <a:ext cx="20" cy="13"/>
                  </a:xfrm>
                  <a:custGeom>
                    <a:avLst/>
                    <a:gdLst>
                      <a:gd name="T0" fmla="*/ 0 w 135"/>
                      <a:gd name="T1" fmla="*/ 13 h 76"/>
                      <a:gd name="T2" fmla="*/ 3 w 135"/>
                      <a:gd name="T3" fmla="*/ 13 h 76"/>
                      <a:gd name="T4" fmla="*/ 9 w 135"/>
                      <a:gd name="T5" fmla="*/ 13 h 76"/>
                      <a:gd name="T6" fmla="*/ 14 w 135"/>
                      <a:gd name="T7" fmla="*/ 10 h 76"/>
                      <a:gd name="T8" fmla="*/ 17 w 135"/>
                      <a:gd name="T9" fmla="*/ 6 h 76"/>
                      <a:gd name="T10" fmla="*/ 20 w 135"/>
                      <a:gd name="T11" fmla="*/ 3 h 76"/>
                      <a:gd name="T12" fmla="*/ 20 w 135"/>
                      <a:gd name="T13" fmla="*/ 0 h 76"/>
                      <a:gd name="T14" fmla="*/ 0 60000 65536"/>
                      <a:gd name="T15" fmla="*/ 0 60000 65536"/>
                      <a:gd name="T16" fmla="*/ 0 60000 65536"/>
                      <a:gd name="T17" fmla="*/ 0 60000 65536"/>
                      <a:gd name="T18" fmla="*/ 0 60000 65536"/>
                      <a:gd name="T19" fmla="*/ 0 60000 65536"/>
                      <a:gd name="T20" fmla="*/ 0 60000 65536"/>
                      <a:gd name="T21" fmla="*/ 0 w 135"/>
                      <a:gd name="T22" fmla="*/ 0 h 76"/>
                      <a:gd name="T23" fmla="*/ 135 w 135"/>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76">
                        <a:moveTo>
                          <a:pt x="0" y="76"/>
                        </a:moveTo>
                        <a:lnTo>
                          <a:pt x="19" y="76"/>
                        </a:lnTo>
                        <a:lnTo>
                          <a:pt x="58" y="76"/>
                        </a:lnTo>
                        <a:lnTo>
                          <a:pt x="95" y="59"/>
                        </a:lnTo>
                        <a:lnTo>
                          <a:pt x="116" y="37"/>
                        </a:lnTo>
                        <a:lnTo>
                          <a:pt x="135" y="20"/>
                        </a:lnTo>
                        <a:lnTo>
                          <a:pt x="135" y="0"/>
                        </a:lnTo>
                      </a:path>
                    </a:pathLst>
                  </a:custGeom>
                  <a:noFill/>
                  <a:ln w="0">
                    <a:solidFill>
                      <a:srgbClr val="000000"/>
                    </a:solidFill>
                    <a:round/>
                    <a:headEnd/>
                    <a:tailEnd/>
                  </a:ln>
                </p:spPr>
                <p:txBody>
                  <a:bodyPr/>
                  <a:lstStyle/>
                  <a:p>
                    <a:endParaRPr lang="de-DE"/>
                  </a:p>
                </p:txBody>
              </p:sp>
              <p:sp>
                <p:nvSpPr>
                  <p:cNvPr id="44108" name="Freeform 281"/>
                  <p:cNvSpPr>
                    <a:spLocks/>
                  </p:cNvSpPr>
                  <p:nvPr/>
                </p:nvSpPr>
                <p:spPr bwMode="auto">
                  <a:xfrm>
                    <a:off x="3008" y="4096"/>
                    <a:ext cx="33" cy="13"/>
                  </a:xfrm>
                  <a:custGeom>
                    <a:avLst/>
                    <a:gdLst>
                      <a:gd name="T0" fmla="*/ 33 w 233"/>
                      <a:gd name="T1" fmla="*/ 13 h 77"/>
                      <a:gd name="T2" fmla="*/ 19 w 233"/>
                      <a:gd name="T3" fmla="*/ 13 h 77"/>
                      <a:gd name="T4" fmla="*/ 6 w 233"/>
                      <a:gd name="T5" fmla="*/ 10 h 77"/>
                      <a:gd name="T6" fmla="*/ 3 w 233"/>
                      <a:gd name="T7" fmla="*/ 10 h 77"/>
                      <a:gd name="T8" fmla="*/ 0 w 233"/>
                      <a:gd name="T9" fmla="*/ 10 h 77"/>
                      <a:gd name="T10" fmla="*/ 3 w 233"/>
                      <a:gd name="T11" fmla="*/ 3 h 77"/>
                      <a:gd name="T12" fmla="*/ 6 w 233"/>
                      <a:gd name="T13" fmla="*/ 0 h 77"/>
                      <a:gd name="T14" fmla="*/ 8 w 233"/>
                      <a:gd name="T15" fmla="*/ 0 h 77"/>
                      <a:gd name="T16" fmla="*/ 30 w 233"/>
                      <a:gd name="T17" fmla="*/ 10 h 77"/>
                      <a:gd name="T18" fmla="*/ 33 w 233"/>
                      <a:gd name="T19" fmla="*/ 13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77"/>
                      <a:gd name="T32" fmla="*/ 233 w 233"/>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77">
                        <a:moveTo>
                          <a:pt x="233" y="77"/>
                        </a:moveTo>
                        <a:lnTo>
                          <a:pt x="135" y="77"/>
                        </a:lnTo>
                        <a:lnTo>
                          <a:pt x="39" y="58"/>
                        </a:lnTo>
                        <a:lnTo>
                          <a:pt x="18" y="58"/>
                        </a:lnTo>
                        <a:lnTo>
                          <a:pt x="0" y="58"/>
                        </a:lnTo>
                        <a:lnTo>
                          <a:pt x="18" y="18"/>
                        </a:lnTo>
                        <a:lnTo>
                          <a:pt x="39" y="0"/>
                        </a:lnTo>
                        <a:lnTo>
                          <a:pt x="59" y="0"/>
                        </a:lnTo>
                        <a:lnTo>
                          <a:pt x="213" y="58"/>
                        </a:lnTo>
                        <a:lnTo>
                          <a:pt x="233" y="77"/>
                        </a:lnTo>
                        <a:close/>
                      </a:path>
                    </a:pathLst>
                  </a:custGeom>
                  <a:solidFill>
                    <a:srgbClr val="737373"/>
                  </a:solidFill>
                  <a:ln w="9525">
                    <a:noFill/>
                    <a:round/>
                    <a:headEnd/>
                    <a:tailEnd/>
                  </a:ln>
                </p:spPr>
                <p:txBody>
                  <a:bodyPr/>
                  <a:lstStyle/>
                  <a:p>
                    <a:endParaRPr lang="de-DE"/>
                  </a:p>
                </p:txBody>
              </p:sp>
              <p:sp>
                <p:nvSpPr>
                  <p:cNvPr id="44109" name="Freeform 282"/>
                  <p:cNvSpPr>
                    <a:spLocks/>
                  </p:cNvSpPr>
                  <p:nvPr/>
                </p:nvSpPr>
                <p:spPr bwMode="auto">
                  <a:xfrm>
                    <a:off x="3008" y="4096"/>
                    <a:ext cx="33" cy="13"/>
                  </a:xfrm>
                  <a:custGeom>
                    <a:avLst/>
                    <a:gdLst>
                      <a:gd name="T0" fmla="*/ 33 w 233"/>
                      <a:gd name="T1" fmla="*/ 13 h 77"/>
                      <a:gd name="T2" fmla="*/ 19 w 233"/>
                      <a:gd name="T3" fmla="*/ 13 h 77"/>
                      <a:gd name="T4" fmla="*/ 6 w 233"/>
                      <a:gd name="T5" fmla="*/ 10 h 77"/>
                      <a:gd name="T6" fmla="*/ 3 w 233"/>
                      <a:gd name="T7" fmla="*/ 10 h 77"/>
                      <a:gd name="T8" fmla="*/ 0 w 233"/>
                      <a:gd name="T9" fmla="*/ 10 h 77"/>
                      <a:gd name="T10" fmla="*/ 3 w 233"/>
                      <a:gd name="T11" fmla="*/ 3 h 77"/>
                      <a:gd name="T12" fmla="*/ 6 w 233"/>
                      <a:gd name="T13" fmla="*/ 0 h 77"/>
                      <a:gd name="T14" fmla="*/ 8 w 233"/>
                      <a:gd name="T15" fmla="*/ 0 h 77"/>
                      <a:gd name="T16" fmla="*/ 30 w 233"/>
                      <a:gd name="T17" fmla="*/ 10 h 77"/>
                      <a:gd name="T18" fmla="*/ 33 w 233"/>
                      <a:gd name="T19" fmla="*/ 13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77"/>
                      <a:gd name="T32" fmla="*/ 233 w 233"/>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77">
                        <a:moveTo>
                          <a:pt x="233" y="77"/>
                        </a:moveTo>
                        <a:lnTo>
                          <a:pt x="135" y="77"/>
                        </a:lnTo>
                        <a:lnTo>
                          <a:pt x="39" y="58"/>
                        </a:lnTo>
                        <a:lnTo>
                          <a:pt x="18" y="58"/>
                        </a:lnTo>
                        <a:lnTo>
                          <a:pt x="0" y="58"/>
                        </a:lnTo>
                        <a:lnTo>
                          <a:pt x="18" y="18"/>
                        </a:lnTo>
                        <a:lnTo>
                          <a:pt x="39" y="0"/>
                        </a:lnTo>
                        <a:lnTo>
                          <a:pt x="59" y="0"/>
                        </a:lnTo>
                        <a:lnTo>
                          <a:pt x="213" y="58"/>
                        </a:lnTo>
                        <a:lnTo>
                          <a:pt x="233" y="77"/>
                        </a:lnTo>
                      </a:path>
                    </a:pathLst>
                  </a:custGeom>
                  <a:noFill/>
                  <a:ln w="0">
                    <a:solidFill>
                      <a:srgbClr val="000000"/>
                    </a:solidFill>
                    <a:round/>
                    <a:headEnd/>
                    <a:tailEnd/>
                  </a:ln>
                </p:spPr>
                <p:txBody>
                  <a:bodyPr/>
                  <a:lstStyle/>
                  <a:p>
                    <a:endParaRPr lang="de-DE"/>
                  </a:p>
                </p:txBody>
              </p:sp>
              <p:sp>
                <p:nvSpPr>
                  <p:cNvPr id="44110" name="Freeform 283"/>
                  <p:cNvSpPr>
                    <a:spLocks/>
                  </p:cNvSpPr>
                  <p:nvPr/>
                </p:nvSpPr>
                <p:spPr bwMode="auto">
                  <a:xfrm>
                    <a:off x="3008" y="4090"/>
                    <a:ext cx="41" cy="32"/>
                  </a:xfrm>
                  <a:custGeom>
                    <a:avLst/>
                    <a:gdLst>
                      <a:gd name="T0" fmla="*/ 33 w 291"/>
                      <a:gd name="T1" fmla="*/ 13 h 192"/>
                      <a:gd name="T2" fmla="*/ 25 w 291"/>
                      <a:gd name="T3" fmla="*/ 9 h 192"/>
                      <a:gd name="T4" fmla="*/ 8 w 291"/>
                      <a:gd name="T5" fmla="*/ 3 h 192"/>
                      <a:gd name="T6" fmla="*/ 3 w 291"/>
                      <a:gd name="T7" fmla="*/ 0 h 192"/>
                      <a:gd name="T8" fmla="*/ 0 w 291"/>
                      <a:gd name="T9" fmla="*/ 0 h 192"/>
                      <a:gd name="T10" fmla="*/ 0 w 291"/>
                      <a:gd name="T11" fmla="*/ 6 h 192"/>
                      <a:gd name="T12" fmla="*/ 16 w 291"/>
                      <a:gd name="T13" fmla="*/ 13 h 192"/>
                      <a:gd name="T14" fmla="*/ 27 w 291"/>
                      <a:gd name="T15" fmla="*/ 16 h 192"/>
                      <a:gd name="T16" fmla="*/ 33 w 291"/>
                      <a:gd name="T17" fmla="*/ 19 h 192"/>
                      <a:gd name="T18" fmla="*/ 30 w 291"/>
                      <a:gd name="T19" fmla="*/ 19 h 192"/>
                      <a:gd name="T20" fmla="*/ 22 w 291"/>
                      <a:gd name="T21" fmla="*/ 26 h 192"/>
                      <a:gd name="T22" fmla="*/ 16 w 291"/>
                      <a:gd name="T23" fmla="*/ 26 h 192"/>
                      <a:gd name="T24" fmla="*/ 16 w 291"/>
                      <a:gd name="T25" fmla="*/ 32 h 192"/>
                      <a:gd name="T26" fmla="*/ 22 w 291"/>
                      <a:gd name="T27" fmla="*/ 29 h 192"/>
                      <a:gd name="T28" fmla="*/ 27 w 291"/>
                      <a:gd name="T29" fmla="*/ 26 h 192"/>
                      <a:gd name="T30" fmla="*/ 33 w 291"/>
                      <a:gd name="T31" fmla="*/ 26 h 192"/>
                      <a:gd name="T32" fmla="*/ 36 w 291"/>
                      <a:gd name="T33" fmla="*/ 22 h 192"/>
                      <a:gd name="T34" fmla="*/ 38 w 291"/>
                      <a:gd name="T35" fmla="*/ 19 h 192"/>
                      <a:gd name="T36" fmla="*/ 41 w 291"/>
                      <a:gd name="T37" fmla="*/ 16 h 192"/>
                      <a:gd name="T38" fmla="*/ 38 w 291"/>
                      <a:gd name="T39" fmla="*/ 9 h 192"/>
                      <a:gd name="T40" fmla="*/ 33 w 291"/>
                      <a:gd name="T41" fmla="*/ 13 h 1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1"/>
                      <a:gd name="T64" fmla="*/ 0 h 192"/>
                      <a:gd name="T65" fmla="*/ 291 w 291"/>
                      <a:gd name="T66" fmla="*/ 192 h 1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1" h="192">
                        <a:moveTo>
                          <a:pt x="233" y="77"/>
                        </a:moveTo>
                        <a:lnTo>
                          <a:pt x="174" y="56"/>
                        </a:lnTo>
                        <a:lnTo>
                          <a:pt x="59" y="19"/>
                        </a:lnTo>
                        <a:lnTo>
                          <a:pt x="18" y="0"/>
                        </a:lnTo>
                        <a:lnTo>
                          <a:pt x="0" y="0"/>
                        </a:lnTo>
                        <a:lnTo>
                          <a:pt x="0" y="38"/>
                        </a:lnTo>
                        <a:lnTo>
                          <a:pt x="116" y="77"/>
                        </a:lnTo>
                        <a:lnTo>
                          <a:pt x="195" y="96"/>
                        </a:lnTo>
                        <a:lnTo>
                          <a:pt x="233" y="115"/>
                        </a:lnTo>
                        <a:lnTo>
                          <a:pt x="213" y="115"/>
                        </a:lnTo>
                        <a:lnTo>
                          <a:pt x="156" y="154"/>
                        </a:lnTo>
                        <a:lnTo>
                          <a:pt x="116" y="154"/>
                        </a:lnTo>
                        <a:lnTo>
                          <a:pt x="116" y="192"/>
                        </a:lnTo>
                        <a:lnTo>
                          <a:pt x="156" y="171"/>
                        </a:lnTo>
                        <a:lnTo>
                          <a:pt x="195" y="154"/>
                        </a:lnTo>
                        <a:lnTo>
                          <a:pt x="233" y="154"/>
                        </a:lnTo>
                        <a:lnTo>
                          <a:pt x="252" y="133"/>
                        </a:lnTo>
                        <a:lnTo>
                          <a:pt x="272" y="115"/>
                        </a:lnTo>
                        <a:lnTo>
                          <a:pt x="291" y="96"/>
                        </a:lnTo>
                        <a:lnTo>
                          <a:pt x="272" y="56"/>
                        </a:lnTo>
                        <a:lnTo>
                          <a:pt x="233" y="77"/>
                        </a:lnTo>
                        <a:close/>
                      </a:path>
                    </a:pathLst>
                  </a:custGeom>
                  <a:solidFill>
                    <a:srgbClr val="C2C2C2"/>
                  </a:solidFill>
                  <a:ln w="9525">
                    <a:noFill/>
                    <a:round/>
                    <a:headEnd/>
                    <a:tailEnd/>
                  </a:ln>
                </p:spPr>
                <p:txBody>
                  <a:bodyPr/>
                  <a:lstStyle/>
                  <a:p>
                    <a:endParaRPr lang="de-DE"/>
                  </a:p>
                </p:txBody>
              </p:sp>
              <p:sp>
                <p:nvSpPr>
                  <p:cNvPr id="44111" name="Freeform 284"/>
                  <p:cNvSpPr>
                    <a:spLocks/>
                  </p:cNvSpPr>
                  <p:nvPr/>
                </p:nvSpPr>
                <p:spPr bwMode="auto">
                  <a:xfrm>
                    <a:off x="3008" y="4090"/>
                    <a:ext cx="41" cy="32"/>
                  </a:xfrm>
                  <a:custGeom>
                    <a:avLst/>
                    <a:gdLst>
                      <a:gd name="T0" fmla="*/ 33 w 291"/>
                      <a:gd name="T1" fmla="*/ 13 h 192"/>
                      <a:gd name="T2" fmla="*/ 25 w 291"/>
                      <a:gd name="T3" fmla="*/ 9 h 192"/>
                      <a:gd name="T4" fmla="*/ 8 w 291"/>
                      <a:gd name="T5" fmla="*/ 3 h 192"/>
                      <a:gd name="T6" fmla="*/ 3 w 291"/>
                      <a:gd name="T7" fmla="*/ 0 h 192"/>
                      <a:gd name="T8" fmla="*/ 0 w 291"/>
                      <a:gd name="T9" fmla="*/ 0 h 192"/>
                      <a:gd name="T10" fmla="*/ 0 w 291"/>
                      <a:gd name="T11" fmla="*/ 6 h 192"/>
                      <a:gd name="T12" fmla="*/ 16 w 291"/>
                      <a:gd name="T13" fmla="*/ 13 h 192"/>
                      <a:gd name="T14" fmla="*/ 27 w 291"/>
                      <a:gd name="T15" fmla="*/ 16 h 192"/>
                      <a:gd name="T16" fmla="*/ 33 w 291"/>
                      <a:gd name="T17" fmla="*/ 19 h 192"/>
                      <a:gd name="T18" fmla="*/ 30 w 291"/>
                      <a:gd name="T19" fmla="*/ 19 h 192"/>
                      <a:gd name="T20" fmla="*/ 22 w 291"/>
                      <a:gd name="T21" fmla="*/ 26 h 192"/>
                      <a:gd name="T22" fmla="*/ 16 w 291"/>
                      <a:gd name="T23" fmla="*/ 26 h 192"/>
                      <a:gd name="T24" fmla="*/ 16 w 291"/>
                      <a:gd name="T25" fmla="*/ 32 h 192"/>
                      <a:gd name="T26" fmla="*/ 22 w 291"/>
                      <a:gd name="T27" fmla="*/ 29 h 192"/>
                      <a:gd name="T28" fmla="*/ 27 w 291"/>
                      <a:gd name="T29" fmla="*/ 26 h 192"/>
                      <a:gd name="T30" fmla="*/ 33 w 291"/>
                      <a:gd name="T31" fmla="*/ 26 h 192"/>
                      <a:gd name="T32" fmla="*/ 36 w 291"/>
                      <a:gd name="T33" fmla="*/ 22 h 192"/>
                      <a:gd name="T34" fmla="*/ 38 w 291"/>
                      <a:gd name="T35" fmla="*/ 19 h 192"/>
                      <a:gd name="T36" fmla="*/ 41 w 291"/>
                      <a:gd name="T37" fmla="*/ 16 h 192"/>
                      <a:gd name="T38" fmla="*/ 38 w 291"/>
                      <a:gd name="T39" fmla="*/ 9 h 192"/>
                      <a:gd name="T40" fmla="*/ 33 w 291"/>
                      <a:gd name="T41" fmla="*/ 13 h 1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1"/>
                      <a:gd name="T64" fmla="*/ 0 h 192"/>
                      <a:gd name="T65" fmla="*/ 291 w 291"/>
                      <a:gd name="T66" fmla="*/ 192 h 1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1" h="192">
                        <a:moveTo>
                          <a:pt x="233" y="77"/>
                        </a:moveTo>
                        <a:lnTo>
                          <a:pt x="174" y="56"/>
                        </a:lnTo>
                        <a:lnTo>
                          <a:pt x="59" y="19"/>
                        </a:lnTo>
                        <a:lnTo>
                          <a:pt x="18" y="0"/>
                        </a:lnTo>
                        <a:lnTo>
                          <a:pt x="0" y="0"/>
                        </a:lnTo>
                        <a:lnTo>
                          <a:pt x="0" y="38"/>
                        </a:lnTo>
                        <a:lnTo>
                          <a:pt x="116" y="77"/>
                        </a:lnTo>
                        <a:lnTo>
                          <a:pt x="195" y="96"/>
                        </a:lnTo>
                        <a:lnTo>
                          <a:pt x="233" y="115"/>
                        </a:lnTo>
                        <a:lnTo>
                          <a:pt x="213" y="115"/>
                        </a:lnTo>
                        <a:lnTo>
                          <a:pt x="156" y="154"/>
                        </a:lnTo>
                        <a:lnTo>
                          <a:pt x="116" y="154"/>
                        </a:lnTo>
                        <a:lnTo>
                          <a:pt x="116" y="192"/>
                        </a:lnTo>
                        <a:lnTo>
                          <a:pt x="156" y="171"/>
                        </a:lnTo>
                        <a:lnTo>
                          <a:pt x="195" y="154"/>
                        </a:lnTo>
                        <a:lnTo>
                          <a:pt x="233" y="154"/>
                        </a:lnTo>
                        <a:lnTo>
                          <a:pt x="252" y="133"/>
                        </a:lnTo>
                        <a:lnTo>
                          <a:pt x="272" y="115"/>
                        </a:lnTo>
                        <a:lnTo>
                          <a:pt x="291" y="96"/>
                        </a:lnTo>
                        <a:lnTo>
                          <a:pt x="272" y="56"/>
                        </a:lnTo>
                        <a:lnTo>
                          <a:pt x="233" y="77"/>
                        </a:lnTo>
                      </a:path>
                    </a:pathLst>
                  </a:custGeom>
                  <a:noFill/>
                  <a:ln w="0">
                    <a:solidFill>
                      <a:srgbClr val="000000"/>
                    </a:solidFill>
                    <a:round/>
                    <a:headEnd/>
                    <a:tailEnd/>
                  </a:ln>
                </p:spPr>
                <p:txBody>
                  <a:bodyPr/>
                  <a:lstStyle/>
                  <a:p>
                    <a:endParaRPr lang="de-DE"/>
                  </a:p>
                </p:txBody>
              </p:sp>
              <p:sp>
                <p:nvSpPr>
                  <p:cNvPr id="44112" name="Freeform 285"/>
                  <p:cNvSpPr>
                    <a:spLocks/>
                  </p:cNvSpPr>
                  <p:nvPr/>
                </p:nvSpPr>
                <p:spPr bwMode="auto">
                  <a:xfrm>
                    <a:off x="2604" y="3191"/>
                    <a:ext cx="19" cy="55"/>
                  </a:xfrm>
                  <a:custGeom>
                    <a:avLst/>
                    <a:gdLst>
                      <a:gd name="T0" fmla="*/ 0 w 135"/>
                      <a:gd name="T1" fmla="*/ 0 h 330"/>
                      <a:gd name="T2" fmla="*/ 16 w 135"/>
                      <a:gd name="T3" fmla="*/ 11 h 330"/>
                      <a:gd name="T4" fmla="*/ 19 w 135"/>
                      <a:gd name="T5" fmla="*/ 22 h 330"/>
                      <a:gd name="T6" fmla="*/ 13 w 135"/>
                      <a:gd name="T7" fmla="*/ 40 h 330"/>
                      <a:gd name="T8" fmla="*/ 13 w 135"/>
                      <a:gd name="T9" fmla="*/ 48 h 330"/>
                      <a:gd name="T10" fmla="*/ 9 w 135"/>
                      <a:gd name="T11" fmla="*/ 55 h 330"/>
                      <a:gd name="T12" fmla="*/ 0 60000 65536"/>
                      <a:gd name="T13" fmla="*/ 0 60000 65536"/>
                      <a:gd name="T14" fmla="*/ 0 60000 65536"/>
                      <a:gd name="T15" fmla="*/ 0 60000 65536"/>
                      <a:gd name="T16" fmla="*/ 0 60000 65536"/>
                      <a:gd name="T17" fmla="*/ 0 60000 65536"/>
                      <a:gd name="T18" fmla="*/ 0 w 135"/>
                      <a:gd name="T19" fmla="*/ 0 h 330"/>
                      <a:gd name="T20" fmla="*/ 135 w 135"/>
                      <a:gd name="T21" fmla="*/ 330 h 330"/>
                    </a:gdLst>
                    <a:ahLst/>
                    <a:cxnLst>
                      <a:cxn ang="T12">
                        <a:pos x="T0" y="T1"/>
                      </a:cxn>
                      <a:cxn ang="T13">
                        <a:pos x="T2" y="T3"/>
                      </a:cxn>
                      <a:cxn ang="T14">
                        <a:pos x="T4" y="T5"/>
                      </a:cxn>
                      <a:cxn ang="T15">
                        <a:pos x="T6" y="T7"/>
                      </a:cxn>
                      <a:cxn ang="T16">
                        <a:pos x="T8" y="T9"/>
                      </a:cxn>
                      <a:cxn ang="T17">
                        <a:pos x="T10" y="T11"/>
                      </a:cxn>
                    </a:cxnLst>
                    <a:rect l="T18" t="T19" r="T20" b="T21"/>
                    <a:pathLst>
                      <a:path w="135" h="330">
                        <a:moveTo>
                          <a:pt x="0" y="0"/>
                        </a:moveTo>
                        <a:lnTo>
                          <a:pt x="111" y="67"/>
                        </a:lnTo>
                        <a:lnTo>
                          <a:pt x="135" y="133"/>
                        </a:lnTo>
                        <a:lnTo>
                          <a:pt x="90" y="240"/>
                        </a:lnTo>
                        <a:lnTo>
                          <a:pt x="90" y="287"/>
                        </a:lnTo>
                        <a:lnTo>
                          <a:pt x="66" y="330"/>
                        </a:lnTo>
                      </a:path>
                    </a:pathLst>
                  </a:custGeom>
                  <a:noFill/>
                  <a:ln w="0">
                    <a:solidFill>
                      <a:srgbClr val="000000"/>
                    </a:solidFill>
                    <a:round/>
                    <a:headEnd/>
                    <a:tailEnd/>
                  </a:ln>
                </p:spPr>
                <p:txBody>
                  <a:bodyPr/>
                  <a:lstStyle/>
                  <a:p>
                    <a:endParaRPr lang="de-DE"/>
                  </a:p>
                </p:txBody>
              </p:sp>
              <p:sp>
                <p:nvSpPr>
                  <p:cNvPr id="44113" name="Freeform 286"/>
                  <p:cNvSpPr>
                    <a:spLocks/>
                  </p:cNvSpPr>
                  <p:nvPr/>
                </p:nvSpPr>
                <p:spPr bwMode="auto">
                  <a:xfrm>
                    <a:off x="2604" y="3191"/>
                    <a:ext cx="19" cy="55"/>
                  </a:xfrm>
                  <a:custGeom>
                    <a:avLst/>
                    <a:gdLst>
                      <a:gd name="T0" fmla="*/ 0 w 135"/>
                      <a:gd name="T1" fmla="*/ 0 h 330"/>
                      <a:gd name="T2" fmla="*/ 16 w 135"/>
                      <a:gd name="T3" fmla="*/ 11 h 330"/>
                      <a:gd name="T4" fmla="*/ 19 w 135"/>
                      <a:gd name="T5" fmla="*/ 22 h 330"/>
                      <a:gd name="T6" fmla="*/ 13 w 135"/>
                      <a:gd name="T7" fmla="*/ 40 h 330"/>
                      <a:gd name="T8" fmla="*/ 13 w 135"/>
                      <a:gd name="T9" fmla="*/ 48 h 330"/>
                      <a:gd name="T10" fmla="*/ 9 w 135"/>
                      <a:gd name="T11" fmla="*/ 55 h 330"/>
                      <a:gd name="T12" fmla="*/ 0 60000 65536"/>
                      <a:gd name="T13" fmla="*/ 0 60000 65536"/>
                      <a:gd name="T14" fmla="*/ 0 60000 65536"/>
                      <a:gd name="T15" fmla="*/ 0 60000 65536"/>
                      <a:gd name="T16" fmla="*/ 0 60000 65536"/>
                      <a:gd name="T17" fmla="*/ 0 60000 65536"/>
                      <a:gd name="T18" fmla="*/ 0 w 135"/>
                      <a:gd name="T19" fmla="*/ 0 h 330"/>
                      <a:gd name="T20" fmla="*/ 135 w 135"/>
                      <a:gd name="T21" fmla="*/ 330 h 330"/>
                    </a:gdLst>
                    <a:ahLst/>
                    <a:cxnLst>
                      <a:cxn ang="T12">
                        <a:pos x="T0" y="T1"/>
                      </a:cxn>
                      <a:cxn ang="T13">
                        <a:pos x="T2" y="T3"/>
                      </a:cxn>
                      <a:cxn ang="T14">
                        <a:pos x="T4" y="T5"/>
                      </a:cxn>
                      <a:cxn ang="T15">
                        <a:pos x="T6" y="T7"/>
                      </a:cxn>
                      <a:cxn ang="T16">
                        <a:pos x="T8" y="T9"/>
                      </a:cxn>
                      <a:cxn ang="T17">
                        <a:pos x="T10" y="T11"/>
                      </a:cxn>
                    </a:cxnLst>
                    <a:rect l="T18" t="T19" r="T20" b="T21"/>
                    <a:pathLst>
                      <a:path w="135" h="330">
                        <a:moveTo>
                          <a:pt x="0" y="0"/>
                        </a:moveTo>
                        <a:lnTo>
                          <a:pt x="111" y="67"/>
                        </a:lnTo>
                        <a:lnTo>
                          <a:pt x="135" y="133"/>
                        </a:lnTo>
                        <a:lnTo>
                          <a:pt x="90" y="240"/>
                        </a:lnTo>
                        <a:lnTo>
                          <a:pt x="90" y="287"/>
                        </a:lnTo>
                        <a:lnTo>
                          <a:pt x="66" y="330"/>
                        </a:lnTo>
                      </a:path>
                    </a:pathLst>
                  </a:custGeom>
                  <a:noFill/>
                  <a:ln w="0">
                    <a:solidFill>
                      <a:srgbClr val="000000"/>
                    </a:solidFill>
                    <a:round/>
                    <a:headEnd/>
                    <a:tailEnd/>
                  </a:ln>
                </p:spPr>
                <p:txBody>
                  <a:bodyPr/>
                  <a:lstStyle/>
                  <a:p>
                    <a:endParaRPr lang="de-DE"/>
                  </a:p>
                </p:txBody>
              </p:sp>
              <p:sp>
                <p:nvSpPr>
                  <p:cNvPr id="44114" name="Freeform 287"/>
                  <p:cNvSpPr>
                    <a:spLocks/>
                  </p:cNvSpPr>
                  <p:nvPr/>
                </p:nvSpPr>
                <p:spPr bwMode="auto">
                  <a:xfrm>
                    <a:off x="2544" y="3275"/>
                    <a:ext cx="82" cy="33"/>
                  </a:xfrm>
                  <a:custGeom>
                    <a:avLst/>
                    <a:gdLst>
                      <a:gd name="T0" fmla="*/ 82 w 579"/>
                      <a:gd name="T1" fmla="*/ 0 h 200"/>
                      <a:gd name="T2" fmla="*/ 57 w 579"/>
                      <a:gd name="T3" fmla="*/ 7 h 200"/>
                      <a:gd name="T4" fmla="*/ 31 w 579"/>
                      <a:gd name="T5" fmla="*/ 18 h 200"/>
                      <a:gd name="T6" fmla="*/ 19 w 579"/>
                      <a:gd name="T7" fmla="*/ 22 h 200"/>
                      <a:gd name="T8" fmla="*/ 4 w 579"/>
                      <a:gd name="T9" fmla="*/ 29 h 200"/>
                      <a:gd name="T10" fmla="*/ 0 w 579"/>
                      <a:gd name="T11" fmla="*/ 33 h 200"/>
                      <a:gd name="T12" fmla="*/ 29 w 579"/>
                      <a:gd name="T13" fmla="*/ 33 h 200"/>
                      <a:gd name="T14" fmla="*/ 41 w 579"/>
                      <a:gd name="T15" fmla="*/ 29 h 200"/>
                      <a:gd name="T16" fmla="*/ 73 w 579"/>
                      <a:gd name="T17" fmla="*/ 26 h 200"/>
                      <a:gd name="T18" fmla="*/ 79 w 579"/>
                      <a:gd name="T19" fmla="*/ 2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200"/>
                      <a:gd name="T32" fmla="*/ 579 w 579"/>
                      <a:gd name="T33" fmla="*/ 200 h 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200">
                        <a:moveTo>
                          <a:pt x="579" y="0"/>
                        </a:moveTo>
                        <a:lnTo>
                          <a:pt x="401" y="45"/>
                        </a:lnTo>
                        <a:lnTo>
                          <a:pt x="222" y="110"/>
                        </a:lnTo>
                        <a:lnTo>
                          <a:pt x="135" y="133"/>
                        </a:lnTo>
                        <a:lnTo>
                          <a:pt x="25" y="176"/>
                        </a:lnTo>
                        <a:lnTo>
                          <a:pt x="0" y="200"/>
                        </a:lnTo>
                        <a:lnTo>
                          <a:pt x="202" y="200"/>
                        </a:lnTo>
                        <a:lnTo>
                          <a:pt x="291" y="176"/>
                        </a:lnTo>
                        <a:lnTo>
                          <a:pt x="513" y="155"/>
                        </a:lnTo>
                        <a:lnTo>
                          <a:pt x="558" y="155"/>
                        </a:lnTo>
                      </a:path>
                    </a:pathLst>
                  </a:custGeom>
                  <a:noFill/>
                  <a:ln w="0">
                    <a:solidFill>
                      <a:srgbClr val="000000"/>
                    </a:solidFill>
                    <a:round/>
                    <a:headEnd/>
                    <a:tailEnd/>
                  </a:ln>
                </p:spPr>
                <p:txBody>
                  <a:bodyPr/>
                  <a:lstStyle/>
                  <a:p>
                    <a:endParaRPr lang="de-DE"/>
                  </a:p>
                </p:txBody>
              </p:sp>
              <p:sp>
                <p:nvSpPr>
                  <p:cNvPr id="44115" name="Freeform 288"/>
                  <p:cNvSpPr>
                    <a:spLocks/>
                  </p:cNvSpPr>
                  <p:nvPr/>
                </p:nvSpPr>
                <p:spPr bwMode="auto">
                  <a:xfrm>
                    <a:off x="2544" y="3275"/>
                    <a:ext cx="82" cy="33"/>
                  </a:xfrm>
                  <a:custGeom>
                    <a:avLst/>
                    <a:gdLst>
                      <a:gd name="T0" fmla="*/ 82 w 579"/>
                      <a:gd name="T1" fmla="*/ 0 h 200"/>
                      <a:gd name="T2" fmla="*/ 57 w 579"/>
                      <a:gd name="T3" fmla="*/ 7 h 200"/>
                      <a:gd name="T4" fmla="*/ 31 w 579"/>
                      <a:gd name="T5" fmla="*/ 18 h 200"/>
                      <a:gd name="T6" fmla="*/ 19 w 579"/>
                      <a:gd name="T7" fmla="*/ 22 h 200"/>
                      <a:gd name="T8" fmla="*/ 4 w 579"/>
                      <a:gd name="T9" fmla="*/ 29 h 200"/>
                      <a:gd name="T10" fmla="*/ 0 w 579"/>
                      <a:gd name="T11" fmla="*/ 33 h 200"/>
                      <a:gd name="T12" fmla="*/ 29 w 579"/>
                      <a:gd name="T13" fmla="*/ 33 h 200"/>
                      <a:gd name="T14" fmla="*/ 41 w 579"/>
                      <a:gd name="T15" fmla="*/ 29 h 200"/>
                      <a:gd name="T16" fmla="*/ 73 w 579"/>
                      <a:gd name="T17" fmla="*/ 26 h 200"/>
                      <a:gd name="T18" fmla="*/ 79 w 579"/>
                      <a:gd name="T19" fmla="*/ 2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200"/>
                      <a:gd name="T32" fmla="*/ 579 w 579"/>
                      <a:gd name="T33" fmla="*/ 200 h 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200">
                        <a:moveTo>
                          <a:pt x="579" y="0"/>
                        </a:moveTo>
                        <a:lnTo>
                          <a:pt x="401" y="45"/>
                        </a:lnTo>
                        <a:lnTo>
                          <a:pt x="222" y="110"/>
                        </a:lnTo>
                        <a:lnTo>
                          <a:pt x="135" y="133"/>
                        </a:lnTo>
                        <a:lnTo>
                          <a:pt x="25" y="176"/>
                        </a:lnTo>
                        <a:lnTo>
                          <a:pt x="0" y="200"/>
                        </a:lnTo>
                        <a:lnTo>
                          <a:pt x="202" y="200"/>
                        </a:lnTo>
                        <a:lnTo>
                          <a:pt x="291" y="176"/>
                        </a:lnTo>
                        <a:lnTo>
                          <a:pt x="513" y="155"/>
                        </a:lnTo>
                        <a:lnTo>
                          <a:pt x="558" y="155"/>
                        </a:lnTo>
                      </a:path>
                    </a:pathLst>
                  </a:custGeom>
                  <a:noFill/>
                  <a:ln w="0">
                    <a:solidFill>
                      <a:srgbClr val="000000"/>
                    </a:solidFill>
                    <a:round/>
                    <a:headEnd/>
                    <a:tailEnd/>
                  </a:ln>
                </p:spPr>
                <p:txBody>
                  <a:bodyPr/>
                  <a:lstStyle/>
                  <a:p>
                    <a:endParaRPr lang="de-DE"/>
                  </a:p>
                </p:txBody>
              </p:sp>
              <p:sp>
                <p:nvSpPr>
                  <p:cNvPr id="44116" name="Freeform 289"/>
                  <p:cNvSpPr>
                    <a:spLocks/>
                  </p:cNvSpPr>
                  <p:nvPr/>
                </p:nvSpPr>
                <p:spPr bwMode="auto">
                  <a:xfrm>
                    <a:off x="2509" y="3322"/>
                    <a:ext cx="66" cy="15"/>
                  </a:xfrm>
                  <a:custGeom>
                    <a:avLst/>
                    <a:gdLst>
                      <a:gd name="T0" fmla="*/ 0 w 466"/>
                      <a:gd name="T1" fmla="*/ 0 h 87"/>
                      <a:gd name="T2" fmla="*/ 6 w 466"/>
                      <a:gd name="T3" fmla="*/ 4 h 87"/>
                      <a:gd name="T4" fmla="*/ 47 w 466"/>
                      <a:gd name="T5" fmla="*/ 7 h 87"/>
                      <a:gd name="T6" fmla="*/ 66 w 466"/>
                      <a:gd name="T7" fmla="*/ 15 h 87"/>
                      <a:gd name="T8" fmla="*/ 50 w 466"/>
                      <a:gd name="T9" fmla="*/ 4 h 87"/>
                      <a:gd name="T10" fmla="*/ 0 60000 65536"/>
                      <a:gd name="T11" fmla="*/ 0 60000 65536"/>
                      <a:gd name="T12" fmla="*/ 0 60000 65536"/>
                      <a:gd name="T13" fmla="*/ 0 60000 65536"/>
                      <a:gd name="T14" fmla="*/ 0 60000 65536"/>
                      <a:gd name="T15" fmla="*/ 0 w 466"/>
                      <a:gd name="T16" fmla="*/ 0 h 87"/>
                      <a:gd name="T17" fmla="*/ 466 w 466"/>
                      <a:gd name="T18" fmla="*/ 87 h 87"/>
                    </a:gdLst>
                    <a:ahLst/>
                    <a:cxnLst>
                      <a:cxn ang="T10">
                        <a:pos x="T0" y="T1"/>
                      </a:cxn>
                      <a:cxn ang="T11">
                        <a:pos x="T2" y="T3"/>
                      </a:cxn>
                      <a:cxn ang="T12">
                        <a:pos x="T4" y="T5"/>
                      </a:cxn>
                      <a:cxn ang="T13">
                        <a:pos x="T6" y="T7"/>
                      </a:cxn>
                      <a:cxn ang="T14">
                        <a:pos x="T8" y="T9"/>
                      </a:cxn>
                    </a:cxnLst>
                    <a:rect l="T15" t="T16" r="T17" b="T18"/>
                    <a:pathLst>
                      <a:path w="466" h="87">
                        <a:moveTo>
                          <a:pt x="0" y="0"/>
                        </a:moveTo>
                        <a:lnTo>
                          <a:pt x="45" y="23"/>
                        </a:lnTo>
                        <a:lnTo>
                          <a:pt x="333" y="42"/>
                        </a:lnTo>
                        <a:lnTo>
                          <a:pt x="466" y="87"/>
                        </a:lnTo>
                        <a:lnTo>
                          <a:pt x="356" y="23"/>
                        </a:lnTo>
                      </a:path>
                    </a:pathLst>
                  </a:custGeom>
                  <a:noFill/>
                  <a:ln w="0">
                    <a:solidFill>
                      <a:srgbClr val="000000"/>
                    </a:solidFill>
                    <a:round/>
                    <a:headEnd/>
                    <a:tailEnd/>
                  </a:ln>
                </p:spPr>
                <p:txBody>
                  <a:bodyPr/>
                  <a:lstStyle/>
                  <a:p>
                    <a:endParaRPr lang="de-DE"/>
                  </a:p>
                </p:txBody>
              </p:sp>
              <p:sp>
                <p:nvSpPr>
                  <p:cNvPr id="44117" name="Freeform 290"/>
                  <p:cNvSpPr>
                    <a:spLocks/>
                  </p:cNvSpPr>
                  <p:nvPr/>
                </p:nvSpPr>
                <p:spPr bwMode="auto">
                  <a:xfrm>
                    <a:off x="2509" y="3322"/>
                    <a:ext cx="66" cy="15"/>
                  </a:xfrm>
                  <a:custGeom>
                    <a:avLst/>
                    <a:gdLst>
                      <a:gd name="T0" fmla="*/ 0 w 466"/>
                      <a:gd name="T1" fmla="*/ 0 h 87"/>
                      <a:gd name="T2" fmla="*/ 6 w 466"/>
                      <a:gd name="T3" fmla="*/ 4 h 87"/>
                      <a:gd name="T4" fmla="*/ 47 w 466"/>
                      <a:gd name="T5" fmla="*/ 7 h 87"/>
                      <a:gd name="T6" fmla="*/ 66 w 466"/>
                      <a:gd name="T7" fmla="*/ 15 h 87"/>
                      <a:gd name="T8" fmla="*/ 50 w 466"/>
                      <a:gd name="T9" fmla="*/ 4 h 87"/>
                      <a:gd name="T10" fmla="*/ 0 60000 65536"/>
                      <a:gd name="T11" fmla="*/ 0 60000 65536"/>
                      <a:gd name="T12" fmla="*/ 0 60000 65536"/>
                      <a:gd name="T13" fmla="*/ 0 60000 65536"/>
                      <a:gd name="T14" fmla="*/ 0 60000 65536"/>
                      <a:gd name="T15" fmla="*/ 0 w 466"/>
                      <a:gd name="T16" fmla="*/ 0 h 87"/>
                      <a:gd name="T17" fmla="*/ 466 w 466"/>
                      <a:gd name="T18" fmla="*/ 87 h 87"/>
                    </a:gdLst>
                    <a:ahLst/>
                    <a:cxnLst>
                      <a:cxn ang="T10">
                        <a:pos x="T0" y="T1"/>
                      </a:cxn>
                      <a:cxn ang="T11">
                        <a:pos x="T2" y="T3"/>
                      </a:cxn>
                      <a:cxn ang="T12">
                        <a:pos x="T4" y="T5"/>
                      </a:cxn>
                      <a:cxn ang="T13">
                        <a:pos x="T6" y="T7"/>
                      </a:cxn>
                      <a:cxn ang="T14">
                        <a:pos x="T8" y="T9"/>
                      </a:cxn>
                    </a:cxnLst>
                    <a:rect l="T15" t="T16" r="T17" b="T18"/>
                    <a:pathLst>
                      <a:path w="466" h="87">
                        <a:moveTo>
                          <a:pt x="0" y="0"/>
                        </a:moveTo>
                        <a:lnTo>
                          <a:pt x="45" y="23"/>
                        </a:lnTo>
                        <a:lnTo>
                          <a:pt x="333" y="42"/>
                        </a:lnTo>
                        <a:lnTo>
                          <a:pt x="466" y="87"/>
                        </a:lnTo>
                        <a:lnTo>
                          <a:pt x="356" y="23"/>
                        </a:lnTo>
                      </a:path>
                    </a:pathLst>
                  </a:custGeom>
                  <a:noFill/>
                  <a:ln w="0">
                    <a:solidFill>
                      <a:srgbClr val="000000"/>
                    </a:solidFill>
                    <a:round/>
                    <a:headEnd/>
                    <a:tailEnd/>
                  </a:ln>
                </p:spPr>
                <p:txBody>
                  <a:bodyPr/>
                  <a:lstStyle/>
                  <a:p>
                    <a:endParaRPr lang="de-DE"/>
                  </a:p>
                </p:txBody>
              </p:sp>
              <p:sp>
                <p:nvSpPr>
                  <p:cNvPr id="44118" name="Freeform 291"/>
                  <p:cNvSpPr>
                    <a:spLocks/>
                  </p:cNvSpPr>
                  <p:nvPr/>
                </p:nvSpPr>
                <p:spPr bwMode="auto">
                  <a:xfrm>
                    <a:off x="2601" y="3220"/>
                    <a:ext cx="22" cy="59"/>
                  </a:xfrm>
                  <a:custGeom>
                    <a:avLst/>
                    <a:gdLst>
                      <a:gd name="T0" fmla="*/ 19 w 157"/>
                      <a:gd name="T1" fmla="*/ 0 h 351"/>
                      <a:gd name="T2" fmla="*/ 22 w 157"/>
                      <a:gd name="T3" fmla="*/ 7 h 351"/>
                      <a:gd name="T4" fmla="*/ 19 w 157"/>
                      <a:gd name="T5" fmla="*/ 18 h 351"/>
                      <a:gd name="T6" fmla="*/ 16 w 157"/>
                      <a:gd name="T7" fmla="*/ 29 h 351"/>
                      <a:gd name="T8" fmla="*/ 9 w 157"/>
                      <a:gd name="T9" fmla="*/ 41 h 351"/>
                      <a:gd name="T10" fmla="*/ 0 w 157"/>
                      <a:gd name="T11" fmla="*/ 59 h 351"/>
                      <a:gd name="T12" fmla="*/ 0 60000 65536"/>
                      <a:gd name="T13" fmla="*/ 0 60000 65536"/>
                      <a:gd name="T14" fmla="*/ 0 60000 65536"/>
                      <a:gd name="T15" fmla="*/ 0 60000 65536"/>
                      <a:gd name="T16" fmla="*/ 0 60000 65536"/>
                      <a:gd name="T17" fmla="*/ 0 60000 65536"/>
                      <a:gd name="T18" fmla="*/ 0 w 157"/>
                      <a:gd name="T19" fmla="*/ 0 h 351"/>
                      <a:gd name="T20" fmla="*/ 157 w 157"/>
                      <a:gd name="T21" fmla="*/ 351 h 351"/>
                    </a:gdLst>
                    <a:ahLst/>
                    <a:cxnLst>
                      <a:cxn ang="T12">
                        <a:pos x="T0" y="T1"/>
                      </a:cxn>
                      <a:cxn ang="T13">
                        <a:pos x="T2" y="T3"/>
                      </a:cxn>
                      <a:cxn ang="T14">
                        <a:pos x="T4" y="T5"/>
                      </a:cxn>
                      <a:cxn ang="T15">
                        <a:pos x="T6" y="T7"/>
                      </a:cxn>
                      <a:cxn ang="T16">
                        <a:pos x="T8" y="T9"/>
                      </a:cxn>
                      <a:cxn ang="T17">
                        <a:pos x="T10" y="T11"/>
                      </a:cxn>
                    </a:cxnLst>
                    <a:rect l="T18" t="T19" r="T20" b="T21"/>
                    <a:pathLst>
                      <a:path w="157" h="351">
                        <a:moveTo>
                          <a:pt x="133" y="0"/>
                        </a:moveTo>
                        <a:lnTo>
                          <a:pt x="157" y="42"/>
                        </a:lnTo>
                        <a:lnTo>
                          <a:pt x="133" y="110"/>
                        </a:lnTo>
                        <a:lnTo>
                          <a:pt x="112" y="174"/>
                        </a:lnTo>
                        <a:lnTo>
                          <a:pt x="65" y="241"/>
                        </a:lnTo>
                        <a:lnTo>
                          <a:pt x="0" y="351"/>
                        </a:lnTo>
                      </a:path>
                    </a:pathLst>
                  </a:custGeom>
                  <a:noFill/>
                  <a:ln w="0">
                    <a:solidFill>
                      <a:srgbClr val="000000"/>
                    </a:solidFill>
                    <a:round/>
                    <a:headEnd/>
                    <a:tailEnd/>
                  </a:ln>
                </p:spPr>
                <p:txBody>
                  <a:bodyPr/>
                  <a:lstStyle/>
                  <a:p>
                    <a:endParaRPr lang="de-DE"/>
                  </a:p>
                </p:txBody>
              </p:sp>
              <p:sp>
                <p:nvSpPr>
                  <p:cNvPr id="44119" name="Freeform 292"/>
                  <p:cNvSpPr>
                    <a:spLocks/>
                  </p:cNvSpPr>
                  <p:nvPr/>
                </p:nvSpPr>
                <p:spPr bwMode="auto">
                  <a:xfrm>
                    <a:off x="2601" y="3220"/>
                    <a:ext cx="22" cy="59"/>
                  </a:xfrm>
                  <a:custGeom>
                    <a:avLst/>
                    <a:gdLst>
                      <a:gd name="T0" fmla="*/ 19 w 157"/>
                      <a:gd name="T1" fmla="*/ 0 h 351"/>
                      <a:gd name="T2" fmla="*/ 22 w 157"/>
                      <a:gd name="T3" fmla="*/ 7 h 351"/>
                      <a:gd name="T4" fmla="*/ 19 w 157"/>
                      <a:gd name="T5" fmla="*/ 18 h 351"/>
                      <a:gd name="T6" fmla="*/ 16 w 157"/>
                      <a:gd name="T7" fmla="*/ 29 h 351"/>
                      <a:gd name="T8" fmla="*/ 9 w 157"/>
                      <a:gd name="T9" fmla="*/ 41 h 351"/>
                      <a:gd name="T10" fmla="*/ 0 w 157"/>
                      <a:gd name="T11" fmla="*/ 59 h 351"/>
                      <a:gd name="T12" fmla="*/ 0 60000 65536"/>
                      <a:gd name="T13" fmla="*/ 0 60000 65536"/>
                      <a:gd name="T14" fmla="*/ 0 60000 65536"/>
                      <a:gd name="T15" fmla="*/ 0 60000 65536"/>
                      <a:gd name="T16" fmla="*/ 0 60000 65536"/>
                      <a:gd name="T17" fmla="*/ 0 60000 65536"/>
                      <a:gd name="T18" fmla="*/ 0 w 157"/>
                      <a:gd name="T19" fmla="*/ 0 h 351"/>
                      <a:gd name="T20" fmla="*/ 157 w 157"/>
                      <a:gd name="T21" fmla="*/ 351 h 351"/>
                    </a:gdLst>
                    <a:ahLst/>
                    <a:cxnLst>
                      <a:cxn ang="T12">
                        <a:pos x="T0" y="T1"/>
                      </a:cxn>
                      <a:cxn ang="T13">
                        <a:pos x="T2" y="T3"/>
                      </a:cxn>
                      <a:cxn ang="T14">
                        <a:pos x="T4" y="T5"/>
                      </a:cxn>
                      <a:cxn ang="T15">
                        <a:pos x="T6" y="T7"/>
                      </a:cxn>
                      <a:cxn ang="T16">
                        <a:pos x="T8" y="T9"/>
                      </a:cxn>
                      <a:cxn ang="T17">
                        <a:pos x="T10" y="T11"/>
                      </a:cxn>
                    </a:cxnLst>
                    <a:rect l="T18" t="T19" r="T20" b="T21"/>
                    <a:pathLst>
                      <a:path w="157" h="351">
                        <a:moveTo>
                          <a:pt x="133" y="0"/>
                        </a:moveTo>
                        <a:lnTo>
                          <a:pt x="157" y="42"/>
                        </a:lnTo>
                        <a:lnTo>
                          <a:pt x="133" y="110"/>
                        </a:lnTo>
                        <a:lnTo>
                          <a:pt x="112" y="174"/>
                        </a:lnTo>
                        <a:lnTo>
                          <a:pt x="65" y="241"/>
                        </a:lnTo>
                        <a:lnTo>
                          <a:pt x="0" y="351"/>
                        </a:lnTo>
                      </a:path>
                    </a:pathLst>
                  </a:custGeom>
                  <a:noFill/>
                  <a:ln w="0">
                    <a:solidFill>
                      <a:srgbClr val="000000"/>
                    </a:solidFill>
                    <a:round/>
                    <a:headEnd/>
                    <a:tailEnd/>
                  </a:ln>
                </p:spPr>
                <p:txBody>
                  <a:bodyPr/>
                  <a:lstStyle/>
                  <a:p>
                    <a:endParaRPr lang="de-DE"/>
                  </a:p>
                </p:txBody>
              </p:sp>
              <p:sp>
                <p:nvSpPr>
                  <p:cNvPr id="44120" name="Freeform 293"/>
                  <p:cNvSpPr>
                    <a:spLocks/>
                  </p:cNvSpPr>
                  <p:nvPr/>
                </p:nvSpPr>
                <p:spPr bwMode="auto">
                  <a:xfrm>
                    <a:off x="2515" y="3184"/>
                    <a:ext cx="93" cy="116"/>
                  </a:xfrm>
                  <a:custGeom>
                    <a:avLst/>
                    <a:gdLst>
                      <a:gd name="T0" fmla="*/ 0 w 649"/>
                      <a:gd name="T1" fmla="*/ 112 h 700"/>
                      <a:gd name="T2" fmla="*/ 13 w 649"/>
                      <a:gd name="T3" fmla="*/ 116 h 700"/>
                      <a:gd name="T4" fmla="*/ 22 w 649"/>
                      <a:gd name="T5" fmla="*/ 115 h 700"/>
                      <a:gd name="T6" fmla="*/ 33 w 649"/>
                      <a:gd name="T7" fmla="*/ 110 h 700"/>
                      <a:gd name="T8" fmla="*/ 41 w 649"/>
                      <a:gd name="T9" fmla="*/ 106 h 700"/>
                      <a:gd name="T10" fmla="*/ 60 w 649"/>
                      <a:gd name="T11" fmla="*/ 90 h 700"/>
                      <a:gd name="T12" fmla="*/ 68 w 649"/>
                      <a:gd name="T13" fmla="*/ 84 h 700"/>
                      <a:gd name="T14" fmla="*/ 74 w 649"/>
                      <a:gd name="T15" fmla="*/ 77 h 700"/>
                      <a:gd name="T16" fmla="*/ 81 w 649"/>
                      <a:gd name="T17" fmla="*/ 69 h 700"/>
                      <a:gd name="T18" fmla="*/ 86 w 649"/>
                      <a:gd name="T19" fmla="*/ 62 h 700"/>
                      <a:gd name="T20" fmla="*/ 89 w 649"/>
                      <a:gd name="T21" fmla="*/ 54 h 700"/>
                      <a:gd name="T22" fmla="*/ 91 w 649"/>
                      <a:gd name="T23" fmla="*/ 47 h 700"/>
                      <a:gd name="T24" fmla="*/ 93 w 649"/>
                      <a:gd name="T25" fmla="*/ 36 h 700"/>
                      <a:gd name="T26" fmla="*/ 93 w 649"/>
                      <a:gd name="T27" fmla="*/ 29 h 700"/>
                      <a:gd name="T28" fmla="*/ 93 w 649"/>
                      <a:gd name="T29" fmla="*/ 22 h 700"/>
                      <a:gd name="T30" fmla="*/ 89 w 649"/>
                      <a:gd name="T31" fmla="*/ 15 h 700"/>
                      <a:gd name="T32" fmla="*/ 83 w 649"/>
                      <a:gd name="T33" fmla="*/ 10 h 700"/>
                      <a:gd name="T34" fmla="*/ 76 w 649"/>
                      <a:gd name="T35" fmla="*/ 0 h 700"/>
                      <a:gd name="T36" fmla="*/ 0 w 649"/>
                      <a:gd name="T37" fmla="*/ 112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9"/>
                      <a:gd name="T58" fmla="*/ 0 h 700"/>
                      <a:gd name="T59" fmla="*/ 649 w 649"/>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9" h="700">
                        <a:moveTo>
                          <a:pt x="0" y="678"/>
                        </a:moveTo>
                        <a:lnTo>
                          <a:pt x="90" y="700"/>
                        </a:lnTo>
                        <a:lnTo>
                          <a:pt x="153" y="696"/>
                        </a:lnTo>
                        <a:lnTo>
                          <a:pt x="228" y="666"/>
                        </a:lnTo>
                        <a:lnTo>
                          <a:pt x="287" y="638"/>
                        </a:lnTo>
                        <a:lnTo>
                          <a:pt x="421" y="545"/>
                        </a:lnTo>
                        <a:lnTo>
                          <a:pt x="472" y="504"/>
                        </a:lnTo>
                        <a:lnTo>
                          <a:pt x="515" y="465"/>
                        </a:lnTo>
                        <a:lnTo>
                          <a:pt x="565" y="417"/>
                        </a:lnTo>
                        <a:lnTo>
                          <a:pt x="600" y="372"/>
                        </a:lnTo>
                        <a:lnTo>
                          <a:pt x="622" y="328"/>
                        </a:lnTo>
                        <a:lnTo>
                          <a:pt x="635" y="281"/>
                        </a:lnTo>
                        <a:lnTo>
                          <a:pt x="647" y="219"/>
                        </a:lnTo>
                        <a:lnTo>
                          <a:pt x="649" y="176"/>
                        </a:lnTo>
                        <a:lnTo>
                          <a:pt x="647" y="130"/>
                        </a:lnTo>
                        <a:lnTo>
                          <a:pt x="622" y="93"/>
                        </a:lnTo>
                        <a:lnTo>
                          <a:pt x="582" y="62"/>
                        </a:lnTo>
                        <a:lnTo>
                          <a:pt x="532" y="0"/>
                        </a:lnTo>
                        <a:lnTo>
                          <a:pt x="0" y="678"/>
                        </a:lnTo>
                        <a:close/>
                      </a:path>
                    </a:pathLst>
                  </a:custGeom>
                  <a:solidFill>
                    <a:srgbClr val="854505"/>
                  </a:solidFill>
                  <a:ln w="9525">
                    <a:noFill/>
                    <a:round/>
                    <a:headEnd/>
                    <a:tailEnd/>
                  </a:ln>
                </p:spPr>
                <p:txBody>
                  <a:bodyPr/>
                  <a:lstStyle/>
                  <a:p>
                    <a:endParaRPr lang="de-DE"/>
                  </a:p>
                </p:txBody>
              </p:sp>
              <p:sp>
                <p:nvSpPr>
                  <p:cNvPr id="44121" name="Freeform 294"/>
                  <p:cNvSpPr>
                    <a:spLocks/>
                  </p:cNvSpPr>
                  <p:nvPr/>
                </p:nvSpPr>
                <p:spPr bwMode="auto">
                  <a:xfrm>
                    <a:off x="2515" y="3184"/>
                    <a:ext cx="93" cy="116"/>
                  </a:xfrm>
                  <a:custGeom>
                    <a:avLst/>
                    <a:gdLst>
                      <a:gd name="T0" fmla="*/ 0 w 649"/>
                      <a:gd name="T1" fmla="*/ 112 h 700"/>
                      <a:gd name="T2" fmla="*/ 13 w 649"/>
                      <a:gd name="T3" fmla="*/ 116 h 700"/>
                      <a:gd name="T4" fmla="*/ 22 w 649"/>
                      <a:gd name="T5" fmla="*/ 115 h 700"/>
                      <a:gd name="T6" fmla="*/ 33 w 649"/>
                      <a:gd name="T7" fmla="*/ 110 h 700"/>
                      <a:gd name="T8" fmla="*/ 41 w 649"/>
                      <a:gd name="T9" fmla="*/ 106 h 700"/>
                      <a:gd name="T10" fmla="*/ 60 w 649"/>
                      <a:gd name="T11" fmla="*/ 90 h 700"/>
                      <a:gd name="T12" fmla="*/ 68 w 649"/>
                      <a:gd name="T13" fmla="*/ 84 h 700"/>
                      <a:gd name="T14" fmla="*/ 74 w 649"/>
                      <a:gd name="T15" fmla="*/ 77 h 700"/>
                      <a:gd name="T16" fmla="*/ 81 w 649"/>
                      <a:gd name="T17" fmla="*/ 69 h 700"/>
                      <a:gd name="T18" fmla="*/ 86 w 649"/>
                      <a:gd name="T19" fmla="*/ 62 h 700"/>
                      <a:gd name="T20" fmla="*/ 89 w 649"/>
                      <a:gd name="T21" fmla="*/ 54 h 700"/>
                      <a:gd name="T22" fmla="*/ 91 w 649"/>
                      <a:gd name="T23" fmla="*/ 47 h 700"/>
                      <a:gd name="T24" fmla="*/ 93 w 649"/>
                      <a:gd name="T25" fmla="*/ 36 h 700"/>
                      <a:gd name="T26" fmla="*/ 93 w 649"/>
                      <a:gd name="T27" fmla="*/ 29 h 700"/>
                      <a:gd name="T28" fmla="*/ 93 w 649"/>
                      <a:gd name="T29" fmla="*/ 22 h 700"/>
                      <a:gd name="T30" fmla="*/ 89 w 649"/>
                      <a:gd name="T31" fmla="*/ 15 h 700"/>
                      <a:gd name="T32" fmla="*/ 83 w 649"/>
                      <a:gd name="T33" fmla="*/ 10 h 700"/>
                      <a:gd name="T34" fmla="*/ 76 w 649"/>
                      <a:gd name="T35" fmla="*/ 0 h 700"/>
                      <a:gd name="T36" fmla="*/ 0 w 649"/>
                      <a:gd name="T37" fmla="*/ 112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9"/>
                      <a:gd name="T58" fmla="*/ 0 h 700"/>
                      <a:gd name="T59" fmla="*/ 649 w 649"/>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9" h="700">
                        <a:moveTo>
                          <a:pt x="0" y="678"/>
                        </a:moveTo>
                        <a:lnTo>
                          <a:pt x="90" y="700"/>
                        </a:lnTo>
                        <a:lnTo>
                          <a:pt x="153" y="696"/>
                        </a:lnTo>
                        <a:lnTo>
                          <a:pt x="228" y="666"/>
                        </a:lnTo>
                        <a:lnTo>
                          <a:pt x="287" y="638"/>
                        </a:lnTo>
                        <a:lnTo>
                          <a:pt x="421" y="545"/>
                        </a:lnTo>
                        <a:lnTo>
                          <a:pt x="472" y="504"/>
                        </a:lnTo>
                        <a:lnTo>
                          <a:pt x="515" y="465"/>
                        </a:lnTo>
                        <a:lnTo>
                          <a:pt x="565" y="417"/>
                        </a:lnTo>
                        <a:lnTo>
                          <a:pt x="600" y="372"/>
                        </a:lnTo>
                        <a:lnTo>
                          <a:pt x="622" y="328"/>
                        </a:lnTo>
                        <a:lnTo>
                          <a:pt x="635" y="281"/>
                        </a:lnTo>
                        <a:lnTo>
                          <a:pt x="647" y="219"/>
                        </a:lnTo>
                        <a:lnTo>
                          <a:pt x="649" y="176"/>
                        </a:lnTo>
                        <a:lnTo>
                          <a:pt x="647" y="130"/>
                        </a:lnTo>
                        <a:lnTo>
                          <a:pt x="622" y="93"/>
                        </a:lnTo>
                        <a:lnTo>
                          <a:pt x="582" y="62"/>
                        </a:lnTo>
                        <a:lnTo>
                          <a:pt x="532" y="0"/>
                        </a:lnTo>
                        <a:lnTo>
                          <a:pt x="0" y="678"/>
                        </a:lnTo>
                      </a:path>
                    </a:pathLst>
                  </a:custGeom>
                  <a:noFill/>
                  <a:ln w="0">
                    <a:solidFill>
                      <a:srgbClr val="000000"/>
                    </a:solidFill>
                    <a:round/>
                    <a:headEnd/>
                    <a:tailEnd/>
                  </a:ln>
                </p:spPr>
                <p:txBody>
                  <a:bodyPr/>
                  <a:lstStyle/>
                  <a:p>
                    <a:endParaRPr lang="de-DE"/>
                  </a:p>
                </p:txBody>
              </p:sp>
              <p:sp>
                <p:nvSpPr>
                  <p:cNvPr id="44122" name="Freeform 295"/>
                  <p:cNvSpPr>
                    <a:spLocks/>
                  </p:cNvSpPr>
                  <p:nvPr/>
                </p:nvSpPr>
                <p:spPr bwMode="auto">
                  <a:xfrm>
                    <a:off x="2613" y="3169"/>
                    <a:ext cx="23" cy="87"/>
                  </a:xfrm>
                  <a:custGeom>
                    <a:avLst/>
                    <a:gdLst>
                      <a:gd name="T0" fmla="*/ 0 w 157"/>
                      <a:gd name="T1" fmla="*/ 0 h 524"/>
                      <a:gd name="T2" fmla="*/ 7 w 157"/>
                      <a:gd name="T3" fmla="*/ 15 h 524"/>
                      <a:gd name="T4" fmla="*/ 16 w 157"/>
                      <a:gd name="T5" fmla="*/ 26 h 524"/>
                      <a:gd name="T6" fmla="*/ 20 w 157"/>
                      <a:gd name="T7" fmla="*/ 33 h 524"/>
                      <a:gd name="T8" fmla="*/ 23 w 157"/>
                      <a:gd name="T9" fmla="*/ 40 h 524"/>
                      <a:gd name="T10" fmla="*/ 20 w 157"/>
                      <a:gd name="T11" fmla="*/ 55 h 524"/>
                      <a:gd name="T12" fmla="*/ 13 w 157"/>
                      <a:gd name="T13" fmla="*/ 69 h 524"/>
                      <a:gd name="T14" fmla="*/ 7 w 157"/>
                      <a:gd name="T15" fmla="*/ 87 h 524"/>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524"/>
                      <a:gd name="T26" fmla="*/ 157 w 157"/>
                      <a:gd name="T27" fmla="*/ 524 h 5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524">
                        <a:moveTo>
                          <a:pt x="0" y="0"/>
                        </a:moveTo>
                        <a:lnTo>
                          <a:pt x="45" y="88"/>
                        </a:lnTo>
                        <a:lnTo>
                          <a:pt x="111" y="154"/>
                        </a:lnTo>
                        <a:lnTo>
                          <a:pt x="136" y="197"/>
                        </a:lnTo>
                        <a:lnTo>
                          <a:pt x="157" y="242"/>
                        </a:lnTo>
                        <a:lnTo>
                          <a:pt x="136" y="330"/>
                        </a:lnTo>
                        <a:lnTo>
                          <a:pt x="90" y="417"/>
                        </a:lnTo>
                        <a:lnTo>
                          <a:pt x="45" y="524"/>
                        </a:lnTo>
                      </a:path>
                    </a:pathLst>
                  </a:custGeom>
                  <a:noFill/>
                  <a:ln w="0">
                    <a:solidFill>
                      <a:srgbClr val="000000"/>
                    </a:solidFill>
                    <a:round/>
                    <a:headEnd/>
                    <a:tailEnd/>
                  </a:ln>
                </p:spPr>
                <p:txBody>
                  <a:bodyPr/>
                  <a:lstStyle/>
                  <a:p>
                    <a:endParaRPr lang="de-DE"/>
                  </a:p>
                </p:txBody>
              </p:sp>
              <p:sp>
                <p:nvSpPr>
                  <p:cNvPr id="44123" name="Freeform 296"/>
                  <p:cNvSpPr>
                    <a:spLocks/>
                  </p:cNvSpPr>
                  <p:nvPr/>
                </p:nvSpPr>
                <p:spPr bwMode="auto">
                  <a:xfrm>
                    <a:off x="2613" y="3169"/>
                    <a:ext cx="23" cy="87"/>
                  </a:xfrm>
                  <a:custGeom>
                    <a:avLst/>
                    <a:gdLst>
                      <a:gd name="T0" fmla="*/ 0 w 157"/>
                      <a:gd name="T1" fmla="*/ 0 h 524"/>
                      <a:gd name="T2" fmla="*/ 7 w 157"/>
                      <a:gd name="T3" fmla="*/ 15 h 524"/>
                      <a:gd name="T4" fmla="*/ 16 w 157"/>
                      <a:gd name="T5" fmla="*/ 26 h 524"/>
                      <a:gd name="T6" fmla="*/ 20 w 157"/>
                      <a:gd name="T7" fmla="*/ 33 h 524"/>
                      <a:gd name="T8" fmla="*/ 23 w 157"/>
                      <a:gd name="T9" fmla="*/ 40 h 524"/>
                      <a:gd name="T10" fmla="*/ 20 w 157"/>
                      <a:gd name="T11" fmla="*/ 55 h 524"/>
                      <a:gd name="T12" fmla="*/ 13 w 157"/>
                      <a:gd name="T13" fmla="*/ 69 h 524"/>
                      <a:gd name="T14" fmla="*/ 7 w 157"/>
                      <a:gd name="T15" fmla="*/ 87 h 524"/>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524"/>
                      <a:gd name="T26" fmla="*/ 157 w 157"/>
                      <a:gd name="T27" fmla="*/ 524 h 5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524">
                        <a:moveTo>
                          <a:pt x="0" y="0"/>
                        </a:moveTo>
                        <a:lnTo>
                          <a:pt x="45" y="88"/>
                        </a:lnTo>
                        <a:lnTo>
                          <a:pt x="111" y="154"/>
                        </a:lnTo>
                        <a:lnTo>
                          <a:pt x="136" y="197"/>
                        </a:lnTo>
                        <a:lnTo>
                          <a:pt x="157" y="242"/>
                        </a:lnTo>
                        <a:lnTo>
                          <a:pt x="136" y="330"/>
                        </a:lnTo>
                        <a:lnTo>
                          <a:pt x="90" y="417"/>
                        </a:lnTo>
                        <a:lnTo>
                          <a:pt x="45" y="524"/>
                        </a:lnTo>
                      </a:path>
                    </a:pathLst>
                  </a:custGeom>
                  <a:noFill/>
                  <a:ln w="0">
                    <a:solidFill>
                      <a:srgbClr val="000000"/>
                    </a:solidFill>
                    <a:round/>
                    <a:headEnd/>
                    <a:tailEnd/>
                  </a:ln>
                </p:spPr>
                <p:txBody>
                  <a:bodyPr/>
                  <a:lstStyle/>
                  <a:p>
                    <a:endParaRPr lang="de-DE"/>
                  </a:p>
                </p:txBody>
              </p:sp>
              <p:sp>
                <p:nvSpPr>
                  <p:cNvPr id="44124" name="Freeform 297"/>
                  <p:cNvSpPr>
                    <a:spLocks/>
                  </p:cNvSpPr>
                  <p:nvPr/>
                </p:nvSpPr>
                <p:spPr bwMode="auto">
                  <a:xfrm>
                    <a:off x="2577" y="3148"/>
                    <a:ext cx="34" cy="76"/>
                  </a:xfrm>
                  <a:custGeom>
                    <a:avLst/>
                    <a:gdLst>
                      <a:gd name="T0" fmla="*/ 28 w 235"/>
                      <a:gd name="T1" fmla="*/ 0 h 454"/>
                      <a:gd name="T2" fmla="*/ 33 w 235"/>
                      <a:gd name="T3" fmla="*/ 15 h 454"/>
                      <a:gd name="T4" fmla="*/ 34 w 235"/>
                      <a:gd name="T5" fmla="*/ 32 h 454"/>
                      <a:gd name="T6" fmla="*/ 32 w 235"/>
                      <a:gd name="T7" fmla="*/ 43 h 454"/>
                      <a:gd name="T8" fmla="*/ 28 w 235"/>
                      <a:gd name="T9" fmla="*/ 55 h 454"/>
                      <a:gd name="T10" fmla="*/ 20 w 235"/>
                      <a:gd name="T11" fmla="*/ 65 h 454"/>
                      <a:gd name="T12" fmla="*/ 8 w 235"/>
                      <a:gd name="T13" fmla="*/ 76 h 454"/>
                      <a:gd name="T14" fmla="*/ 0 w 235"/>
                      <a:gd name="T15" fmla="*/ 62 h 454"/>
                      <a:gd name="T16" fmla="*/ 28 w 235"/>
                      <a:gd name="T17" fmla="*/ 0 h 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454"/>
                      <a:gd name="T29" fmla="*/ 235 w 235"/>
                      <a:gd name="T30" fmla="*/ 454 h 4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454">
                        <a:moveTo>
                          <a:pt x="194" y="0"/>
                        </a:moveTo>
                        <a:lnTo>
                          <a:pt x="229" y="91"/>
                        </a:lnTo>
                        <a:lnTo>
                          <a:pt x="235" y="190"/>
                        </a:lnTo>
                        <a:lnTo>
                          <a:pt x="222" y="256"/>
                        </a:lnTo>
                        <a:lnTo>
                          <a:pt x="194" y="329"/>
                        </a:lnTo>
                        <a:lnTo>
                          <a:pt x="135" y="389"/>
                        </a:lnTo>
                        <a:lnTo>
                          <a:pt x="56" y="454"/>
                        </a:lnTo>
                        <a:lnTo>
                          <a:pt x="0" y="368"/>
                        </a:lnTo>
                        <a:lnTo>
                          <a:pt x="194" y="0"/>
                        </a:lnTo>
                        <a:close/>
                      </a:path>
                    </a:pathLst>
                  </a:custGeom>
                  <a:solidFill>
                    <a:srgbClr val="737373"/>
                  </a:solidFill>
                  <a:ln w="9525">
                    <a:noFill/>
                    <a:round/>
                    <a:headEnd/>
                    <a:tailEnd/>
                  </a:ln>
                </p:spPr>
                <p:txBody>
                  <a:bodyPr/>
                  <a:lstStyle/>
                  <a:p>
                    <a:endParaRPr lang="de-DE"/>
                  </a:p>
                </p:txBody>
              </p:sp>
              <p:sp>
                <p:nvSpPr>
                  <p:cNvPr id="44125" name="Freeform 298"/>
                  <p:cNvSpPr>
                    <a:spLocks/>
                  </p:cNvSpPr>
                  <p:nvPr/>
                </p:nvSpPr>
                <p:spPr bwMode="auto">
                  <a:xfrm>
                    <a:off x="2577" y="3148"/>
                    <a:ext cx="34" cy="76"/>
                  </a:xfrm>
                  <a:custGeom>
                    <a:avLst/>
                    <a:gdLst>
                      <a:gd name="T0" fmla="*/ 28 w 235"/>
                      <a:gd name="T1" fmla="*/ 0 h 454"/>
                      <a:gd name="T2" fmla="*/ 33 w 235"/>
                      <a:gd name="T3" fmla="*/ 15 h 454"/>
                      <a:gd name="T4" fmla="*/ 34 w 235"/>
                      <a:gd name="T5" fmla="*/ 32 h 454"/>
                      <a:gd name="T6" fmla="*/ 32 w 235"/>
                      <a:gd name="T7" fmla="*/ 43 h 454"/>
                      <a:gd name="T8" fmla="*/ 28 w 235"/>
                      <a:gd name="T9" fmla="*/ 55 h 454"/>
                      <a:gd name="T10" fmla="*/ 20 w 235"/>
                      <a:gd name="T11" fmla="*/ 65 h 454"/>
                      <a:gd name="T12" fmla="*/ 8 w 235"/>
                      <a:gd name="T13" fmla="*/ 76 h 454"/>
                      <a:gd name="T14" fmla="*/ 0 w 235"/>
                      <a:gd name="T15" fmla="*/ 62 h 454"/>
                      <a:gd name="T16" fmla="*/ 28 w 235"/>
                      <a:gd name="T17" fmla="*/ 0 h 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454"/>
                      <a:gd name="T29" fmla="*/ 235 w 235"/>
                      <a:gd name="T30" fmla="*/ 454 h 4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454">
                        <a:moveTo>
                          <a:pt x="194" y="0"/>
                        </a:moveTo>
                        <a:lnTo>
                          <a:pt x="229" y="91"/>
                        </a:lnTo>
                        <a:lnTo>
                          <a:pt x="235" y="190"/>
                        </a:lnTo>
                        <a:lnTo>
                          <a:pt x="222" y="256"/>
                        </a:lnTo>
                        <a:lnTo>
                          <a:pt x="194" y="329"/>
                        </a:lnTo>
                        <a:lnTo>
                          <a:pt x="135" y="389"/>
                        </a:lnTo>
                        <a:lnTo>
                          <a:pt x="56" y="454"/>
                        </a:lnTo>
                        <a:lnTo>
                          <a:pt x="0" y="368"/>
                        </a:lnTo>
                        <a:lnTo>
                          <a:pt x="194" y="0"/>
                        </a:lnTo>
                      </a:path>
                    </a:pathLst>
                  </a:custGeom>
                  <a:noFill/>
                  <a:ln w="0">
                    <a:solidFill>
                      <a:srgbClr val="000000"/>
                    </a:solidFill>
                    <a:round/>
                    <a:headEnd/>
                    <a:tailEnd/>
                  </a:ln>
                </p:spPr>
                <p:txBody>
                  <a:bodyPr/>
                  <a:lstStyle/>
                  <a:p>
                    <a:endParaRPr lang="de-DE"/>
                  </a:p>
                </p:txBody>
              </p:sp>
              <p:sp>
                <p:nvSpPr>
                  <p:cNvPr id="44126" name="Freeform 299"/>
                  <p:cNvSpPr>
                    <a:spLocks/>
                  </p:cNvSpPr>
                  <p:nvPr/>
                </p:nvSpPr>
                <p:spPr bwMode="auto">
                  <a:xfrm>
                    <a:off x="2541" y="3285"/>
                    <a:ext cx="44" cy="23"/>
                  </a:xfrm>
                  <a:custGeom>
                    <a:avLst/>
                    <a:gdLst>
                      <a:gd name="T0" fmla="*/ 0 w 312"/>
                      <a:gd name="T1" fmla="*/ 23 h 134"/>
                      <a:gd name="T2" fmla="*/ 25 w 312"/>
                      <a:gd name="T3" fmla="*/ 12 h 134"/>
                      <a:gd name="T4" fmla="*/ 34 w 312"/>
                      <a:gd name="T5" fmla="*/ 4 h 134"/>
                      <a:gd name="T6" fmla="*/ 44 w 312"/>
                      <a:gd name="T7" fmla="*/ 0 h 134"/>
                      <a:gd name="T8" fmla="*/ 0 60000 65536"/>
                      <a:gd name="T9" fmla="*/ 0 60000 65536"/>
                      <a:gd name="T10" fmla="*/ 0 60000 65536"/>
                      <a:gd name="T11" fmla="*/ 0 60000 65536"/>
                      <a:gd name="T12" fmla="*/ 0 w 312"/>
                      <a:gd name="T13" fmla="*/ 0 h 134"/>
                      <a:gd name="T14" fmla="*/ 312 w 312"/>
                      <a:gd name="T15" fmla="*/ 134 h 134"/>
                    </a:gdLst>
                    <a:ahLst/>
                    <a:cxnLst>
                      <a:cxn ang="T8">
                        <a:pos x="T0" y="T1"/>
                      </a:cxn>
                      <a:cxn ang="T9">
                        <a:pos x="T2" y="T3"/>
                      </a:cxn>
                      <a:cxn ang="T10">
                        <a:pos x="T4" y="T5"/>
                      </a:cxn>
                      <a:cxn ang="T11">
                        <a:pos x="T6" y="T7"/>
                      </a:cxn>
                    </a:cxnLst>
                    <a:rect l="T12" t="T13" r="T14" b="T15"/>
                    <a:pathLst>
                      <a:path w="312" h="134">
                        <a:moveTo>
                          <a:pt x="0" y="134"/>
                        </a:moveTo>
                        <a:lnTo>
                          <a:pt x="178" y="67"/>
                        </a:lnTo>
                        <a:lnTo>
                          <a:pt x="243" y="23"/>
                        </a:lnTo>
                        <a:lnTo>
                          <a:pt x="312" y="0"/>
                        </a:lnTo>
                      </a:path>
                    </a:pathLst>
                  </a:custGeom>
                  <a:noFill/>
                  <a:ln w="0">
                    <a:solidFill>
                      <a:srgbClr val="000000"/>
                    </a:solidFill>
                    <a:round/>
                    <a:headEnd/>
                    <a:tailEnd/>
                  </a:ln>
                </p:spPr>
                <p:txBody>
                  <a:bodyPr/>
                  <a:lstStyle/>
                  <a:p>
                    <a:endParaRPr lang="de-DE"/>
                  </a:p>
                </p:txBody>
              </p:sp>
              <p:sp>
                <p:nvSpPr>
                  <p:cNvPr id="44127" name="Freeform 300"/>
                  <p:cNvSpPr>
                    <a:spLocks/>
                  </p:cNvSpPr>
                  <p:nvPr/>
                </p:nvSpPr>
                <p:spPr bwMode="auto">
                  <a:xfrm>
                    <a:off x="2541" y="3285"/>
                    <a:ext cx="44" cy="23"/>
                  </a:xfrm>
                  <a:custGeom>
                    <a:avLst/>
                    <a:gdLst>
                      <a:gd name="T0" fmla="*/ 0 w 312"/>
                      <a:gd name="T1" fmla="*/ 23 h 134"/>
                      <a:gd name="T2" fmla="*/ 25 w 312"/>
                      <a:gd name="T3" fmla="*/ 12 h 134"/>
                      <a:gd name="T4" fmla="*/ 34 w 312"/>
                      <a:gd name="T5" fmla="*/ 4 h 134"/>
                      <a:gd name="T6" fmla="*/ 44 w 312"/>
                      <a:gd name="T7" fmla="*/ 0 h 134"/>
                      <a:gd name="T8" fmla="*/ 0 60000 65536"/>
                      <a:gd name="T9" fmla="*/ 0 60000 65536"/>
                      <a:gd name="T10" fmla="*/ 0 60000 65536"/>
                      <a:gd name="T11" fmla="*/ 0 60000 65536"/>
                      <a:gd name="T12" fmla="*/ 0 w 312"/>
                      <a:gd name="T13" fmla="*/ 0 h 134"/>
                      <a:gd name="T14" fmla="*/ 312 w 312"/>
                      <a:gd name="T15" fmla="*/ 134 h 134"/>
                    </a:gdLst>
                    <a:ahLst/>
                    <a:cxnLst>
                      <a:cxn ang="T8">
                        <a:pos x="T0" y="T1"/>
                      </a:cxn>
                      <a:cxn ang="T9">
                        <a:pos x="T2" y="T3"/>
                      </a:cxn>
                      <a:cxn ang="T10">
                        <a:pos x="T4" y="T5"/>
                      </a:cxn>
                      <a:cxn ang="T11">
                        <a:pos x="T6" y="T7"/>
                      </a:cxn>
                    </a:cxnLst>
                    <a:rect l="T12" t="T13" r="T14" b="T15"/>
                    <a:pathLst>
                      <a:path w="312" h="134">
                        <a:moveTo>
                          <a:pt x="0" y="134"/>
                        </a:moveTo>
                        <a:lnTo>
                          <a:pt x="178" y="67"/>
                        </a:lnTo>
                        <a:lnTo>
                          <a:pt x="243" y="23"/>
                        </a:lnTo>
                        <a:lnTo>
                          <a:pt x="312" y="0"/>
                        </a:lnTo>
                      </a:path>
                    </a:pathLst>
                  </a:custGeom>
                  <a:noFill/>
                  <a:ln w="0">
                    <a:solidFill>
                      <a:srgbClr val="000000"/>
                    </a:solidFill>
                    <a:round/>
                    <a:headEnd/>
                    <a:tailEnd/>
                  </a:ln>
                </p:spPr>
                <p:txBody>
                  <a:bodyPr/>
                  <a:lstStyle/>
                  <a:p>
                    <a:endParaRPr lang="de-DE"/>
                  </a:p>
                </p:txBody>
              </p:sp>
              <p:sp>
                <p:nvSpPr>
                  <p:cNvPr id="44128" name="Freeform 301"/>
                  <p:cNvSpPr>
                    <a:spLocks/>
                  </p:cNvSpPr>
                  <p:nvPr/>
                </p:nvSpPr>
                <p:spPr bwMode="auto">
                  <a:xfrm>
                    <a:off x="2405" y="3243"/>
                    <a:ext cx="31" cy="43"/>
                  </a:xfrm>
                  <a:custGeom>
                    <a:avLst/>
                    <a:gdLst>
                      <a:gd name="T0" fmla="*/ 27 w 216"/>
                      <a:gd name="T1" fmla="*/ 0 h 259"/>
                      <a:gd name="T2" fmla="*/ 14 w 216"/>
                      <a:gd name="T3" fmla="*/ 9 h 259"/>
                      <a:gd name="T4" fmla="*/ 11 w 216"/>
                      <a:gd name="T5" fmla="*/ 13 h 259"/>
                      <a:gd name="T6" fmla="*/ 6 w 216"/>
                      <a:gd name="T7" fmla="*/ 19 h 259"/>
                      <a:gd name="T8" fmla="*/ 3 w 216"/>
                      <a:gd name="T9" fmla="*/ 25 h 259"/>
                      <a:gd name="T10" fmla="*/ 0 w 216"/>
                      <a:gd name="T11" fmla="*/ 29 h 259"/>
                      <a:gd name="T12" fmla="*/ 0 w 216"/>
                      <a:gd name="T13" fmla="*/ 33 h 259"/>
                      <a:gd name="T14" fmla="*/ 1 w 216"/>
                      <a:gd name="T15" fmla="*/ 39 h 259"/>
                      <a:gd name="T16" fmla="*/ 5 w 216"/>
                      <a:gd name="T17" fmla="*/ 42 h 259"/>
                      <a:gd name="T18" fmla="*/ 12 w 216"/>
                      <a:gd name="T19" fmla="*/ 43 h 259"/>
                      <a:gd name="T20" fmla="*/ 15 w 216"/>
                      <a:gd name="T21" fmla="*/ 39 h 259"/>
                      <a:gd name="T22" fmla="*/ 15 w 216"/>
                      <a:gd name="T23" fmla="*/ 35 h 259"/>
                      <a:gd name="T24" fmla="*/ 16 w 216"/>
                      <a:gd name="T25" fmla="*/ 32 h 259"/>
                      <a:gd name="T26" fmla="*/ 12 w 216"/>
                      <a:gd name="T27" fmla="*/ 32 h 259"/>
                      <a:gd name="T28" fmla="*/ 11 w 216"/>
                      <a:gd name="T29" fmla="*/ 29 h 259"/>
                      <a:gd name="T30" fmla="*/ 14 w 216"/>
                      <a:gd name="T31" fmla="*/ 23 h 259"/>
                      <a:gd name="T32" fmla="*/ 19 w 216"/>
                      <a:gd name="T33" fmla="*/ 18 h 259"/>
                      <a:gd name="T34" fmla="*/ 25 w 216"/>
                      <a:gd name="T35" fmla="*/ 12 h 259"/>
                      <a:gd name="T36" fmla="*/ 27 w 216"/>
                      <a:gd name="T37" fmla="*/ 10 h 259"/>
                      <a:gd name="T38" fmla="*/ 31 w 216"/>
                      <a:gd name="T39" fmla="*/ 6 h 259"/>
                      <a:gd name="T40" fmla="*/ 27 w 216"/>
                      <a:gd name="T41" fmla="*/ 0 h 2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59"/>
                      <a:gd name="T65" fmla="*/ 216 w 216"/>
                      <a:gd name="T66" fmla="*/ 259 h 2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59">
                        <a:moveTo>
                          <a:pt x="185" y="0"/>
                        </a:moveTo>
                        <a:lnTo>
                          <a:pt x="101" y="53"/>
                        </a:lnTo>
                        <a:lnTo>
                          <a:pt x="74" y="80"/>
                        </a:lnTo>
                        <a:lnTo>
                          <a:pt x="42" y="114"/>
                        </a:lnTo>
                        <a:lnTo>
                          <a:pt x="18" y="149"/>
                        </a:lnTo>
                        <a:lnTo>
                          <a:pt x="0" y="174"/>
                        </a:lnTo>
                        <a:lnTo>
                          <a:pt x="0" y="199"/>
                        </a:lnTo>
                        <a:lnTo>
                          <a:pt x="7" y="236"/>
                        </a:lnTo>
                        <a:lnTo>
                          <a:pt x="33" y="253"/>
                        </a:lnTo>
                        <a:lnTo>
                          <a:pt x="81" y="259"/>
                        </a:lnTo>
                        <a:lnTo>
                          <a:pt x="103" y="232"/>
                        </a:lnTo>
                        <a:lnTo>
                          <a:pt x="104" y="213"/>
                        </a:lnTo>
                        <a:lnTo>
                          <a:pt x="108" y="195"/>
                        </a:lnTo>
                        <a:lnTo>
                          <a:pt x="81" y="195"/>
                        </a:lnTo>
                        <a:lnTo>
                          <a:pt x="74" y="174"/>
                        </a:lnTo>
                        <a:lnTo>
                          <a:pt x="95" y="137"/>
                        </a:lnTo>
                        <a:lnTo>
                          <a:pt x="132" y="106"/>
                        </a:lnTo>
                        <a:lnTo>
                          <a:pt x="173" y="71"/>
                        </a:lnTo>
                        <a:lnTo>
                          <a:pt x="191" y="60"/>
                        </a:lnTo>
                        <a:lnTo>
                          <a:pt x="216" y="36"/>
                        </a:lnTo>
                        <a:lnTo>
                          <a:pt x="185" y="0"/>
                        </a:lnTo>
                        <a:close/>
                      </a:path>
                    </a:pathLst>
                  </a:custGeom>
                  <a:solidFill>
                    <a:srgbClr val="737373"/>
                  </a:solidFill>
                  <a:ln w="9525">
                    <a:noFill/>
                    <a:round/>
                    <a:headEnd/>
                    <a:tailEnd/>
                  </a:ln>
                </p:spPr>
                <p:txBody>
                  <a:bodyPr/>
                  <a:lstStyle/>
                  <a:p>
                    <a:endParaRPr lang="de-DE"/>
                  </a:p>
                </p:txBody>
              </p:sp>
              <p:sp>
                <p:nvSpPr>
                  <p:cNvPr id="44129" name="Freeform 302"/>
                  <p:cNvSpPr>
                    <a:spLocks/>
                  </p:cNvSpPr>
                  <p:nvPr/>
                </p:nvSpPr>
                <p:spPr bwMode="auto">
                  <a:xfrm>
                    <a:off x="2405" y="3243"/>
                    <a:ext cx="31" cy="43"/>
                  </a:xfrm>
                  <a:custGeom>
                    <a:avLst/>
                    <a:gdLst>
                      <a:gd name="T0" fmla="*/ 27 w 216"/>
                      <a:gd name="T1" fmla="*/ 0 h 259"/>
                      <a:gd name="T2" fmla="*/ 14 w 216"/>
                      <a:gd name="T3" fmla="*/ 9 h 259"/>
                      <a:gd name="T4" fmla="*/ 11 w 216"/>
                      <a:gd name="T5" fmla="*/ 13 h 259"/>
                      <a:gd name="T6" fmla="*/ 6 w 216"/>
                      <a:gd name="T7" fmla="*/ 19 h 259"/>
                      <a:gd name="T8" fmla="*/ 3 w 216"/>
                      <a:gd name="T9" fmla="*/ 25 h 259"/>
                      <a:gd name="T10" fmla="*/ 0 w 216"/>
                      <a:gd name="T11" fmla="*/ 29 h 259"/>
                      <a:gd name="T12" fmla="*/ 0 w 216"/>
                      <a:gd name="T13" fmla="*/ 33 h 259"/>
                      <a:gd name="T14" fmla="*/ 1 w 216"/>
                      <a:gd name="T15" fmla="*/ 39 h 259"/>
                      <a:gd name="T16" fmla="*/ 5 w 216"/>
                      <a:gd name="T17" fmla="*/ 42 h 259"/>
                      <a:gd name="T18" fmla="*/ 12 w 216"/>
                      <a:gd name="T19" fmla="*/ 43 h 259"/>
                      <a:gd name="T20" fmla="*/ 15 w 216"/>
                      <a:gd name="T21" fmla="*/ 39 h 259"/>
                      <a:gd name="T22" fmla="*/ 15 w 216"/>
                      <a:gd name="T23" fmla="*/ 35 h 259"/>
                      <a:gd name="T24" fmla="*/ 16 w 216"/>
                      <a:gd name="T25" fmla="*/ 32 h 259"/>
                      <a:gd name="T26" fmla="*/ 12 w 216"/>
                      <a:gd name="T27" fmla="*/ 32 h 259"/>
                      <a:gd name="T28" fmla="*/ 11 w 216"/>
                      <a:gd name="T29" fmla="*/ 29 h 259"/>
                      <a:gd name="T30" fmla="*/ 14 w 216"/>
                      <a:gd name="T31" fmla="*/ 23 h 259"/>
                      <a:gd name="T32" fmla="*/ 19 w 216"/>
                      <a:gd name="T33" fmla="*/ 18 h 259"/>
                      <a:gd name="T34" fmla="*/ 25 w 216"/>
                      <a:gd name="T35" fmla="*/ 12 h 259"/>
                      <a:gd name="T36" fmla="*/ 27 w 216"/>
                      <a:gd name="T37" fmla="*/ 10 h 259"/>
                      <a:gd name="T38" fmla="*/ 31 w 216"/>
                      <a:gd name="T39" fmla="*/ 6 h 259"/>
                      <a:gd name="T40" fmla="*/ 27 w 216"/>
                      <a:gd name="T41" fmla="*/ 0 h 2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59"/>
                      <a:gd name="T65" fmla="*/ 216 w 216"/>
                      <a:gd name="T66" fmla="*/ 259 h 2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59">
                        <a:moveTo>
                          <a:pt x="185" y="0"/>
                        </a:moveTo>
                        <a:lnTo>
                          <a:pt x="101" y="53"/>
                        </a:lnTo>
                        <a:lnTo>
                          <a:pt x="74" y="80"/>
                        </a:lnTo>
                        <a:lnTo>
                          <a:pt x="42" y="114"/>
                        </a:lnTo>
                        <a:lnTo>
                          <a:pt x="18" y="149"/>
                        </a:lnTo>
                        <a:lnTo>
                          <a:pt x="0" y="174"/>
                        </a:lnTo>
                        <a:lnTo>
                          <a:pt x="0" y="199"/>
                        </a:lnTo>
                        <a:lnTo>
                          <a:pt x="7" y="236"/>
                        </a:lnTo>
                        <a:lnTo>
                          <a:pt x="33" y="253"/>
                        </a:lnTo>
                        <a:lnTo>
                          <a:pt x="81" y="259"/>
                        </a:lnTo>
                        <a:lnTo>
                          <a:pt x="103" y="232"/>
                        </a:lnTo>
                        <a:lnTo>
                          <a:pt x="104" y="213"/>
                        </a:lnTo>
                        <a:lnTo>
                          <a:pt x="108" y="195"/>
                        </a:lnTo>
                        <a:lnTo>
                          <a:pt x="81" y="195"/>
                        </a:lnTo>
                        <a:lnTo>
                          <a:pt x="74" y="174"/>
                        </a:lnTo>
                        <a:lnTo>
                          <a:pt x="95" y="137"/>
                        </a:lnTo>
                        <a:lnTo>
                          <a:pt x="132" y="106"/>
                        </a:lnTo>
                        <a:lnTo>
                          <a:pt x="173" y="71"/>
                        </a:lnTo>
                        <a:lnTo>
                          <a:pt x="191" y="60"/>
                        </a:lnTo>
                        <a:lnTo>
                          <a:pt x="216" y="36"/>
                        </a:lnTo>
                        <a:lnTo>
                          <a:pt x="185" y="0"/>
                        </a:lnTo>
                      </a:path>
                    </a:pathLst>
                  </a:custGeom>
                  <a:noFill/>
                  <a:ln w="0">
                    <a:solidFill>
                      <a:srgbClr val="000000"/>
                    </a:solidFill>
                    <a:round/>
                    <a:headEnd/>
                    <a:tailEnd/>
                  </a:ln>
                </p:spPr>
                <p:txBody>
                  <a:bodyPr/>
                  <a:lstStyle/>
                  <a:p>
                    <a:endParaRPr lang="de-DE"/>
                  </a:p>
                </p:txBody>
              </p:sp>
              <p:sp>
                <p:nvSpPr>
                  <p:cNvPr id="44130" name="Freeform 303"/>
                  <p:cNvSpPr>
                    <a:spLocks/>
                  </p:cNvSpPr>
                  <p:nvPr/>
                </p:nvSpPr>
                <p:spPr bwMode="auto">
                  <a:xfrm>
                    <a:off x="2433" y="3269"/>
                    <a:ext cx="28" cy="50"/>
                  </a:xfrm>
                  <a:custGeom>
                    <a:avLst/>
                    <a:gdLst>
                      <a:gd name="T0" fmla="*/ 28 w 197"/>
                      <a:gd name="T1" fmla="*/ 0 h 297"/>
                      <a:gd name="T2" fmla="*/ 20 w 197"/>
                      <a:gd name="T3" fmla="*/ 9 h 297"/>
                      <a:gd name="T4" fmla="*/ 14 w 197"/>
                      <a:gd name="T5" fmla="*/ 18 h 297"/>
                      <a:gd name="T6" fmla="*/ 11 w 197"/>
                      <a:gd name="T7" fmla="*/ 24 h 297"/>
                      <a:gd name="T8" fmla="*/ 11 w 197"/>
                      <a:gd name="T9" fmla="*/ 28 h 297"/>
                      <a:gd name="T10" fmla="*/ 11 w 197"/>
                      <a:gd name="T11" fmla="*/ 33 h 297"/>
                      <a:gd name="T12" fmla="*/ 12 w 197"/>
                      <a:gd name="T13" fmla="*/ 37 h 297"/>
                      <a:gd name="T14" fmla="*/ 16 w 197"/>
                      <a:gd name="T15" fmla="*/ 37 h 297"/>
                      <a:gd name="T16" fmla="*/ 24 w 197"/>
                      <a:gd name="T17" fmla="*/ 34 h 297"/>
                      <a:gd name="T18" fmla="*/ 16 w 197"/>
                      <a:gd name="T19" fmla="*/ 43 h 297"/>
                      <a:gd name="T20" fmla="*/ 12 w 197"/>
                      <a:gd name="T21" fmla="*/ 50 h 297"/>
                      <a:gd name="T22" fmla="*/ 7 w 197"/>
                      <a:gd name="T23" fmla="*/ 49 h 297"/>
                      <a:gd name="T24" fmla="*/ 2 w 197"/>
                      <a:gd name="T25" fmla="*/ 46 h 297"/>
                      <a:gd name="T26" fmla="*/ 0 w 197"/>
                      <a:gd name="T27" fmla="*/ 39 h 297"/>
                      <a:gd name="T28" fmla="*/ 1 w 197"/>
                      <a:gd name="T29" fmla="*/ 31 h 297"/>
                      <a:gd name="T30" fmla="*/ 4 w 197"/>
                      <a:gd name="T31" fmla="*/ 21 h 297"/>
                      <a:gd name="T32" fmla="*/ 8 w 197"/>
                      <a:gd name="T33" fmla="*/ 13 h 297"/>
                      <a:gd name="T34" fmla="*/ 13 w 197"/>
                      <a:gd name="T35" fmla="*/ 6 h 297"/>
                      <a:gd name="T36" fmla="*/ 28 w 197"/>
                      <a:gd name="T37" fmla="*/ 0 h 2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97"/>
                      <a:gd name="T59" fmla="*/ 197 w 197"/>
                      <a:gd name="T60" fmla="*/ 297 h 2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97">
                        <a:moveTo>
                          <a:pt x="197" y="0"/>
                        </a:moveTo>
                        <a:lnTo>
                          <a:pt x="139" y="52"/>
                        </a:lnTo>
                        <a:lnTo>
                          <a:pt x="96" y="104"/>
                        </a:lnTo>
                        <a:lnTo>
                          <a:pt x="80" y="143"/>
                        </a:lnTo>
                        <a:lnTo>
                          <a:pt x="75" y="164"/>
                        </a:lnTo>
                        <a:lnTo>
                          <a:pt x="75" y="194"/>
                        </a:lnTo>
                        <a:lnTo>
                          <a:pt x="85" y="217"/>
                        </a:lnTo>
                        <a:lnTo>
                          <a:pt x="113" y="217"/>
                        </a:lnTo>
                        <a:lnTo>
                          <a:pt x="166" y="201"/>
                        </a:lnTo>
                        <a:lnTo>
                          <a:pt x="111" y="255"/>
                        </a:lnTo>
                        <a:lnTo>
                          <a:pt x="85" y="297"/>
                        </a:lnTo>
                        <a:lnTo>
                          <a:pt x="49" y="293"/>
                        </a:lnTo>
                        <a:lnTo>
                          <a:pt x="17" y="273"/>
                        </a:lnTo>
                        <a:lnTo>
                          <a:pt x="0" y="233"/>
                        </a:lnTo>
                        <a:lnTo>
                          <a:pt x="7" y="187"/>
                        </a:lnTo>
                        <a:lnTo>
                          <a:pt x="29" y="124"/>
                        </a:lnTo>
                        <a:lnTo>
                          <a:pt x="54" y="77"/>
                        </a:lnTo>
                        <a:lnTo>
                          <a:pt x="92" y="33"/>
                        </a:lnTo>
                        <a:lnTo>
                          <a:pt x="197" y="0"/>
                        </a:lnTo>
                        <a:close/>
                      </a:path>
                    </a:pathLst>
                  </a:custGeom>
                  <a:solidFill>
                    <a:srgbClr val="737373"/>
                  </a:solidFill>
                  <a:ln w="9525">
                    <a:noFill/>
                    <a:round/>
                    <a:headEnd/>
                    <a:tailEnd/>
                  </a:ln>
                </p:spPr>
                <p:txBody>
                  <a:bodyPr/>
                  <a:lstStyle/>
                  <a:p>
                    <a:endParaRPr lang="de-DE"/>
                  </a:p>
                </p:txBody>
              </p:sp>
              <p:sp>
                <p:nvSpPr>
                  <p:cNvPr id="44131" name="Freeform 304"/>
                  <p:cNvSpPr>
                    <a:spLocks/>
                  </p:cNvSpPr>
                  <p:nvPr/>
                </p:nvSpPr>
                <p:spPr bwMode="auto">
                  <a:xfrm>
                    <a:off x="2433" y="3269"/>
                    <a:ext cx="28" cy="50"/>
                  </a:xfrm>
                  <a:custGeom>
                    <a:avLst/>
                    <a:gdLst>
                      <a:gd name="T0" fmla="*/ 28 w 197"/>
                      <a:gd name="T1" fmla="*/ 0 h 297"/>
                      <a:gd name="T2" fmla="*/ 20 w 197"/>
                      <a:gd name="T3" fmla="*/ 9 h 297"/>
                      <a:gd name="T4" fmla="*/ 14 w 197"/>
                      <a:gd name="T5" fmla="*/ 18 h 297"/>
                      <a:gd name="T6" fmla="*/ 11 w 197"/>
                      <a:gd name="T7" fmla="*/ 24 h 297"/>
                      <a:gd name="T8" fmla="*/ 11 w 197"/>
                      <a:gd name="T9" fmla="*/ 28 h 297"/>
                      <a:gd name="T10" fmla="*/ 11 w 197"/>
                      <a:gd name="T11" fmla="*/ 33 h 297"/>
                      <a:gd name="T12" fmla="*/ 12 w 197"/>
                      <a:gd name="T13" fmla="*/ 37 h 297"/>
                      <a:gd name="T14" fmla="*/ 16 w 197"/>
                      <a:gd name="T15" fmla="*/ 37 h 297"/>
                      <a:gd name="T16" fmla="*/ 24 w 197"/>
                      <a:gd name="T17" fmla="*/ 34 h 297"/>
                      <a:gd name="T18" fmla="*/ 16 w 197"/>
                      <a:gd name="T19" fmla="*/ 43 h 297"/>
                      <a:gd name="T20" fmla="*/ 12 w 197"/>
                      <a:gd name="T21" fmla="*/ 50 h 297"/>
                      <a:gd name="T22" fmla="*/ 7 w 197"/>
                      <a:gd name="T23" fmla="*/ 49 h 297"/>
                      <a:gd name="T24" fmla="*/ 2 w 197"/>
                      <a:gd name="T25" fmla="*/ 46 h 297"/>
                      <a:gd name="T26" fmla="*/ 0 w 197"/>
                      <a:gd name="T27" fmla="*/ 39 h 297"/>
                      <a:gd name="T28" fmla="*/ 1 w 197"/>
                      <a:gd name="T29" fmla="*/ 31 h 297"/>
                      <a:gd name="T30" fmla="*/ 4 w 197"/>
                      <a:gd name="T31" fmla="*/ 21 h 297"/>
                      <a:gd name="T32" fmla="*/ 8 w 197"/>
                      <a:gd name="T33" fmla="*/ 13 h 297"/>
                      <a:gd name="T34" fmla="*/ 13 w 197"/>
                      <a:gd name="T35" fmla="*/ 6 h 297"/>
                      <a:gd name="T36" fmla="*/ 28 w 197"/>
                      <a:gd name="T37" fmla="*/ 0 h 2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97"/>
                      <a:gd name="T59" fmla="*/ 197 w 197"/>
                      <a:gd name="T60" fmla="*/ 297 h 2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97">
                        <a:moveTo>
                          <a:pt x="197" y="0"/>
                        </a:moveTo>
                        <a:lnTo>
                          <a:pt x="139" y="52"/>
                        </a:lnTo>
                        <a:lnTo>
                          <a:pt x="96" y="104"/>
                        </a:lnTo>
                        <a:lnTo>
                          <a:pt x="80" y="143"/>
                        </a:lnTo>
                        <a:lnTo>
                          <a:pt x="75" y="164"/>
                        </a:lnTo>
                        <a:lnTo>
                          <a:pt x="75" y="194"/>
                        </a:lnTo>
                        <a:lnTo>
                          <a:pt x="85" y="217"/>
                        </a:lnTo>
                        <a:lnTo>
                          <a:pt x="113" y="217"/>
                        </a:lnTo>
                        <a:lnTo>
                          <a:pt x="166" y="201"/>
                        </a:lnTo>
                        <a:lnTo>
                          <a:pt x="111" y="255"/>
                        </a:lnTo>
                        <a:lnTo>
                          <a:pt x="85" y="297"/>
                        </a:lnTo>
                        <a:lnTo>
                          <a:pt x="49" y="293"/>
                        </a:lnTo>
                        <a:lnTo>
                          <a:pt x="17" y="273"/>
                        </a:lnTo>
                        <a:lnTo>
                          <a:pt x="0" y="233"/>
                        </a:lnTo>
                        <a:lnTo>
                          <a:pt x="7" y="187"/>
                        </a:lnTo>
                        <a:lnTo>
                          <a:pt x="29" y="124"/>
                        </a:lnTo>
                        <a:lnTo>
                          <a:pt x="54" y="77"/>
                        </a:lnTo>
                        <a:lnTo>
                          <a:pt x="92" y="33"/>
                        </a:lnTo>
                        <a:lnTo>
                          <a:pt x="197" y="0"/>
                        </a:lnTo>
                      </a:path>
                    </a:pathLst>
                  </a:custGeom>
                  <a:noFill/>
                  <a:ln w="0">
                    <a:solidFill>
                      <a:srgbClr val="000000"/>
                    </a:solidFill>
                    <a:round/>
                    <a:headEnd/>
                    <a:tailEnd/>
                  </a:ln>
                </p:spPr>
                <p:txBody>
                  <a:bodyPr/>
                  <a:lstStyle/>
                  <a:p>
                    <a:endParaRPr lang="de-DE"/>
                  </a:p>
                </p:txBody>
              </p:sp>
              <p:sp>
                <p:nvSpPr>
                  <p:cNvPr id="44132" name="Freeform 305"/>
                  <p:cNvSpPr>
                    <a:spLocks/>
                  </p:cNvSpPr>
                  <p:nvPr/>
                </p:nvSpPr>
                <p:spPr bwMode="auto">
                  <a:xfrm>
                    <a:off x="2414" y="3147"/>
                    <a:ext cx="146" cy="161"/>
                  </a:xfrm>
                  <a:custGeom>
                    <a:avLst/>
                    <a:gdLst>
                      <a:gd name="T0" fmla="*/ 0 w 1027"/>
                      <a:gd name="T1" fmla="*/ 47 h 963"/>
                      <a:gd name="T2" fmla="*/ 2 w 1027"/>
                      <a:gd name="T3" fmla="*/ 56 h 963"/>
                      <a:gd name="T4" fmla="*/ 7 w 1027"/>
                      <a:gd name="T5" fmla="*/ 62 h 963"/>
                      <a:gd name="T6" fmla="*/ 11 w 1027"/>
                      <a:gd name="T7" fmla="*/ 64 h 963"/>
                      <a:gd name="T8" fmla="*/ 15 w 1027"/>
                      <a:gd name="T9" fmla="*/ 66 h 963"/>
                      <a:gd name="T10" fmla="*/ 16 w 1027"/>
                      <a:gd name="T11" fmla="*/ 73 h 963"/>
                      <a:gd name="T12" fmla="*/ 16 w 1027"/>
                      <a:gd name="T13" fmla="*/ 91 h 963"/>
                      <a:gd name="T14" fmla="*/ 16 w 1027"/>
                      <a:gd name="T15" fmla="*/ 102 h 963"/>
                      <a:gd name="T16" fmla="*/ 16 w 1027"/>
                      <a:gd name="T17" fmla="*/ 106 h 963"/>
                      <a:gd name="T18" fmla="*/ 18 w 1027"/>
                      <a:gd name="T19" fmla="*/ 110 h 963"/>
                      <a:gd name="T20" fmla="*/ 21 w 1027"/>
                      <a:gd name="T21" fmla="*/ 112 h 963"/>
                      <a:gd name="T22" fmla="*/ 25 w 1027"/>
                      <a:gd name="T23" fmla="*/ 112 h 963"/>
                      <a:gd name="T24" fmla="*/ 31 w 1027"/>
                      <a:gd name="T25" fmla="*/ 110 h 963"/>
                      <a:gd name="T26" fmla="*/ 35 w 1027"/>
                      <a:gd name="T27" fmla="*/ 109 h 963"/>
                      <a:gd name="T28" fmla="*/ 38 w 1027"/>
                      <a:gd name="T29" fmla="*/ 114 h 963"/>
                      <a:gd name="T30" fmla="*/ 38 w 1027"/>
                      <a:gd name="T31" fmla="*/ 121 h 963"/>
                      <a:gd name="T32" fmla="*/ 39 w 1027"/>
                      <a:gd name="T33" fmla="*/ 124 h 963"/>
                      <a:gd name="T34" fmla="*/ 40 w 1027"/>
                      <a:gd name="T35" fmla="*/ 127 h 963"/>
                      <a:gd name="T36" fmla="*/ 46 w 1027"/>
                      <a:gd name="T37" fmla="*/ 130 h 963"/>
                      <a:gd name="T38" fmla="*/ 51 w 1027"/>
                      <a:gd name="T39" fmla="*/ 132 h 963"/>
                      <a:gd name="T40" fmla="*/ 50 w 1027"/>
                      <a:gd name="T41" fmla="*/ 135 h 963"/>
                      <a:gd name="T42" fmla="*/ 50 w 1027"/>
                      <a:gd name="T43" fmla="*/ 140 h 963"/>
                      <a:gd name="T44" fmla="*/ 51 w 1027"/>
                      <a:gd name="T45" fmla="*/ 145 h 963"/>
                      <a:gd name="T46" fmla="*/ 57 w 1027"/>
                      <a:gd name="T47" fmla="*/ 146 h 963"/>
                      <a:gd name="T48" fmla="*/ 64 w 1027"/>
                      <a:gd name="T49" fmla="*/ 149 h 963"/>
                      <a:gd name="T50" fmla="*/ 70 w 1027"/>
                      <a:gd name="T51" fmla="*/ 157 h 963"/>
                      <a:gd name="T52" fmla="*/ 76 w 1027"/>
                      <a:gd name="T53" fmla="*/ 161 h 963"/>
                      <a:gd name="T54" fmla="*/ 117 w 1027"/>
                      <a:gd name="T55" fmla="*/ 150 h 963"/>
                      <a:gd name="T56" fmla="*/ 125 w 1027"/>
                      <a:gd name="T57" fmla="*/ 142 h 963"/>
                      <a:gd name="T58" fmla="*/ 131 w 1027"/>
                      <a:gd name="T59" fmla="*/ 135 h 963"/>
                      <a:gd name="T60" fmla="*/ 136 w 1027"/>
                      <a:gd name="T61" fmla="*/ 128 h 963"/>
                      <a:gd name="T62" fmla="*/ 144 w 1027"/>
                      <a:gd name="T63" fmla="*/ 113 h 963"/>
                      <a:gd name="T64" fmla="*/ 145 w 1027"/>
                      <a:gd name="T65" fmla="*/ 102 h 963"/>
                      <a:gd name="T66" fmla="*/ 146 w 1027"/>
                      <a:gd name="T67" fmla="*/ 95 h 963"/>
                      <a:gd name="T68" fmla="*/ 145 w 1027"/>
                      <a:gd name="T69" fmla="*/ 84 h 963"/>
                      <a:gd name="T70" fmla="*/ 139 w 1027"/>
                      <a:gd name="T71" fmla="*/ 66 h 963"/>
                      <a:gd name="T72" fmla="*/ 107 w 1027"/>
                      <a:gd name="T73" fmla="*/ 0 h 963"/>
                      <a:gd name="T74" fmla="*/ 82 w 1027"/>
                      <a:gd name="T75" fmla="*/ 0 h 963"/>
                      <a:gd name="T76" fmla="*/ 0 w 1027"/>
                      <a:gd name="T77" fmla="*/ 47 h 96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27"/>
                      <a:gd name="T118" fmla="*/ 0 h 963"/>
                      <a:gd name="T119" fmla="*/ 1027 w 1027"/>
                      <a:gd name="T120" fmla="*/ 963 h 96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27" h="963">
                        <a:moveTo>
                          <a:pt x="0" y="284"/>
                        </a:moveTo>
                        <a:lnTo>
                          <a:pt x="16" y="334"/>
                        </a:lnTo>
                        <a:lnTo>
                          <a:pt x="47" y="370"/>
                        </a:lnTo>
                        <a:lnTo>
                          <a:pt x="74" y="381"/>
                        </a:lnTo>
                        <a:lnTo>
                          <a:pt x="104" y="394"/>
                        </a:lnTo>
                        <a:lnTo>
                          <a:pt x="112" y="437"/>
                        </a:lnTo>
                        <a:lnTo>
                          <a:pt x="112" y="547"/>
                        </a:lnTo>
                        <a:lnTo>
                          <a:pt x="113" y="609"/>
                        </a:lnTo>
                        <a:lnTo>
                          <a:pt x="116" y="635"/>
                        </a:lnTo>
                        <a:lnTo>
                          <a:pt x="124" y="660"/>
                        </a:lnTo>
                        <a:lnTo>
                          <a:pt x="145" y="670"/>
                        </a:lnTo>
                        <a:lnTo>
                          <a:pt x="177" y="670"/>
                        </a:lnTo>
                        <a:lnTo>
                          <a:pt x="219" y="660"/>
                        </a:lnTo>
                        <a:lnTo>
                          <a:pt x="245" y="654"/>
                        </a:lnTo>
                        <a:lnTo>
                          <a:pt x="266" y="683"/>
                        </a:lnTo>
                        <a:lnTo>
                          <a:pt x="266" y="721"/>
                        </a:lnTo>
                        <a:lnTo>
                          <a:pt x="271" y="741"/>
                        </a:lnTo>
                        <a:lnTo>
                          <a:pt x="283" y="762"/>
                        </a:lnTo>
                        <a:lnTo>
                          <a:pt x="326" y="777"/>
                        </a:lnTo>
                        <a:lnTo>
                          <a:pt x="356" y="788"/>
                        </a:lnTo>
                        <a:lnTo>
                          <a:pt x="350" y="808"/>
                        </a:lnTo>
                        <a:lnTo>
                          <a:pt x="350" y="840"/>
                        </a:lnTo>
                        <a:lnTo>
                          <a:pt x="361" y="865"/>
                        </a:lnTo>
                        <a:lnTo>
                          <a:pt x="398" y="873"/>
                        </a:lnTo>
                        <a:lnTo>
                          <a:pt x="447" y="893"/>
                        </a:lnTo>
                        <a:lnTo>
                          <a:pt x="490" y="939"/>
                        </a:lnTo>
                        <a:lnTo>
                          <a:pt x="532" y="963"/>
                        </a:lnTo>
                        <a:lnTo>
                          <a:pt x="821" y="896"/>
                        </a:lnTo>
                        <a:lnTo>
                          <a:pt x="876" y="852"/>
                        </a:lnTo>
                        <a:lnTo>
                          <a:pt x="920" y="808"/>
                        </a:lnTo>
                        <a:lnTo>
                          <a:pt x="955" y="763"/>
                        </a:lnTo>
                        <a:lnTo>
                          <a:pt x="1012" y="674"/>
                        </a:lnTo>
                        <a:lnTo>
                          <a:pt x="1022" y="611"/>
                        </a:lnTo>
                        <a:lnTo>
                          <a:pt x="1027" y="568"/>
                        </a:lnTo>
                        <a:lnTo>
                          <a:pt x="1022" y="500"/>
                        </a:lnTo>
                        <a:lnTo>
                          <a:pt x="980" y="393"/>
                        </a:lnTo>
                        <a:lnTo>
                          <a:pt x="756" y="0"/>
                        </a:lnTo>
                        <a:lnTo>
                          <a:pt x="577" y="0"/>
                        </a:lnTo>
                        <a:lnTo>
                          <a:pt x="0" y="284"/>
                        </a:lnTo>
                        <a:close/>
                      </a:path>
                    </a:pathLst>
                  </a:custGeom>
                  <a:solidFill>
                    <a:srgbClr val="C24505"/>
                  </a:solidFill>
                  <a:ln w="9525">
                    <a:noFill/>
                    <a:round/>
                    <a:headEnd/>
                    <a:tailEnd/>
                  </a:ln>
                </p:spPr>
                <p:txBody>
                  <a:bodyPr/>
                  <a:lstStyle/>
                  <a:p>
                    <a:endParaRPr lang="de-DE"/>
                  </a:p>
                </p:txBody>
              </p:sp>
              <p:sp>
                <p:nvSpPr>
                  <p:cNvPr id="44133" name="Freeform 306"/>
                  <p:cNvSpPr>
                    <a:spLocks/>
                  </p:cNvSpPr>
                  <p:nvPr/>
                </p:nvSpPr>
                <p:spPr bwMode="auto">
                  <a:xfrm>
                    <a:off x="2414" y="3147"/>
                    <a:ext cx="146" cy="161"/>
                  </a:xfrm>
                  <a:custGeom>
                    <a:avLst/>
                    <a:gdLst>
                      <a:gd name="T0" fmla="*/ 0 w 1027"/>
                      <a:gd name="T1" fmla="*/ 47 h 963"/>
                      <a:gd name="T2" fmla="*/ 2 w 1027"/>
                      <a:gd name="T3" fmla="*/ 56 h 963"/>
                      <a:gd name="T4" fmla="*/ 7 w 1027"/>
                      <a:gd name="T5" fmla="*/ 62 h 963"/>
                      <a:gd name="T6" fmla="*/ 11 w 1027"/>
                      <a:gd name="T7" fmla="*/ 64 h 963"/>
                      <a:gd name="T8" fmla="*/ 15 w 1027"/>
                      <a:gd name="T9" fmla="*/ 66 h 963"/>
                      <a:gd name="T10" fmla="*/ 16 w 1027"/>
                      <a:gd name="T11" fmla="*/ 73 h 963"/>
                      <a:gd name="T12" fmla="*/ 16 w 1027"/>
                      <a:gd name="T13" fmla="*/ 91 h 963"/>
                      <a:gd name="T14" fmla="*/ 16 w 1027"/>
                      <a:gd name="T15" fmla="*/ 102 h 963"/>
                      <a:gd name="T16" fmla="*/ 16 w 1027"/>
                      <a:gd name="T17" fmla="*/ 106 h 963"/>
                      <a:gd name="T18" fmla="*/ 18 w 1027"/>
                      <a:gd name="T19" fmla="*/ 110 h 963"/>
                      <a:gd name="T20" fmla="*/ 21 w 1027"/>
                      <a:gd name="T21" fmla="*/ 112 h 963"/>
                      <a:gd name="T22" fmla="*/ 25 w 1027"/>
                      <a:gd name="T23" fmla="*/ 112 h 963"/>
                      <a:gd name="T24" fmla="*/ 31 w 1027"/>
                      <a:gd name="T25" fmla="*/ 110 h 963"/>
                      <a:gd name="T26" fmla="*/ 35 w 1027"/>
                      <a:gd name="T27" fmla="*/ 109 h 963"/>
                      <a:gd name="T28" fmla="*/ 38 w 1027"/>
                      <a:gd name="T29" fmla="*/ 114 h 963"/>
                      <a:gd name="T30" fmla="*/ 38 w 1027"/>
                      <a:gd name="T31" fmla="*/ 121 h 963"/>
                      <a:gd name="T32" fmla="*/ 39 w 1027"/>
                      <a:gd name="T33" fmla="*/ 124 h 963"/>
                      <a:gd name="T34" fmla="*/ 40 w 1027"/>
                      <a:gd name="T35" fmla="*/ 127 h 963"/>
                      <a:gd name="T36" fmla="*/ 46 w 1027"/>
                      <a:gd name="T37" fmla="*/ 130 h 963"/>
                      <a:gd name="T38" fmla="*/ 51 w 1027"/>
                      <a:gd name="T39" fmla="*/ 132 h 963"/>
                      <a:gd name="T40" fmla="*/ 50 w 1027"/>
                      <a:gd name="T41" fmla="*/ 135 h 963"/>
                      <a:gd name="T42" fmla="*/ 50 w 1027"/>
                      <a:gd name="T43" fmla="*/ 140 h 963"/>
                      <a:gd name="T44" fmla="*/ 51 w 1027"/>
                      <a:gd name="T45" fmla="*/ 145 h 963"/>
                      <a:gd name="T46" fmla="*/ 57 w 1027"/>
                      <a:gd name="T47" fmla="*/ 146 h 963"/>
                      <a:gd name="T48" fmla="*/ 64 w 1027"/>
                      <a:gd name="T49" fmla="*/ 149 h 963"/>
                      <a:gd name="T50" fmla="*/ 70 w 1027"/>
                      <a:gd name="T51" fmla="*/ 157 h 963"/>
                      <a:gd name="T52" fmla="*/ 76 w 1027"/>
                      <a:gd name="T53" fmla="*/ 161 h 963"/>
                      <a:gd name="T54" fmla="*/ 117 w 1027"/>
                      <a:gd name="T55" fmla="*/ 150 h 963"/>
                      <a:gd name="T56" fmla="*/ 125 w 1027"/>
                      <a:gd name="T57" fmla="*/ 142 h 963"/>
                      <a:gd name="T58" fmla="*/ 131 w 1027"/>
                      <a:gd name="T59" fmla="*/ 135 h 963"/>
                      <a:gd name="T60" fmla="*/ 136 w 1027"/>
                      <a:gd name="T61" fmla="*/ 128 h 963"/>
                      <a:gd name="T62" fmla="*/ 144 w 1027"/>
                      <a:gd name="T63" fmla="*/ 113 h 963"/>
                      <a:gd name="T64" fmla="*/ 145 w 1027"/>
                      <a:gd name="T65" fmla="*/ 102 h 963"/>
                      <a:gd name="T66" fmla="*/ 146 w 1027"/>
                      <a:gd name="T67" fmla="*/ 95 h 963"/>
                      <a:gd name="T68" fmla="*/ 145 w 1027"/>
                      <a:gd name="T69" fmla="*/ 84 h 963"/>
                      <a:gd name="T70" fmla="*/ 139 w 1027"/>
                      <a:gd name="T71" fmla="*/ 66 h 963"/>
                      <a:gd name="T72" fmla="*/ 107 w 1027"/>
                      <a:gd name="T73" fmla="*/ 0 h 963"/>
                      <a:gd name="T74" fmla="*/ 82 w 1027"/>
                      <a:gd name="T75" fmla="*/ 0 h 963"/>
                      <a:gd name="T76" fmla="*/ 0 w 1027"/>
                      <a:gd name="T77" fmla="*/ 47 h 96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27"/>
                      <a:gd name="T118" fmla="*/ 0 h 963"/>
                      <a:gd name="T119" fmla="*/ 1027 w 1027"/>
                      <a:gd name="T120" fmla="*/ 963 h 96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27" h="963">
                        <a:moveTo>
                          <a:pt x="0" y="284"/>
                        </a:moveTo>
                        <a:lnTo>
                          <a:pt x="16" y="334"/>
                        </a:lnTo>
                        <a:lnTo>
                          <a:pt x="47" y="370"/>
                        </a:lnTo>
                        <a:lnTo>
                          <a:pt x="74" y="381"/>
                        </a:lnTo>
                        <a:lnTo>
                          <a:pt x="104" y="394"/>
                        </a:lnTo>
                        <a:lnTo>
                          <a:pt x="112" y="437"/>
                        </a:lnTo>
                        <a:lnTo>
                          <a:pt x="112" y="547"/>
                        </a:lnTo>
                        <a:lnTo>
                          <a:pt x="113" y="609"/>
                        </a:lnTo>
                        <a:lnTo>
                          <a:pt x="116" y="635"/>
                        </a:lnTo>
                        <a:lnTo>
                          <a:pt x="124" y="660"/>
                        </a:lnTo>
                        <a:lnTo>
                          <a:pt x="145" y="670"/>
                        </a:lnTo>
                        <a:lnTo>
                          <a:pt x="177" y="670"/>
                        </a:lnTo>
                        <a:lnTo>
                          <a:pt x="219" y="660"/>
                        </a:lnTo>
                        <a:lnTo>
                          <a:pt x="245" y="654"/>
                        </a:lnTo>
                        <a:lnTo>
                          <a:pt x="266" y="683"/>
                        </a:lnTo>
                        <a:lnTo>
                          <a:pt x="266" y="721"/>
                        </a:lnTo>
                        <a:lnTo>
                          <a:pt x="271" y="741"/>
                        </a:lnTo>
                        <a:lnTo>
                          <a:pt x="283" y="762"/>
                        </a:lnTo>
                        <a:lnTo>
                          <a:pt x="326" y="777"/>
                        </a:lnTo>
                        <a:lnTo>
                          <a:pt x="356" y="788"/>
                        </a:lnTo>
                        <a:lnTo>
                          <a:pt x="350" y="808"/>
                        </a:lnTo>
                        <a:lnTo>
                          <a:pt x="350" y="840"/>
                        </a:lnTo>
                        <a:lnTo>
                          <a:pt x="361" y="865"/>
                        </a:lnTo>
                        <a:lnTo>
                          <a:pt x="398" y="873"/>
                        </a:lnTo>
                        <a:lnTo>
                          <a:pt x="447" y="893"/>
                        </a:lnTo>
                        <a:lnTo>
                          <a:pt x="490" y="939"/>
                        </a:lnTo>
                        <a:lnTo>
                          <a:pt x="532" y="963"/>
                        </a:lnTo>
                        <a:lnTo>
                          <a:pt x="821" y="896"/>
                        </a:lnTo>
                        <a:lnTo>
                          <a:pt x="876" y="852"/>
                        </a:lnTo>
                        <a:lnTo>
                          <a:pt x="920" y="808"/>
                        </a:lnTo>
                        <a:lnTo>
                          <a:pt x="955" y="763"/>
                        </a:lnTo>
                        <a:lnTo>
                          <a:pt x="1012" y="674"/>
                        </a:lnTo>
                        <a:lnTo>
                          <a:pt x="1022" y="611"/>
                        </a:lnTo>
                        <a:lnTo>
                          <a:pt x="1027" y="568"/>
                        </a:lnTo>
                        <a:lnTo>
                          <a:pt x="1022" y="500"/>
                        </a:lnTo>
                        <a:lnTo>
                          <a:pt x="980" y="393"/>
                        </a:lnTo>
                        <a:lnTo>
                          <a:pt x="756" y="0"/>
                        </a:lnTo>
                        <a:lnTo>
                          <a:pt x="577" y="0"/>
                        </a:lnTo>
                        <a:lnTo>
                          <a:pt x="0" y="284"/>
                        </a:lnTo>
                      </a:path>
                    </a:pathLst>
                  </a:custGeom>
                  <a:noFill/>
                  <a:ln w="0">
                    <a:solidFill>
                      <a:srgbClr val="000000"/>
                    </a:solidFill>
                    <a:round/>
                    <a:headEnd/>
                    <a:tailEnd/>
                  </a:ln>
                </p:spPr>
                <p:txBody>
                  <a:bodyPr/>
                  <a:lstStyle/>
                  <a:p>
                    <a:endParaRPr lang="de-DE"/>
                  </a:p>
                </p:txBody>
              </p:sp>
              <p:sp>
                <p:nvSpPr>
                  <p:cNvPr id="44134" name="Freeform 307"/>
                  <p:cNvSpPr>
                    <a:spLocks/>
                  </p:cNvSpPr>
                  <p:nvPr/>
                </p:nvSpPr>
                <p:spPr bwMode="auto">
                  <a:xfrm>
                    <a:off x="2458" y="3209"/>
                    <a:ext cx="35" cy="27"/>
                  </a:xfrm>
                  <a:custGeom>
                    <a:avLst/>
                    <a:gdLst>
                      <a:gd name="T0" fmla="*/ 0 w 244"/>
                      <a:gd name="T1" fmla="*/ 17 h 162"/>
                      <a:gd name="T2" fmla="*/ 12 w 244"/>
                      <a:gd name="T3" fmla="*/ 15 h 162"/>
                      <a:gd name="T4" fmla="*/ 22 w 244"/>
                      <a:gd name="T5" fmla="*/ 8 h 162"/>
                      <a:gd name="T6" fmla="*/ 26 w 244"/>
                      <a:gd name="T7" fmla="*/ 3 h 162"/>
                      <a:gd name="T8" fmla="*/ 29 w 244"/>
                      <a:gd name="T9" fmla="*/ 0 h 162"/>
                      <a:gd name="T10" fmla="*/ 32 w 244"/>
                      <a:gd name="T11" fmla="*/ 4 h 162"/>
                      <a:gd name="T12" fmla="*/ 35 w 244"/>
                      <a:gd name="T13" fmla="*/ 7 h 162"/>
                      <a:gd name="T14" fmla="*/ 30 w 244"/>
                      <a:gd name="T15" fmla="*/ 15 h 162"/>
                      <a:gd name="T16" fmla="*/ 24 w 244"/>
                      <a:gd name="T17" fmla="*/ 21 h 162"/>
                      <a:gd name="T18" fmla="*/ 17 w 244"/>
                      <a:gd name="T19" fmla="*/ 26 h 162"/>
                      <a:gd name="T20" fmla="*/ 10 w 244"/>
                      <a:gd name="T21" fmla="*/ 27 h 162"/>
                      <a:gd name="T22" fmla="*/ 0 w 244"/>
                      <a:gd name="T23" fmla="*/ 27 h 162"/>
                      <a:gd name="T24" fmla="*/ 0 w 244"/>
                      <a:gd name="T25" fmla="*/ 17 h 1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62"/>
                      <a:gd name="T41" fmla="*/ 244 w 244"/>
                      <a:gd name="T42" fmla="*/ 162 h 1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62">
                        <a:moveTo>
                          <a:pt x="0" y="104"/>
                        </a:moveTo>
                        <a:lnTo>
                          <a:pt x="84" y="88"/>
                        </a:lnTo>
                        <a:lnTo>
                          <a:pt x="152" y="47"/>
                        </a:lnTo>
                        <a:lnTo>
                          <a:pt x="178" y="21"/>
                        </a:lnTo>
                        <a:lnTo>
                          <a:pt x="199" y="0"/>
                        </a:lnTo>
                        <a:lnTo>
                          <a:pt x="223" y="22"/>
                        </a:lnTo>
                        <a:lnTo>
                          <a:pt x="244" y="41"/>
                        </a:lnTo>
                        <a:lnTo>
                          <a:pt x="212" y="88"/>
                        </a:lnTo>
                        <a:lnTo>
                          <a:pt x="170" y="125"/>
                        </a:lnTo>
                        <a:lnTo>
                          <a:pt x="117" y="153"/>
                        </a:lnTo>
                        <a:lnTo>
                          <a:pt x="68" y="162"/>
                        </a:lnTo>
                        <a:lnTo>
                          <a:pt x="3" y="162"/>
                        </a:lnTo>
                        <a:lnTo>
                          <a:pt x="0" y="104"/>
                        </a:lnTo>
                        <a:close/>
                      </a:path>
                    </a:pathLst>
                  </a:custGeom>
                  <a:solidFill>
                    <a:srgbClr val="FFFFFF"/>
                  </a:solidFill>
                  <a:ln w="9525">
                    <a:noFill/>
                    <a:round/>
                    <a:headEnd/>
                    <a:tailEnd/>
                  </a:ln>
                </p:spPr>
                <p:txBody>
                  <a:bodyPr/>
                  <a:lstStyle/>
                  <a:p>
                    <a:endParaRPr lang="de-DE"/>
                  </a:p>
                </p:txBody>
              </p:sp>
              <p:sp>
                <p:nvSpPr>
                  <p:cNvPr id="44135" name="Freeform 308"/>
                  <p:cNvSpPr>
                    <a:spLocks/>
                  </p:cNvSpPr>
                  <p:nvPr/>
                </p:nvSpPr>
                <p:spPr bwMode="auto">
                  <a:xfrm>
                    <a:off x="2458" y="3209"/>
                    <a:ext cx="35" cy="27"/>
                  </a:xfrm>
                  <a:custGeom>
                    <a:avLst/>
                    <a:gdLst>
                      <a:gd name="T0" fmla="*/ 0 w 244"/>
                      <a:gd name="T1" fmla="*/ 17 h 162"/>
                      <a:gd name="T2" fmla="*/ 12 w 244"/>
                      <a:gd name="T3" fmla="*/ 15 h 162"/>
                      <a:gd name="T4" fmla="*/ 22 w 244"/>
                      <a:gd name="T5" fmla="*/ 8 h 162"/>
                      <a:gd name="T6" fmla="*/ 26 w 244"/>
                      <a:gd name="T7" fmla="*/ 3 h 162"/>
                      <a:gd name="T8" fmla="*/ 29 w 244"/>
                      <a:gd name="T9" fmla="*/ 0 h 162"/>
                      <a:gd name="T10" fmla="*/ 32 w 244"/>
                      <a:gd name="T11" fmla="*/ 4 h 162"/>
                      <a:gd name="T12" fmla="*/ 35 w 244"/>
                      <a:gd name="T13" fmla="*/ 7 h 162"/>
                      <a:gd name="T14" fmla="*/ 30 w 244"/>
                      <a:gd name="T15" fmla="*/ 15 h 162"/>
                      <a:gd name="T16" fmla="*/ 24 w 244"/>
                      <a:gd name="T17" fmla="*/ 21 h 162"/>
                      <a:gd name="T18" fmla="*/ 17 w 244"/>
                      <a:gd name="T19" fmla="*/ 26 h 162"/>
                      <a:gd name="T20" fmla="*/ 10 w 244"/>
                      <a:gd name="T21" fmla="*/ 27 h 162"/>
                      <a:gd name="T22" fmla="*/ 0 w 244"/>
                      <a:gd name="T23" fmla="*/ 27 h 162"/>
                      <a:gd name="T24" fmla="*/ 0 w 244"/>
                      <a:gd name="T25" fmla="*/ 17 h 1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62"/>
                      <a:gd name="T41" fmla="*/ 244 w 244"/>
                      <a:gd name="T42" fmla="*/ 162 h 1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62">
                        <a:moveTo>
                          <a:pt x="0" y="104"/>
                        </a:moveTo>
                        <a:lnTo>
                          <a:pt x="84" y="88"/>
                        </a:lnTo>
                        <a:lnTo>
                          <a:pt x="152" y="47"/>
                        </a:lnTo>
                        <a:lnTo>
                          <a:pt x="178" y="21"/>
                        </a:lnTo>
                        <a:lnTo>
                          <a:pt x="199" y="0"/>
                        </a:lnTo>
                        <a:lnTo>
                          <a:pt x="223" y="22"/>
                        </a:lnTo>
                        <a:lnTo>
                          <a:pt x="244" y="41"/>
                        </a:lnTo>
                        <a:lnTo>
                          <a:pt x="212" y="88"/>
                        </a:lnTo>
                        <a:lnTo>
                          <a:pt x="170" y="125"/>
                        </a:lnTo>
                        <a:lnTo>
                          <a:pt x="117" y="153"/>
                        </a:lnTo>
                        <a:lnTo>
                          <a:pt x="68" y="162"/>
                        </a:lnTo>
                        <a:lnTo>
                          <a:pt x="3" y="162"/>
                        </a:lnTo>
                        <a:lnTo>
                          <a:pt x="0" y="104"/>
                        </a:lnTo>
                      </a:path>
                    </a:pathLst>
                  </a:custGeom>
                  <a:noFill/>
                  <a:ln w="0">
                    <a:solidFill>
                      <a:srgbClr val="FFFFFF"/>
                    </a:solidFill>
                    <a:round/>
                    <a:headEnd/>
                    <a:tailEnd/>
                  </a:ln>
                </p:spPr>
                <p:txBody>
                  <a:bodyPr/>
                  <a:lstStyle/>
                  <a:p>
                    <a:endParaRPr lang="de-DE"/>
                  </a:p>
                </p:txBody>
              </p:sp>
              <p:sp>
                <p:nvSpPr>
                  <p:cNvPr id="44136" name="Freeform 309"/>
                  <p:cNvSpPr>
                    <a:spLocks/>
                  </p:cNvSpPr>
                  <p:nvPr/>
                </p:nvSpPr>
                <p:spPr bwMode="auto">
                  <a:xfrm>
                    <a:off x="2480" y="3279"/>
                    <a:ext cx="52" cy="48"/>
                  </a:xfrm>
                  <a:custGeom>
                    <a:avLst/>
                    <a:gdLst>
                      <a:gd name="T0" fmla="*/ 1 w 368"/>
                      <a:gd name="T1" fmla="*/ 25 h 289"/>
                      <a:gd name="T2" fmla="*/ 10 w 368"/>
                      <a:gd name="T3" fmla="*/ 21 h 289"/>
                      <a:gd name="T4" fmla="*/ 19 w 368"/>
                      <a:gd name="T5" fmla="*/ 15 h 289"/>
                      <a:gd name="T6" fmla="*/ 25 w 368"/>
                      <a:gd name="T7" fmla="*/ 8 h 289"/>
                      <a:gd name="T8" fmla="*/ 31 w 368"/>
                      <a:gd name="T9" fmla="*/ 1 h 289"/>
                      <a:gd name="T10" fmla="*/ 38 w 368"/>
                      <a:gd name="T11" fmla="*/ 0 h 289"/>
                      <a:gd name="T12" fmla="*/ 44 w 368"/>
                      <a:gd name="T13" fmla="*/ 3 h 289"/>
                      <a:gd name="T14" fmla="*/ 50 w 368"/>
                      <a:gd name="T15" fmla="*/ 6 h 289"/>
                      <a:gd name="T16" fmla="*/ 52 w 368"/>
                      <a:gd name="T17" fmla="*/ 14 h 289"/>
                      <a:gd name="T18" fmla="*/ 51 w 368"/>
                      <a:gd name="T19" fmla="*/ 23 h 289"/>
                      <a:gd name="T20" fmla="*/ 48 w 368"/>
                      <a:gd name="T21" fmla="*/ 32 h 289"/>
                      <a:gd name="T22" fmla="*/ 41 w 368"/>
                      <a:gd name="T23" fmla="*/ 38 h 289"/>
                      <a:gd name="T24" fmla="*/ 35 w 368"/>
                      <a:gd name="T25" fmla="*/ 43 h 289"/>
                      <a:gd name="T26" fmla="*/ 29 w 368"/>
                      <a:gd name="T27" fmla="*/ 47 h 289"/>
                      <a:gd name="T28" fmla="*/ 21 w 368"/>
                      <a:gd name="T29" fmla="*/ 48 h 289"/>
                      <a:gd name="T30" fmla="*/ 19 w 368"/>
                      <a:gd name="T31" fmla="*/ 39 h 289"/>
                      <a:gd name="T32" fmla="*/ 13 w 368"/>
                      <a:gd name="T33" fmla="*/ 39 h 289"/>
                      <a:gd name="T34" fmla="*/ 7 w 368"/>
                      <a:gd name="T35" fmla="*/ 43 h 289"/>
                      <a:gd name="T36" fmla="*/ 4 w 368"/>
                      <a:gd name="T37" fmla="*/ 41 h 289"/>
                      <a:gd name="T38" fmla="*/ 1 w 368"/>
                      <a:gd name="T39" fmla="*/ 35 h 289"/>
                      <a:gd name="T40" fmla="*/ 0 w 368"/>
                      <a:gd name="T41" fmla="*/ 29 h 289"/>
                      <a:gd name="T42" fmla="*/ 1 w 368"/>
                      <a:gd name="T43" fmla="*/ 25 h 2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8"/>
                      <a:gd name="T67" fmla="*/ 0 h 289"/>
                      <a:gd name="T68" fmla="*/ 368 w 368"/>
                      <a:gd name="T69" fmla="*/ 289 h 2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8" h="289">
                        <a:moveTo>
                          <a:pt x="10" y="148"/>
                        </a:moveTo>
                        <a:lnTo>
                          <a:pt x="71" y="127"/>
                        </a:lnTo>
                        <a:lnTo>
                          <a:pt x="134" y="93"/>
                        </a:lnTo>
                        <a:lnTo>
                          <a:pt x="180" y="49"/>
                        </a:lnTo>
                        <a:lnTo>
                          <a:pt x="220" y="7"/>
                        </a:lnTo>
                        <a:lnTo>
                          <a:pt x="267" y="0"/>
                        </a:lnTo>
                        <a:lnTo>
                          <a:pt x="314" y="17"/>
                        </a:lnTo>
                        <a:lnTo>
                          <a:pt x="357" y="38"/>
                        </a:lnTo>
                        <a:lnTo>
                          <a:pt x="368" y="82"/>
                        </a:lnTo>
                        <a:lnTo>
                          <a:pt x="359" y="140"/>
                        </a:lnTo>
                        <a:lnTo>
                          <a:pt x="337" y="194"/>
                        </a:lnTo>
                        <a:lnTo>
                          <a:pt x="293" y="231"/>
                        </a:lnTo>
                        <a:lnTo>
                          <a:pt x="247" y="260"/>
                        </a:lnTo>
                        <a:lnTo>
                          <a:pt x="202" y="281"/>
                        </a:lnTo>
                        <a:lnTo>
                          <a:pt x="147" y="289"/>
                        </a:lnTo>
                        <a:lnTo>
                          <a:pt x="134" y="236"/>
                        </a:lnTo>
                        <a:lnTo>
                          <a:pt x="92" y="236"/>
                        </a:lnTo>
                        <a:lnTo>
                          <a:pt x="53" y="258"/>
                        </a:lnTo>
                        <a:lnTo>
                          <a:pt x="25" y="244"/>
                        </a:lnTo>
                        <a:lnTo>
                          <a:pt x="7" y="208"/>
                        </a:lnTo>
                        <a:lnTo>
                          <a:pt x="0" y="172"/>
                        </a:lnTo>
                        <a:lnTo>
                          <a:pt x="10" y="148"/>
                        </a:lnTo>
                        <a:close/>
                      </a:path>
                    </a:pathLst>
                  </a:custGeom>
                  <a:solidFill>
                    <a:srgbClr val="40C2FF"/>
                  </a:solidFill>
                  <a:ln w="9525">
                    <a:noFill/>
                    <a:round/>
                    <a:headEnd/>
                    <a:tailEnd/>
                  </a:ln>
                </p:spPr>
                <p:txBody>
                  <a:bodyPr/>
                  <a:lstStyle/>
                  <a:p>
                    <a:endParaRPr lang="de-DE"/>
                  </a:p>
                </p:txBody>
              </p:sp>
              <p:sp>
                <p:nvSpPr>
                  <p:cNvPr id="44137" name="Freeform 310"/>
                  <p:cNvSpPr>
                    <a:spLocks/>
                  </p:cNvSpPr>
                  <p:nvPr/>
                </p:nvSpPr>
                <p:spPr bwMode="auto">
                  <a:xfrm>
                    <a:off x="2480" y="3279"/>
                    <a:ext cx="52" cy="48"/>
                  </a:xfrm>
                  <a:custGeom>
                    <a:avLst/>
                    <a:gdLst>
                      <a:gd name="T0" fmla="*/ 1 w 368"/>
                      <a:gd name="T1" fmla="*/ 25 h 289"/>
                      <a:gd name="T2" fmla="*/ 10 w 368"/>
                      <a:gd name="T3" fmla="*/ 21 h 289"/>
                      <a:gd name="T4" fmla="*/ 19 w 368"/>
                      <a:gd name="T5" fmla="*/ 15 h 289"/>
                      <a:gd name="T6" fmla="*/ 25 w 368"/>
                      <a:gd name="T7" fmla="*/ 8 h 289"/>
                      <a:gd name="T8" fmla="*/ 31 w 368"/>
                      <a:gd name="T9" fmla="*/ 1 h 289"/>
                      <a:gd name="T10" fmla="*/ 38 w 368"/>
                      <a:gd name="T11" fmla="*/ 0 h 289"/>
                      <a:gd name="T12" fmla="*/ 44 w 368"/>
                      <a:gd name="T13" fmla="*/ 3 h 289"/>
                      <a:gd name="T14" fmla="*/ 50 w 368"/>
                      <a:gd name="T15" fmla="*/ 6 h 289"/>
                      <a:gd name="T16" fmla="*/ 52 w 368"/>
                      <a:gd name="T17" fmla="*/ 14 h 289"/>
                      <a:gd name="T18" fmla="*/ 51 w 368"/>
                      <a:gd name="T19" fmla="*/ 23 h 289"/>
                      <a:gd name="T20" fmla="*/ 48 w 368"/>
                      <a:gd name="T21" fmla="*/ 32 h 289"/>
                      <a:gd name="T22" fmla="*/ 41 w 368"/>
                      <a:gd name="T23" fmla="*/ 38 h 289"/>
                      <a:gd name="T24" fmla="*/ 35 w 368"/>
                      <a:gd name="T25" fmla="*/ 43 h 289"/>
                      <a:gd name="T26" fmla="*/ 29 w 368"/>
                      <a:gd name="T27" fmla="*/ 47 h 289"/>
                      <a:gd name="T28" fmla="*/ 21 w 368"/>
                      <a:gd name="T29" fmla="*/ 48 h 289"/>
                      <a:gd name="T30" fmla="*/ 19 w 368"/>
                      <a:gd name="T31" fmla="*/ 39 h 289"/>
                      <a:gd name="T32" fmla="*/ 13 w 368"/>
                      <a:gd name="T33" fmla="*/ 39 h 289"/>
                      <a:gd name="T34" fmla="*/ 7 w 368"/>
                      <a:gd name="T35" fmla="*/ 43 h 289"/>
                      <a:gd name="T36" fmla="*/ 4 w 368"/>
                      <a:gd name="T37" fmla="*/ 41 h 289"/>
                      <a:gd name="T38" fmla="*/ 1 w 368"/>
                      <a:gd name="T39" fmla="*/ 35 h 289"/>
                      <a:gd name="T40" fmla="*/ 0 w 368"/>
                      <a:gd name="T41" fmla="*/ 29 h 289"/>
                      <a:gd name="T42" fmla="*/ 1 w 368"/>
                      <a:gd name="T43" fmla="*/ 25 h 2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8"/>
                      <a:gd name="T67" fmla="*/ 0 h 289"/>
                      <a:gd name="T68" fmla="*/ 368 w 368"/>
                      <a:gd name="T69" fmla="*/ 289 h 2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8" h="289">
                        <a:moveTo>
                          <a:pt x="10" y="148"/>
                        </a:moveTo>
                        <a:lnTo>
                          <a:pt x="71" y="127"/>
                        </a:lnTo>
                        <a:lnTo>
                          <a:pt x="134" y="93"/>
                        </a:lnTo>
                        <a:lnTo>
                          <a:pt x="180" y="49"/>
                        </a:lnTo>
                        <a:lnTo>
                          <a:pt x="220" y="7"/>
                        </a:lnTo>
                        <a:lnTo>
                          <a:pt x="267" y="0"/>
                        </a:lnTo>
                        <a:lnTo>
                          <a:pt x="314" y="17"/>
                        </a:lnTo>
                        <a:lnTo>
                          <a:pt x="357" y="38"/>
                        </a:lnTo>
                        <a:lnTo>
                          <a:pt x="368" y="82"/>
                        </a:lnTo>
                        <a:lnTo>
                          <a:pt x="359" y="140"/>
                        </a:lnTo>
                        <a:lnTo>
                          <a:pt x="337" y="194"/>
                        </a:lnTo>
                        <a:lnTo>
                          <a:pt x="293" y="231"/>
                        </a:lnTo>
                        <a:lnTo>
                          <a:pt x="247" y="260"/>
                        </a:lnTo>
                        <a:lnTo>
                          <a:pt x="202" y="281"/>
                        </a:lnTo>
                        <a:lnTo>
                          <a:pt x="147" y="289"/>
                        </a:lnTo>
                        <a:lnTo>
                          <a:pt x="134" y="236"/>
                        </a:lnTo>
                        <a:lnTo>
                          <a:pt x="92" y="236"/>
                        </a:lnTo>
                        <a:lnTo>
                          <a:pt x="53" y="258"/>
                        </a:lnTo>
                        <a:lnTo>
                          <a:pt x="25" y="244"/>
                        </a:lnTo>
                        <a:lnTo>
                          <a:pt x="7" y="208"/>
                        </a:lnTo>
                        <a:lnTo>
                          <a:pt x="0" y="172"/>
                        </a:lnTo>
                        <a:lnTo>
                          <a:pt x="10" y="148"/>
                        </a:lnTo>
                      </a:path>
                    </a:pathLst>
                  </a:custGeom>
                  <a:noFill/>
                  <a:ln w="0">
                    <a:solidFill>
                      <a:srgbClr val="000000"/>
                    </a:solidFill>
                    <a:round/>
                    <a:headEnd/>
                    <a:tailEnd/>
                  </a:ln>
                </p:spPr>
                <p:txBody>
                  <a:bodyPr/>
                  <a:lstStyle/>
                  <a:p>
                    <a:endParaRPr lang="de-DE"/>
                  </a:p>
                </p:txBody>
              </p:sp>
              <p:sp>
                <p:nvSpPr>
                  <p:cNvPr id="44138" name="Freeform 311"/>
                  <p:cNvSpPr>
                    <a:spLocks/>
                  </p:cNvSpPr>
                  <p:nvPr/>
                </p:nvSpPr>
                <p:spPr bwMode="auto">
                  <a:xfrm>
                    <a:off x="2515" y="3227"/>
                    <a:ext cx="35" cy="71"/>
                  </a:xfrm>
                  <a:custGeom>
                    <a:avLst/>
                    <a:gdLst>
                      <a:gd name="T0" fmla="*/ 0 w 244"/>
                      <a:gd name="T1" fmla="*/ 66 h 422"/>
                      <a:gd name="T2" fmla="*/ 4 w 244"/>
                      <a:gd name="T3" fmla="*/ 58 h 422"/>
                      <a:gd name="T4" fmla="*/ 10 w 244"/>
                      <a:gd name="T5" fmla="*/ 44 h 422"/>
                      <a:gd name="T6" fmla="*/ 14 w 244"/>
                      <a:gd name="T7" fmla="*/ 33 h 422"/>
                      <a:gd name="T8" fmla="*/ 20 w 244"/>
                      <a:gd name="T9" fmla="*/ 19 h 422"/>
                      <a:gd name="T10" fmla="*/ 25 w 244"/>
                      <a:gd name="T11" fmla="*/ 3 h 422"/>
                      <a:gd name="T12" fmla="*/ 26 w 244"/>
                      <a:gd name="T13" fmla="*/ 0 h 422"/>
                      <a:gd name="T14" fmla="*/ 35 w 244"/>
                      <a:gd name="T15" fmla="*/ 4 h 422"/>
                      <a:gd name="T16" fmla="*/ 31 w 244"/>
                      <a:gd name="T17" fmla="*/ 17 h 422"/>
                      <a:gd name="T18" fmla="*/ 25 w 244"/>
                      <a:gd name="T19" fmla="*/ 37 h 422"/>
                      <a:gd name="T20" fmla="*/ 20 w 244"/>
                      <a:gd name="T21" fmla="*/ 48 h 422"/>
                      <a:gd name="T22" fmla="*/ 16 w 244"/>
                      <a:gd name="T23" fmla="*/ 60 h 422"/>
                      <a:gd name="T24" fmla="*/ 9 w 244"/>
                      <a:gd name="T25" fmla="*/ 71 h 422"/>
                      <a:gd name="T26" fmla="*/ 0 w 244"/>
                      <a:gd name="T27" fmla="*/ 66 h 4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4"/>
                      <a:gd name="T43" fmla="*/ 0 h 422"/>
                      <a:gd name="T44" fmla="*/ 244 w 244"/>
                      <a:gd name="T45" fmla="*/ 422 h 4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4" h="422">
                        <a:moveTo>
                          <a:pt x="0" y="394"/>
                        </a:moveTo>
                        <a:lnTo>
                          <a:pt x="25" y="343"/>
                        </a:lnTo>
                        <a:lnTo>
                          <a:pt x="67" y="262"/>
                        </a:lnTo>
                        <a:lnTo>
                          <a:pt x="96" y="195"/>
                        </a:lnTo>
                        <a:lnTo>
                          <a:pt x="138" y="111"/>
                        </a:lnTo>
                        <a:lnTo>
                          <a:pt x="172" y="20"/>
                        </a:lnTo>
                        <a:lnTo>
                          <a:pt x="178" y="0"/>
                        </a:lnTo>
                        <a:lnTo>
                          <a:pt x="244" y="21"/>
                        </a:lnTo>
                        <a:lnTo>
                          <a:pt x="219" y="102"/>
                        </a:lnTo>
                        <a:lnTo>
                          <a:pt x="174" y="217"/>
                        </a:lnTo>
                        <a:lnTo>
                          <a:pt x="141" y="285"/>
                        </a:lnTo>
                        <a:lnTo>
                          <a:pt x="109" y="354"/>
                        </a:lnTo>
                        <a:lnTo>
                          <a:pt x="66" y="422"/>
                        </a:lnTo>
                        <a:lnTo>
                          <a:pt x="0" y="394"/>
                        </a:lnTo>
                        <a:close/>
                      </a:path>
                    </a:pathLst>
                  </a:custGeom>
                  <a:solidFill>
                    <a:srgbClr val="737373"/>
                  </a:solidFill>
                  <a:ln w="9525">
                    <a:noFill/>
                    <a:round/>
                    <a:headEnd/>
                    <a:tailEnd/>
                  </a:ln>
                </p:spPr>
                <p:txBody>
                  <a:bodyPr/>
                  <a:lstStyle/>
                  <a:p>
                    <a:endParaRPr lang="de-DE"/>
                  </a:p>
                </p:txBody>
              </p:sp>
              <p:sp>
                <p:nvSpPr>
                  <p:cNvPr id="44139" name="Freeform 312"/>
                  <p:cNvSpPr>
                    <a:spLocks/>
                  </p:cNvSpPr>
                  <p:nvPr/>
                </p:nvSpPr>
                <p:spPr bwMode="auto">
                  <a:xfrm>
                    <a:off x="2515" y="3227"/>
                    <a:ext cx="35" cy="71"/>
                  </a:xfrm>
                  <a:custGeom>
                    <a:avLst/>
                    <a:gdLst>
                      <a:gd name="T0" fmla="*/ 0 w 244"/>
                      <a:gd name="T1" fmla="*/ 66 h 422"/>
                      <a:gd name="T2" fmla="*/ 4 w 244"/>
                      <a:gd name="T3" fmla="*/ 58 h 422"/>
                      <a:gd name="T4" fmla="*/ 10 w 244"/>
                      <a:gd name="T5" fmla="*/ 44 h 422"/>
                      <a:gd name="T6" fmla="*/ 14 w 244"/>
                      <a:gd name="T7" fmla="*/ 33 h 422"/>
                      <a:gd name="T8" fmla="*/ 20 w 244"/>
                      <a:gd name="T9" fmla="*/ 19 h 422"/>
                      <a:gd name="T10" fmla="*/ 25 w 244"/>
                      <a:gd name="T11" fmla="*/ 3 h 422"/>
                      <a:gd name="T12" fmla="*/ 26 w 244"/>
                      <a:gd name="T13" fmla="*/ 0 h 422"/>
                      <a:gd name="T14" fmla="*/ 35 w 244"/>
                      <a:gd name="T15" fmla="*/ 4 h 422"/>
                      <a:gd name="T16" fmla="*/ 31 w 244"/>
                      <a:gd name="T17" fmla="*/ 17 h 422"/>
                      <a:gd name="T18" fmla="*/ 25 w 244"/>
                      <a:gd name="T19" fmla="*/ 37 h 422"/>
                      <a:gd name="T20" fmla="*/ 20 w 244"/>
                      <a:gd name="T21" fmla="*/ 48 h 422"/>
                      <a:gd name="T22" fmla="*/ 16 w 244"/>
                      <a:gd name="T23" fmla="*/ 60 h 422"/>
                      <a:gd name="T24" fmla="*/ 9 w 244"/>
                      <a:gd name="T25" fmla="*/ 71 h 422"/>
                      <a:gd name="T26" fmla="*/ 0 w 244"/>
                      <a:gd name="T27" fmla="*/ 66 h 4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4"/>
                      <a:gd name="T43" fmla="*/ 0 h 422"/>
                      <a:gd name="T44" fmla="*/ 244 w 244"/>
                      <a:gd name="T45" fmla="*/ 422 h 4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4" h="422">
                        <a:moveTo>
                          <a:pt x="0" y="394"/>
                        </a:moveTo>
                        <a:lnTo>
                          <a:pt x="25" y="343"/>
                        </a:lnTo>
                        <a:lnTo>
                          <a:pt x="67" y="262"/>
                        </a:lnTo>
                        <a:lnTo>
                          <a:pt x="96" y="195"/>
                        </a:lnTo>
                        <a:lnTo>
                          <a:pt x="138" y="111"/>
                        </a:lnTo>
                        <a:lnTo>
                          <a:pt x="172" y="20"/>
                        </a:lnTo>
                        <a:lnTo>
                          <a:pt x="178" y="0"/>
                        </a:lnTo>
                        <a:lnTo>
                          <a:pt x="244" y="21"/>
                        </a:lnTo>
                        <a:lnTo>
                          <a:pt x="219" y="102"/>
                        </a:lnTo>
                        <a:lnTo>
                          <a:pt x="174" y="217"/>
                        </a:lnTo>
                        <a:lnTo>
                          <a:pt x="141" y="285"/>
                        </a:lnTo>
                        <a:lnTo>
                          <a:pt x="109" y="354"/>
                        </a:lnTo>
                        <a:lnTo>
                          <a:pt x="66" y="422"/>
                        </a:lnTo>
                        <a:lnTo>
                          <a:pt x="0" y="394"/>
                        </a:lnTo>
                      </a:path>
                    </a:pathLst>
                  </a:custGeom>
                  <a:noFill/>
                  <a:ln w="0">
                    <a:solidFill>
                      <a:srgbClr val="000000"/>
                    </a:solidFill>
                    <a:round/>
                    <a:headEnd/>
                    <a:tailEnd/>
                  </a:ln>
                </p:spPr>
                <p:txBody>
                  <a:bodyPr/>
                  <a:lstStyle/>
                  <a:p>
                    <a:endParaRPr lang="de-DE"/>
                  </a:p>
                </p:txBody>
              </p:sp>
              <p:sp>
                <p:nvSpPr>
                  <p:cNvPr id="44140" name="Freeform 313"/>
                  <p:cNvSpPr>
                    <a:spLocks/>
                  </p:cNvSpPr>
                  <p:nvPr/>
                </p:nvSpPr>
                <p:spPr bwMode="auto">
                  <a:xfrm>
                    <a:off x="2490" y="3306"/>
                    <a:ext cx="24" cy="17"/>
                  </a:xfrm>
                  <a:custGeom>
                    <a:avLst/>
                    <a:gdLst>
                      <a:gd name="T0" fmla="*/ 0 w 171"/>
                      <a:gd name="T1" fmla="*/ 15 h 100"/>
                      <a:gd name="T2" fmla="*/ 6 w 171"/>
                      <a:gd name="T3" fmla="*/ 10 h 100"/>
                      <a:gd name="T4" fmla="*/ 15 w 171"/>
                      <a:gd name="T5" fmla="*/ 0 h 100"/>
                      <a:gd name="T6" fmla="*/ 24 w 171"/>
                      <a:gd name="T7" fmla="*/ 6 h 100"/>
                      <a:gd name="T8" fmla="*/ 21 w 171"/>
                      <a:gd name="T9" fmla="*/ 10 h 100"/>
                      <a:gd name="T10" fmla="*/ 16 w 171"/>
                      <a:gd name="T11" fmla="*/ 15 h 100"/>
                      <a:gd name="T12" fmla="*/ 11 w 171"/>
                      <a:gd name="T13" fmla="*/ 17 h 100"/>
                      <a:gd name="T14" fmla="*/ 0 w 171"/>
                      <a:gd name="T15" fmla="*/ 15 h 100"/>
                      <a:gd name="T16" fmla="*/ 0 60000 65536"/>
                      <a:gd name="T17" fmla="*/ 0 60000 65536"/>
                      <a:gd name="T18" fmla="*/ 0 60000 65536"/>
                      <a:gd name="T19" fmla="*/ 0 60000 65536"/>
                      <a:gd name="T20" fmla="*/ 0 60000 65536"/>
                      <a:gd name="T21" fmla="*/ 0 60000 65536"/>
                      <a:gd name="T22" fmla="*/ 0 60000 65536"/>
                      <a:gd name="T23" fmla="*/ 0 60000 65536"/>
                      <a:gd name="T24" fmla="*/ 0 w 171"/>
                      <a:gd name="T25" fmla="*/ 0 h 100"/>
                      <a:gd name="T26" fmla="*/ 171 w 171"/>
                      <a:gd name="T27" fmla="*/ 100 h 1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 h="100">
                        <a:moveTo>
                          <a:pt x="0" y="89"/>
                        </a:moveTo>
                        <a:lnTo>
                          <a:pt x="45" y="58"/>
                        </a:lnTo>
                        <a:lnTo>
                          <a:pt x="106" y="0"/>
                        </a:lnTo>
                        <a:lnTo>
                          <a:pt x="171" y="36"/>
                        </a:lnTo>
                        <a:lnTo>
                          <a:pt x="152" y="61"/>
                        </a:lnTo>
                        <a:lnTo>
                          <a:pt x="112" y="89"/>
                        </a:lnTo>
                        <a:lnTo>
                          <a:pt x="79" y="100"/>
                        </a:lnTo>
                        <a:lnTo>
                          <a:pt x="0" y="89"/>
                        </a:lnTo>
                        <a:close/>
                      </a:path>
                    </a:pathLst>
                  </a:custGeom>
                  <a:solidFill>
                    <a:srgbClr val="737373"/>
                  </a:solidFill>
                  <a:ln w="9525">
                    <a:noFill/>
                    <a:round/>
                    <a:headEnd/>
                    <a:tailEnd/>
                  </a:ln>
                </p:spPr>
                <p:txBody>
                  <a:bodyPr/>
                  <a:lstStyle/>
                  <a:p>
                    <a:endParaRPr lang="de-DE"/>
                  </a:p>
                </p:txBody>
              </p:sp>
              <p:sp>
                <p:nvSpPr>
                  <p:cNvPr id="44141" name="Freeform 314"/>
                  <p:cNvSpPr>
                    <a:spLocks/>
                  </p:cNvSpPr>
                  <p:nvPr/>
                </p:nvSpPr>
                <p:spPr bwMode="auto">
                  <a:xfrm>
                    <a:off x="2490" y="3306"/>
                    <a:ext cx="24" cy="17"/>
                  </a:xfrm>
                  <a:custGeom>
                    <a:avLst/>
                    <a:gdLst>
                      <a:gd name="T0" fmla="*/ 0 w 171"/>
                      <a:gd name="T1" fmla="*/ 15 h 100"/>
                      <a:gd name="T2" fmla="*/ 6 w 171"/>
                      <a:gd name="T3" fmla="*/ 10 h 100"/>
                      <a:gd name="T4" fmla="*/ 15 w 171"/>
                      <a:gd name="T5" fmla="*/ 0 h 100"/>
                      <a:gd name="T6" fmla="*/ 24 w 171"/>
                      <a:gd name="T7" fmla="*/ 6 h 100"/>
                      <a:gd name="T8" fmla="*/ 21 w 171"/>
                      <a:gd name="T9" fmla="*/ 10 h 100"/>
                      <a:gd name="T10" fmla="*/ 16 w 171"/>
                      <a:gd name="T11" fmla="*/ 15 h 100"/>
                      <a:gd name="T12" fmla="*/ 11 w 171"/>
                      <a:gd name="T13" fmla="*/ 17 h 100"/>
                      <a:gd name="T14" fmla="*/ 0 w 171"/>
                      <a:gd name="T15" fmla="*/ 15 h 100"/>
                      <a:gd name="T16" fmla="*/ 0 60000 65536"/>
                      <a:gd name="T17" fmla="*/ 0 60000 65536"/>
                      <a:gd name="T18" fmla="*/ 0 60000 65536"/>
                      <a:gd name="T19" fmla="*/ 0 60000 65536"/>
                      <a:gd name="T20" fmla="*/ 0 60000 65536"/>
                      <a:gd name="T21" fmla="*/ 0 60000 65536"/>
                      <a:gd name="T22" fmla="*/ 0 60000 65536"/>
                      <a:gd name="T23" fmla="*/ 0 60000 65536"/>
                      <a:gd name="T24" fmla="*/ 0 w 171"/>
                      <a:gd name="T25" fmla="*/ 0 h 100"/>
                      <a:gd name="T26" fmla="*/ 171 w 171"/>
                      <a:gd name="T27" fmla="*/ 100 h 1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 h="100">
                        <a:moveTo>
                          <a:pt x="0" y="89"/>
                        </a:moveTo>
                        <a:lnTo>
                          <a:pt x="45" y="58"/>
                        </a:lnTo>
                        <a:lnTo>
                          <a:pt x="106" y="0"/>
                        </a:lnTo>
                        <a:lnTo>
                          <a:pt x="171" y="36"/>
                        </a:lnTo>
                        <a:lnTo>
                          <a:pt x="152" y="61"/>
                        </a:lnTo>
                        <a:lnTo>
                          <a:pt x="112" y="89"/>
                        </a:lnTo>
                        <a:lnTo>
                          <a:pt x="79" y="100"/>
                        </a:lnTo>
                        <a:lnTo>
                          <a:pt x="0" y="89"/>
                        </a:lnTo>
                      </a:path>
                    </a:pathLst>
                  </a:custGeom>
                  <a:noFill/>
                  <a:ln w="0">
                    <a:solidFill>
                      <a:srgbClr val="000000"/>
                    </a:solidFill>
                    <a:round/>
                    <a:headEnd/>
                    <a:tailEnd/>
                  </a:ln>
                </p:spPr>
                <p:txBody>
                  <a:bodyPr/>
                  <a:lstStyle/>
                  <a:p>
                    <a:endParaRPr lang="de-DE"/>
                  </a:p>
                </p:txBody>
              </p:sp>
              <p:sp>
                <p:nvSpPr>
                  <p:cNvPr id="44142" name="Freeform 315"/>
                  <p:cNvSpPr>
                    <a:spLocks/>
                  </p:cNvSpPr>
                  <p:nvPr/>
                </p:nvSpPr>
                <p:spPr bwMode="auto">
                  <a:xfrm>
                    <a:off x="2385" y="3024"/>
                    <a:ext cx="225" cy="215"/>
                  </a:xfrm>
                  <a:custGeom>
                    <a:avLst/>
                    <a:gdLst>
                      <a:gd name="T0" fmla="*/ 108 w 1573"/>
                      <a:gd name="T1" fmla="*/ 164 h 1287"/>
                      <a:gd name="T2" fmla="*/ 103 w 1573"/>
                      <a:gd name="T3" fmla="*/ 158 h 1287"/>
                      <a:gd name="T4" fmla="*/ 98 w 1573"/>
                      <a:gd name="T5" fmla="*/ 155 h 1287"/>
                      <a:gd name="T6" fmla="*/ 91 w 1573"/>
                      <a:gd name="T7" fmla="*/ 157 h 1287"/>
                      <a:gd name="T8" fmla="*/ 77 w 1573"/>
                      <a:gd name="T9" fmla="*/ 162 h 1287"/>
                      <a:gd name="T10" fmla="*/ 65 w 1573"/>
                      <a:gd name="T11" fmla="*/ 169 h 1287"/>
                      <a:gd name="T12" fmla="*/ 51 w 1573"/>
                      <a:gd name="T13" fmla="*/ 173 h 1287"/>
                      <a:gd name="T14" fmla="*/ 38 w 1573"/>
                      <a:gd name="T15" fmla="*/ 178 h 1287"/>
                      <a:gd name="T16" fmla="*/ 25 w 1573"/>
                      <a:gd name="T17" fmla="*/ 182 h 1287"/>
                      <a:gd name="T18" fmla="*/ 19 w 1573"/>
                      <a:gd name="T19" fmla="*/ 182 h 1287"/>
                      <a:gd name="T20" fmla="*/ 12 w 1573"/>
                      <a:gd name="T21" fmla="*/ 178 h 1287"/>
                      <a:gd name="T22" fmla="*/ 10 w 1573"/>
                      <a:gd name="T23" fmla="*/ 172 h 1287"/>
                      <a:gd name="T24" fmla="*/ 3 w 1573"/>
                      <a:gd name="T25" fmla="*/ 153 h 1287"/>
                      <a:gd name="T26" fmla="*/ 0 w 1573"/>
                      <a:gd name="T27" fmla="*/ 132 h 1287"/>
                      <a:gd name="T28" fmla="*/ 0 w 1573"/>
                      <a:gd name="T29" fmla="*/ 112 h 1287"/>
                      <a:gd name="T30" fmla="*/ 3 w 1573"/>
                      <a:gd name="T31" fmla="*/ 91 h 1287"/>
                      <a:gd name="T32" fmla="*/ 10 w 1573"/>
                      <a:gd name="T33" fmla="*/ 72 h 1287"/>
                      <a:gd name="T34" fmla="*/ 18 w 1573"/>
                      <a:gd name="T35" fmla="*/ 54 h 1287"/>
                      <a:gd name="T36" fmla="*/ 24 w 1573"/>
                      <a:gd name="T37" fmla="*/ 47 h 1287"/>
                      <a:gd name="T38" fmla="*/ 39 w 1573"/>
                      <a:gd name="T39" fmla="*/ 31 h 1287"/>
                      <a:gd name="T40" fmla="*/ 56 w 1573"/>
                      <a:gd name="T41" fmla="*/ 18 h 1287"/>
                      <a:gd name="T42" fmla="*/ 74 w 1573"/>
                      <a:gd name="T43" fmla="*/ 8 h 1287"/>
                      <a:gd name="T44" fmla="*/ 93 w 1573"/>
                      <a:gd name="T45" fmla="*/ 3 h 1287"/>
                      <a:gd name="T46" fmla="*/ 114 w 1573"/>
                      <a:gd name="T47" fmla="*/ 0 h 1287"/>
                      <a:gd name="T48" fmla="*/ 133 w 1573"/>
                      <a:gd name="T49" fmla="*/ 1 h 1287"/>
                      <a:gd name="T50" fmla="*/ 152 w 1573"/>
                      <a:gd name="T51" fmla="*/ 5 h 1287"/>
                      <a:gd name="T52" fmla="*/ 170 w 1573"/>
                      <a:gd name="T53" fmla="*/ 14 h 1287"/>
                      <a:gd name="T54" fmla="*/ 175 w 1573"/>
                      <a:gd name="T55" fmla="*/ 17 h 1287"/>
                      <a:gd name="T56" fmla="*/ 179 w 1573"/>
                      <a:gd name="T57" fmla="*/ 21 h 1287"/>
                      <a:gd name="T58" fmla="*/ 192 w 1573"/>
                      <a:gd name="T59" fmla="*/ 39 h 1287"/>
                      <a:gd name="T60" fmla="*/ 206 w 1573"/>
                      <a:gd name="T61" fmla="*/ 61 h 1287"/>
                      <a:gd name="T62" fmla="*/ 217 w 1573"/>
                      <a:gd name="T63" fmla="*/ 86 h 1287"/>
                      <a:gd name="T64" fmla="*/ 225 w 1573"/>
                      <a:gd name="T65" fmla="*/ 111 h 1287"/>
                      <a:gd name="T66" fmla="*/ 225 w 1573"/>
                      <a:gd name="T67" fmla="*/ 113 h 1287"/>
                      <a:gd name="T68" fmla="*/ 223 w 1573"/>
                      <a:gd name="T69" fmla="*/ 124 h 1287"/>
                      <a:gd name="T70" fmla="*/ 212 w 1573"/>
                      <a:gd name="T71" fmla="*/ 162 h 1287"/>
                      <a:gd name="T72" fmla="*/ 207 w 1573"/>
                      <a:gd name="T73" fmla="*/ 180 h 1287"/>
                      <a:gd name="T74" fmla="*/ 200 w 1573"/>
                      <a:gd name="T75" fmla="*/ 200 h 1287"/>
                      <a:gd name="T76" fmla="*/ 195 w 1573"/>
                      <a:gd name="T77" fmla="*/ 206 h 1287"/>
                      <a:gd name="T78" fmla="*/ 185 w 1573"/>
                      <a:gd name="T79" fmla="*/ 212 h 1287"/>
                      <a:gd name="T80" fmla="*/ 173 w 1573"/>
                      <a:gd name="T81" fmla="*/ 215 h 1287"/>
                      <a:gd name="T82" fmla="*/ 162 w 1573"/>
                      <a:gd name="T83" fmla="*/ 214 h 1287"/>
                      <a:gd name="T84" fmla="*/ 150 w 1573"/>
                      <a:gd name="T85" fmla="*/ 211 h 1287"/>
                      <a:gd name="T86" fmla="*/ 141 w 1573"/>
                      <a:gd name="T87" fmla="*/ 203 h 1287"/>
                      <a:gd name="T88" fmla="*/ 133 w 1573"/>
                      <a:gd name="T89" fmla="*/ 193 h 1287"/>
                      <a:gd name="T90" fmla="*/ 108 w 1573"/>
                      <a:gd name="T91" fmla="*/ 164 h 12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73"/>
                      <a:gd name="T139" fmla="*/ 0 h 1287"/>
                      <a:gd name="T140" fmla="*/ 1573 w 1573"/>
                      <a:gd name="T141" fmla="*/ 1287 h 12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73" h="1287">
                        <a:moveTo>
                          <a:pt x="758" y="980"/>
                        </a:moveTo>
                        <a:lnTo>
                          <a:pt x="722" y="944"/>
                        </a:lnTo>
                        <a:lnTo>
                          <a:pt x="682" y="926"/>
                        </a:lnTo>
                        <a:lnTo>
                          <a:pt x="639" y="937"/>
                        </a:lnTo>
                        <a:lnTo>
                          <a:pt x="541" y="972"/>
                        </a:lnTo>
                        <a:lnTo>
                          <a:pt x="451" y="1009"/>
                        </a:lnTo>
                        <a:lnTo>
                          <a:pt x="360" y="1033"/>
                        </a:lnTo>
                        <a:lnTo>
                          <a:pt x="267" y="1067"/>
                        </a:lnTo>
                        <a:lnTo>
                          <a:pt x="176" y="1091"/>
                        </a:lnTo>
                        <a:lnTo>
                          <a:pt x="131" y="1088"/>
                        </a:lnTo>
                        <a:lnTo>
                          <a:pt x="84" y="1067"/>
                        </a:lnTo>
                        <a:lnTo>
                          <a:pt x="67" y="1028"/>
                        </a:lnTo>
                        <a:lnTo>
                          <a:pt x="21" y="913"/>
                        </a:lnTo>
                        <a:lnTo>
                          <a:pt x="0" y="790"/>
                        </a:lnTo>
                        <a:lnTo>
                          <a:pt x="0" y="668"/>
                        </a:lnTo>
                        <a:lnTo>
                          <a:pt x="21" y="546"/>
                        </a:lnTo>
                        <a:lnTo>
                          <a:pt x="67" y="429"/>
                        </a:lnTo>
                        <a:lnTo>
                          <a:pt x="129" y="322"/>
                        </a:lnTo>
                        <a:lnTo>
                          <a:pt x="169" y="279"/>
                        </a:lnTo>
                        <a:lnTo>
                          <a:pt x="271" y="185"/>
                        </a:lnTo>
                        <a:lnTo>
                          <a:pt x="389" y="107"/>
                        </a:lnTo>
                        <a:lnTo>
                          <a:pt x="516" y="50"/>
                        </a:lnTo>
                        <a:lnTo>
                          <a:pt x="650" y="15"/>
                        </a:lnTo>
                        <a:lnTo>
                          <a:pt x="795" y="0"/>
                        </a:lnTo>
                        <a:lnTo>
                          <a:pt x="933" y="8"/>
                        </a:lnTo>
                        <a:lnTo>
                          <a:pt x="1065" y="28"/>
                        </a:lnTo>
                        <a:lnTo>
                          <a:pt x="1191" y="81"/>
                        </a:lnTo>
                        <a:lnTo>
                          <a:pt x="1220" y="103"/>
                        </a:lnTo>
                        <a:lnTo>
                          <a:pt x="1250" y="127"/>
                        </a:lnTo>
                        <a:lnTo>
                          <a:pt x="1345" y="233"/>
                        </a:lnTo>
                        <a:lnTo>
                          <a:pt x="1440" y="367"/>
                        </a:lnTo>
                        <a:lnTo>
                          <a:pt x="1519" y="514"/>
                        </a:lnTo>
                        <a:lnTo>
                          <a:pt x="1572" y="662"/>
                        </a:lnTo>
                        <a:lnTo>
                          <a:pt x="1573" y="674"/>
                        </a:lnTo>
                        <a:lnTo>
                          <a:pt x="1561" y="744"/>
                        </a:lnTo>
                        <a:lnTo>
                          <a:pt x="1485" y="972"/>
                        </a:lnTo>
                        <a:lnTo>
                          <a:pt x="1448" y="1079"/>
                        </a:lnTo>
                        <a:lnTo>
                          <a:pt x="1398" y="1200"/>
                        </a:lnTo>
                        <a:lnTo>
                          <a:pt x="1362" y="1232"/>
                        </a:lnTo>
                        <a:lnTo>
                          <a:pt x="1291" y="1269"/>
                        </a:lnTo>
                        <a:lnTo>
                          <a:pt x="1210" y="1287"/>
                        </a:lnTo>
                        <a:lnTo>
                          <a:pt x="1130" y="1282"/>
                        </a:lnTo>
                        <a:lnTo>
                          <a:pt x="1051" y="1261"/>
                        </a:lnTo>
                        <a:lnTo>
                          <a:pt x="985" y="1215"/>
                        </a:lnTo>
                        <a:lnTo>
                          <a:pt x="931" y="1153"/>
                        </a:lnTo>
                        <a:lnTo>
                          <a:pt x="758" y="980"/>
                        </a:lnTo>
                        <a:close/>
                      </a:path>
                    </a:pathLst>
                  </a:custGeom>
                  <a:solidFill>
                    <a:srgbClr val="FFFFFF"/>
                  </a:solidFill>
                  <a:ln w="9525">
                    <a:noFill/>
                    <a:round/>
                    <a:headEnd/>
                    <a:tailEnd/>
                  </a:ln>
                </p:spPr>
                <p:txBody>
                  <a:bodyPr/>
                  <a:lstStyle/>
                  <a:p>
                    <a:endParaRPr lang="de-DE"/>
                  </a:p>
                </p:txBody>
              </p:sp>
              <p:sp>
                <p:nvSpPr>
                  <p:cNvPr id="44143" name="Freeform 316"/>
                  <p:cNvSpPr>
                    <a:spLocks/>
                  </p:cNvSpPr>
                  <p:nvPr/>
                </p:nvSpPr>
                <p:spPr bwMode="auto">
                  <a:xfrm>
                    <a:off x="2385" y="3024"/>
                    <a:ext cx="225" cy="215"/>
                  </a:xfrm>
                  <a:custGeom>
                    <a:avLst/>
                    <a:gdLst>
                      <a:gd name="T0" fmla="*/ 108 w 1573"/>
                      <a:gd name="T1" fmla="*/ 164 h 1287"/>
                      <a:gd name="T2" fmla="*/ 103 w 1573"/>
                      <a:gd name="T3" fmla="*/ 158 h 1287"/>
                      <a:gd name="T4" fmla="*/ 98 w 1573"/>
                      <a:gd name="T5" fmla="*/ 155 h 1287"/>
                      <a:gd name="T6" fmla="*/ 91 w 1573"/>
                      <a:gd name="T7" fmla="*/ 157 h 1287"/>
                      <a:gd name="T8" fmla="*/ 77 w 1573"/>
                      <a:gd name="T9" fmla="*/ 162 h 1287"/>
                      <a:gd name="T10" fmla="*/ 65 w 1573"/>
                      <a:gd name="T11" fmla="*/ 169 h 1287"/>
                      <a:gd name="T12" fmla="*/ 51 w 1573"/>
                      <a:gd name="T13" fmla="*/ 173 h 1287"/>
                      <a:gd name="T14" fmla="*/ 38 w 1573"/>
                      <a:gd name="T15" fmla="*/ 178 h 1287"/>
                      <a:gd name="T16" fmla="*/ 25 w 1573"/>
                      <a:gd name="T17" fmla="*/ 182 h 1287"/>
                      <a:gd name="T18" fmla="*/ 19 w 1573"/>
                      <a:gd name="T19" fmla="*/ 182 h 1287"/>
                      <a:gd name="T20" fmla="*/ 12 w 1573"/>
                      <a:gd name="T21" fmla="*/ 178 h 1287"/>
                      <a:gd name="T22" fmla="*/ 10 w 1573"/>
                      <a:gd name="T23" fmla="*/ 172 h 1287"/>
                      <a:gd name="T24" fmla="*/ 3 w 1573"/>
                      <a:gd name="T25" fmla="*/ 153 h 1287"/>
                      <a:gd name="T26" fmla="*/ 0 w 1573"/>
                      <a:gd name="T27" fmla="*/ 132 h 1287"/>
                      <a:gd name="T28" fmla="*/ 0 w 1573"/>
                      <a:gd name="T29" fmla="*/ 112 h 1287"/>
                      <a:gd name="T30" fmla="*/ 3 w 1573"/>
                      <a:gd name="T31" fmla="*/ 91 h 1287"/>
                      <a:gd name="T32" fmla="*/ 10 w 1573"/>
                      <a:gd name="T33" fmla="*/ 72 h 1287"/>
                      <a:gd name="T34" fmla="*/ 18 w 1573"/>
                      <a:gd name="T35" fmla="*/ 54 h 1287"/>
                      <a:gd name="T36" fmla="*/ 24 w 1573"/>
                      <a:gd name="T37" fmla="*/ 47 h 1287"/>
                      <a:gd name="T38" fmla="*/ 39 w 1573"/>
                      <a:gd name="T39" fmla="*/ 31 h 1287"/>
                      <a:gd name="T40" fmla="*/ 56 w 1573"/>
                      <a:gd name="T41" fmla="*/ 18 h 1287"/>
                      <a:gd name="T42" fmla="*/ 74 w 1573"/>
                      <a:gd name="T43" fmla="*/ 8 h 1287"/>
                      <a:gd name="T44" fmla="*/ 93 w 1573"/>
                      <a:gd name="T45" fmla="*/ 3 h 1287"/>
                      <a:gd name="T46" fmla="*/ 114 w 1573"/>
                      <a:gd name="T47" fmla="*/ 0 h 1287"/>
                      <a:gd name="T48" fmla="*/ 133 w 1573"/>
                      <a:gd name="T49" fmla="*/ 1 h 1287"/>
                      <a:gd name="T50" fmla="*/ 152 w 1573"/>
                      <a:gd name="T51" fmla="*/ 5 h 1287"/>
                      <a:gd name="T52" fmla="*/ 170 w 1573"/>
                      <a:gd name="T53" fmla="*/ 14 h 1287"/>
                      <a:gd name="T54" fmla="*/ 175 w 1573"/>
                      <a:gd name="T55" fmla="*/ 17 h 1287"/>
                      <a:gd name="T56" fmla="*/ 179 w 1573"/>
                      <a:gd name="T57" fmla="*/ 21 h 1287"/>
                      <a:gd name="T58" fmla="*/ 192 w 1573"/>
                      <a:gd name="T59" fmla="*/ 39 h 1287"/>
                      <a:gd name="T60" fmla="*/ 206 w 1573"/>
                      <a:gd name="T61" fmla="*/ 61 h 1287"/>
                      <a:gd name="T62" fmla="*/ 217 w 1573"/>
                      <a:gd name="T63" fmla="*/ 86 h 1287"/>
                      <a:gd name="T64" fmla="*/ 225 w 1573"/>
                      <a:gd name="T65" fmla="*/ 111 h 1287"/>
                      <a:gd name="T66" fmla="*/ 225 w 1573"/>
                      <a:gd name="T67" fmla="*/ 113 h 1287"/>
                      <a:gd name="T68" fmla="*/ 223 w 1573"/>
                      <a:gd name="T69" fmla="*/ 124 h 1287"/>
                      <a:gd name="T70" fmla="*/ 212 w 1573"/>
                      <a:gd name="T71" fmla="*/ 162 h 1287"/>
                      <a:gd name="T72" fmla="*/ 207 w 1573"/>
                      <a:gd name="T73" fmla="*/ 180 h 1287"/>
                      <a:gd name="T74" fmla="*/ 200 w 1573"/>
                      <a:gd name="T75" fmla="*/ 200 h 1287"/>
                      <a:gd name="T76" fmla="*/ 195 w 1573"/>
                      <a:gd name="T77" fmla="*/ 206 h 1287"/>
                      <a:gd name="T78" fmla="*/ 185 w 1573"/>
                      <a:gd name="T79" fmla="*/ 212 h 1287"/>
                      <a:gd name="T80" fmla="*/ 173 w 1573"/>
                      <a:gd name="T81" fmla="*/ 215 h 1287"/>
                      <a:gd name="T82" fmla="*/ 162 w 1573"/>
                      <a:gd name="T83" fmla="*/ 214 h 1287"/>
                      <a:gd name="T84" fmla="*/ 150 w 1573"/>
                      <a:gd name="T85" fmla="*/ 211 h 1287"/>
                      <a:gd name="T86" fmla="*/ 141 w 1573"/>
                      <a:gd name="T87" fmla="*/ 203 h 1287"/>
                      <a:gd name="T88" fmla="*/ 133 w 1573"/>
                      <a:gd name="T89" fmla="*/ 193 h 1287"/>
                      <a:gd name="T90" fmla="*/ 108 w 1573"/>
                      <a:gd name="T91" fmla="*/ 164 h 12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73"/>
                      <a:gd name="T139" fmla="*/ 0 h 1287"/>
                      <a:gd name="T140" fmla="*/ 1573 w 1573"/>
                      <a:gd name="T141" fmla="*/ 1287 h 12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73" h="1287">
                        <a:moveTo>
                          <a:pt x="758" y="980"/>
                        </a:moveTo>
                        <a:lnTo>
                          <a:pt x="722" y="944"/>
                        </a:lnTo>
                        <a:lnTo>
                          <a:pt x="682" y="926"/>
                        </a:lnTo>
                        <a:lnTo>
                          <a:pt x="639" y="937"/>
                        </a:lnTo>
                        <a:lnTo>
                          <a:pt x="541" y="972"/>
                        </a:lnTo>
                        <a:lnTo>
                          <a:pt x="451" y="1009"/>
                        </a:lnTo>
                        <a:lnTo>
                          <a:pt x="360" y="1033"/>
                        </a:lnTo>
                        <a:lnTo>
                          <a:pt x="267" y="1067"/>
                        </a:lnTo>
                        <a:lnTo>
                          <a:pt x="176" y="1091"/>
                        </a:lnTo>
                        <a:lnTo>
                          <a:pt x="131" y="1088"/>
                        </a:lnTo>
                        <a:lnTo>
                          <a:pt x="84" y="1067"/>
                        </a:lnTo>
                        <a:lnTo>
                          <a:pt x="67" y="1028"/>
                        </a:lnTo>
                        <a:lnTo>
                          <a:pt x="21" y="913"/>
                        </a:lnTo>
                        <a:lnTo>
                          <a:pt x="0" y="790"/>
                        </a:lnTo>
                        <a:lnTo>
                          <a:pt x="0" y="668"/>
                        </a:lnTo>
                        <a:lnTo>
                          <a:pt x="21" y="546"/>
                        </a:lnTo>
                        <a:lnTo>
                          <a:pt x="67" y="429"/>
                        </a:lnTo>
                        <a:lnTo>
                          <a:pt x="129" y="322"/>
                        </a:lnTo>
                        <a:lnTo>
                          <a:pt x="169" y="279"/>
                        </a:lnTo>
                        <a:lnTo>
                          <a:pt x="271" y="185"/>
                        </a:lnTo>
                        <a:lnTo>
                          <a:pt x="389" y="107"/>
                        </a:lnTo>
                        <a:lnTo>
                          <a:pt x="516" y="50"/>
                        </a:lnTo>
                        <a:lnTo>
                          <a:pt x="650" y="15"/>
                        </a:lnTo>
                        <a:lnTo>
                          <a:pt x="795" y="0"/>
                        </a:lnTo>
                        <a:lnTo>
                          <a:pt x="933" y="8"/>
                        </a:lnTo>
                        <a:lnTo>
                          <a:pt x="1065" y="28"/>
                        </a:lnTo>
                        <a:lnTo>
                          <a:pt x="1191" y="81"/>
                        </a:lnTo>
                        <a:lnTo>
                          <a:pt x="1220" y="103"/>
                        </a:lnTo>
                        <a:lnTo>
                          <a:pt x="1250" y="127"/>
                        </a:lnTo>
                        <a:lnTo>
                          <a:pt x="1345" y="233"/>
                        </a:lnTo>
                        <a:lnTo>
                          <a:pt x="1440" y="367"/>
                        </a:lnTo>
                        <a:lnTo>
                          <a:pt x="1519" y="514"/>
                        </a:lnTo>
                        <a:lnTo>
                          <a:pt x="1572" y="662"/>
                        </a:lnTo>
                        <a:lnTo>
                          <a:pt x="1573" y="674"/>
                        </a:lnTo>
                        <a:lnTo>
                          <a:pt x="1561" y="744"/>
                        </a:lnTo>
                        <a:lnTo>
                          <a:pt x="1485" y="972"/>
                        </a:lnTo>
                        <a:lnTo>
                          <a:pt x="1448" y="1079"/>
                        </a:lnTo>
                        <a:lnTo>
                          <a:pt x="1398" y="1200"/>
                        </a:lnTo>
                        <a:lnTo>
                          <a:pt x="1362" y="1232"/>
                        </a:lnTo>
                        <a:lnTo>
                          <a:pt x="1291" y="1269"/>
                        </a:lnTo>
                        <a:lnTo>
                          <a:pt x="1210" y="1287"/>
                        </a:lnTo>
                        <a:lnTo>
                          <a:pt x="1130" y="1282"/>
                        </a:lnTo>
                        <a:lnTo>
                          <a:pt x="1051" y="1261"/>
                        </a:lnTo>
                        <a:lnTo>
                          <a:pt x="985" y="1215"/>
                        </a:lnTo>
                        <a:lnTo>
                          <a:pt x="931" y="1153"/>
                        </a:lnTo>
                        <a:lnTo>
                          <a:pt x="758" y="980"/>
                        </a:lnTo>
                      </a:path>
                    </a:pathLst>
                  </a:custGeom>
                  <a:noFill/>
                  <a:ln w="0">
                    <a:solidFill>
                      <a:srgbClr val="000000"/>
                    </a:solidFill>
                    <a:round/>
                    <a:headEnd/>
                    <a:tailEnd/>
                  </a:ln>
                </p:spPr>
                <p:txBody>
                  <a:bodyPr/>
                  <a:lstStyle/>
                  <a:p>
                    <a:endParaRPr lang="de-DE"/>
                  </a:p>
                </p:txBody>
              </p:sp>
              <p:sp>
                <p:nvSpPr>
                  <p:cNvPr id="44144" name="Freeform 317"/>
                  <p:cNvSpPr>
                    <a:spLocks/>
                  </p:cNvSpPr>
                  <p:nvPr/>
                </p:nvSpPr>
                <p:spPr bwMode="auto">
                  <a:xfrm>
                    <a:off x="2385" y="3024"/>
                    <a:ext cx="226" cy="181"/>
                  </a:xfrm>
                  <a:custGeom>
                    <a:avLst/>
                    <a:gdLst>
                      <a:gd name="T0" fmla="*/ 19 w 1577"/>
                      <a:gd name="T1" fmla="*/ 181 h 1088"/>
                      <a:gd name="T2" fmla="*/ 13 w 1577"/>
                      <a:gd name="T3" fmla="*/ 178 h 1088"/>
                      <a:gd name="T4" fmla="*/ 10 w 1577"/>
                      <a:gd name="T5" fmla="*/ 171 h 1088"/>
                      <a:gd name="T6" fmla="*/ 4 w 1577"/>
                      <a:gd name="T7" fmla="*/ 152 h 1088"/>
                      <a:gd name="T8" fmla="*/ 0 w 1577"/>
                      <a:gd name="T9" fmla="*/ 131 h 1088"/>
                      <a:gd name="T10" fmla="*/ 0 w 1577"/>
                      <a:gd name="T11" fmla="*/ 111 h 1088"/>
                      <a:gd name="T12" fmla="*/ 4 w 1577"/>
                      <a:gd name="T13" fmla="*/ 91 h 1088"/>
                      <a:gd name="T14" fmla="*/ 10 w 1577"/>
                      <a:gd name="T15" fmla="*/ 71 h 1088"/>
                      <a:gd name="T16" fmla="*/ 19 w 1577"/>
                      <a:gd name="T17" fmla="*/ 54 h 1088"/>
                      <a:gd name="T18" fmla="*/ 25 w 1577"/>
                      <a:gd name="T19" fmla="*/ 46 h 1088"/>
                      <a:gd name="T20" fmla="*/ 39 w 1577"/>
                      <a:gd name="T21" fmla="*/ 31 h 1088"/>
                      <a:gd name="T22" fmla="*/ 56 w 1577"/>
                      <a:gd name="T23" fmla="*/ 18 h 1088"/>
                      <a:gd name="T24" fmla="*/ 74 w 1577"/>
                      <a:gd name="T25" fmla="*/ 8 h 1088"/>
                      <a:gd name="T26" fmla="*/ 93 w 1577"/>
                      <a:gd name="T27" fmla="*/ 2 h 1088"/>
                      <a:gd name="T28" fmla="*/ 114 w 1577"/>
                      <a:gd name="T29" fmla="*/ 0 h 1088"/>
                      <a:gd name="T30" fmla="*/ 134 w 1577"/>
                      <a:gd name="T31" fmla="*/ 1 h 1088"/>
                      <a:gd name="T32" fmla="*/ 153 w 1577"/>
                      <a:gd name="T33" fmla="*/ 5 h 1088"/>
                      <a:gd name="T34" fmla="*/ 171 w 1577"/>
                      <a:gd name="T35" fmla="*/ 13 h 1088"/>
                      <a:gd name="T36" fmla="*/ 175 w 1577"/>
                      <a:gd name="T37" fmla="*/ 17 h 1088"/>
                      <a:gd name="T38" fmla="*/ 179 w 1577"/>
                      <a:gd name="T39" fmla="*/ 21 h 1088"/>
                      <a:gd name="T40" fmla="*/ 193 w 1577"/>
                      <a:gd name="T41" fmla="*/ 39 h 1088"/>
                      <a:gd name="T42" fmla="*/ 206 w 1577"/>
                      <a:gd name="T43" fmla="*/ 61 h 1088"/>
                      <a:gd name="T44" fmla="*/ 218 w 1577"/>
                      <a:gd name="T45" fmla="*/ 86 h 1088"/>
                      <a:gd name="T46" fmla="*/ 225 w 1577"/>
                      <a:gd name="T47" fmla="*/ 110 h 1088"/>
                      <a:gd name="T48" fmla="*/ 226 w 1577"/>
                      <a:gd name="T49" fmla="*/ 112 h 1088"/>
                      <a:gd name="T50" fmla="*/ 224 w 1577"/>
                      <a:gd name="T51" fmla="*/ 120 h 1088"/>
                      <a:gd name="T52" fmla="*/ 224 w 1577"/>
                      <a:gd name="T53" fmla="*/ 120 h 1088"/>
                      <a:gd name="T54" fmla="*/ 223 w 1577"/>
                      <a:gd name="T55" fmla="*/ 114 h 1088"/>
                      <a:gd name="T56" fmla="*/ 221 w 1577"/>
                      <a:gd name="T57" fmla="*/ 110 h 1088"/>
                      <a:gd name="T58" fmla="*/ 214 w 1577"/>
                      <a:gd name="T59" fmla="*/ 90 h 1088"/>
                      <a:gd name="T60" fmla="*/ 203 w 1577"/>
                      <a:gd name="T61" fmla="*/ 66 h 1088"/>
                      <a:gd name="T62" fmla="*/ 190 w 1577"/>
                      <a:gd name="T63" fmla="*/ 45 h 1088"/>
                      <a:gd name="T64" fmla="*/ 177 w 1577"/>
                      <a:gd name="T65" fmla="*/ 28 h 1088"/>
                      <a:gd name="T66" fmla="*/ 173 w 1577"/>
                      <a:gd name="T67" fmla="*/ 24 h 1088"/>
                      <a:gd name="T68" fmla="*/ 169 w 1577"/>
                      <a:gd name="T69" fmla="*/ 21 h 1088"/>
                      <a:gd name="T70" fmla="*/ 152 w 1577"/>
                      <a:gd name="T71" fmla="*/ 12 h 1088"/>
                      <a:gd name="T72" fmla="*/ 134 w 1577"/>
                      <a:gd name="T73" fmla="*/ 9 h 1088"/>
                      <a:gd name="T74" fmla="*/ 115 w 1577"/>
                      <a:gd name="T75" fmla="*/ 8 h 1088"/>
                      <a:gd name="T76" fmla="*/ 96 w 1577"/>
                      <a:gd name="T77" fmla="*/ 11 h 1088"/>
                      <a:gd name="T78" fmla="*/ 77 w 1577"/>
                      <a:gd name="T79" fmla="*/ 16 h 1088"/>
                      <a:gd name="T80" fmla="*/ 60 w 1577"/>
                      <a:gd name="T81" fmla="*/ 25 h 1088"/>
                      <a:gd name="T82" fmla="*/ 44 w 1577"/>
                      <a:gd name="T83" fmla="*/ 37 h 1088"/>
                      <a:gd name="T84" fmla="*/ 30 w 1577"/>
                      <a:gd name="T85" fmla="*/ 52 h 1088"/>
                      <a:gd name="T86" fmla="*/ 25 w 1577"/>
                      <a:gd name="T87" fmla="*/ 59 h 1088"/>
                      <a:gd name="T88" fmla="*/ 16 w 1577"/>
                      <a:gd name="T89" fmla="*/ 76 h 1088"/>
                      <a:gd name="T90" fmla="*/ 10 w 1577"/>
                      <a:gd name="T91" fmla="*/ 94 h 1088"/>
                      <a:gd name="T92" fmla="*/ 7 w 1577"/>
                      <a:gd name="T93" fmla="*/ 113 h 1088"/>
                      <a:gd name="T94" fmla="*/ 7 w 1577"/>
                      <a:gd name="T95" fmla="*/ 133 h 1088"/>
                      <a:gd name="T96" fmla="*/ 10 w 1577"/>
                      <a:gd name="T97" fmla="*/ 152 h 1088"/>
                      <a:gd name="T98" fmla="*/ 16 w 1577"/>
                      <a:gd name="T99" fmla="*/ 171 h 1088"/>
                      <a:gd name="T100" fmla="*/ 18 w 1577"/>
                      <a:gd name="T101" fmla="*/ 177 h 1088"/>
                      <a:gd name="T102" fmla="*/ 19 w 1577"/>
                      <a:gd name="T103" fmla="*/ 181 h 10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77"/>
                      <a:gd name="T157" fmla="*/ 0 h 1088"/>
                      <a:gd name="T158" fmla="*/ 1577 w 1577"/>
                      <a:gd name="T159" fmla="*/ 1088 h 10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77" h="1088">
                        <a:moveTo>
                          <a:pt x="132" y="1088"/>
                        </a:moveTo>
                        <a:lnTo>
                          <a:pt x="88" y="1067"/>
                        </a:lnTo>
                        <a:lnTo>
                          <a:pt x="67" y="1028"/>
                        </a:lnTo>
                        <a:lnTo>
                          <a:pt x="25" y="913"/>
                        </a:lnTo>
                        <a:lnTo>
                          <a:pt x="0" y="790"/>
                        </a:lnTo>
                        <a:lnTo>
                          <a:pt x="0" y="668"/>
                        </a:lnTo>
                        <a:lnTo>
                          <a:pt x="25" y="546"/>
                        </a:lnTo>
                        <a:lnTo>
                          <a:pt x="67" y="429"/>
                        </a:lnTo>
                        <a:lnTo>
                          <a:pt x="131" y="322"/>
                        </a:lnTo>
                        <a:lnTo>
                          <a:pt x="172" y="279"/>
                        </a:lnTo>
                        <a:lnTo>
                          <a:pt x="271" y="185"/>
                        </a:lnTo>
                        <a:lnTo>
                          <a:pt x="391" y="107"/>
                        </a:lnTo>
                        <a:lnTo>
                          <a:pt x="516" y="50"/>
                        </a:lnTo>
                        <a:lnTo>
                          <a:pt x="651" y="15"/>
                        </a:lnTo>
                        <a:lnTo>
                          <a:pt x="796" y="0"/>
                        </a:lnTo>
                        <a:lnTo>
                          <a:pt x="934" y="8"/>
                        </a:lnTo>
                        <a:lnTo>
                          <a:pt x="1067" y="28"/>
                        </a:lnTo>
                        <a:lnTo>
                          <a:pt x="1191" y="81"/>
                        </a:lnTo>
                        <a:lnTo>
                          <a:pt x="1222" y="103"/>
                        </a:lnTo>
                        <a:lnTo>
                          <a:pt x="1252" y="127"/>
                        </a:lnTo>
                        <a:lnTo>
                          <a:pt x="1347" y="233"/>
                        </a:lnTo>
                        <a:lnTo>
                          <a:pt x="1440" y="367"/>
                        </a:lnTo>
                        <a:lnTo>
                          <a:pt x="1521" y="514"/>
                        </a:lnTo>
                        <a:lnTo>
                          <a:pt x="1573" y="662"/>
                        </a:lnTo>
                        <a:lnTo>
                          <a:pt x="1577" y="674"/>
                        </a:lnTo>
                        <a:lnTo>
                          <a:pt x="1565" y="724"/>
                        </a:lnTo>
                        <a:lnTo>
                          <a:pt x="1565" y="722"/>
                        </a:lnTo>
                        <a:lnTo>
                          <a:pt x="1554" y="686"/>
                        </a:lnTo>
                        <a:lnTo>
                          <a:pt x="1543" y="662"/>
                        </a:lnTo>
                        <a:lnTo>
                          <a:pt x="1490" y="540"/>
                        </a:lnTo>
                        <a:lnTo>
                          <a:pt x="1416" y="394"/>
                        </a:lnTo>
                        <a:lnTo>
                          <a:pt x="1324" y="268"/>
                        </a:lnTo>
                        <a:lnTo>
                          <a:pt x="1237" y="168"/>
                        </a:lnTo>
                        <a:lnTo>
                          <a:pt x="1209" y="145"/>
                        </a:lnTo>
                        <a:lnTo>
                          <a:pt x="1179" y="127"/>
                        </a:lnTo>
                        <a:lnTo>
                          <a:pt x="1061" y="75"/>
                        </a:lnTo>
                        <a:lnTo>
                          <a:pt x="934" y="55"/>
                        </a:lnTo>
                        <a:lnTo>
                          <a:pt x="803" y="46"/>
                        </a:lnTo>
                        <a:lnTo>
                          <a:pt x="668" y="64"/>
                        </a:lnTo>
                        <a:lnTo>
                          <a:pt x="536" y="98"/>
                        </a:lnTo>
                        <a:lnTo>
                          <a:pt x="416" y="150"/>
                        </a:lnTo>
                        <a:lnTo>
                          <a:pt x="307" y="222"/>
                        </a:lnTo>
                        <a:lnTo>
                          <a:pt x="209" y="311"/>
                        </a:lnTo>
                        <a:lnTo>
                          <a:pt x="173" y="354"/>
                        </a:lnTo>
                        <a:lnTo>
                          <a:pt x="114" y="455"/>
                        </a:lnTo>
                        <a:lnTo>
                          <a:pt x="72" y="566"/>
                        </a:lnTo>
                        <a:lnTo>
                          <a:pt x="49" y="679"/>
                        </a:lnTo>
                        <a:lnTo>
                          <a:pt x="49" y="799"/>
                        </a:lnTo>
                        <a:lnTo>
                          <a:pt x="72" y="913"/>
                        </a:lnTo>
                        <a:lnTo>
                          <a:pt x="114" y="1026"/>
                        </a:lnTo>
                        <a:lnTo>
                          <a:pt x="129" y="1064"/>
                        </a:lnTo>
                        <a:lnTo>
                          <a:pt x="132" y="1088"/>
                        </a:lnTo>
                        <a:close/>
                      </a:path>
                    </a:pathLst>
                  </a:custGeom>
                  <a:solidFill>
                    <a:srgbClr val="40C2FF"/>
                  </a:solidFill>
                  <a:ln w="9525">
                    <a:noFill/>
                    <a:round/>
                    <a:headEnd/>
                    <a:tailEnd/>
                  </a:ln>
                </p:spPr>
                <p:txBody>
                  <a:bodyPr/>
                  <a:lstStyle/>
                  <a:p>
                    <a:endParaRPr lang="de-DE"/>
                  </a:p>
                </p:txBody>
              </p:sp>
              <p:sp>
                <p:nvSpPr>
                  <p:cNvPr id="44145" name="Freeform 318"/>
                  <p:cNvSpPr>
                    <a:spLocks/>
                  </p:cNvSpPr>
                  <p:nvPr/>
                </p:nvSpPr>
                <p:spPr bwMode="auto">
                  <a:xfrm>
                    <a:off x="2385" y="3024"/>
                    <a:ext cx="226" cy="181"/>
                  </a:xfrm>
                  <a:custGeom>
                    <a:avLst/>
                    <a:gdLst>
                      <a:gd name="T0" fmla="*/ 19 w 1577"/>
                      <a:gd name="T1" fmla="*/ 181 h 1088"/>
                      <a:gd name="T2" fmla="*/ 13 w 1577"/>
                      <a:gd name="T3" fmla="*/ 178 h 1088"/>
                      <a:gd name="T4" fmla="*/ 10 w 1577"/>
                      <a:gd name="T5" fmla="*/ 171 h 1088"/>
                      <a:gd name="T6" fmla="*/ 4 w 1577"/>
                      <a:gd name="T7" fmla="*/ 152 h 1088"/>
                      <a:gd name="T8" fmla="*/ 0 w 1577"/>
                      <a:gd name="T9" fmla="*/ 131 h 1088"/>
                      <a:gd name="T10" fmla="*/ 0 w 1577"/>
                      <a:gd name="T11" fmla="*/ 111 h 1088"/>
                      <a:gd name="T12" fmla="*/ 4 w 1577"/>
                      <a:gd name="T13" fmla="*/ 91 h 1088"/>
                      <a:gd name="T14" fmla="*/ 10 w 1577"/>
                      <a:gd name="T15" fmla="*/ 71 h 1088"/>
                      <a:gd name="T16" fmla="*/ 19 w 1577"/>
                      <a:gd name="T17" fmla="*/ 54 h 1088"/>
                      <a:gd name="T18" fmla="*/ 25 w 1577"/>
                      <a:gd name="T19" fmla="*/ 46 h 1088"/>
                      <a:gd name="T20" fmla="*/ 39 w 1577"/>
                      <a:gd name="T21" fmla="*/ 31 h 1088"/>
                      <a:gd name="T22" fmla="*/ 56 w 1577"/>
                      <a:gd name="T23" fmla="*/ 18 h 1088"/>
                      <a:gd name="T24" fmla="*/ 74 w 1577"/>
                      <a:gd name="T25" fmla="*/ 8 h 1088"/>
                      <a:gd name="T26" fmla="*/ 93 w 1577"/>
                      <a:gd name="T27" fmla="*/ 2 h 1088"/>
                      <a:gd name="T28" fmla="*/ 114 w 1577"/>
                      <a:gd name="T29" fmla="*/ 0 h 1088"/>
                      <a:gd name="T30" fmla="*/ 134 w 1577"/>
                      <a:gd name="T31" fmla="*/ 1 h 1088"/>
                      <a:gd name="T32" fmla="*/ 153 w 1577"/>
                      <a:gd name="T33" fmla="*/ 5 h 1088"/>
                      <a:gd name="T34" fmla="*/ 171 w 1577"/>
                      <a:gd name="T35" fmla="*/ 13 h 1088"/>
                      <a:gd name="T36" fmla="*/ 175 w 1577"/>
                      <a:gd name="T37" fmla="*/ 17 h 1088"/>
                      <a:gd name="T38" fmla="*/ 179 w 1577"/>
                      <a:gd name="T39" fmla="*/ 21 h 1088"/>
                      <a:gd name="T40" fmla="*/ 193 w 1577"/>
                      <a:gd name="T41" fmla="*/ 39 h 1088"/>
                      <a:gd name="T42" fmla="*/ 206 w 1577"/>
                      <a:gd name="T43" fmla="*/ 61 h 1088"/>
                      <a:gd name="T44" fmla="*/ 218 w 1577"/>
                      <a:gd name="T45" fmla="*/ 86 h 1088"/>
                      <a:gd name="T46" fmla="*/ 225 w 1577"/>
                      <a:gd name="T47" fmla="*/ 110 h 1088"/>
                      <a:gd name="T48" fmla="*/ 226 w 1577"/>
                      <a:gd name="T49" fmla="*/ 112 h 1088"/>
                      <a:gd name="T50" fmla="*/ 224 w 1577"/>
                      <a:gd name="T51" fmla="*/ 120 h 1088"/>
                      <a:gd name="T52" fmla="*/ 224 w 1577"/>
                      <a:gd name="T53" fmla="*/ 120 h 1088"/>
                      <a:gd name="T54" fmla="*/ 223 w 1577"/>
                      <a:gd name="T55" fmla="*/ 114 h 1088"/>
                      <a:gd name="T56" fmla="*/ 221 w 1577"/>
                      <a:gd name="T57" fmla="*/ 110 h 1088"/>
                      <a:gd name="T58" fmla="*/ 214 w 1577"/>
                      <a:gd name="T59" fmla="*/ 90 h 1088"/>
                      <a:gd name="T60" fmla="*/ 203 w 1577"/>
                      <a:gd name="T61" fmla="*/ 66 h 1088"/>
                      <a:gd name="T62" fmla="*/ 190 w 1577"/>
                      <a:gd name="T63" fmla="*/ 45 h 1088"/>
                      <a:gd name="T64" fmla="*/ 177 w 1577"/>
                      <a:gd name="T65" fmla="*/ 28 h 1088"/>
                      <a:gd name="T66" fmla="*/ 173 w 1577"/>
                      <a:gd name="T67" fmla="*/ 24 h 1088"/>
                      <a:gd name="T68" fmla="*/ 169 w 1577"/>
                      <a:gd name="T69" fmla="*/ 21 h 1088"/>
                      <a:gd name="T70" fmla="*/ 152 w 1577"/>
                      <a:gd name="T71" fmla="*/ 12 h 1088"/>
                      <a:gd name="T72" fmla="*/ 134 w 1577"/>
                      <a:gd name="T73" fmla="*/ 9 h 1088"/>
                      <a:gd name="T74" fmla="*/ 115 w 1577"/>
                      <a:gd name="T75" fmla="*/ 8 h 1088"/>
                      <a:gd name="T76" fmla="*/ 96 w 1577"/>
                      <a:gd name="T77" fmla="*/ 11 h 1088"/>
                      <a:gd name="T78" fmla="*/ 77 w 1577"/>
                      <a:gd name="T79" fmla="*/ 16 h 1088"/>
                      <a:gd name="T80" fmla="*/ 60 w 1577"/>
                      <a:gd name="T81" fmla="*/ 25 h 1088"/>
                      <a:gd name="T82" fmla="*/ 44 w 1577"/>
                      <a:gd name="T83" fmla="*/ 37 h 1088"/>
                      <a:gd name="T84" fmla="*/ 30 w 1577"/>
                      <a:gd name="T85" fmla="*/ 52 h 1088"/>
                      <a:gd name="T86" fmla="*/ 25 w 1577"/>
                      <a:gd name="T87" fmla="*/ 59 h 1088"/>
                      <a:gd name="T88" fmla="*/ 16 w 1577"/>
                      <a:gd name="T89" fmla="*/ 76 h 1088"/>
                      <a:gd name="T90" fmla="*/ 10 w 1577"/>
                      <a:gd name="T91" fmla="*/ 94 h 1088"/>
                      <a:gd name="T92" fmla="*/ 7 w 1577"/>
                      <a:gd name="T93" fmla="*/ 113 h 1088"/>
                      <a:gd name="T94" fmla="*/ 7 w 1577"/>
                      <a:gd name="T95" fmla="*/ 133 h 1088"/>
                      <a:gd name="T96" fmla="*/ 10 w 1577"/>
                      <a:gd name="T97" fmla="*/ 152 h 1088"/>
                      <a:gd name="T98" fmla="*/ 16 w 1577"/>
                      <a:gd name="T99" fmla="*/ 171 h 1088"/>
                      <a:gd name="T100" fmla="*/ 18 w 1577"/>
                      <a:gd name="T101" fmla="*/ 177 h 1088"/>
                      <a:gd name="T102" fmla="*/ 19 w 1577"/>
                      <a:gd name="T103" fmla="*/ 181 h 10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77"/>
                      <a:gd name="T157" fmla="*/ 0 h 1088"/>
                      <a:gd name="T158" fmla="*/ 1577 w 1577"/>
                      <a:gd name="T159" fmla="*/ 1088 h 10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77" h="1088">
                        <a:moveTo>
                          <a:pt x="132" y="1088"/>
                        </a:moveTo>
                        <a:lnTo>
                          <a:pt x="88" y="1067"/>
                        </a:lnTo>
                        <a:lnTo>
                          <a:pt x="67" y="1028"/>
                        </a:lnTo>
                        <a:lnTo>
                          <a:pt x="25" y="913"/>
                        </a:lnTo>
                        <a:lnTo>
                          <a:pt x="0" y="790"/>
                        </a:lnTo>
                        <a:lnTo>
                          <a:pt x="0" y="668"/>
                        </a:lnTo>
                        <a:lnTo>
                          <a:pt x="25" y="546"/>
                        </a:lnTo>
                        <a:lnTo>
                          <a:pt x="67" y="429"/>
                        </a:lnTo>
                        <a:lnTo>
                          <a:pt x="131" y="322"/>
                        </a:lnTo>
                        <a:lnTo>
                          <a:pt x="172" y="279"/>
                        </a:lnTo>
                        <a:lnTo>
                          <a:pt x="271" y="185"/>
                        </a:lnTo>
                        <a:lnTo>
                          <a:pt x="391" y="107"/>
                        </a:lnTo>
                        <a:lnTo>
                          <a:pt x="516" y="50"/>
                        </a:lnTo>
                        <a:lnTo>
                          <a:pt x="651" y="15"/>
                        </a:lnTo>
                        <a:lnTo>
                          <a:pt x="796" y="0"/>
                        </a:lnTo>
                        <a:lnTo>
                          <a:pt x="934" y="8"/>
                        </a:lnTo>
                        <a:lnTo>
                          <a:pt x="1067" y="28"/>
                        </a:lnTo>
                        <a:lnTo>
                          <a:pt x="1191" y="81"/>
                        </a:lnTo>
                        <a:lnTo>
                          <a:pt x="1222" y="103"/>
                        </a:lnTo>
                        <a:lnTo>
                          <a:pt x="1252" y="127"/>
                        </a:lnTo>
                        <a:lnTo>
                          <a:pt x="1347" y="233"/>
                        </a:lnTo>
                        <a:lnTo>
                          <a:pt x="1440" y="367"/>
                        </a:lnTo>
                        <a:lnTo>
                          <a:pt x="1521" y="514"/>
                        </a:lnTo>
                        <a:lnTo>
                          <a:pt x="1573" y="662"/>
                        </a:lnTo>
                        <a:lnTo>
                          <a:pt x="1577" y="674"/>
                        </a:lnTo>
                        <a:lnTo>
                          <a:pt x="1565" y="724"/>
                        </a:lnTo>
                        <a:lnTo>
                          <a:pt x="1565" y="722"/>
                        </a:lnTo>
                        <a:lnTo>
                          <a:pt x="1554" y="686"/>
                        </a:lnTo>
                        <a:lnTo>
                          <a:pt x="1543" y="662"/>
                        </a:lnTo>
                        <a:lnTo>
                          <a:pt x="1490" y="540"/>
                        </a:lnTo>
                        <a:lnTo>
                          <a:pt x="1416" y="394"/>
                        </a:lnTo>
                        <a:lnTo>
                          <a:pt x="1324" y="268"/>
                        </a:lnTo>
                        <a:lnTo>
                          <a:pt x="1237" y="168"/>
                        </a:lnTo>
                        <a:lnTo>
                          <a:pt x="1209" y="145"/>
                        </a:lnTo>
                        <a:lnTo>
                          <a:pt x="1179" y="127"/>
                        </a:lnTo>
                        <a:lnTo>
                          <a:pt x="1061" y="75"/>
                        </a:lnTo>
                        <a:lnTo>
                          <a:pt x="934" y="55"/>
                        </a:lnTo>
                        <a:lnTo>
                          <a:pt x="803" y="46"/>
                        </a:lnTo>
                        <a:lnTo>
                          <a:pt x="668" y="64"/>
                        </a:lnTo>
                        <a:lnTo>
                          <a:pt x="536" y="98"/>
                        </a:lnTo>
                        <a:lnTo>
                          <a:pt x="416" y="150"/>
                        </a:lnTo>
                        <a:lnTo>
                          <a:pt x="307" y="222"/>
                        </a:lnTo>
                        <a:lnTo>
                          <a:pt x="209" y="311"/>
                        </a:lnTo>
                        <a:lnTo>
                          <a:pt x="173" y="354"/>
                        </a:lnTo>
                        <a:lnTo>
                          <a:pt x="114" y="455"/>
                        </a:lnTo>
                        <a:lnTo>
                          <a:pt x="72" y="566"/>
                        </a:lnTo>
                        <a:lnTo>
                          <a:pt x="49" y="679"/>
                        </a:lnTo>
                        <a:lnTo>
                          <a:pt x="49" y="799"/>
                        </a:lnTo>
                        <a:lnTo>
                          <a:pt x="72" y="913"/>
                        </a:lnTo>
                        <a:lnTo>
                          <a:pt x="114" y="1026"/>
                        </a:lnTo>
                        <a:lnTo>
                          <a:pt x="129" y="1064"/>
                        </a:lnTo>
                        <a:lnTo>
                          <a:pt x="132" y="1088"/>
                        </a:lnTo>
                      </a:path>
                    </a:pathLst>
                  </a:custGeom>
                  <a:noFill/>
                  <a:ln w="0">
                    <a:solidFill>
                      <a:srgbClr val="000000"/>
                    </a:solidFill>
                    <a:round/>
                    <a:headEnd/>
                    <a:tailEnd/>
                  </a:ln>
                </p:spPr>
                <p:txBody>
                  <a:bodyPr/>
                  <a:lstStyle/>
                  <a:p>
                    <a:endParaRPr lang="de-DE"/>
                  </a:p>
                </p:txBody>
              </p:sp>
              <p:sp>
                <p:nvSpPr>
                  <p:cNvPr id="44146" name="Freeform 319"/>
                  <p:cNvSpPr>
                    <a:spLocks/>
                  </p:cNvSpPr>
                  <p:nvPr/>
                </p:nvSpPr>
                <p:spPr bwMode="auto">
                  <a:xfrm>
                    <a:off x="2385" y="3024"/>
                    <a:ext cx="226" cy="181"/>
                  </a:xfrm>
                  <a:custGeom>
                    <a:avLst/>
                    <a:gdLst>
                      <a:gd name="T0" fmla="*/ 224 w 1577"/>
                      <a:gd name="T1" fmla="*/ 120 h 1088"/>
                      <a:gd name="T2" fmla="*/ 226 w 1577"/>
                      <a:gd name="T3" fmla="*/ 112 h 1088"/>
                      <a:gd name="T4" fmla="*/ 225 w 1577"/>
                      <a:gd name="T5" fmla="*/ 110 h 1088"/>
                      <a:gd name="T6" fmla="*/ 218 w 1577"/>
                      <a:gd name="T7" fmla="*/ 86 h 1088"/>
                      <a:gd name="T8" fmla="*/ 206 w 1577"/>
                      <a:gd name="T9" fmla="*/ 61 h 1088"/>
                      <a:gd name="T10" fmla="*/ 193 w 1577"/>
                      <a:gd name="T11" fmla="*/ 39 h 1088"/>
                      <a:gd name="T12" fmla="*/ 179 w 1577"/>
                      <a:gd name="T13" fmla="*/ 21 h 1088"/>
                      <a:gd name="T14" fmla="*/ 175 w 1577"/>
                      <a:gd name="T15" fmla="*/ 17 h 1088"/>
                      <a:gd name="T16" fmla="*/ 171 w 1577"/>
                      <a:gd name="T17" fmla="*/ 13 h 1088"/>
                      <a:gd name="T18" fmla="*/ 153 w 1577"/>
                      <a:gd name="T19" fmla="*/ 5 h 1088"/>
                      <a:gd name="T20" fmla="*/ 134 w 1577"/>
                      <a:gd name="T21" fmla="*/ 1 h 1088"/>
                      <a:gd name="T22" fmla="*/ 114 w 1577"/>
                      <a:gd name="T23" fmla="*/ 0 h 1088"/>
                      <a:gd name="T24" fmla="*/ 93 w 1577"/>
                      <a:gd name="T25" fmla="*/ 2 h 1088"/>
                      <a:gd name="T26" fmla="*/ 74 w 1577"/>
                      <a:gd name="T27" fmla="*/ 8 h 1088"/>
                      <a:gd name="T28" fmla="*/ 56 w 1577"/>
                      <a:gd name="T29" fmla="*/ 18 h 1088"/>
                      <a:gd name="T30" fmla="*/ 39 w 1577"/>
                      <a:gd name="T31" fmla="*/ 31 h 1088"/>
                      <a:gd name="T32" fmla="*/ 25 w 1577"/>
                      <a:gd name="T33" fmla="*/ 46 h 1088"/>
                      <a:gd name="T34" fmla="*/ 19 w 1577"/>
                      <a:gd name="T35" fmla="*/ 54 h 1088"/>
                      <a:gd name="T36" fmla="*/ 10 w 1577"/>
                      <a:gd name="T37" fmla="*/ 71 h 1088"/>
                      <a:gd name="T38" fmla="*/ 4 w 1577"/>
                      <a:gd name="T39" fmla="*/ 91 h 1088"/>
                      <a:gd name="T40" fmla="*/ 0 w 1577"/>
                      <a:gd name="T41" fmla="*/ 111 h 1088"/>
                      <a:gd name="T42" fmla="*/ 0 w 1577"/>
                      <a:gd name="T43" fmla="*/ 131 h 1088"/>
                      <a:gd name="T44" fmla="*/ 4 w 1577"/>
                      <a:gd name="T45" fmla="*/ 152 h 1088"/>
                      <a:gd name="T46" fmla="*/ 10 w 1577"/>
                      <a:gd name="T47" fmla="*/ 171 h 1088"/>
                      <a:gd name="T48" fmla="*/ 13 w 1577"/>
                      <a:gd name="T49" fmla="*/ 178 h 1088"/>
                      <a:gd name="T50" fmla="*/ 19 w 1577"/>
                      <a:gd name="T51" fmla="*/ 181 h 1088"/>
                      <a:gd name="T52" fmla="*/ 16 w 1577"/>
                      <a:gd name="T53" fmla="*/ 177 h 1088"/>
                      <a:gd name="T54" fmla="*/ 16 w 1577"/>
                      <a:gd name="T55" fmla="*/ 177 h 1088"/>
                      <a:gd name="T56" fmla="*/ 14 w 1577"/>
                      <a:gd name="T57" fmla="*/ 171 h 1088"/>
                      <a:gd name="T58" fmla="*/ 8 w 1577"/>
                      <a:gd name="T59" fmla="*/ 152 h 1088"/>
                      <a:gd name="T60" fmla="*/ 4 w 1577"/>
                      <a:gd name="T61" fmla="*/ 132 h 1088"/>
                      <a:gd name="T62" fmla="*/ 4 w 1577"/>
                      <a:gd name="T63" fmla="*/ 112 h 1088"/>
                      <a:gd name="T64" fmla="*/ 8 w 1577"/>
                      <a:gd name="T65" fmla="*/ 93 h 1088"/>
                      <a:gd name="T66" fmla="*/ 14 w 1577"/>
                      <a:gd name="T67" fmla="*/ 74 h 1088"/>
                      <a:gd name="T68" fmla="*/ 22 w 1577"/>
                      <a:gd name="T69" fmla="*/ 56 h 1088"/>
                      <a:gd name="T70" fmla="*/ 28 w 1577"/>
                      <a:gd name="T71" fmla="*/ 49 h 1088"/>
                      <a:gd name="T72" fmla="*/ 42 w 1577"/>
                      <a:gd name="T73" fmla="*/ 34 h 1088"/>
                      <a:gd name="T74" fmla="*/ 58 w 1577"/>
                      <a:gd name="T75" fmla="*/ 22 h 1088"/>
                      <a:gd name="T76" fmla="*/ 76 w 1577"/>
                      <a:gd name="T77" fmla="*/ 12 h 1088"/>
                      <a:gd name="T78" fmla="*/ 95 w 1577"/>
                      <a:gd name="T79" fmla="*/ 6 h 1088"/>
                      <a:gd name="T80" fmla="*/ 115 w 1577"/>
                      <a:gd name="T81" fmla="*/ 4 h 1088"/>
                      <a:gd name="T82" fmla="*/ 134 w 1577"/>
                      <a:gd name="T83" fmla="*/ 5 h 1088"/>
                      <a:gd name="T84" fmla="*/ 153 w 1577"/>
                      <a:gd name="T85" fmla="*/ 8 h 1088"/>
                      <a:gd name="T86" fmla="*/ 170 w 1577"/>
                      <a:gd name="T87" fmla="*/ 17 h 1088"/>
                      <a:gd name="T88" fmla="*/ 175 w 1577"/>
                      <a:gd name="T89" fmla="*/ 21 h 1088"/>
                      <a:gd name="T90" fmla="*/ 178 w 1577"/>
                      <a:gd name="T91" fmla="*/ 25 h 1088"/>
                      <a:gd name="T92" fmla="*/ 191 w 1577"/>
                      <a:gd name="T93" fmla="*/ 41 h 1088"/>
                      <a:gd name="T94" fmla="*/ 205 w 1577"/>
                      <a:gd name="T95" fmla="*/ 64 h 1088"/>
                      <a:gd name="T96" fmla="*/ 216 w 1577"/>
                      <a:gd name="T97" fmla="*/ 87 h 1088"/>
                      <a:gd name="T98" fmla="*/ 224 w 1577"/>
                      <a:gd name="T99" fmla="*/ 111 h 1088"/>
                      <a:gd name="T100" fmla="*/ 224 w 1577"/>
                      <a:gd name="T101" fmla="*/ 113 h 1088"/>
                      <a:gd name="T102" fmla="*/ 225 w 1577"/>
                      <a:gd name="T103" fmla="*/ 116 h 1088"/>
                      <a:gd name="T104" fmla="*/ 224 w 1577"/>
                      <a:gd name="T105" fmla="*/ 120 h 108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7"/>
                      <a:gd name="T160" fmla="*/ 0 h 1088"/>
                      <a:gd name="T161" fmla="*/ 1577 w 1577"/>
                      <a:gd name="T162" fmla="*/ 1088 h 108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7" h="1088">
                        <a:moveTo>
                          <a:pt x="1565" y="724"/>
                        </a:moveTo>
                        <a:lnTo>
                          <a:pt x="1577" y="674"/>
                        </a:lnTo>
                        <a:lnTo>
                          <a:pt x="1573" y="662"/>
                        </a:lnTo>
                        <a:lnTo>
                          <a:pt x="1521" y="514"/>
                        </a:lnTo>
                        <a:lnTo>
                          <a:pt x="1440" y="367"/>
                        </a:lnTo>
                        <a:lnTo>
                          <a:pt x="1347" y="233"/>
                        </a:lnTo>
                        <a:lnTo>
                          <a:pt x="1252" y="127"/>
                        </a:lnTo>
                        <a:lnTo>
                          <a:pt x="1222" y="103"/>
                        </a:lnTo>
                        <a:lnTo>
                          <a:pt x="1191" y="81"/>
                        </a:lnTo>
                        <a:lnTo>
                          <a:pt x="1067" y="28"/>
                        </a:lnTo>
                        <a:lnTo>
                          <a:pt x="934" y="8"/>
                        </a:lnTo>
                        <a:lnTo>
                          <a:pt x="796" y="0"/>
                        </a:lnTo>
                        <a:lnTo>
                          <a:pt x="651" y="15"/>
                        </a:lnTo>
                        <a:lnTo>
                          <a:pt x="516" y="50"/>
                        </a:lnTo>
                        <a:lnTo>
                          <a:pt x="391" y="107"/>
                        </a:lnTo>
                        <a:lnTo>
                          <a:pt x="271" y="185"/>
                        </a:lnTo>
                        <a:lnTo>
                          <a:pt x="172" y="279"/>
                        </a:lnTo>
                        <a:lnTo>
                          <a:pt x="131" y="322"/>
                        </a:lnTo>
                        <a:lnTo>
                          <a:pt x="67" y="429"/>
                        </a:lnTo>
                        <a:lnTo>
                          <a:pt x="25" y="546"/>
                        </a:lnTo>
                        <a:lnTo>
                          <a:pt x="0" y="668"/>
                        </a:lnTo>
                        <a:lnTo>
                          <a:pt x="0" y="790"/>
                        </a:lnTo>
                        <a:lnTo>
                          <a:pt x="25" y="913"/>
                        </a:lnTo>
                        <a:lnTo>
                          <a:pt x="67" y="1028"/>
                        </a:lnTo>
                        <a:lnTo>
                          <a:pt x="88" y="1067"/>
                        </a:lnTo>
                        <a:lnTo>
                          <a:pt x="132" y="1088"/>
                        </a:lnTo>
                        <a:lnTo>
                          <a:pt x="109" y="1064"/>
                        </a:lnTo>
                        <a:lnTo>
                          <a:pt x="111" y="1064"/>
                        </a:lnTo>
                        <a:lnTo>
                          <a:pt x="95" y="1026"/>
                        </a:lnTo>
                        <a:lnTo>
                          <a:pt x="53" y="912"/>
                        </a:lnTo>
                        <a:lnTo>
                          <a:pt x="30" y="793"/>
                        </a:lnTo>
                        <a:lnTo>
                          <a:pt x="30" y="673"/>
                        </a:lnTo>
                        <a:lnTo>
                          <a:pt x="53" y="558"/>
                        </a:lnTo>
                        <a:lnTo>
                          <a:pt x="95" y="442"/>
                        </a:lnTo>
                        <a:lnTo>
                          <a:pt x="156" y="336"/>
                        </a:lnTo>
                        <a:lnTo>
                          <a:pt x="193" y="294"/>
                        </a:lnTo>
                        <a:lnTo>
                          <a:pt x="293" y="205"/>
                        </a:lnTo>
                        <a:lnTo>
                          <a:pt x="406" y="130"/>
                        </a:lnTo>
                        <a:lnTo>
                          <a:pt x="531" y="73"/>
                        </a:lnTo>
                        <a:lnTo>
                          <a:pt x="661" y="39"/>
                        </a:lnTo>
                        <a:lnTo>
                          <a:pt x="803" y="24"/>
                        </a:lnTo>
                        <a:lnTo>
                          <a:pt x="937" y="33"/>
                        </a:lnTo>
                        <a:lnTo>
                          <a:pt x="1067" y="51"/>
                        </a:lnTo>
                        <a:lnTo>
                          <a:pt x="1189" y="103"/>
                        </a:lnTo>
                        <a:lnTo>
                          <a:pt x="1218" y="124"/>
                        </a:lnTo>
                        <a:lnTo>
                          <a:pt x="1245" y="148"/>
                        </a:lnTo>
                        <a:lnTo>
                          <a:pt x="1336" y="248"/>
                        </a:lnTo>
                        <a:lnTo>
                          <a:pt x="1432" y="382"/>
                        </a:lnTo>
                        <a:lnTo>
                          <a:pt x="1508" y="525"/>
                        </a:lnTo>
                        <a:lnTo>
                          <a:pt x="1561" y="668"/>
                        </a:lnTo>
                        <a:lnTo>
                          <a:pt x="1565" y="679"/>
                        </a:lnTo>
                        <a:lnTo>
                          <a:pt x="1572" y="695"/>
                        </a:lnTo>
                        <a:lnTo>
                          <a:pt x="1565" y="724"/>
                        </a:lnTo>
                        <a:close/>
                      </a:path>
                    </a:pathLst>
                  </a:custGeom>
                  <a:solidFill>
                    <a:srgbClr val="0366E3"/>
                  </a:solidFill>
                  <a:ln w="9525">
                    <a:noFill/>
                    <a:round/>
                    <a:headEnd/>
                    <a:tailEnd/>
                  </a:ln>
                </p:spPr>
                <p:txBody>
                  <a:bodyPr/>
                  <a:lstStyle/>
                  <a:p>
                    <a:endParaRPr lang="de-DE"/>
                  </a:p>
                </p:txBody>
              </p:sp>
              <p:sp>
                <p:nvSpPr>
                  <p:cNvPr id="44147" name="Freeform 320"/>
                  <p:cNvSpPr>
                    <a:spLocks/>
                  </p:cNvSpPr>
                  <p:nvPr/>
                </p:nvSpPr>
                <p:spPr bwMode="auto">
                  <a:xfrm>
                    <a:off x="2385" y="3024"/>
                    <a:ext cx="226" cy="181"/>
                  </a:xfrm>
                  <a:custGeom>
                    <a:avLst/>
                    <a:gdLst>
                      <a:gd name="T0" fmla="*/ 224 w 1577"/>
                      <a:gd name="T1" fmla="*/ 120 h 1088"/>
                      <a:gd name="T2" fmla="*/ 226 w 1577"/>
                      <a:gd name="T3" fmla="*/ 112 h 1088"/>
                      <a:gd name="T4" fmla="*/ 225 w 1577"/>
                      <a:gd name="T5" fmla="*/ 110 h 1088"/>
                      <a:gd name="T6" fmla="*/ 218 w 1577"/>
                      <a:gd name="T7" fmla="*/ 86 h 1088"/>
                      <a:gd name="T8" fmla="*/ 206 w 1577"/>
                      <a:gd name="T9" fmla="*/ 61 h 1088"/>
                      <a:gd name="T10" fmla="*/ 193 w 1577"/>
                      <a:gd name="T11" fmla="*/ 39 h 1088"/>
                      <a:gd name="T12" fmla="*/ 179 w 1577"/>
                      <a:gd name="T13" fmla="*/ 21 h 1088"/>
                      <a:gd name="T14" fmla="*/ 175 w 1577"/>
                      <a:gd name="T15" fmla="*/ 17 h 1088"/>
                      <a:gd name="T16" fmla="*/ 171 w 1577"/>
                      <a:gd name="T17" fmla="*/ 13 h 1088"/>
                      <a:gd name="T18" fmla="*/ 153 w 1577"/>
                      <a:gd name="T19" fmla="*/ 5 h 1088"/>
                      <a:gd name="T20" fmla="*/ 134 w 1577"/>
                      <a:gd name="T21" fmla="*/ 1 h 1088"/>
                      <a:gd name="T22" fmla="*/ 114 w 1577"/>
                      <a:gd name="T23" fmla="*/ 0 h 1088"/>
                      <a:gd name="T24" fmla="*/ 93 w 1577"/>
                      <a:gd name="T25" fmla="*/ 2 h 1088"/>
                      <a:gd name="T26" fmla="*/ 74 w 1577"/>
                      <a:gd name="T27" fmla="*/ 8 h 1088"/>
                      <a:gd name="T28" fmla="*/ 56 w 1577"/>
                      <a:gd name="T29" fmla="*/ 18 h 1088"/>
                      <a:gd name="T30" fmla="*/ 39 w 1577"/>
                      <a:gd name="T31" fmla="*/ 31 h 1088"/>
                      <a:gd name="T32" fmla="*/ 25 w 1577"/>
                      <a:gd name="T33" fmla="*/ 46 h 1088"/>
                      <a:gd name="T34" fmla="*/ 19 w 1577"/>
                      <a:gd name="T35" fmla="*/ 54 h 1088"/>
                      <a:gd name="T36" fmla="*/ 10 w 1577"/>
                      <a:gd name="T37" fmla="*/ 71 h 1088"/>
                      <a:gd name="T38" fmla="*/ 4 w 1577"/>
                      <a:gd name="T39" fmla="*/ 91 h 1088"/>
                      <a:gd name="T40" fmla="*/ 0 w 1577"/>
                      <a:gd name="T41" fmla="*/ 111 h 1088"/>
                      <a:gd name="T42" fmla="*/ 0 w 1577"/>
                      <a:gd name="T43" fmla="*/ 131 h 1088"/>
                      <a:gd name="T44" fmla="*/ 4 w 1577"/>
                      <a:gd name="T45" fmla="*/ 152 h 1088"/>
                      <a:gd name="T46" fmla="*/ 10 w 1577"/>
                      <a:gd name="T47" fmla="*/ 171 h 1088"/>
                      <a:gd name="T48" fmla="*/ 13 w 1577"/>
                      <a:gd name="T49" fmla="*/ 178 h 1088"/>
                      <a:gd name="T50" fmla="*/ 19 w 1577"/>
                      <a:gd name="T51" fmla="*/ 181 h 1088"/>
                      <a:gd name="T52" fmla="*/ 16 w 1577"/>
                      <a:gd name="T53" fmla="*/ 177 h 1088"/>
                      <a:gd name="T54" fmla="*/ 16 w 1577"/>
                      <a:gd name="T55" fmla="*/ 177 h 1088"/>
                      <a:gd name="T56" fmla="*/ 14 w 1577"/>
                      <a:gd name="T57" fmla="*/ 171 h 1088"/>
                      <a:gd name="T58" fmla="*/ 8 w 1577"/>
                      <a:gd name="T59" fmla="*/ 152 h 1088"/>
                      <a:gd name="T60" fmla="*/ 4 w 1577"/>
                      <a:gd name="T61" fmla="*/ 132 h 1088"/>
                      <a:gd name="T62" fmla="*/ 4 w 1577"/>
                      <a:gd name="T63" fmla="*/ 112 h 1088"/>
                      <a:gd name="T64" fmla="*/ 8 w 1577"/>
                      <a:gd name="T65" fmla="*/ 93 h 1088"/>
                      <a:gd name="T66" fmla="*/ 14 w 1577"/>
                      <a:gd name="T67" fmla="*/ 74 h 1088"/>
                      <a:gd name="T68" fmla="*/ 22 w 1577"/>
                      <a:gd name="T69" fmla="*/ 56 h 1088"/>
                      <a:gd name="T70" fmla="*/ 28 w 1577"/>
                      <a:gd name="T71" fmla="*/ 49 h 1088"/>
                      <a:gd name="T72" fmla="*/ 42 w 1577"/>
                      <a:gd name="T73" fmla="*/ 34 h 1088"/>
                      <a:gd name="T74" fmla="*/ 58 w 1577"/>
                      <a:gd name="T75" fmla="*/ 22 h 1088"/>
                      <a:gd name="T76" fmla="*/ 76 w 1577"/>
                      <a:gd name="T77" fmla="*/ 12 h 1088"/>
                      <a:gd name="T78" fmla="*/ 95 w 1577"/>
                      <a:gd name="T79" fmla="*/ 6 h 1088"/>
                      <a:gd name="T80" fmla="*/ 115 w 1577"/>
                      <a:gd name="T81" fmla="*/ 4 h 1088"/>
                      <a:gd name="T82" fmla="*/ 134 w 1577"/>
                      <a:gd name="T83" fmla="*/ 5 h 1088"/>
                      <a:gd name="T84" fmla="*/ 153 w 1577"/>
                      <a:gd name="T85" fmla="*/ 8 h 1088"/>
                      <a:gd name="T86" fmla="*/ 170 w 1577"/>
                      <a:gd name="T87" fmla="*/ 17 h 1088"/>
                      <a:gd name="T88" fmla="*/ 175 w 1577"/>
                      <a:gd name="T89" fmla="*/ 21 h 1088"/>
                      <a:gd name="T90" fmla="*/ 178 w 1577"/>
                      <a:gd name="T91" fmla="*/ 25 h 1088"/>
                      <a:gd name="T92" fmla="*/ 191 w 1577"/>
                      <a:gd name="T93" fmla="*/ 41 h 1088"/>
                      <a:gd name="T94" fmla="*/ 205 w 1577"/>
                      <a:gd name="T95" fmla="*/ 64 h 1088"/>
                      <a:gd name="T96" fmla="*/ 216 w 1577"/>
                      <a:gd name="T97" fmla="*/ 87 h 1088"/>
                      <a:gd name="T98" fmla="*/ 224 w 1577"/>
                      <a:gd name="T99" fmla="*/ 111 h 1088"/>
                      <a:gd name="T100" fmla="*/ 224 w 1577"/>
                      <a:gd name="T101" fmla="*/ 113 h 1088"/>
                      <a:gd name="T102" fmla="*/ 225 w 1577"/>
                      <a:gd name="T103" fmla="*/ 116 h 1088"/>
                      <a:gd name="T104" fmla="*/ 224 w 1577"/>
                      <a:gd name="T105" fmla="*/ 120 h 108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7"/>
                      <a:gd name="T160" fmla="*/ 0 h 1088"/>
                      <a:gd name="T161" fmla="*/ 1577 w 1577"/>
                      <a:gd name="T162" fmla="*/ 1088 h 108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7" h="1088">
                        <a:moveTo>
                          <a:pt x="1565" y="724"/>
                        </a:moveTo>
                        <a:lnTo>
                          <a:pt x="1577" y="674"/>
                        </a:lnTo>
                        <a:lnTo>
                          <a:pt x="1573" y="662"/>
                        </a:lnTo>
                        <a:lnTo>
                          <a:pt x="1521" y="514"/>
                        </a:lnTo>
                        <a:lnTo>
                          <a:pt x="1440" y="367"/>
                        </a:lnTo>
                        <a:lnTo>
                          <a:pt x="1347" y="233"/>
                        </a:lnTo>
                        <a:lnTo>
                          <a:pt x="1252" y="127"/>
                        </a:lnTo>
                        <a:lnTo>
                          <a:pt x="1222" y="103"/>
                        </a:lnTo>
                        <a:lnTo>
                          <a:pt x="1191" y="81"/>
                        </a:lnTo>
                        <a:lnTo>
                          <a:pt x="1067" y="28"/>
                        </a:lnTo>
                        <a:lnTo>
                          <a:pt x="934" y="8"/>
                        </a:lnTo>
                        <a:lnTo>
                          <a:pt x="796" y="0"/>
                        </a:lnTo>
                        <a:lnTo>
                          <a:pt x="651" y="15"/>
                        </a:lnTo>
                        <a:lnTo>
                          <a:pt x="516" y="50"/>
                        </a:lnTo>
                        <a:lnTo>
                          <a:pt x="391" y="107"/>
                        </a:lnTo>
                        <a:lnTo>
                          <a:pt x="271" y="185"/>
                        </a:lnTo>
                        <a:lnTo>
                          <a:pt x="172" y="279"/>
                        </a:lnTo>
                        <a:lnTo>
                          <a:pt x="131" y="322"/>
                        </a:lnTo>
                        <a:lnTo>
                          <a:pt x="67" y="429"/>
                        </a:lnTo>
                        <a:lnTo>
                          <a:pt x="25" y="546"/>
                        </a:lnTo>
                        <a:lnTo>
                          <a:pt x="0" y="668"/>
                        </a:lnTo>
                        <a:lnTo>
                          <a:pt x="0" y="790"/>
                        </a:lnTo>
                        <a:lnTo>
                          <a:pt x="25" y="913"/>
                        </a:lnTo>
                        <a:lnTo>
                          <a:pt x="67" y="1028"/>
                        </a:lnTo>
                        <a:lnTo>
                          <a:pt x="88" y="1067"/>
                        </a:lnTo>
                        <a:lnTo>
                          <a:pt x="132" y="1088"/>
                        </a:lnTo>
                        <a:lnTo>
                          <a:pt x="109" y="1064"/>
                        </a:lnTo>
                        <a:lnTo>
                          <a:pt x="111" y="1064"/>
                        </a:lnTo>
                        <a:lnTo>
                          <a:pt x="95" y="1026"/>
                        </a:lnTo>
                        <a:lnTo>
                          <a:pt x="53" y="912"/>
                        </a:lnTo>
                        <a:lnTo>
                          <a:pt x="30" y="793"/>
                        </a:lnTo>
                        <a:lnTo>
                          <a:pt x="30" y="673"/>
                        </a:lnTo>
                        <a:lnTo>
                          <a:pt x="53" y="558"/>
                        </a:lnTo>
                        <a:lnTo>
                          <a:pt x="95" y="442"/>
                        </a:lnTo>
                        <a:lnTo>
                          <a:pt x="156" y="336"/>
                        </a:lnTo>
                        <a:lnTo>
                          <a:pt x="193" y="294"/>
                        </a:lnTo>
                        <a:lnTo>
                          <a:pt x="293" y="205"/>
                        </a:lnTo>
                        <a:lnTo>
                          <a:pt x="406" y="130"/>
                        </a:lnTo>
                        <a:lnTo>
                          <a:pt x="531" y="73"/>
                        </a:lnTo>
                        <a:lnTo>
                          <a:pt x="661" y="39"/>
                        </a:lnTo>
                        <a:lnTo>
                          <a:pt x="803" y="24"/>
                        </a:lnTo>
                        <a:lnTo>
                          <a:pt x="937" y="33"/>
                        </a:lnTo>
                        <a:lnTo>
                          <a:pt x="1067" y="51"/>
                        </a:lnTo>
                        <a:lnTo>
                          <a:pt x="1189" y="103"/>
                        </a:lnTo>
                        <a:lnTo>
                          <a:pt x="1218" y="124"/>
                        </a:lnTo>
                        <a:lnTo>
                          <a:pt x="1245" y="148"/>
                        </a:lnTo>
                        <a:lnTo>
                          <a:pt x="1336" y="248"/>
                        </a:lnTo>
                        <a:lnTo>
                          <a:pt x="1432" y="382"/>
                        </a:lnTo>
                        <a:lnTo>
                          <a:pt x="1508" y="525"/>
                        </a:lnTo>
                        <a:lnTo>
                          <a:pt x="1561" y="668"/>
                        </a:lnTo>
                        <a:lnTo>
                          <a:pt x="1565" y="679"/>
                        </a:lnTo>
                        <a:lnTo>
                          <a:pt x="1572" y="695"/>
                        </a:lnTo>
                        <a:lnTo>
                          <a:pt x="1565" y="724"/>
                        </a:lnTo>
                      </a:path>
                    </a:pathLst>
                  </a:custGeom>
                  <a:noFill/>
                  <a:ln w="0">
                    <a:solidFill>
                      <a:srgbClr val="000000"/>
                    </a:solidFill>
                    <a:round/>
                    <a:headEnd/>
                    <a:tailEnd/>
                  </a:ln>
                </p:spPr>
                <p:txBody>
                  <a:bodyPr/>
                  <a:lstStyle/>
                  <a:p>
                    <a:endParaRPr lang="de-DE"/>
                  </a:p>
                </p:txBody>
              </p:sp>
              <p:sp>
                <p:nvSpPr>
                  <p:cNvPr id="44148" name="Freeform 321"/>
                  <p:cNvSpPr>
                    <a:spLocks/>
                  </p:cNvSpPr>
                  <p:nvPr/>
                </p:nvSpPr>
                <p:spPr bwMode="auto">
                  <a:xfrm>
                    <a:off x="2392" y="3185"/>
                    <a:ext cx="27" cy="21"/>
                  </a:xfrm>
                  <a:custGeom>
                    <a:avLst/>
                    <a:gdLst>
                      <a:gd name="T0" fmla="*/ 0 w 194"/>
                      <a:gd name="T1" fmla="*/ 4 h 127"/>
                      <a:gd name="T2" fmla="*/ 12 w 194"/>
                      <a:gd name="T3" fmla="*/ 3 h 127"/>
                      <a:gd name="T4" fmla="*/ 22 w 194"/>
                      <a:gd name="T5" fmla="*/ 0 h 127"/>
                      <a:gd name="T6" fmla="*/ 27 w 194"/>
                      <a:gd name="T7" fmla="*/ 19 h 127"/>
                      <a:gd name="T8" fmla="*/ 15 w 194"/>
                      <a:gd name="T9" fmla="*/ 20 h 127"/>
                      <a:gd name="T10" fmla="*/ 9 w 194"/>
                      <a:gd name="T11" fmla="*/ 21 h 127"/>
                      <a:gd name="T12" fmla="*/ 5 w 194"/>
                      <a:gd name="T13" fmla="*/ 20 h 127"/>
                      <a:gd name="T14" fmla="*/ 0 w 194"/>
                      <a:gd name="T15" fmla="*/ 4 h 127"/>
                      <a:gd name="T16" fmla="*/ 0 60000 65536"/>
                      <a:gd name="T17" fmla="*/ 0 60000 65536"/>
                      <a:gd name="T18" fmla="*/ 0 60000 65536"/>
                      <a:gd name="T19" fmla="*/ 0 60000 65536"/>
                      <a:gd name="T20" fmla="*/ 0 60000 65536"/>
                      <a:gd name="T21" fmla="*/ 0 60000 65536"/>
                      <a:gd name="T22" fmla="*/ 0 60000 65536"/>
                      <a:gd name="T23" fmla="*/ 0 60000 65536"/>
                      <a:gd name="T24" fmla="*/ 0 w 194"/>
                      <a:gd name="T25" fmla="*/ 0 h 127"/>
                      <a:gd name="T26" fmla="*/ 194 w 194"/>
                      <a:gd name="T27" fmla="*/ 127 h 1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4" h="127">
                        <a:moveTo>
                          <a:pt x="0" y="25"/>
                        </a:moveTo>
                        <a:lnTo>
                          <a:pt x="88" y="16"/>
                        </a:lnTo>
                        <a:lnTo>
                          <a:pt x="155" y="0"/>
                        </a:lnTo>
                        <a:lnTo>
                          <a:pt x="194" y="113"/>
                        </a:lnTo>
                        <a:lnTo>
                          <a:pt x="109" y="123"/>
                        </a:lnTo>
                        <a:lnTo>
                          <a:pt x="66" y="127"/>
                        </a:lnTo>
                        <a:lnTo>
                          <a:pt x="38" y="123"/>
                        </a:lnTo>
                        <a:lnTo>
                          <a:pt x="0" y="25"/>
                        </a:lnTo>
                        <a:close/>
                      </a:path>
                    </a:pathLst>
                  </a:custGeom>
                  <a:solidFill>
                    <a:srgbClr val="C2C2C2"/>
                  </a:solidFill>
                  <a:ln w="9525">
                    <a:noFill/>
                    <a:round/>
                    <a:headEnd/>
                    <a:tailEnd/>
                  </a:ln>
                </p:spPr>
                <p:txBody>
                  <a:bodyPr/>
                  <a:lstStyle/>
                  <a:p>
                    <a:endParaRPr lang="de-DE"/>
                  </a:p>
                </p:txBody>
              </p:sp>
              <p:sp>
                <p:nvSpPr>
                  <p:cNvPr id="44149" name="Freeform 322"/>
                  <p:cNvSpPr>
                    <a:spLocks/>
                  </p:cNvSpPr>
                  <p:nvPr/>
                </p:nvSpPr>
                <p:spPr bwMode="auto">
                  <a:xfrm>
                    <a:off x="2392" y="3185"/>
                    <a:ext cx="27" cy="21"/>
                  </a:xfrm>
                  <a:custGeom>
                    <a:avLst/>
                    <a:gdLst>
                      <a:gd name="T0" fmla="*/ 0 w 194"/>
                      <a:gd name="T1" fmla="*/ 4 h 127"/>
                      <a:gd name="T2" fmla="*/ 12 w 194"/>
                      <a:gd name="T3" fmla="*/ 3 h 127"/>
                      <a:gd name="T4" fmla="*/ 22 w 194"/>
                      <a:gd name="T5" fmla="*/ 0 h 127"/>
                      <a:gd name="T6" fmla="*/ 27 w 194"/>
                      <a:gd name="T7" fmla="*/ 19 h 127"/>
                      <a:gd name="T8" fmla="*/ 15 w 194"/>
                      <a:gd name="T9" fmla="*/ 20 h 127"/>
                      <a:gd name="T10" fmla="*/ 9 w 194"/>
                      <a:gd name="T11" fmla="*/ 21 h 127"/>
                      <a:gd name="T12" fmla="*/ 5 w 194"/>
                      <a:gd name="T13" fmla="*/ 20 h 127"/>
                      <a:gd name="T14" fmla="*/ 0 w 194"/>
                      <a:gd name="T15" fmla="*/ 4 h 127"/>
                      <a:gd name="T16" fmla="*/ 0 60000 65536"/>
                      <a:gd name="T17" fmla="*/ 0 60000 65536"/>
                      <a:gd name="T18" fmla="*/ 0 60000 65536"/>
                      <a:gd name="T19" fmla="*/ 0 60000 65536"/>
                      <a:gd name="T20" fmla="*/ 0 60000 65536"/>
                      <a:gd name="T21" fmla="*/ 0 60000 65536"/>
                      <a:gd name="T22" fmla="*/ 0 60000 65536"/>
                      <a:gd name="T23" fmla="*/ 0 60000 65536"/>
                      <a:gd name="T24" fmla="*/ 0 w 194"/>
                      <a:gd name="T25" fmla="*/ 0 h 127"/>
                      <a:gd name="T26" fmla="*/ 194 w 194"/>
                      <a:gd name="T27" fmla="*/ 127 h 1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4" h="127">
                        <a:moveTo>
                          <a:pt x="0" y="25"/>
                        </a:moveTo>
                        <a:lnTo>
                          <a:pt x="88" y="16"/>
                        </a:lnTo>
                        <a:lnTo>
                          <a:pt x="155" y="0"/>
                        </a:lnTo>
                        <a:lnTo>
                          <a:pt x="194" y="113"/>
                        </a:lnTo>
                        <a:lnTo>
                          <a:pt x="109" y="123"/>
                        </a:lnTo>
                        <a:lnTo>
                          <a:pt x="66" y="127"/>
                        </a:lnTo>
                        <a:lnTo>
                          <a:pt x="38" y="123"/>
                        </a:lnTo>
                        <a:lnTo>
                          <a:pt x="0" y="25"/>
                        </a:lnTo>
                      </a:path>
                    </a:pathLst>
                  </a:custGeom>
                  <a:noFill/>
                  <a:ln w="0">
                    <a:solidFill>
                      <a:srgbClr val="000000"/>
                    </a:solidFill>
                    <a:round/>
                    <a:headEnd/>
                    <a:tailEnd/>
                  </a:ln>
                </p:spPr>
                <p:txBody>
                  <a:bodyPr/>
                  <a:lstStyle/>
                  <a:p>
                    <a:endParaRPr lang="de-DE"/>
                  </a:p>
                </p:txBody>
              </p:sp>
              <p:sp>
                <p:nvSpPr>
                  <p:cNvPr id="44150" name="Freeform 323"/>
                  <p:cNvSpPr>
                    <a:spLocks/>
                  </p:cNvSpPr>
                  <p:nvPr/>
                </p:nvSpPr>
                <p:spPr bwMode="auto">
                  <a:xfrm>
                    <a:off x="2427" y="3172"/>
                    <a:ext cx="70" cy="23"/>
                  </a:xfrm>
                  <a:custGeom>
                    <a:avLst/>
                    <a:gdLst>
                      <a:gd name="T0" fmla="*/ 70 w 488"/>
                      <a:gd name="T1" fmla="*/ 9 h 140"/>
                      <a:gd name="T2" fmla="*/ 65 w 488"/>
                      <a:gd name="T3" fmla="*/ 3 h 140"/>
                      <a:gd name="T4" fmla="*/ 59 w 488"/>
                      <a:gd name="T5" fmla="*/ 0 h 140"/>
                      <a:gd name="T6" fmla="*/ 53 w 488"/>
                      <a:gd name="T7" fmla="*/ 1 h 140"/>
                      <a:gd name="T8" fmla="*/ 39 w 488"/>
                      <a:gd name="T9" fmla="*/ 8 h 140"/>
                      <a:gd name="T10" fmla="*/ 26 w 488"/>
                      <a:gd name="T11" fmla="*/ 14 h 140"/>
                      <a:gd name="T12" fmla="*/ 13 w 488"/>
                      <a:gd name="T13" fmla="*/ 18 h 140"/>
                      <a:gd name="T14" fmla="*/ 0 w 488"/>
                      <a:gd name="T15" fmla="*/ 23 h 140"/>
                      <a:gd name="T16" fmla="*/ 0 60000 65536"/>
                      <a:gd name="T17" fmla="*/ 0 60000 65536"/>
                      <a:gd name="T18" fmla="*/ 0 60000 65536"/>
                      <a:gd name="T19" fmla="*/ 0 60000 65536"/>
                      <a:gd name="T20" fmla="*/ 0 60000 65536"/>
                      <a:gd name="T21" fmla="*/ 0 60000 65536"/>
                      <a:gd name="T22" fmla="*/ 0 60000 65536"/>
                      <a:gd name="T23" fmla="*/ 0 60000 65536"/>
                      <a:gd name="T24" fmla="*/ 0 w 488"/>
                      <a:gd name="T25" fmla="*/ 0 h 140"/>
                      <a:gd name="T26" fmla="*/ 488 w 488"/>
                      <a:gd name="T27" fmla="*/ 140 h 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8" h="140">
                        <a:moveTo>
                          <a:pt x="488" y="53"/>
                        </a:moveTo>
                        <a:lnTo>
                          <a:pt x="454" y="20"/>
                        </a:lnTo>
                        <a:lnTo>
                          <a:pt x="411" y="0"/>
                        </a:lnTo>
                        <a:lnTo>
                          <a:pt x="369" y="9"/>
                        </a:lnTo>
                        <a:lnTo>
                          <a:pt x="273" y="48"/>
                        </a:lnTo>
                        <a:lnTo>
                          <a:pt x="181" y="83"/>
                        </a:lnTo>
                        <a:lnTo>
                          <a:pt x="89" y="107"/>
                        </a:lnTo>
                        <a:lnTo>
                          <a:pt x="0" y="140"/>
                        </a:lnTo>
                      </a:path>
                    </a:pathLst>
                  </a:custGeom>
                  <a:noFill/>
                  <a:ln w="0">
                    <a:solidFill>
                      <a:srgbClr val="000000"/>
                    </a:solidFill>
                    <a:round/>
                    <a:headEnd/>
                    <a:tailEnd/>
                  </a:ln>
                </p:spPr>
                <p:txBody>
                  <a:bodyPr/>
                  <a:lstStyle/>
                  <a:p>
                    <a:endParaRPr lang="de-DE"/>
                  </a:p>
                </p:txBody>
              </p:sp>
              <p:sp>
                <p:nvSpPr>
                  <p:cNvPr id="44151" name="Freeform 324"/>
                  <p:cNvSpPr>
                    <a:spLocks/>
                  </p:cNvSpPr>
                  <p:nvPr/>
                </p:nvSpPr>
                <p:spPr bwMode="auto">
                  <a:xfrm>
                    <a:off x="2427" y="3172"/>
                    <a:ext cx="70" cy="23"/>
                  </a:xfrm>
                  <a:custGeom>
                    <a:avLst/>
                    <a:gdLst>
                      <a:gd name="T0" fmla="*/ 70 w 488"/>
                      <a:gd name="T1" fmla="*/ 9 h 140"/>
                      <a:gd name="T2" fmla="*/ 65 w 488"/>
                      <a:gd name="T3" fmla="*/ 3 h 140"/>
                      <a:gd name="T4" fmla="*/ 59 w 488"/>
                      <a:gd name="T5" fmla="*/ 0 h 140"/>
                      <a:gd name="T6" fmla="*/ 53 w 488"/>
                      <a:gd name="T7" fmla="*/ 1 h 140"/>
                      <a:gd name="T8" fmla="*/ 39 w 488"/>
                      <a:gd name="T9" fmla="*/ 8 h 140"/>
                      <a:gd name="T10" fmla="*/ 26 w 488"/>
                      <a:gd name="T11" fmla="*/ 14 h 140"/>
                      <a:gd name="T12" fmla="*/ 13 w 488"/>
                      <a:gd name="T13" fmla="*/ 18 h 140"/>
                      <a:gd name="T14" fmla="*/ 0 w 488"/>
                      <a:gd name="T15" fmla="*/ 23 h 140"/>
                      <a:gd name="T16" fmla="*/ 0 60000 65536"/>
                      <a:gd name="T17" fmla="*/ 0 60000 65536"/>
                      <a:gd name="T18" fmla="*/ 0 60000 65536"/>
                      <a:gd name="T19" fmla="*/ 0 60000 65536"/>
                      <a:gd name="T20" fmla="*/ 0 60000 65536"/>
                      <a:gd name="T21" fmla="*/ 0 60000 65536"/>
                      <a:gd name="T22" fmla="*/ 0 60000 65536"/>
                      <a:gd name="T23" fmla="*/ 0 60000 65536"/>
                      <a:gd name="T24" fmla="*/ 0 w 488"/>
                      <a:gd name="T25" fmla="*/ 0 h 140"/>
                      <a:gd name="T26" fmla="*/ 488 w 488"/>
                      <a:gd name="T27" fmla="*/ 140 h 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8" h="140">
                        <a:moveTo>
                          <a:pt x="488" y="53"/>
                        </a:moveTo>
                        <a:lnTo>
                          <a:pt x="454" y="20"/>
                        </a:lnTo>
                        <a:lnTo>
                          <a:pt x="411" y="0"/>
                        </a:lnTo>
                        <a:lnTo>
                          <a:pt x="369" y="9"/>
                        </a:lnTo>
                        <a:lnTo>
                          <a:pt x="273" y="48"/>
                        </a:lnTo>
                        <a:lnTo>
                          <a:pt x="181" y="83"/>
                        </a:lnTo>
                        <a:lnTo>
                          <a:pt x="89" y="107"/>
                        </a:lnTo>
                        <a:lnTo>
                          <a:pt x="0" y="140"/>
                        </a:lnTo>
                      </a:path>
                    </a:pathLst>
                  </a:custGeom>
                  <a:noFill/>
                  <a:ln w="0">
                    <a:solidFill>
                      <a:srgbClr val="000000"/>
                    </a:solidFill>
                    <a:round/>
                    <a:headEnd/>
                    <a:tailEnd/>
                  </a:ln>
                </p:spPr>
                <p:txBody>
                  <a:bodyPr/>
                  <a:lstStyle/>
                  <a:p>
                    <a:endParaRPr lang="de-DE"/>
                  </a:p>
                </p:txBody>
              </p:sp>
              <p:sp>
                <p:nvSpPr>
                  <p:cNvPr id="44152" name="Freeform 325"/>
                  <p:cNvSpPr>
                    <a:spLocks/>
                  </p:cNvSpPr>
                  <p:nvPr/>
                </p:nvSpPr>
                <p:spPr bwMode="auto">
                  <a:xfrm>
                    <a:off x="2522" y="3210"/>
                    <a:ext cx="61" cy="21"/>
                  </a:xfrm>
                  <a:custGeom>
                    <a:avLst/>
                    <a:gdLst>
                      <a:gd name="T0" fmla="*/ 61 w 429"/>
                      <a:gd name="T1" fmla="*/ 12 h 132"/>
                      <a:gd name="T2" fmla="*/ 51 w 429"/>
                      <a:gd name="T3" fmla="*/ 18 h 132"/>
                      <a:gd name="T4" fmla="*/ 40 w 429"/>
                      <a:gd name="T5" fmla="*/ 21 h 132"/>
                      <a:gd name="T6" fmla="*/ 28 w 429"/>
                      <a:gd name="T7" fmla="*/ 21 h 132"/>
                      <a:gd name="T8" fmla="*/ 17 w 429"/>
                      <a:gd name="T9" fmla="*/ 17 h 132"/>
                      <a:gd name="T10" fmla="*/ 7 w 429"/>
                      <a:gd name="T11" fmla="*/ 10 h 132"/>
                      <a:gd name="T12" fmla="*/ 0 w 429"/>
                      <a:gd name="T13" fmla="*/ 0 h 132"/>
                      <a:gd name="T14" fmla="*/ 0 60000 65536"/>
                      <a:gd name="T15" fmla="*/ 0 60000 65536"/>
                      <a:gd name="T16" fmla="*/ 0 60000 65536"/>
                      <a:gd name="T17" fmla="*/ 0 60000 65536"/>
                      <a:gd name="T18" fmla="*/ 0 60000 65536"/>
                      <a:gd name="T19" fmla="*/ 0 60000 65536"/>
                      <a:gd name="T20" fmla="*/ 0 60000 65536"/>
                      <a:gd name="T21" fmla="*/ 0 w 429"/>
                      <a:gd name="T22" fmla="*/ 0 h 132"/>
                      <a:gd name="T23" fmla="*/ 429 w 429"/>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9" h="132">
                        <a:moveTo>
                          <a:pt x="429" y="77"/>
                        </a:moveTo>
                        <a:lnTo>
                          <a:pt x="359" y="115"/>
                        </a:lnTo>
                        <a:lnTo>
                          <a:pt x="278" y="132"/>
                        </a:lnTo>
                        <a:lnTo>
                          <a:pt x="198" y="129"/>
                        </a:lnTo>
                        <a:lnTo>
                          <a:pt x="118" y="105"/>
                        </a:lnTo>
                        <a:lnTo>
                          <a:pt x="52" y="60"/>
                        </a:lnTo>
                        <a:lnTo>
                          <a:pt x="0" y="0"/>
                        </a:lnTo>
                      </a:path>
                    </a:pathLst>
                  </a:custGeom>
                  <a:noFill/>
                  <a:ln w="0">
                    <a:solidFill>
                      <a:srgbClr val="000000"/>
                    </a:solidFill>
                    <a:round/>
                    <a:headEnd/>
                    <a:tailEnd/>
                  </a:ln>
                </p:spPr>
                <p:txBody>
                  <a:bodyPr/>
                  <a:lstStyle/>
                  <a:p>
                    <a:endParaRPr lang="de-DE"/>
                  </a:p>
                </p:txBody>
              </p:sp>
              <p:sp>
                <p:nvSpPr>
                  <p:cNvPr id="44153" name="Freeform 326"/>
                  <p:cNvSpPr>
                    <a:spLocks/>
                  </p:cNvSpPr>
                  <p:nvPr/>
                </p:nvSpPr>
                <p:spPr bwMode="auto">
                  <a:xfrm>
                    <a:off x="2522" y="3210"/>
                    <a:ext cx="61" cy="21"/>
                  </a:xfrm>
                  <a:custGeom>
                    <a:avLst/>
                    <a:gdLst>
                      <a:gd name="T0" fmla="*/ 61 w 429"/>
                      <a:gd name="T1" fmla="*/ 12 h 132"/>
                      <a:gd name="T2" fmla="*/ 51 w 429"/>
                      <a:gd name="T3" fmla="*/ 18 h 132"/>
                      <a:gd name="T4" fmla="*/ 40 w 429"/>
                      <a:gd name="T5" fmla="*/ 21 h 132"/>
                      <a:gd name="T6" fmla="*/ 28 w 429"/>
                      <a:gd name="T7" fmla="*/ 21 h 132"/>
                      <a:gd name="T8" fmla="*/ 17 w 429"/>
                      <a:gd name="T9" fmla="*/ 17 h 132"/>
                      <a:gd name="T10" fmla="*/ 7 w 429"/>
                      <a:gd name="T11" fmla="*/ 10 h 132"/>
                      <a:gd name="T12" fmla="*/ 0 w 429"/>
                      <a:gd name="T13" fmla="*/ 0 h 132"/>
                      <a:gd name="T14" fmla="*/ 0 60000 65536"/>
                      <a:gd name="T15" fmla="*/ 0 60000 65536"/>
                      <a:gd name="T16" fmla="*/ 0 60000 65536"/>
                      <a:gd name="T17" fmla="*/ 0 60000 65536"/>
                      <a:gd name="T18" fmla="*/ 0 60000 65536"/>
                      <a:gd name="T19" fmla="*/ 0 60000 65536"/>
                      <a:gd name="T20" fmla="*/ 0 60000 65536"/>
                      <a:gd name="T21" fmla="*/ 0 w 429"/>
                      <a:gd name="T22" fmla="*/ 0 h 132"/>
                      <a:gd name="T23" fmla="*/ 429 w 429"/>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9" h="132">
                        <a:moveTo>
                          <a:pt x="429" y="77"/>
                        </a:moveTo>
                        <a:lnTo>
                          <a:pt x="359" y="115"/>
                        </a:lnTo>
                        <a:lnTo>
                          <a:pt x="278" y="132"/>
                        </a:lnTo>
                        <a:lnTo>
                          <a:pt x="198" y="129"/>
                        </a:lnTo>
                        <a:lnTo>
                          <a:pt x="118" y="105"/>
                        </a:lnTo>
                        <a:lnTo>
                          <a:pt x="52" y="60"/>
                        </a:lnTo>
                        <a:lnTo>
                          <a:pt x="0" y="0"/>
                        </a:lnTo>
                      </a:path>
                    </a:pathLst>
                  </a:custGeom>
                  <a:noFill/>
                  <a:ln w="0">
                    <a:solidFill>
                      <a:srgbClr val="000000"/>
                    </a:solidFill>
                    <a:round/>
                    <a:headEnd/>
                    <a:tailEnd/>
                  </a:ln>
                </p:spPr>
                <p:txBody>
                  <a:bodyPr/>
                  <a:lstStyle/>
                  <a:p>
                    <a:endParaRPr lang="de-DE"/>
                  </a:p>
                </p:txBody>
              </p:sp>
              <p:sp>
                <p:nvSpPr>
                  <p:cNvPr id="44154" name="Freeform 327"/>
                  <p:cNvSpPr>
                    <a:spLocks/>
                  </p:cNvSpPr>
                  <p:nvPr/>
                </p:nvSpPr>
                <p:spPr bwMode="auto">
                  <a:xfrm>
                    <a:off x="2428" y="3213"/>
                    <a:ext cx="9" cy="1"/>
                  </a:xfrm>
                  <a:custGeom>
                    <a:avLst/>
                    <a:gdLst>
                      <a:gd name="T0" fmla="*/ 0 w 62"/>
                      <a:gd name="T1" fmla="*/ 0 h 8"/>
                      <a:gd name="T2" fmla="*/ 2 w 62"/>
                      <a:gd name="T3" fmla="*/ 1 h 8"/>
                      <a:gd name="T4" fmla="*/ 4 w 62"/>
                      <a:gd name="T5" fmla="*/ 1 h 8"/>
                      <a:gd name="T6" fmla="*/ 7 w 62"/>
                      <a:gd name="T7" fmla="*/ 0 h 8"/>
                      <a:gd name="T8" fmla="*/ 9 w 62"/>
                      <a:gd name="T9" fmla="*/ 0 h 8"/>
                      <a:gd name="T10" fmla="*/ 9 w 62"/>
                      <a:gd name="T11" fmla="*/ 0 h 8"/>
                      <a:gd name="T12" fmla="*/ 0 60000 65536"/>
                      <a:gd name="T13" fmla="*/ 0 60000 65536"/>
                      <a:gd name="T14" fmla="*/ 0 60000 65536"/>
                      <a:gd name="T15" fmla="*/ 0 60000 65536"/>
                      <a:gd name="T16" fmla="*/ 0 60000 65536"/>
                      <a:gd name="T17" fmla="*/ 0 60000 65536"/>
                      <a:gd name="T18" fmla="*/ 0 w 62"/>
                      <a:gd name="T19" fmla="*/ 0 h 8"/>
                      <a:gd name="T20" fmla="*/ 62 w 62"/>
                      <a:gd name="T21" fmla="*/ 8 h 8"/>
                    </a:gdLst>
                    <a:ahLst/>
                    <a:cxnLst>
                      <a:cxn ang="T12">
                        <a:pos x="T0" y="T1"/>
                      </a:cxn>
                      <a:cxn ang="T13">
                        <a:pos x="T2" y="T3"/>
                      </a:cxn>
                      <a:cxn ang="T14">
                        <a:pos x="T4" y="T5"/>
                      </a:cxn>
                      <a:cxn ang="T15">
                        <a:pos x="T6" y="T7"/>
                      </a:cxn>
                      <a:cxn ang="T16">
                        <a:pos x="T8" y="T9"/>
                      </a:cxn>
                      <a:cxn ang="T17">
                        <a:pos x="T10" y="T11"/>
                      </a:cxn>
                    </a:cxnLst>
                    <a:rect l="T18" t="T19" r="T20" b="T21"/>
                    <a:pathLst>
                      <a:path w="62" h="8">
                        <a:moveTo>
                          <a:pt x="0" y="3"/>
                        </a:moveTo>
                        <a:lnTo>
                          <a:pt x="17" y="8"/>
                        </a:lnTo>
                        <a:lnTo>
                          <a:pt x="29" y="8"/>
                        </a:lnTo>
                        <a:lnTo>
                          <a:pt x="45" y="3"/>
                        </a:lnTo>
                        <a:lnTo>
                          <a:pt x="59" y="0"/>
                        </a:lnTo>
                        <a:lnTo>
                          <a:pt x="62" y="0"/>
                        </a:lnTo>
                      </a:path>
                    </a:pathLst>
                  </a:custGeom>
                  <a:noFill/>
                  <a:ln w="0">
                    <a:solidFill>
                      <a:srgbClr val="000000"/>
                    </a:solidFill>
                    <a:round/>
                    <a:headEnd/>
                    <a:tailEnd/>
                  </a:ln>
                </p:spPr>
                <p:txBody>
                  <a:bodyPr/>
                  <a:lstStyle/>
                  <a:p>
                    <a:endParaRPr lang="de-DE"/>
                  </a:p>
                </p:txBody>
              </p:sp>
              <p:sp>
                <p:nvSpPr>
                  <p:cNvPr id="44155" name="Freeform 328"/>
                  <p:cNvSpPr>
                    <a:spLocks/>
                  </p:cNvSpPr>
                  <p:nvPr/>
                </p:nvSpPr>
                <p:spPr bwMode="auto">
                  <a:xfrm>
                    <a:off x="2428" y="3213"/>
                    <a:ext cx="9" cy="1"/>
                  </a:xfrm>
                  <a:custGeom>
                    <a:avLst/>
                    <a:gdLst>
                      <a:gd name="T0" fmla="*/ 0 w 62"/>
                      <a:gd name="T1" fmla="*/ 0 h 8"/>
                      <a:gd name="T2" fmla="*/ 2 w 62"/>
                      <a:gd name="T3" fmla="*/ 1 h 8"/>
                      <a:gd name="T4" fmla="*/ 4 w 62"/>
                      <a:gd name="T5" fmla="*/ 1 h 8"/>
                      <a:gd name="T6" fmla="*/ 7 w 62"/>
                      <a:gd name="T7" fmla="*/ 0 h 8"/>
                      <a:gd name="T8" fmla="*/ 9 w 62"/>
                      <a:gd name="T9" fmla="*/ 0 h 8"/>
                      <a:gd name="T10" fmla="*/ 9 w 62"/>
                      <a:gd name="T11" fmla="*/ 0 h 8"/>
                      <a:gd name="T12" fmla="*/ 0 60000 65536"/>
                      <a:gd name="T13" fmla="*/ 0 60000 65536"/>
                      <a:gd name="T14" fmla="*/ 0 60000 65536"/>
                      <a:gd name="T15" fmla="*/ 0 60000 65536"/>
                      <a:gd name="T16" fmla="*/ 0 60000 65536"/>
                      <a:gd name="T17" fmla="*/ 0 60000 65536"/>
                      <a:gd name="T18" fmla="*/ 0 w 62"/>
                      <a:gd name="T19" fmla="*/ 0 h 8"/>
                      <a:gd name="T20" fmla="*/ 62 w 62"/>
                      <a:gd name="T21" fmla="*/ 8 h 8"/>
                    </a:gdLst>
                    <a:ahLst/>
                    <a:cxnLst>
                      <a:cxn ang="T12">
                        <a:pos x="T0" y="T1"/>
                      </a:cxn>
                      <a:cxn ang="T13">
                        <a:pos x="T2" y="T3"/>
                      </a:cxn>
                      <a:cxn ang="T14">
                        <a:pos x="T4" y="T5"/>
                      </a:cxn>
                      <a:cxn ang="T15">
                        <a:pos x="T6" y="T7"/>
                      </a:cxn>
                      <a:cxn ang="T16">
                        <a:pos x="T8" y="T9"/>
                      </a:cxn>
                      <a:cxn ang="T17">
                        <a:pos x="T10" y="T11"/>
                      </a:cxn>
                    </a:cxnLst>
                    <a:rect l="T18" t="T19" r="T20" b="T21"/>
                    <a:pathLst>
                      <a:path w="62" h="8">
                        <a:moveTo>
                          <a:pt x="0" y="3"/>
                        </a:moveTo>
                        <a:lnTo>
                          <a:pt x="17" y="8"/>
                        </a:lnTo>
                        <a:lnTo>
                          <a:pt x="29" y="8"/>
                        </a:lnTo>
                        <a:lnTo>
                          <a:pt x="45" y="3"/>
                        </a:lnTo>
                        <a:lnTo>
                          <a:pt x="59" y="0"/>
                        </a:lnTo>
                        <a:lnTo>
                          <a:pt x="62" y="0"/>
                        </a:lnTo>
                      </a:path>
                    </a:pathLst>
                  </a:custGeom>
                  <a:noFill/>
                  <a:ln w="0">
                    <a:solidFill>
                      <a:srgbClr val="000000"/>
                    </a:solidFill>
                    <a:round/>
                    <a:headEnd/>
                    <a:tailEnd/>
                  </a:ln>
                </p:spPr>
                <p:txBody>
                  <a:bodyPr/>
                  <a:lstStyle/>
                  <a:p>
                    <a:endParaRPr lang="de-DE"/>
                  </a:p>
                </p:txBody>
              </p:sp>
              <p:sp>
                <p:nvSpPr>
                  <p:cNvPr id="44156" name="Freeform 329"/>
                  <p:cNvSpPr>
                    <a:spLocks/>
                  </p:cNvSpPr>
                  <p:nvPr/>
                </p:nvSpPr>
                <p:spPr bwMode="auto">
                  <a:xfrm>
                    <a:off x="2430" y="3219"/>
                    <a:ext cx="4" cy="1"/>
                  </a:xfrm>
                  <a:custGeom>
                    <a:avLst/>
                    <a:gdLst>
                      <a:gd name="T0" fmla="*/ 0 w 29"/>
                      <a:gd name="T1" fmla="*/ 0 h 4"/>
                      <a:gd name="T2" fmla="*/ 2 w 29"/>
                      <a:gd name="T3" fmla="*/ 0 h 4"/>
                      <a:gd name="T4" fmla="*/ 3 w 29"/>
                      <a:gd name="T5" fmla="*/ 1 h 4"/>
                      <a:gd name="T6" fmla="*/ 4 w 29"/>
                      <a:gd name="T7" fmla="*/ 0 h 4"/>
                      <a:gd name="T8" fmla="*/ 0 60000 65536"/>
                      <a:gd name="T9" fmla="*/ 0 60000 65536"/>
                      <a:gd name="T10" fmla="*/ 0 60000 65536"/>
                      <a:gd name="T11" fmla="*/ 0 60000 65536"/>
                      <a:gd name="T12" fmla="*/ 0 w 29"/>
                      <a:gd name="T13" fmla="*/ 0 h 4"/>
                      <a:gd name="T14" fmla="*/ 29 w 29"/>
                      <a:gd name="T15" fmla="*/ 4 h 4"/>
                    </a:gdLst>
                    <a:ahLst/>
                    <a:cxnLst>
                      <a:cxn ang="T8">
                        <a:pos x="T0" y="T1"/>
                      </a:cxn>
                      <a:cxn ang="T9">
                        <a:pos x="T2" y="T3"/>
                      </a:cxn>
                      <a:cxn ang="T10">
                        <a:pos x="T4" y="T5"/>
                      </a:cxn>
                      <a:cxn ang="T11">
                        <a:pos x="T6" y="T7"/>
                      </a:cxn>
                    </a:cxnLst>
                    <a:rect l="T12" t="T13" r="T14" b="T15"/>
                    <a:pathLst>
                      <a:path w="29" h="4">
                        <a:moveTo>
                          <a:pt x="0" y="0"/>
                        </a:moveTo>
                        <a:lnTo>
                          <a:pt x="11" y="0"/>
                        </a:lnTo>
                        <a:lnTo>
                          <a:pt x="20" y="4"/>
                        </a:lnTo>
                        <a:lnTo>
                          <a:pt x="29" y="0"/>
                        </a:lnTo>
                      </a:path>
                    </a:pathLst>
                  </a:custGeom>
                  <a:noFill/>
                  <a:ln w="0">
                    <a:solidFill>
                      <a:srgbClr val="000000"/>
                    </a:solidFill>
                    <a:round/>
                    <a:headEnd/>
                    <a:tailEnd/>
                  </a:ln>
                </p:spPr>
                <p:txBody>
                  <a:bodyPr/>
                  <a:lstStyle/>
                  <a:p>
                    <a:endParaRPr lang="de-DE"/>
                  </a:p>
                </p:txBody>
              </p:sp>
              <p:sp>
                <p:nvSpPr>
                  <p:cNvPr id="44157" name="Freeform 330"/>
                  <p:cNvSpPr>
                    <a:spLocks/>
                  </p:cNvSpPr>
                  <p:nvPr/>
                </p:nvSpPr>
                <p:spPr bwMode="auto">
                  <a:xfrm>
                    <a:off x="2430" y="3219"/>
                    <a:ext cx="4" cy="1"/>
                  </a:xfrm>
                  <a:custGeom>
                    <a:avLst/>
                    <a:gdLst>
                      <a:gd name="T0" fmla="*/ 0 w 29"/>
                      <a:gd name="T1" fmla="*/ 0 h 4"/>
                      <a:gd name="T2" fmla="*/ 2 w 29"/>
                      <a:gd name="T3" fmla="*/ 0 h 4"/>
                      <a:gd name="T4" fmla="*/ 3 w 29"/>
                      <a:gd name="T5" fmla="*/ 1 h 4"/>
                      <a:gd name="T6" fmla="*/ 4 w 29"/>
                      <a:gd name="T7" fmla="*/ 0 h 4"/>
                      <a:gd name="T8" fmla="*/ 0 60000 65536"/>
                      <a:gd name="T9" fmla="*/ 0 60000 65536"/>
                      <a:gd name="T10" fmla="*/ 0 60000 65536"/>
                      <a:gd name="T11" fmla="*/ 0 60000 65536"/>
                      <a:gd name="T12" fmla="*/ 0 w 29"/>
                      <a:gd name="T13" fmla="*/ 0 h 4"/>
                      <a:gd name="T14" fmla="*/ 29 w 29"/>
                      <a:gd name="T15" fmla="*/ 4 h 4"/>
                    </a:gdLst>
                    <a:ahLst/>
                    <a:cxnLst>
                      <a:cxn ang="T8">
                        <a:pos x="T0" y="T1"/>
                      </a:cxn>
                      <a:cxn ang="T9">
                        <a:pos x="T2" y="T3"/>
                      </a:cxn>
                      <a:cxn ang="T10">
                        <a:pos x="T4" y="T5"/>
                      </a:cxn>
                      <a:cxn ang="T11">
                        <a:pos x="T6" y="T7"/>
                      </a:cxn>
                    </a:cxnLst>
                    <a:rect l="T12" t="T13" r="T14" b="T15"/>
                    <a:pathLst>
                      <a:path w="29" h="4">
                        <a:moveTo>
                          <a:pt x="0" y="0"/>
                        </a:moveTo>
                        <a:lnTo>
                          <a:pt x="11" y="0"/>
                        </a:lnTo>
                        <a:lnTo>
                          <a:pt x="20" y="4"/>
                        </a:lnTo>
                        <a:lnTo>
                          <a:pt x="29" y="0"/>
                        </a:lnTo>
                      </a:path>
                    </a:pathLst>
                  </a:custGeom>
                  <a:noFill/>
                  <a:ln w="0">
                    <a:solidFill>
                      <a:srgbClr val="000000"/>
                    </a:solidFill>
                    <a:round/>
                    <a:headEnd/>
                    <a:tailEnd/>
                  </a:ln>
                </p:spPr>
                <p:txBody>
                  <a:bodyPr/>
                  <a:lstStyle/>
                  <a:p>
                    <a:endParaRPr lang="de-DE"/>
                  </a:p>
                </p:txBody>
              </p:sp>
              <p:sp>
                <p:nvSpPr>
                  <p:cNvPr id="44158" name="Freeform 331"/>
                  <p:cNvSpPr>
                    <a:spLocks/>
                  </p:cNvSpPr>
                  <p:nvPr/>
                </p:nvSpPr>
                <p:spPr bwMode="auto">
                  <a:xfrm>
                    <a:off x="2444" y="3194"/>
                    <a:ext cx="29" cy="12"/>
                  </a:xfrm>
                  <a:custGeom>
                    <a:avLst/>
                    <a:gdLst>
                      <a:gd name="T0" fmla="*/ 0 w 203"/>
                      <a:gd name="T1" fmla="*/ 11 h 73"/>
                      <a:gd name="T2" fmla="*/ 4 w 203"/>
                      <a:gd name="T3" fmla="*/ 12 h 73"/>
                      <a:gd name="T4" fmla="*/ 9 w 203"/>
                      <a:gd name="T5" fmla="*/ 12 h 73"/>
                      <a:gd name="T6" fmla="*/ 9 w 203"/>
                      <a:gd name="T7" fmla="*/ 12 h 73"/>
                      <a:gd name="T8" fmla="*/ 8 w 203"/>
                      <a:gd name="T9" fmla="*/ 11 h 73"/>
                      <a:gd name="T10" fmla="*/ 6 w 203"/>
                      <a:gd name="T11" fmla="*/ 10 h 73"/>
                      <a:gd name="T12" fmla="*/ 7 w 203"/>
                      <a:gd name="T13" fmla="*/ 10 h 73"/>
                      <a:gd name="T14" fmla="*/ 10 w 203"/>
                      <a:gd name="T15" fmla="*/ 10 h 73"/>
                      <a:gd name="T16" fmla="*/ 9 w 203"/>
                      <a:gd name="T17" fmla="*/ 8 h 73"/>
                      <a:gd name="T18" fmla="*/ 9 w 203"/>
                      <a:gd name="T19" fmla="*/ 8 h 73"/>
                      <a:gd name="T20" fmla="*/ 12 w 203"/>
                      <a:gd name="T21" fmla="*/ 8 h 73"/>
                      <a:gd name="T22" fmla="*/ 14 w 203"/>
                      <a:gd name="T23" fmla="*/ 6 h 73"/>
                      <a:gd name="T24" fmla="*/ 15 w 203"/>
                      <a:gd name="T25" fmla="*/ 4 h 73"/>
                      <a:gd name="T26" fmla="*/ 17 w 203"/>
                      <a:gd name="T27" fmla="*/ 2 h 73"/>
                      <a:gd name="T28" fmla="*/ 19 w 203"/>
                      <a:gd name="T29" fmla="*/ 1 h 73"/>
                      <a:gd name="T30" fmla="*/ 21 w 203"/>
                      <a:gd name="T31" fmla="*/ 1 h 73"/>
                      <a:gd name="T32" fmla="*/ 24 w 203"/>
                      <a:gd name="T33" fmla="*/ 1 h 73"/>
                      <a:gd name="T34" fmla="*/ 26 w 203"/>
                      <a:gd name="T35" fmla="*/ 1 h 73"/>
                      <a:gd name="T36" fmla="*/ 28 w 203"/>
                      <a:gd name="T37" fmla="*/ 0 h 73"/>
                      <a:gd name="T38" fmla="*/ 29 w 203"/>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3"/>
                      <a:gd name="T61" fmla="*/ 0 h 73"/>
                      <a:gd name="T62" fmla="*/ 203 w 203"/>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3" h="73">
                        <a:moveTo>
                          <a:pt x="0" y="66"/>
                        </a:moveTo>
                        <a:lnTo>
                          <a:pt x="29" y="73"/>
                        </a:lnTo>
                        <a:lnTo>
                          <a:pt x="62" y="70"/>
                        </a:lnTo>
                        <a:lnTo>
                          <a:pt x="66" y="70"/>
                        </a:lnTo>
                        <a:lnTo>
                          <a:pt x="58" y="66"/>
                        </a:lnTo>
                        <a:lnTo>
                          <a:pt x="41" y="61"/>
                        </a:lnTo>
                        <a:lnTo>
                          <a:pt x="49" y="61"/>
                        </a:lnTo>
                        <a:lnTo>
                          <a:pt x="70" y="61"/>
                        </a:lnTo>
                        <a:lnTo>
                          <a:pt x="62" y="51"/>
                        </a:lnTo>
                        <a:lnTo>
                          <a:pt x="66" y="49"/>
                        </a:lnTo>
                        <a:lnTo>
                          <a:pt x="82" y="46"/>
                        </a:lnTo>
                        <a:lnTo>
                          <a:pt x="95" y="36"/>
                        </a:lnTo>
                        <a:lnTo>
                          <a:pt x="106" y="22"/>
                        </a:lnTo>
                        <a:lnTo>
                          <a:pt x="119" y="15"/>
                        </a:lnTo>
                        <a:lnTo>
                          <a:pt x="131" y="8"/>
                        </a:lnTo>
                        <a:lnTo>
                          <a:pt x="145" y="8"/>
                        </a:lnTo>
                        <a:lnTo>
                          <a:pt x="167" y="8"/>
                        </a:lnTo>
                        <a:lnTo>
                          <a:pt x="183" y="8"/>
                        </a:lnTo>
                        <a:lnTo>
                          <a:pt x="199" y="3"/>
                        </a:lnTo>
                        <a:lnTo>
                          <a:pt x="203" y="0"/>
                        </a:lnTo>
                      </a:path>
                    </a:pathLst>
                  </a:custGeom>
                  <a:noFill/>
                  <a:ln w="0">
                    <a:solidFill>
                      <a:srgbClr val="000000"/>
                    </a:solidFill>
                    <a:round/>
                    <a:headEnd/>
                    <a:tailEnd/>
                  </a:ln>
                </p:spPr>
                <p:txBody>
                  <a:bodyPr/>
                  <a:lstStyle/>
                  <a:p>
                    <a:endParaRPr lang="de-DE"/>
                  </a:p>
                </p:txBody>
              </p:sp>
              <p:sp>
                <p:nvSpPr>
                  <p:cNvPr id="44159" name="Freeform 332"/>
                  <p:cNvSpPr>
                    <a:spLocks/>
                  </p:cNvSpPr>
                  <p:nvPr/>
                </p:nvSpPr>
                <p:spPr bwMode="auto">
                  <a:xfrm>
                    <a:off x="2444" y="3194"/>
                    <a:ext cx="29" cy="12"/>
                  </a:xfrm>
                  <a:custGeom>
                    <a:avLst/>
                    <a:gdLst>
                      <a:gd name="T0" fmla="*/ 0 w 203"/>
                      <a:gd name="T1" fmla="*/ 11 h 73"/>
                      <a:gd name="T2" fmla="*/ 4 w 203"/>
                      <a:gd name="T3" fmla="*/ 12 h 73"/>
                      <a:gd name="T4" fmla="*/ 9 w 203"/>
                      <a:gd name="T5" fmla="*/ 12 h 73"/>
                      <a:gd name="T6" fmla="*/ 9 w 203"/>
                      <a:gd name="T7" fmla="*/ 12 h 73"/>
                      <a:gd name="T8" fmla="*/ 8 w 203"/>
                      <a:gd name="T9" fmla="*/ 11 h 73"/>
                      <a:gd name="T10" fmla="*/ 6 w 203"/>
                      <a:gd name="T11" fmla="*/ 10 h 73"/>
                      <a:gd name="T12" fmla="*/ 7 w 203"/>
                      <a:gd name="T13" fmla="*/ 10 h 73"/>
                      <a:gd name="T14" fmla="*/ 10 w 203"/>
                      <a:gd name="T15" fmla="*/ 10 h 73"/>
                      <a:gd name="T16" fmla="*/ 9 w 203"/>
                      <a:gd name="T17" fmla="*/ 8 h 73"/>
                      <a:gd name="T18" fmla="*/ 9 w 203"/>
                      <a:gd name="T19" fmla="*/ 8 h 73"/>
                      <a:gd name="T20" fmla="*/ 12 w 203"/>
                      <a:gd name="T21" fmla="*/ 8 h 73"/>
                      <a:gd name="T22" fmla="*/ 14 w 203"/>
                      <a:gd name="T23" fmla="*/ 6 h 73"/>
                      <a:gd name="T24" fmla="*/ 15 w 203"/>
                      <a:gd name="T25" fmla="*/ 4 h 73"/>
                      <a:gd name="T26" fmla="*/ 17 w 203"/>
                      <a:gd name="T27" fmla="*/ 2 h 73"/>
                      <a:gd name="T28" fmla="*/ 19 w 203"/>
                      <a:gd name="T29" fmla="*/ 1 h 73"/>
                      <a:gd name="T30" fmla="*/ 21 w 203"/>
                      <a:gd name="T31" fmla="*/ 1 h 73"/>
                      <a:gd name="T32" fmla="*/ 24 w 203"/>
                      <a:gd name="T33" fmla="*/ 1 h 73"/>
                      <a:gd name="T34" fmla="*/ 26 w 203"/>
                      <a:gd name="T35" fmla="*/ 1 h 73"/>
                      <a:gd name="T36" fmla="*/ 28 w 203"/>
                      <a:gd name="T37" fmla="*/ 0 h 73"/>
                      <a:gd name="T38" fmla="*/ 29 w 203"/>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3"/>
                      <a:gd name="T61" fmla="*/ 0 h 73"/>
                      <a:gd name="T62" fmla="*/ 203 w 203"/>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3" h="73">
                        <a:moveTo>
                          <a:pt x="0" y="66"/>
                        </a:moveTo>
                        <a:lnTo>
                          <a:pt x="29" y="73"/>
                        </a:lnTo>
                        <a:lnTo>
                          <a:pt x="62" y="70"/>
                        </a:lnTo>
                        <a:lnTo>
                          <a:pt x="66" y="70"/>
                        </a:lnTo>
                        <a:lnTo>
                          <a:pt x="58" y="66"/>
                        </a:lnTo>
                        <a:lnTo>
                          <a:pt x="41" y="61"/>
                        </a:lnTo>
                        <a:lnTo>
                          <a:pt x="49" y="61"/>
                        </a:lnTo>
                        <a:lnTo>
                          <a:pt x="70" y="61"/>
                        </a:lnTo>
                        <a:lnTo>
                          <a:pt x="62" y="51"/>
                        </a:lnTo>
                        <a:lnTo>
                          <a:pt x="66" y="49"/>
                        </a:lnTo>
                        <a:lnTo>
                          <a:pt x="82" y="46"/>
                        </a:lnTo>
                        <a:lnTo>
                          <a:pt x="95" y="36"/>
                        </a:lnTo>
                        <a:lnTo>
                          <a:pt x="106" y="22"/>
                        </a:lnTo>
                        <a:lnTo>
                          <a:pt x="119" y="15"/>
                        </a:lnTo>
                        <a:lnTo>
                          <a:pt x="131" y="8"/>
                        </a:lnTo>
                        <a:lnTo>
                          <a:pt x="145" y="8"/>
                        </a:lnTo>
                        <a:lnTo>
                          <a:pt x="167" y="8"/>
                        </a:lnTo>
                        <a:lnTo>
                          <a:pt x="183" y="8"/>
                        </a:lnTo>
                        <a:lnTo>
                          <a:pt x="199" y="3"/>
                        </a:lnTo>
                        <a:lnTo>
                          <a:pt x="203" y="0"/>
                        </a:lnTo>
                      </a:path>
                    </a:pathLst>
                  </a:custGeom>
                  <a:noFill/>
                  <a:ln w="0">
                    <a:solidFill>
                      <a:srgbClr val="000000"/>
                    </a:solidFill>
                    <a:round/>
                    <a:headEnd/>
                    <a:tailEnd/>
                  </a:ln>
                </p:spPr>
                <p:txBody>
                  <a:bodyPr/>
                  <a:lstStyle/>
                  <a:p>
                    <a:endParaRPr lang="de-DE"/>
                  </a:p>
                </p:txBody>
              </p:sp>
              <p:sp>
                <p:nvSpPr>
                  <p:cNvPr id="44160" name="Freeform 333"/>
                  <p:cNvSpPr>
                    <a:spLocks/>
                  </p:cNvSpPr>
                  <p:nvPr/>
                </p:nvSpPr>
                <p:spPr bwMode="auto">
                  <a:xfrm>
                    <a:off x="2449" y="3238"/>
                    <a:ext cx="16" cy="18"/>
                  </a:xfrm>
                  <a:custGeom>
                    <a:avLst/>
                    <a:gdLst>
                      <a:gd name="T0" fmla="*/ 0 w 111"/>
                      <a:gd name="T1" fmla="*/ 18 h 107"/>
                      <a:gd name="T2" fmla="*/ 3 w 111"/>
                      <a:gd name="T3" fmla="*/ 17 h 107"/>
                      <a:gd name="T4" fmla="*/ 6 w 111"/>
                      <a:gd name="T5" fmla="*/ 17 h 107"/>
                      <a:gd name="T6" fmla="*/ 9 w 111"/>
                      <a:gd name="T7" fmla="*/ 17 h 107"/>
                      <a:gd name="T8" fmla="*/ 12 w 111"/>
                      <a:gd name="T9" fmla="*/ 17 h 107"/>
                      <a:gd name="T10" fmla="*/ 14 w 111"/>
                      <a:gd name="T11" fmla="*/ 15 h 107"/>
                      <a:gd name="T12" fmla="*/ 15 w 111"/>
                      <a:gd name="T13" fmla="*/ 14 h 107"/>
                      <a:gd name="T14" fmla="*/ 16 w 111"/>
                      <a:gd name="T15" fmla="*/ 10 h 107"/>
                      <a:gd name="T16" fmla="*/ 16 w 111"/>
                      <a:gd name="T17" fmla="*/ 6 h 107"/>
                      <a:gd name="T18" fmla="*/ 15 w 111"/>
                      <a:gd name="T19" fmla="*/ 5 h 107"/>
                      <a:gd name="T20" fmla="*/ 15 w 111"/>
                      <a:gd name="T21" fmla="*/ 4 h 107"/>
                      <a:gd name="T22" fmla="*/ 13 w 111"/>
                      <a:gd name="T23" fmla="*/ 2 h 107"/>
                      <a:gd name="T24" fmla="*/ 11 w 111"/>
                      <a:gd name="T25" fmla="*/ 1 h 107"/>
                      <a:gd name="T26" fmla="*/ 7 w 111"/>
                      <a:gd name="T27" fmla="*/ 0 h 107"/>
                      <a:gd name="T28" fmla="*/ 5 w 111"/>
                      <a:gd name="T29" fmla="*/ 0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1"/>
                      <a:gd name="T46" fmla="*/ 0 h 107"/>
                      <a:gd name="T47" fmla="*/ 111 w 111"/>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1" h="107">
                        <a:moveTo>
                          <a:pt x="0" y="107"/>
                        </a:moveTo>
                        <a:lnTo>
                          <a:pt x="24" y="104"/>
                        </a:lnTo>
                        <a:lnTo>
                          <a:pt x="44" y="104"/>
                        </a:lnTo>
                        <a:lnTo>
                          <a:pt x="59" y="104"/>
                        </a:lnTo>
                        <a:lnTo>
                          <a:pt x="85" y="99"/>
                        </a:lnTo>
                        <a:lnTo>
                          <a:pt x="97" y="91"/>
                        </a:lnTo>
                        <a:lnTo>
                          <a:pt x="106" y="83"/>
                        </a:lnTo>
                        <a:lnTo>
                          <a:pt x="111" y="59"/>
                        </a:lnTo>
                        <a:lnTo>
                          <a:pt x="111" y="38"/>
                        </a:lnTo>
                        <a:lnTo>
                          <a:pt x="106" y="31"/>
                        </a:lnTo>
                        <a:lnTo>
                          <a:pt x="103" y="21"/>
                        </a:lnTo>
                        <a:lnTo>
                          <a:pt x="90" y="13"/>
                        </a:lnTo>
                        <a:lnTo>
                          <a:pt x="79" y="6"/>
                        </a:lnTo>
                        <a:lnTo>
                          <a:pt x="48" y="0"/>
                        </a:lnTo>
                        <a:lnTo>
                          <a:pt x="36" y="0"/>
                        </a:lnTo>
                      </a:path>
                    </a:pathLst>
                  </a:custGeom>
                  <a:noFill/>
                  <a:ln w="0">
                    <a:solidFill>
                      <a:srgbClr val="000000"/>
                    </a:solidFill>
                    <a:round/>
                    <a:headEnd/>
                    <a:tailEnd/>
                  </a:ln>
                </p:spPr>
                <p:txBody>
                  <a:bodyPr/>
                  <a:lstStyle/>
                  <a:p>
                    <a:endParaRPr lang="de-DE"/>
                  </a:p>
                </p:txBody>
              </p:sp>
              <p:sp>
                <p:nvSpPr>
                  <p:cNvPr id="44161" name="Freeform 334"/>
                  <p:cNvSpPr>
                    <a:spLocks/>
                  </p:cNvSpPr>
                  <p:nvPr/>
                </p:nvSpPr>
                <p:spPr bwMode="auto">
                  <a:xfrm>
                    <a:off x="2449" y="3238"/>
                    <a:ext cx="16" cy="18"/>
                  </a:xfrm>
                  <a:custGeom>
                    <a:avLst/>
                    <a:gdLst>
                      <a:gd name="T0" fmla="*/ 0 w 111"/>
                      <a:gd name="T1" fmla="*/ 18 h 107"/>
                      <a:gd name="T2" fmla="*/ 3 w 111"/>
                      <a:gd name="T3" fmla="*/ 17 h 107"/>
                      <a:gd name="T4" fmla="*/ 6 w 111"/>
                      <a:gd name="T5" fmla="*/ 17 h 107"/>
                      <a:gd name="T6" fmla="*/ 9 w 111"/>
                      <a:gd name="T7" fmla="*/ 17 h 107"/>
                      <a:gd name="T8" fmla="*/ 12 w 111"/>
                      <a:gd name="T9" fmla="*/ 17 h 107"/>
                      <a:gd name="T10" fmla="*/ 14 w 111"/>
                      <a:gd name="T11" fmla="*/ 15 h 107"/>
                      <a:gd name="T12" fmla="*/ 15 w 111"/>
                      <a:gd name="T13" fmla="*/ 14 h 107"/>
                      <a:gd name="T14" fmla="*/ 16 w 111"/>
                      <a:gd name="T15" fmla="*/ 10 h 107"/>
                      <a:gd name="T16" fmla="*/ 16 w 111"/>
                      <a:gd name="T17" fmla="*/ 6 h 107"/>
                      <a:gd name="T18" fmla="*/ 15 w 111"/>
                      <a:gd name="T19" fmla="*/ 5 h 107"/>
                      <a:gd name="T20" fmla="*/ 15 w 111"/>
                      <a:gd name="T21" fmla="*/ 4 h 107"/>
                      <a:gd name="T22" fmla="*/ 13 w 111"/>
                      <a:gd name="T23" fmla="*/ 2 h 107"/>
                      <a:gd name="T24" fmla="*/ 11 w 111"/>
                      <a:gd name="T25" fmla="*/ 1 h 107"/>
                      <a:gd name="T26" fmla="*/ 7 w 111"/>
                      <a:gd name="T27" fmla="*/ 0 h 107"/>
                      <a:gd name="T28" fmla="*/ 5 w 111"/>
                      <a:gd name="T29" fmla="*/ 0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1"/>
                      <a:gd name="T46" fmla="*/ 0 h 107"/>
                      <a:gd name="T47" fmla="*/ 111 w 111"/>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1" h="107">
                        <a:moveTo>
                          <a:pt x="0" y="107"/>
                        </a:moveTo>
                        <a:lnTo>
                          <a:pt x="24" y="104"/>
                        </a:lnTo>
                        <a:lnTo>
                          <a:pt x="44" y="104"/>
                        </a:lnTo>
                        <a:lnTo>
                          <a:pt x="59" y="104"/>
                        </a:lnTo>
                        <a:lnTo>
                          <a:pt x="85" y="99"/>
                        </a:lnTo>
                        <a:lnTo>
                          <a:pt x="97" y="91"/>
                        </a:lnTo>
                        <a:lnTo>
                          <a:pt x="106" y="83"/>
                        </a:lnTo>
                        <a:lnTo>
                          <a:pt x="111" y="59"/>
                        </a:lnTo>
                        <a:lnTo>
                          <a:pt x="111" y="38"/>
                        </a:lnTo>
                        <a:lnTo>
                          <a:pt x="106" y="31"/>
                        </a:lnTo>
                        <a:lnTo>
                          <a:pt x="103" y="21"/>
                        </a:lnTo>
                        <a:lnTo>
                          <a:pt x="90" y="13"/>
                        </a:lnTo>
                        <a:lnTo>
                          <a:pt x="79" y="6"/>
                        </a:lnTo>
                        <a:lnTo>
                          <a:pt x="48" y="0"/>
                        </a:lnTo>
                        <a:lnTo>
                          <a:pt x="36" y="0"/>
                        </a:lnTo>
                      </a:path>
                    </a:pathLst>
                  </a:custGeom>
                  <a:noFill/>
                  <a:ln w="0">
                    <a:solidFill>
                      <a:srgbClr val="000000"/>
                    </a:solidFill>
                    <a:round/>
                    <a:headEnd/>
                    <a:tailEnd/>
                  </a:ln>
                </p:spPr>
                <p:txBody>
                  <a:bodyPr/>
                  <a:lstStyle/>
                  <a:p>
                    <a:endParaRPr lang="de-DE"/>
                  </a:p>
                </p:txBody>
              </p:sp>
              <p:sp>
                <p:nvSpPr>
                  <p:cNvPr id="44162" name="Freeform 335"/>
                  <p:cNvSpPr>
                    <a:spLocks/>
                  </p:cNvSpPr>
                  <p:nvPr/>
                </p:nvSpPr>
                <p:spPr bwMode="auto">
                  <a:xfrm>
                    <a:off x="2465" y="3271"/>
                    <a:ext cx="19" cy="8"/>
                  </a:xfrm>
                  <a:custGeom>
                    <a:avLst/>
                    <a:gdLst>
                      <a:gd name="T0" fmla="*/ 0 w 134"/>
                      <a:gd name="T1" fmla="*/ 8 h 46"/>
                      <a:gd name="T2" fmla="*/ 3 w 134"/>
                      <a:gd name="T3" fmla="*/ 7 h 46"/>
                      <a:gd name="T4" fmla="*/ 6 w 134"/>
                      <a:gd name="T5" fmla="*/ 5 h 46"/>
                      <a:gd name="T6" fmla="*/ 9 w 134"/>
                      <a:gd name="T7" fmla="*/ 4 h 46"/>
                      <a:gd name="T8" fmla="*/ 11 w 134"/>
                      <a:gd name="T9" fmla="*/ 4 h 46"/>
                      <a:gd name="T10" fmla="*/ 13 w 134"/>
                      <a:gd name="T11" fmla="*/ 3 h 46"/>
                      <a:gd name="T12" fmla="*/ 15 w 134"/>
                      <a:gd name="T13" fmla="*/ 3 h 46"/>
                      <a:gd name="T14" fmla="*/ 16 w 134"/>
                      <a:gd name="T15" fmla="*/ 2 h 46"/>
                      <a:gd name="T16" fmla="*/ 19 w 134"/>
                      <a:gd name="T17" fmla="*/ 1 h 46"/>
                      <a:gd name="T18" fmla="*/ 19 w 134"/>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46"/>
                      <a:gd name="T32" fmla="*/ 134 w 13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46">
                        <a:moveTo>
                          <a:pt x="0" y="46"/>
                        </a:moveTo>
                        <a:lnTo>
                          <a:pt x="22" y="39"/>
                        </a:lnTo>
                        <a:lnTo>
                          <a:pt x="45" y="29"/>
                        </a:lnTo>
                        <a:lnTo>
                          <a:pt x="61" y="25"/>
                        </a:lnTo>
                        <a:lnTo>
                          <a:pt x="79" y="22"/>
                        </a:lnTo>
                        <a:lnTo>
                          <a:pt x="95" y="17"/>
                        </a:lnTo>
                        <a:lnTo>
                          <a:pt x="106" y="15"/>
                        </a:lnTo>
                        <a:lnTo>
                          <a:pt x="116" y="11"/>
                        </a:lnTo>
                        <a:lnTo>
                          <a:pt x="131" y="4"/>
                        </a:lnTo>
                        <a:lnTo>
                          <a:pt x="134" y="0"/>
                        </a:lnTo>
                      </a:path>
                    </a:pathLst>
                  </a:custGeom>
                  <a:noFill/>
                  <a:ln w="0">
                    <a:solidFill>
                      <a:srgbClr val="000000"/>
                    </a:solidFill>
                    <a:round/>
                    <a:headEnd/>
                    <a:tailEnd/>
                  </a:ln>
                </p:spPr>
                <p:txBody>
                  <a:bodyPr/>
                  <a:lstStyle/>
                  <a:p>
                    <a:endParaRPr lang="de-DE"/>
                  </a:p>
                </p:txBody>
              </p:sp>
              <p:sp>
                <p:nvSpPr>
                  <p:cNvPr id="44163" name="Freeform 336"/>
                  <p:cNvSpPr>
                    <a:spLocks/>
                  </p:cNvSpPr>
                  <p:nvPr/>
                </p:nvSpPr>
                <p:spPr bwMode="auto">
                  <a:xfrm>
                    <a:off x="2465" y="3271"/>
                    <a:ext cx="19" cy="8"/>
                  </a:xfrm>
                  <a:custGeom>
                    <a:avLst/>
                    <a:gdLst>
                      <a:gd name="T0" fmla="*/ 0 w 134"/>
                      <a:gd name="T1" fmla="*/ 8 h 46"/>
                      <a:gd name="T2" fmla="*/ 3 w 134"/>
                      <a:gd name="T3" fmla="*/ 7 h 46"/>
                      <a:gd name="T4" fmla="*/ 6 w 134"/>
                      <a:gd name="T5" fmla="*/ 5 h 46"/>
                      <a:gd name="T6" fmla="*/ 9 w 134"/>
                      <a:gd name="T7" fmla="*/ 4 h 46"/>
                      <a:gd name="T8" fmla="*/ 11 w 134"/>
                      <a:gd name="T9" fmla="*/ 4 h 46"/>
                      <a:gd name="T10" fmla="*/ 13 w 134"/>
                      <a:gd name="T11" fmla="*/ 3 h 46"/>
                      <a:gd name="T12" fmla="*/ 15 w 134"/>
                      <a:gd name="T13" fmla="*/ 3 h 46"/>
                      <a:gd name="T14" fmla="*/ 16 w 134"/>
                      <a:gd name="T15" fmla="*/ 2 h 46"/>
                      <a:gd name="T16" fmla="*/ 19 w 134"/>
                      <a:gd name="T17" fmla="*/ 1 h 46"/>
                      <a:gd name="T18" fmla="*/ 19 w 134"/>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46"/>
                      <a:gd name="T32" fmla="*/ 134 w 13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46">
                        <a:moveTo>
                          <a:pt x="0" y="46"/>
                        </a:moveTo>
                        <a:lnTo>
                          <a:pt x="22" y="39"/>
                        </a:lnTo>
                        <a:lnTo>
                          <a:pt x="45" y="29"/>
                        </a:lnTo>
                        <a:lnTo>
                          <a:pt x="61" y="25"/>
                        </a:lnTo>
                        <a:lnTo>
                          <a:pt x="79" y="22"/>
                        </a:lnTo>
                        <a:lnTo>
                          <a:pt x="95" y="17"/>
                        </a:lnTo>
                        <a:lnTo>
                          <a:pt x="106" y="15"/>
                        </a:lnTo>
                        <a:lnTo>
                          <a:pt x="116" y="11"/>
                        </a:lnTo>
                        <a:lnTo>
                          <a:pt x="131" y="4"/>
                        </a:lnTo>
                        <a:lnTo>
                          <a:pt x="134" y="0"/>
                        </a:lnTo>
                      </a:path>
                    </a:pathLst>
                  </a:custGeom>
                  <a:noFill/>
                  <a:ln w="0">
                    <a:solidFill>
                      <a:srgbClr val="000000"/>
                    </a:solidFill>
                    <a:round/>
                    <a:headEnd/>
                    <a:tailEnd/>
                  </a:ln>
                </p:spPr>
                <p:txBody>
                  <a:bodyPr/>
                  <a:lstStyle/>
                  <a:p>
                    <a:endParaRPr lang="de-DE"/>
                  </a:p>
                </p:txBody>
              </p:sp>
              <p:sp>
                <p:nvSpPr>
                  <p:cNvPr id="44164" name="Freeform 337"/>
                  <p:cNvSpPr>
                    <a:spLocks/>
                  </p:cNvSpPr>
                  <p:nvPr/>
                </p:nvSpPr>
                <p:spPr bwMode="auto">
                  <a:xfrm>
                    <a:off x="2458" y="3266"/>
                    <a:ext cx="32" cy="5"/>
                  </a:xfrm>
                  <a:custGeom>
                    <a:avLst/>
                    <a:gdLst>
                      <a:gd name="T0" fmla="*/ 0 w 224"/>
                      <a:gd name="T1" fmla="*/ 5 h 35"/>
                      <a:gd name="T2" fmla="*/ 11 w 224"/>
                      <a:gd name="T3" fmla="*/ 4 h 35"/>
                      <a:gd name="T4" fmla="*/ 17 w 224"/>
                      <a:gd name="T5" fmla="*/ 4 h 35"/>
                      <a:gd name="T6" fmla="*/ 23 w 224"/>
                      <a:gd name="T7" fmla="*/ 2 h 35"/>
                      <a:gd name="T8" fmla="*/ 26 w 224"/>
                      <a:gd name="T9" fmla="*/ 2 h 35"/>
                      <a:gd name="T10" fmla="*/ 30 w 224"/>
                      <a:gd name="T11" fmla="*/ 1 h 35"/>
                      <a:gd name="T12" fmla="*/ 32 w 224"/>
                      <a:gd name="T13" fmla="*/ 0 h 35"/>
                      <a:gd name="T14" fmla="*/ 0 60000 65536"/>
                      <a:gd name="T15" fmla="*/ 0 60000 65536"/>
                      <a:gd name="T16" fmla="*/ 0 60000 65536"/>
                      <a:gd name="T17" fmla="*/ 0 60000 65536"/>
                      <a:gd name="T18" fmla="*/ 0 60000 65536"/>
                      <a:gd name="T19" fmla="*/ 0 60000 65536"/>
                      <a:gd name="T20" fmla="*/ 0 60000 65536"/>
                      <a:gd name="T21" fmla="*/ 0 w 224"/>
                      <a:gd name="T22" fmla="*/ 0 h 35"/>
                      <a:gd name="T23" fmla="*/ 224 w 224"/>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4" h="35">
                        <a:moveTo>
                          <a:pt x="0" y="35"/>
                        </a:moveTo>
                        <a:lnTo>
                          <a:pt x="74" y="28"/>
                        </a:lnTo>
                        <a:lnTo>
                          <a:pt x="121" y="26"/>
                        </a:lnTo>
                        <a:lnTo>
                          <a:pt x="163" y="14"/>
                        </a:lnTo>
                        <a:lnTo>
                          <a:pt x="184" y="11"/>
                        </a:lnTo>
                        <a:lnTo>
                          <a:pt x="211" y="6"/>
                        </a:lnTo>
                        <a:lnTo>
                          <a:pt x="224" y="0"/>
                        </a:lnTo>
                      </a:path>
                    </a:pathLst>
                  </a:custGeom>
                  <a:noFill/>
                  <a:ln w="0">
                    <a:solidFill>
                      <a:srgbClr val="000000"/>
                    </a:solidFill>
                    <a:round/>
                    <a:headEnd/>
                    <a:tailEnd/>
                  </a:ln>
                </p:spPr>
                <p:txBody>
                  <a:bodyPr/>
                  <a:lstStyle/>
                  <a:p>
                    <a:endParaRPr lang="de-DE"/>
                  </a:p>
                </p:txBody>
              </p:sp>
              <p:sp>
                <p:nvSpPr>
                  <p:cNvPr id="44165" name="Freeform 338"/>
                  <p:cNvSpPr>
                    <a:spLocks/>
                  </p:cNvSpPr>
                  <p:nvPr/>
                </p:nvSpPr>
                <p:spPr bwMode="auto">
                  <a:xfrm>
                    <a:off x="2458" y="3266"/>
                    <a:ext cx="32" cy="5"/>
                  </a:xfrm>
                  <a:custGeom>
                    <a:avLst/>
                    <a:gdLst>
                      <a:gd name="T0" fmla="*/ 0 w 224"/>
                      <a:gd name="T1" fmla="*/ 5 h 35"/>
                      <a:gd name="T2" fmla="*/ 11 w 224"/>
                      <a:gd name="T3" fmla="*/ 4 h 35"/>
                      <a:gd name="T4" fmla="*/ 17 w 224"/>
                      <a:gd name="T5" fmla="*/ 4 h 35"/>
                      <a:gd name="T6" fmla="*/ 23 w 224"/>
                      <a:gd name="T7" fmla="*/ 2 h 35"/>
                      <a:gd name="T8" fmla="*/ 26 w 224"/>
                      <a:gd name="T9" fmla="*/ 2 h 35"/>
                      <a:gd name="T10" fmla="*/ 30 w 224"/>
                      <a:gd name="T11" fmla="*/ 1 h 35"/>
                      <a:gd name="T12" fmla="*/ 32 w 224"/>
                      <a:gd name="T13" fmla="*/ 0 h 35"/>
                      <a:gd name="T14" fmla="*/ 0 60000 65536"/>
                      <a:gd name="T15" fmla="*/ 0 60000 65536"/>
                      <a:gd name="T16" fmla="*/ 0 60000 65536"/>
                      <a:gd name="T17" fmla="*/ 0 60000 65536"/>
                      <a:gd name="T18" fmla="*/ 0 60000 65536"/>
                      <a:gd name="T19" fmla="*/ 0 60000 65536"/>
                      <a:gd name="T20" fmla="*/ 0 60000 65536"/>
                      <a:gd name="T21" fmla="*/ 0 w 224"/>
                      <a:gd name="T22" fmla="*/ 0 h 35"/>
                      <a:gd name="T23" fmla="*/ 224 w 224"/>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4" h="35">
                        <a:moveTo>
                          <a:pt x="0" y="35"/>
                        </a:moveTo>
                        <a:lnTo>
                          <a:pt x="74" y="28"/>
                        </a:lnTo>
                        <a:lnTo>
                          <a:pt x="121" y="26"/>
                        </a:lnTo>
                        <a:lnTo>
                          <a:pt x="163" y="14"/>
                        </a:lnTo>
                        <a:lnTo>
                          <a:pt x="184" y="11"/>
                        </a:lnTo>
                        <a:lnTo>
                          <a:pt x="211" y="6"/>
                        </a:lnTo>
                        <a:lnTo>
                          <a:pt x="224" y="0"/>
                        </a:lnTo>
                      </a:path>
                    </a:pathLst>
                  </a:custGeom>
                  <a:noFill/>
                  <a:ln w="0">
                    <a:solidFill>
                      <a:srgbClr val="000000"/>
                    </a:solidFill>
                    <a:round/>
                    <a:headEnd/>
                    <a:tailEnd/>
                  </a:ln>
                </p:spPr>
                <p:txBody>
                  <a:bodyPr/>
                  <a:lstStyle/>
                  <a:p>
                    <a:endParaRPr lang="de-DE"/>
                  </a:p>
                </p:txBody>
              </p:sp>
              <p:sp>
                <p:nvSpPr>
                  <p:cNvPr id="44166" name="Freeform 339"/>
                  <p:cNvSpPr>
                    <a:spLocks/>
                  </p:cNvSpPr>
                  <p:nvPr/>
                </p:nvSpPr>
                <p:spPr bwMode="auto">
                  <a:xfrm>
                    <a:off x="2490" y="3263"/>
                    <a:ext cx="3" cy="5"/>
                  </a:xfrm>
                  <a:custGeom>
                    <a:avLst/>
                    <a:gdLst>
                      <a:gd name="T0" fmla="*/ 0 w 24"/>
                      <a:gd name="T1" fmla="*/ 0 h 29"/>
                      <a:gd name="T2" fmla="*/ 0 w 24"/>
                      <a:gd name="T3" fmla="*/ 2 h 29"/>
                      <a:gd name="T4" fmla="*/ 2 w 24"/>
                      <a:gd name="T5" fmla="*/ 4 h 29"/>
                      <a:gd name="T6" fmla="*/ 2 w 24"/>
                      <a:gd name="T7" fmla="*/ 5 h 29"/>
                      <a:gd name="T8" fmla="*/ 2 w 24"/>
                      <a:gd name="T9" fmla="*/ 4 h 29"/>
                      <a:gd name="T10" fmla="*/ 3 w 24"/>
                      <a:gd name="T11" fmla="*/ 3 h 29"/>
                      <a:gd name="T12" fmla="*/ 3 w 24"/>
                      <a:gd name="T13" fmla="*/ 1 h 29"/>
                      <a:gd name="T14" fmla="*/ 0 60000 65536"/>
                      <a:gd name="T15" fmla="*/ 0 60000 65536"/>
                      <a:gd name="T16" fmla="*/ 0 60000 65536"/>
                      <a:gd name="T17" fmla="*/ 0 60000 65536"/>
                      <a:gd name="T18" fmla="*/ 0 60000 65536"/>
                      <a:gd name="T19" fmla="*/ 0 60000 65536"/>
                      <a:gd name="T20" fmla="*/ 0 60000 65536"/>
                      <a:gd name="T21" fmla="*/ 0 w 24"/>
                      <a:gd name="T22" fmla="*/ 0 h 29"/>
                      <a:gd name="T23" fmla="*/ 24 w 2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9">
                        <a:moveTo>
                          <a:pt x="0" y="0"/>
                        </a:moveTo>
                        <a:lnTo>
                          <a:pt x="3" y="11"/>
                        </a:lnTo>
                        <a:lnTo>
                          <a:pt x="12" y="26"/>
                        </a:lnTo>
                        <a:lnTo>
                          <a:pt x="12" y="29"/>
                        </a:lnTo>
                        <a:lnTo>
                          <a:pt x="17" y="26"/>
                        </a:lnTo>
                        <a:lnTo>
                          <a:pt x="24" y="15"/>
                        </a:lnTo>
                        <a:lnTo>
                          <a:pt x="24" y="8"/>
                        </a:lnTo>
                      </a:path>
                    </a:pathLst>
                  </a:custGeom>
                  <a:noFill/>
                  <a:ln w="0">
                    <a:solidFill>
                      <a:srgbClr val="000000"/>
                    </a:solidFill>
                    <a:round/>
                    <a:headEnd/>
                    <a:tailEnd/>
                  </a:ln>
                </p:spPr>
                <p:txBody>
                  <a:bodyPr/>
                  <a:lstStyle/>
                  <a:p>
                    <a:endParaRPr lang="de-DE"/>
                  </a:p>
                </p:txBody>
              </p:sp>
              <p:sp>
                <p:nvSpPr>
                  <p:cNvPr id="44167" name="Freeform 340"/>
                  <p:cNvSpPr>
                    <a:spLocks/>
                  </p:cNvSpPr>
                  <p:nvPr/>
                </p:nvSpPr>
                <p:spPr bwMode="auto">
                  <a:xfrm>
                    <a:off x="2490" y="3263"/>
                    <a:ext cx="3" cy="5"/>
                  </a:xfrm>
                  <a:custGeom>
                    <a:avLst/>
                    <a:gdLst>
                      <a:gd name="T0" fmla="*/ 0 w 24"/>
                      <a:gd name="T1" fmla="*/ 0 h 29"/>
                      <a:gd name="T2" fmla="*/ 0 w 24"/>
                      <a:gd name="T3" fmla="*/ 2 h 29"/>
                      <a:gd name="T4" fmla="*/ 2 w 24"/>
                      <a:gd name="T5" fmla="*/ 4 h 29"/>
                      <a:gd name="T6" fmla="*/ 2 w 24"/>
                      <a:gd name="T7" fmla="*/ 5 h 29"/>
                      <a:gd name="T8" fmla="*/ 2 w 24"/>
                      <a:gd name="T9" fmla="*/ 4 h 29"/>
                      <a:gd name="T10" fmla="*/ 3 w 24"/>
                      <a:gd name="T11" fmla="*/ 3 h 29"/>
                      <a:gd name="T12" fmla="*/ 3 w 24"/>
                      <a:gd name="T13" fmla="*/ 1 h 29"/>
                      <a:gd name="T14" fmla="*/ 0 60000 65536"/>
                      <a:gd name="T15" fmla="*/ 0 60000 65536"/>
                      <a:gd name="T16" fmla="*/ 0 60000 65536"/>
                      <a:gd name="T17" fmla="*/ 0 60000 65536"/>
                      <a:gd name="T18" fmla="*/ 0 60000 65536"/>
                      <a:gd name="T19" fmla="*/ 0 60000 65536"/>
                      <a:gd name="T20" fmla="*/ 0 60000 65536"/>
                      <a:gd name="T21" fmla="*/ 0 w 24"/>
                      <a:gd name="T22" fmla="*/ 0 h 29"/>
                      <a:gd name="T23" fmla="*/ 24 w 2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9">
                        <a:moveTo>
                          <a:pt x="0" y="0"/>
                        </a:moveTo>
                        <a:lnTo>
                          <a:pt x="3" y="11"/>
                        </a:lnTo>
                        <a:lnTo>
                          <a:pt x="12" y="26"/>
                        </a:lnTo>
                        <a:lnTo>
                          <a:pt x="12" y="29"/>
                        </a:lnTo>
                        <a:lnTo>
                          <a:pt x="17" y="26"/>
                        </a:lnTo>
                        <a:lnTo>
                          <a:pt x="24" y="15"/>
                        </a:lnTo>
                        <a:lnTo>
                          <a:pt x="24" y="8"/>
                        </a:lnTo>
                      </a:path>
                    </a:pathLst>
                  </a:custGeom>
                  <a:noFill/>
                  <a:ln w="0">
                    <a:solidFill>
                      <a:srgbClr val="000000"/>
                    </a:solidFill>
                    <a:round/>
                    <a:headEnd/>
                    <a:tailEnd/>
                  </a:ln>
                </p:spPr>
                <p:txBody>
                  <a:bodyPr/>
                  <a:lstStyle/>
                  <a:p>
                    <a:endParaRPr lang="de-DE"/>
                  </a:p>
                </p:txBody>
              </p:sp>
              <p:sp>
                <p:nvSpPr>
                  <p:cNvPr id="44168" name="Freeform 341"/>
                  <p:cNvSpPr>
                    <a:spLocks/>
                  </p:cNvSpPr>
                  <p:nvPr/>
                </p:nvSpPr>
                <p:spPr bwMode="auto">
                  <a:xfrm>
                    <a:off x="2457" y="3208"/>
                    <a:ext cx="18" cy="12"/>
                  </a:xfrm>
                  <a:custGeom>
                    <a:avLst/>
                    <a:gdLst>
                      <a:gd name="T0" fmla="*/ 0 w 123"/>
                      <a:gd name="T1" fmla="*/ 4 h 78"/>
                      <a:gd name="T2" fmla="*/ 5 w 123"/>
                      <a:gd name="T3" fmla="*/ 2 h 78"/>
                      <a:gd name="T4" fmla="*/ 8 w 123"/>
                      <a:gd name="T5" fmla="*/ 2 h 78"/>
                      <a:gd name="T6" fmla="*/ 12 w 123"/>
                      <a:gd name="T7" fmla="*/ 1 h 78"/>
                      <a:gd name="T8" fmla="*/ 15 w 123"/>
                      <a:gd name="T9" fmla="*/ 1 h 78"/>
                      <a:gd name="T10" fmla="*/ 18 w 123"/>
                      <a:gd name="T11" fmla="*/ 1 h 78"/>
                      <a:gd name="T12" fmla="*/ 18 w 123"/>
                      <a:gd name="T13" fmla="*/ 0 h 78"/>
                      <a:gd name="T14" fmla="*/ 16 w 123"/>
                      <a:gd name="T15" fmla="*/ 4 h 78"/>
                      <a:gd name="T16" fmla="*/ 13 w 123"/>
                      <a:gd name="T17" fmla="*/ 8 h 78"/>
                      <a:gd name="T18" fmla="*/ 12 w 123"/>
                      <a:gd name="T19" fmla="*/ 9 h 78"/>
                      <a:gd name="T20" fmla="*/ 9 w 123"/>
                      <a:gd name="T21" fmla="*/ 11 h 78"/>
                      <a:gd name="T22" fmla="*/ 6 w 123"/>
                      <a:gd name="T23" fmla="*/ 12 h 78"/>
                      <a:gd name="T24" fmla="*/ 4 w 123"/>
                      <a:gd name="T25" fmla="*/ 12 h 78"/>
                      <a:gd name="T26" fmla="*/ 3 w 123"/>
                      <a:gd name="T27" fmla="*/ 12 h 78"/>
                      <a:gd name="T28" fmla="*/ 1 w 123"/>
                      <a:gd name="T29" fmla="*/ 10 h 78"/>
                      <a:gd name="T30" fmla="*/ 0 w 123"/>
                      <a:gd name="T31" fmla="*/ 8 h 78"/>
                      <a:gd name="T32" fmla="*/ 0 w 123"/>
                      <a:gd name="T33" fmla="*/ 5 h 78"/>
                      <a:gd name="T34" fmla="*/ 0 w 123"/>
                      <a:gd name="T35" fmla="*/ 4 h 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3"/>
                      <a:gd name="T55" fmla="*/ 0 h 78"/>
                      <a:gd name="T56" fmla="*/ 123 w 123"/>
                      <a:gd name="T57" fmla="*/ 78 h 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3" h="78">
                        <a:moveTo>
                          <a:pt x="2" y="26"/>
                        </a:moveTo>
                        <a:lnTo>
                          <a:pt x="33" y="14"/>
                        </a:lnTo>
                        <a:lnTo>
                          <a:pt x="55" y="11"/>
                        </a:lnTo>
                        <a:lnTo>
                          <a:pt x="80" y="8"/>
                        </a:lnTo>
                        <a:lnTo>
                          <a:pt x="103" y="8"/>
                        </a:lnTo>
                        <a:lnTo>
                          <a:pt x="121" y="8"/>
                        </a:lnTo>
                        <a:lnTo>
                          <a:pt x="123" y="0"/>
                        </a:lnTo>
                        <a:lnTo>
                          <a:pt x="110" y="26"/>
                        </a:lnTo>
                        <a:lnTo>
                          <a:pt x="90" y="51"/>
                        </a:lnTo>
                        <a:lnTo>
                          <a:pt x="80" y="58"/>
                        </a:lnTo>
                        <a:lnTo>
                          <a:pt x="62" y="71"/>
                        </a:lnTo>
                        <a:lnTo>
                          <a:pt x="38" y="76"/>
                        </a:lnTo>
                        <a:lnTo>
                          <a:pt x="26" y="78"/>
                        </a:lnTo>
                        <a:lnTo>
                          <a:pt x="20" y="78"/>
                        </a:lnTo>
                        <a:lnTo>
                          <a:pt x="6" y="65"/>
                        </a:lnTo>
                        <a:lnTo>
                          <a:pt x="0" y="51"/>
                        </a:lnTo>
                        <a:lnTo>
                          <a:pt x="0" y="35"/>
                        </a:lnTo>
                        <a:lnTo>
                          <a:pt x="2" y="26"/>
                        </a:lnTo>
                        <a:close/>
                      </a:path>
                    </a:pathLst>
                  </a:custGeom>
                  <a:solidFill>
                    <a:srgbClr val="FFFFFF"/>
                  </a:solidFill>
                  <a:ln w="9525">
                    <a:noFill/>
                    <a:round/>
                    <a:headEnd/>
                    <a:tailEnd/>
                  </a:ln>
                </p:spPr>
                <p:txBody>
                  <a:bodyPr/>
                  <a:lstStyle/>
                  <a:p>
                    <a:endParaRPr lang="de-DE"/>
                  </a:p>
                </p:txBody>
              </p:sp>
              <p:sp>
                <p:nvSpPr>
                  <p:cNvPr id="44169" name="Freeform 342"/>
                  <p:cNvSpPr>
                    <a:spLocks/>
                  </p:cNvSpPr>
                  <p:nvPr/>
                </p:nvSpPr>
                <p:spPr bwMode="auto">
                  <a:xfrm>
                    <a:off x="2457" y="3208"/>
                    <a:ext cx="18" cy="12"/>
                  </a:xfrm>
                  <a:custGeom>
                    <a:avLst/>
                    <a:gdLst>
                      <a:gd name="T0" fmla="*/ 0 w 123"/>
                      <a:gd name="T1" fmla="*/ 4 h 78"/>
                      <a:gd name="T2" fmla="*/ 5 w 123"/>
                      <a:gd name="T3" fmla="*/ 2 h 78"/>
                      <a:gd name="T4" fmla="*/ 8 w 123"/>
                      <a:gd name="T5" fmla="*/ 2 h 78"/>
                      <a:gd name="T6" fmla="*/ 12 w 123"/>
                      <a:gd name="T7" fmla="*/ 1 h 78"/>
                      <a:gd name="T8" fmla="*/ 15 w 123"/>
                      <a:gd name="T9" fmla="*/ 1 h 78"/>
                      <a:gd name="T10" fmla="*/ 18 w 123"/>
                      <a:gd name="T11" fmla="*/ 1 h 78"/>
                      <a:gd name="T12" fmla="*/ 18 w 123"/>
                      <a:gd name="T13" fmla="*/ 0 h 78"/>
                      <a:gd name="T14" fmla="*/ 16 w 123"/>
                      <a:gd name="T15" fmla="*/ 4 h 78"/>
                      <a:gd name="T16" fmla="*/ 13 w 123"/>
                      <a:gd name="T17" fmla="*/ 8 h 78"/>
                      <a:gd name="T18" fmla="*/ 12 w 123"/>
                      <a:gd name="T19" fmla="*/ 9 h 78"/>
                      <a:gd name="T20" fmla="*/ 9 w 123"/>
                      <a:gd name="T21" fmla="*/ 11 h 78"/>
                      <a:gd name="T22" fmla="*/ 6 w 123"/>
                      <a:gd name="T23" fmla="*/ 12 h 78"/>
                      <a:gd name="T24" fmla="*/ 4 w 123"/>
                      <a:gd name="T25" fmla="*/ 12 h 78"/>
                      <a:gd name="T26" fmla="*/ 3 w 123"/>
                      <a:gd name="T27" fmla="*/ 12 h 78"/>
                      <a:gd name="T28" fmla="*/ 1 w 123"/>
                      <a:gd name="T29" fmla="*/ 10 h 78"/>
                      <a:gd name="T30" fmla="*/ 0 w 123"/>
                      <a:gd name="T31" fmla="*/ 8 h 78"/>
                      <a:gd name="T32" fmla="*/ 0 w 123"/>
                      <a:gd name="T33" fmla="*/ 5 h 78"/>
                      <a:gd name="T34" fmla="*/ 0 w 123"/>
                      <a:gd name="T35" fmla="*/ 4 h 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3"/>
                      <a:gd name="T55" fmla="*/ 0 h 78"/>
                      <a:gd name="T56" fmla="*/ 123 w 123"/>
                      <a:gd name="T57" fmla="*/ 78 h 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3" h="78">
                        <a:moveTo>
                          <a:pt x="2" y="26"/>
                        </a:moveTo>
                        <a:lnTo>
                          <a:pt x="33" y="14"/>
                        </a:lnTo>
                        <a:lnTo>
                          <a:pt x="55" y="11"/>
                        </a:lnTo>
                        <a:lnTo>
                          <a:pt x="80" y="8"/>
                        </a:lnTo>
                        <a:lnTo>
                          <a:pt x="103" y="8"/>
                        </a:lnTo>
                        <a:lnTo>
                          <a:pt x="121" y="8"/>
                        </a:lnTo>
                        <a:lnTo>
                          <a:pt x="123" y="0"/>
                        </a:lnTo>
                        <a:lnTo>
                          <a:pt x="110" y="26"/>
                        </a:lnTo>
                        <a:lnTo>
                          <a:pt x="90" y="51"/>
                        </a:lnTo>
                        <a:lnTo>
                          <a:pt x="80" y="58"/>
                        </a:lnTo>
                        <a:lnTo>
                          <a:pt x="62" y="71"/>
                        </a:lnTo>
                        <a:lnTo>
                          <a:pt x="38" y="76"/>
                        </a:lnTo>
                        <a:lnTo>
                          <a:pt x="26" y="78"/>
                        </a:lnTo>
                        <a:lnTo>
                          <a:pt x="20" y="78"/>
                        </a:lnTo>
                        <a:lnTo>
                          <a:pt x="6" y="65"/>
                        </a:lnTo>
                        <a:lnTo>
                          <a:pt x="0" y="51"/>
                        </a:lnTo>
                        <a:lnTo>
                          <a:pt x="0" y="35"/>
                        </a:lnTo>
                        <a:lnTo>
                          <a:pt x="2" y="26"/>
                        </a:lnTo>
                      </a:path>
                    </a:pathLst>
                  </a:custGeom>
                  <a:noFill/>
                  <a:ln w="0">
                    <a:solidFill>
                      <a:srgbClr val="000000"/>
                    </a:solidFill>
                    <a:round/>
                    <a:headEnd/>
                    <a:tailEnd/>
                  </a:ln>
                </p:spPr>
                <p:txBody>
                  <a:bodyPr/>
                  <a:lstStyle/>
                  <a:p>
                    <a:endParaRPr lang="de-DE"/>
                  </a:p>
                </p:txBody>
              </p:sp>
              <p:sp>
                <p:nvSpPr>
                  <p:cNvPr id="44170" name="Freeform 343"/>
                  <p:cNvSpPr>
                    <a:spLocks/>
                  </p:cNvSpPr>
                  <p:nvPr/>
                </p:nvSpPr>
                <p:spPr bwMode="auto">
                  <a:xfrm>
                    <a:off x="2453" y="3206"/>
                    <a:ext cx="11" cy="5"/>
                  </a:xfrm>
                  <a:custGeom>
                    <a:avLst/>
                    <a:gdLst>
                      <a:gd name="T0" fmla="*/ 0 w 71"/>
                      <a:gd name="T1" fmla="*/ 4 h 25"/>
                      <a:gd name="T2" fmla="*/ 4 w 71"/>
                      <a:gd name="T3" fmla="*/ 5 h 25"/>
                      <a:gd name="T4" fmla="*/ 5 w 71"/>
                      <a:gd name="T5" fmla="*/ 5 h 25"/>
                      <a:gd name="T6" fmla="*/ 6 w 71"/>
                      <a:gd name="T7" fmla="*/ 3 h 25"/>
                      <a:gd name="T8" fmla="*/ 8 w 71"/>
                      <a:gd name="T9" fmla="*/ 1 h 25"/>
                      <a:gd name="T10" fmla="*/ 9 w 71"/>
                      <a:gd name="T11" fmla="*/ 0 h 25"/>
                      <a:gd name="T12" fmla="*/ 9 w 71"/>
                      <a:gd name="T13" fmla="*/ 0 h 25"/>
                      <a:gd name="T14" fmla="*/ 11 w 71"/>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25"/>
                      <a:gd name="T26" fmla="*/ 71 w 71"/>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25">
                        <a:moveTo>
                          <a:pt x="0" y="20"/>
                        </a:moveTo>
                        <a:lnTo>
                          <a:pt x="29" y="25"/>
                        </a:lnTo>
                        <a:lnTo>
                          <a:pt x="33" y="25"/>
                        </a:lnTo>
                        <a:lnTo>
                          <a:pt x="40" y="17"/>
                        </a:lnTo>
                        <a:lnTo>
                          <a:pt x="49" y="6"/>
                        </a:lnTo>
                        <a:lnTo>
                          <a:pt x="58" y="0"/>
                        </a:lnTo>
                        <a:lnTo>
                          <a:pt x="60" y="0"/>
                        </a:lnTo>
                        <a:lnTo>
                          <a:pt x="71" y="0"/>
                        </a:lnTo>
                      </a:path>
                    </a:pathLst>
                  </a:custGeom>
                  <a:noFill/>
                  <a:ln w="0">
                    <a:solidFill>
                      <a:srgbClr val="000000"/>
                    </a:solidFill>
                    <a:round/>
                    <a:headEnd/>
                    <a:tailEnd/>
                  </a:ln>
                </p:spPr>
                <p:txBody>
                  <a:bodyPr/>
                  <a:lstStyle/>
                  <a:p>
                    <a:endParaRPr lang="de-DE"/>
                  </a:p>
                </p:txBody>
              </p:sp>
              <p:sp>
                <p:nvSpPr>
                  <p:cNvPr id="44171" name="Freeform 344"/>
                  <p:cNvSpPr>
                    <a:spLocks/>
                  </p:cNvSpPr>
                  <p:nvPr/>
                </p:nvSpPr>
                <p:spPr bwMode="auto">
                  <a:xfrm>
                    <a:off x="2453" y="3206"/>
                    <a:ext cx="11" cy="5"/>
                  </a:xfrm>
                  <a:custGeom>
                    <a:avLst/>
                    <a:gdLst>
                      <a:gd name="T0" fmla="*/ 0 w 71"/>
                      <a:gd name="T1" fmla="*/ 4 h 25"/>
                      <a:gd name="T2" fmla="*/ 4 w 71"/>
                      <a:gd name="T3" fmla="*/ 5 h 25"/>
                      <a:gd name="T4" fmla="*/ 5 w 71"/>
                      <a:gd name="T5" fmla="*/ 5 h 25"/>
                      <a:gd name="T6" fmla="*/ 6 w 71"/>
                      <a:gd name="T7" fmla="*/ 3 h 25"/>
                      <a:gd name="T8" fmla="*/ 8 w 71"/>
                      <a:gd name="T9" fmla="*/ 1 h 25"/>
                      <a:gd name="T10" fmla="*/ 9 w 71"/>
                      <a:gd name="T11" fmla="*/ 0 h 25"/>
                      <a:gd name="T12" fmla="*/ 9 w 71"/>
                      <a:gd name="T13" fmla="*/ 0 h 25"/>
                      <a:gd name="T14" fmla="*/ 11 w 71"/>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25"/>
                      <a:gd name="T26" fmla="*/ 71 w 71"/>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25">
                        <a:moveTo>
                          <a:pt x="0" y="20"/>
                        </a:moveTo>
                        <a:lnTo>
                          <a:pt x="29" y="25"/>
                        </a:lnTo>
                        <a:lnTo>
                          <a:pt x="33" y="25"/>
                        </a:lnTo>
                        <a:lnTo>
                          <a:pt x="40" y="17"/>
                        </a:lnTo>
                        <a:lnTo>
                          <a:pt x="49" y="6"/>
                        </a:lnTo>
                        <a:lnTo>
                          <a:pt x="58" y="0"/>
                        </a:lnTo>
                        <a:lnTo>
                          <a:pt x="60" y="0"/>
                        </a:lnTo>
                        <a:lnTo>
                          <a:pt x="71" y="0"/>
                        </a:lnTo>
                      </a:path>
                    </a:pathLst>
                  </a:custGeom>
                  <a:noFill/>
                  <a:ln w="0">
                    <a:solidFill>
                      <a:srgbClr val="000000"/>
                    </a:solidFill>
                    <a:round/>
                    <a:headEnd/>
                    <a:tailEnd/>
                  </a:ln>
                </p:spPr>
                <p:txBody>
                  <a:bodyPr/>
                  <a:lstStyle/>
                  <a:p>
                    <a:endParaRPr lang="de-DE"/>
                  </a:p>
                </p:txBody>
              </p:sp>
              <p:sp>
                <p:nvSpPr>
                  <p:cNvPr id="44172" name="Freeform 345"/>
                  <p:cNvSpPr>
                    <a:spLocks/>
                  </p:cNvSpPr>
                  <p:nvPr/>
                </p:nvSpPr>
                <p:spPr bwMode="auto">
                  <a:xfrm>
                    <a:off x="2457" y="3213"/>
                    <a:ext cx="5" cy="7"/>
                  </a:xfrm>
                  <a:custGeom>
                    <a:avLst/>
                    <a:gdLst>
                      <a:gd name="T0" fmla="*/ 0 w 33"/>
                      <a:gd name="T1" fmla="*/ 4 h 44"/>
                      <a:gd name="T2" fmla="*/ 0 w 33"/>
                      <a:gd name="T3" fmla="*/ 3 h 44"/>
                      <a:gd name="T4" fmla="*/ 0 w 33"/>
                      <a:gd name="T5" fmla="*/ 1 h 44"/>
                      <a:gd name="T6" fmla="*/ 0 w 33"/>
                      <a:gd name="T7" fmla="*/ 0 h 44"/>
                      <a:gd name="T8" fmla="*/ 0 w 33"/>
                      <a:gd name="T9" fmla="*/ 0 h 44"/>
                      <a:gd name="T10" fmla="*/ 3 w 33"/>
                      <a:gd name="T11" fmla="*/ 0 h 44"/>
                      <a:gd name="T12" fmla="*/ 3 w 33"/>
                      <a:gd name="T13" fmla="*/ 1 h 44"/>
                      <a:gd name="T14" fmla="*/ 4 w 33"/>
                      <a:gd name="T15" fmla="*/ 1 h 44"/>
                      <a:gd name="T16" fmla="*/ 5 w 33"/>
                      <a:gd name="T17" fmla="*/ 3 h 44"/>
                      <a:gd name="T18" fmla="*/ 5 w 33"/>
                      <a:gd name="T19" fmla="*/ 4 h 44"/>
                      <a:gd name="T20" fmla="*/ 5 w 33"/>
                      <a:gd name="T21" fmla="*/ 7 h 44"/>
                      <a:gd name="T22" fmla="*/ 3 w 33"/>
                      <a:gd name="T23" fmla="*/ 7 h 44"/>
                      <a:gd name="T24" fmla="*/ 2 w 33"/>
                      <a:gd name="T25" fmla="*/ 6 h 44"/>
                      <a:gd name="T26" fmla="*/ 0 w 33"/>
                      <a:gd name="T27" fmla="*/ 4 h 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44"/>
                      <a:gd name="T44" fmla="*/ 33 w 33"/>
                      <a:gd name="T45" fmla="*/ 44 h 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44">
                        <a:moveTo>
                          <a:pt x="2" y="26"/>
                        </a:moveTo>
                        <a:lnTo>
                          <a:pt x="0" y="20"/>
                        </a:lnTo>
                        <a:lnTo>
                          <a:pt x="0" y="8"/>
                        </a:lnTo>
                        <a:lnTo>
                          <a:pt x="0" y="0"/>
                        </a:lnTo>
                        <a:lnTo>
                          <a:pt x="2" y="0"/>
                        </a:lnTo>
                        <a:lnTo>
                          <a:pt x="19" y="0"/>
                        </a:lnTo>
                        <a:lnTo>
                          <a:pt x="21" y="4"/>
                        </a:lnTo>
                        <a:lnTo>
                          <a:pt x="25" y="4"/>
                        </a:lnTo>
                        <a:lnTo>
                          <a:pt x="32" y="17"/>
                        </a:lnTo>
                        <a:lnTo>
                          <a:pt x="33" y="26"/>
                        </a:lnTo>
                        <a:lnTo>
                          <a:pt x="32" y="44"/>
                        </a:lnTo>
                        <a:lnTo>
                          <a:pt x="21" y="44"/>
                        </a:lnTo>
                        <a:lnTo>
                          <a:pt x="12" y="39"/>
                        </a:lnTo>
                        <a:lnTo>
                          <a:pt x="2" y="26"/>
                        </a:lnTo>
                        <a:close/>
                      </a:path>
                    </a:pathLst>
                  </a:custGeom>
                  <a:solidFill>
                    <a:srgbClr val="000000"/>
                  </a:solidFill>
                  <a:ln w="9525">
                    <a:noFill/>
                    <a:round/>
                    <a:headEnd/>
                    <a:tailEnd/>
                  </a:ln>
                </p:spPr>
                <p:txBody>
                  <a:bodyPr/>
                  <a:lstStyle/>
                  <a:p>
                    <a:endParaRPr lang="de-DE"/>
                  </a:p>
                </p:txBody>
              </p:sp>
              <p:sp>
                <p:nvSpPr>
                  <p:cNvPr id="44173" name="Freeform 346"/>
                  <p:cNvSpPr>
                    <a:spLocks/>
                  </p:cNvSpPr>
                  <p:nvPr/>
                </p:nvSpPr>
                <p:spPr bwMode="auto">
                  <a:xfrm>
                    <a:off x="2457" y="3213"/>
                    <a:ext cx="5" cy="7"/>
                  </a:xfrm>
                  <a:custGeom>
                    <a:avLst/>
                    <a:gdLst>
                      <a:gd name="T0" fmla="*/ 0 w 33"/>
                      <a:gd name="T1" fmla="*/ 4 h 44"/>
                      <a:gd name="T2" fmla="*/ 0 w 33"/>
                      <a:gd name="T3" fmla="*/ 3 h 44"/>
                      <a:gd name="T4" fmla="*/ 0 w 33"/>
                      <a:gd name="T5" fmla="*/ 1 h 44"/>
                      <a:gd name="T6" fmla="*/ 0 w 33"/>
                      <a:gd name="T7" fmla="*/ 0 h 44"/>
                      <a:gd name="T8" fmla="*/ 0 w 33"/>
                      <a:gd name="T9" fmla="*/ 0 h 44"/>
                      <a:gd name="T10" fmla="*/ 3 w 33"/>
                      <a:gd name="T11" fmla="*/ 0 h 44"/>
                      <a:gd name="T12" fmla="*/ 3 w 33"/>
                      <a:gd name="T13" fmla="*/ 1 h 44"/>
                      <a:gd name="T14" fmla="*/ 4 w 33"/>
                      <a:gd name="T15" fmla="*/ 1 h 44"/>
                      <a:gd name="T16" fmla="*/ 5 w 33"/>
                      <a:gd name="T17" fmla="*/ 3 h 44"/>
                      <a:gd name="T18" fmla="*/ 5 w 33"/>
                      <a:gd name="T19" fmla="*/ 4 h 44"/>
                      <a:gd name="T20" fmla="*/ 5 w 33"/>
                      <a:gd name="T21" fmla="*/ 7 h 44"/>
                      <a:gd name="T22" fmla="*/ 3 w 33"/>
                      <a:gd name="T23" fmla="*/ 7 h 44"/>
                      <a:gd name="T24" fmla="*/ 2 w 33"/>
                      <a:gd name="T25" fmla="*/ 6 h 44"/>
                      <a:gd name="T26" fmla="*/ 0 w 33"/>
                      <a:gd name="T27" fmla="*/ 4 h 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44"/>
                      <a:gd name="T44" fmla="*/ 33 w 33"/>
                      <a:gd name="T45" fmla="*/ 44 h 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44">
                        <a:moveTo>
                          <a:pt x="2" y="26"/>
                        </a:moveTo>
                        <a:lnTo>
                          <a:pt x="0" y="20"/>
                        </a:lnTo>
                        <a:lnTo>
                          <a:pt x="0" y="8"/>
                        </a:lnTo>
                        <a:lnTo>
                          <a:pt x="0" y="0"/>
                        </a:lnTo>
                        <a:lnTo>
                          <a:pt x="2" y="0"/>
                        </a:lnTo>
                        <a:lnTo>
                          <a:pt x="19" y="0"/>
                        </a:lnTo>
                        <a:lnTo>
                          <a:pt x="21" y="4"/>
                        </a:lnTo>
                        <a:lnTo>
                          <a:pt x="25" y="4"/>
                        </a:lnTo>
                        <a:lnTo>
                          <a:pt x="32" y="17"/>
                        </a:lnTo>
                        <a:lnTo>
                          <a:pt x="33" y="26"/>
                        </a:lnTo>
                        <a:lnTo>
                          <a:pt x="32" y="44"/>
                        </a:lnTo>
                        <a:lnTo>
                          <a:pt x="21" y="44"/>
                        </a:lnTo>
                        <a:lnTo>
                          <a:pt x="12" y="39"/>
                        </a:lnTo>
                        <a:lnTo>
                          <a:pt x="2" y="26"/>
                        </a:lnTo>
                      </a:path>
                    </a:pathLst>
                  </a:custGeom>
                  <a:noFill/>
                  <a:ln w="0">
                    <a:solidFill>
                      <a:srgbClr val="000000"/>
                    </a:solidFill>
                    <a:round/>
                    <a:headEnd/>
                    <a:tailEnd/>
                  </a:ln>
                </p:spPr>
                <p:txBody>
                  <a:bodyPr/>
                  <a:lstStyle/>
                  <a:p>
                    <a:endParaRPr lang="de-DE"/>
                  </a:p>
                </p:txBody>
              </p:sp>
              <p:sp>
                <p:nvSpPr>
                  <p:cNvPr id="44174" name="Freeform 347"/>
                  <p:cNvSpPr>
                    <a:spLocks/>
                  </p:cNvSpPr>
                  <p:nvPr/>
                </p:nvSpPr>
                <p:spPr bwMode="auto">
                  <a:xfrm>
                    <a:off x="2588" y="3116"/>
                    <a:ext cx="17" cy="28"/>
                  </a:xfrm>
                  <a:custGeom>
                    <a:avLst/>
                    <a:gdLst>
                      <a:gd name="T0" fmla="*/ 4 w 119"/>
                      <a:gd name="T1" fmla="*/ 10 h 167"/>
                      <a:gd name="T2" fmla="*/ 3 w 119"/>
                      <a:gd name="T3" fmla="*/ 7 h 167"/>
                      <a:gd name="T4" fmla="*/ 5 w 119"/>
                      <a:gd name="T5" fmla="*/ 5 h 167"/>
                      <a:gd name="T6" fmla="*/ 8 w 119"/>
                      <a:gd name="T7" fmla="*/ 10 h 167"/>
                      <a:gd name="T8" fmla="*/ 8 w 119"/>
                      <a:gd name="T9" fmla="*/ 12 h 167"/>
                      <a:gd name="T10" fmla="*/ 5 w 119"/>
                      <a:gd name="T11" fmla="*/ 14 h 167"/>
                      <a:gd name="T12" fmla="*/ 5 w 119"/>
                      <a:gd name="T13" fmla="*/ 17 h 167"/>
                      <a:gd name="T14" fmla="*/ 10 w 119"/>
                      <a:gd name="T15" fmla="*/ 28 h 167"/>
                      <a:gd name="T16" fmla="*/ 17 w 119"/>
                      <a:gd name="T17" fmla="*/ 24 h 167"/>
                      <a:gd name="T18" fmla="*/ 15 w 119"/>
                      <a:gd name="T19" fmla="*/ 19 h 167"/>
                      <a:gd name="T20" fmla="*/ 10 w 119"/>
                      <a:gd name="T21" fmla="*/ 21 h 167"/>
                      <a:gd name="T22" fmla="*/ 8 w 119"/>
                      <a:gd name="T23" fmla="*/ 17 h 167"/>
                      <a:gd name="T24" fmla="*/ 11 w 119"/>
                      <a:gd name="T25" fmla="*/ 15 h 167"/>
                      <a:gd name="T26" fmla="*/ 11 w 119"/>
                      <a:gd name="T27" fmla="*/ 11 h 167"/>
                      <a:gd name="T28" fmla="*/ 7 w 119"/>
                      <a:gd name="T29" fmla="*/ 1 h 167"/>
                      <a:gd name="T30" fmla="*/ 4 w 119"/>
                      <a:gd name="T31" fmla="*/ 0 h 167"/>
                      <a:gd name="T32" fmla="*/ 0 w 119"/>
                      <a:gd name="T33" fmla="*/ 2 h 167"/>
                      <a:gd name="T34" fmla="*/ 0 w 119"/>
                      <a:gd name="T35" fmla="*/ 6 h 167"/>
                      <a:gd name="T36" fmla="*/ 2 w 119"/>
                      <a:gd name="T37" fmla="*/ 11 h 167"/>
                      <a:gd name="T38" fmla="*/ 4 w 119"/>
                      <a:gd name="T39" fmla="*/ 10 h 1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9"/>
                      <a:gd name="T61" fmla="*/ 0 h 167"/>
                      <a:gd name="T62" fmla="*/ 119 w 119"/>
                      <a:gd name="T63" fmla="*/ 167 h 16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9" h="167">
                        <a:moveTo>
                          <a:pt x="31" y="61"/>
                        </a:moveTo>
                        <a:lnTo>
                          <a:pt x="19" y="41"/>
                        </a:lnTo>
                        <a:lnTo>
                          <a:pt x="38" y="30"/>
                        </a:lnTo>
                        <a:lnTo>
                          <a:pt x="55" y="62"/>
                        </a:lnTo>
                        <a:lnTo>
                          <a:pt x="56" y="73"/>
                        </a:lnTo>
                        <a:lnTo>
                          <a:pt x="38" y="83"/>
                        </a:lnTo>
                        <a:lnTo>
                          <a:pt x="38" y="103"/>
                        </a:lnTo>
                        <a:lnTo>
                          <a:pt x="71" y="167"/>
                        </a:lnTo>
                        <a:lnTo>
                          <a:pt x="119" y="141"/>
                        </a:lnTo>
                        <a:lnTo>
                          <a:pt x="105" y="114"/>
                        </a:lnTo>
                        <a:lnTo>
                          <a:pt x="71" y="128"/>
                        </a:lnTo>
                        <a:lnTo>
                          <a:pt x="56" y="101"/>
                        </a:lnTo>
                        <a:lnTo>
                          <a:pt x="80" y="90"/>
                        </a:lnTo>
                        <a:lnTo>
                          <a:pt x="80" y="67"/>
                        </a:lnTo>
                        <a:lnTo>
                          <a:pt x="48" y="8"/>
                        </a:lnTo>
                        <a:lnTo>
                          <a:pt x="31" y="0"/>
                        </a:lnTo>
                        <a:lnTo>
                          <a:pt x="3" y="14"/>
                        </a:lnTo>
                        <a:lnTo>
                          <a:pt x="0" y="34"/>
                        </a:lnTo>
                        <a:lnTo>
                          <a:pt x="17" y="67"/>
                        </a:lnTo>
                        <a:lnTo>
                          <a:pt x="31" y="61"/>
                        </a:lnTo>
                        <a:close/>
                      </a:path>
                    </a:pathLst>
                  </a:custGeom>
                  <a:solidFill>
                    <a:srgbClr val="0366E3"/>
                  </a:solidFill>
                  <a:ln w="9525">
                    <a:noFill/>
                    <a:round/>
                    <a:headEnd/>
                    <a:tailEnd/>
                  </a:ln>
                </p:spPr>
                <p:txBody>
                  <a:bodyPr/>
                  <a:lstStyle/>
                  <a:p>
                    <a:endParaRPr lang="de-DE"/>
                  </a:p>
                </p:txBody>
              </p:sp>
              <p:sp>
                <p:nvSpPr>
                  <p:cNvPr id="44175" name="Freeform 348"/>
                  <p:cNvSpPr>
                    <a:spLocks/>
                  </p:cNvSpPr>
                  <p:nvPr/>
                </p:nvSpPr>
                <p:spPr bwMode="auto">
                  <a:xfrm>
                    <a:off x="2588" y="3116"/>
                    <a:ext cx="17" cy="28"/>
                  </a:xfrm>
                  <a:custGeom>
                    <a:avLst/>
                    <a:gdLst>
                      <a:gd name="T0" fmla="*/ 4 w 119"/>
                      <a:gd name="T1" fmla="*/ 10 h 167"/>
                      <a:gd name="T2" fmla="*/ 3 w 119"/>
                      <a:gd name="T3" fmla="*/ 7 h 167"/>
                      <a:gd name="T4" fmla="*/ 5 w 119"/>
                      <a:gd name="T5" fmla="*/ 5 h 167"/>
                      <a:gd name="T6" fmla="*/ 8 w 119"/>
                      <a:gd name="T7" fmla="*/ 10 h 167"/>
                      <a:gd name="T8" fmla="*/ 8 w 119"/>
                      <a:gd name="T9" fmla="*/ 12 h 167"/>
                      <a:gd name="T10" fmla="*/ 5 w 119"/>
                      <a:gd name="T11" fmla="*/ 14 h 167"/>
                      <a:gd name="T12" fmla="*/ 5 w 119"/>
                      <a:gd name="T13" fmla="*/ 17 h 167"/>
                      <a:gd name="T14" fmla="*/ 10 w 119"/>
                      <a:gd name="T15" fmla="*/ 28 h 167"/>
                      <a:gd name="T16" fmla="*/ 17 w 119"/>
                      <a:gd name="T17" fmla="*/ 24 h 167"/>
                      <a:gd name="T18" fmla="*/ 15 w 119"/>
                      <a:gd name="T19" fmla="*/ 19 h 167"/>
                      <a:gd name="T20" fmla="*/ 10 w 119"/>
                      <a:gd name="T21" fmla="*/ 21 h 167"/>
                      <a:gd name="T22" fmla="*/ 8 w 119"/>
                      <a:gd name="T23" fmla="*/ 17 h 167"/>
                      <a:gd name="T24" fmla="*/ 11 w 119"/>
                      <a:gd name="T25" fmla="*/ 15 h 167"/>
                      <a:gd name="T26" fmla="*/ 11 w 119"/>
                      <a:gd name="T27" fmla="*/ 11 h 167"/>
                      <a:gd name="T28" fmla="*/ 7 w 119"/>
                      <a:gd name="T29" fmla="*/ 1 h 167"/>
                      <a:gd name="T30" fmla="*/ 4 w 119"/>
                      <a:gd name="T31" fmla="*/ 0 h 167"/>
                      <a:gd name="T32" fmla="*/ 0 w 119"/>
                      <a:gd name="T33" fmla="*/ 2 h 167"/>
                      <a:gd name="T34" fmla="*/ 0 w 119"/>
                      <a:gd name="T35" fmla="*/ 6 h 167"/>
                      <a:gd name="T36" fmla="*/ 2 w 119"/>
                      <a:gd name="T37" fmla="*/ 11 h 167"/>
                      <a:gd name="T38" fmla="*/ 4 w 119"/>
                      <a:gd name="T39" fmla="*/ 10 h 1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9"/>
                      <a:gd name="T61" fmla="*/ 0 h 167"/>
                      <a:gd name="T62" fmla="*/ 119 w 119"/>
                      <a:gd name="T63" fmla="*/ 167 h 16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9" h="167">
                        <a:moveTo>
                          <a:pt x="31" y="61"/>
                        </a:moveTo>
                        <a:lnTo>
                          <a:pt x="19" y="41"/>
                        </a:lnTo>
                        <a:lnTo>
                          <a:pt x="38" y="30"/>
                        </a:lnTo>
                        <a:lnTo>
                          <a:pt x="55" y="62"/>
                        </a:lnTo>
                        <a:lnTo>
                          <a:pt x="56" y="73"/>
                        </a:lnTo>
                        <a:lnTo>
                          <a:pt x="38" y="83"/>
                        </a:lnTo>
                        <a:lnTo>
                          <a:pt x="38" y="103"/>
                        </a:lnTo>
                        <a:lnTo>
                          <a:pt x="71" y="167"/>
                        </a:lnTo>
                        <a:lnTo>
                          <a:pt x="119" y="141"/>
                        </a:lnTo>
                        <a:lnTo>
                          <a:pt x="105" y="114"/>
                        </a:lnTo>
                        <a:lnTo>
                          <a:pt x="71" y="128"/>
                        </a:lnTo>
                        <a:lnTo>
                          <a:pt x="56" y="101"/>
                        </a:lnTo>
                        <a:lnTo>
                          <a:pt x="80" y="90"/>
                        </a:lnTo>
                        <a:lnTo>
                          <a:pt x="80" y="67"/>
                        </a:lnTo>
                        <a:lnTo>
                          <a:pt x="48" y="8"/>
                        </a:lnTo>
                        <a:lnTo>
                          <a:pt x="31" y="0"/>
                        </a:lnTo>
                        <a:lnTo>
                          <a:pt x="3" y="14"/>
                        </a:lnTo>
                        <a:lnTo>
                          <a:pt x="0" y="34"/>
                        </a:lnTo>
                        <a:lnTo>
                          <a:pt x="17" y="67"/>
                        </a:lnTo>
                        <a:lnTo>
                          <a:pt x="31" y="61"/>
                        </a:lnTo>
                      </a:path>
                    </a:pathLst>
                  </a:custGeom>
                  <a:noFill/>
                  <a:ln w="0">
                    <a:solidFill>
                      <a:srgbClr val="000000"/>
                    </a:solidFill>
                    <a:round/>
                    <a:headEnd/>
                    <a:tailEnd/>
                  </a:ln>
                </p:spPr>
                <p:txBody>
                  <a:bodyPr/>
                  <a:lstStyle/>
                  <a:p>
                    <a:endParaRPr lang="de-DE"/>
                  </a:p>
                </p:txBody>
              </p:sp>
              <p:sp>
                <p:nvSpPr>
                  <p:cNvPr id="44176" name="Freeform 349"/>
                  <p:cNvSpPr>
                    <a:spLocks/>
                  </p:cNvSpPr>
                  <p:nvPr/>
                </p:nvSpPr>
                <p:spPr bwMode="auto">
                  <a:xfrm>
                    <a:off x="2464" y="3074"/>
                    <a:ext cx="81" cy="94"/>
                  </a:xfrm>
                  <a:custGeom>
                    <a:avLst/>
                    <a:gdLst>
                      <a:gd name="T0" fmla="*/ 70 w 570"/>
                      <a:gd name="T1" fmla="*/ 33 h 566"/>
                      <a:gd name="T2" fmla="*/ 70 w 570"/>
                      <a:gd name="T3" fmla="*/ 34 h 566"/>
                      <a:gd name="T4" fmla="*/ 72 w 570"/>
                      <a:gd name="T5" fmla="*/ 46 h 566"/>
                      <a:gd name="T6" fmla="*/ 70 w 570"/>
                      <a:gd name="T7" fmla="*/ 58 h 566"/>
                      <a:gd name="T8" fmla="*/ 66 w 570"/>
                      <a:gd name="T9" fmla="*/ 68 h 566"/>
                      <a:gd name="T10" fmla="*/ 58 w 570"/>
                      <a:gd name="T11" fmla="*/ 77 h 566"/>
                      <a:gd name="T12" fmla="*/ 49 w 570"/>
                      <a:gd name="T13" fmla="*/ 82 h 566"/>
                      <a:gd name="T14" fmla="*/ 39 w 570"/>
                      <a:gd name="T15" fmla="*/ 83 h 566"/>
                      <a:gd name="T16" fmla="*/ 28 w 570"/>
                      <a:gd name="T17" fmla="*/ 81 h 566"/>
                      <a:gd name="T18" fmla="*/ 20 w 570"/>
                      <a:gd name="T19" fmla="*/ 75 h 566"/>
                      <a:gd name="T20" fmla="*/ 13 w 570"/>
                      <a:gd name="T21" fmla="*/ 66 h 566"/>
                      <a:gd name="T22" fmla="*/ 9 w 570"/>
                      <a:gd name="T23" fmla="*/ 54 h 566"/>
                      <a:gd name="T24" fmla="*/ 9 w 570"/>
                      <a:gd name="T25" fmla="*/ 43 h 566"/>
                      <a:gd name="T26" fmla="*/ 12 w 570"/>
                      <a:gd name="T27" fmla="*/ 31 h 566"/>
                      <a:gd name="T28" fmla="*/ 18 w 570"/>
                      <a:gd name="T29" fmla="*/ 21 h 566"/>
                      <a:gd name="T30" fmla="*/ 26 w 570"/>
                      <a:gd name="T31" fmla="*/ 14 h 566"/>
                      <a:gd name="T32" fmla="*/ 36 w 570"/>
                      <a:gd name="T33" fmla="*/ 11 h 566"/>
                      <a:gd name="T34" fmla="*/ 46 w 570"/>
                      <a:gd name="T35" fmla="*/ 11 h 566"/>
                      <a:gd name="T36" fmla="*/ 56 w 570"/>
                      <a:gd name="T37" fmla="*/ 15 h 566"/>
                      <a:gd name="T38" fmla="*/ 64 w 570"/>
                      <a:gd name="T39" fmla="*/ 23 h 566"/>
                      <a:gd name="T40" fmla="*/ 70 w 570"/>
                      <a:gd name="T41" fmla="*/ 33 h 566"/>
                      <a:gd name="T42" fmla="*/ 78 w 570"/>
                      <a:gd name="T43" fmla="*/ 29 h 566"/>
                      <a:gd name="T44" fmla="*/ 72 w 570"/>
                      <a:gd name="T45" fmla="*/ 18 h 566"/>
                      <a:gd name="T46" fmla="*/ 63 w 570"/>
                      <a:gd name="T47" fmla="*/ 8 h 566"/>
                      <a:gd name="T48" fmla="*/ 53 w 570"/>
                      <a:gd name="T49" fmla="*/ 2 h 566"/>
                      <a:gd name="T50" fmla="*/ 41 w 570"/>
                      <a:gd name="T51" fmla="*/ 0 h 566"/>
                      <a:gd name="T52" fmla="*/ 29 w 570"/>
                      <a:gd name="T53" fmla="*/ 1 h 566"/>
                      <a:gd name="T54" fmla="*/ 18 w 570"/>
                      <a:gd name="T55" fmla="*/ 7 h 566"/>
                      <a:gd name="T56" fmla="*/ 10 w 570"/>
                      <a:gd name="T57" fmla="*/ 16 h 566"/>
                      <a:gd name="T58" fmla="*/ 3 w 570"/>
                      <a:gd name="T59" fmla="*/ 27 h 566"/>
                      <a:gd name="T60" fmla="*/ 0 w 570"/>
                      <a:gd name="T61" fmla="*/ 40 h 566"/>
                      <a:gd name="T62" fmla="*/ 0 w 570"/>
                      <a:gd name="T63" fmla="*/ 54 h 566"/>
                      <a:gd name="T64" fmla="*/ 3 w 570"/>
                      <a:gd name="T65" fmla="*/ 67 h 566"/>
                      <a:gd name="T66" fmla="*/ 10 w 570"/>
                      <a:gd name="T67" fmla="*/ 78 h 566"/>
                      <a:gd name="T68" fmla="*/ 19 w 570"/>
                      <a:gd name="T69" fmla="*/ 87 h 566"/>
                      <a:gd name="T70" fmla="*/ 30 w 570"/>
                      <a:gd name="T71" fmla="*/ 92 h 566"/>
                      <a:gd name="T72" fmla="*/ 41 w 570"/>
                      <a:gd name="T73" fmla="*/ 94 h 566"/>
                      <a:gd name="T74" fmla="*/ 53 w 570"/>
                      <a:gd name="T75" fmla="*/ 92 h 566"/>
                      <a:gd name="T76" fmla="*/ 64 w 570"/>
                      <a:gd name="T77" fmla="*/ 86 h 566"/>
                      <a:gd name="T78" fmla="*/ 72 w 570"/>
                      <a:gd name="T79" fmla="*/ 76 h 566"/>
                      <a:gd name="T80" fmla="*/ 78 w 570"/>
                      <a:gd name="T81" fmla="*/ 64 h 566"/>
                      <a:gd name="T82" fmla="*/ 81 w 570"/>
                      <a:gd name="T83" fmla="*/ 51 h 566"/>
                      <a:gd name="T84" fmla="*/ 80 w 570"/>
                      <a:gd name="T85" fmla="*/ 37 h 566"/>
                      <a:gd name="T86" fmla="*/ 78 w 570"/>
                      <a:gd name="T87" fmla="*/ 29 h 566"/>
                      <a:gd name="T88" fmla="*/ 70 w 570"/>
                      <a:gd name="T89" fmla="*/ 33 h 5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0"/>
                      <a:gd name="T136" fmla="*/ 0 h 566"/>
                      <a:gd name="T137" fmla="*/ 570 w 570"/>
                      <a:gd name="T138" fmla="*/ 566 h 5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0" h="566">
                        <a:moveTo>
                          <a:pt x="490" y="201"/>
                        </a:moveTo>
                        <a:lnTo>
                          <a:pt x="491" y="204"/>
                        </a:lnTo>
                        <a:lnTo>
                          <a:pt x="504" y="274"/>
                        </a:lnTo>
                        <a:lnTo>
                          <a:pt x="494" y="348"/>
                        </a:lnTo>
                        <a:lnTo>
                          <a:pt x="463" y="411"/>
                        </a:lnTo>
                        <a:lnTo>
                          <a:pt x="411" y="464"/>
                        </a:lnTo>
                        <a:lnTo>
                          <a:pt x="345" y="495"/>
                        </a:lnTo>
                        <a:lnTo>
                          <a:pt x="276" y="502"/>
                        </a:lnTo>
                        <a:lnTo>
                          <a:pt x="200" y="486"/>
                        </a:lnTo>
                        <a:lnTo>
                          <a:pt x="141" y="452"/>
                        </a:lnTo>
                        <a:lnTo>
                          <a:pt x="92" y="395"/>
                        </a:lnTo>
                        <a:lnTo>
                          <a:pt x="63" y="328"/>
                        </a:lnTo>
                        <a:lnTo>
                          <a:pt x="61" y="258"/>
                        </a:lnTo>
                        <a:lnTo>
                          <a:pt x="81" y="188"/>
                        </a:lnTo>
                        <a:lnTo>
                          <a:pt x="124" y="129"/>
                        </a:lnTo>
                        <a:lnTo>
                          <a:pt x="181" y="86"/>
                        </a:lnTo>
                        <a:lnTo>
                          <a:pt x="252" y="64"/>
                        </a:lnTo>
                        <a:lnTo>
                          <a:pt x="327" y="68"/>
                        </a:lnTo>
                        <a:lnTo>
                          <a:pt x="394" y="92"/>
                        </a:lnTo>
                        <a:lnTo>
                          <a:pt x="451" y="140"/>
                        </a:lnTo>
                        <a:lnTo>
                          <a:pt x="490" y="201"/>
                        </a:lnTo>
                        <a:lnTo>
                          <a:pt x="549" y="177"/>
                        </a:lnTo>
                        <a:lnTo>
                          <a:pt x="506" y="109"/>
                        </a:lnTo>
                        <a:lnTo>
                          <a:pt x="443" y="50"/>
                        </a:lnTo>
                        <a:lnTo>
                          <a:pt x="373" y="13"/>
                        </a:lnTo>
                        <a:lnTo>
                          <a:pt x="289" y="0"/>
                        </a:lnTo>
                        <a:lnTo>
                          <a:pt x="206" y="7"/>
                        </a:lnTo>
                        <a:lnTo>
                          <a:pt x="128" y="43"/>
                        </a:lnTo>
                        <a:lnTo>
                          <a:pt x="68" y="94"/>
                        </a:lnTo>
                        <a:lnTo>
                          <a:pt x="21" y="162"/>
                        </a:lnTo>
                        <a:lnTo>
                          <a:pt x="0" y="242"/>
                        </a:lnTo>
                        <a:lnTo>
                          <a:pt x="2" y="325"/>
                        </a:lnTo>
                        <a:lnTo>
                          <a:pt x="21" y="402"/>
                        </a:lnTo>
                        <a:lnTo>
                          <a:pt x="68" y="470"/>
                        </a:lnTo>
                        <a:lnTo>
                          <a:pt x="132" y="524"/>
                        </a:lnTo>
                        <a:lnTo>
                          <a:pt x="210" y="556"/>
                        </a:lnTo>
                        <a:lnTo>
                          <a:pt x="291" y="566"/>
                        </a:lnTo>
                        <a:lnTo>
                          <a:pt x="374" y="551"/>
                        </a:lnTo>
                        <a:lnTo>
                          <a:pt x="448" y="516"/>
                        </a:lnTo>
                        <a:lnTo>
                          <a:pt x="507" y="458"/>
                        </a:lnTo>
                        <a:lnTo>
                          <a:pt x="551" y="388"/>
                        </a:lnTo>
                        <a:lnTo>
                          <a:pt x="570" y="308"/>
                        </a:lnTo>
                        <a:lnTo>
                          <a:pt x="561" y="225"/>
                        </a:lnTo>
                        <a:lnTo>
                          <a:pt x="549" y="177"/>
                        </a:lnTo>
                        <a:lnTo>
                          <a:pt x="490" y="201"/>
                        </a:lnTo>
                        <a:close/>
                      </a:path>
                    </a:pathLst>
                  </a:custGeom>
                  <a:solidFill>
                    <a:srgbClr val="40C2FF"/>
                  </a:solidFill>
                  <a:ln w="9525">
                    <a:noFill/>
                    <a:round/>
                    <a:headEnd/>
                    <a:tailEnd/>
                  </a:ln>
                </p:spPr>
                <p:txBody>
                  <a:bodyPr/>
                  <a:lstStyle/>
                  <a:p>
                    <a:endParaRPr lang="de-DE"/>
                  </a:p>
                </p:txBody>
              </p:sp>
              <p:sp>
                <p:nvSpPr>
                  <p:cNvPr id="44177" name="Freeform 350"/>
                  <p:cNvSpPr>
                    <a:spLocks/>
                  </p:cNvSpPr>
                  <p:nvPr/>
                </p:nvSpPr>
                <p:spPr bwMode="auto">
                  <a:xfrm>
                    <a:off x="2464" y="3074"/>
                    <a:ext cx="81" cy="94"/>
                  </a:xfrm>
                  <a:custGeom>
                    <a:avLst/>
                    <a:gdLst>
                      <a:gd name="T0" fmla="*/ 70 w 570"/>
                      <a:gd name="T1" fmla="*/ 33 h 566"/>
                      <a:gd name="T2" fmla="*/ 70 w 570"/>
                      <a:gd name="T3" fmla="*/ 34 h 566"/>
                      <a:gd name="T4" fmla="*/ 72 w 570"/>
                      <a:gd name="T5" fmla="*/ 46 h 566"/>
                      <a:gd name="T6" fmla="*/ 70 w 570"/>
                      <a:gd name="T7" fmla="*/ 58 h 566"/>
                      <a:gd name="T8" fmla="*/ 66 w 570"/>
                      <a:gd name="T9" fmla="*/ 68 h 566"/>
                      <a:gd name="T10" fmla="*/ 58 w 570"/>
                      <a:gd name="T11" fmla="*/ 77 h 566"/>
                      <a:gd name="T12" fmla="*/ 49 w 570"/>
                      <a:gd name="T13" fmla="*/ 82 h 566"/>
                      <a:gd name="T14" fmla="*/ 39 w 570"/>
                      <a:gd name="T15" fmla="*/ 83 h 566"/>
                      <a:gd name="T16" fmla="*/ 28 w 570"/>
                      <a:gd name="T17" fmla="*/ 81 h 566"/>
                      <a:gd name="T18" fmla="*/ 20 w 570"/>
                      <a:gd name="T19" fmla="*/ 75 h 566"/>
                      <a:gd name="T20" fmla="*/ 13 w 570"/>
                      <a:gd name="T21" fmla="*/ 66 h 566"/>
                      <a:gd name="T22" fmla="*/ 9 w 570"/>
                      <a:gd name="T23" fmla="*/ 54 h 566"/>
                      <a:gd name="T24" fmla="*/ 9 w 570"/>
                      <a:gd name="T25" fmla="*/ 43 h 566"/>
                      <a:gd name="T26" fmla="*/ 12 w 570"/>
                      <a:gd name="T27" fmla="*/ 31 h 566"/>
                      <a:gd name="T28" fmla="*/ 18 w 570"/>
                      <a:gd name="T29" fmla="*/ 21 h 566"/>
                      <a:gd name="T30" fmla="*/ 26 w 570"/>
                      <a:gd name="T31" fmla="*/ 14 h 566"/>
                      <a:gd name="T32" fmla="*/ 36 w 570"/>
                      <a:gd name="T33" fmla="*/ 11 h 566"/>
                      <a:gd name="T34" fmla="*/ 46 w 570"/>
                      <a:gd name="T35" fmla="*/ 11 h 566"/>
                      <a:gd name="T36" fmla="*/ 56 w 570"/>
                      <a:gd name="T37" fmla="*/ 15 h 566"/>
                      <a:gd name="T38" fmla="*/ 64 w 570"/>
                      <a:gd name="T39" fmla="*/ 23 h 566"/>
                      <a:gd name="T40" fmla="*/ 70 w 570"/>
                      <a:gd name="T41" fmla="*/ 33 h 566"/>
                      <a:gd name="T42" fmla="*/ 78 w 570"/>
                      <a:gd name="T43" fmla="*/ 29 h 566"/>
                      <a:gd name="T44" fmla="*/ 72 w 570"/>
                      <a:gd name="T45" fmla="*/ 18 h 566"/>
                      <a:gd name="T46" fmla="*/ 63 w 570"/>
                      <a:gd name="T47" fmla="*/ 8 h 566"/>
                      <a:gd name="T48" fmla="*/ 53 w 570"/>
                      <a:gd name="T49" fmla="*/ 2 h 566"/>
                      <a:gd name="T50" fmla="*/ 41 w 570"/>
                      <a:gd name="T51" fmla="*/ 0 h 566"/>
                      <a:gd name="T52" fmla="*/ 29 w 570"/>
                      <a:gd name="T53" fmla="*/ 1 h 566"/>
                      <a:gd name="T54" fmla="*/ 18 w 570"/>
                      <a:gd name="T55" fmla="*/ 7 h 566"/>
                      <a:gd name="T56" fmla="*/ 10 w 570"/>
                      <a:gd name="T57" fmla="*/ 16 h 566"/>
                      <a:gd name="T58" fmla="*/ 3 w 570"/>
                      <a:gd name="T59" fmla="*/ 27 h 566"/>
                      <a:gd name="T60" fmla="*/ 0 w 570"/>
                      <a:gd name="T61" fmla="*/ 40 h 566"/>
                      <a:gd name="T62" fmla="*/ 0 w 570"/>
                      <a:gd name="T63" fmla="*/ 54 h 566"/>
                      <a:gd name="T64" fmla="*/ 3 w 570"/>
                      <a:gd name="T65" fmla="*/ 67 h 566"/>
                      <a:gd name="T66" fmla="*/ 10 w 570"/>
                      <a:gd name="T67" fmla="*/ 78 h 566"/>
                      <a:gd name="T68" fmla="*/ 19 w 570"/>
                      <a:gd name="T69" fmla="*/ 87 h 566"/>
                      <a:gd name="T70" fmla="*/ 30 w 570"/>
                      <a:gd name="T71" fmla="*/ 92 h 566"/>
                      <a:gd name="T72" fmla="*/ 41 w 570"/>
                      <a:gd name="T73" fmla="*/ 94 h 566"/>
                      <a:gd name="T74" fmla="*/ 53 w 570"/>
                      <a:gd name="T75" fmla="*/ 92 h 566"/>
                      <a:gd name="T76" fmla="*/ 64 w 570"/>
                      <a:gd name="T77" fmla="*/ 86 h 566"/>
                      <a:gd name="T78" fmla="*/ 72 w 570"/>
                      <a:gd name="T79" fmla="*/ 76 h 566"/>
                      <a:gd name="T80" fmla="*/ 78 w 570"/>
                      <a:gd name="T81" fmla="*/ 64 h 566"/>
                      <a:gd name="T82" fmla="*/ 81 w 570"/>
                      <a:gd name="T83" fmla="*/ 51 h 566"/>
                      <a:gd name="T84" fmla="*/ 80 w 570"/>
                      <a:gd name="T85" fmla="*/ 37 h 566"/>
                      <a:gd name="T86" fmla="*/ 78 w 570"/>
                      <a:gd name="T87" fmla="*/ 29 h 566"/>
                      <a:gd name="T88" fmla="*/ 70 w 570"/>
                      <a:gd name="T89" fmla="*/ 33 h 5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0"/>
                      <a:gd name="T136" fmla="*/ 0 h 566"/>
                      <a:gd name="T137" fmla="*/ 570 w 570"/>
                      <a:gd name="T138" fmla="*/ 566 h 5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0" h="566">
                        <a:moveTo>
                          <a:pt x="490" y="201"/>
                        </a:moveTo>
                        <a:lnTo>
                          <a:pt x="491" y="204"/>
                        </a:lnTo>
                        <a:lnTo>
                          <a:pt x="504" y="274"/>
                        </a:lnTo>
                        <a:lnTo>
                          <a:pt x="494" y="348"/>
                        </a:lnTo>
                        <a:lnTo>
                          <a:pt x="463" y="411"/>
                        </a:lnTo>
                        <a:lnTo>
                          <a:pt x="411" y="464"/>
                        </a:lnTo>
                        <a:lnTo>
                          <a:pt x="345" y="495"/>
                        </a:lnTo>
                        <a:lnTo>
                          <a:pt x="276" y="502"/>
                        </a:lnTo>
                        <a:lnTo>
                          <a:pt x="200" y="486"/>
                        </a:lnTo>
                        <a:lnTo>
                          <a:pt x="141" y="452"/>
                        </a:lnTo>
                        <a:lnTo>
                          <a:pt x="92" y="395"/>
                        </a:lnTo>
                        <a:lnTo>
                          <a:pt x="63" y="328"/>
                        </a:lnTo>
                        <a:lnTo>
                          <a:pt x="61" y="258"/>
                        </a:lnTo>
                        <a:lnTo>
                          <a:pt x="81" y="188"/>
                        </a:lnTo>
                        <a:lnTo>
                          <a:pt x="124" y="129"/>
                        </a:lnTo>
                        <a:lnTo>
                          <a:pt x="181" y="86"/>
                        </a:lnTo>
                        <a:lnTo>
                          <a:pt x="252" y="64"/>
                        </a:lnTo>
                        <a:lnTo>
                          <a:pt x="327" y="68"/>
                        </a:lnTo>
                        <a:lnTo>
                          <a:pt x="394" y="92"/>
                        </a:lnTo>
                        <a:lnTo>
                          <a:pt x="451" y="140"/>
                        </a:lnTo>
                        <a:lnTo>
                          <a:pt x="490" y="201"/>
                        </a:lnTo>
                        <a:lnTo>
                          <a:pt x="549" y="177"/>
                        </a:lnTo>
                        <a:lnTo>
                          <a:pt x="506" y="109"/>
                        </a:lnTo>
                        <a:lnTo>
                          <a:pt x="443" y="50"/>
                        </a:lnTo>
                        <a:lnTo>
                          <a:pt x="373" y="13"/>
                        </a:lnTo>
                        <a:lnTo>
                          <a:pt x="289" y="0"/>
                        </a:lnTo>
                        <a:lnTo>
                          <a:pt x="206" y="7"/>
                        </a:lnTo>
                        <a:lnTo>
                          <a:pt x="128" y="43"/>
                        </a:lnTo>
                        <a:lnTo>
                          <a:pt x="68" y="94"/>
                        </a:lnTo>
                        <a:lnTo>
                          <a:pt x="21" y="162"/>
                        </a:lnTo>
                        <a:lnTo>
                          <a:pt x="0" y="242"/>
                        </a:lnTo>
                        <a:lnTo>
                          <a:pt x="2" y="325"/>
                        </a:lnTo>
                        <a:lnTo>
                          <a:pt x="21" y="402"/>
                        </a:lnTo>
                        <a:lnTo>
                          <a:pt x="68" y="470"/>
                        </a:lnTo>
                        <a:lnTo>
                          <a:pt x="132" y="524"/>
                        </a:lnTo>
                        <a:lnTo>
                          <a:pt x="210" y="556"/>
                        </a:lnTo>
                        <a:lnTo>
                          <a:pt x="291" y="566"/>
                        </a:lnTo>
                        <a:lnTo>
                          <a:pt x="374" y="551"/>
                        </a:lnTo>
                        <a:lnTo>
                          <a:pt x="448" y="516"/>
                        </a:lnTo>
                        <a:lnTo>
                          <a:pt x="507" y="458"/>
                        </a:lnTo>
                        <a:lnTo>
                          <a:pt x="551" y="388"/>
                        </a:lnTo>
                        <a:lnTo>
                          <a:pt x="570" y="308"/>
                        </a:lnTo>
                        <a:lnTo>
                          <a:pt x="561" y="225"/>
                        </a:lnTo>
                        <a:lnTo>
                          <a:pt x="549" y="177"/>
                        </a:lnTo>
                        <a:lnTo>
                          <a:pt x="490" y="201"/>
                        </a:lnTo>
                      </a:path>
                    </a:pathLst>
                  </a:custGeom>
                  <a:noFill/>
                  <a:ln w="0">
                    <a:solidFill>
                      <a:srgbClr val="40C2FF"/>
                    </a:solidFill>
                    <a:round/>
                    <a:headEnd/>
                    <a:tailEnd/>
                  </a:ln>
                </p:spPr>
                <p:txBody>
                  <a:bodyPr/>
                  <a:lstStyle/>
                  <a:p>
                    <a:endParaRPr lang="de-DE"/>
                  </a:p>
                </p:txBody>
              </p:sp>
              <p:sp>
                <p:nvSpPr>
                  <p:cNvPr id="44178" name="Freeform 351"/>
                  <p:cNvSpPr>
                    <a:spLocks/>
                  </p:cNvSpPr>
                  <p:nvPr/>
                </p:nvSpPr>
                <p:spPr bwMode="auto">
                  <a:xfrm>
                    <a:off x="2473" y="3084"/>
                    <a:ext cx="63" cy="74"/>
                  </a:xfrm>
                  <a:custGeom>
                    <a:avLst/>
                    <a:gdLst>
                      <a:gd name="T0" fmla="*/ 61 w 443"/>
                      <a:gd name="T1" fmla="*/ 23 h 439"/>
                      <a:gd name="T2" fmla="*/ 61 w 443"/>
                      <a:gd name="T3" fmla="*/ 24 h 439"/>
                      <a:gd name="T4" fmla="*/ 63 w 443"/>
                      <a:gd name="T5" fmla="*/ 36 h 439"/>
                      <a:gd name="T6" fmla="*/ 62 w 443"/>
                      <a:gd name="T7" fmla="*/ 48 h 439"/>
                      <a:gd name="T8" fmla="*/ 57 w 443"/>
                      <a:gd name="T9" fmla="*/ 59 h 439"/>
                      <a:gd name="T10" fmla="*/ 50 w 443"/>
                      <a:gd name="T11" fmla="*/ 67 h 439"/>
                      <a:gd name="T12" fmla="*/ 40 w 443"/>
                      <a:gd name="T13" fmla="*/ 72 h 439"/>
                      <a:gd name="T14" fmla="*/ 30 w 443"/>
                      <a:gd name="T15" fmla="*/ 74 h 439"/>
                      <a:gd name="T16" fmla="*/ 20 w 443"/>
                      <a:gd name="T17" fmla="*/ 71 h 439"/>
                      <a:gd name="T18" fmla="*/ 11 w 443"/>
                      <a:gd name="T19" fmla="*/ 66 h 439"/>
                      <a:gd name="T20" fmla="*/ 5 w 443"/>
                      <a:gd name="T21" fmla="*/ 56 h 439"/>
                      <a:gd name="T22" fmla="*/ 1 w 443"/>
                      <a:gd name="T23" fmla="*/ 45 h 439"/>
                      <a:gd name="T24" fmla="*/ 0 w 443"/>
                      <a:gd name="T25" fmla="*/ 33 h 439"/>
                      <a:gd name="T26" fmla="*/ 3 w 443"/>
                      <a:gd name="T27" fmla="*/ 21 h 439"/>
                      <a:gd name="T28" fmla="*/ 9 w 443"/>
                      <a:gd name="T29" fmla="*/ 11 h 439"/>
                      <a:gd name="T30" fmla="*/ 17 w 443"/>
                      <a:gd name="T31" fmla="*/ 4 h 439"/>
                      <a:gd name="T32" fmla="*/ 27 w 443"/>
                      <a:gd name="T33" fmla="*/ 0 h 439"/>
                      <a:gd name="T34" fmla="*/ 38 w 443"/>
                      <a:gd name="T35" fmla="*/ 1 h 439"/>
                      <a:gd name="T36" fmla="*/ 47 w 443"/>
                      <a:gd name="T37" fmla="*/ 5 h 439"/>
                      <a:gd name="T38" fmla="*/ 55 w 443"/>
                      <a:gd name="T39" fmla="*/ 13 h 439"/>
                      <a:gd name="T40" fmla="*/ 61 w 443"/>
                      <a:gd name="T41" fmla="*/ 23 h 4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3"/>
                      <a:gd name="T64" fmla="*/ 0 h 439"/>
                      <a:gd name="T65" fmla="*/ 443 w 443"/>
                      <a:gd name="T66" fmla="*/ 439 h 4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3" h="439">
                        <a:moveTo>
                          <a:pt x="428" y="137"/>
                        </a:moveTo>
                        <a:lnTo>
                          <a:pt x="430" y="141"/>
                        </a:lnTo>
                        <a:lnTo>
                          <a:pt x="443" y="211"/>
                        </a:lnTo>
                        <a:lnTo>
                          <a:pt x="435" y="285"/>
                        </a:lnTo>
                        <a:lnTo>
                          <a:pt x="400" y="348"/>
                        </a:lnTo>
                        <a:lnTo>
                          <a:pt x="349" y="397"/>
                        </a:lnTo>
                        <a:lnTo>
                          <a:pt x="282" y="430"/>
                        </a:lnTo>
                        <a:lnTo>
                          <a:pt x="213" y="439"/>
                        </a:lnTo>
                        <a:lnTo>
                          <a:pt x="139" y="423"/>
                        </a:lnTo>
                        <a:lnTo>
                          <a:pt x="78" y="389"/>
                        </a:lnTo>
                        <a:lnTo>
                          <a:pt x="33" y="332"/>
                        </a:lnTo>
                        <a:lnTo>
                          <a:pt x="4" y="265"/>
                        </a:lnTo>
                        <a:lnTo>
                          <a:pt x="0" y="195"/>
                        </a:lnTo>
                        <a:lnTo>
                          <a:pt x="21" y="125"/>
                        </a:lnTo>
                        <a:lnTo>
                          <a:pt x="62" y="66"/>
                        </a:lnTo>
                        <a:lnTo>
                          <a:pt x="121" y="23"/>
                        </a:lnTo>
                        <a:lnTo>
                          <a:pt x="190" y="0"/>
                        </a:lnTo>
                        <a:lnTo>
                          <a:pt x="266" y="4"/>
                        </a:lnTo>
                        <a:lnTo>
                          <a:pt x="332" y="29"/>
                        </a:lnTo>
                        <a:lnTo>
                          <a:pt x="388" y="75"/>
                        </a:lnTo>
                        <a:lnTo>
                          <a:pt x="428" y="137"/>
                        </a:lnTo>
                      </a:path>
                    </a:pathLst>
                  </a:custGeom>
                  <a:noFill/>
                  <a:ln w="0">
                    <a:solidFill>
                      <a:srgbClr val="40C2FF"/>
                    </a:solidFill>
                    <a:round/>
                    <a:headEnd/>
                    <a:tailEnd/>
                  </a:ln>
                </p:spPr>
                <p:txBody>
                  <a:bodyPr/>
                  <a:lstStyle/>
                  <a:p>
                    <a:endParaRPr lang="de-DE"/>
                  </a:p>
                </p:txBody>
              </p:sp>
              <p:sp>
                <p:nvSpPr>
                  <p:cNvPr id="44179" name="Freeform 352"/>
                  <p:cNvSpPr>
                    <a:spLocks/>
                  </p:cNvSpPr>
                  <p:nvPr/>
                </p:nvSpPr>
                <p:spPr bwMode="auto">
                  <a:xfrm>
                    <a:off x="2473" y="3084"/>
                    <a:ext cx="63" cy="74"/>
                  </a:xfrm>
                  <a:custGeom>
                    <a:avLst/>
                    <a:gdLst>
                      <a:gd name="T0" fmla="*/ 61 w 443"/>
                      <a:gd name="T1" fmla="*/ 23 h 439"/>
                      <a:gd name="T2" fmla="*/ 61 w 443"/>
                      <a:gd name="T3" fmla="*/ 24 h 439"/>
                      <a:gd name="T4" fmla="*/ 63 w 443"/>
                      <a:gd name="T5" fmla="*/ 36 h 439"/>
                      <a:gd name="T6" fmla="*/ 62 w 443"/>
                      <a:gd name="T7" fmla="*/ 48 h 439"/>
                      <a:gd name="T8" fmla="*/ 57 w 443"/>
                      <a:gd name="T9" fmla="*/ 59 h 439"/>
                      <a:gd name="T10" fmla="*/ 50 w 443"/>
                      <a:gd name="T11" fmla="*/ 67 h 439"/>
                      <a:gd name="T12" fmla="*/ 40 w 443"/>
                      <a:gd name="T13" fmla="*/ 72 h 439"/>
                      <a:gd name="T14" fmla="*/ 30 w 443"/>
                      <a:gd name="T15" fmla="*/ 74 h 439"/>
                      <a:gd name="T16" fmla="*/ 20 w 443"/>
                      <a:gd name="T17" fmla="*/ 71 h 439"/>
                      <a:gd name="T18" fmla="*/ 11 w 443"/>
                      <a:gd name="T19" fmla="*/ 66 h 439"/>
                      <a:gd name="T20" fmla="*/ 5 w 443"/>
                      <a:gd name="T21" fmla="*/ 56 h 439"/>
                      <a:gd name="T22" fmla="*/ 1 w 443"/>
                      <a:gd name="T23" fmla="*/ 45 h 439"/>
                      <a:gd name="T24" fmla="*/ 0 w 443"/>
                      <a:gd name="T25" fmla="*/ 33 h 439"/>
                      <a:gd name="T26" fmla="*/ 3 w 443"/>
                      <a:gd name="T27" fmla="*/ 21 h 439"/>
                      <a:gd name="T28" fmla="*/ 9 w 443"/>
                      <a:gd name="T29" fmla="*/ 11 h 439"/>
                      <a:gd name="T30" fmla="*/ 17 w 443"/>
                      <a:gd name="T31" fmla="*/ 4 h 439"/>
                      <a:gd name="T32" fmla="*/ 27 w 443"/>
                      <a:gd name="T33" fmla="*/ 0 h 439"/>
                      <a:gd name="T34" fmla="*/ 38 w 443"/>
                      <a:gd name="T35" fmla="*/ 1 h 439"/>
                      <a:gd name="T36" fmla="*/ 47 w 443"/>
                      <a:gd name="T37" fmla="*/ 5 h 439"/>
                      <a:gd name="T38" fmla="*/ 55 w 443"/>
                      <a:gd name="T39" fmla="*/ 13 h 439"/>
                      <a:gd name="T40" fmla="*/ 61 w 443"/>
                      <a:gd name="T41" fmla="*/ 23 h 4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3"/>
                      <a:gd name="T64" fmla="*/ 0 h 439"/>
                      <a:gd name="T65" fmla="*/ 443 w 443"/>
                      <a:gd name="T66" fmla="*/ 439 h 4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3" h="439">
                        <a:moveTo>
                          <a:pt x="428" y="137"/>
                        </a:moveTo>
                        <a:lnTo>
                          <a:pt x="430" y="141"/>
                        </a:lnTo>
                        <a:lnTo>
                          <a:pt x="443" y="211"/>
                        </a:lnTo>
                        <a:lnTo>
                          <a:pt x="435" y="285"/>
                        </a:lnTo>
                        <a:lnTo>
                          <a:pt x="400" y="348"/>
                        </a:lnTo>
                        <a:lnTo>
                          <a:pt x="349" y="397"/>
                        </a:lnTo>
                        <a:lnTo>
                          <a:pt x="282" y="430"/>
                        </a:lnTo>
                        <a:lnTo>
                          <a:pt x="213" y="439"/>
                        </a:lnTo>
                        <a:lnTo>
                          <a:pt x="139" y="423"/>
                        </a:lnTo>
                        <a:lnTo>
                          <a:pt x="78" y="389"/>
                        </a:lnTo>
                        <a:lnTo>
                          <a:pt x="33" y="332"/>
                        </a:lnTo>
                        <a:lnTo>
                          <a:pt x="4" y="265"/>
                        </a:lnTo>
                        <a:lnTo>
                          <a:pt x="0" y="195"/>
                        </a:lnTo>
                        <a:lnTo>
                          <a:pt x="21" y="125"/>
                        </a:lnTo>
                        <a:lnTo>
                          <a:pt x="62" y="66"/>
                        </a:lnTo>
                        <a:lnTo>
                          <a:pt x="121" y="23"/>
                        </a:lnTo>
                        <a:lnTo>
                          <a:pt x="190" y="0"/>
                        </a:lnTo>
                        <a:lnTo>
                          <a:pt x="266" y="4"/>
                        </a:lnTo>
                        <a:lnTo>
                          <a:pt x="332" y="29"/>
                        </a:lnTo>
                        <a:lnTo>
                          <a:pt x="388" y="75"/>
                        </a:lnTo>
                        <a:lnTo>
                          <a:pt x="428" y="137"/>
                        </a:lnTo>
                      </a:path>
                    </a:pathLst>
                  </a:custGeom>
                  <a:noFill/>
                  <a:ln w="0">
                    <a:solidFill>
                      <a:srgbClr val="000000"/>
                    </a:solidFill>
                    <a:round/>
                    <a:headEnd/>
                    <a:tailEnd/>
                  </a:ln>
                </p:spPr>
                <p:txBody>
                  <a:bodyPr/>
                  <a:lstStyle/>
                  <a:p>
                    <a:endParaRPr lang="de-DE"/>
                  </a:p>
                </p:txBody>
              </p:sp>
              <p:sp>
                <p:nvSpPr>
                  <p:cNvPr id="44180" name="Freeform 353"/>
                  <p:cNvSpPr>
                    <a:spLocks/>
                  </p:cNvSpPr>
                  <p:nvPr/>
                </p:nvSpPr>
                <p:spPr bwMode="auto">
                  <a:xfrm>
                    <a:off x="2464" y="3074"/>
                    <a:ext cx="81" cy="94"/>
                  </a:xfrm>
                  <a:custGeom>
                    <a:avLst/>
                    <a:gdLst>
                      <a:gd name="T0" fmla="*/ 78 w 568"/>
                      <a:gd name="T1" fmla="*/ 29 h 566"/>
                      <a:gd name="T2" fmla="*/ 72 w 568"/>
                      <a:gd name="T3" fmla="*/ 18 h 566"/>
                      <a:gd name="T4" fmla="*/ 63 w 568"/>
                      <a:gd name="T5" fmla="*/ 8 h 566"/>
                      <a:gd name="T6" fmla="*/ 53 w 568"/>
                      <a:gd name="T7" fmla="*/ 2 h 566"/>
                      <a:gd name="T8" fmla="*/ 41 w 568"/>
                      <a:gd name="T9" fmla="*/ 0 h 566"/>
                      <a:gd name="T10" fmla="*/ 30 w 568"/>
                      <a:gd name="T11" fmla="*/ 1 h 566"/>
                      <a:gd name="T12" fmla="*/ 18 w 568"/>
                      <a:gd name="T13" fmla="*/ 7 h 566"/>
                      <a:gd name="T14" fmla="*/ 9 w 568"/>
                      <a:gd name="T15" fmla="*/ 15 h 566"/>
                      <a:gd name="T16" fmla="*/ 3 w 568"/>
                      <a:gd name="T17" fmla="*/ 27 h 566"/>
                      <a:gd name="T18" fmla="*/ 0 w 568"/>
                      <a:gd name="T19" fmla="*/ 40 h 566"/>
                      <a:gd name="T20" fmla="*/ 0 w 568"/>
                      <a:gd name="T21" fmla="*/ 54 h 566"/>
                      <a:gd name="T22" fmla="*/ 3 w 568"/>
                      <a:gd name="T23" fmla="*/ 67 h 566"/>
                      <a:gd name="T24" fmla="*/ 9 w 568"/>
                      <a:gd name="T25" fmla="*/ 78 h 566"/>
                      <a:gd name="T26" fmla="*/ 19 w 568"/>
                      <a:gd name="T27" fmla="*/ 87 h 566"/>
                      <a:gd name="T28" fmla="*/ 30 w 568"/>
                      <a:gd name="T29" fmla="*/ 92 h 566"/>
                      <a:gd name="T30" fmla="*/ 41 w 568"/>
                      <a:gd name="T31" fmla="*/ 94 h 566"/>
                      <a:gd name="T32" fmla="*/ 53 w 568"/>
                      <a:gd name="T33" fmla="*/ 92 h 566"/>
                      <a:gd name="T34" fmla="*/ 64 w 568"/>
                      <a:gd name="T35" fmla="*/ 85 h 566"/>
                      <a:gd name="T36" fmla="*/ 73 w 568"/>
                      <a:gd name="T37" fmla="*/ 76 h 566"/>
                      <a:gd name="T38" fmla="*/ 78 w 568"/>
                      <a:gd name="T39" fmla="*/ 64 h 566"/>
                      <a:gd name="T40" fmla="*/ 81 w 568"/>
                      <a:gd name="T41" fmla="*/ 51 h 566"/>
                      <a:gd name="T42" fmla="*/ 80 w 568"/>
                      <a:gd name="T43" fmla="*/ 37 h 566"/>
                      <a:gd name="T44" fmla="*/ 78 w 568"/>
                      <a:gd name="T45" fmla="*/ 29 h 5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8"/>
                      <a:gd name="T70" fmla="*/ 0 h 566"/>
                      <a:gd name="T71" fmla="*/ 568 w 568"/>
                      <a:gd name="T72" fmla="*/ 566 h 5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8" h="566">
                        <a:moveTo>
                          <a:pt x="549" y="177"/>
                        </a:moveTo>
                        <a:lnTo>
                          <a:pt x="505" y="109"/>
                        </a:lnTo>
                        <a:lnTo>
                          <a:pt x="445" y="50"/>
                        </a:lnTo>
                        <a:lnTo>
                          <a:pt x="371" y="13"/>
                        </a:lnTo>
                        <a:lnTo>
                          <a:pt x="289" y="0"/>
                        </a:lnTo>
                        <a:lnTo>
                          <a:pt x="207" y="7"/>
                        </a:lnTo>
                        <a:lnTo>
                          <a:pt x="129" y="42"/>
                        </a:lnTo>
                        <a:lnTo>
                          <a:pt x="66" y="92"/>
                        </a:lnTo>
                        <a:lnTo>
                          <a:pt x="22" y="161"/>
                        </a:lnTo>
                        <a:lnTo>
                          <a:pt x="0" y="242"/>
                        </a:lnTo>
                        <a:lnTo>
                          <a:pt x="0" y="325"/>
                        </a:lnTo>
                        <a:lnTo>
                          <a:pt x="22" y="402"/>
                        </a:lnTo>
                        <a:lnTo>
                          <a:pt x="66" y="470"/>
                        </a:lnTo>
                        <a:lnTo>
                          <a:pt x="132" y="523"/>
                        </a:lnTo>
                        <a:lnTo>
                          <a:pt x="210" y="556"/>
                        </a:lnTo>
                        <a:lnTo>
                          <a:pt x="291" y="566"/>
                        </a:lnTo>
                        <a:lnTo>
                          <a:pt x="374" y="551"/>
                        </a:lnTo>
                        <a:lnTo>
                          <a:pt x="448" y="513"/>
                        </a:lnTo>
                        <a:lnTo>
                          <a:pt x="509" y="458"/>
                        </a:lnTo>
                        <a:lnTo>
                          <a:pt x="550" y="388"/>
                        </a:lnTo>
                        <a:lnTo>
                          <a:pt x="568" y="305"/>
                        </a:lnTo>
                        <a:lnTo>
                          <a:pt x="560" y="225"/>
                        </a:lnTo>
                        <a:lnTo>
                          <a:pt x="549" y="177"/>
                        </a:lnTo>
                      </a:path>
                    </a:pathLst>
                  </a:custGeom>
                  <a:noFill/>
                  <a:ln w="0">
                    <a:solidFill>
                      <a:srgbClr val="000000"/>
                    </a:solidFill>
                    <a:round/>
                    <a:headEnd/>
                    <a:tailEnd/>
                  </a:ln>
                </p:spPr>
                <p:txBody>
                  <a:bodyPr/>
                  <a:lstStyle/>
                  <a:p>
                    <a:endParaRPr lang="de-DE"/>
                  </a:p>
                </p:txBody>
              </p:sp>
              <p:sp>
                <p:nvSpPr>
                  <p:cNvPr id="44181" name="Freeform 354"/>
                  <p:cNvSpPr>
                    <a:spLocks/>
                  </p:cNvSpPr>
                  <p:nvPr/>
                </p:nvSpPr>
                <p:spPr bwMode="auto">
                  <a:xfrm>
                    <a:off x="2464" y="3074"/>
                    <a:ext cx="81" cy="94"/>
                  </a:xfrm>
                  <a:custGeom>
                    <a:avLst/>
                    <a:gdLst>
                      <a:gd name="T0" fmla="*/ 78 w 568"/>
                      <a:gd name="T1" fmla="*/ 29 h 566"/>
                      <a:gd name="T2" fmla="*/ 72 w 568"/>
                      <a:gd name="T3" fmla="*/ 18 h 566"/>
                      <a:gd name="T4" fmla="*/ 63 w 568"/>
                      <a:gd name="T5" fmla="*/ 8 h 566"/>
                      <a:gd name="T6" fmla="*/ 53 w 568"/>
                      <a:gd name="T7" fmla="*/ 2 h 566"/>
                      <a:gd name="T8" fmla="*/ 41 w 568"/>
                      <a:gd name="T9" fmla="*/ 0 h 566"/>
                      <a:gd name="T10" fmla="*/ 30 w 568"/>
                      <a:gd name="T11" fmla="*/ 1 h 566"/>
                      <a:gd name="T12" fmla="*/ 18 w 568"/>
                      <a:gd name="T13" fmla="*/ 7 h 566"/>
                      <a:gd name="T14" fmla="*/ 9 w 568"/>
                      <a:gd name="T15" fmla="*/ 15 h 566"/>
                      <a:gd name="T16" fmla="*/ 3 w 568"/>
                      <a:gd name="T17" fmla="*/ 27 h 566"/>
                      <a:gd name="T18" fmla="*/ 0 w 568"/>
                      <a:gd name="T19" fmla="*/ 40 h 566"/>
                      <a:gd name="T20" fmla="*/ 0 w 568"/>
                      <a:gd name="T21" fmla="*/ 54 h 566"/>
                      <a:gd name="T22" fmla="*/ 3 w 568"/>
                      <a:gd name="T23" fmla="*/ 67 h 566"/>
                      <a:gd name="T24" fmla="*/ 9 w 568"/>
                      <a:gd name="T25" fmla="*/ 78 h 566"/>
                      <a:gd name="T26" fmla="*/ 19 w 568"/>
                      <a:gd name="T27" fmla="*/ 87 h 566"/>
                      <a:gd name="T28" fmla="*/ 30 w 568"/>
                      <a:gd name="T29" fmla="*/ 92 h 566"/>
                      <a:gd name="T30" fmla="*/ 41 w 568"/>
                      <a:gd name="T31" fmla="*/ 94 h 566"/>
                      <a:gd name="T32" fmla="*/ 53 w 568"/>
                      <a:gd name="T33" fmla="*/ 92 h 566"/>
                      <a:gd name="T34" fmla="*/ 64 w 568"/>
                      <a:gd name="T35" fmla="*/ 85 h 566"/>
                      <a:gd name="T36" fmla="*/ 73 w 568"/>
                      <a:gd name="T37" fmla="*/ 76 h 566"/>
                      <a:gd name="T38" fmla="*/ 78 w 568"/>
                      <a:gd name="T39" fmla="*/ 64 h 566"/>
                      <a:gd name="T40" fmla="*/ 81 w 568"/>
                      <a:gd name="T41" fmla="*/ 51 h 566"/>
                      <a:gd name="T42" fmla="*/ 80 w 568"/>
                      <a:gd name="T43" fmla="*/ 37 h 566"/>
                      <a:gd name="T44" fmla="*/ 78 w 568"/>
                      <a:gd name="T45" fmla="*/ 29 h 5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8"/>
                      <a:gd name="T70" fmla="*/ 0 h 566"/>
                      <a:gd name="T71" fmla="*/ 568 w 568"/>
                      <a:gd name="T72" fmla="*/ 566 h 5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8" h="566">
                        <a:moveTo>
                          <a:pt x="549" y="177"/>
                        </a:moveTo>
                        <a:lnTo>
                          <a:pt x="505" y="109"/>
                        </a:lnTo>
                        <a:lnTo>
                          <a:pt x="445" y="50"/>
                        </a:lnTo>
                        <a:lnTo>
                          <a:pt x="371" y="13"/>
                        </a:lnTo>
                        <a:lnTo>
                          <a:pt x="289" y="0"/>
                        </a:lnTo>
                        <a:lnTo>
                          <a:pt x="207" y="7"/>
                        </a:lnTo>
                        <a:lnTo>
                          <a:pt x="129" y="42"/>
                        </a:lnTo>
                        <a:lnTo>
                          <a:pt x="66" y="92"/>
                        </a:lnTo>
                        <a:lnTo>
                          <a:pt x="22" y="161"/>
                        </a:lnTo>
                        <a:lnTo>
                          <a:pt x="0" y="242"/>
                        </a:lnTo>
                        <a:lnTo>
                          <a:pt x="0" y="325"/>
                        </a:lnTo>
                        <a:lnTo>
                          <a:pt x="22" y="402"/>
                        </a:lnTo>
                        <a:lnTo>
                          <a:pt x="66" y="470"/>
                        </a:lnTo>
                        <a:lnTo>
                          <a:pt x="132" y="523"/>
                        </a:lnTo>
                        <a:lnTo>
                          <a:pt x="210" y="556"/>
                        </a:lnTo>
                        <a:lnTo>
                          <a:pt x="291" y="566"/>
                        </a:lnTo>
                        <a:lnTo>
                          <a:pt x="374" y="551"/>
                        </a:lnTo>
                        <a:lnTo>
                          <a:pt x="448" y="513"/>
                        </a:lnTo>
                        <a:lnTo>
                          <a:pt x="509" y="458"/>
                        </a:lnTo>
                        <a:lnTo>
                          <a:pt x="550" y="388"/>
                        </a:lnTo>
                        <a:lnTo>
                          <a:pt x="568" y="305"/>
                        </a:lnTo>
                        <a:lnTo>
                          <a:pt x="560" y="225"/>
                        </a:lnTo>
                        <a:lnTo>
                          <a:pt x="549" y="177"/>
                        </a:lnTo>
                      </a:path>
                    </a:pathLst>
                  </a:custGeom>
                  <a:noFill/>
                  <a:ln w="0">
                    <a:solidFill>
                      <a:srgbClr val="000000"/>
                    </a:solidFill>
                    <a:round/>
                    <a:headEnd/>
                    <a:tailEnd/>
                  </a:ln>
                </p:spPr>
                <p:txBody>
                  <a:bodyPr/>
                  <a:lstStyle/>
                  <a:p>
                    <a:endParaRPr lang="de-DE"/>
                  </a:p>
                </p:txBody>
              </p:sp>
              <p:sp>
                <p:nvSpPr>
                  <p:cNvPr id="44182" name="Freeform 355"/>
                  <p:cNvSpPr>
                    <a:spLocks/>
                  </p:cNvSpPr>
                  <p:nvPr/>
                </p:nvSpPr>
                <p:spPr bwMode="auto">
                  <a:xfrm>
                    <a:off x="2428" y="3050"/>
                    <a:ext cx="115" cy="105"/>
                  </a:xfrm>
                  <a:custGeom>
                    <a:avLst/>
                    <a:gdLst>
                      <a:gd name="T0" fmla="*/ 68 w 802"/>
                      <a:gd name="T1" fmla="*/ 67 h 627"/>
                      <a:gd name="T2" fmla="*/ 72 w 802"/>
                      <a:gd name="T3" fmla="*/ 37 h 627"/>
                      <a:gd name="T4" fmla="*/ 76 w 802"/>
                      <a:gd name="T5" fmla="*/ 31 h 627"/>
                      <a:gd name="T6" fmla="*/ 91 w 802"/>
                      <a:gd name="T7" fmla="*/ 12 h 627"/>
                      <a:gd name="T8" fmla="*/ 93 w 802"/>
                      <a:gd name="T9" fmla="*/ 14 h 627"/>
                      <a:gd name="T10" fmla="*/ 95 w 802"/>
                      <a:gd name="T11" fmla="*/ 15 h 627"/>
                      <a:gd name="T12" fmla="*/ 100 w 802"/>
                      <a:gd name="T13" fmla="*/ 11 h 627"/>
                      <a:gd name="T14" fmla="*/ 110 w 802"/>
                      <a:gd name="T15" fmla="*/ 3 h 627"/>
                      <a:gd name="T16" fmla="*/ 99 w 802"/>
                      <a:gd name="T17" fmla="*/ 24 h 627"/>
                      <a:gd name="T18" fmla="*/ 111 w 802"/>
                      <a:gd name="T19" fmla="*/ 15 h 627"/>
                      <a:gd name="T20" fmla="*/ 115 w 802"/>
                      <a:gd name="T21" fmla="*/ 16 h 627"/>
                      <a:gd name="T22" fmla="*/ 115 w 802"/>
                      <a:gd name="T23" fmla="*/ 23 h 627"/>
                      <a:gd name="T24" fmla="*/ 114 w 802"/>
                      <a:gd name="T25" fmla="*/ 28 h 627"/>
                      <a:gd name="T26" fmla="*/ 113 w 802"/>
                      <a:gd name="T27" fmla="*/ 33 h 627"/>
                      <a:gd name="T28" fmla="*/ 100 w 802"/>
                      <a:gd name="T29" fmla="*/ 50 h 627"/>
                      <a:gd name="T30" fmla="*/ 94 w 802"/>
                      <a:gd name="T31" fmla="*/ 73 h 627"/>
                      <a:gd name="T32" fmla="*/ 88 w 802"/>
                      <a:gd name="T33" fmla="*/ 81 h 627"/>
                      <a:gd name="T34" fmla="*/ 90 w 802"/>
                      <a:gd name="T35" fmla="*/ 83 h 627"/>
                      <a:gd name="T36" fmla="*/ 101 w 802"/>
                      <a:gd name="T37" fmla="*/ 79 h 627"/>
                      <a:gd name="T38" fmla="*/ 105 w 802"/>
                      <a:gd name="T39" fmla="*/ 82 h 627"/>
                      <a:gd name="T40" fmla="*/ 95 w 802"/>
                      <a:gd name="T41" fmla="*/ 89 h 627"/>
                      <a:gd name="T42" fmla="*/ 85 w 802"/>
                      <a:gd name="T43" fmla="*/ 92 h 627"/>
                      <a:gd name="T44" fmla="*/ 94 w 802"/>
                      <a:gd name="T45" fmla="*/ 101 h 627"/>
                      <a:gd name="T46" fmla="*/ 98 w 802"/>
                      <a:gd name="T47" fmla="*/ 102 h 627"/>
                      <a:gd name="T48" fmla="*/ 92 w 802"/>
                      <a:gd name="T49" fmla="*/ 102 h 627"/>
                      <a:gd name="T50" fmla="*/ 88 w 802"/>
                      <a:gd name="T51" fmla="*/ 102 h 627"/>
                      <a:gd name="T52" fmla="*/ 82 w 802"/>
                      <a:gd name="T53" fmla="*/ 100 h 627"/>
                      <a:gd name="T54" fmla="*/ 87 w 802"/>
                      <a:gd name="T55" fmla="*/ 105 h 627"/>
                      <a:gd name="T56" fmla="*/ 79 w 802"/>
                      <a:gd name="T57" fmla="*/ 102 h 627"/>
                      <a:gd name="T58" fmla="*/ 60 w 802"/>
                      <a:gd name="T59" fmla="*/ 98 h 627"/>
                      <a:gd name="T60" fmla="*/ 50 w 802"/>
                      <a:gd name="T61" fmla="*/ 97 h 627"/>
                      <a:gd name="T62" fmla="*/ 45 w 802"/>
                      <a:gd name="T63" fmla="*/ 98 h 627"/>
                      <a:gd name="T64" fmla="*/ 43 w 802"/>
                      <a:gd name="T65" fmla="*/ 100 h 627"/>
                      <a:gd name="T66" fmla="*/ 42 w 802"/>
                      <a:gd name="T67" fmla="*/ 100 h 627"/>
                      <a:gd name="T68" fmla="*/ 42 w 802"/>
                      <a:gd name="T69" fmla="*/ 97 h 627"/>
                      <a:gd name="T70" fmla="*/ 52 w 802"/>
                      <a:gd name="T71" fmla="*/ 88 h 627"/>
                      <a:gd name="T72" fmla="*/ 44 w 802"/>
                      <a:gd name="T73" fmla="*/ 81 h 627"/>
                      <a:gd name="T74" fmla="*/ 19 w 802"/>
                      <a:gd name="T75" fmla="*/ 82 h 627"/>
                      <a:gd name="T76" fmla="*/ 0 w 802"/>
                      <a:gd name="T77" fmla="*/ 87 h 627"/>
                      <a:gd name="T78" fmla="*/ 10 w 802"/>
                      <a:gd name="T79" fmla="*/ 83 h 627"/>
                      <a:gd name="T80" fmla="*/ 31 w 802"/>
                      <a:gd name="T81" fmla="*/ 75 h 627"/>
                      <a:gd name="T82" fmla="*/ 51 w 802"/>
                      <a:gd name="T83" fmla="*/ 72 h 627"/>
                      <a:gd name="T84" fmla="*/ 64 w 802"/>
                      <a:gd name="T85" fmla="*/ 76 h 6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02"/>
                      <a:gd name="T130" fmla="*/ 0 h 627"/>
                      <a:gd name="T131" fmla="*/ 802 w 802"/>
                      <a:gd name="T132" fmla="*/ 627 h 6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02" h="627">
                        <a:moveTo>
                          <a:pt x="446" y="455"/>
                        </a:moveTo>
                        <a:lnTo>
                          <a:pt x="472" y="399"/>
                        </a:lnTo>
                        <a:lnTo>
                          <a:pt x="488" y="303"/>
                        </a:lnTo>
                        <a:lnTo>
                          <a:pt x="499" y="223"/>
                        </a:lnTo>
                        <a:lnTo>
                          <a:pt x="536" y="142"/>
                        </a:lnTo>
                        <a:lnTo>
                          <a:pt x="528" y="188"/>
                        </a:lnTo>
                        <a:lnTo>
                          <a:pt x="591" y="140"/>
                        </a:lnTo>
                        <a:lnTo>
                          <a:pt x="637" y="74"/>
                        </a:lnTo>
                        <a:lnTo>
                          <a:pt x="673" y="0"/>
                        </a:lnTo>
                        <a:lnTo>
                          <a:pt x="649" y="82"/>
                        </a:lnTo>
                        <a:lnTo>
                          <a:pt x="610" y="168"/>
                        </a:lnTo>
                        <a:lnTo>
                          <a:pt x="666" y="89"/>
                        </a:lnTo>
                        <a:lnTo>
                          <a:pt x="706" y="6"/>
                        </a:lnTo>
                        <a:lnTo>
                          <a:pt x="698" y="63"/>
                        </a:lnTo>
                        <a:lnTo>
                          <a:pt x="677" y="127"/>
                        </a:lnTo>
                        <a:lnTo>
                          <a:pt x="764" y="18"/>
                        </a:lnTo>
                        <a:lnTo>
                          <a:pt x="750" y="60"/>
                        </a:lnTo>
                        <a:lnTo>
                          <a:pt x="688" y="146"/>
                        </a:lnTo>
                        <a:lnTo>
                          <a:pt x="791" y="46"/>
                        </a:lnTo>
                        <a:lnTo>
                          <a:pt x="774" y="88"/>
                        </a:lnTo>
                        <a:lnTo>
                          <a:pt x="716" y="154"/>
                        </a:lnTo>
                        <a:lnTo>
                          <a:pt x="800" y="94"/>
                        </a:lnTo>
                        <a:lnTo>
                          <a:pt x="734" y="163"/>
                        </a:lnTo>
                        <a:lnTo>
                          <a:pt x="802" y="135"/>
                        </a:lnTo>
                        <a:lnTo>
                          <a:pt x="741" y="183"/>
                        </a:lnTo>
                        <a:lnTo>
                          <a:pt x="794" y="169"/>
                        </a:lnTo>
                        <a:lnTo>
                          <a:pt x="741" y="197"/>
                        </a:lnTo>
                        <a:lnTo>
                          <a:pt x="791" y="200"/>
                        </a:lnTo>
                        <a:lnTo>
                          <a:pt x="741" y="235"/>
                        </a:lnTo>
                        <a:lnTo>
                          <a:pt x="700" y="300"/>
                        </a:lnTo>
                        <a:lnTo>
                          <a:pt x="674" y="391"/>
                        </a:lnTo>
                        <a:lnTo>
                          <a:pt x="656" y="436"/>
                        </a:lnTo>
                        <a:lnTo>
                          <a:pt x="632" y="466"/>
                        </a:lnTo>
                        <a:lnTo>
                          <a:pt x="611" y="482"/>
                        </a:lnTo>
                        <a:lnTo>
                          <a:pt x="586" y="495"/>
                        </a:lnTo>
                        <a:lnTo>
                          <a:pt x="630" y="498"/>
                        </a:lnTo>
                        <a:lnTo>
                          <a:pt x="666" y="492"/>
                        </a:lnTo>
                        <a:lnTo>
                          <a:pt x="704" y="474"/>
                        </a:lnTo>
                        <a:lnTo>
                          <a:pt x="758" y="449"/>
                        </a:lnTo>
                        <a:lnTo>
                          <a:pt x="731" y="490"/>
                        </a:lnTo>
                        <a:lnTo>
                          <a:pt x="703" y="515"/>
                        </a:lnTo>
                        <a:lnTo>
                          <a:pt x="666" y="531"/>
                        </a:lnTo>
                        <a:lnTo>
                          <a:pt x="627" y="543"/>
                        </a:lnTo>
                        <a:lnTo>
                          <a:pt x="595" y="548"/>
                        </a:lnTo>
                        <a:lnTo>
                          <a:pt x="638" y="582"/>
                        </a:lnTo>
                        <a:lnTo>
                          <a:pt x="653" y="606"/>
                        </a:lnTo>
                        <a:lnTo>
                          <a:pt x="664" y="610"/>
                        </a:lnTo>
                        <a:lnTo>
                          <a:pt x="684" y="610"/>
                        </a:lnTo>
                        <a:lnTo>
                          <a:pt x="664" y="616"/>
                        </a:lnTo>
                        <a:lnTo>
                          <a:pt x="642" y="612"/>
                        </a:lnTo>
                        <a:lnTo>
                          <a:pt x="630" y="611"/>
                        </a:lnTo>
                        <a:lnTo>
                          <a:pt x="612" y="611"/>
                        </a:lnTo>
                        <a:lnTo>
                          <a:pt x="584" y="596"/>
                        </a:lnTo>
                        <a:lnTo>
                          <a:pt x="574" y="596"/>
                        </a:lnTo>
                        <a:lnTo>
                          <a:pt x="584" y="613"/>
                        </a:lnTo>
                        <a:lnTo>
                          <a:pt x="607" y="627"/>
                        </a:lnTo>
                        <a:lnTo>
                          <a:pt x="586" y="623"/>
                        </a:lnTo>
                        <a:lnTo>
                          <a:pt x="550" y="611"/>
                        </a:lnTo>
                        <a:lnTo>
                          <a:pt x="482" y="578"/>
                        </a:lnTo>
                        <a:lnTo>
                          <a:pt x="419" y="584"/>
                        </a:lnTo>
                        <a:lnTo>
                          <a:pt x="360" y="582"/>
                        </a:lnTo>
                        <a:lnTo>
                          <a:pt x="347" y="582"/>
                        </a:lnTo>
                        <a:lnTo>
                          <a:pt x="328" y="587"/>
                        </a:lnTo>
                        <a:lnTo>
                          <a:pt x="315" y="585"/>
                        </a:lnTo>
                        <a:lnTo>
                          <a:pt x="303" y="592"/>
                        </a:lnTo>
                        <a:lnTo>
                          <a:pt x="303" y="596"/>
                        </a:lnTo>
                        <a:lnTo>
                          <a:pt x="305" y="601"/>
                        </a:lnTo>
                        <a:lnTo>
                          <a:pt x="296" y="599"/>
                        </a:lnTo>
                        <a:lnTo>
                          <a:pt x="289" y="590"/>
                        </a:lnTo>
                        <a:lnTo>
                          <a:pt x="292" y="578"/>
                        </a:lnTo>
                        <a:lnTo>
                          <a:pt x="314" y="552"/>
                        </a:lnTo>
                        <a:lnTo>
                          <a:pt x="360" y="526"/>
                        </a:lnTo>
                        <a:lnTo>
                          <a:pt x="385" y="509"/>
                        </a:lnTo>
                        <a:lnTo>
                          <a:pt x="305" y="482"/>
                        </a:lnTo>
                        <a:lnTo>
                          <a:pt x="205" y="474"/>
                        </a:lnTo>
                        <a:lnTo>
                          <a:pt x="130" y="490"/>
                        </a:lnTo>
                        <a:lnTo>
                          <a:pt x="76" y="509"/>
                        </a:lnTo>
                        <a:lnTo>
                          <a:pt x="0" y="519"/>
                        </a:lnTo>
                        <a:lnTo>
                          <a:pt x="80" y="501"/>
                        </a:lnTo>
                        <a:lnTo>
                          <a:pt x="72" y="493"/>
                        </a:lnTo>
                        <a:lnTo>
                          <a:pt x="141" y="476"/>
                        </a:lnTo>
                        <a:lnTo>
                          <a:pt x="215" y="450"/>
                        </a:lnTo>
                        <a:lnTo>
                          <a:pt x="318" y="430"/>
                        </a:lnTo>
                        <a:lnTo>
                          <a:pt x="357" y="429"/>
                        </a:lnTo>
                        <a:lnTo>
                          <a:pt x="398" y="437"/>
                        </a:lnTo>
                        <a:lnTo>
                          <a:pt x="446" y="455"/>
                        </a:lnTo>
                        <a:close/>
                      </a:path>
                    </a:pathLst>
                  </a:custGeom>
                  <a:solidFill>
                    <a:srgbClr val="050585"/>
                  </a:solidFill>
                  <a:ln w="9525">
                    <a:noFill/>
                    <a:round/>
                    <a:headEnd/>
                    <a:tailEnd/>
                  </a:ln>
                </p:spPr>
                <p:txBody>
                  <a:bodyPr/>
                  <a:lstStyle/>
                  <a:p>
                    <a:endParaRPr lang="de-DE"/>
                  </a:p>
                </p:txBody>
              </p:sp>
              <p:sp>
                <p:nvSpPr>
                  <p:cNvPr id="44183" name="Freeform 356"/>
                  <p:cNvSpPr>
                    <a:spLocks/>
                  </p:cNvSpPr>
                  <p:nvPr/>
                </p:nvSpPr>
                <p:spPr bwMode="auto">
                  <a:xfrm>
                    <a:off x="2428" y="3050"/>
                    <a:ext cx="115" cy="105"/>
                  </a:xfrm>
                  <a:custGeom>
                    <a:avLst/>
                    <a:gdLst>
                      <a:gd name="T0" fmla="*/ 68 w 802"/>
                      <a:gd name="T1" fmla="*/ 67 h 627"/>
                      <a:gd name="T2" fmla="*/ 72 w 802"/>
                      <a:gd name="T3" fmla="*/ 37 h 627"/>
                      <a:gd name="T4" fmla="*/ 76 w 802"/>
                      <a:gd name="T5" fmla="*/ 31 h 627"/>
                      <a:gd name="T6" fmla="*/ 91 w 802"/>
                      <a:gd name="T7" fmla="*/ 12 h 627"/>
                      <a:gd name="T8" fmla="*/ 93 w 802"/>
                      <a:gd name="T9" fmla="*/ 14 h 627"/>
                      <a:gd name="T10" fmla="*/ 95 w 802"/>
                      <a:gd name="T11" fmla="*/ 15 h 627"/>
                      <a:gd name="T12" fmla="*/ 100 w 802"/>
                      <a:gd name="T13" fmla="*/ 11 h 627"/>
                      <a:gd name="T14" fmla="*/ 110 w 802"/>
                      <a:gd name="T15" fmla="*/ 3 h 627"/>
                      <a:gd name="T16" fmla="*/ 99 w 802"/>
                      <a:gd name="T17" fmla="*/ 24 h 627"/>
                      <a:gd name="T18" fmla="*/ 111 w 802"/>
                      <a:gd name="T19" fmla="*/ 15 h 627"/>
                      <a:gd name="T20" fmla="*/ 115 w 802"/>
                      <a:gd name="T21" fmla="*/ 16 h 627"/>
                      <a:gd name="T22" fmla="*/ 115 w 802"/>
                      <a:gd name="T23" fmla="*/ 23 h 627"/>
                      <a:gd name="T24" fmla="*/ 114 w 802"/>
                      <a:gd name="T25" fmla="*/ 28 h 627"/>
                      <a:gd name="T26" fmla="*/ 113 w 802"/>
                      <a:gd name="T27" fmla="*/ 33 h 627"/>
                      <a:gd name="T28" fmla="*/ 100 w 802"/>
                      <a:gd name="T29" fmla="*/ 50 h 627"/>
                      <a:gd name="T30" fmla="*/ 94 w 802"/>
                      <a:gd name="T31" fmla="*/ 73 h 627"/>
                      <a:gd name="T32" fmla="*/ 88 w 802"/>
                      <a:gd name="T33" fmla="*/ 81 h 627"/>
                      <a:gd name="T34" fmla="*/ 90 w 802"/>
                      <a:gd name="T35" fmla="*/ 83 h 627"/>
                      <a:gd name="T36" fmla="*/ 101 w 802"/>
                      <a:gd name="T37" fmla="*/ 79 h 627"/>
                      <a:gd name="T38" fmla="*/ 105 w 802"/>
                      <a:gd name="T39" fmla="*/ 82 h 627"/>
                      <a:gd name="T40" fmla="*/ 95 w 802"/>
                      <a:gd name="T41" fmla="*/ 89 h 627"/>
                      <a:gd name="T42" fmla="*/ 85 w 802"/>
                      <a:gd name="T43" fmla="*/ 92 h 627"/>
                      <a:gd name="T44" fmla="*/ 94 w 802"/>
                      <a:gd name="T45" fmla="*/ 101 h 627"/>
                      <a:gd name="T46" fmla="*/ 98 w 802"/>
                      <a:gd name="T47" fmla="*/ 102 h 627"/>
                      <a:gd name="T48" fmla="*/ 92 w 802"/>
                      <a:gd name="T49" fmla="*/ 102 h 627"/>
                      <a:gd name="T50" fmla="*/ 88 w 802"/>
                      <a:gd name="T51" fmla="*/ 102 h 627"/>
                      <a:gd name="T52" fmla="*/ 82 w 802"/>
                      <a:gd name="T53" fmla="*/ 100 h 627"/>
                      <a:gd name="T54" fmla="*/ 87 w 802"/>
                      <a:gd name="T55" fmla="*/ 105 h 627"/>
                      <a:gd name="T56" fmla="*/ 79 w 802"/>
                      <a:gd name="T57" fmla="*/ 102 h 627"/>
                      <a:gd name="T58" fmla="*/ 60 w 802"/>
                      <a:gd name="T59" fmla="*/ 98 h 627"/>
                      <a:gd name="T60" fmla="*/ 50 w 802"/>
                      <a:gd name="T61" fmla="*/ 97 h 627"/>
                      <a:gd name="T62" fmla="*/ 45 w 802"/>
                      <a:gd name="T63" fmla="*/ 98 h 627"/>
                      <a:gd name="T64" fmla="*/ 43 w 802"/>
                      <a:gd name="T65" fmla="*/ 100 h 627"/>
                      <a:gd name="T66" fmla="*/ 42 w 802"/>
                      <a:gd name="T67" fmla="*/ 100 h 627"/>
                      <a:gd name="T68" fmla="*/ 42 w 802"/>
                      <a:gd name="T69" fmla="*/ 97 h 627"/>
                      <a:gd name="T70" fmla="*/ 52 w 802"/>
                      <a:gd name="T71" fmla="*/ 88 h 627"/>
                      <a:gd name="T72" fmla="*/ 44 w 802"/>
                      <a:gd name="T73" fmla="*/ 81 h 627"/>
                      <a:gd name="T74" fmla="*/ 19 w 802"/>
                      <a:gd name="T75" fmla="*/ 82 h 627"/>
                      <a:gd name="T76" fmla="*/ 0 w 802"/>
                      <a:gd name="T77" fmla="*/ 87 h 627"/>
                      <a:gd name="T78" fmla="*/ 10 w 802"/>
                      <a:gd name="T79" fmla="*/ 83 h 627"/>
                      <a:gd name="T80" fmla="*/ 31 w 802"/>
                      <a:gd name="T81" fmla="*/ 75 h 627"/>
                      <a:gd name="T82" fmla="*/ 51 w 802"/>
                      <a:gd name="T83" fmla="*/ 72 h 627"/>
                      <a:gd name="T84" fmla="*/ 64 w 802"/>
                      <a:gd name="T85" fmla="*/ 76 h 6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02"/>
                      <a:gd name="T130" fmla="*/ 0 h 627"/>
                      <a:gd name="T131" fmla="*/ 802 w 802"/>
                      <a:gd name="T132" fmla="*/ 627 h 6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02" h="627">
                        <a:moveTo>
                          <a:pt x="446" y="455"/>
                        </a:moveTo>
                        <a:lnTo>
                          <a:pt x="472" y="399"/>
                        </a:lnTo>
                        <a:lnTo>
                          <a:pt x="488" y="303"/>
                        </a:lnTo>
                        <a:lnTo>
                          <a:pt x="499" y="223"/>
                        </a:lnTo>
                        <a:lnTo>
                          <a:pt x="536" y="142"/>
                        </a:lnTo>
                        <a:lnTo>
                          <a:pt x="528" y="188"/>
                        </a:lnTo>
                        <a:lnTo>
                          <a:pt x="591" y="140"/>
                        </a:lnTo>
                        <a:lnTo>
                          <a:pt x="637" y="74"/>
                        </a:lnTo>
                        <a:lnTo>
                          <a:pt x="673" y="0"/>
                        </a:lnTo>
                        <a:lnTo>
                          <a:pt x="649" y="82"/>
                        </a:lnTo>
                        <a:lnTo>
                          <a:pt x="610" y="168"/>
                        </a:lnTo>
                        <a:lnTo>
                          <a:pt x="666" y="89"/>
                        </a:lnTo>
                        <a:lnTo>
                          <a:pt x="706" y="6"/>
                        </a:lnTo>
                        <a:lnTo>
                          <a:pt x="698" y="63"/>
                        </a:lnTo>
                        <a:lnTo>
                          <a:pt x="677" y="127"/>
                        </a:lnTo>
                        <a:lnTo>
                          <a:pt x="764" y="18"/>
                        </a:lnTo>
                        <a:lnTo>
                          <a:pt x="750" y="60"/>
                        </a:lnTo>
                        <a:lnTo>
                          <a:pt x="688" y="146"/>
                        </a:lnTo>
                        <a:lnTo>
                          <a:pt x="791" y="46"/>
                        </a:lnTo>
                        <a:lnTo>
                          <a:pt x="774" y="88"/>
                        </a:lnTo>
                        <a:lnTo>
                          <a:pt x="716" y="154"/>
                        </a:lnTo>
                        <a:lnTo>
                          <a:pt x="800" y="94"/>
                        </a:lnTo>
                        <a:lnTo>
                          <a:pt x="734" y="163"/>
                        </a:lnTo>
                        <a:lnTo>
                          <a:pt x="802" y="135"/>
                        </a:lnTo>
                        <a:lnTo>
                          <a:pt x="741" y="183"/>
                        </a:lnTo>
                        <a:lnTo>
                          <a:pt x="794" y="169"/>
                        </a:lnTo>
                        <a:lnTo>
                          <a:pt x="741" y="197"/>
                        </a:lnTo>
                        <a:lnTo>
                          <a:pt x="791" y="200"/>
                        </a:lnTo>
                        <a:lnTo>
                          <a:pt x="741" y="235"/>
                        </a:lnTo>
                        <a:lnTo>
                          <a:pt x="700" y="300"/>
                        </a:lnTo>
                        <a:lnTo>
                          <a:pt x="674" y="391"/>
                        </a:lnTo>
                        <a:lnTo>
                          <a:pt x="656" y="436"/>
                        </a:lnTo>
                        <a:lnTo>
                          <a:pt x="632" y="466"/>
                        </a:lnTo>
                        <a:lnTo>
                          <a:pt x="611" y="482"/>
                        </a:lnTo>
                        <a:lnTo>
                          <a:pt x="586" y="495"/>
                        </a:lnTo>
                        <a:lnTo>
                          <a:pt x="630" y="498"/>
                        </a:lnTo>
                        <a:lnTo>
                          <a:pt x="666" y="492"/>
                        </a:lnTo>
                        <a:lnTo>
                          <a:pt x="704" y="474"/>
                        </a:lnTo>
                        <a:lnTo>
                          <a:pt x="758" y="449"/>
                        </a:lnTo>
                        <a:lnTo>
                          <a:pt x="731" y="490"/>
                        </a:lnTo>
                        <a:lnTo>
                          <a:pt x="703" y="515"/>
                        </a:lnTo>
                        <a:lnTo>
                          <a:pt x="666" y="531"/>
                        </a:lnTo>
                        <a:lnTo>
                          <a:pt x="627" y="543"/>
                        </a:lnTo>
                        <a:lnTo>
                          <a:pt x="595" y="548"/>
                        </a:lnTo>
                        <a:lnTo>
                          <a:pt x="638" y="582"/>
                        </a:lnTo>
                        <a:lnTo>
                          <a:pt x="653" y="606"/>
                        </a:lnTo>
                        <a:lnTo>
                          <a:pt x="664" y="610"/>
                        </a:lnTo>
                        <a:lnTo>
                          <a:pt x="684" y="610"/>
                        </a:lnTo>
                        <a:lnTo>
                          <a:pt x="664" y="616"/>
                        </a:lnTo>
                        <a:lnTo>
                          <a:pt x="642" y="612"/>
                        </a:lnTo>
                        <a:lnTo>
                          <a:pt x="630" y="611"/>
                        </a:lnTo>
                        <a:lnTo>
                          <a:pt x="612" y="611"/>
                        </a:lnTo>
                        <a:lnTo>
                          <a:pt x="584" y="596"/>
                        </a:lnTo>
                        <a:lnTo>
                          <a:pt x="574" y="596"/>
                        </a:lnTo>
                        <a:lnTo>
                          <a:pt x="584" y="613"/>
                        </a:lnTo>
                        <a:lnTo>
                          <a:pt x="607" y="627"/>
                        </a:lnTo>
                        <a:lnTo>
                          <a:pt x="586" y="623"/>
                        </a:lnTo>
                        <a:lnTo>
                          <a:pt x="550" y="611"/>
                        </a:lnTo>
                        <a:lnTo>
                          <a:pt x="482" y="578"/>
                        </a:lnTo>
                        <a:lnTo>
                          <a:pt x="419" y="584"/>
                        </a:lnTo>
                        <a:lnTo>
                          <a:pt x="360" y="582"/>
                        </a:lnTo>
                        <a:lnTo>
                          <a:pt x="347" y="582"/>
                        </a:lnTo>
                        <a:lnTo>
                          <a:pt x="328" y="587"/>
                        </a:lnTo>
                        <a:lnTo>
                          <a:pt x="315" y="585"/>
                        </a:lnTo>
                        <a:lnTo>
                          <a:pt x="303" y="592"/>
                        </a:lnTo>
                        <a:lnTo>
                          <a:pt x="303" y="596"/>
                        </a:lnTo>
                        <a:lnTo>
                          <a:pt x="305" y="601"/>
                        </a:lnTo>
                        <a:lnTo>
                          <a:pt x="296" y="599"/>
                        </a:lnTo>
                        <a:lnTo>
                          <a:pt x="289" y="590"/>
                        </a:lnTo>
                        <a:lnTo>
                          <a:pt x="292" y="578"/>
                        </a:lnTo>
                        <a:lnTo>
                          <a:pt x="314" y="552"/>
                        </a:lnTo>
                        <a:lnTo>
                          <a:pt x="360" y="526"/>
                        </a:lnTo>
                        <a:lnTo>
                          <a:pt x="385" y="509"/>
                        </a:lnTo>
                        <a:lnTo>
                          <a:pt x="305" y="482"/>
                        </a:lnTo>
                        <a:lnTo>
                          <a:pt x="205" y="474"/>
                        </a:lnTo>
                        <a:lnTo>
                          <a:pt x="130" y="490"/>
                        </a:lnTo>
                        <a:lnTo>
                          <a:pt x="76" y="509"/>
                        </a:lnTo>
                        <a:lnTo>
                          <a:pt x="0" y="519"/>
                        </a:lnTo>
                        <a:lnTo>
                          <a:pt x="80" y="501"/>
                        </a:lnTo>
                        <a:lnTo>
                          <a:pt x="72" y="493"/>
                        </a:lnTo>
                        <a:lnTo>
                          <a:pt x="141" y="476"/>
                        </a:lnTo>
                        <a:lnTo>
                          <a:pt x="215" y="450"/>
                        </a:lnTo>
                        <a:lnTo>
                          <a:pt x="318" y="430"/>
                        </a:lnTo>
                        <a:lnTo>
                          <a:pt x="357" y="429"/>
                        </a:lnTo>
                        <a:lnTo>
                          <a:pt x="398" y="437"/>
                        </a:lnTo>
                        <a:lnTo>
                          <a:pt x="446" y="455"/>
                        </a:lnTo>
                      </a:path>
                    </a:pathLst>
                  </a:custGeom>
                  <a:noFill/>
                  <a:ln w="0">
                    <a:solidFill>
                      <a:srgbClr val="000000"/>
                    </a:solidFill>
                    <a:round/>
                    <a:headEnd/>
                    <a:tailEnd/>
                  </a:ln>
                </p:spPr>
                <p:txBody>
                  <a:bodyPr/>
                  <a:lstStyle/>
                  <a:p>
                    <a:endParaRPr lang="de-DE"/>
                  </a:p>
                </p:txBody>
              </p:sp>
              <p:sp>
                <p:nvSpPr>
                  <p:cNvPr id="44184" name="Freeform 357"/>
                  <p:cNvSpPr>
                    <a:spLocks/>
                  </p:cNvSpPr>
                  <p:nvPr/>
                </p:nvSpPr>
                <p:spPr bwMode="auto">
                  <a:xfrm>
                    <a:off x="2475" y="3131"/>
                    <a:ext cx="13" cy="12"/>
                  </a:xfrm>
                  <a:custGeom>
                    <a:avLst/>
                    <a:gdLst>
                      <a:gd name="T0" fmla="*/ 1 w 89"/>
                      <a:gd name="T1" fmla="*/ 11 h 67"/>
                      <a:gd name="T2" fmla="*/ 5 w 89"/>
                      <a:gd name="T3" fmla="*/ 9 h 67"/>
                      <a:gd name="T4" fmla="*/ 7 w 89"/>
                      <a:gd name="T5" fmla="*/ 11 h 67"/>
                      <a:gd name="T6" fmla="*/ 7 w 89"/>
                      <a:gd name="T7" fmla="*/ 12 h 67"/>
                      <a:gd name="T8" fmla="*/ 10 w 89"/>
                      <a:gd name="T9" fmla="*/ 12 h 67"/>
                      <a:gd name="T10" fmla="*/ 13 w 89"/>
                      <a:gd name="T11" fmla="*/ 8 h 67"/>
                      <a:gd name="T12" fmla="*/ 12 w 89"/>
                      <a:gd name="T13" fmla="*/ 4 h 67"/>
                      <a:gd name="T14" fmla="*/ 10 w 89"/>
                      <a:gd name="T15" fmla="*/ 1 h 67"/>
                      <a:gd name="T16" fmla="*/ 7 w 89"/>
                      <a:gd name="T17" fmla="*/ 0 h 67"/>
                      <a:gd name="T18" fmla="*/ 3 w 89"/>
                      <a:gd name="T19" fmla="*/ 1 h 67"/>
                      <a:gd name="T20" fmla="*/ 1 w 89"/>
                      <a:gd name="T21" fmla="*/ 4 h 67"/>
                      <a:gd name="T22" fmla="*/ 0 w 89"/>
                      <a:gd name="T23" fmla="*/ 8 h 67"/>
                      <a:gd name="T24" fmla="*/ 0 w 89"/>
                      <a:gd name="T25" fmla="*/ 10 h 67"/>
                      <a:gd name="T26" fmla="*/ 1 w 89"/>
                      <a:gd name="T27" fmla="*/ 11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9"/>
                      <a:gd name="T43" fmla="*/ 0 h 67"/>
                      <a:gd name="T44" fmla="*/ 89 w 89"/>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9" h="67">
                        <a:moveTo>
                          <a:pt x="7" y="59"/>
                        </a:moveTo>
                        <a:lnTo>
                          <a:pt x="34" y="51"/>
                        </a:lnTo>
                        <a:lnTo>
                          <a:pt x="46" y="59"/>
                        </a:lnTo>
                        <a:lnTo>
                          <a:pt x="48" y="67"/>
                        </a:lnTo>
                        <a:lnTo>
                          <a:pt x="71" y="67"/>
                        </a:lnTo>
                        <a:lnTo>
                          <a:pt x="89" y="46"/>
                        </a:lnTo>
                        <a:lnTo>
                          <a:pt x="84" y="24"/>
                        </a:lnTo>
                        <a:lnTo>
                          <a:pt x="68" y="7"/>
                        </a:lnTo>
                        <a:lnTo>
                          <a:pt x="45" y="0"/>
                        </a:lnTo>
                        <a:lnTo>
                          <a:pt x="23" y="5"/>
                        </a:lnTo>
                        <a:lnTo>
                          <a:pt x="5" y="21"/>
                        </a:lnTo>
                        <a:lnTo>
                          <a:pt x="0" y="42"/>
                        </a:lnTo>
                        <a:lnTo>
                          <a:pt x="2" y="57"/>
                        </a:lnTo>
                        <a:lnTo>
                          <a:pt x="7" y="59"/>
                        </a:lnTo>
                        <a:close/>
                      </a:path>
                    </a:pathLst>
                  </a:custGeom>
                  <a:solidFill>
                    <a:srgbClr val="C2C2C2"/>
                  </a:solidFill>
                  <a:ln w="9525">
                    <a:noFill/>
                    <a:round/>
                    <a:headEnd/>
                    <a:tailEnd/>
                  </a:ln>
                </p:spPr>
                <p:txBody>
                  <a:bodyPr/>
                  <a:lstStyle/>
                  <a:p>
                    <a:endParaRPr lang="de-DE"/>
                  </a:p>
                </p:txBody>
              </p:sp>
              <p:sp>
                <p:nvSpPr>
                  <p:cNvPr id="44185" name="Freeform 358"/>
                  <p:cNvSpPr>
                    <a:spLocks/>
                  </p:cNvSpPr>
                  <p:nvPr/>
                </p:nvSpPr>
                <p:spPr bwMode="auto">
                  <a:xfrm>
                    <a:off x="2475" y="3131"/>
                    <a:ext cx="13" cy="12"/>
                  </a:xfrm>
                  <a:custGeom>
                    <a:avLst/>
                    <a:gdLst>
                      <a:gd name="T0" fmla="*/ 1 w 89"/>
                      <a:gd name="T1" fmla="*/ 11 h 67"/>
                      <a:gd name="T2" fmla="*/ 5 w 89"/>
                      <a:gd name="T3" fmla="*/ 9 h 67"/>
                      <a:gd name="T4" fmla="*/ 7 w 89"/>
                      <a:gd name="T5" fmla="*/ 11 h 67"/>
                      <a:gd name="T6" fmla="*/ 7 w 89"/>
                      <a:gd name="T7" fmla="*/ 12 h 67"/>
                      <a:gd name="T8" fmla="*/ 10 w 89"/>
                      <a:gd name="T9" fmla="*/ 12 h 67"/>
                      <a:gd name="T10" fmla="*/ 13 w 89"/>
                      <a:gd name="T11" fmla="*/ 8 h 67"/>
                      <a:gd name="T12" fmla="*/ 12 w 89"/>
                      <a:gd name="T13" fmla="*/ 4 h 67"/>
                      <a:gd name="T14" fmla="*/ 10 w 89"/>
                      <a:gd name="T15" fmla="*/ 1 h 67"/>
                      <a:gd name="T16" fmla="*/ 7 w 89"/>
                      <a:gd name="T17" fmla="*/ 0 h 67"/>
                      <a:gd name="T18" fmla="*/ 3 w 89"/>
                      <a:gd name="T19" fmla="*/ 1 h 67"/>
                      <a:gd name="T20" fmla="*/ 1 w 89"/>
                      <a:gd name="T21" fmla="*/ 4 h 67"/>
                      <a:gd name="T22" fmla="*/ 0 w 89"/>
                      <a:gd name="T23" fmla="*/ 8 h 67"/>
                      <a:gd name="T24" fmla="*/ 0 w 89"/>
                      <a:gd name="T25" fmla="*/ 10 h 67"/>
                      <a:gd name="T26" fmla="*/ 1 w 89"/>
                      <a:gd name="T27" fmla="*/ 11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9"/>
                      <a:gd name="T43" fmla="*/ 0 h 67"/>
                      <a:gd name="T44" fmla="*/ 89 w 89"/>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9" h="67">
                        <a:moveTo>
                          <a:pt x="7" y="59"/>
                        </a:moveTo>
                        <a:lnTo>
                          <a:pt x="34" y="51"/>
                        </a:lnTo>
                        <a:lnTo>
                          <a:pt x="46" y="59"/>
                        </a:lnTo>
                        <a:lnTo>
                          <a:pt x="48" y="67"/>
                        </a:lnTo>
                        <a:lnTo>
                          <a:pt x="71" y="67"/>
                        </a:lnTo>
                        <a:lnTo>
                          <a:pt x="89" y="46"/>
                        </a:lnTo>
                        <a:lnTo>
                          <a:pt x="84" y="24"/>
                        </a:lnTo>
                        <a:lnTo>
                          <a:pt x="68" y="7"/>
                        </a:lnTo>
                        <a:lnTo>
                          <a:pt x="45" y="0"/>
                        </a:lnTo>
                        <a:lnTo>
                          <a:pt x="23" y="5"/>
                        </a:lnTo>
                        <a:lnTo>
                          <a:pt x="5" y="21"/>
                        </a:lnTo>
                        <a:lnTo>
                          <a:pt x="0" y="42"/>
                        </a:lnTo>
                        <a:lnTo>
                          <a:pt x="2" y="57"/>
                        </a:lnTo>
                        <a:lnTo>
                          <a:pt x="7" y="59"/>
                        </a:lnTo>
                      </a:path>
                    </a:pathLst>
                  </a:custGeom>
                  <a:noFill/>
                  <a:ln w="0">
                    <a:solidFill>
                      <a:srgbClr val="000000"/>
                    </a:solidFill>
                    <a:round/>
                    <a:headEnd/>
                    <a:tailEnd/>
                  </a:ln>
                </p:spPr>
                <p:txBody>
                  <a:bodyPr/>
                  <a:lstStyle/>
                  <a:p>
                    <a:endParaRPr lang="de-DE"/>
                  </a:p>
                </p:txBody>
              </p:sp>
              <p:sp>
                <p:nvSpPr>
                  <p:cNvPr id="44186" name="Freeform 359"/>
                  <p:cNvSpPr>
                    <a:spLocks/>
                  </p:cNvSpPr>
                  <p:nvPr/>
                </p:nvSpPr>
                <p:spPr bwMode="auto">
                  <a:xfrm>
                    <a:off x="2433" y="3278"/>
                    <a:ext cx="34" cy="24"/>
                  </a:xfrm>
                  <a:custGeom>
                    <a:avLst/>
                    <a:gdLst>
                      <a:gd name="T0" fmla="*/ 34 w 239"/>
                      <a:gd name="T1" fmla="*/ 1 h 149"/>
                      <a:gd name="T2" fmla="*/ 26 w 239"/>
                      <a:gd name="T3" fmla="*/ 12 h 149"/>
                      <a:gd name="T4" fmla="*/ 23 w 239"/>
                      <a:gd name="T5" fmla="*/ 15 h 149"/>
                      <a:gd name="T6" fmla="*/ 19 w 239"/>
                      <a:gd name="T7" fmla="*/ 18 h 149"/>
                      <a:gd name="T8" fmla="*/ 13 w 239"/>
                      <a:gd name="T9" fmla="*/ 21 h 149"/>
                      <a:gd name="T10" fmla="*/ 11 w 239"/>
                      <a:gd name="T11" fmla="*/ 22 h 149"/>
                      <a:gd name="T12" fmla="*/ 7 w 239"/>
                      <a:gd name="T13" fmla="*/ 18 h 149"/>
                      <a:gd name="T14" fmla="*/ 3 w 239"/>
                      <a:gd name="T15" fmla="*/ 20 h 149"/>
                      <a:gd name="T16" fmla="*/ 1 w 239"/>
                      <a:gd name="T17" fmla="*/ 24 h 149"/>
                      <a:gd name="T18" fmla="*/ 0 w 239"/>
                      <a:gd name="T19" fmla="*/ 22 h 149"/>
                      <a:gd name="T20" fmla="*/ 0 w 239"/>
                      <a:gd name="T21" fmla="*/ 18 h 149"/>
                      <a:gd name="T22" fmla="*/ 2 w 239"/>
                      <a:gd name="T23" fmla="*/ 15 h 149"/>
                      <a:gd name="T24" fmla="*/ 6 w 239"/>
                      <a:gd name="T25" fmla="*/ 15 h 149"/>
                      <a:gd name="T26" fmla="*/ 9 w 239"/>
                      <a:gd name="T27" fmla="*/ 15 h 149"/>
                      <a:gd name="T28" fmla="*/ 11 w 239"/>
                      <a:gd name="T29" fmla="*/ 17 h 149"/>
                      <a:gd name="T30" fmla="*/ 12 w 239"/>
                      <a:gd name="T31" fmla="*/ 16 h 149"/>
                      <a:gd name="T32" fmla="*/ 16 w 239"/>
                      <a:gd name="T33" fmla="*/ 15 h 149"/>
                      <a:gd name="T34" fmla="*/ 22 w 239"/>
                      <a:gd name="T35" fmla="*/ 11 h 149"/>
                      <a:gd name="T36" fmla="*/ 25 w 239"/>
                      <a:gd name="T37" fmla="*/ 7 h 149"/>
                      <a:gd name="T38" fmla="*/ 29 w 239"/>
                      <a:gd name="T39" fmla="*/ 2 h 149"/>
                      <a:gd name="T40" fmla="*/ 32 w 239"/>
                      <a:gd name="T41" fmla="*/ 0 h 149"/>
                      <a:gd name="T42" fmla="*/ 34 w 239"/>
                      <a:gd name="T43" fmla="*/ 1 h 1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9"/>
                      <a:gd name="T67" fmla="*/ 0 h 149"/>
                      <a:gd name="T68" fmla="*/ 239 w 239"/>
                      <a:gd name="T69" fmla="*/ 149 h 14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9" h="149">
                        <a:moveTo>
                          <a:pt x="239" y="5"/>
                        </a:moveTo>
                        <a:lnTo>
                          <a:pt x="181" y="72"/>
                        </a:lnTo>
                        <a:lnTo>
                          <a:pt x="160" y="91"/>
                        </a:lnTo>
                        <a:lnTo>
                          <a:pt x="133" y="114"/>
                        </a:lnTo>
                        <a:lnTo>
                          <a:pt x="93" y="128"/>
                        </a:lnTo>
                        <a:lnTo>
                          <a:pt x="76" y="135"/>
                        </a:lnTo>
                        <a:lnTo>
                          <a:pt x="50" y="112"/>
                        </a:lnTo>
                        <a:lnTo>
                          <a:pt x="18" y="123"/>
                        </a:lnTo>
                        <a:lnTo>
                          <a:pt x="8" y="149"/>
                        </a:lnTo>
                        <a:lnTo>
                          <a:pt x="0" y="136"/>
                        </a:lnTo>
                        <a:lnTo>
                          <a:pt x="1" y="112"/>
                        </a:lnTo>
                        <a:lnTo>
                          <a:pt x="14" y="96"/>
                        </a:lnTo>
                        <a:lnTo>
                          <a:pt x="44" y="91"/>
                        </a:lnTo>
                        <a:lnTo>
                          <a:pt x="61" y="96"/>
                        </a:lnTo>
                        <a:lnTo>
                          <a:pt x="76" y="108"/>
                        </a:lnTo>
                        <a:lnTo>
                          <a:pt x="86" y="102"/>
                        </a:lnTo>
                        <a:lnTo>
                          <a:pt x="109" y="96"/>
                        </a:lnTo>
                        <a:lnTo>
                          <a:pt x="156" y="67"/>
                        </a:lnTo>
                        <a:lnTo>
                          <a:pt x="176" y="46"/>
                        </a:lnTo>
                        <a:lnTo>
                          <a:pt x="204" y="13"/>
                        </a:lnTo>
                        <a:lnTo>
                          <a:pt x="225" y="0"/>
                        </a:lnTo>
                        <a:lnTo>
                          <a:pt x="239" y="5"/>
                        </a:lnTo>
                        <a:close/>
                      </a:path>
                    </a:pathLst>
                  </a:custGeom>
                  <a:solidFill>
                    <a:srgbClr val="FFFFFF"/>
                  </a:solidFill>
                  <a:ln w="9525">
                    <a:noFill/>
                    <a:round/>
                    <a:headEnd/>
                    <a:tailEnd/>
                  </a:ln>
                </p:spPr>
                <p:txBody>
                  <a:bodyPr/>
                  <a:lstStyle/>
                  <a:p>
                    <a:endParaRPr lang="de-DE"/>
                  </a:p>
                </p:txBody>
              </p:sp>
              <p:sp>
                <p:nvSpPr>
                  <p:cNvPr id="44187" name="Freeform 360"/>
                  <p:cNvSpPr>
                    <a:spLocks/>
                  </p:cNvSpPr>
                  <p:nvPr/>
                </p:nvSpPr>
                <p:spPr bwMode="auto">
                  <a:xfrm>
                    <a:off x="2433" y="3278"/>
                    <a:ext cx="34" cy="24"/>
                  </a:xfrm>
                  <a:custGeom>
                    <a:avLst/>
                    <a:gdLst>
                      <a:gd name="T0" fmla="*/ 34 w 239"/>
                      <a:gd name="T1" fmla="*/ 1 h 149"/>
                      <a:gd name="T2" fmla="*/ 26 w 239"/>
                      <a:gd name="T3" fmla="*/ 12 h 149"/>
                      <a:gd name="T4" fmla="*/ 23 w 239"/>
                      <a:gd name="T5" fmla="*/ 15 h 149"/>
                      <a:gd name="T6" fmla="*/ 19 w 239"/>
                      <a:gd name="T7" fmla="*/ 18 h 149"/>
                      <a:gd name="T8" fmla="*/ 13 w 239"/>
                      <a:gd name="T9" fmla="*/ 21 h 149"/>
                      <a:gd name="T10" fmla="*/ 11 w 239"/>
                      <a:gd name="T11" fmla="*/ 22 h 149"/>
                      <a:gd name="T12" fmla="*/ 7 w 239"/>
                      <a:gd name="T13" fmla="*/ 18 h 149"/>
                      <a:gd name="T14" fmla="*/ 3 w 239"/>
                      <a:gd name="T15" fmla="*/ 20 h 149"/>
                      <a:gd name="T16" fmla="*/ 1 w 239"/>
                      <a:gd name="T17" fmla="*/ 24 h 149"/>
                      <a:gd name="T18" fmla="*/ 0 w 239"/>
                      <a:gd name="T19" fmla="*/ 22 h 149"/>
                      <a:gd name="T20" fmla="*/ 0 w 239"/>
                      <a:gd name="T21" fmla="*/ 18 h 149"/>
                      <a:gd name="T22" fmla="*/ 2 w 239"/>
                      <a:gd name="T23" fmla="*/ 15 h 149"/>
                      <a:gd name="T24" fmla="*/ 6 w 239"/>
                      <a:gd name="T25" fmla="*/ 15 h 149"/>
                      <a:gd name="T26" fmla="*/ 9 w 239"/>
                      <a:gd name="T27" fmla="*/ 15 h 149"/>
                      <a:gd name="T28" fmla="*/ 11 w 239"/>
                      <a:gd name="T29" fmla="*/ 17 h 149"/>
                      <a:gd name="T30" fmla="*/ 12 w 239"/>
                      <a:gd name="T31" fmla="*/ 16 h 149"/>
                      <a:gd name="T32" fmla="*/ 16 w 239"/>
                      <a:gd name="T33" fmla="*/ 15 h 149"/>
                      <a:gd name="T34" fmla="*/ 22 w 239"/>
                      <a:gd name="T35" fmla="*/ 11 h 149"/>
                      <a:gd name="T36" fmla="*/ 25 w 239"/>
                      <a:gd name="T37" fmla="*/ 7 h 149"/>
                      <a:gd name="T38" fmla="*/ 29 w 239"/>
                      <a:gd name="T39" fmla="*/ 2 h 149"/>
                      <a:gd name="T40" fmla="*/ 32 w 239"/>
                      <a:gd name="T41" fmla="*/ 0 h 149"/>
                      <a:gd name="T42" fmla="*/ 34 w 239"/>
                      <a:gd name="T43" fmla="*/ 1 h 1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9"/>
                      <a:gd name="T67" fmla="*/ 0 h 149"/>
                      <a:gd name="T68" fmla="*/ 239 w 239"/>
                      <a:gd name="T69" fmla="*/ 149 h 14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9" h="149">
                        <a:moveTo>
                          <a:pt x="239" y="5"/>
                        </a:moveTo>
                        <a:lnTo>
                          <a:pt x="181" y="72"/>
                        </a:lnTo>
                        <a:lnTo>
                          <a:pt x="160" y="91"/>
                        </a:lnTo>
                        <a:lnTo>
                          <a:pt x="133" y="114"/>
                        </a:lnTo>
                        <a:lnTo>
                          <a:pt x="93" y="128"/>
                        </a:lnTo>
                        <a:lnTo>
                          <a:pt x="76" y="135"/>
                        </a:lnTo>
                        <a:lnTo>
                          <a:pt x="50" y="112"/>
                        </a:lnTo>
                        <a:lnTo>
                          <a:pt x="18" y="123"/>
                        </a:lnTo>
                        <a:lnTo>
                          <a:pt x="8" y="149"/>
                        </a:lnTo>
                        <a:lnTo>
                          <a:pt x="0" y="136"/>
                        </a:lnTo>
                        <a:lnTo>
                          <a:pt x="1" y="112"/>
                        </a:lnTo>
                        <a:lnTo>
                          <a:pt x="14" y="96"/>
                        </a:lnTo>
                        <a:lnTo>
                          <a:pt x="44" y="91"/>
                        </a:lnTo>
                        <a:lnTo>
                          <a:pt x="61" y="96"/>
                        </a:lnTo>
                        <a:lnTo>
                          <a:pt x="76" y="108"/>
                        </a:lnTo>
                        <a:lnTo>
                          <a:pt x="86" y="102"/>
                        </a:lnTo>
                        <a:lnTo>
                          <a:pt x="109" y="96"/>
                        </a:lnTo>
                        <a:lnTo>
                          <a:pt x="156" y="67"/>
                        </a:lnTo>
                        <a:lnTo>
                          <a:pt x="176" y="46"/>
                        </a:lnTo>
                        <a:lnTo>
                          <a:pt x="204" y="13"/>
                        </a:lnTo>
                        <a:lnTo>
                          <a:pt x="225" y="0"/>
                        </a:lnTo>
                        <a:lnTo>
                          <a:pt x="239" y="5"/>
                        </a:lnTo>
                      </a:path>
                    </a:pathLst>
                  </a:custGeom>
                  <a:noFill/>
                  <a:ln w="0">
                    <a:solidFill>
                      <a:srgbClr val="000000"/>
                    </a:solidFill>
                    <a:round/>
                    <a:headEnd/>
                    <a:tailEnd/>
                  </a:ln>
                </p:spPr>
                <p:txBody>
                  <a:bodyPr/>
                  <a:lstStyle/>
                  <a:p>
                    <a:endParaRPr lang="de-DE"/>
                  </a:p>
                </p:txBody>
              </p:sp>
              <p:sp>
                <p:nvSpPr>
                  <p:cNvPr id="44188" name="Freeform 361"/>
                  <p:cNvSpPr>
                    <a:spLocks/>
                  </p:cNvSpPr>
                  <p:nvPr/>
                </p:nvSpPr>
                <p:spPr bwMode="auto">
                  <a:xfrm>
                    <a:off x="2537" y="3151"/>
                    <a:ext cx="35" cy="50"/>
                  </a:xfrm>
                  <a:custGeom>
                    <a:avLst/>
                    <a:gdLst>
                      <a:gd name="T0" fmla="*/ 5 w 250"/>
                      <a:gd name="T1" fmla="*/ 36 h 299"/>
                      <a:gd name="T2" fmla="*/ 1 w 250"/>
                      <a:gd name="T3" fmla="*/ 27 h 299"/>
                      <a:gd name="T4" fmla="*/ 0 w 250"/>
                      <a:gd name="T5" fmla="*/ 18 h 299"/>
                      <a:gd name="T6" fmla="*/ 2 w 250"/>
                      <a:gd name="T7" fmla="*/ 10 h 299"/>
                      <a:gd name="T8" fmla="*/ 5 w 250"/>
                      <a:gd name="T9" fmla="*/ 7 h 299"/>
                      <a:gd name="T10" fmla="*/ 16 w 250"/>
                      <a:gd name="T11" fmla="*/ 0 h 299"/>
                      <a:gd name="T12" fmla="*/ 22 w 250"/>
                      <a:gd name="T13" fmla="*/ 1 h 299"/>
                      <a:gd name="T14" fmla="*/ 26 w 250"/>
                      <a:gd name="T15" fmla="*/ 3 h 299"/>
                      <a:gd name="T16" fmla="*/ 30 w 250"/>
                      <a:gd name="T17" fmla="*/ 9 h 299"/>
                      <a:gd name="T18" fmla="*/ 33 w 250"/>
                      <a:gd name="T19" fmla="*/ 18 h 299"/>
                      <a:gd name="T20" fmla="*/ 35 w 250"/>
                      <a:gd name="T21" fmla="*/ 25 h 299"/>
                      <a:gd name="T22" fmla="*/ 35 w 250"/>
                      <a:gd name="T23" fmla="*/ 29 h 299"/>
                      <a:gd name="T24" fmla="*/ 34 w 250"/>
                      <a:gd name="T25" fmla="*/ 36 h 299"/>
                      <a:gd name="T26" fmla="*/ 32 w 250"/>
                      <a:gd name="T27" fmla="*/ 42 h 299"/>
                      <a:gd name="T28" fmla="*/ 27 w 250"/>
                      <a:gd name="T29" fmla="*/ 48 h 299"/>
                      <a:gd name="T30" fmla="*/ 22 w 250"/>
                      <a:gd name="T31" fmla="*/ 50 h 299"/>
                      <a:gd name="T32" fmla="*/ 14 w 250"/>
                      <a:gd name="T33" fmla="*/ 49 h 299"/>
                      <a:gd name="T34" fmla="*/ 10 w 250"/>
                      <a:gd name="T35" fmla="*/ 43 h 299"/>
                      <a:gd name="T36" fmla="*/ 7 w 250"/>
                      <a:gd name="T37" fmla="*/ 39 h 299"/>
                      <a:gd name="T38" fmla="*/ 5 w 250"/>
                      <a:gd name="T39" fmla="*/ 36 h 29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0"/>
                      <a:gd name="T61" fmla="*/ 0 h 299"/>
                      <a:gd name="T62" fmla="*/ 250 w 250"/>
                      <a:gd name="T63" fmla="*/ 299 h 29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0" h="299">
                        <a:moveTo>
                          <a:pt x="33" y="215"/>
                        </a:moveTo>
                        <a:lnTo>
                          <a:pt x="6" y="162"/>
                        </a:lnTo>
                        <a:lnTo>
                          <a:pt x="0" y="106"/>
                        </a:lnTo>
                        <a:lnTo>
                          <a:pt x="11" y="60"/>
                        </a:lnTo>
                        <a:lnTo>
                          <a:pt x="33" y="39"/>
                        </a:lnTo>
                        <a:lnTo>
                          <a:pt x="111" y="0"/>
                        </a:lnTo>
                        <a:lnTo>
                          <a:pt x="154" y="4"/>
                        </a:lnTo>
                        <a:lnTo>
                          <a:pt x="185" y="17"/>
                        </a:lnTo>
                        <a:lnTo>
                          <a:pt x="217" y="56"/>
                        </a:lnTo>
                        <a:lnTo>
                          <a:pt x="238" y="106"/>
                        </a:lnTo>
                        <a:lnTo>
                          <a:pt x="250" y="148"/>
                        </a:lnTo>
                        <a:lnTo>
                          <a:pt x="250" y="172"/>
                        </a:lnTo>
                        <a:lnTo>
                          <a:pt x="244" y="215"/>
                        </a:lnTo>
                        <a:lnTo>
                          <a:pt x="231" y="253"/>
                        </a:lnTo>
                        <a:lnTo>
                          <a:pt x="193" y="286"/>
                        </a:lnTo>
                        <a:lnTo>
                          <a:pt x="154" y="299"/>
                        </a:lnTo>
                        <a:lnTo>
                          <a:pt x="103" y="292"/>
                        </a:lnTo>
                        <a:lnTo>
                          <a:pt x="73" y="259"/>
                        </a:lnTo>
                        <a:lnTo>
                          <a:pt x="48" y="235"/>
                        </a:lnTo>
                        <a:lnTo>
                          <a:pt x="33" y="215"/>
                        </a:lnTo>
                        <a:close/>
                      </a:path>
                    </a:pathLst>
                  </a:custGeom>
                  <a:solidFill>
                    <a:srgbClr val="C2C2C2"/>
                  </a:solidFill>
                  <a:ln w="9525">
                    <a:noFill/>
                    <a:round/>
                    <a:headEnd/>
                    <a:tailEnd/>
                  </a:ln>
                </p:spPr>
                <p:txBody>
                  <a:bodyPr/>
                  <a:lstStyle/>
                  <a:p>
                    <a:endParaRPr lang="de-DE"/>
                  </a:p>
                </p:txBody>
              </p:sp>
              <p:sp>
                <p:nvSpPr>
                  <p:cNvPr id="44189" name="Freeform 362"/>
                  <p:cNvSpPr>
                    <a:spLocks/>
                  </p:cNvSpPr>
                  <p:nvPr/>
                </p:nvSpPr>
                <p:spPr bwMode="auto">
                  <a:xfrm>
                    <a:off x="2537" y="3151"/>
                    <a:ext cx="35" cy="50"/>
                  </a:xfrm>
                  <a:custGeom>
                    <a:avLst/>
                    <a:gdLst>
                      <a:gd name="T0" fmla="*/ 5 w 250"/>
                      <a:gd name="T1" fmla="*/ 36 h 299"/>
                      <a:gd name="T2" fmla="*/ 1 w 250"/>
                      <a:gd name="T3" fmla="*/ 27 h 299"/>
                      <a:gd name="T4" fmla="*/ 0 w 250"/>
                      <a:gd name="T5" fmla="*/ 18 h 299"/>
                      <a:gd name="T6" fmla="*/ 2 w 250"/>
                      <a:gd name="T7" fmla="*/ 10 h 299"/>
                      <a:gd name="T8" fmla="*/ 5 w 250"/>
                      <a:gd name="T9" fmla="*/ 7 h 299"/>
                      <a:gd name="T10" fmla="*/ 16 w 250"/>
                      <a:gd name="T11" fmla="*/ 0 h 299"/>
                      <a:gd name="T12" fmla="*/ 22 w 250"/>
                      <a:gd name="T13" fmla="*/ 1 h 299"/>
                      <a:gd name="T14" fmla="*/ 26 w 250"/>
                      <a:gd name="T15" fmla="*/ 3 h 299"/>
                      <a:gd name="T16" fmla="*/ 30 w 250"/>
                      <a:gd name="T17" fmla="*/ 9 h 299"/>
                      <a:gd name="T18" fmla="*/ 33 w 250"/>
                      <a:gd name="T19" fmla="*/ 18 h 299"/>
                      <a:gd name="T20" fmla="*/ 35 w 250"/>
                      <a:gd name="T21" fmla="*/ 25 h 299"/>
                      <a:gd name="T22" fmla="*/ 35 w 250"/>
                      <a:gd name="T23" fmla="*/ 29 h 299"/>
                      <a:gd name="T24" fmla="*/ 34 w 250"/>
                      <a:gd name="T25" fmla="*/ 36 h 299"/>
                      <a:gd name="T26" fmla="*/ 32 w 250"/>
                      <a:gd name="T27" fmla="*/ 42 h 299"/>
                      <a:gd name="T28" fmla="*/ 27 w 250"/>
                      <a:gd name="T29" fmla="*/ 48 h 299"/>
                      <a:gd name="T30" fmla="*/ 22 w 250"/>
                      <a:gd name="T31" fmla="*/ 50 h 299"/>
                      <a:gd name="T32" fmla="*/ 14 w 250"/>
                      <a:gd name="T33" fmla="*/ 49 h 299"/>
                      <a:gd name="T34" fmla="*/ 10 w 250"/>
                      <a:gd name="T35" fmla="*/ 43 h 299"/>
                      <a:gd name="T36" fmla="*/ 7 w 250"/>
                      <a:gd name="T37" fmla="*/ 39 h 299"/>
                      <a:gd name="T38" fmla="*/ 5 w 250"/>
                      <a:gd name="T39" fmla="*/ 36 h 29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0"/>
                      <a:gd name="T61" fmla="*/ 0 h 299"/>
                      <a:gd name="T62" fmla="*/ 250 w 250"/>
                      <a:gd name="T63" fmla="*/ 299 h 29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0" h="299">
                        <a:moveTo>
                          <a:pt x="33" y="215"/>
                        </a:moveTo>
                        <a:lnTo>
                          <a:pt x="6" y="162"/>
                        </a:lnTo>
                        <a:lnTo>
                          <a:pt x="0" y="106"/>
                        </a:lnTo>
                        <a:lnTo>
                          <a:pt x="11" y="60"/>
                        </a:lnTo>
                        <a:lnTo>
                          <a:pt x="33" y="39"/>
                        </a:lnTo>
                        <a:lnTo>
                          <a:pt x="111" y="0"/>
                        </a:lnTo>
                        <a:lnTo>
                          <a:pt x="154" y="4"/>
                        </a:lnTo>
                        <a:lnTo>
                          <a:pt x="185" y="17"/>
                        </a:lnTo>
                        <a:lnTo>
                          <a:pt x="217" y="56"/>
                        </a:lnTo>
                        <a:lnTo>
                          <a:pt x="238" y="106"/>
                        </a:lnTo>
                        <a:lnTo>
                          <a:pt x="250" y="148"/>
                        </a:lnTo>
                        <a:lnTo>
                          <a:pt x="250" y="172"/>
                        </a:lnTo>
                        <a:lnTo>
                          <a:pt x="244" y="215"/>
                        </a:lnTo>
                        <a:lnTo>
                          <a:pt x="231" y="253"/>
                        </a:lnTo>
                        <a:lnTo>
                          <a:pt x="193" y="286"/>
                        </a:lnTo>
                        <a:lnTo>
                          <a:pt x="154" y="299"/>
                        </a:lnTo>
                        <a:lnTo>
                          <a:pt x="103" y="292"/>
                        </a:lnTo>
                        <a:lnTo>
                          <a:pt x="73" y="259"/>
                        </a:lnTo>
                        <a:lnTo>
                          <a:pt x="48" y="235"/>
                        </a:lnTo>
                        <a:lnTo>
                          <a:pt x="33" y="215"/>
                        </a:lnTo>
                      </a:path>
                    </a:pathLst>
                  </a:custGeom>
                  <a:noFill/>
                  <a:ln w="0">
                    <a:solidFill>
                      <a:srgbClr val="000000"/>
                    </a:solidFill>
                    <a:round/>
                    <a:headEnd/>
                    <a:tailEnd/>
                  </a:ln>
                </p:spPr>
                <p:txBody>
                  <a:bodyPr/>
                  <a:lstStyle/>
                  <a:p>
                    <a:endParaRPr lang="de-DE"/>
                  </a:p>
                </p:txBody>
              </p:sp>
              <p:sp>
                <p:nvSpPr>
                  <p:cNvPr id="44190" name="Freeform 363"/>
                  <p:cNvSpPr>
                    <a:spLocks/>
                  </p:cNvSpPr>
                  <p:nvPr/>
                </p:nvSpPr>
                <p:spPr bwMode="auto">
                  <a:xfrm>
                    <a:off x="2405" y="3165"/>
                    <a:ext cx="160" cy="153"/>
                  </a:xfrm>
                  <a:custGeom>
                    <a:avLst/>
                    <a:gdLst>
                      <a:gd name="T0" fmla="*/ 6 w 1120"/>
                      <a:gd name="T1" fmla="*/ 111 h 917"/>
                      <a:gd name="T2" fmla="*/ 18 w 1120"/>
                      <a:gd name="T3" fmla="*/ 109 h 917"/>
                      <a:gd name="T4" fmla="*/ 47 w 1120"/>
                      <a:gd name="T5" fmla="*/ 98 h 917"/>
                      <a:gd name="T6" fmla="*/ 79 w 1120"/>
                      <a:gd name="T7" fmla="*/ 78 h 917"/>
                      <a:gd name="T8" fmla="*/ 105 w 1120"/>
                      <a:gd name="T9" fmla="*/ 56 h 917"/>
                      <a:gd name="T10" fmla="*/ 132 w 1120"/>
                      <a:gd name="T11" fmla="*/ 26 h 917"/>
                      <a:gd name="T12" fmla="*/ 143 w 1120"/>
                      <a:gd name="T13" fmla="*/ 14 h 917"/>
                      <a:gd name="T14" fmla="*/ 143 w 1120"/>
                      <a:gd name="T15" fmla="*/ 4 h 917"/>
                      <a:gd name="T16" fmla="*/ 153 w 1120"/>
                      <a:gd name="T17" fmla="*/ 0 h 917"/>
                      <a:gd name="T18" fmla="*/ 160 w 1120"/>
                      <a:gd name="T19" fmla="*/ 14 h 917"/>
                      <a:gd name="T20" fmla="*/ 159 w 1120"/>
                      <a:gd name="T21" fmla="*/ 22 h 917"/>
                      <a:gd name="T22" fmla="*/ 154 w 1120"/>
                      <a:gd name="T23" fmla="*/ 26 h 917"/>
                      <a:gd name="T24" fmla="*/ 149 w 1120"/>
                      <a:gd name="T25" fmla="*/ 21 h 917"/>
                      <a:gd name="T26" fmla="*/ 121 w 1120"/>
                      <a:gd name="T27" fmla="*/ 73 h 917"/>
                      <a:gd name="T28" fmla="*/ 98 w 1120"/>
                      <a:gd name="T29" fmla="*/ 107 h 917"/>
                      <a:gd name="T30" fmla="*/ 74 w 1120"/>
                      <a:gd name="T31" fmla="*/ 133 h 917"/>
                      <a:gd name="T32" fmla="*/ 53 w 1120"/>
                      <a:gd name="T33" fmla="*/ 150 h 917"/>
                      <a:gd name="T34" fmla="*/ 37 w 1120"/>
                      <a:gd name="T35" fmla="*/ 153 h 917"/>
                      <a:gd name="T36" fmla="*/ 37 w 1120"/>
                      <a:gd name="T37" fmla="*/ 146 h 917"/>
                      <a:gd name="T38" fmla="*/ 39 w 1120"/>
                      <a:gd name="T39" fmla="*/ 143 h 917"/>
                      <a:gd name="T40" fmla="*/ 47 w 1120"/>
                      <a:gd name="T41" fmla="*/ 140 h 917"/>
                      <a:gd name="T42" fmla="*/ 61 w 1120"/>
                      <a:gd name="T43" fmla="*/ 131 h 917"/>
                      <a:gd name="T44" fmla="*/ 79 w 1120"/>
                      <a:gd name="T45" fmla="*/ 114 h 917"/>
                      <a:gd name="T46" fmla="*/ 101 w 1120"/>
                      <a:gd name="T47" fmla="*/ 87 h 917"/>
                      <a:gd name="T48" fmla="*/ 113 w 1120"/>
                      <a:gd name="T49" fmla="*/ 67 h 917"/>
                      <a:gd name="T50" fmla="*/ 114 w 1120"/>
                      <a:gd name="T51" fmla="*/ 59 h 917"/>
                      <a:gd name="T52" fmla="*/ 79 w 1120"/>
                      <a:gd name="T53" fmla="*/ 92 h 917"/>
                      <a:gd name="T54" fmla="*/ 58 w 1120"/>
                      <a:gd name="T55" fmla="*/ 107 h 917"/>
                      <a:gd name="T56" fmla="*/ 31 w 1120"/>
                      <a:gd name="T57" fmla="*/ 119 h 917"/>
                      <a:gd name="T58" fmla="*/ 12 w 1120"/>
                      <a:gd name="T59" fmla="*/ 122 h 917"/>
                      <a:gd name="T60" fmla="*/ 2 w 1120"/>
                      <a:gd name="T61" fmla="*/ 118 h 917"/>
                      <a:gd name="T62" fmla="*/ 3 w 1120"/>
                      <a:gd name="T63" fmla="*/ 113 h 9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20"/>
                      <a:gd name="T97" fmla="*/ 0 h 917"/>
                      <a:gd name="T98" fmla="*/ 1120 w 1120"/>
                      <a:gd name="T99" fmla="*/ 917 h 9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20" h="917">
                        <a:moveTo>
                          <a:pt x="18" y="676"/>
                        </a:moveTo>
                        <a:lnTo>
                          <a:pt x="39" y="664"/>
                        </a:lnTo>
                        <a:lnTo>
                          <a:pt x="81" y="657"/>
                        </a:lnTo>
                        <a:lnTo>
                          <a:pt x="128" y="654"/>
                        </a:lnTo>
                        <a:lnTo>
                          <a:pt x="238" y="629"/>
                        </a:lnTo>
                        <a:lnTo>
                          <a:pt x="327" y="590"/>
                        </a:lnTo>
                        <a:lnTo>
                          <a:pt x="441" y="535"/>
                        </a:lnTo>
                        <a:lnTo>
                          <a:pt x="551" y="469"/>
                        </a:lnTo>
                        <a:lnTo>
                          <a:pt x="639" y="404"/>
                        </a:lnTo>
                        <a:lnTo>
                          <a:pt x="735" y="333"/>
                        </a:lnTo>
                        <a:lnTo>
                          <a:pt x="836" y="242"/>
                        </a:lnTo>
                        <a:lnTo>
                          <a:pt x="923" y="154"/>
                        </a:lnTo>
                        <a:lnTo>
                          <a:pt x="971" y="115"/>
                        </a:lnTo>
                        <a:lnTo>
                          <a:pt x="1002" y="81"/>
                        </a:lnTo>
                        <a:lnTo>
                          <a:pt x="998" y="46"/>
                        </a:lnTo>
                        <a:lnTo>
                          <a:pt x="1002" y="21"/>
                        </a:lnTo>
                        <a:lnTo>
                          <a:pt x="1041" y="0"/>
                        </a:lnTo>
                        <a:lnTo>
                          <a:pt x="1073" y="0"/>
                        </a:lnTo>
                        <a:lnTo>
                          <a:pt x="1094" y="21"/>
                        </a:lnTo>
                        <a:lnTo>
                          <a:pt x="1120" y="81"/>
                        </a:lnTo>
                        <a:lnTo>
                          <a:pt x="1120" y="108"/>
                        </a:lnTo>
                        <a:lnTo>
                          <a:pt x="1116" y="129"/>
                        </a:lnTo>
                        <a:lnTo>
                          <a:pt x="1099" y="144"/>
                        </a:lnTo>
                        <a:lnTo>
                          <a:pt x="1077" y="153"/>
                        </a:lnTo>
                        <a:lnTo>
                          <a:pt x="1056" y="138"/>
                        </a:lnTo>
                        <a:lnTo>
                          <a:pt x="1041" y="126"/>
                        </a:lnTo>
                        <a:lnTo>
                          <a:pt x="952" y="266"/>
                        </a:lnTo>
                        <a:lnTo>
                          <a:pt x="846" y="436"/>
                        </a:lnTo>
                        <a:lnTo>
                          <a:pt x="760" y="549"/>
                        </a:lnTo>
                        <a:lnTo>
                          <a:pt x="685" y="640"/>
                        </a:lnTo>
                        <a:lnTo>
                          <a:pt x="596" y="731"/>
                        </a:lnTo>
                        <a:lnTo>
                          <a:pt x="518" y="799"/>
                        </a:lnTo>
                        <a:lnTo>
                          <a:pt x="459" y="845"/>
                        </a:lnTo>
                        <a:lnTo>
                          <a:pt x="370" y="897"/>
                        </a:lnTo>
                        <a:lnTo>
                          <a:pt x="313" y="917"/>
                        </a:lnTo>
                        <a:lnTo>
                          <a:pt x="262" y="917"/>
                        </a:lnTo>
                        <a:lnTo>
                          <a:pt x="255" y="897"/>
                        </a:lnTo>
                        <a:lnTo>
                          <a:pt x="262" y="877"/>
                        </a:lnTo>
                        <a:lnTo>
                          <a:pt x="270" y="860"/>
                        </a:lnTo>
                        <a:lnTo>
                          <a:pt x="275" y="857"/>
                        </a:lnTo>
                        <a:lnTo>
                          <a:pt x="291" y="845"/>
                        </a:lnTo>
                        <a:lnTo>
                          <a:pt x="327" y="841"/>
                        </a:lnTo>
                        <a:lnTo>
                          <a:pt x="370" y="818"/>
                        </a:lnTo>
                        <a:lnTo>
                          <a:pt x="424" y="788"/>
                        </a:lnTo>
                        <a:lnTo>
                          <a:pt x="480" y="748"/>
                        </a:lnTo>
                        <a:lnTo>
                          <a:pt x="551" y="685"/>
                        </a:lnTo>
                        <a:lnTo>
                          <a:pt x="639" y="590"/>
                        </a:lnTo>
                        <a:lnTo>
                          <a:pt x="710" y="519"/>
                        </a:lnTo>
                        <a:lnTo>
                          <a:pt x="756" y="456"/>
                        </a:lnTo>
                        <a:lnTo>
                          <a:pt x="792" y="404"/>
                        </a:lnTo>
                        <a:lnTo>
                          <a:pt x="817" y="373"/>
                        </a:lnTo>
                        <a:lnTo>
                          <a:pt x="798" y="354"/>
                        </a:lnTo>
                        <a:lnTo>
                          <a:pt x="639" y="494"/>
                        </a:lnTo>
                        <a:lnTo>
                          <a:pt x="556" y="549"/>
                        </a:lnTo>
                        <a:lnTo>
                          <a:pt x="480" y="597"/>
                        </a:lnTo>
                        <a:lnTo>
                          <a:pt x="406" y="640"/>
                        </a:lnTo>
                        <a:lnTo>
                          <a:pt x="280" y="697"/>
                        </a:lnTo>
                        <a:lnTo>
                          <a:pt x="216" y="714"/>
                        </a:lnTo>
                        <a:lnTo>
                          <a:pt x="128" y="731"/>
                        </a:lnTo>
                        <a:lnTo>
                          <a:pt x="81" y="731"/>
                        </a:lnTo>
                        <a:lnTo>
                          <a:pt x="33" y="728"/>
                        </a:lnTo>
                        <a:lnTo>
                          <a:pt x="12" y="710"/>
                        </a:lnTo>
                        <a:lnTo>
                          <a:pt x="0" y="689"/>
                        </a:lnTo>
                        <a:lnTo>
                          <a:pt x="18" y="676"/>
                        </a:lnTo>
                        <a:close/>
                      </a:path>
                    </a:pathLst>
                  </a:custGeom>
                  <a:solidFill>
                    <a:srgbClr val="C2C2C2"/>
                  </a:solidFill>
                  <a:ln w="9525">
                    <a:noFill/>
                    <a:round/>
                    <a:headEnd/>
                    <a:tailEnd/>
                  </a:ln>
                </p:spPr>
                <p:txBody>
                  <a:bodyPr/>
                  <a:lstStyle/>
                  <a:p>
                    <a:endParaRPr lang="de-DE"/>
                  </a:p>
                </p:txBody>
              </p:sp>
              <p:sp>
                <p:nvSpPr>
                  <p:cNvPr id="44191" name="Freeform 364"/>
                  <p:cNvSpPr>
                    <a:spLocks/>
                  </p:cNvSpPr>
                  <p:nvPr/>
                </p:nvSpPr>
                <p:spPr bwMode="auto">
                  <a:xfrm>
                    <a:off x="2405" y="3165"/>
                    <a:ext cx="160" cy="153"/>
                  </a:xfrm>
                  <a:custGeom>
                    <a:avLst/>
                    <a:gdLst>
                      <a:gd name="T0" fmla="*/ 6 w 1120"/>
                      <a:gd name="T1" fmla="*/ 111 h 917"/>
                      <a:gd name="T2" fmla="*/ 18 w 1120"/>
                      <a:gd name="T3" fmla="*/ 109 h 917"/>
                      <a:gd name="T4" fmla="*/ 47 w 1120"/>
                      <a:gd name="T5" fmla="*/ 98 h 917"/>
                      <a:gd name="T6" fmla="*/ 79 w 1120"/>
                      <a:gd name="T7" fmla="*/ 78 h 917"/>
                      <a:gd name="T8" fmla="*/ 105 w 1120"/>
                      <a:gd name="T9" fmla="*/ 56 h 917"/>
                      <a:gd name="T10" fmla="*/ 132 w 1120"/>
                      <a:gd name="T11" fmla="*/ 26 h 917"/>
                      <a:gd name="T12" fmla="*/ 143 w 1120"/>
                      <a:gd name="T13" fmla="*/ 14 h 917"/>
                      <a:gd name="T14" fmla="*/ 143 w 1120"/>
                      <a:gd name="T15" fmla="*/ 4 h 917"/>
                      <a:gd name="T16" fmla="*/ 153 w 1120"/>
                      <a:gd name="T17" fmla="*/ 0 h 917"/>
                      <a:gd name="T18" fmla="*/ 160 w 1120"/>
                      <a:gd name="T19" fmla="*/ 14 h 917"/>
                      <a:gd name="T20" fmla="*/ 159 w 1120"/>
                      <a:gd name="T21" fmla="*/ 22 h 917"/>
                      <a:gd name="T22" fmla="*/ 154 w 1120"/>
                      <a:gd name="T23" fmla="*/ 26 h 917"/>
                      <a:gd name="T24" fmla="*/ 149 w 1120"/>
                      <a:gd name="T25" fmla="*/ 21 h 917"/>
                      <a:gd name="T26" fmla="*/ 121 w 1120"/>
                      <a:gd name="T27" fmla="*/ 73 h 917"/>
                      <a:gd name="T28" fmla="*/ 98 w 1120"/>
                      <a:gd name="T29" fmla="*/ 107 h 917"/>
                      <a:gd name="T30" fmla="*/ 74 w 1120"/>
                      <a:gd name="T31" fmla="*/ 133 h 917"/>
                      <a:gd name="T32" fmla="*/ 53 w 1120"/>
                      <a:gd name="T33" fmla="*/ 150 h 917"/>
                      <a:gd name="T34" fmla="*/ 37 w 1120"/>
                      <a:gd name="T35" fmla="*/ 153 h 917"/>
                      <a:gd name="T36" fmla="*/ 37 w 1120"/>
                      <a:gd name="T37" fmla="*/ 146 h 917"/>
                      <a:gd name="T38" fmla="*/ 39 w 1120"/>
                      <a:gd name="T39" fmla="*/ 143 h 917"/>
                      <a:gd name="T40" fmla="*/ 47 w 1120"/>
                      <a:gd name="T41" fmla="*/ 140 h 917"/>
                      <a:gd name="T42" fmla="*/ 61 w 1120"/>
                      <a:gd name="T43" fmla="*/ 131 h 917"/>
                      <a:gd name="T44" fmla="*/ 79 w 1120"/>
                      <a:gd name="T45" fmla="*/ 114 h 917"/>
                      <a:gd name="T46" fmla="*/ 101 w 1120"/>
                      <a:gd name="T47" fmla="*/ 87 h 917"/>
                      <a:gd name="T48" fmla="*/ 113 w 1120"/>
                      <a:gd name="T49" fmla="*/ 67 h 917"/>
                      <a:gd name="T50" fmla="*/ 114 w 1120"/>
                      <a:gd name="T51" fmla="*/ 59 h 917"/>
                      <a:gd name="T52" fmla="*/ 79 w 1120"/>
                      <a:gd name="T53" fmla="*/ 92 h 917"/>
                      <a:gd name="T54" fmla="*/ 58 w 1120"/>
                      <a:gd name="T55" fmla="*/ 107 h 917"/>
                      <a:gd name="T56" fmla="*/ 31 w 1120"/>
                      <a:gd name="T57" fmla="*/ 119 h 917"/>
                      <a:gd name="T58" fmla="*/ 12 w 1120"/>
                      <a:gd name="T59" fmla="*/ 122 h 917"/>
                      <a:gd name="T60" fmla="*/ 2 w 1120"/>
                      <a:gd name="T61" fmla="*/ 118 h 917"/>
                      <a:gd name="T62" fmla="*/ 3 w 1120"/>
                      <a:gd name="T63" fmla="*/ 113 h 9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20"/>
                      <a:gd name="T97" fmla="*/ 0 h 917"/>
                      <a:gd name="T98" fmla="*/ 1120 w 1120"/>
                      <a:gd name="T99" fmla="*/ 917 h 9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20" h="917">
                        <a:moveTo>
                          <a:pt x="18" y="676"/>
                        </a:moveTo>
                        <a:lnTo>
                          <a:pt x="39" y="664"/>
                        </a:lnTo>
                        <a:lnTo>
                          <a:pt x="81" y="657"/>
                        </a:lnTo>
                        <a:lnTo>
                          <a:pt x="128" y="654"/>
                        </a:lnTo>
                        <a:lnTo>
                          <a:pt x="238" y="629"/>
                        </a:lnTo>
                        <a:lnTo>
                          <a:pt x="327" y="590"/>
                        </a:lnTo>
                        <a:lnTo>
                          <a:pt x="441" y="535"/>
                        </a:lnTo>
                        <a:lnTo>
                          <a:pt x="551" y="469"/>
                        </a:lnTo>
                        <a:lnTo>
                          <a:pt x="639" y="404"/>
                        </a:lnTo>
                        <a:lnTo>
                          <a:pt x="735" y="333"/>
                        </a:lnTo>
                        <a:lnTo>
                          <a:pt x="836" y="242"/>
                        </a:lnTo>
                        <a:lnTo>
                          <a:pt x="923" y="154"/>
                        </a:lnTo>
                        <a:lnTo>
                          <a:pt x="971" y="115"/>
                        </a:lnTo>
                        <a:lnTo>
                          <a:pt x="1002" y="81"/>
                        </a:lnTo>
                        <a:lnTo>
                          <a:pt x="998" y="46"/>
                        </a:lnTo>
                        <a:lnTo>
                          <a:pt x="1002" y="21"/>
                        </a:lnTo>
                        <a:lnTo>
                          <a:pt x="1041" y="0"/>
                        </a:lnTo>
                        <a:lnTo>
                          <a:pt x="1073" y="0"/>
                        </a:lnTo>
                        <a:lnTo>
                          <a:pt x="1094" y="21"/>
                        </a:lnTo>
                        <a:lnTo>
                          <a:pt x="1120" y="81"/>
                        </a:lnTo>
                        <a:lnTo>
                          <a:pt x="1120" y="108"/>
                        </a:lnTo>
                        <a:lnTo>
                          <a:pt x="1116" y="129"/>
                        </a:lnTo>
                        <a:lnTo>
                          <a:pt x="1099" y="144"/>
                        </a:lnTo>
                        <a:lnTo>
                          <a:pt x="1077" y="153"/>
                        </a:lnTo>
                        <a:lnTo>
                          <a:pt x="1056" y="138"/>
                        </a:lnTo>
                        <a:lnTo>
                          <a:pt x="1041" y="126"/>
                        </a:lnTo>
                        <a:lnTo>
                          <a:pt x="952" y="266"/>
                        </a:lnTo>
                        <a:lnTo>
                          <a:pt x="846" y="436"/>
                        </a:lnTo>
                        <a:lnTo>
                          <a:pt x="760" y="549"/>
                        </a:lnTo>
                        <a:lnTo>
                          <a:pt x="685" y="640"/>
                        </a:lnTo>
                        <a:lnTo>
                          <a:pt x="596" y="731"/>
                        </a:lnTo>
                        <a:lnTo>
                          <a:pt x="518" y="799"/>
                        </a:lnTo>
                        <a:lnTo>
                          <a:pt x="459" y="845"/>
                        </a:lnTo>
                        <a:lnTo>
                          <a:pt x="370" y="897"/>
                        </a:lnTo>
                        <a:lnTo>
                          <a:pt x="313" y="917"/>
                        </a:lnTo>
                        <a:lnTo>
                          <a:pt x="262" y="917"/>
                        </a:lnTo>
                        <a:lnTo>
                          <a:pt x="255" y="897"/>
                        </a:lnTo>
                        <a:lnTo>
                          <a:pt x="262" y="877"/>
                        </a:lnTo>
                        <a:lnTo>
                          <a:pt x="270" y="860"/>
                        </a:lnTo>
                        <a:lnTo>
                          <a:pt x="275" y="857"/>
                        </a:lnTo>
                        <a:lnTo>
                          <a:pt x="291" y="845"/>
                        </a:lnTo>
                        <a:lnTo>
                          <a:pt x="327" y="841"/>
                        </a:lnTo>
                        <a:lnTo>
                          <a:pt x="370" y="818"/>
                        </a:lnTo>
                        <a:lnTo>
                          <a:pt x="424" y="788"/>
                        </a:lnTo>
                        <a:lnTo>
                          <a:pt x="480" y="748"/>
                        </a:lnTo>
                        <a:lnTo>
                          <a:pt x="551" y="685"/>
                        </a:lnTo>
                        <a:lnTo>
                          <a:pt x="639" y="590"/>
                        </a:lnTo>
                        <a:lnTo>
                          <a:pt x="710" y="519"/>
                        </a:lnTo>
                        <a:lnTo>
                          <a:pt x="756" y="456"/>
                        </a:lnTo>
                        <a:lnTo>
                          <a:pt x="792" y="404"/>
                        </a:lnTo>
                        <a:lnTo>
                          <a:pt x="817" y="373"/>
                        </a:lnTo>
                        <a:lnTo>
                          <a:pt x="798" y="354"/>
                        </a:lnTo>
                        <a:lnTo>
                          <a:pt x="639" y="494"/>
                        </a:lnTo>
                        <a:lnTo>
                          <a:pt x="556" y="549"/>
                        </a:lnTo>
                        <a:lnTo>
                          <a:pt x="480" y="597"/>
                        </a:lnTo>
                        <a:lnTo>
                          <a:pt x="406" y="640"/>
                        </a:lnTo>
                        <a:lnTo>
                          <a:pt x="280" y="697"/>
                        </a:lnTo>
                        <a:lnTo>
                          <a:pt x="216" y="714"/>
                        </a:lnTo>
                        <a:lnTo>
                          <a:pt x="128" y="731"/>
                        </a:lnTo>
                        <a:lnTo>
                          <a:pt x="81" y="731"/>
                        </a:lnTo>
                        <a:lnTo>
                          <a:pt x="33" y="728"/>
                        </a:lnTo>
                        <a:lnTo>
                          <a:pt x="12" y="710"/>
                        </a:lnTo>
                        <a:lnTo>
                          <a:pt x="0" y="689"/>
                        </a:lnTo>
                        <a:lnTo>
                          <a:pt x="18" y="676"/>
                        </a:lnTo>
                      </a:path>
                    </a:pathLst>
                  </a:custGeom>
                  <a:noFill/>
                  <a:ln w="0">
                    <a:solidFill>
                      <a:srgbClr val="C2C2C2"/>
                    </a:solidFill>
                    <a:round/>
                    <a:headEnd/>
                    <a:tailEnd/>
                  </a:ln>
                </p:spPr>
                <p:txBody>
                  <a:bodyPr/>
                  <a:lstStyle/>
                  <a:p>
                    <a:endParaRPr lang="de-DE"/>
                  </a:p>
                </p:txBody>
              </p:sp>
              <p:sp>
                <p:nvSpPr>
                  <p:cNvPr id="44192" name="Freeform 365"/>
                  <p:cNvSpPr>
                    <a:spLocks/>
                  </p:cNvSpPr>
                  <p:nvPr/>
                </p:nvSpPr>
                <p:spPr bwMode="auto">
                  <a:xfrm>
                    <a:off x="2416" y="3165"/>
                    <a:ext cx="149" cy="153"/>
                  </a:xfrm>
                  <a:custGeom>
                    <a:avLst/>
                    <a:gdLst>
                      <a:gd name="T0" fmla="*/ 0 w 1039"/>
                      <a:gd name="T1" fmla="*/ 110 h 917"/>
                      <a:gd name="T2" fmla="*/ 7 w 1039"/>
                      <a:gd name="T3" fmla="*/ 109 h 917"/>
                      <a:gd name="T4" fmla="*/ 23 w 1039"/>
                      <a:gd name="T5" fmla="*/ 105 h 917"/>
                      <a:gd name="T6" fmla="*/ 35 w 1039"/>
                      <a:gd name="T7" fmla="*/ 98 h 917"/>
                      <a:gd name="T8" fmla="*/ 52 w 1039"/>
                      <a:gd name="T9" fmla="*/ 89 h 917"/>
                      <a:gd name="T10" fmla="*/ 67 w 1039"/>
                      <a:gd name="T11" fmla="*/ 78 h 917"/>
                      <a:gd name="T12" fmla="*/ 80 w 1039"/>
                      <a:gd name="T13" fmla="*/ 67 h 917"/>
                      <a:gd name="T14" fmla="*/ 94 w 1039"/>
                      <a:gd name="T15" fmla="*/ 56 h 917"/>
                      <a:gd name="T16" fmla="*/ 108 w 1039"/>
                      <a:gd name="T17" fmla="*/ 40 h 917"/>
                      <a:gd name="T18" fmla="*/ 121 w 1039"/>
                      <a:gd name="T19" fmla="*/ 26 h 917"/>
                      <a:gd name="T20" fmla="*/ 128 w 1039"/>
                      <a:gd name="T21" fmla="*/ 19 h 917"/>
                      <a:gd name="T22" fmla="*/ 132 w 1039"/>
                      <a:gd name="T23" fmla="*/ 14 h 917"/>
                      <a:gd name="T24" fmla="*/ 132 w 1039"/>
                      <a:gd name="T25" fmla="*/ 8 h 917"/>
                      <a:gd name="T26" fmla="*/ 132 w 1039"/>
                      <a:gd name="T27" fmla="*/ 4 h 917"/>
                      <a:gd name="T28" fmla="*/ 138 w 1039"/>
                      <a:gd name="T29" fmla="*/ 0 h 917"/>
                      <a:gd name="T30" fmla="*/ 142 w 1039"/>
                      <a:gd name="T31" fmla="*/ 0 h 917"/>
                      <a:gd name="T32" fmla="*/ 145 w 1039"/>
                      <a:gd name="T33" fmla="*/ 4 h 917"/>
                      <a:gd name="T34" fmla="*/ 149 w 1039"/>
                      <a:gd name="T35" fmla="*/ 14 h 917"/>
                      <a:gd name="T36" fmla="*/ 149 w 1039"/>
                      <a:gd name="T37" fmla="*/ 18 h 917"/>
                      <a:gd name="T38" fmla="*/ 148 w 1039"/>
                      <a:gd name="T39" fmla="*/ 22 h 917"/>
                      <a:gd name="T40" fmla="*/ 146 w 1039"/>
                      <a:gd name="T41" fmla="*/ 24 h 917"/>
                      <a:gd name="T42" fmla="*/ 143 w 1039"/>
                      <a:gd name="T43" fmla="*/ 26 h 917"/>
                      <a:gd name="T44" fmla="*/ 140 w 1039"/>
                      <a:gd name="T45" fmla="*/ 23 h 917"/>
                      <a:gd name="T46" fmla="*/ 138 w 1039"/>
                      <a:gd name="T47" fmla="*/ 21 h 917"/>
                      <a:gd name="T48" fmla="*/ 125 w 1039"/>
                      <a:gd name="T49" fmla="*/ 44 h 917"/>
                      <a:gd name="T50" fmla="*/ 110 w 1039"/>
                      <a:gd name="T51" fmla="*/ 73 h 917"/>
                      <a:gd name="T52" fmla="*/ 97 w 1039"/>
                      <a:gd name="T53" fmla="*/ 92 h 917"/>
                      <a:gd name="T54" fmla="*/ 87 w 1039"/>
                      <a:gd name="T55" fmla="*/ 107 h 917"/>
                      <a:gd name="T56" fmla="*/ 74 w 1039"/>
                      <a:gd name="T57" fmla="*/ 122 h 917"/>
                      <a:gd name="T58" fmla="*/ 63 w 1039"/>
                      <a:gd name="T59" fmla="*/ 133 h 917"/>
                      <a:gd name="T60" fmla="*/ 54 w 1039"/>
                      <a:gd name="T61" fmla="*/ 141 h 917"/>
                      <a:gd name="T62" fmla="*/ 41 w 1039"/>
                      <a:gd name="T63" fmla="*/ 150 h 917"/>
                      <a:gd name="T64" fmla="*/ 33 w 1039"/>
                      <a:gd name="T65" fmla="*/ 153 h 9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9"/>
                      <a:gd name="T100" fmla="*/ 0 h 917"/>
                      <a:gd name="T101" fmla="*/ 1039 w 1039"/>
                      <a:gd name="T102" fmla="*/ 917 h 9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9" h="917">
                        <a:moveTo>
                          <a:pt x="0" y="657"/>
                        </a:moveTo>
                        <a:lnTo>
                          <a:pt x="47" y="654"/>
                        </a:lnTo>
                        <a:lnTo>
                          <a:pt x="157" y="629"/>
                        </a:lnTo>
                        <a:lnTo>
                          <a:pt x="246" y="590"/>
                        </a:lnTo>
                        <a:lnTo>
                          <a:pt x="360" y="535"/>
                        </a:lnTo>
                        <a:lnTo>
                          <a:pt x="470" y="469"/>
                        </a:lnTo>
                        <a:lnTo>
                          <a:pt x="558" y="404"/>
                        </a:lnTo>
                        <a:lnTo>
                          <a:pt x="654" y="333"/>
                        </a:lnTo>
                        <a:lnTo>
                          <a:pt x="755" y="242"/>
                        </a:lnTo>
                        <a:lnTo>
                          <a:pt x="842" y="154"/>
                        </a:lnTo>
                        <a:lnTo>
                          <a:pt x="890" y="115"/>
                        </a:lnTo>
                        <a:lnTo>
                          <a:pt x="921" y="81"/>
                        </a:lnTo>
                        <a:lnTo>
                          <a:pt x="917" y="46"/>
                        </a:lnTo>
                        <a:lnTo>
                          <a:pt x="921" y="21"/>
                        </a:lnTo>
                        <a:lnTo>
                          <a:pt x="960" y="0"/>
                        </a:lnTo>
                        <a:lnTo>
                          <a:pt x="992" y="0"/>
                        </a:lnTo>
                        <a:lnTo>
                          <a:pt x="1013" y="21"/>
                        </a:lnTo>
                        <a:lnTo>
                          <a:pt x="1039" y="81"/>
                        </a:lnTo>
                        <a:lnTo>
                          <a:pt x="1039" y="108"/>
                        </a:lnTo>
                        <a:lnTo>
                          <a:pt x="1035" y="129"/>
                        </a:lnTo>
                        <a:lnTo>
                          <a:pt x="1018" y="144"/>
                        </a:lnTo>
                        <a:lnTo>
                          <a:pt x="996" y="153"/>
                        </a:lnTo>
                        <a:lnTo>
                          <a:pt x="975" y="138"/>
                        </a:lnTo>
                        <a:lnTo>
                          <a:pt x="960" y="126"/>
                        </a:lnTo>
                        <a:lnTo>
                          <a:pt x="871" y="266"/>
                        </a:lnTo>
                        <a:lnTo>
                          <a:pt x="765" y="436"/>
                        </a:lnTo>
                        <a:lnTo>
                          <a:pt x="679" y="549"/>
                        </a:lnTo>
                        <a:lnTo>
                          <a:pt x="604" y="640"/>
                        </a:lnTo>
                        <a:lnTo>
                          <a:pt x="515" y="731"/>
                        </a:lnTo>
                        <a:lnTo>
                          <a:pt x="437" y="799"/>
                        </a:lnTo>
                        <a:lnTo>
                          <a:pt x="378" y="845"/>
                        </a:lnTo>
                        <a:lnTo>
                          <a:pt x="289" y="897"/>
                        </a:lnTo>
                        <a:lnTo>
                          <a:pt x="232" y="917"/>
                        </a:lnTo>
                      </a:path>
                    </a:pathLst>
                  </a:custGeom>
                  <a:noFill/>
                  <a:ln w="0">
                    <a:solidFill>
                      <a:srgbClr val="C2C2C2"/>
                    </a:solidFill>
                    <a:round/>
                    <a:headEnd/>
                    <a:tailEnd/>
                  </a:ln>
                </p:spPr>
                <p:txBody>
                  <a:bodyPr/>
                  <a:lstStyle/>
                  <a:p>
                    <a:endParaRPr lang="de-DE"/>
                  </a:p>
                </p:txBody>
              </p:sp>
              <p:sp>
                <p:nvSpPr>
                  <p:cNvPr id="44193" name="Freeform 366"/>
                  <p:cNvSpPr>
                    <a:spLocks/>
                  </p:cNvSpPr>
                  <p:nvPr/>
                </p:nvSpPr>
                <p:spPr bwMode="auto">
                  <a:xfrm>
                    <a:off x="2416" y="3165"/>
                    <a:ext cx="149" cy="153"/>
                  </a:xfrm>
                  <a:custGeom>
                    <a:avLst/>
                    <a:gdLst>
                      <a:gd name="T0" fmla="*/ 0 w 1039"/>
                      <a:gd name="T1" fmla="*/ 110 h 917"/>
                      <a:gd name="T2" fmla="*/ 7 w 1039"/>
                      <a:gd name="T3" fmla="*/ 109 h 917"/>
                      <a:gd name="T4" fmla="*/ 23 w 1039"/>
                      <a:gd name="T5" fmla="*/ 105 h 917"/>
                      <a:gd name="T6" fmla="*/ 35 w 1039"/>
                      <a:gd name="T7" fmla="*/ 98 h 917"/>
                      <a:gd name="T8" fmla="*/ 52 w 1039"/>
                      <a:gd name="T9" fmla="*/ 89 h 917"/>
                      <a:gd name="T10" fmla="*/ 67 w 1039"/>
                      <a:gd name="T11" fmla="*/ 78 h 917"/>
                      <a:gd name="T12" fmla="*/ 80 w 1039"/>
                      <a:gd name="T13" fmla="*/ 67 h 917"/>
                      <a:gd name="T14" fmla="*/ 94 w 1039"/>
                      <a:gd name="T15" fmla="*/ 56 h 917"/>
                      <a:gd name="T16" fmla="*/ 108 w 1039"/>
                      <a:gd name="T17" fmla="*/ 40 h 917"/>
                      <a:gd name="T18" fmla="*/ 121 w 1039"/>
                      <a:gd name="T19" fmla="*/ 26 h 917"/>
                      <a:gd name="T20" fmla="*/ 128 w 1039"/>
                      <a:gd name="T21" fmla="*/ 19 h 917"/>
                      <a:gd name="T22" fmla="*/ 132 w 1039"/>
                      <a:gd name="T23" fmla="*/ 14 h 917"/>
                      <a:gd name="T24" fmla="*/ 132 w 1039"/>
                      <a:gd name="T25" fmla="*/ 8 h 917"/>
                      <a:gd name="T26" fmla="*/ 132 w 1039"/>
                      <a:gd name="T27" fmla="*/ 4 h 917"/>
                      <a:gd name="T28" fmla="*/ 138 w 1039"/>
                      <a:gd name="T29" fmla="*/ 0 h 917"/>
                      <a:gd name="T30" fmla="*/ 142 w 1039"/>
                      <a:gd name="T31" fmla="*/ 0 h 917"/>
                      <a:gd name="T32" fmla="*/ 145 w 1039"/>
                      <a:gd name="T33" fmla="*/ 4 h 917"/>
                      <a:gd name="T34" fmla="*/ 149 w 1039"/>
                      <a:gd name="T35" fmla="*/ 14 h 917"/>
                      <a:gd name="T36" fmla="*/ 149 w 1039"/>
                      <a:gd name="T37" fmla="*/ 18 h 917"/>
                      <a:gd name="T38" fmla="*/ 148 w 1039"/>
                      <a:gd name="T39" fmla="*/ 22 h 917"/>
                      <a:gd name="T40" fmla="*/ 146 w 1039"/>
                      <a:gd name="T41" fmla="*/ 24 h 917"/>
                      <a:gd name="T42" fmla="*/ 143 w 1039"/>
                      <a:gd name="T43" fmla="*/ 26 h 917"/>
                      <a:gd name="T44" fmla="*/ 140 w 1039"/>
                      <a:gd name="T45" fmla="*/ 23 h 917"/>
                      <a:gd name="T46" fmla="*/ 138 w 1039"/>
                      <a:gd name="T47" fmla="*/ 21 h 917"/>
                      <a:gd name="T48" fmla="*/ 125 w 1039"/>
                      <a:gd name="T49" fmla="*/ 44 h 917"/>
                      <a:gd name="T50" fmla="*/ 110 w 1039"/>
                      <a:gd name="T51" fmla="*/ 73 h 917"/>
                      <a:gd name="T52" fmla="*/ 97 w 1039"/>
                      <a:gd name="T53" fmla="*/ 92 h 917"/>
                      <a:gd name="T54" fmla="*/ 87 w 1039"/>
                      <a:gd name="T55" fmla="*/ 107 h 917"/>
                      <a:gd name="T56" fmla="*/ 74 w 1039"/>
                      <a:gd name="T57" fmla="*/ 122 h 917"/>
                      <a:gd name="T58" fmla="*/ 63 w 1039"/>
                      <a:gd name="T59" fmla="*/ 133 h 917"/>
                      <a:gd name="T60" fmla="*/ 54 w 1039"/>
                      <a:gd name="T61" fmla="*/ 141 h 917"/>
                      <a:gd name="T62" fmla="*/ 41 w 1039"/>
                      <a:gd name="T63" fmla="*/ 150 h 917"/>
                      <a:gd name="T64" fmla="*/ 33 w 1039"/>
                      <a:gd name="T65" fmla="*/ 153 h 9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9"/>
                      <a:gd name="T100" fmla="*/ 0 h 917"/>
                      <a:gd name="T101" fmla="*/ 1039 w 1039"/>
                      <a:gd name="T102" fmla="*/ 917 h 9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9" h="917">
                        <a:moveTo>
                          <a:pt x="0" y="657"/>
                        </a:moveTo>
                        <a:lnTo>
                          <a:pt x="47" y="654"/>
                        </a:lnTo>
                        <a:lnTo>
                          <a:pt x="157" y="629"/>
                        </a:lnTo>
                        <a:lnTo>
                          <a:pt x="246" y="590"/>
                        </a:lnTo>
                        <a:lnTo>
                          <a:pt x="360" y="535"/>
                        </a:lnTo>
                        <a:lnTo>
                          <a:pt x="470" y="469"/>
                        </a:lnTo>
                        <a:lnTo>
                          <a:pt x="558" y="404"/>
                        </a:lnTo>
                        <a:lnTo>
                          <a:pt x="654" y="333"/>
                        </a:lnTo>
                        <a:lnTo>
                          <a:pt x="755" y="242"/>
                        </a:lnTo>
                        <a:lnTo>
                          <a:pt x="842" y="154"/>
                        </a:lnTo>
                        <a:lnTo>
                          <a:pt x="890" y="115"/>
                        </a:lnTo>
                        <a:lnTo>
                          <a:pt x="921" y="81"/>
                        </a:lnTo>
                        <a:lnTo>
                          <a:pt x="917" y="46"/>
                        </a:lnTo>
                        <a:lnTo>
                          <a:pt x="921" y="21"/>
                        </a:lnTo>
                        <a:lnTo>
                          <a:pt x="960" y="0"/>
                        </a:lnTo>
                        <a:lnTo>
                          <a:pt x="992" y="0"/>
                        </a:lnTo>
                        <a:lnTo>
                          <a:pt x="1013" y="21"/>
                        </a:lnTo>
                        <a:lnTo>
                          <a:pt x="1039" y="81"/>
                        </a:lnTo>
                        <a:lnTo>
                          <a:pt x="1039" y="108"/>
                        </a:lnTo>
                        <a:lnTo>
                          <a:pt x="1035" y="129"/>
                        </a:lnTo>
                        <a:lnTo>
                          <a:pt x="1018" y="144"/>
                        </a:lnTo>
                        <a:lnTo>
                          <a:pt x="996" y="153"/>
                        </a:lnTo>
                        <a:lnTo>
                          <a:pt x="975" y="138"/>
                        </a:lnTo>
                        <a:lnTo>
                          <a:pt x="960" y="126"/>
                        </a:lnTo>
                        <a:lnTo>
                          <a:pt x="871" y="266"/>
                        </a:lnTo>
                        <a:lnTo>
                          <a:pt x="765" y="436"/>
                        </a:lnTo>
                        <a:lnTo>
                          <a:pt x="679" y="549"/>
                        </a:lnTo>
                        <a:lnTo>
                          <a:pt x="604" y="640"/>
                        </a:lnTo>
                        <a:lnTo>
                          <a:pt x="515" y="731"/>
                        </a:lnTo>
                        <a:lnTo>
                          <a:pt x="437" y="799"/>
                        </a:lnTo>
                        <a:lnTo>
                          <a:pt x="378" y="845"/>
                        </a:lnTo>
                        <a:lnTo>
                          <a:pt x="289" y="897"/>
                        </a:lnTo>
                        <a:lnTo>
                          <a:pt x="232" y="917"/>
                        </a:lnTo>
                      </a:path>
                    </a:pathLst>
                  </a:custGeom>
                  <a:noFill/>
                  <a:ln w="0">
                    <a:solidFill>
                      <a:srgbClr val="000000"/>
                    </a:solidFill>
                    <a:round/>
                    <a:headEnd/>
                    <a:tailEnd/>
                  </a:ln>
                </p:spPr>
                <p:txBody>
                  <a:bodyPr/>
                  <a:lstStyle/>
                  <a:p>
                    <a:endParaRPr lang="de-DE"/>
                  </a:p>
                </p:txBody>
              </p:sp>
              <p:sp>
                <p:nvSpPr>
                  <p:cNvPr id="44194" name="Freeform 367"/>
                  <p:cNvSpPr>
                    <a:spLocks/>
                  </p:cNvSpPr>
                  <p:nvPr/>
                </p:nvSpPr>
                <p:spPr bwMode="auto">
                  <a:xfrm>
                    <a:off x="2405" y="3224"/>
                    <a:ext cx="117" cy="77"/>
                  </a:xfrm>
                  <a:custGeom>
                    <a:avLst/>
                    <a:gdLst>
                      <a:gd name="T0" fmla="*/ 53 w 817"/>
                      <a:gd name="T1" fmla="*/ 77 h 464"/>
                      <a:gd name="T2" fmla="*/ 61 w 817"/>
                      <a:gd name="T3" fmla="*/ 72 h 464"/>
                      <a:gd name="T4" fmla="*/ 69 w 817"/>
                      <a:gd name="T5" fmla="*/ 65 h 464"/>
                      <a:gd name="T6" fmla="*/ 79 w 817"/>
                      <a:gd name="T7" fmla="*/ 55 h 464"/>
                      <a:gd name="T8" fmla="*/ 92 w 817"/>
                      <a:gd name="T9" fmla="*/ 39 h 464"/>
                      <a:gd name="T10" fmla="*/ 102 w 817"/>
                      <a:gd name="T11" fmla="*/ 27 h 464"/>
                      <a:gd name="T12" fmla="*/ 108 w 817"/>
                      <a:gd name="T13" fmla="*/ 17 h 464"/>
                      <a:gd name="T14" fmla="*/ 113 w 817"/>
                      <a:gd name="T15" fmla="*/ 8 h 464"/>
                      <a:gd name="T16" fmla="*/ 117 w 817"/>
                      <a:gd name="T17" fmla="*/ 3 h 464"/>
                      <a:gd name="T18" fmla="*/ 114 w 817"/>
                      <a:gd name="T19" fmla="*/ 0 h 464"/>
                      <a:gd name="T20" fmla="*/ 92 w 817"/>
                      <a:gd name="T21" fmla="*/ 23 h 464"/>
                      <a:gd name="T22" fmla="*/ 80 w 817"/>
                      <a:gd name="T23" fmla="*/ 32 h 464"/>
                      <a:gd name="T24" fmla="*/ 69 w 817"/>
                      <a:gd name="T25" fmla="*/ 40 h 464"/>
                      <a:gd name="T26" fmla="*/ 58 w 817"/>
                      <a:gd name="T27" fmla="*/ 47 h 464"/>
                      <a:gd name="T28" fmla="*/ 40 w 817"/>
                      <a:gd name="T29" fmla="*/ 57 h 464"/>
                      <a:gd name="T30" fmla="*/ 31 w 817"/>
                      <a:gd name="T31" fmla="*/ 60 h 464"/>
                      <a:gd name="T32" fmla="*/ 18 w 817"/>
                      <a:gd name="T33" fmla="*/ 63 h 464"/>
                      <a:gd name="T34" fmla="*/ 12 w 817"/>
                      <a:gd name="T35" fmla="*/ 63 h 464"/>
                      <a:gd name="T36" fmla="*/ 5 w 817"/>
                      <a:gd name="T37" fmla="*/ 62 h 464"/>
                      <a:gd name="T38" fmla="*/ 2 w 817"/>
                      <a:gd name="T39" fmla="*/ 59 h 464"/>
                      <a:gd name="T40" fmla="*/ 0 w 817"/>
                      <a:gd name="T41" fmla="*/ 56 h 4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7"/>
                      <a:gd name="T64" fmla="*/ 0 h 464"/>
                      <a:gd name="T65" fmla="*/ 817 w 817"/>
                      <a:gd name="T66" fmla="*/ 464 h 4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7" h="464">
                        <a:moveTo>
                          <a:pt x="370" y="464"/>
                        </a:moveTo>
                        <a:lnTo>
                          <a:pt x="424" y="434"/>
                        </a:lnTo>
                        <a:lnTo>
                          <a:pt x="480" y="394"/>
                        </a:lnTo>
                        <a:lnTo>
                          <a:pt x="551" y="331"/>
                        </a:lnTo>
                        <a:lnTo>
                          <a:pt x="639" y="236"/>
                        </a:lnTo>
                        <a:lnTo>
                          <a:pt x="710" y="165"/>
                        </a:lnTo>
                        <a:lnTo>
                          <a:pt x="756" y="102"/>
                        </a:lnTo>
                        <a:lnTo>
                          <a:pt x="792" y="50"/>
                        </a:lnTo>
                        <a:lnTo>
                          <a:pt x="817" y="19"/>
                        </a:lnTo>
                        <a:lnTo>
                          <a:pt x="798" y="0"/>
                        </a:lnTo>
                        <a:lnTo>
                          <a:pt x="639" y="140"/>
                        </a:lnTo>
                        <a:lnTo>
                          <a:pt x="556" y="195"/>
                        </a:lnTo>
                        <a:lnTo>
                          <a:pt x="480" y="243"/>
                        </a:lnTo>
                        <a:lnTo>
                          <a:pt x="406" y="286"/>
                        </a:lnTo>
                        <a:lnTo>
                          <a:pt x="280" y="343"/>
                        </a:lnTo>
                        <a:lnTo>
                          <a:pt x="216" y="360"/>
                        </a:lnTo>
                        <a:lnTo>
                          <a:pt x="128" y="377"/>
                        </a:lnTo>
                        <a:lnTo>
                          <a:pt x="81" y="377"/>
                        </a:lnTo>
                        <a:lnTo>
                          <a:pt x="33" y="374"/>
                        </a:lnTo>
                        <a:lnTo>
                          <a:pt x="12" y="356"/>
                        </a:lnTo>
                        <a:lnTo>
                          <a:pt x="0" y="335"/>
                        </a:lnTo>
                      </a:path>
                    </a:pathLst>
                  </a:custGeom>
                  <a:noFill/>
                  <a:ln w="0">
                    <a:solidFill>
                      <a:srgbClr val="000000"/>
                    </a:solidFill>
                    <a:round/>
                    <a:headEnd/>
                    <a:tailEnd/>
                  </a:ln>
                </p:spPr>
                <p:txBody>
                  <a:bodyPr/>
                  <a:lstStyle/>
                  <a:p>
                    <a:endParaRPr lang="de-DE"/>
                  </a:p>
                </p:txBody>
              </p:sp>
              <p:sp>
                <p:nvSpPr>
                  <p:cNvPr id="44195" name="Freeform 368"/>
                  <p:cNvSpPr>
                    <a:spLocks/>
                  </p:cNvSpPr>
                  <p:nvPr/>
                </p:nvSpPr>
                <p:spPr bwMode="auto">
                  <a:xfrm>
                    <a:off x="2405" y="3224"/>
                    <a:ext cx="117" cy="77"/>
                  </a:xfrm>
                  <a:custGeom>
                    <a:avLst/>
                    <a:gdLst>
                      <a:gd name="T0" fmla="*/ 53 w 817"/>
                      <a:gd name="T1" fmla="*/ 77 h 464"/>
                      <a:gd name="T2" fmla="*/ 61 w 817"/>
                      <a:gd name="T3" fmla="*/ 72 h 464"/>
                      <a:gd name="T4" fmla="*/ 69 w 817"/>
                      <a:gd name="T5" fmla="*/ 65 h 464"/>
                      <a:gd name="T6" fmla="*/ 79 w 817"/>
                      <a:gd name="T7" fmla="*/ 55 h 464"/>
                      <a:gd name="T8" fmla="*/ 92 w 817"/>
                      <a:gd name="T9" fmla="*/ 39 h 464"/>
                      <a:gd name="T10" fmla="*/ 102 w 817"/>
                      <a:gd name="T11" fmla="*/ 27 h 464"/>
                      <a:gd name="T12" fmla="*/ 108 w 817"/>
                      <a:gd name="T13" fmla="*/ 17 h 464"/>
                      <a:gd name="T14" fmla="*/ 113 w 817"/>
                      <a:gd name="T15" fmla="*/ 8 h 464"/>
                      <a:gd name="T16" fmla="*/ 117 w 817"/>
                      <a:gd name="T17" fmla="*/ 3 h 464"/>
                      <a:gd name="T18" fmla="*/ 114 w 817"/>
                      <a:gd name="T19" fmla="*/ 0 h 464"/>
                      <a:gd name="T20" fmla="*/ 92 w 817"/>
                      <a:gd name="T21" fmla="*/ 23 h 464"/>
                      <a:gd name="T22" fmla="*/ 80 w 817"/>
                      <a:gd name="T23" fmla="*/ 32 h 464"/>
                      <a:gd name="T24" fmla="*/ 69 w 817"/>
                      <a:gd name="T25" fmla="*/ 40 h 464"/>
                      <a:gd name="T26" fmla="*/ 58 w 817"/>
                      <a:gd name="T27" fmla="*/ 47 h 464"/>
                      <a:gd name="T28" fmla="*/ 40 w 817"/>
                      <a:gd name="T29" fmla="*/ 57 h 464"/>
                      <a:gd name="T30" fmla="*/ 31 w 817"/>
                      <a:gd name="T31" fmla="*/ 60 h 464"/>
                      <a:gd name="T32" fmla="*/ 18 w 817"/>
                      <a:gd name="T33" fmla="*/ 63 h 464"/>
                      <a:gd name="T34" fmla="*/ 12 w 817"/>
                      <a:gd name="T35" fmla="*/ 63 h 464"/>
                      <a:gd name="T36" fmla="*/ 5 w 817"/>
                      <a:gd name="T37" fmla="*/ 62 h 464"/>
                      <a:gd name="T38" fmla="*/ 2 w 817"/>
                      <a:gd name="T39" fmla="*/ 59 h 464"/>
                      <a:gd name="T40" fmla="*/ 0 w 817"/>
                      <a:gd name="T41" fmla="*/ 56 h 4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7"/>
                      <a:gd name="T64" fmla="*/ 0 h 464"/>
                      <a:gd name="T65" fmla="*/ 817 w 817"/>
                      <a:gd name="T66" fmla="*/ 464 h 4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7" h="464">
                        <a:moveTo>
                          <a:pt x="370" y="464"/>
                        </a:moveTo>
                        <a:lnTo>
                          <a:pt x="424" y="434"/>
                        </a:lnTo>
                        <a:lnTo>
                          <a:pt x="480" y="394"/>
                        </a:lnTo>
                        <a:lnTo>
                          <a:pt x="551" y="331"/>
                        </a:lnTo>
                        <a:lnTo>
                          <a:pt x="639" y="236"/>
                        </a:lnTo>
                        <a:lnTo>
                          <a:pt x="710" y="165"/>
                        </a:lnTo>
                        <a:lnTo>
                          <a:pt x="756" y="102"/>
                        </a:lnTo>
                        <a:lnTo>
                          <a:pt x="792" y="50"/>
                        </a:lnTo>
                        <a:lnTo>
                          <a:pt x="817" y="19"/>
                        </a:lnTo>
                        <a:lnTo>
                          <a:pt x="798" y="0"/>
                        </a:lnTo>
                        <a:lnTo>
                          <a:pt x="639" y="140"/>
                        </a:lnTo>
                        <a:lnTo>
                          <a:pt x="556" y="195"/>
                        </a:lnTo>
                        <a:lnTo>
                          <a:pt x="480" y="243"/>
                        </a:lnTo>
                        <a:lnTo>
                          <a:pt x="406" y="286"/>
                        </a:lnTo>
                        <a:lnTo>
                          <a:pt x="280" y="343"/>
                        </a:lnTo>
                        <a:lnTo>
                          <a:pt x="216" y="360"/>
                        </a:lnTo>
                        <a:lnTo>
                          <a:pt x="128" y="377"/>
                        </a:lnTo>
                        <a:lnTo>
                          <a:pt x="81" y="377"/>
                        </a:lnTo>
                        <a:lnTo>
                          <a:pt x="33" y="374"/>
                        </a:lnTo>
                        <a:lnTo>
                          <a:pt x="12" y="356"/>
                        </a:lnTo>
                        <a:lnTo>
                          <a:pt x="0" y="335"/>
                        </a:lnTo>
                      </a:path>
                    </a:pathLst>
                  </a:custGeom>
                  <a:noFill/>
                  <a:ln w="0">
                    <a:solidFill>
                      <a:srgbClr val="000000"/>
                    </a:solidFill>
                    <a:round/>
                    <a:headEnd/>
                    <a:tailEnd/>
                  </a:ln>
                </p:spPr>
                <p:txBody>
                  <a:bodyPr/>
                  <a:lstStyle/>
                  <a:p>
                    <a:endParaRPr lang="de-DE"/>
                  </a:p>
                </p:txBody>
              </p:sp>
            </p:grpSp>
            <p:sp>
              <p:nvSpPr>
                <p:cNvPr id="44066" name="Text Box 369"/>
                <p:cNvSpPr txBox="1">
                  <a:spLocks noChangeArrowheads="1"/>
                </p:cNvSpPr>
                <p:nvPr/>
              </p:nvSpPr>
              <p:spPr bwMode="auto">
                <a:xfrm>
                  <a:off x="1953" y="4061"/>
                  <a:ext cx="932" cy="404"/>
                </a:xfrm>
                <a:prstGeom prst="rect">
                  <a:avLst/>
                </a:prstGeom>
                <a:noFill/>
                <a:ln w="6350">
                  <a:noFill/>
                  <a:miter lim="800000"/>
                  <a:headEnd/>
                  <a:tailEnd/>
                </a:ln>
              </p:spPr>
              <p:txBody>
                <a:bodyPr wrap="none" lIns="75749" tIns="37874" rIns="75749" bIns="37874" anchor="ctr" anchorCtr="1">
                  <a:spAutoFit/>
                </a:bodyPr>
                <a:lstStyle/>
                <a:p>
                  <a:pPr algn="l" defTabSz="631825"/>
                  <a:r>
                    <a:rPr lang="en-US" sz="1500" i="0" dirty="0"/>
                    <a:t>Daily SCRUM</a:t>
                  </a:r>
                </a:p>
                <a:p>
                  <a:pPr algn="l" defTabSz="631825"/>
                  <a:r>
                    <a:rPr lang="en-US" sz="1500" i="0" dirty="0"/>
                    <a:t>+ SPRINT</a:t>
                  </a:r>
                </a:p>
              </p:txBody>
            </p:sp>
          </p:grpSp>
          <p:sp>
            <p:nvSpPr>
              <p:cNvPr id="44063" name="AutoShape 370"/>
              <p:cNvSpPr>
                <a:spLocks noChangeArrowheads="1"/>
              </p:cNvSpPr>
              <p:nvPr/>
            </p:nvSpPr>
            <p:spPr bwMode="auto">
              <a:xfrm>
                <a:off x="3168"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p>
            </p:txBody>
          </p:sp>
        </p:grpSp>
        <p:sp>
          <p:nvSpPr>
            <p:cNvPr id="44060" name="Line 371"/>
            <p:cNvSpPr>
              <a:spLocks noChangeShapeType="1"/>
            </p:cNvSpPr>
            <p:nvPr/>
          </p:nvSpPr>
          <p:spPr bwMode="auto">
            <a:xfrm>
              <a:off x="2902" y="1840"/>
              <a:ext cx="362" cy="704"/>
            </a:xfrm>
            <a:prstGeom prst="line">
              <a:avLst/>
            </a:prstGeom>
            <a:noFill/>
            <a:ln w="6350">
              <a:solidFill>
                <a:srgbClr val="2358A7"/>
              </a:solidFill>
              <a:round/>
              <a:headEnd/>
              <a:tailEnd/>
            </a:ln>
          </p:spPr>
          <p:txBody>
            <a:bodyPr wrap="none" anchor="ctr"/>
            <a:lstStyle/>
            <a:p>
              <a:endParaRPr lang="de-DE"/>
            </a:p>
          </p:txBody>
        </p:sp>
      </p:grpSp>
      <p:sp>
        <p:nvSpPr>
          <p:cNvPr id="373" name="Rectangle 2"/>
          <p:cNvSpPr>
            <a:spLocks noGrp="1" noChangeArrowheads="1"/>
          </p:cNvSpPr>
          <p:nvPr>
            <p:ph type="title"/>
          </p:nvPr>
        </p:nvSpPr>
        <p:spPr>
          <a:xfrm>
            <a:off x="457200" y="24304"/>
            <a:ext cx="8229600" cy="706090"/>
          </a:xfrm>
        </p:spPr>
        <p:txBody>
          <a:bodyPr/>
          <a:lstStyle/>
          <a:p>
            <a:r>
              <a:rPr lang="en-US" dirty="0" smtClean="0"/>
              <a:t>Just enough planning</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11" name="Footer Placeholder 10"/>
          <p:cNvSpPr>
            <a:spLocks noGrp="1"/>
          </p:cNvSpPr>
          <p:nvPr>
            <p:ph type="ftr" sz="quarter" idx="11"/>
          </p:nvPr>
        </p:nvSpPr>
        <p:spPr/>
        <p:txBody>
          <a:bodyPr/>
          <a:lstStyle/>
          <a:p>
            <a:r>
              <a:rPr lang="de-DE" smtClean="0"/>
              <a:t>Agile Software Dev. | Eric Knauss</a:t>
            </a:r>
            <a:endParaRPr lang="de-DE"/>
          </a:p>
        </p:txBody>
      </p:sp>
      <p:sp>
        <p:nvSpPr>
          <p:cNvPr id="12" name="Slide Number Placeholder 11"/>
          <p:cNvSpPr>
            <a:spLocks noGrp="1"/>
          </p:cNvSpPr>
          <p:nvPr>
            <p:ph type="sldNum" sz="quarter" idx="12"/>
          </p:nvPr>
        </p:nvSpPr>
        <p:spPr/>
        <p:txBody>
          <a:bodyPr/>
          <a:lstStyle/>
          <a:p>
            <a:fld id="{91974DF9-AD47-4691-BA21-BBFCE3637A9A}" type="slidenum">
              <a:rPr kumimoji="0" lang="en-US" smtClean="0"/>
              <a:pPr/>
              <a:t>38</a:t>
            </a:fld>
            <a:endParaRPr kumimoji="0" lang="en-US"/>
          </a:p>
        </p:txBody>
      </p:sp>
    </p:spTree>
    <p:extLst>
      <p:ext uri="{BB962C8B-B14F-4D97-AF65-F5344CB8AC3E}">
        <p14:creationId xmlns:p14="http://schemas.microsoft.com/office/powerpoint/2010/main" val="4163466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Thanks!    </a:t>
            </a:r>
            <a:r>
              <a:rPr lang="en-US" dirty="0" smtClean="0"/>
              <a:t>(…and optional further reading)</a:t>
            </a:r>
            <a:endParaRPr lang="en-US" noProof="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704" y="4797152"/>
            <a:ext cx="1301130" cy="156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a:stretch>
            <a:fillRect/>
          </a:stretch>
        </p:blipFill>
        <p:spPr>
          <a:xfrm>
            <a:off x="1691680" y="1268760"/>
            <a:ext cx="1974183" cy="256490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91680" y="4221088"/>
            <a:ext cx="1944216" cy="1600438"/>
          </a:xfrm>
          <a:prstGeom prst="rect">
            <a:avLst/>
          </a:prstGeom>
          <a:noFill/>
        </p:spPr>
        <p:txBody>
          <a:bodyPr wrap="square" rtlCol="0">
            <a:spAutoFit/>
          </a:bodyPr>
          <a:lstStyle/>
          <a:p>
            <a:r>
              <a:rPr lang="en-US" sz="1400" dirty="0" smtClean="0"/>
              <a:t>Winston W. Royce: Managing the Development of Large Software Systems. In: Proceedings of IEEE WESCON, pages 1-9, 1970</a:t>
            </a:r>
            <a:endParaRPr lang="en-US" sz="1400" dirty="0"/>
          </a:p>
        </p:txBody>
      </p:sp>
      <p:pic>
        <p:nvPicPr>
          <p:cNvPr id="7" name="Picture 6"/>
          <p:cNvPicPr>
            <a:picLocks noChangeAspect="1"/>
          </p:cNvPicPr>
          <p:nvPr/>
        </p:nvPicPr>
        <p:blipFill>
          <a:blip r:embed="rId4"/>
          <a:stretch>
            <a:fillRect/>
          </a:stretch>
        </p:blipFill>
        <p:spPr>
          <a:xfrm>
            <a:off x="3995936" y="1268759"/>
            <a:ext cx="2088232" cy="2575485"/>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stretch>
            <a:fillRect/>
          </a:stretch>
        </p:blipFill>
        <p:spPr>
          <a:xfrm>
            <a:off x="6372200" y="1268760"/>
            <a:ext cx="1810336" cy="2592288"/>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3995936" y="4221088"/>
            <a:ext cx="1944216" cy="738664"/>
          </a:xfrm>
          <a:prstGeom prst="rect">
            <a:avLst/>
          </a:prstGeom>
          <a:noFill/>
        </p:spPr>
        <p:txBody>
          <a:bodyPr wrap="square" rtlCol="0">
            <a:spAutoFit/>
          </a:bodyPr>
          <a:lstStyle/>
          <a:p>
            <a:r>
              <a:rPr lang="en-US" sz="1400" dirty="0" smtClean="0"/>
              <a:t>Kent Beck: Extreme Programming Explained. Addison-Wesley, 2000</a:t>
            </a:r>
            <a:endParaRPr lang="en-US" sz="1400" dirty="0"/>
          </a:p>
        </p:txBody>
      </p:sp>
      <p:sp>
        <p:nvSpPr>
          <p:cNvPr id="11" name="TextBox 10"/>
          <p:cNvSpPr txBox="1"/>
          <p:nvPr/>
        </p:nvSpPr>
        <p:spPr>
          <a:xfrm>
            <a:off x="6372200" y="4221088"/>
            <a:ext cx="1944216" cy="1169551"/>
          </a:xfrm>
          <a:prstGeom prst="rect">
            <a:avLst/>
          </a:prstGeom>
          <a:noFill/>
        </p:spPr>
        <p:txBody>
          <a:bodyPr wrap="square" rtlCol="0">
            <a:spAutoFit/>
          </a:bodyPr>
          <a:lstStyle/>
          <a:p>
            <a:r>
              <a:rPr lang="en-US" sz="1400" dirty="0" smtClean="0"/>
              <a:t>Ken </a:t>
            </a:r>
            <a:r>
              <a:rPr lang="en-US" sz="1400" dirty="0" err="1" smtClean="0"/>
              <a:t>Schwaber</a:t>
            </a:r>
            <a:r>
              <a:rPr lang="en-US" sz="1400" dirty="0" smtClean="0"/>
              <a:t> and Mike </a:t>
            </a:r>
            <a:r>
              <a:rPr lang="en-US" sz="1400" dirty="0" err="1" smtClean="0"/>
              <a:t>Beedle</a:t>
            </a:r>
            <a:r>
              <a:rPr lang="en-US" sz="1400" dirty="0" smtClean="0"/>
              <a:t>: Agile Software Development with Scrum, Prentice Hall, 2002</a:t>
            </a:r>
            <a:endParaRPr lang="en-US" sz="1400" dirty="0"/>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4" name="Slide Number Placeholder 3"/>
          <p:cNvSpPr>
            <a:spLocks noGrp="1"/>
          </p:cNvSpPr>
          <p:nvPr>
            <p:ph type="sldNum" sz="quarter" idx="12"/>
          </p:nvPr>
        </p:nvSpPr>
        <p:spPr/>
        <p:txBody>
          <a:bodyPr/>
          <a:lstStyle/>
          <a:p>
            <a:fld id="{91974DF9-AD47-4691-BA21-BBFCE3637A9A}" type="slidenum">
              <a:rPr kumimoji="0" lang="en-US" smtClean="0"/>
              <a:pPr/>
              <a:t>39</a:t>
            </a:fld>
            <a:endParaRPr kumimoji="0" lang="en-US"/>
          </a:p>
        </p:txBody>
      </p:sp>
    </p:spTree>
    <p:extLst>
      <p:ext uri="{BB962C8B-B14F-4D97-AF65-F5344CB8AC3E}">
        <p14:creationId xmlns:p14="http://schemas.microsoft.com/office/powerpoint/2010/main" val="301092541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smtClean="0"/>
              <a:t>Requirements</a:t>
            </a:r>
          </a:p>
          <a:p>
            <a:r>
              <a:rPr lang="en-US" dirty="0" smtClean="0"/>
              <a:t>Design</a:t>
            </a:r>
          </a:p>
          <a:p>
            <a:r>
              <a:rPr lang="en-US" dirty="0" smtClean="0"/>
              <a:t>Programming</a:t>
            </a:r>
          </a:p>
          <a:p>
            <a:r>
              <a:rPr lang="en-US" dirty="0" smtClean="0"/>
              <a:t>Test</a:t>
            </a:r>
          </a:p>
          <a:p>
            <a:pPr marL="0" indent="0">
              <a:buNone/>
            </a:pPr>
            <a:endParaRPr lang="en-US" dirty="0" smtClean="0"/>
          </a:p>
          <a:p>
            <a:pPr marL="0" indent="0">
              <a:buNone/>
            </a:pPr>
            <a:r>
              <a:rPr lang="en-US" dirty="0" smtClean="0"/>
              <a:t>What can we do if time to market and robustness against late changes are more important than cost-efficiency?</a:t>
            </a:r>
          </a:p>
          <a:p>
            <a:pPr marL="0" indent="0">
              <a:buNone/>
            </a:pPr>
            <a:endParaRPr lang="en-US" dirty="0" smtClean="0"/>
          </a:p>
          <a:p>
            <a:r>
              <a:rPr lang="en-US" dirty="0" smtClean="0"/>
              <a:t>Requirements</a:t>
            </a:r>
          </a:p>
          <a:p>
            <a:r>
              <a:rPr lang="en-US" dirty="0" smtClean="0"/>
              <a:t>Design</a:t>
            </a:r>
          </a:p>
          <a:p>
            <a:r>
              <a:rPr lang="en-US" dirty="0" smtClean="0"/>
              <a:t>Programming</a:t>
            </a:r>
          </a:p>
          <a:p>
            <a:r>
              <a:rPr lang="en-US" dirty="0" smtClean="0"/>
              <a:t>Test</a:t>
            </a:r>
          </a:p>
          <a:p>
            <a:endParaRPr lang="en-US" dirty="0"/>
          </a:p>
        </p:txBody>
      </p:sp>
      <p:sp>
        <p:nvSpPr>
          <p:cNvPr id="6" name="Rectangle 5"/>
          <p:cNvSpPr/>
          <p:nvPr/>
        </p:nvSpPr>
        <p:spPr>
          <a:xfrm>
            <a:off x="3023630" y="98934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39654" y="1401239"/>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55678" y="181313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571703" y="2225028"/>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023630" y="4427135"/>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753492" y="4839030"/>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023630" y="6147843"/>
            <a:ext cx="4172640" cy="201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278796" y="5983601"/>
            <a:ext cx="1662309" cy="369332"/>
          </a:xfrm>
          <a:prstGeom prst="rect">
            <a:avLst/>
          </a:prstGeom>
          <a:solidFill>
            <a:schemeClr val="bg1"/>
          </a:solidFill>
        </p:spPr>
        <p:txBody>
          <a:bodyPr wrap="none" rtlCol="0">
            <a:spAutoFit/>
          </a:bodyPr>
          <a:lstStyle/>
          <a:p>
            <a:r>
              <a:rPr lang="en-US" dirty="0" smtClean="0"/>
              <a:t>Time-to-market</a:t>
            </a:r>
            <a:endParaRPr lang="en-US" dirty="0"/>
          </a:p>
        </p:txBody>
      </p:sp>
      <p:sp>
        <p:nvSpPr>
          <p:cNvPr id="12" name="Rectangle 11"/>
          <p:cNvSpPr/>
          <p:nvPr/>
        </p:nvSpPr>
        <p:spPr>
          <a:xfrm>
            <a:off x="4523670" y="5250925"/>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14007" y="5662819"/>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3023630" y="2761340"/>
            <a:ext cx="5979264" cy="201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39690" y="2596830"/>
            <a:ext cx="1662309" cy="369332"/>
          </a:xfrm>
          <a:prstGeom prst="rect">
            <a:avLst/>
          </a:prstGeom>
          <a:solidFill>
            <a:schemeClr val="bg1"/>
          </a:solidFill>
        </p:spPr>
        <p:txBody>
          <a:bodyPr wrap="none" rtlCol="0">
            <a:spAutoFit/>
          </a:bodyPr>
          <a:lstStyle/>
          <a:p>
            <a:r>
              <a:rPr lang="en-US" dirty="0" smtClean="0"/>
              <a:t>Time-to-market</a:t>
            </a:r>
            <a:endParaRPr lang="en-US" dirty="0"/>
          </a:p>
        </p:txBody>
      </p:sp>
      <p:sp>
        <p:nvSpPr>
          <p:cNvPr id="2" name="Title 1"/>
          <p:cNvSpPr>
            <a:spLocks noGrp="1"/>
          </p:cNvSpPr>
          <p:nvPr>
            <p:ph type="title"/>
          </p:nvPr>
        </p:nvSpPr>
        <p:spPr/>
        <p:txBody>
          <a:bodyPr/>
          <a:lstStyle/>
          <a:p>
            <a:r>
              <a:rPr lang="en-US" dirty="0" smtClean="0"/>
              <a:t>Towards concurrent development</a:t>
            </a:r>
            <a:endParaRPr lang="en-US" dirty="0"/>
          </a:p>
        </p:txBody>
      </p:sp>
      <p:sp>
        <p:nvSpPr>
          <p:cNvPr id="27" name="Footer Placeholder 26"/>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8" name="Slide Number Placeholder 27"/>
          <p:cNvSpPr>
            <a:spLocks noGrp="1"/>
          </p:cNvSpPr>
          <p:nvPr>
            <p:ph type="sldNum" sz="quarter" idx="12"/>
          </p:nvPr>
        </p:nvSpPr>
        <p:spPr/>
        <p:txBody>
          <a:body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753657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lnSpcReduction="10000"/>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lnSpcReduction="10000"/>
          </a:bodyPr>
          <a:lstStyle/>
          <a:p>
            <a:r>
              <a:rPr lang="en-US" dirty="0" smtClean="0"/>
              <a:t>What is the consequence of concurrent development? </a:t>
            </a:r>
          </a:p>
          <a:p>
            <a:pPr lvl="1"/>
            <a:r>
              <a:rPr lang="en-US" dirty="0" smtClean="0"/>
              <a:t>(hint: why are concurrent tasks depicted longer than sequential tasks?)</a:t>
            </a:r>
          </a:p>
          <a:p>
            <a:endParaRPr lang="en-US" dirty="0"/>
          </a:p>
          <a:p>
            <a:r>
              <a:rPr lang="en-US" dirty="0" smtClean="0"/>
              <a:t>What has this to do with agile?</a:t>
            </a:r>
          </a:p>
          <a:p>
            <a:endParaRPr lang="en-US" dirty="0"/>
          </a:p>
          <a:p>
            <a:r>
              <a:rPr lang="en-US" dirty="0" smtClean="0"/>
              <a:t>What do you know about agile?</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41371744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Iteration Models</a:t>
            </a:r>
            <a:endParaRPr lang="en-US" noProof="0" dirty="0"/>
          </a:p>
        </p:txBody>
      </p:sp>
      <p:sp>
        <p:nvSpPr>
          <p:cNvPr id="8" name="Inhaltsplatzhalter 7"/>
          <p:cNvSpPr>
            <a:spLocks noGrp="1"/>
          </p:cNvSpPr>
          <p:nvPr>
            <p:ph idx="1"/>
          </p:nvPr>
        </p:nvSpPr>
        <p:spPr/>
        <p:txBody>
          <a:bodyPr>
            <a:normAutofit/>
          </a:bodyPr>
          <a:lstStyle/>
          <a:p>
            <a:r>
              <a:rPr lang="en-US" noProof="0" dirty="0" smtClean="0"/>
              <a:t>System requirements </a:t>
            </a:r>
            <a:r>
              <a:rPr lang="en-US" i="1" noProof="0" dirty="0" smtClean="0"/>
              <a:t>always</a:t>
            </a:r>
            <a:r>
              <a:rPr lang="en-US" noProof="0" dirty="0" smtClean="0"/>
              <a:t> evolve during a project</a:t>
            </a:r>
          </a:p>
          <a:p>
            <a:endParaRPr lang="en-US" dirty="0"/>
          </a:p>
          <a:p>
            <a:r>
              <a:rPr lang="en-US" dirty="0" smtClean="0"/>
              <a:t>Iterations are part of larger development projects</a:t>
            </a:r>
          </a:p>
          <a:p>
            <a:endParaRPr lang="en-US" dirty="0"/>
          </a:p>
          <a:p>
            <a:r>
              <a:rPr lang="en-US" dirty="0" smtClean="0"/>
              <a:t>Iterations can be applied to any generic development process model</a:t>
            </a: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6</a:t>
            </a:fld>
            <a:endParaRPr kumimoji="0" lang="en-US"/>
          </a:p>
        </p:txBody>
      </p:sp>
    </p:spTree>
    <p:extLst>
      <p:ext uri="{BB962C8B-B14F-4D97-AF65-F5344CB8AC3E}">
        <p14:creationId xmlns:p14="http://schemas.microsoft.com/office/powerpoint/2010/main" val="26374554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Incremental delivery</a:t>
            </a:r>
            <a:endParaRPr lang="en-US" noProof="0" dirty="0"/>
          </a:p>
        </p:txBody>
      </p:sp>
      <p:sp>
        <p:nvSpPr>
          <p:cNvPr id="5" name="Rectangle 4"/>
          <p:cNvSpPr/>
          <p:nvPr/>
        </p:nvSpPr>
        <p:spPr>
          <a:xfrm>
            <a:off x="1619672" y="1412776"/>
            <a:ext cx="1728192"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Georgia"/>
                <a:cs typeface="Georgia"/>
              </a:rPr>
              <a:t>Define outline requirements</a:t>
            </a:r>
            <a:endParaRPr lang="en-US" sz="1600" dirty="0">
              <a:latin typeface="Georgia"/>
              <a:cs typeface="Georgia"/>
            </a:endParaRPr>
          </a:p>
        </p:txBody>
      </p:sp>
      <p:cxnSp>
        <p:nvCxnSpPr>
          <p:cNvPr id="3" name="Straight Arrow Connector 2"/>
          <p:cNvCxnSpPr>
            <a:stCxn id="5" idx="3"/>
            <a:endCxn id="14" idx="1"/>
          </p:cNvCxnSpPr>
          <p:nvPr/>
        </p:nvCxnSpPr>
        <p:spPr>
          <a:xfrm>
            <a:off x="3347864" y="1808820"/>
            <a:ext cx="2880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Rectangle 13"/>
          <p:cNvSpPr/>
          <p:nvPr/>
        </p:nvSpPr>
        <p:spPr>
          <a:xfrm>
            <a:off x="3635896" y="1412776"/>
            <a:ext cx="1728192"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Georgia"/>
                <a:cs typeface="Georgia"/>
              </a:rPr>
              <a:t>Assign requirements to increments</a:t>
            </a:r>
            <a:endParaRPr lang="en-US" sz="1600" dirty="0">
              <a:latin typeface="Georgia"/>
              <a:cs typeface="Georgia"/>
            </a:endParaRPr>
          </a:p>
        </p:txBody>
      </p:sp>
      <p:sp>
        <p:nvSpPr>
          <p:cNvPr id="15" name="Rectangle 14"/>
          <p:cNvSpPr/>
          <p:nvPr/>
        </p:nvSpPr>
        <p:spPr>
          <a:xfrm>
            <a:off x="5652120" y="1412776"/>
            <a:ext cx="1728192"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Georgia"/>
                <a:cs typeface="Georgia"/>
              </a:rPr>
              <a:t>Design system architecture</a:t>
            </a:r>
            <a:endParaRPr lang="en-US" sz="1600" dirty="0">
              <a:latin typeface="Georgia"/>
              <a:cs typeface="Georgia"/>
            </a:endParaRPr>
          </a:p>
        </p:txBody>
      </p:sp>
      <p:sp>
        <p:nvSpPr>
          <p:cNvPr id="17" name="Rectangle 16"/>
          <p:cNvSpPr/>
          <p:nvPr/>
        </p:nvSpPr>
        <p:spPr>
          <a:xfrm>
            <a:off x="5652120" y="2636912"/>
            <a:ext cx="1728192"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Georgia"/>
                <a:cs typeface="Georgia"/>
              </a:rPr>
              <a:t>Develop system increment</a:t>
            </a:r>
            <a:endParaRPr lang="en-US" sz="1600" dirty="0">
              <a:latin typeface="Georgia"/>
              <a:cs typeface="Georgia"/>
            </a:endParaRPr>
          </a:p>
        </p:txBody>
      </p:sp>
      <p:sp>
        <p:nvSpPr>
          <p:cNvPr id="18" name="Rectangle 17"/>
          <p:cNvSpPr/>
          <p:nvPr/>
        </p:nvSpPr>
        <p:spPr>
          <a:xfrm>
            <a:off x="5652120" y="3861048"/>
            <a:ext cx="1728192"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Georgia"/>
                <a:cs typeface="Georgia"/>
              </a:rPr>
              <a:t>Validate increment</a:t>
            </a:r>
            <a:endParaRPr lang="en-US" sz="1600" dirty="0">
              <a:latin typeface="Georgia"/>
              <a:cs typeface="Georgia"/>
            </a:endParaRPr>
          </a:p>
        </p:txBody>
      </p:sp>
      <p:sp>
        <p:nvSpPr>
          <p:cNvPr id="21" name="Rectangle 20"/>
          <p:cNvSpPr/>
          <p:nvPr/>
        </p:nvSpPr>
        <p:spPr>
          <a:xfrm>
            <a:off x="5652120" y="5085184"/>
            <a:ext cx="1728192"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Georgia"/>
                <a:cs typeface="Georgia"/>
              </a:rPr>
              <a:t>Integrate increment</a:t>
            </a:r>
            <a:endParaRPr lang="en-US" sz="1600" dirty="0">
              <a:latin typeface="Georgia"/>
              <a:cs typeface="Georgia"/>
            </a:endParaRPr>
          </a:p>
        </p:txBody>
      </p:sp>
      <p:sp>
        <p:nvSpPr>
          <p:cNvPr id="24" name="Rectangle 23"/>
          <p:cNvSpPr/>
          <p:nvPr/>
        </p:nvSpPr>
        <p:spPr>
          <a:xfrm>
            <a:off x="3635896" y="5085184"/>
            <a:ext cx="1728192"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Georgia"/>
                <a:cs typeface="Georgia"/>
              </a:rPr>
              <a:t>Validate system</a:t>
            </a:r>
            <a:endParaRPr lang="en-US" sz="1600" dirty="0">
              <a:latin typeface="Georgia"/>
              <a:cs typeface="Georgia"/>
            </a:endParaRPr>
          </a:p>
        </p:txBody>
      </p:sp>
      <p:cxnSp>
        <p:nvCxnSpPr>
          <p:cNvPr id="27" name="Straight Arrow Connector 26"/>
          <p:cNvCxnSpPr>
            <a:stCxn id="14" idx="3"/>
            <a:endCxn id="15" idx="1"/>
          </p:cNvCxnSpPr>
          <p:nvPr/>
        </p:nvCxnSpPr>
        <p:spPr>
          <a:xfrm>
            <a:off x="5364088" y="1808820"/>
            <a:ext cx="2880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5" idx="2"/>
            <a:endCxn id="17" idx="0"/>
          </p:cNvCxnSpPr>
          <p:nvPr/>
        </p:nvCxnSpPr>
        <p:spPr>
          <a:xfrm>
            <a:off x="6516216" y="2204864"/>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7" idx="2"/>
            <a:endCxn id="18" idx="0"/>
          </p:cNvCxnSpPr>
          <p:nvPr/>
        </p:nvCxnSpPr>
        <p:spPr>
          <a:xfrm>
            <a:off x="6516216" y="3429000"/>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18" idx="2"/>
            <a:endCxn id="21" idx="0"/>
          </p:cNvCxnSpPr>
          <p:nvPr/>
        </p:nvCxnSpPr>
        <p:spPr>
          <a:xfrm>
            <a:off x="6516216" y="4653136"/>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21" idx="1"/>
            <a:endCxn id="24" idx="3"/>
          </p:cNvCxnSpPr>
          <p:nvPr/>
        </p:nvCxnSpPr>
        <p:spPr>
          <a:xfrm flipH="1">
            <a:off x="5364088" y="5481228"/>
            <a:ext cx="2880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Elbow Connector 39"/>
          <p:cNvCxnSpPr>
            <a:stCxn id="24" idx="0"/>
            <a:endCxn id="17" idx="1"/>
          </p:cNvCxnSpPr>
          <p:nvPr/>
        </p:nvCxnSpPr>
        <p:spPr>
          <a:xfrm rot="5400000" flipH="1" flipV="1">
            <a:off x="4049942" y="3483006"/>
            <a:ext cx="2052228" cy="1152128"/>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24" idx="1"/>
          </p:cNvCxnSpPr>
          <p:nvPr/>
        </p:nvCxnSpPr>
        <p:spPr>
          <a:xfrm flipH="1" flipV="1">
            <a:off x="3347864" y="5480947"/>
            <a:ext cx="288032" cy="2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1691680" y="5253390"/>
            <a:ext cx="1582484" cy="369332"/>
          </a:xfrm>
          <a:prstGeom prst="rect">
            <a:avLst/>
          </a:prstGeom>
          <a:noFill/>
        </p:spPr>
        <p:txBody>
          <a:bodyPr wrap="none" rtlCol="0">
            <a:spAutoFit/>
          </a:bodyPr>
          <a:lstStyle/>
          <a:p>
            <a:r>
              <a:rPr lang="en-US" dirty="0" smtClean="0">
                <a:latin typeface="Georgia"/>
                <a:cs typeface="Georgia"/>
              </a:rPr>
              <a:t>Final delivery</a:t>
            </a:r>
            <a:endParaRPr lang="en-US" dirty="0">
              <a:latin typeface="Georgia"/>
              <a:cs typeface="Georgia"/>
            </a:endParaRPr>
          </a:p>
        </p:txBody>
      </p:sp>
      <p:sp>
        <p:nvSpPr>
          <p:cNvPr id="46" name="TextBox 45"/>
          <p:cNvSpPr txBox="1"/>
          <p:nvPr/>
        </p:nvSpPr>
        <p:spPr>
          <a:xfrm>
            <a:off x="2339752" y="3717032"/>
            <a:ext cx="2115182" cy="369332"/>
          </a:xfrm>
          <a:prstGeom prst="rect">
            <a:avLst/>
          </a:prstGeom>
          <a:noFill/>
        </p:spPr>
        <p:txBody>
          <a:bodyPr wrap="none" rtlCol="0">
            <a:spAutoFit/>
          </a:bodyPr>
          <a:lstStyle/>
          <a:p>
            <a:r>
              <a:rPr lang="en-US" dirty="0" smtClean="0">
                <a:latin typeface="Georgia"/>
                <a:cs typeface="Georgia"/>
              </a:rPr>
              <a:t>System incomplete</a:t>
            </a:r>
            <a:endParaRPr lang="en-US" dirty="0">
              <a:latin typeface="Georgia"/>
              <a:cs typeface="Georgia"/>
            </a:endParaRP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4" name="Slide Number Placeholder 3"/>
          <p:cNvSpPr>
            <a:spLocks noGrp="1"/>
          </p:cNvSpPr>
          <p:nvPr>
            <p:ph type="sldNum" sz="quarter" idx="12"/>
          </p:nvPr>
        </p:nvSpPr>
        <p:spPr/>
        <p:txBody>
          <a:bodyPr/>
          <a:lstStyle/>
          <a:p>
            <a:fld id="{91974DF9-AD47-4691-BA21-BBFCE3637A9A}" type="slidenum">
              <a:rPr kumimoji="0" lang="en-US" smtClean="0"/>
              <a:pPr/>
              <a:t>7</a:t>
            </a:fld>
            <a:endParaRPr kumimoji="0" lang="en-US"/>
          </a:p>
        </p:txBody>
      </p:sp>
    </p:spTree>
    <p:extLst>
      <p:ext uri="{BB962C8B-B14F-4D97-AF65-F5344CB8AC3E}">
        <p14:creationId xmlns:p14="http://schemas.microsoft.com/office/powerpoint/2010/main" val="36463328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Incremental delivery</a:t>
            </a:r>
            <a:endParaRPr lang="en-US" noProof="0" dirty="0"/>
          </a:p>
        </p:txBody>
      </p:sp>
      <p:sp>
        <p:nvSpPr>
          <p:cNvPr id="8" name="Inhaltsplatzhalter 7"/>
          <p:cNvSpPr>
            <a:spLocks noGrp="1"/>
          </p:cNvSpPr>
          <p:nvPr>
            <p:ph idx="1"/>
          </p:nvPr>
        </p:nvSpPr>
        <p:spPr/>
        <p:txBody>
          <a:bodyPr>
            <a:normAutofit/>
          </a:bodyPr>
          <a:lstStyle/>
          <a:p>
            <a:r>
              <a:rPr lang="en-US" noProof="0" dirty="0" smtClean="0"/>
              <a:t>Customer value can be delivered with each increment so system functionality is early available for customer’s feedback</a:t>
            </a:r>
          </a:p>
          <a:p>
            <a:endParaRPr lang="en-US" dirty="0"/>
          </a:p>
          <a:p>
            <a:r>
              <a:rPr lang="en-US" noProof="0" dirty="0" smtClean="0"/>
              <a:t>Early increments act as prototype to help elicit requirements for later increments</a:t>
            </a:r>
          </a:p>
          <a:p>
            <a:endParaRPr lang="en-US" dirty="0"/>
          </a:p>
          <a:p>
            <a:r>
              <a:rPr lang="en-US" noProof="0" dirty="0" smtClean="0"/>
              <a:t>Reduced risk of project failure</a:t>
            </a:r>
          </a:p>
          <a:p>
            <a:endParaRPr lang="en-US" dirty="0"/>
          </a:p>
          <a:p>
            <a:r>
              <a:rPr lang="en-US" noProof="0" dirty="0" smtClean="0"/>
              <a:t>The highest priority system services tend to receive the most testing</a:t>
            </a: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8</a:t>
            </a:fld>
            <a:endParaRPr kumimoji="0" lang="en-US"/>
          </a:p>
        </p:txBody>
      </p:sp>
    </p:spTree>
    <p:extLst>
      <p:ext uri="{BB962C8B-B14F-4D97-AF65-F5344CB8AC3E}">
        <p14:creationId xmlns:p14="http://schemas.microsoft.com/office/powerpoint/2010/main" val="14240361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1115616" y="764703"/>
            <a:ext cx="6696744" cy="5578387"/>
          </a:xfrm>
          <a:prstGeom prst="rect">
            <a:avLst/>
          </a:prstGeom>
        </p:spPr>
      </p:pic>
      <p:grpSp>
        <p:nvGrpSpPr>
          <p:cNvPr id="2" name="Group 18"/>
          <p:cNvGrpSpPr>
            <a:grpSpLocks/>
          </p:cNvGrpSpPr>
          <p:nvPr/>
        </p:nvGrpSpPr>
        <p:grpSpPr bwMode="auto">
          <a:xfrm>
            <a:off x="4213696" y="2563589"/>
            <a:ext cx="4678365" cy="1154113"/>
            <a:chOff x="2640" y="1842"/>
            <a:chExt cx="2947" cy="727"/>
          </a:xfrm>
        </p:grpSpPr>
        <p:sp>
          <p:nvSpPr>
            <p:cNvPr id="381972" name="Line 9"/>
            <p:cNvSpPr>
              <a:spLocks noChangeShapeType="1"/>
            </p:cNvSpPr>
            <p:nvPr/>
          </p:nvSpPr>
          <p:spPr bwMode="auto">
            <a:xfrm flipV="1">
              <a:off x="2640" y="2024"/>
              <a:ext cx="2054" cy="545"/>
            </a:xfrm>
            <a:prstGeom prst="line">
              <a:avLst/>
            </a:prstGeom>
            <a:noFill/>
            <a:ln w="57150">
              <a:solidFill>
                <a:srgbClr val="034AFB"/>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sp>
          <p:nvSpPr>
            <p:cNvPr id="381973" name="Text Box 10"/>
            <p:cNvSpPr txBox="1">
              <a:spLocks noChangeArrowheads="1"/>
            </p:cNvSpPr>
            <p:nvPr/>
          </p:nvSpPr>
          <p:spPr bwMode="auto">
            <a:xfrm>
              <a:off x="4740" y="1842"/>
              <a:ext cx="84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de-DE" sz="1600" i="1" dirty="0" err="1" smtClean="0">
                  <a:solidFill>
                    <a:srgbClr val="2358A7"/>
                  </a:solidFill>
                </a:rPr>
                <a:t>Distance</a:t>
              </a:r>
              <a:r>
                <a:rPr lang="de-DE" sz="1600" i="1" dirty="0" smtClean="0">
                  <a:solidFill>
                    <a:srgbClr val="2358A7"/>
                  </a:solidFill>
                </a:rPr>
                <a:t> </a:t>
              </a:r>
              <a:r>
                <a:rPr lang="de-DE" sz="1600" i="1" dirty="0" err="1" smtClean="0">
                  <a:solidFill>
                    <a:srgbClr val="2358A7"/>
                  </a:solidFill>
                </a:rPr>
                <a:t>to</a:t>
              </a:r>
              <a:r>
                <a:rPr lang="de-DE" sz="1600" i="1" dirty="0" smtClean="0">
                  <a:solidFill>
                    <a:srgbClr val="2358A7"/>
                  </a:solidFill>
                </a:rPr>
                <a:t> </a:t>
              </a:r>
              <a:r>
                <a:rPr lang="de-DE" sz="1600" i="1" dirty="0" err="1" smtClean="0">
                  <a:solidFill>
                    <a:srgbClr val="2358A7"/>
                  </a:solidFill>
                </a:rPr>
                <a:t>center</a:t>
              </a:r>
              <a:r>
                <a:rPr lang="de-DE" sz="1600" i="1" dirty="0" smtClean="0">
                  <a:solidFill>
                    <a:srgbClr val="2358A7"/>
                  </a:solidFill>
                </a:rPr>
                <a:t>:</a:t>
              </a:r>
              <a:r>
                <a:rPr lang="de-DE" sz="1600" i="1" dirty="0">
                  <a:solidFill>
                    <a:srgbClr val="2358A7"/>
                  </a:solidFill>
                </a:rPr>
                <a:t/>
              </a:r>
              <a:br>
                <a:rPr lang="de-DE" sz="1600" i="1" dirty="0">
                  <a:solidFill>
                    <a:srgbClr val="2358A7"/>
                  </a:solidFill>
                </a:rPr>
              </a:br>
              <a:r>
                <a:rPr lang="de-DE" sz="1600" i="1" dirty="0">
                  <a:solidFill>
                    <a:srgbClr val="2358A7"/>
                  </a:solidFill>
                </a:rPr>
                <a:t>Progress</a:t>
              </a:r>
            </a:p>
            <a:p>
              <a:r>
                <a:rPr lang="de-DE" sz="1600" i="1" dirty="0">
                  <a:solidFill>
                    <a:srgbClr val="2358A7"/>
                  </a:solidFill>
                </a:rPr>
                <a:t>Utility</a:t>
              </a:r>
            </a:p>
          </p:txBody>
        </p:sp>
      </p:grpSp>
      <p:sp>
        <p:nvSpPr>
          <p:cNvPr id="381961" name="Text Box 14"/>
          <p:cNvSpPr txBox="1">
            <a:spLocks noChangeArrowheads="1"/>
          </p:cNvSpPr>
          <p:nvPr/>
        </p:nvSpPr>
        <p:spPr bwMode="auto">
          <a:xfrm>
            <a:off x="252726" y="4436839"/>
            <a:ext cx="13989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de-DE" sz="1400" dirty="0" smtClean="0">
                <a:solidFill>
                  <a:srgbClr val="2358A7"/>
                </a:solidFill>
              </a:rPr>
              <a:t>Spiral:</a:t>
            </a:r>
            <a:r>
              <a:rPr lang="de-DE" sz="1400" dirty="0">
                <a:solidFill>
                  <a:srgbClr val="2358A7"/>
                </a:solidFill>
              </a:rPr>
              <a:t/>
            </a:r>
            <a:br>
              <a:rPr lang="de-DE" sz="1400" dirty="0">
                <a:solidFill>
                  <a:srgbClr val="2358A7"/>
                </a:solidFill>
              </a:rPr>
            </a:br>
            <a:r>
              <a:rPr lang="de-DE" sz="1400" dirty="0">
                <a:solidFill>
                  <a:srgbClr val="2358A7"/>
                </a:solidFill>
              </a:rPr>
              <a:t>Time, </a:t>
            </a:r>
            <a:r>
              <a:rPr lang="de-DE" sz="1400" dirty="0" err="1">
                <a:solidFill>
                  <a:srgbClr val="2358A7"/>
                </a:solidFill>
              </a:rPr>
              <a:t>Process</a:t>
            </a:r>
            <a:endParaRPr lang="de-DE" sz="1400" dirty="0">
              <a:solidFill>
                <a:srgbClr val="2358A7"/>
              </a:solidFill>
            </a:endParaRPr>
          </a:p>
        </p:txBody>
      </p:sp>
      <p:sp>
        <p:nvSpPr>
          <p:cNvPr id="381962" name="Rectangle 15"/>
          <p:cNvSpPr>
            <a:spLocks noChangeArrowheads="1"/>
          </p:cNvSpPr>
          <p:nvPr/>
        </p:nvSpPr>
        <p:spPr bwMode="auto">
          <a:xfrm>
            <a:off x="1499071" y="2420714"/>
            <a:ext cx="574675" cy="503238"/>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nchor="ctr"/>
          <a:lstStyle/>
          <a:p>
            <a:endParaRPr lang="de-DE"/>
          </a:p>
        </p:txBody>
      </p:sp>
      <p:grpSp>
        <p:nvGrpSpPr>
          <p:cNvPr id="3" name="Group 17"/>
          <p:cNvGrpSpPr>
            <a:grpSpLocks/>
          </p:cNvGrpSpPr>
          <p:nvPr/>
        </p:nvGrpSpPr>
        <p:grpSpPr bwMode="auto">
          <a:xfrm>
            <a:off x="1475656" y="2780928"/>
            <a:ext cx="3733800" cy="1371600"/>
            <a:chOff x="839" y="2069"/>
            <a:chExt cx="2352" cy="864"/>
          </a:xfrm>
        </p:grpSpPr>
        <p:grpSp>
          <p:nvGrpSpPr>
            <p:cNvPr id="381968" name="Group 11"/>
            <p:cNvGrpSpPr>
              <a:grpSpLocks/>
            </p:cNvGrpSpPr>
            <p:nvPr/>
          </p:nvGrpSpPr>
          <p:grpSpPr bwMode="auto">
            <a:xfrm>
              <a:off x="839" y="2069"/>
              <a:ext cx="2352" cy="864"/>
              <a:chOff x="528" y="2112"/>
              <a:chExt cx="2784" cy="864"/>
            </a:xfrm>
          </p:grpSpPr>
          <p:sp>
            <p:nvSpPr>
              <p:cNvPr id="381970" name="Oval 12"/>
              <p:cNvSpPr>
                <a:spLocks noChangeArrowheads="1"/>
              </p:cNvSpPr>
              <p:nvPr/>
            </p:nvSpPr>
            <p:spPr bwMode="auto">
              <a:xfrm>
                <a:off x="2016" y="2304"/>
                <a:ext cx="1296" cy="672"/>
              </a:xfrm>
              <a:prstGeom prst="ellipse">
                <a:avLst/>
              </a:prstGeom>
              <a:noFill/>
              <a:ln w="38100">
                <a:solidFill>
                  <a:srgbClr val="034AFB"/>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81971" name="Text Box 13"/>
              <p:cNvSpPr txBox="1">
                <a:spLocks noChangeArrowheads="1"/>
              </p:cNvSpPr>
              <p:nvPr/>
            </p:nvSpPr>
            <p:spPr bwMode="auto">
              <a:xfrm>
                <a:off x="528" y="2112"/>
                <a:ext cx="2158" cy="233"/>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de-DE" sz="1800" i="1" dirty="0">
                    <a:solidFill>
                      <a:srgbClr val="2358A7"/>
                    </a:solidFill>
                  </a:rPr>
                  <a:t>Iteration: </a:t>
                </a:r>
                <a:r>
                  <a:rPr lang="de-DE" sz="1800" i="1" dirty="0" err="1" smtClean="0"/>
                  <a:t>Risk</a:t>
                </a:r>
                <a:r>
                  <a:rPr lang="de-DE" sz="1800" i="1" dirty="0" smtClean="0"/>
                  <a:t> </a:t>
                </a:r>
                <a:r>
                  <a:rPr lang="de-DE" sz="1800" i="1" dirty="0" err="1" smtClean="0"/>
                  <a:t>reduction</a:t>
                </a:r>
                <a:endParaRPr lang="de-DE" sz="1800" i="1" dirty="0"/>
              </a:p>
            </p:txBody>
          </p:sp>
        </p:grpSp>
        <p:sp>
          <p:nvSpPr>
            <p:cNvPr id="381969" name="AutoShape 16"/>
            <p:cNvSpPr>
              <a:spLocks noChangeArrowheads="1"/>
            </p:cNvSpPr>
            <p:nvPr/>
          </p:nvSpPr>
          <p:spPr bwMode="auto">
            <a:xfrm rot="1797217">
              <a:off x="2064" y="2432"/>
              <a:ext cx="136" cy="136"/>
            </a:xfrm>
            <a:prstGeom prst="triangle">
              <a:avLst>
                <a:gd name="adj" fmla="val 50000"/>
              </a:avLst>
            </a:prstGeom>
            <a:solidFill>
              <a:schemeClr val="accent1"/>
            </a:solidFill>
            <a:ln w="12699">
              <a:solidFill>
                <a:schemeClr val="tx1"/>
              </a:solidFill>
              <a:miter lim="800000"/>
              <a:headEnd type="none" w="sm" len="sm"/>
              <a:tailEnd type="none" w="sm" len="sm"/>
            </a:ln>
          </p:spPr>
          <p:txBody>
            <a:bodyPr wrap="none" anchor="ctr"/>
            <a:lstStyle/>
            <a:p>
              <a:endParaRPr lang="de-DE"/>
            </a:p>
          </p:txBody>
        </p:sp>
      </p:grpSp>
      <p:sp>
        <p:nvSpPr>
          <p:cNvPr id="381967" name="Text Box 21"/>
          <p:cNvSpPr txBox="1">
            <a:spLocks noChangeArrowheads="1"/>
          </p:cNvSpPr>
          <p:nvPr/>
        </p:nvSpPr>
        <p:spPr bwMode="auto">
          <a:xfrm>
            <a:off x="2627784" y="764704"/>
            <a:ext cx="167164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de-DE" sz="1400" dirty="0" err="1" smtClean="0">
                <a:solidFill>
                  <a:srgbClr val="2358A7"/>
                </a:solidFill>
              </a:rPr>
              <a:t>Rather</a:t>
            </a:r>
            <a:r>
              <a:rPr lang="de-DE" sz="1400" dirty="0" smtClean="0">
                <a:solidFill>
                  <a:srgbClr val="2358A7"/>
                </a:solidFill>
              </a:rPr>
              <a:t> </a:t>
            </a:r>
            <a:r>
              <a:rPr lang="de-DE" sz="1400" dirty="0" err="1" smtClean="0">
                <a:solidFill>
                  <a:srgbClr val="2358A7"/>
                </a:solidFill>
              </a:rPr>
              <a:t>quadrants</a:t>
            </a:r>
            <a:r>
              <a:rPr lang="de-DE" sz="1400" dirty="0" smtClean="0">
                <a:solidFill>
                  <a:srgbClr val="2358A7"/>
                </a:solidFill>
              </a:rPr>
              <a:t/>
            </a:r>
            <a:br>
              <a:rPr lang="de-DE" sz="1400" dirty="0" smtClean="0">
                <a:solidFill>
                  <a:srgbClr val="2358A7"/>
                </a:solidFill>
              </a:rPr>
            </a:br>
            <a:r>
              <a:rPr lang="de-DE" sz="1400" dirty="0" err="1" smtClean="0">
                <a:solidFill>
                  <a:srgbClr val="2358A7"/>
                </a:solidFill>
              </a:rPr>
              <a:t>than</a:t>
            </a:r>
            <a:r>
              <a:rPr lang="de-DE" sz="1400" dirty="0" smtClean="0">
                <a:solidFill>
                  <a:srgbClr val="2358A7"/>
                </a:solidFill>
              </a:rPr>
              <a:t> </a:t>
            </a:r>
            <a:r>
              <a:rPr lang="de-DE" sz="1400" dirty="0" err="1" smtClean="0">
                <a:solidFill>
                  <a:srgbClr val="2358A7"/>
                </a:solidFill>
              </a:rPr>
              <a:t>axis</a:t>
            </a:r>
            <a:endParaRPr lang="de-DE" sz="1400" dirty="0">
              <a:solidFill>
                <a:srgbClr val="2358A7"/>
              </a:solidFill>
            </a:endParaRPr>
          </a:p>
        </p:txBody>
      </p:sp>
      <p:sp>
        <p:nvSpPr>
          <p:cNvPr id="7" name="Title 6"/>
          <p:cNvSpPr>
            <a:spLocks noGrp="1"/>
          </p:cNvSpPr>
          <p:nvPr>
            <p:ph type="title"/>
          </p:nvPr>
        </p:nvSpPr>
        <p:spPr/>
        <p:txBody>
          <a:bodyPr/>
          <a:lstStyle/>
          <a:p>
            <a:r>
              <a:rPr lang="en-US" dirty="0" smtClean="0"/>
              <a:t>Spiral Model [Boehm]</a:t>
            </a:r>
            <a:endParaRPr lang="en-US" dirty="0"/>
          </a:p>
        </p:txBody>
      </p:sp>
      <p:sp>
        <p:nvSpPr>
          <p:cNvPr id="26" name="TextBox 25"/>
          <p:cNvSpPr txBox="1"/>
          <p:nvPr/>
        </p:nvSpPr>
        <p:spPr>
          <a:xfrm>
            <a:off x="3624" y="6165304"/>
            <a:ext cx="9248896" cy="246221"/>
          </a:xfrm>
          <a:prstGeom prst="rect">
            <a:avLst/>
          </a:prstGeom>
          <a:noFill/>
        </p:spPr>
        <p:txBody>
          <a:bodyPr wrap="none" rtlCol="0">
            <a:spAutoFit/>
          </a:bodyPr>
          <a:lstStyle/>
          <a:p>
            <a:r>
              <a:rPr lang="en-US" sz="1000" dirty="0"/>
              <a:t>Source: http://</a:t>
            </a:r>
            <a:r>
              <a:rPr lang="en-US" sz="1000" dirty="0" err="1"/>
              <a:t>upload.wikimedia.org</a:t>
            </a:r>
            <a:r>
              <a:rPr lang="en-US" sz="1000" dirty="0"/>
              <a:t>/</a:t>
            </a:r>
            <a:r>
              <a:rPr lang="en-US" sz="1000" dirty="0" err="1"/>
              <a:t>wikipedia</a:t>
            </a:r>
            <a:r>
              <a:rPr lang="en-US" sz="1000" dirty="0"/>
              <a:t>/commons/thumb/e/</a:t>
            </a:r>
            <a:r>
              <a:rPr lang="en-US" sz="1000" dirty="0" err="1"/>
              <a:t>ec</a:t>
            </a:r>
            <a:r>
              <a:rPr lang="en-US" sz="1000" dirty="0"/>
              <a:t>/Spiral_model_%28Boehm%2C_1988%29.svg/1000px-Spiral_model_%28Boehm%2C_1988%29.svg.png</a:t>
            </a:r>
          </a:p>
        </p:txBody>
      </p:sp>
      <p:sp>
        <p:nvSpPr>
          <p:cNvPr id="4" name="Footer Placeholder 3"/>
          <p:cNvSpPr>
            <a:spLocks noGrp="1"/>
          </p:cNvSpPr>
          <p:nvPr>
            <p:ph type="ftr" sz="quarter" idx="11"/>
          </p:nvPr>
        </p:nvSpPr>
        <p:spPr/>
        <p:txBody>
          <a:bodyPr/>
          <a:lstStyle/>
          <a:p>
            <a:r>
              <a:rPr lang="de-DE" smtClean="0"/>
              <a:t>Agile Software Dev. | Eric Knauss</a:t>
            </a:r>
            <a:endParaRPr lang="de-DE"/>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9</a:t>
            </a:fld>
            <a:endParaRPr kumimoji="0" lang="en-US"/>
          </a:p>
        </p:txBody>
      </p:sp>
    </p:spTree>
    <p:extLst>
      <p:ext uri="{BB962C8B-B14F-4D97-AF65-F5344CB8AC3E}">
        <p14:creationId xmlns:p14="http://schemas.microsoft.com/office/powerpoint/2010/main" val="31962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1967"/>
                                        </p:tgtEl>
                                        <p:attrNameLst>
                                          <p:attrName>style.visibility</p:attrName>
                                        </p:attrNameLst>
                                      </p:cBhvr>
                                      <p:to>
                                        <p:strVal val="visible"/>
                                      </p:to>
                                    </p:set>
                                    <p:animEffect transition="in" filter="fade">
                                      <p:cBhvr>
                                        <p:cTn id="7" dur="500"/>
                                        <p:tgtEl>
                                          <p:spTgt spid="3819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1961"/>
                                        </p:tgtEl>
                                        <p:attrNameLst>
                                          <p:attrName>style.visibility</p:attrName>
                                        </p:attrNameLst>
                                      </p:cBhvr>
                                      <p:to>
                                        <p:strVal val="visible"/>
                                      </p:to>
                                    </p:set>
                                    <p:animEffect transition="in" filter="fade">
                                      <p:cBhvr>
                                        <p:cTn id="17" dur="500"/>
                                        <p:tgtEl>
                                          <p:spTgt spid="3819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1" grpId="0"/>
      <p:bldP spid="381967" grpId="0"/>
    </p:bldLst>
  </p:timing>
</p:sld>
</file>

<file path=ppt/theme/theme1.xml><?xml version="1.0" encoding="utf-8"?>
<a:theme xmlns:a="http://schemas.openxmlformats.org/drawingml/2006/main" name="Chalmer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Chalmers-Gu.thmx</Template>
  <TotalTime>997</TotalTime>
  <Words>3677</Words>
  <Application>Microsoft Macintosh PowerPoint</Application>
  <PresentationFormat>On-screen Show (4:3)</PresentationFormat>
  <Paragraphs>574</Paragraphs>
  <Slides>39</Slides>
  <Notes>20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2" baseType="lpstr">
      <vt:lpstr>Chalmers-Gu</vt:lpstr>
      <vt:lpstr>Vorlage</vt:lpstr>
      <vt:lpstr>Paint Shop Pro Image</vt:lpstr>
      <vt:lpstr>Agile Software Development (DIT191 / EDA397)</vt:lpstr>
      <vt:lpstr>Where are we coming from?</vt:lpstr>
      <vt:lpstr>Systematic sequential development</vt:lpstr>
      <vt:lpstr>Towards concurrent development</vt:lpstr>
      <vt:lpstr>PowerPoint Presentation</vt:lpstr>
      <vt:lpstr>Iteration Models</vt:lpstr>
      <vt:lpstr>Incremental delivery</vt:lpstr>
      <vt:lpstr>Incremental delivery</vt:lpstr>
      <vt:lpstr>Spiral Model [Boehm]</vt:lpstr>
      <vt:lpstr>Spiral development</vt:lpstr>
      <vt:lpstr>PowerPoint Presentation</vt:lpstr>
      <vt:lpstr>What is a prototype?</vt:lpstr>
      <vt:lpstr>Prototyping approaches</vt:lpstr>
      <vt:lpstr>Evolutionary Development</vt:lpstr>
      <vt:lpstr>PowerPoint Presentation</vt:lpstr>
      <vt:lpstr>Agile Manifesto</vt:lpstr>
      <vt:lpstr>Agile Methods: eXtreme Programming (XP)</vt:lpstr>
      <vt:lpstr>XP Practices</vt:lpstr>
      <vt:lpstr>            XP:   </vt:lpstr>
      <vt:lpstr>XP and teaching</vt:lpstr>
      <vt:lpstr>SCRUM Approach</vt:lpstr>
      <vt:lpstr>SCRUM Practices Hints</vt:lpstr>
      <vt:lpstr>SCRUM Practices Hints</vt:lpstr>
      <vt:lpstr>Scrum</vt:lpstr>
      <vt:lpstr>PowerPoint Presentation</vt:lpstr>
      <vt:lpstr>SCRUM vs. XP</vt:lpstr>
      <vt:lpstr>Assess Sprint Progress A possible trajectory</vt:lpstr>
      <vt:lpstr>Assess Sprint Progress a typical trajectory for a new SCRUM-Team</vt:lpstr>
      <vt:lpstr>Assess Sprint Progress another typical trajectory</vt:lpstr>
      <vt:lpstr>Why does SCRUM work?</vt:lpstr>
      <vt:lpstr>Summary SCRUM</vt:lpstr>
      <vt:lpstr>PowerPoint Presentation</vt:lpstr>
      <vt:lpstr>How much planning does a project need? Inspired by Barry Boehm</vt:lpstr>
      <vt:lpstr>How much planning does a project need? Inspired by Barry Boehm</vt:lpstr>
      <vt:lpstr>How much planning does a project need? Inspired by Barry Boehm</vt:lpstr>
      <vt:lpstr>How much planning does a project need? Inspired by Barry Boehm</vt:lpstr>
      <vt:lpstr>How much planning does a project need? Inspired by Barry Boehm</vt:lpstr>
      <vt:lpstr>Just enough planning Inspired by Barry Boehm</vt:lpstr>
      <vt:lpstr>Thanks!    (…and optional further reading)</vt:lpstr>
    </vt:vector>
  </TitlesOfParts>
  <Company>Chalmers | University of Gothenburg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 (DIT191 / EDA397)</dc:title>
  <dc:creator>Eric Knauss</dc:creator>
  <cp:lastModifiedBy>Eric Knauss</cp:lastModifiedBy>
  <cp:revision>21</cp:revision>
  <dcterms:created xsi:type="dcterms:W3CDTF">2014-03-17T22:18:24Z</dcterms:created>
  <dcterms:modified xsi:type="dcterms:W3CDTF">2014-03-24T12:59:51Z</dcterms:modified>
</cp:coreProperties>
</file>