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61" r:id="rId3"/>
    <p:sldId id="295" r:id="rId4"/>
    <p:sldId id="259" r:id="rId5"/>
    <p:sldId id="257" r:id="rId6"/>
    <p:sldId id="260" r:id="rId7"/>
    <p:sldId id="258" r:id="rId8"/>
    <p:sldId id="262" r:id="rId9"/>
    <p:sldId id="269" r:id="rId10"/>
    <p:sldId id="271" r:id="rId11"/>
    <p:sldId id="272" r:id="rId12"/>
    <p:sldId id="273" r:id="rId13"/>
    <p:sldId id="292" r:id="rId14"/>
    <p:sldId id="275" r:id="rId15"/>
    <p:sldId id="276" r:id="rId16"/>
    <p:sldId id="277" r:id="rId17"/>
    <p:sldId id="281" r:id="rId18"/>
    <p:sldId id="282" r:id="rId19"/>
    <p:sldId id="283" r:id="rId20"/>
    <p:sldId id="293" r:id="rId21"/>
    <p:sldId id="285" r:id="rId22"/>
    <p:sldId id="286" r:id="rId23"/>
    <p:sldId id="288" r:id="rId24"/>
    <p:sldId id="294" r:id="rId25"/>
    <p:sldId id="267" r:id="rId26"/>
    <p:sldId id="263" r:id="rId27"/>
    <p:sldId id="264" r:id="rId28"/>
    <p:sldId id="266" r:id="rId29"/>
    <p:sldId id="265" r:id="rId30"/>
    <p:sldId id="268" r:id="rId31"/>
    <p:sldId id="29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29" autoAdjust="0"/>
  </p:normalViewPr>
  <p:slideViewPr>
    <p:cSldViewPr snapToGrid="0" snapToObjects="1">
      <p:cViewPr varScale="1">
        <p:scale>
          <a:sx n="138" d="100"/>
          <a:sy n="138" d="100"/>
        </p:scale>
        <p:origin x="-220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stapel\Documents\SE\ICGSE%202011\data\projectFlows.XP-week.names.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Users\stapel\Documents\SE\ICGSE%202011\data\projectFlows.XP-week.names.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C:\Users\stapel\Documents\SE\ICGSE%202011\data\Auswertung%20Frageboegen%20v03.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de-DE"/>
              <a:t>Distribution of communication events</a:t>
            </a:r>
          </a:p>
        </c:rich>
      </c:tx>
      <c:layout>
        <c:manualLayout>
          <c:xMode val="edge"/>
          <c:yMode val="edge"/>
          <c:x val="0.202779869907566"/>
          <c:y val="0.0142857142857143"/>
        </c:manualLayout>
      </c:layout>
      <c:overlay val="0"/>
    </c:title>
    <c:autoTitleDeleted val="0"/>
    <c:plotArea>
      <c:layout>
        <c:manualLayout>
          <c:layoutTarget val="inner"/>
          <c:xMode val="edge"/>
          <c:yMode val="edge"/>
          <c:x val="0.0801471061176642"/>
          <c:y val="0.185868066145232"/>
          <c:w val="0.599050553463427"/>
          <c:h val="0.668025278421414"/>
        </c:manualLayout>
      </c:layout>
      <c:barChart>
        <c:barDir val="col"/>
        <c:grouping val="stacked"/>
        <c:varyColors val="0"/>
        <c:ser>
          <c:idx val="1"/>
          <c:order val="0"/>
          <c:tx>
            <c:strRef>
              <c:f>'projectFlows.XP-week.names'!$F$397</c:f>
              <c:strCache>
                <c:ptCount val="1"/>
                <c:pt idx="0">
                  <c:v>HQ Video Conference</c:v>
                </c:pt>
              </c:strCache>
            </c:strRef>
          </c:tx>
          <c:spPr>
            <a:solidFill>
              <a:schemeClr val="accent1"/>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('projectFlows.XP-week.names'!$H$397;'projectFlows.XP-week.names'!$J$397;'projectFlows.XP-week.names'!$L$397;'projectFlows.XP-week.names'!$N$397;'projectFlows.XP-week.names'!$P$397)</c:f>
              <c:numCache>
                <c:formatCode>General</c:formatCode>
                <c:ptCount val="5"/>
                <c:pt idx="0">
                  <c:v>3.0</c:v>
                </c:pt>
                <c:pt idx="1">
                  <c:v>2.0</c:v>
                </c:pt>
                <c:pt idx="2">
                  <c:v>3.0</c:v>
                </c:pt>
                <c:pt idx="3">
                  <c:v>2.0</c:v>
                </c:pt>
                <c:pt idx="4">
                  <c:v>2.0</c:v>
                </c:pt>
              </c:numCache>
            </c:numRef>
          </c:val>
        </c:ser>
        <c:ser>
          <c:idx val="2"/>
          <c:order val="1"/>
          <c:tx>
            <c:strRef>
              <c:f>'projectFlows.XP-week.names'!$F$398</c:f>
              <c:strCache>
                <c:ptCount val="1"/>
                <c:pt idx="0">
                  <c:v>Skype Chat</c:v>
                </c:pt>
              </c:strCache>
            </c:strRef>
          </c:tx>
          <c:spPr>
            <a:solidFill>
              <a:schemeClr val="accent4">
                <a:lumMod val="60000"/>
                <a:lumOff val="40000"/>
              </a:schemeClr>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('projectFlows.XP-week.names'!$H$398;'projectFlows.XP-week.names'!$J$398;'projectFlows.XP-week.names'!$L$398;'projectFlows.XP-week.names'!$N$398;'projectFlows.XP-week.names'!$P$398)</c:f>
              <c:numCache>
                <c:formatCode>General</c:formatCode>
                <c:ptCount val="5"/>
                <c:pt idx="0">
                  <c:v>9.0</c:v>
                </c:pt>
                <c:pt idx="1">
                  <c:v>20.0</c:v>
                </c:pt>
                <c:pt idx="2">
                  <c:v>5.0</c:v>
                </c:pt>
                <c:pt idx="3">
                  <c:v>8.0</c:v>
                </c:pt>
                <c:pt idx="4">
                  <c:v>9.0</c:v>
                </c:pt>
              </c:numCache>
            </c:numRef>
          </c:val>
        </c:ser>
        <c:ser>
          <c:idx val="4"/>
          <c:order val="2"/>
          <c:tx>
            <c:strRef>
              <c:f>'projectFlows.XP-week.names'!$F$399</c:f>
              <c:strCache>
                <c:ptCount val="1"/>
                <c:pt idx="0">
                  <c:v>Skype Call</c:v>
                </c:pt>
              </c:strCache>
            </c:strRef>
          </c:tx>
          <c:spPr>
            <a:solidFill>
              <a:schemeClr val="accent4"/>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('projectFlows.XP-week.names'!$H$399;'projectFlows.XP-week.names'!$J$399;'projectFlows.XP-week.names'!$L$399;'projectFlows.XP-week.names'!$N$399;'projectFlows.XP-week.names'!$P$399)</c:f>
              <c:numCache>
                <c:formatCode>General</c:formatCode>
                <c:ptCount val="5"/>
                <c:pt idx="0">
                  <c:v>2.0</c:v>
                </c:pt>
                <c:pt idx="1">
                  <c:v>5.0</c:v>
                </c:pt>
                <c:pt idx="2">
                  <c:v>2.0</c:v>
                </c:pt>
                <c:pt idx="3">
                  <c:v>3.0</c:v>
                </c:pt>
                <c:pt idx="4">
                  <c:v>0.0</c:v>
                </c:pt>
              </c:numCache>
            </c:numRef>
          </c:val>
        </c:ser>
        <c:ser>
          <c:idx val="6"/>
          <c:order val="3"/>
          <c:tx>
            <c:strRef>
              <c:f>'projectFlows.XP-week.names'!$F$400</c:f>
              <c:strCache>
                <c:ptCount val="1"/>
                <c:pt idx="0">
                  <c:v>Skype File Transfer</c:v>
                </c:pt>
              </c:strCache>
            </c:strRef>
          </c:tx>
          <c:spPr>
            <a:solidFill>
              <a:schemeClr val="accent5"/>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('projectFlows.XP-week.names'!$H$400;'projectFlows.XP-week.names'!$J$400;'projectFlows.XP-week.names'!$L$400;'projectFlows.XP-week.names'!$N$400;'projectFlows.XP-week.names'!$P$400)</c:f>
              <c:numCache>
                <c:formatCode>General</c:formatCode>
                <c:ptCount val="5"/>
                <c:pt idx="0">
                  <c:v>0.0</c:v>
                </c:pt>
                <c:pt idx="1">
                  <c:v>4.0</c:v>
                </c:pt>
                <c:pt idx="2">
                  <c:v>0.0</c:v>
                </c:pt>
                <c:pt idx="3">
                  <c:v>3.0</c:v>
                </c:pt>
                <c:pt idx="4">
                  <c:v>0.0</c:v>
                </c:pt>
              </c:numCache>
            </c:numRef>
          </c:val>
        </c:ser>
        <c:ser>
          <c:idx val="7"/>
          <c:order val="4"/>
          <c:tx>
            <c:strRef>
              <c:f>'projectFlows.XP-week.names'!$F$401</c:f>
              <c:strCache>
                <c:ptCount val="1"/>
                <c:pt idx="0">
                  <c:v>Skype Status Change</c:v>
                </c:pt>
              </c:strCache>
            </c:strRef>
          </c:tx>
          <c:spPr>
            <a:solidFill>
              <a:schemeClr val="accent3"/>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('projectFlows.XP-week.names'!$H$401;'projectFlows.XP-week.names'!$J$401;'projectFlows.XP-week.names'!$L$401;'projectFlows.XP-week.names'!$N$401;'projectFlows.XP-week.names'!$P$401)</c:f>
              <c:numCache>
                <c:formatCode>General</c:formatCode>
                <c:ptCount val="5"/>
                <c:pt idx="0">
                  <c:v>5.0</c:v>
                </c:pt>
                <c:pt idx="1">
                  <c:v>12.0</c:v>
                </c:pt>
                <c:pt idx="2">
                  <c:v>5.0</c:v>
                </c:pt>
                <c:pt idx="3">
                  <c:v>13.0</c:v>
                </c:pt>
                <c:pt idx="4">
                  <c:v>24.0</c:v>
                </c:pt>
              </c:numCache>
            </c:numRef>
          </c:val>
        </c:ser>
        <c:ser>
          <c:idx val="8"/>
          <c:order val="5"/>
          <c:tx>
            <c:strRef>
              <c:f>'projectFlows.XP-week.names'!$F$402</c:f>
              <c:strCache>
                <c:ptCount val="1"/>
                <c:pt idx="0">
                  <c:v>SVN Commit</c:v>
                </c:pt>
              </c:strCache>
            </c:strRef>
          </c:tx>
          <c:spPr>
            <a:solidFill>
              <a:schemeClr val="accent6"/>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('projectFlows.XP-week.names'!$H$402;'projectFlows.XP-week.names'!$J$402;'projectFlows.XP-week.names'!$L$402;'projectFlows.XP-week.names'!$N$402;'projectFlows.XP-week.names'!$P$402)</c:f>
              <c:numCache>
                <c:formatCode>General</c:formatCode>
                <c:ptCount val="5"/>
                <c:pt idx="0">
                  <c:v>5.0</c:v>
                </c:pt>
                <c:pt idx="1">
                  <c:v>12.0</c:v>
                </c:pt>
                <c:pt idx="2">
                  <c:v>7.0</c:v>
                </c:pt>
                <c:pt idx="3">
                  <c:v>10.0</c:v>
                </c:pt>
                <c:pt idx="4">
                  <c:v>16.0</c:v>
                </c:pt>
              </c:numCache>
            </c:numRef>
          </c:val>
        </c:ser>
        <c:dLbls>
          <c:showLegendKey val="0"/>
          <c:showVal val="0"/>
          <c:showCatName val="0"/>
          <c:showSerName val="0"/>
          <c:showPercent val="0"/>
          <c:showBubbleSize val="0"/>
        </c:dLbls>
        <c:gapWidth val="55"/>
        <c:overlap val="100"/>
        <c:axId val="2101741896"/>
        <c:axId val="2101745128"/>
      </c:barChart>
      <c:catAx>
        <c:axId val="2101741896"/>
        <c:scaling>
          <c:orientation val="minMax"/>
        </c:scaling>
        <c:delete val="0"/>
        <c:axPos val="b"/>
        <c:numFmt formatCode="dd/mm/yyyy" sourceLinked="1"/>
        <c:majorTickMark val="none"/>
        <c:minorTickMark val="none"/>
        <c:tickLblPos val="nextTo"/>
        <c:crossAx val="2101745128"/>
        <c:crosses val="autoZero"/>
        <c:auto val="0"/>
        <c:lblAlgn val="ctr"/>
        <c:lblOffset val="100"/>
        <c:noMultiLvlLbl val="0"/>
      </c:catAx>
      <c:valAx>
        <c:axId val="2101745128"/>
        <c:scaling>
          <c:orientation val="minMax"/>
        </c:scaling>
        <c:delete val="0"/>
        <c:axPos val="l"/>
        <c:majorGridlines/>
        <c:numFmt formatCode="General" sourceLinked="1"/>
        <c:majorTickMark val="none"/>
        <c:minorTickMark val="none"/>
        <c:tickLblPos val="nextTo"/>
        <c:crossAx val="2101741896"/>
        <c:crosses val="autoZero"/>
        <c:crossBetween val="between"/>
      </c:valAx>
    </c:plotArea>
    <c:legend>
      <c:legendPos val="r"/>
      <c:layout/>
      <c:overlay val="0"/>
    </c:legend>
    <c:plotVisOnly val="1"/>
    <c:dispBlanksAs val="gap"/>
    <c:showDLblsOverMax val="0"/>
  </c:chart>
  <c:txPr>
    <a:bodyPr/>
    <a:lstStyle/>
    <a:p>
      <a:pPr>
        <a:defRPr sz="12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US" noProof="0"/>
            </a:pPr>
            <a:r>
              <a:rPr lang="en-US" noProof="0" dirty="0"/>
              <a:t>Distribution of communication durations</a:t>
            </a:r>
          </a:p>
          <a:p>
            <a:pPr>
              <a:defRPr lang="en-US" noProof="0"/>
            </a:pPr>
            <a:r>
              <a:rPr lang="en-US" sz="900" noProof="0" dirty="0"/>
              <a:t>[</a:t>
            </a:r>
            <a:r>
              <a:rPr lang="en-US" sz="900" noProof="0" dirty="0" err="1"/>
              <a:t>hh:mm</a:t>
            </a:r>
            <a:r>
              <a:rPr lang="en-US" sz="900" noProof="0" dirty="0"/>
              <a:t>]</a:t>
            </a:r>
          </a:p>
        </c:rich>
      </c:tx>
      <c:layout>
        <c:manualLayout>
          <c:xMode val="edge"/>
          <c:yMode val="edge"/>
          <c:x val="0.155398845047225"/>
          <c:y val="0.0215886853264733"/>
        </c:manualLayout>
      </c:layout>
      <c:overlay val="0"/>
    </c:title>
    <c:autoTitleDeleted val="0"/>
    <c:plotArea>
      <c:layout>
        <c:manualLayout>
          <c:layoutTarget val="inner"/>
          <c:xMode val="edge"/>
          <c:yMode val="edge"/>
          <c:x val="0.106002187226597"/>
          <c:y val="0.187722256663524"/>
          <c:w val="0.669707567804025"/>
          <c:h val="0.666171087903121"/>
        </c:manualLayout>
      </c:layout>
      <c:barChart>
        <c:barDir val="col"/>
        <c:grouping val="stacked"/>
        <c:varyColors val="0"/>
        <c:ser>
          <c:idx val="0"/>
          <c:order val="0"/>
          <c:tx>
            <c:strRef>
              <c:f>'projectFlows.XP-week.names'!$F$396</c:f>
              <c:strCache>
                <c:ptCount val="1"/>
                <c:pt idx="0">
                  <c:v>Pair Programming</c:v>
                </c:pt>
              </c:strCache>
            </c:strRef>
          </c:tx>
          <c:spPr>
            <a:solidFill>
              <a:schemeClr val="accent3"/>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('projectFlows.XP-week.names'!$G$396;'projectFlows.XP-week.names'!$I$396;'projectFlows.XP-week.names'!$K$396;'projectFlows.XP-week.names'!$M$396;'projectFlows.XP-week.names'!$O$396)</c:f>
              <c:numCache>
                <c:formatCode>[h]:mm:ss</c:formatCode>
                <c:ptCount val="5"/>
                <c:pt idx="0">
                  <c:v>0.221035879622591</c:v>
                </c:pt>
                <c:pt idx="1">
                  <c:v>0.247439236108646</c:v>
                </c:pt>
                <c:pt idx="2">
                  <c:v>0.240416666663196</c:v>
                </c:pt>
                <c:pt idx="3">
                  <c:v>0.270859375001175</c:v>
                </c:pt>
                <c:pt idx="4">
                  <c:v>0.314305555559259</c:v>
                </c:pt>
              </c:numCache>
            </c:numRef>
          </c:val>
        </c:ser>
        <c:ser>
          <c:idx val="4"/>
          <c:order val="1"/>
          <c:tx>
            <c:strRef>
              <c:f>'projectFlows.XP-week.names'!$F$399</c:f>
              <c:strCache>
                <c:ptCount val="1"/>
                <c:pt idx="0">
                  <c:v>Skype Call</c:v>
                </c:pt>
              </c:strCache>
            </c:strRef>
          </c:tx>
          <c:spPr>
            <a:solidFill>
              <a:schemeClr val="accent4"/>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('projectFlows.XP-week.names'!$G$399;'projectFlows.XP-week.names'!$I$399;'projectFlows.XP-week.names'!$K$399;'projectFlows.XP-week.names'!$M$399;'projectFlows.XP-week.names'!$O$399)</c:f>
              <c:numCache>
                <c:formatCode>[h]:mm:ss</c:formatCode>
                <c:ptCount val="5"/>
                <c:pt idx="0">
                  <c:v>0.0069212962962963</c:v>
                </c:pt>
                <c:pt idx="1">
                  <c:v>0.0161458333333333</c:v>
                </c:pt>
                <c:pt idx="2">
                  <c:v>0.00490740740740741</c:v>
                </c:pt>
                <c:pt idx="3">
                  <c:v>0.037349537037037</c:v>
                </c:pt>
                <c:pt idx="4">
                  <c:v>0.0</c:v>
                </c:pt>
              </c:numCache>
            </c:numRef>
          </c:val>
        </c:ser>
        <c:ser>
          <c:idx val="1"/>
          <c:order val="2"/>
          <c:tx>
            <c:strRef>
              <c:f>'projectFlows.XP-week.names'!$F$397</c:f>
              <c:strCache>
                <c:ptCount val="1"/>
                <c:pt idx="0">
                  <c:v>HQ Video Conference</c:v>
                </c:pt>
              </c:strCache>
            </c:strRef>
          </c:tx>
          <c:spPr>
            <a:solidFill>
              <a:schemeClr val="accent1"/>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('projectFlows.XP-week.names'!$G$397;'projectFlows.XP-week.names'!$I$397;'projectFlows.XP-week.names'!$K$397;'projectFlows.XP-week.names'!$M$397;'projectFlows.XP-week.names'!$O$397)</c:f>
              <c:numCache>
                <c:formatCode>[h]:mm:ss</c:formatCode>
                <c:ptCount val="5"/>
                <c:pt idx="0">
                  <c:v>0.108506944444445</c:v>
                </c:pt>
                <c:pt idx="1">
                  <c:v>0.0594328703703704</c:v>
                </c:pt>
                <c:pt idx="2">
                  <c:v>0.0867013888888889</c:v>
                </c:pt>
                <c:pt idx="3">
                  <c:v>0.0236805555555556</c:v>
                </c:pt>
                <c:pt idx="4">
                  <c:v>0.0259375</c:v>
                </c:pt>
              </c:numCache>
            </c:numRef>
          </c:val>
        </c:ser>
        <c:dLbls>
          <c:showLegendKey val="0"/>
          <c:showVal val="0"/>
          <c:showCatName val="0"/>
          <c:showSerName val="0"/>
          <c:showPercent val="0"/>
          <c:showBubbleSize val="0"/>
        </c:dLbls>
        <c:gapWidth val="55"/>
        <c:overlap val="100"/>
        <c:axId val="2101847384"/>
        <c:axId val="2101850440"/>
      </c:barChart>
      <c:catAx>
        <c:axId val="2101847384"/>
        <c:scaling>
          <c:orientation val="minMax"/>
        </c:scaling>
        <c:delete val="0"/>
        <c:axPos val="b"/>
        <c:numFmt formatCode="dd/mm/yyyy" sourceLinked="1"/>
        <c:majorTickMark val="none"/>
        <c:minorTickMark val="none"/>
        <c:tickLblPos val="nextTo"/>
        <c:crossAx val="2101850440"/>
        <c:crosses val="autoZero"/>
        <c:auto val="0"/>
        <c:lblAlgn val="ctr"/>
        <c:lblOffset val="100"/>
        <c:noMultiLvlLbl val="0"/>
      </c:catAx>
      <c:valAx>
        <c:axId val="2101850440"/>
        <c:scaling>
          <c:orientation val="minMax"/>
        </c:scaling>
        <c:delete val="0"/>
        <c:axPos val="l"/>
        <c:majorGridlines/>
        <c:numFmt formatCode="h:mm;@" sourceLinked="0"/>
        <c:majorTickMark val="none"/>
        <c:minorTickMark val="none"/>
        <c:tickLblPos val="nextTo"/>
        <c:crossAx val="2101847384"/>
        <c:crosses val="autoZero"/>
        <c:crossBetween val="between"/>
        <c:majorUnit val="0.041666667"/>
      </c:valAx>
    </c:plotArea>
    <c:legend>
      <c:legendPos val="r"/>
      <c:layout>
        <c:manualLayout>
          <c:xMode val="edge"/>
          <c:yMode val="edge"/>
          <c:x val="0.775709755030622"/>
          <c:y val="0.374567313983113"/>
          <c:w val="0.213179133858268"/>
          <c:h val="0.317688133558086"/>
        </c:manualLayout>
      </c:layout>
      <c:overlay val="0"/>
    </c:legend>
    <c:plotVisOnly val="1"/>
    <c:dispBlanksAs val="gap"/>
    <c:showDLblsOverMax val="0"/>
  </c:chart>
  <c:txPr>
    <a:bodyPr/>
    <a:lstStyle/>
    <a:p>
      <a:pPr>
        <a:defRPr lang="en-US" sz="1200" noProof="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de-DE"/>
              <a:t>FLOW Map useful?</a:t>
            </a:r>
          </a:p>
        </c:rich>
      </c:tx>
      <c:layout>
        <c:manualLayout>
          <c:xMode val="edge"/>
          <c:yMode val="edge"/>
          <c:x val="0.253629612145829"/>
          <c:y val="0.00252590519648736"/>
        </c:manualLayout>
      </c:layout>
      <c:overlay val="0"/>
    </c:title>
    <c:autoTitleDeleted val="0"/>
    <c:plotArea>
      <c:layout>
        <c:manualLayout>
          <c:layoutTarget val="inner"/>
          <c:xMode val="edge"/>
          <c:yMode val="edge"/>
          <c:x val="0.154898553212184"/>
          <c:y val="0.129242055313837"/>
          <c:w val="0.578500289643631"/>
          <c:h val="0.679918700831857"/>
        </c:manualLayout>
      </c:layout>
      <c:barChart>
        <c:barDir val="col"/>
        <c:grouping val="percentStacked"/>
        <c:varyColors val="0"/>
        <c:ser>
          <c:idx val="0"/>
          <c:order val="0"/>
          <c:tx>
            <c:strRef>
              <c:f>'Team Global FB für Entwickler'!$AS$3</c:f>
              <c:strCache>
                <c:ptCount val="1"/>
                <c:pt idx="0">
                  <c:v>yes, a lot</c:v>
                </c:pt>
              </c:strCache>
            </c:strRef>
          </c:tx>
          <c:spPr>
            <a:solidFill>
              <a:schemeClr val="accent3"/>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Entwickler'!$AS$58:$AS$62</c:f>
              <c:numCache>
                <c:formatCode>0%</c:formatCode>
                <c:ptCount val="5"/>
                <c:pt idx="0">
                  <c:v>0.0</c:v>
                </c:pt>
                <c:pt idx="1">
                  <c:v>0.125</c:v>
                </c:pt>
                <c:pt idx="2">
                  <c:v>0.142857142857143</c:v>
                </c:pt>
                <c:pt idx="3">
                  <c:v>0.25</c:v>
                </c:pt>
                <c:pt idx="4">
                  <c:v>0.125</c:v>
                </c:pt>
              </c:numCache>
            </c:numRef>
          </c:val>
        </c:ser>
        <c:ser>
          <c:idx val="1"/>
          <c:order val="1"/>
          <c:tx>
            <c:strRef>
              <c:f>'Team Global FB für Entwickler'!$AT$3</c:f>
              <c:strCache>
                <c:ptCount val="1"/>
                <c:pt idx="0">
                  <c:v>yes, a little</c:v>
                </c:pt>
              </c:strCache>
            </c:strRef>
          </c:tx>
          <c:spPr>
            <a:solidFill>
              <a:schemeClr val="accent3">
                <a:lumMod val="60000"/>
                <a:lumOff val="40000"/>
              </a:schemeClr>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Entwickler'!$AT$58:$AT$62</c:f>
              <c:numCache>
                <c:formatCode>0%</c:formatCode>
                <c:ptCount val="5"/>
                <c:pt idx="0">
                  <c:v>1.0</c:v>
                </c:pt>
                <c:pt idx="1">
                  <c:v>0.750000000000001</c:v>
                </c:pt>
                <c:pt idx="2">
                  <c:v>0.571428571428573</c:v>
                </c:pt>
                <c:pt idx="3">
                  <c:v>0.25</c:v>
                </c:pt>
                <c:pt idx="4">
                  <c:v>0.25</c:v>
                </c:pt>
              </c:numCache>
            </c:numRef>
          </c:val>
        </c:ser>
        <c:ser>
          <c:idx val="2"/>
          <c:order val="2"/>
          <c:tx>
            <c:strRef>
              <c:f>'Team Global FB für Entwickler'!$AU$3</c:f>
              <c:strCache>
                <c:ptCount val="1"/>
                <c:pt idx="0">
                  <c:v>no</c:v>
                </c:pt>
              </c:strCache>
            </c:strRef>
          </c:tx>
          <c:spPr>
            <a:solidFill>
              <a:srgbClr val="C0504D"/>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Entwickler'!$AU$58:$AU$62</c:f>
              <c:numCache>
                <c:formatCode>0%</c:formatCode>
                <c:ptCount val="5"/>
                <c:pt idx="0">
                  <c:v>0.0</c:v>
                </c:pt>
                <c:pt idx="1">
                  <c:v>0.125</c:v>
                </c:pt>
                <c:pt idx="2">
                  <c:v>0.285714285714286</c:v>
                </c:pt>
                <c:pt idx="3">
                  <c:v>0.5</c:v>
                </c:pt>
                <c:pt idx="4">
                  <c:v>0.625000000000001</c:v>
                </c:pt>
              </c:numCache>
            </c:numRef>
          </c:val>
        </c:ser>
        <c:dLbls>
          <c:showLegendKey val="0"/>
          <c:showVal val="0"/>
          <c:showCatName val="0"/>
          <c:showSerName val="0"/>
          <c:showPercent val="0"/>
          <c:showBubbleSize val="0"/>
        </c:dLbls>
        <c:gapWidth val="55"/>
        <c:overlap val="100"/>
        <c:axId val="2102972744"/>
        <c:axId val="2102975816"/>
      </c:barChart>
      <c:catAx>
        <c:axId val="2102972744"/>
        <c:scaling>
          <c:orientation val="minMax"/>
        </c:scaling>
        <c:delete val="0"/>
        <c:axPos val="b"/>
        <c:numFmt formatCode="dd/mm/yyyy" sourceLinked="1"/>
        <c:majorTickMark val="none"/>
        <c:minorTickMark val="none"/>
        <c:tickLblPos val="nextTo"/>
        <c:txPr>
          <a:bodyPr rot="0" vert="horz"/>
          <a:lstStyle/>
          <a:p>
            <a:pPr>
              <a:defRPr/>
            </a:pPr>
            <a:endParaRPr lang="en-US"/>
          </a:p>
        </c:txPr>
        <c:crossAx val="2102975816"/>
        <c:crosses val="autoZero"/>
        <c:auto val="0"/>
        <c:lblAlgn val="ctr"/>
        <c:lblOffset val="100"/>
        <c:noMultiLvlLbl val="0"/>
      </c:catAx>
      <c:valAx>
        <c:axId val="2102975816"/>
        <c:scaling>
          <c:orientation val="minMax"/>
        </c:scaling>
        <c:delete val="0"/>
        <c:axPos val="l"/>
        <c:majorGridlines/>
        <c:numFmt formatCode="0%" sourceLinked="1"/>
        <c:majorTickMark val="none"/>
        <c:minorTickMark val="none"/>
        <c:tickLblPos val="nextTo"/>
        <c:txPr>
          <a:bodyPr rot="0" vert="horz"/>
          <a:lstStyle/>
          <a:p>
            <a:pPr>
              <a:defRPr/>
            </a:pPr>
            <a:endParaRPr lang="en-US"/>
          </a:p>
        </c:txPr>
        <c:crossAx val="2102972744"/>
        <c:crosses val="autoZero"/>
        <c:crossBetween val="between"/>
      </c:valAx>
    </c:plotArea>
    <c:legend>
      <c:legendPos val="r"/>
      <c:layout>
        <c:manualLayout>
          <c:xMode val="edge"/>
          <c:yMode val="edge"/>
          <c:x val="0.730828237750936"/>
          <c:y val="0.355436062720139"/>
          <c:w val="0.247373397126449"/>
          <c:h val="0.252907946092231"/>
        </c:manualLayout>
      </c:layout>
      <c:overlay val="0"/>
    </c:legend>
    <c:plotVisOnly val="1"/>
    <c:dispBlanksAs val="gap"/>
    <c:showDLblsOverMax val="0"/>
  </c:chart>
  <c:txPr>
    <a:bodyPr/>
    <a:lstStyle/>
    <a:p>
      <a:pPr>
        <a:defRPr sz="1600" b="0" i="0" u="none" strike="noStrike" baseline="0">
          <a:solidFill>
            <a:srgbClr val="333333"/>
          </a:solidFill>
          <a:latin typeface="Calibri"/>
          <a:ea typeface="Calibri"/>
          <a:cs typeface="Calibri"/>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de-DE" sz="1400" dirty="0" err="1" smtClean="0"/>
              <a:t>local</a:t>
            </a:r>
            <a:r>
              <a:rPr lang="de-DE" sz="1400" dirty="0" smtClean="0"/>
              <a:t> Team: </a:t>
            </a:r>
            <a:r>
              <a:rPr lang="de-DE" sz="1400" dirty="0" err="1" smtClean="0"/>
              <a:t>Abstraction</a:t>
            </a:r>
            <a:r>
              <a:rPr lang="de-DE" sz="1400" baseline="0" dirty="0" smtClean="0"/>
              <a:t> </a:t>
            </a:r>
            <a:r>
              <a:rPr lang="de-DE" sz="1400" baseline="0" dirty="0" err="1" smtClean="0"/>
              <a:t>level</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abstr/GZ</c:v>
          </c:tx>
          <c:spPr>
            <a:solidFill>
              <a:srgbClr val="376092"/>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ASE10'!$Q$310:$Q$313</c:f>
              <c:numCache>
                <c:formatCode>General</c:formatCode>
                <c:ptCount val="4"/>
                <c:pt idx="0">
                  <c:v>1.0</c:v>
                </c:pt>
                <c:pt idx="1">
                  <c:v>2.0</c:v>
                </c:pt>
                <c:pt idx="2">
                  <c:v>2.0</c:v>
                </c:pt>
                <c:pt idx="3">
                  <c:v>5.0</c:v>
                </c:pt>
              </c:numCache>
            </c:numRef>
          </c:val>
        </c:ser>
        <c:ser>
          <c:idx val="1"/>
          <c:order val="1"/>
          <c:tx>
            <c:v>konkr/BZ</c:v>
          </c:tx>
          <c:spPr>
            <a:solidFill>
              <a:srgbClr val="953735"/>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ASE10'!$S$310:$S$313</c:f>
              <c:numCache>
                <c:formatCode>General</c:formatCode>
                <c:ptCount val="4"/>
                <c:pt idx="0">
                  <c:v>3.0</c:v>
                </c:pt>
                <c:pt idx="1">
                  <c:v>17.0</c:v>
                </c:pt>
                <c:pt idx="2">
                  <c:v>20.0</c:v>
                </c:pt>
                <c:pt idx="3">
                  <c:v>40.0</c:v>
                </c:pt>
              </c:numCache>
            </c:numRef>
          </c:val>
        </c:ser>
        <c:ser>
          <c:idx val="2"/>
          <c:order val="2"/>
          <c:tx>
            <c:v>messb/SF</c:v>
          </c:tx>
          <c:spPr>
            <a:solidFill>
              <a:srgbClr val="77933C"/>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ASE10'!$U$310:$U$313</c:f>
              <c:numCache>
                <c:formatCode>General</c:formatCode>
                <c:ptCount val="4"/>
                <c:pt idx="0">
                  <c:v>4.0</c:v>
                </c:pt>
                <c:pt idx="1">
                  <c:v>24.0</c:v>
                </c:pt>
                <c:pt idx="2">
                  <c:v>41.0</c:v>
                </c:pt>
                <c:pt idx="3">
                  <c:v>69.0</c:v>
                </c:pt>
              </c:numCache>
            </c:numRef>
          </c:val>
        </c:ser>
        <c:dLbls>
          <c:showLegendKey val="0"/>
          <c:showVal val="0"/>
          <c:showCatName val="0"/>
          <c:showSerName val="0"/>
          <c:showPercent val="0"/>
          <c:showBubbleSize val="0"/>
        </c:dLbls>
        <c:gapWidth val="150"/>
        <c:axId val="2103621784"/>
        <c:axId val="2103627960"/>
      </c:barChart>
      <c:catAx>
        <c:axId val="2103621784"/>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03627960"/>
        <c:crosses val="autoZero"/>
        <c:auto val="1"/>
        <c:lblAlgn val="ctr"/>
        <c:lblOffset val="100"/>
        <c:noMultiLvlLbl val="0"/>
      </c:catAx>
      <c:valAx>
        <c:axId val="2103627960"/>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03621784"/>
        <c:crosses val="autoZero"/>
        <c:crossBetween val="between"/>
      </c:valAx>
      <c:spPr>
        <a:solidFill>
          <a:srgbClr val="FFFFFF"/>
        </a:solidFill>
        <a:ln w="25400">
          <a:noFill/>
        </a:ln>
      </c:spPr>
    </c:plotArea>
    <c:legend>
      <c:legendPos val="r"/>
      <c:layout>
        <c:manualLayout>
          <c:xMode val="edge"/>
          <c:yMode val="edge"/>
          <c:x val="0.877579529682041"/>
          <c:y val="0.30677948307309"/>
          <c:w val="0.10887882976614"/>
          <c:h val="0.461016949152542"/>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smtClean="0"/>
              <a:t>global Team: </a:t>
            </a:r>
            <a:r>
              <a:rPr lang="de-DE" sz="1400" dirty="0" err="1" smtClean="0"/>
              <a:t>Abstraction</a:t>
            </a:r>
            <a:r>
              <a:rPr lang="de-DE" sz="1400" dirty="0" smtClean="0"/>
              <a:t> </a:t>
            </a:r>
            <a:r>
              <a:rPr lang="de-DE" sz="1400" dirty="0" err="1" smtClean="0"/>
              <a:t>level</a:t>
            </a:r>
            <a:r>
              <a:rPr lang="de-DE" sz="1400" dirty="0" smtClean="0"/>
              <a:t> </a:t>
            </a:r>
            <a:r>
              <a:rPr lang="de-DE" sz="1400" dirty="0" err="1" smtClean="0"/>
              <a:t>of</a:t>
            </a:r>
            <a:r>
              <a:rPr lang="de-DE" sz="1400" dirty="0" smtClean="0"/>
              <a:t> </a:t>
            </a:r>
            <a:r>
              <a:rPr lang="de-DE" sz="140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abstr/GZ</c:v>
          </c:tx>
          <c:spPr>
            <a:solidFill>
              <a:srgbClr val="376092"/>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ASE10'!$Q$333:$Q$336</c:f>
              <c:numCache>
                <c:formatCode>General</c:formatCode>
                <c:ptCount val="4"/>
                <c:pt idx="0">
                  <c:v>2.0</c:v>
                </c:pt>
                <c:pt idx="1">
                  <c:v>1.0</c:v>
                </c:pt>
                <c:pt idx="2">
                  <c:v>4.0</c:v>
                </c:pt>
                <c:pt idx="3">
                  <c:v>7.0</c:v>
                </c:pt>
              </c:numCache>
            </c:numRef>
          </c:val>
        </c:ser>
        <c:ser>
          <c:idx val="1"/>
          <c:order val="1"/>
          <c:tx>
            <c:v>konkr/BZ</c:v>
          </c:tx>
          <c:spPr>
            <a:solidFill>
              <a:srgbClr val="953735"/>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ASE10'!$S$333:$S$336</c:f>
              <c:numCache>
                <c:formatCode>General</c:formatCode>
                <c:ptCount val="4"/>
                <c:pt idx="0">
                  <c:v>11.0</c:v>
                </c:pt>
                <c:pt idx="1">
                  <c:v>9.0</c:v>
                </c:pt>
                <c:pt idx="2">
                  <c:v>33.0</c:v>
                </c:pt>
                <c:pt idx="3">
                  <c:v>53.0</c:v>
                </c:pt>
              </c:numCache>
            </c:numRef>
          </c:val>
        </c:ser>
        <c:ser>
          <c:idx val="2"/>
          <c:order val="2"/>
          <c:tx>
            <c:v>messb/SF</c:v>
          </c:tx>
          <c:spPr>
            <a:solidFill>
              <a:srgbClr val="77933C"/>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ASE10'!$U$333:$U$336</c:f>
              <c:numCache>
                <c:formatCode>General</c:formatCode>
                <c:ptCount val="4"/>
                <c:pt idx="0">
                  <c:v>5.0</c:v>
                </c:pt>
                <c:pt idx="1">
                  <c:v>6.0</c:v>
                </c:pt>
                <c:pt idx="2">
                  <c:v>26.0</c:v>
                </c:pt>
                <c:pt idx="3">
                  <c:v>37.0</c:v>
                </c:pt>
              </c:numCache>
            </c:numRef>
          </c:val>
        </c:ser>
        <c:dLbls>
          <c:showLegendKey val="0"/>
          <c:showVal val="0"/>
          <c:showCatName val="0"/>
          <c:showSerName val="0"/>
          <c:showPercent val="0"/>
          <c:showBubbleSize val="0"/>
        </c:dLbls>
        <c:gapWidth val="150"/>
        <c:axId val="2103159368"/>
        <c:axId val="2103165544"/>
      </c:barChart>
      <c:catAx>
        <c:axId val="2103159368"/>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03165544"/>
        <c:crosses val="autoZero"/>
        <c:auto val="1"/>
        <c:lblAlgn val="ctr"/>
        <c:lblOffset val="100"/>
        <c:noMultiLvlLbl val="0"/>
      </c:catAx>
      <c:valAx>
        <c:axId val="2103165544"/>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03159368"/>
        <c:crosses val="autoZero"/>
        <c:crossBetween val="between"/>
      </c:valAx>
      <c:spPr>
        <a:solidFill>
          <a:srgbClr val="FFFFFF"/>
        </a:solidFill>
        <a:ln w="25400">
          <a:noFill/>
        </a:ln>
      </c:spPr>
    </c:plotArea>
    <c:legend>
      <c:legendPos val="r"/>
      <c:layout>
        <c:manualLayout>
          <c:xMode val="edge"/>
          <c:yMode val="edge"/>
          <c:x val="0.877581835636496"/>
          <c:y val="0.343981366008907"/>
          <c:w val="0.108876506598982"/>
          <c:h val="0.454409731295723"/>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err="1" smtClean="0"/>
              <a:t>Local</a:t>
            </a:r>
            <a:r>
              <a:rPr lang="de-DE" sz="1400" dirty="0" smtClean="0"/>
              <a:t> </a:t>
            </a:r>
            <a:r>
              <a:rPr lang="de-DE" sz="1400" dirty="0" err="1" smtClean="0"/>
              <a:t>team</a:t>
            </a:r>
            <a:r>
              <a:rPr lang="de-DE" sz="1400" dirty="0" smtClean="0"/>
              <a:t>:</a:t>
            </a:r>
            <a:r>
              <a:rPr lang="de-DE" sz="1400" baseline="0" dirty="0" smtClean="0"/>
              <a:t> </a:t>
            </a:r>
            <a:r>
              <a:rPr lang="de-DE" sz="1400" baseline="0" dirty="0" err="1" smtClean="0"/>
              <a:t>communication</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dok. Anf.</c:v>
          </c:tx>
          <c:spPr>
            <a:solidFill>
              <a:srgbClr val="376092"/>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ASE10'!$O$328:$O$331</c:f>
              <c:numCache>
                <c:formatCode>General</c:formatCode>
                <c:ptCount val="4"/>
                <c:pt idx="0">
                  <c:v>8.0</c:v>
                </c:pt>
                <c:pt idx="1">
                  <c:v>43.0</c:v>
                </c:pt>
                <c:pt idx="2">
                  <c:v>63.0</c:v>
                </c:pt>
                <c:pt idx="3">
                  <c:v>114.0</c:v>
                </c:pt>
              </c:numCache>
            </c:numRef>
          </c:val>
        </c:ser>
        <c:ser>
          <c:idx val="1"/>
          <c:order val="1"/>
          <c:tx>
            <c:v>gespr. Anf.</c:v>
          </c:tx>
          <c:spPr>
            <a:solidFill>
              <a:srgbClr val="953735"/>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ASE10'!$Q$328:$Q$331</c:f>
              <c:numCache>
                <c:formatCode>General</c:formatCode>
                <c:ptCount val="4"/>
                <c:pt idx="0">
                  <c:v>8.0</c:v>
                </c:pt>
                <c:pt idx="1">
                  <c:v>25.0</c:v>
                </c:pt>
                <c:pt idx="2">
                  <c:v>33.0</c:v>
                </c:pt>
                <c:pt idx="3">
                  <c:v>66.0</c:v>
                </c:pt>
              </c:numCache>
            </c:numRef>
          </c:val>
        </c:ser>
        <c:dLbls>
          <c:showLegendKey val="0"/>
          <c:showVal val="0"/>
          <c:showCatName val="0"/>
          <c:showSerName val="0"/>
          <c:showPercent val="0"/>
          <c:showBubbleSize val="0"/>
        </c:dLbls>
        <c:gapWidth val="150"/>
        <c:axId val="2103239816"/>
        <c:axId val="2103245992"/>
      </c:barChart>
      <c:catAx>
        <c:axId val="2103239816"/>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03245992"/>
        <c:crosses val="autoZero"/>
        <c:auto val="1"/>
        <c:lblAlgn val="ctr"/>
        <c:lblOffset val="100"/>
        <c:noMultiLvlLbl val="0"/>
      </c:catAx>
      <c:valAx>
        <c:axId val="2103245992"/>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03239816"/>
        <c:crosses val="autoZero"/>
        <c:crossBetween val="between"/>
      </c:valAx>
      <c:spPr>
        <a:solidFill>
          <a:srgbClr val="FFFFFF"/>
        </a:solidFill>
        <a:ln w="25400">
          <a:noFill/>
        </a:ln>
      </c:spPr>
    </c:plotArea>
    <c:legend>
      <c:legendPos val="r"/>
      <c:layout>
        <c:manualLayout>
          <c:xMode val="edge"/>
          <c:yMode val="edge"/>
          <c:x val="0.905208333333334"/>
          <c:y val="0.535593220338983"/>
          <c:w val="0.0802083333333334"/>
          <c:h val="0.26752351590564"/>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smtClean="0"/>
              <a:t>Global </a:t>
            </a:r>
            <a:r>
              <a:rPr lang="de-DE" sz="1400" dirty="0" err="1" smtClean="0"/>
              <a:t>team</a:t>
            </a:r>
            <a:r>
              <a:rPr lang="de-DE" sz="1400" dirty="0" smtClean="0"/>
              <a:t>:</a:t>
            </a:r>
            <a:r>
              <a:rPr lang="de-DE" sz="1400" baseline="0" dirty="0" smtClean="0"/>
              <a:t> </a:t>
            </a:r>
            <a:r>
              <a:rPr lang="de-DE" sz="1400" baseline="0" dirty="0" err="1" smtClean="0"/>
              <a:t>communication</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dok. Anf.</c:v>
          </c:tx>
          <c:spPr>
            <a:solidFill>
              <a:srgbClr val="376092"/>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ASE10'!$O$351:$O$354</c:f>
              <c:numCache>
                <c:formatCode>General</c:formatCode>
                <c:ptCount val="4"/>
                <c:pt idx="0">
                  <c:v>18.0</c:v>
                </c:pt>
                <c:pt idx="1">
                  <c:v>16.0</c:v>
                </c:pt>
                <c:pt idx="2">
                  <c:v>63.0</c:v>
                </c:pt>
                <c:pt idx="3">
                  <c:v>97.0</c:v>
                </c:pt>
              </c:numCache>
            </c:numRef>
          </c:val>
        </c:ser>
        <c:ser>
          <c:idx val="1"/>
          <c:order val="1"/>
          <c:tx>
            <c:v>gespr. Anf.</c:v>
          </c:tx>
          <c:spPr>
            <a:solidFill>
              <a:srgbClr val="953735"/>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ASE10'!$Q$351:$Q$354</c:f>
              <c:numCache>
                <c:formatCode>General</c:formatCode>
                <c:ptCount val="4"/>
                <c:pt idx="0">
                  <c:v>17.0</c:v>
                </c:pt>
                <c:pt idx="1">
                  <c:v>9.0</c:v>
                </c:pt>
                <c:pt idx="2">
                  <c:v>54.0</c:v>
                </c:pt>
                <c:pt idx="3">
                  <c:v>80.0</c:v>
                </c:pt>
              </c:numCache>
            </c:numRef>
          </c:val>
        </c:ser>
        <c:dLbls>
          <c:showLegendKey val="0"/>
          <c:showVal val="0"/>
          <c:showCatName val="0"/>
          <c:showSerName val="0"/>
          <c:showPercent val="0"/>
          <c:showBubbleSize val="0"/>
        </c:dLbls>
        <c:gapWidth val="150"/>
        <c:axId val="2103282952"/>
        <c:axId val="2103289128"/>
      </c:barChart>
      <c:catAx>
        <c:axId val="2103282952"/>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03289128"/>
        <c:crosses val="autoZero"/>
        <c:auto val="1"/>
        <c:lblAlgn val="ctr"/>
        <c:lblOffset val="100"/>
        <c:noMultiLvlLbl val="0"/>
      </c:catAx>
      <c:valAx>
        <c:axId val="2103289128"/>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03282952"/>
        <c:crosses val="autoZero"/>
        <c:crossBetween val="between"/>
      </c:valAx>
      <c:spPr>
        <a:solidFill>
          <a:srgbClr val="FFFFFF"/>
        </a:solidFill>
        <a:ln w="25400">
          <a:noFill/>
        </a:ln>
      </c:spPr>
    </c:plotArea>
    <c:legend>
      <c:legendPos val="r"/>
      <c:layout>
        <c:manualLayout>
          <c:xMode val="edge"/>
          <c:yMode val="edge"/>
          <c:x val="0.905208333333334"/>
          <c:y val="0.535593220338983"/>
          <c:w val="0.0802083333333334"/>
          <c:h val="0.300497250791302"/>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600"/>
            </a:pPr>
            <a:r>
              <a:rPr lang="de-DE" sz="1400" dirty="0" err="1" smtClean="0"/>
              <a:t>Local</a:t>
            </a:r>
            <a:r>
              <a:rPr lang="de-DE" sz="1400" dirty="0" smtClean="0"/>
              <a:t> </a:t>
            </a:r>
            <a:r>
              <a:rPr lang="de-DE" sz="1400" dirty="0" err="1" smtClean="0"/>
              <a:t>team</a:t>
            </a:r>
            <a:r>
              <a:rPr lang="de-DE" sz="1400" dirty="0" smtClean="0"/>
              <a:t>: </a:t>
            </a:r>
            <a:r>
              <a:rPr lang="de-DE" sz="1400" dirty="0" err="1" smtClean="0"/>
              <a:t>percentage</a:t>
            </a:r>
            <a:r>
              <a:rPr lang="de-DE" sz="1400" baseline="0" dirty="0" smtClean="0"/>
              <a:t> </a:t>
            </a:r>
            <a:r>
              <a:rPr lang="de-DE" sz="1400" baseline="0" dirty="0" err="1" smtClean="0"/>
              <a:t>of</a:t>
            </a:r>
            <a:r>
              <a:rPr lang="de-DE" sz="1400" baseline="0" dirty="0" smtClean="0"/>
              <a:t> </a:t>
            </a:r>
            <a:r>
              <a:rPr lang="de-DE" sz="1400" baseline="0" dirty="0" err="1" smtClean="0"/>
              <a:t>requirements</a:t>
            </a:r>
            <a:r>
              <a:rPr lang="de-DE" sz="1400" baseline="0" dirty="0" smtClean="0"/>
              <a:t> </a:t>
            </a:r>
            <a:r>
              <a:rPr lang="de-DE" sz="1400" baseline="0" dirty="0" err="1" smtClean="0"/>
              <a:t>that</a:t>
            </a:r>
            <a:r>
              <a:rPr lang="de-DE" sz="1400" baseline="0" dirty="0" smtClean="0"/>
              <a:t> </a:t>
            </a:r>
            <a:r>
              <a:rPr lang="de-DE" sz="1400" baseline="0" dirty="0" err="1" smtClean="0"/>
              <a:t>were</a:t>
            </a:r>
            <a:r>
              <a:rPr lang="de-DE" sz="1400" baseline="0" dirty="0" smtClean="0"/>
              <a:t> </a:t>
            </a:r>
            <a:r>
              <a:rPr lang="de-DE" sz="1400" baseline="0" dirty="0" err="1" smtClean="0"/>
              <a:t>documented</a:t>
            </a:r>
            <a:endParaRPr lang="de-DE" sz="1400" dirty="0"/>
          </a:p>
        </c:rich>
      </c:tx>
      <c:layout/>
      <c:overlay val="0"/>
      <c:spPr>
        <a:noFill/>
        <a:ln w="25400">
          <a:noFill/>
        </a:ln>
      </c:spPr>
    </c:title>
    <c:autoTitleDeleted val="0"/>
    <c:plotArea>
      <c:layout/>
      <c:pieChart>
        <c:varyColors val="1"/>
        <c:ser>
          <c:idx val="0"/>
          <c:order val="0"/>
          <c:spPr>
            <a:gradFill rotWithShape="0">
              <a:gsLst>
                <a:gs pos="0">
                  <a:srgbClr val="9BC1FF"/>
                </a:gs>
                <a:gs pos="100000">
                  <a:srgbClr val="3F80CD"/>
                </a:gs>
              </a:gsLst>
              <a:lin ang="5400000"/>
            </a:gradFill>
            <a:ln w="25400">
              <a:noFill/>
            </a:ln>
            <a:effectLst>
              <a:outerShdw dist="35921" dir="2700000" algn="br">
                <a:srgbClr val="000000"/>
              </a:outerShdw>
            </a:effectLst>
          </c:spPr>
          <c:dPt>
            <c:idx val="0"/>
            <c:bubble3D val="0"/>
            <c:spPr>
              <a:solidFill>
                <a:srgbClr val="376092"/>
              </a:solidFill>
              <a:ln w="25400">
                <a:noFill/>
              </a:ln>
              <a:effectLst>
                <a:outerShdw dist="35921" dir="2700000" algn="br">
                  <a:srgbClr val="000000"/>
                </a:outerShdw>
              </a:effectLst>
            </c:spPr>
          </c:dPt>
          <c:dPt>
            <c:idx val="1"/>
            <c:bubble3D val="0"/>
            <c:spPr>
              <a:solidFill>
                <a:srgbClr val="953735"/>
              </a:solidFill>
              <a:ln w="25400">
                <a:noFill/>
              </a:ln>
              <a:effectLst>
                <a:outerShdw dist="35921" dir="2700000" algn="br">
                  <a:srgbClr val="000000"/>
                </a:outerShdw>
              </a:effectLst>
            </c:spPr>
          </c:dPt>
          <c:dLbls>
            <c:spPr>
              <a:noFill/>
              <a:ln w="25400">
                <a:noFill/>
              </a:ln>
            </c:spPr>
            <c:showLegendKey val="0"/>
            <c:showVal val="0"/>
            <c:showCatName val="0"/>
            <c:showSerName val="0"/>
            <c:showPercent val="1"/>
            <c:showBubbleSize val="0"/>
            <c:showLeaderLines val="0"/>
          </c:dLbls>
          <c:cat>
            <c:strRef>
              <c:f>'Daten ASE10'!$K$294:$K$295</c:f>
              <c:strCache>
                <c:ptCount val="2"/>
                <c:pt idx="0">
                  <c:v>#dok.Anf.</c:v>
                </c:pt>
                <c:pt idx="1">
                  <c:v>#nicht-dok.Anf.</c:v>
                </c:pt>
              </c:strCache>
            </c:strRef>
          </c:cat>
          <c:val>
            <c:numRef>
              <c:f>'Daten ASE10'!$L$294:$L$295</c:f>
              <c:numCache>
                <c:formatCode>General</c:formatCode>
                <c:ptCount val="2"/>
                <c:pt idx="0">
                  <c:v>48.0</c:v>
                </c:pt>
                <c:pt idx="1">
                  <c:v>66.0</c:v>
                </c:pt>
              </c:numCache>
            </c:numRef>
          </c:val>
        </c:ser>
        <c:dLbls>
          <c:showLegendKey val="0"/>
          <c:showVal val="0"/>
          <c:showCatName val="1"/>
          <c:showSerName val="0"/>
          <c:showPercent val="0"/>
          <c:showBubbleSize val="0"/>
          <c:showLeaderLines val="0"/>
        </c:dLbls>
        <c:firstSliceAng val="0"/>
      </c:pieChart>
      <c:spPr>
        <a:noFill/>
        <a:ln w="25400">
          <a:noFill/>
        </a:ln>
      </c:spPr>
    </c:plotArea>
    <c:legend>
      <c:legendPos val="r"/>
      <c:layout>
        <c:manualLayout>
          <c:xMode val="edge"/>
          <c:yMode val="edge"/>
          <c:x val="0.793543264520052"/>
          <c:y val="0.506779661016949"/>
          <c:w val="0.192915049862122"/>
          <c:h val="0.262146892655367"/>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zero"/>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de-DE" sz="1400" b="0" dirty="0" smtClean="0">
                <a:latin typeface="Calibri"/>
                <a:cs typeface="Calibri"/>
              </a:rPr>
              <a:t>Global </a:t>
            </a:r>
            <a:r>
              <a:rPr lang="de-DE" sz="1400" b="0" dirty="0" err="1" smtClean="0">
                <a:latin typeface="Calibri"/>
                <a:cs typeface="Calibri"/>
              </a:rPr>
              <a:t>team</a:t>
            </a:r>
            <a:r>
              <a:rPr lang="de-DE" sz="1400" b="0" dirty="0" smtClean="0">
                <a:latin typeface="Calibri"/>
                <a:cs typeface="Calibri"/>
              </a:rPr>
              <a:t>:</a:t>
            </a:r>
            <a:r>
              <a:rPr lang="de-DE" sz="1400" b="0" baseline="0" dirty="0" smtClean="0">
                <a:latin typeface="Calibri"/>
                <a:cs typeface="Calibri"/>
              </a:rPr>
              <a:t> </a:t>
            </a:r>
            <a:r>
              <a:rPr lang="de-DE" sz="1400" b="0" baseline="0" dirty="0" err="1" smtClean="0">
                <a:latin typeface="Calibri"/>
                <a:cs typeface="Calibri"/>
              </a:rPr>
              <a:t>percentage</a:t>
            </a:r>
            <a:r>
              <a:rPr lang="de-DE" sz="1400" b="0" baseline="0" dirty="0" smtClean="0">
                <a:latin typeface="Calibri"/>
                <a:cs typeface="Calibri"/>
              </a:rPr>
              <a:t> </a:t>
            </a:r>
            <a:r>
              <a:rPr lang="de-DE" sz="1400" b="0" baseline="0" dirty="0" err="1" smtClean="0">
                <a:latin typeface="Calibri"/>
                <a:cs typeface="Calibri"/>
              </a:rPr>
              <a:t>of</a:t>
            </a:r>
            <a:r>
              <a:rPr lang="de-DE" sz="1400" b="0" baseline="0" dirty="0" smtClean="0">
                <a:latin typeface="Calibri"/>
                <a:cs typeface="Calibri"/>
              </a:rPr>
              <a:t> </a:t>
            </a:r>
            <a:r>
              <a:rPr lang="de-DE" sz="1400" b="0" baseline="0" dirty="0" err="1" smtClean="0">
                <a:latin typeface="Calibri"/>
                <a:cs typeface="Calibri"/>
              </a:rPr>
              <a:t>requirements</a:t>
            </a:r>
            <a:r>
              <a:rPr lang="de-DE" sz="1400" b="0" baseline="0" dirty="0" smtClean="0">
                <a:latin typeface="Calibri"/>
                <a:cs typeface="Calibri"/>
              </a:rPr>
              <a:t> </a:t>
            </a:r>
            <a:r>
              <a:rPr lang="de-DE" sz="1400" b="0" baseline="0" dirty="0" err="1" smtClean="0">
                <a:latin typeface="Calibri"/>
                <a:cs typeface="Calibri"/>
              </a:rPr>
              <a:t>that</a:t>
            </a:r>
            <a:r>
              <a:rPr lang="de-DE" sz="1400" b="0" baseline="0" dirty="0" smtClean="0">
                <a:latin typeface="Calibri"/>
                <a:cs typeface="Calibri"/>
              </a:rPr>
              <a:t> </a:t>
            </a:r>
            <a:r>
              <a:rPr lang="de-DE" sz="1400" b="0" baseline="0" dirty="0" err="1" smtClean="0">
                <a:latin typeface="Calibri"/>
                <a:cs typeface="Calibri"/>
              </a:rPr>
              <a:t>were</a:t>
            </a:r>
            <a:r>
              <a:rPr lang="de-DE" sz="1400" b="0" baseline="0" dirty="0" smtClean="0">
                <a:latin typeface="Calibri"/>
                <a:cs typeface="Calibri"/>
              </a:rPr>
              <a:t> </a:t>
            </a:r>
            <a:r>
              <a:rPr lang="de-DE" sz="1400" b="0" baseline="0" dirty="0" err="1" smtClean="0">
                <a:latin typeface="Calibri"/>
                <a:cs typeface="Calibri"/>
              </a:rPr>
              <a:t>documented</a:t>
            </a:r>
            <a:endParaRPr lang="de-DE" sz="1400" b="0" dirty="0">
              <a:latin typeface="Calibri"/>
              <a:cs typeface="Calibri"/>
            </a:endParaRPr>
          </a:p>
        </c:rich>
      </c:tx>
      <c:layout/>
      <c:overlay val="0"/>
      <c:spPr>
        <a:noFill/>
        <a:ln w="25400">
          <a:noFill/>
        </a:ln>
      </c:spPr>
    </c:title>
    <c:autoTitleDeleted val="0"/>
    <c:plotArea>
      <c:layout/>
      <c:pieChart>
        <c:varyColors val="1"/>
        <c:ser>
          <c:idx val="0"/>
          <c:order val="0"/>
          <c:spPr>
            <a:gradFill rotWithShape="0">
              <a:gsLst>
                <a:gs pos="0">
                  <a:srgbClr val="9BC1FF"/>
                </a:gs>
                <a:gs pos="100000">
                  <a:srgbClr val="3F80CD"/>
                </a:gs>
              </a:gsLst>
              <a:lin ang="5400000"/>
            </a:gradFill>
            <a:ln w="25400">
              <a:noFill/>
            </a:ln>
            <a:effectLst>
              <a:outerShdw dist="35921" dir="2700000" algn="br">
                <a:srgbClr val="000000"/>
              </a:outerShdw>
            </a:effectLst>
          </c:spPr>
          <c:dPt>
            <c:idx val="0"/>
            <c:bubble3D val="0"/>
            <c:spPr>
              <a:solidFill>
                <a:srgbClr val="376092"/>
              </a:solidFill>
              <a:ln w="25400">
                <a:noFill/>
              </a:ln>
              <a:effectLst>
                <a:outerShdw dist="35921" dir="2700000" algn="br">
                  <a:srgbClr val="000000"/>
                </a:outerShdw>
              </a:effectLst>
            </c:spPr>
          </c:dPt>
          <c:dPt>
            <c:idx val="1"/>
            <c:bubble3D val="0"/>
            <c:spPr>
              <a:solidFill>
                <a:srgbClr val="953735"/>
              </a:solidFill>
              <a:ln w="25400">
                <a:noFill/>
              </a:ln>
              <a:effectLst>
                <a:outerShdw dist="35921" dir="2700000" algn="br">
                  <a:srgbClr val="000000"/>
                </a:outerShdw>
              </a:effectLst>
            </c:spPr>
          </c:dPt>
          <c:dLbls>
            <c:spPr>
              <a:noFill/>
              <a:ln w="25400">
                <a:noFill/>
              </a:ln>
            </c:spPr>
            <c:showLegendKey val="0"/>
            <c:showVal val="0"/>
            <c:showCatName val="0"/>
            <c:showSerName val="0"/>
            <c:showPercent val="1"/>
            <c:showBubbleSize val="0"/>
            <c:showLeaderLines val="1"/>
          </c:dLbls>
          <c:cat>
            <c:strRef>
              <c:f>'Daten ASE10'!$K$324:$K$325</c:f>
              <c:strCache>
                <c:ptCount val="2"/>
                <c:pt idx="0">
                  <c:v>#dok.Anf.</c:v>
                </c:pt>
                <c:pt idx="1">
                  <c:v>#nicht-dok.Anf.</c:v>
                </c:pt>
              </c:strCache>
            </c:strRef>
          </c:cat>
          <c:val>
            <c:numRef>
              <c:f>'Daten ASE10'!$L$324:$L$325</c:f>
              <c:numCache>
                <c:formatCode>General</c:formatCode>
                <c:ptCount val="2"/>
                <c:pt idx="0">
                  <c:v>17.0</c:v>
                </c:pt>
                <c:pt idx="1">
                  <c:v>80.0</c:v>
                </c:pt>
              </c:numCache>
            </c:numRef>
          </c:val>
        </c:ser>
        <c:dLbls>
          <c:showLegendKey val="0"/>
          <c:showVal val="0"/>
          <c:showCatName val="1"/>
          <c:showSerName val="0"/>
          <c:showPercent val="0"/>
          <c:showBubbleSize val="0"/>
          <c:showLeaderLines val="1"/>
        </c:dLbls>
        <c:firstSliceAng val="0"/>
      </c:pieChart>
      <c:spPr>
        <a:noFill/>
        <a:ln w="25400">
          <a:noFill/>
        </a:ln>
      </c:spPr>
    </c:plotArea>
    <c:legend>
      <c:legendPos val="r"/>
      <c:layout>
        <c:manualLayout>
          <c:xMode val="edge"/>
          <c:yMode val="edge"/>
          <c:x val="0.777635495280887"/>
          <c:y val="0.506779661016949"/>
          <c:w val="0.208822889188023"/>
          <c:h val="0.226601047596019"/>
        </c:manualLayout>
      </c:layout>
      <c:overlay val="0"/>
      <c:spPr>
        <a:noFill/>
        <a:ln w="25400">
          <a:noFill/>
        </a:ln>
      </c:spPr>
    </c:legend>
    <c:plotVisOnly val="1"/>
    <c:dispBlanksAs val="zero"/>
    <c:showDLblsOverMax val="0"/>
  </c:chart>
  <c:spPr>
    <a:solidFill>
      <a:srgbClr val="FFFFFF"/>
    </a:solidFill>
    <a:ln w="3175">
      <a:solidFill>
        <a:srgbClr val="808080"/>
      </a:solidFill>
      <a:prstDash val="solid"/>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rot="10800000">
          <a:off x="0" y="1526"/>
          <a:ext cx="8839200" cy="2061227"/>
        </a:xfrm>
        <a:prstGeom prst="upArrowCallou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4316"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Establish team</a:t>
          </a:r>
          <a:endParaRPr lang="en-US" noProof="0" dirty="0">
            <a:solidFill>
              <a:sysClr val="windowText" lastClr="000000">
                <a:hueOff val="0"/>
                <a:satOff val="0"/>
                <a:lumOff val="0"/>
                <a:alphaOff val="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2947838"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Create communication strategy</a:t>
          </a:r>
          <a:endParaRPr lang="en-US" noProof="0" dirty="0">
            <a:solidFill>
              <a:sysClr val="windowText" lastClr="000000">
                <a:hueOff val="0"/>
                <a:satOff val="0"/>
                <a:lumOff val="0"/>
                <a:alphaOff val="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A5FE7A0F-9F46-4329-9718-65CB4E096B71}">
      <dgm:prSet phldrT="[Text]"/>
      <dgm:spPr>
        <a:xfrm>
          <a:off x="0" y="2042650"/>
          <a:ext cx="8839200" cy="134019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B. Managing Communication</a:t>
          </a:r>
          <a:endParaRPr lang="en-US" noProof="0" dirty="0">
            <a:solidFill>
              <a:sysClr val="window" lastClr="FFFFFF"/>
            </a:solidFill>
            <a:latin typeface="Arial"/>
            <a:ea typeface="+mn-ea"/>
            <a:cs typeface="+mn-cs"/>
          </a:endParaRPr>
        </a:p>
      </dgm:t>
    </dgm:pt>
    <dgm:pt modelId="{C7615D93-6E6B-4F16-A805-6741C9E920C8}" type="parTrans" cxnId="{E1B58599-60B3-4ADA-91AD-0597685E583E}">
      <dgm:prSet/>
      <dgm:spPr/>
      <dgm:t>
        <a:bodyPr/>
        <a:lstStyle/>
        <a:p>
          <a:endParaRPr lang="en-US" noProof="0"/>
        </a:p>
      </dgm:t>
    </dgm:pt>
    <dgm:pt modelId="{42A42E40-11D8-4425-B1F0-FA70B75AFE9F}" type="sibTrans" cxnId="{E1B58599-60B3-4ADA-91AD-0597685E583E}">
      <dgm:prSet/>
      <dgm:spPr/>
      <dgm:t>
        <a:bodyPr/>
        <a:lstStyle/>
        <a:p>
          <a:endParaRPr lang="en-US" noProof="0"/>
        </a:p>
      </dgm:t>
    </dgm:pt>
    <dgm:pt modelId="{B194AEBB-030C-4E15-AA00-55177C2C932B}">
      <dgm:prSet phldrT="[Text]"/>
      <dgm:spPr>
        <a:xfrm>
          <a:off x="4316"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Conformance analysis</a:t>
          </a:r>
          <a:endParaRPr lang="en-US" noProof="0" dirty="0">
            <a:solidFill>
              <a:sysClr val="windowText" lastClr="000000">
                <a:hueOff val="0"/>
                <a:satOff val="0"/>
                <a:lumOff val="0"/>
                <a:alphaOff val="0"/>
              </a:sysClr>
            </a:solidFill>
            <a:latin typeface="Arial"/>
            <a:ea typeface="+mn-ea"/>
            <a:cs typeface="+mn-cs"/>
          </a:endParaRPr>
        </a:p>
      </dgm:t>
    </dgm:pt>
    <dgm:pt modelId="{BECCC7FA-C405-4C05-9967-8A80D9C57262}" type="parTrans" cxnId="{98A94803-02EB-4F91-BA0F-55550A45FC8A}">
      <dgm:prSet/>
      <dgm:spPr/>
      <dgm:t>
        <a:bodyPr/>
        <a:lstStyle/>
        <a:p>
          <a:endParaRPr lang="en-US" noProof="0"/>
        </a:p>
      </dgm:t>
    </dgm:pt>
    <dgm:pt modelId="{2185A93C-BB60-494C-8938-B61590AEC262}" type="sibTrans" cxnId="{98A94803-02EB-4F91-BA0F-55550A45FC8A}">
      <dgm:prSet/>
      <dgm:spPr/>
      <dgm:t>
        <a:bodyPr/>
        <a:lstStyle/>
        <a:p>
          <a:endParaRPr lang="en-US" noProof="0"/>
        </a:p>
      </dgm:t>
    </dgm:pt>
    <dgm:pt modelId="{864E233E-BF8B-4F2B-9C6A-87AA0FB20001}">
      <dgm:prSet phldrT="[Text]"/>
      <dgm:spPr>
        <a:xfrm>
          <a:off x="2947838"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Update FLOW Map</a:t>
          </a:r>
          <a:endParaRPr lang="en-US" noProof="0" dirty="0">
            <a:solidFill>
              <a:sysClr val="windowText" lastClr="000000">
                <a:hueOff val="0"/>
                <a:satOff val="0"/>
                <a:lumOff val="0"/>
                <a:alphaOff val="0"/>
              </a:sysClr>
            </a:solidFill>
            <a:latin typeface="Arial"/>
            <a:ea typeface="+mn-ea"/>
            <a:cs typeface="+mn-cs"/>
          </a:endParaRPr>
        </a:p>
      </dgm:t>
    </dgm:pt>
    <dgm:pt modelId="{0458DAB3-6F9A-4C3F-A2A9-DDF5F98318A9}" type="parTrans" cxnId="{F1F65C68-3805-4914-82FE-D4E1243E58AE}">
      <dgm:prSet/>
      <dgm:spPr/>
      <dgm:t>
        <a:bodyPr/>
        <a:lstStyle/>
        <a:p>
          <a:endParaRPr lang="en-US" noProof="0"/>
        </a:p>
      </dgm:t>
    </dgm:pt>
    <dgm:pt modelId="{1858B36A-637C-4C69-AE75-86DD95F77B3C}" type="sibTrans" cxnId="{F1F65C68-3805-4914-82FE-D4E1243E58AE}">
      <dgm:prSet/>
      <dgm:spPr/>
      <dgm:t>
        <a:bodyPr/>
        <a:lstStyle/>
        <a:p>
          <a:endParaRPr lang="en-US" noProof="0"/>
        </a:p>
      </dgm:t>
    </dgm:pt>
    <dgm:pt modelId="{657E7048-05C1-420D-B19A-693534110F94}">
      <dgm:prSet/>
      <dgm:spPr>
        <a:xfrm>
          <a:off x="5891361"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3. Create FLOW Map</a:t>
          </a:r>
          <a:endParaRPr lang="en-US" noProof="0" dirty="0">
            <a:solidFill>
              <a:sysClr val="windowText" lastClr="000000">
                <a:hueOff val="0"/>
                <a:satOff val="0"/>
                <a:lumOff val="0"/>
                <a:alphaOff val="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A7EE9CD8-E41B-4674-BC68-2A796852CB38}">
      <dgm:prSet/>
      <dgm:spPr>
        <a:xfrm>
          <a:off x="5891361"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3. Coordinate communication</a:t>
          </a:r>
          <a:endParaRPr lang="en-US" noProof="0" dirty="0">
            <a:solidFill>
              <a:sysClr val="windowText" lastClr="000000">
                <a:hueOff val="0"/>
                <a:satOff val="0"/>
                <a:lumOff val="0"/>
                <a:alphaOff val="0"/>
              </a:sysClr>
            </a:solidFill>
            <a:latin typeface="Arial"/>
            <a:ea typeface="+mn-ea"/>
            <a:cs typeface="+mn-cs"/>
          </a:endParaRPr>
        </a:p>
      </dgm:t>
    </dgm:pt>
    <dgm:pt modelId="{4B3D350A-4D5C-4A10-8173-76A685432B8A}" type="parTrans" cxnId="{E0277BC9-4456-4513-8F8B-23C94D9BFEBF}">
      <dgm:prSet/>
      <dgm:spPr/>
      <dgm:t>
        <a:bodyPr/>
        <a:lstStyle/>
        <a:p>
          <a:endParaRPr lang="de-DE"/>
        </a:p>
      </dgm:t>
    </dgm:pt>
    <dgm:pt modelId="{9FEDBA63-8EF3-46CF-9152-44264BFDB1CD}" type="sibTrans" cxnId="{E0277BC9-4456-4513-8F8B-23C94D9BFE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FFC00DCE-E1FD-421E-9D02-35DEBF203E72}" type="pres">
      <dgm:prSet presAssocID="{A5FE7A0F-9F46-4329-9718-65CB4E096B71}" presName="boxAndChildren" presStyleCnt="0"/>
      <dgm:spPr/>
    </dgm:pt>
    <dgm:pt modelId="{F85A1A92-6DF7-49FF-B35F-09C2719053CB}" type="pres">
      <dgm:prSet presAssocID="{A5FE7A0F-9F46-4329-9718-65CB4E096B71}" presName="parentTextBox" presStyleLbl="node1" presStyleIdx="0" presStyleCnt="2"/>
      <dgm:spPr/>
      <dgm:t>
        <a:bodyPr/>
        <a:lstStyle/>
        <a:p>
          <a:endParaRPr lang="de-DE"/>
        </a:p>
      </dgm:t>
    </dgm:pt>
    <dgm:pt modelId="{584A848E-8FCD-48EC-A845-7E7E4EA4D2AB}" type="pres">
      <dgm:prSet presAssocID="{A5FE7A0F-9F46-4329-9718-65CB4E096B71}" presName="entireBox" presStyleLbl="node1" presStyleIdx="0" presStyleCnt="2"/>
      <dgm:spPr/>
      <dgm:t>
        <a:bodyPr/>
        <a:lstStyle/>
        <a:p>
          <a:endParaRPr lang="de-DE"/>
        </a:p>
      </dgm:t>
    </dgm:pt>
    <dgm:pt modelId="{1F5A789D-6651-430B-A944-316C3AB6E831}" type="pres">
      <dgm:prSet presAssocID="{A5FE7A0F-9F46-4329-9718-65CB4E096B71}" presName="descendantBox" presStyleCnt="0"/>
      <dgm:spPr/>
    </dgm:pt>
    <dgm:pt modelId="{A5ED16AF-9B85-4AE7-833F-768D63C8F9D2}" type="pres">
      <dgm:prSet presAssocID="{B194AEBB-030C-4E15-AA00-55177C2C932B}" presName="childTextBox" presStyleLbl="fgAccFollowNode1" presStyleIdx="0" presStyleCnt="6">
        <dgm:presLayoutVars>
          <dgm:bulletEnabled val="1"/>
        </dgm:presLayoutVars>
      </dgm:prSet>
      <dgm:spPr/>
      <dgm:t>
        <a:bodyPr/>
        <a:lstStyle/>
        <a:p>
          <a:endParaRPr lang="de-DE"/>
        </a:p>
      </dgm:t>
    </dgm:pt>
    <dgm:pt modelId="{775F718B-955C-4392-9721-81309EAFD661}" type="pres">
      <dgm:prSet presAssocID="{864E233E-BF8B-4F2B-9C6A-87AA0FB20001}" presName="childTextBox" presStyleLbl="fgAccFollowNode1" presStyleIdx="1" presStyleCnt="6">
        <dgm:presLayoutVars>
          <dgm:bulletEnabled val="1"/>
        </dgm:presLayoutVars>
      </dgm:prSet>
      <dgm:spPr/>
      <dgm:t>
        <a:bodyPr/>
        <a:lstStyle/>
        <a:p>
          <a:endParaRPr lang="de-DE"/>
        </a:p>
      </dgm:t>
    </dgm:pt>
    <dgm:pt modelId="{0FF134D6-AE17-41A7-A86D-894E40ADF4AF}" type="pres">
      <dgm:prSet presAssocID="{A7EE9CD8-E41B-4674-BC68-2A796852CB38}" presName="childTextBox" presStyleLbl="fgAccFollowNode1" presStyleIdx="2" presStyleCnt="6">
        <dgm:presLayoutVars>
          <dgm:bulletEnabled val="1"/>
        </dgm:presLayoutVars>
      </dgm:prSet>
      <dgm:spPr/>
      <dgm:t>
        <a:bodyPr/>
        <a:lstStyle/>
        <a:p>
          <a:endParaRPr lang="de-DE"/>
        </a:p>
      </dgm:t>
    </dgm:pt>
    <dgm:pt modelId="{AD9A7422-AA13-4423-8B71-C30C376EB29C}" type="pres">
      <dgm:prSet presAssocID="{7934D99A-EAB1-4863-85BE-280F61414DBB}" presName="sp" presStyleCnt="0"/>
      <dgm:spPr/>
    </dgm:pt>
    <dgm:pt modelId="{91A04A2C-D3BA-4EB0-B0C7-16F8F146A690}" type="pres">
      <dgm:prSet presAssocID="{058A8407-43C2-4C9A-A5CE-6F520B265897}" presName="arrowAndChildren" presStyleCnt="0"/>
      <dgm:spPr/>
    </dgm:pt>
    <dgm:pt modelId="{4F70C776-86C8-4A3A-9A86-FA9B8FA3AD63}" type="pres">
      <dgm:prSet presAssocID="{058A8407-43C2-4C9A-A5CE-6F520B265897}" presName="parentTextArrow" presStyleLbl="node1" presStyleIdx="0" presStyleCnt="2"/>
      <dgm:spPr/>
      <dgm:t>
        <a:bodyPr/>
        <a:lstStyle/>
        <a:p>
          <a:endParaRPr lang="de-DE"/>
        </a:p>
      </dgm:t>
    </dgm:pt>
    <dgm:pt modelId="{02B5AAAA-9D01-464D-B164-28EE5FA9757B}" type="pres">
      <dgm:prSet presAssocID="{058A8407-43C2-4C9A-A5CE-6F520B265897}" presName="arrow" presStyleLbl="node1" presStyleIdx="1" presStyleCnt="2"/>
      <dgm:spPr/>
      <dgm:t>
        <a:bodyPr/>
        <a:lstStyle/>
        <a:p>
          <a:endParaRPr lang="de-DE"/>
        </a:p>
      </dgm:t>
    </dgm:pt>
    <dgm:pt modelId="{06202F48-B3C6-4DEF-8D98-E199D7EB849E}" type="pres">
      <dgm:prSet presAssocID="{058A8407-43C2-4C9A-A5CE-6F520B265897}" presName="descendantArrow" presStyleCnt="0"/>
      <dgm:spPr/>
    </dgm:pt>
    <dgm:pt modelId="{DCBB5C8C-E2F3-46BF-8B6D-1FF3F2665627}" type="pres">
      <dgm:prSet presAssocID="{3F232670-06E4-46DF-8499-20444EB1538E}" presName="childTextArrow" presStyleLbl="fgAccFollowNode1" presStyleIdx="3" presStyleCnt="6">
        <dgm:presLayoutVars>
          <dgm:bulletEnabled val="1"/>
        </dgm:presLayoutVars>
      </dgm:prSet>
      <dgm:spPr/>
      <dgm:t>
        <a:bodyPr/>
        <a:lstStyle/>
        <a:p>
          <a:endParaRPr lang="de-DE"/>
        </a:p>
      </dgm:t>
    </dgm:pt>
    <dgm:pt modelId="{91E019C4-0116-4FA4-8A2C-C4967A109427}" type="pres">
      <dgm:prSet presAssocID="{A2C1CB99-B367-4513-BEEB-4FFE100A4070}" presName="childTextArrow" presStyleLbl="fgAccFollowNode1" presStyleIdx="4" presStyleCnt="6">
        <dgm:presLayoutVars>
          <dgm:bulletEnabled val="1"/>
        </dgm:presLayoutVars>
      </dgm:prSet>
      <dgm:spPr/>
      <dgm:t>
        <a:bodyPr/>
        <a:lstStyle/>
        <a:p>
          <a:endParaRPr lang="de-DE"/>
        </a:p>
      </dgm:t>
    </dgm:pt>
    <dgm:pt modelId="{C3954AFE-AB64-40F6-A9F1-05A1BFB5EC20}" type="pres">
      <dgm:prSet presAssocID="{657E7048-05C1-420D-B19A-693534110F94}" presName="childTextArrow" presStyleLbl="fgAccFollowNode1" presStyleIdx="5" presStyleCnt="6">
        <dgm:presLayoutVars>
          <dgm:bulletEnabled val="1"/>
        </dgm:presLayoutVars>
      </dgm:prSet>
      <dgm:spPr/>
      <dgm:t>
        <a:bodyPr/>
        <a:lstStyle/>
        <a:p>
          <a:endParaRPr lang="de-DE"/>
        </a:p>
      </dgm:t>
    </dgm:pt>
  </dgm:ptLst>
  <dgm:cxnLst>
    <dgm:cxn modelId="{3AD12836-6F86-564A-AE4B-19A09A0C628F}" type="presOf" srcId="{A2C1CB99-B367-4513-BEEB-4FFE100A4070}" destId="{91E019C4-0116-4FA4-8A2C-C4967A109427}" srcOrd="0" destOrd="0" presId="urn:microsoft.com/office/officeart/2005/8/layout/process4"/>
    <dgm:cxn modelId="{CFD60C8A-433F-5E46-AE08-3CFF31674BE0}" type="presOf" srcId="{B194AEBB-030C-4E15-AA00-55177C2C932B}" destId="{A5ED16AF-9B85-4AE7-833F-768D63C8F9D2}" srcOrd="0" destOrd="0" presId="urn:microsoft.com/office/officeart/2005/8/layout/process4"/>
    <dgm:cxn modelId="{91CF6BA2-8F58-A44E-A9B0-1CD3758DE212}" type="presOf" srcId="{864E233E-BF8B-4F2B-9C6A-87AA0FB20001}" destId="{775F718B-955C-4392-9721-81309EAFD661}" srcOrd="0" destOrd="0" presId="urn:microsoft.com/office/officeart/2005/8/layout/process4"/>
    <dgm:cxn modelId="{CA98F82F-274A-AE4D-8256-56C08334FCE5}" type="presOf" srcId="{A5FE7A0F-9F46-4329-9718-65CB4E096B71}" destId="{F85A1A92-6DF7-49FF-B35F-09C2719053CB}" srcOrd="0" destOrd="0" presId="urn:microsoft.com/office/officeart/2005/8/layout/process4"/>
    <dgm:cxn modelId="{98A94803-02EB-4F91-BA0F-55550A45FC8A}" srcId="{A5FE7A0F-9F46-4329-9718-65CB4E096B71}" destId="{B194AEBB-030C-4E15-AA00-55177C2C932B}" srcOrd="0" destOrd="0" parTransId="{BECCC7FA-C405-4C05-9967-8A80D9C57262}" sibTransId="{2185A93C-BB60-494C-8938-B61590AEC262}"/>
    <dgm:cxn modelId="{F1F65C68-3805-4914-82FE-D4E1243E58AE}" srcId="{A5FE7A0F-9F46-4329-9718-65CB4E096B71}" destId="{864E233E-BF8B-4F2B-9C6A-87AA0FB20001}" srcOrd="1" destOrd="0" parTransId="{0458DAB3-6F9A-4C3F-A2A9-DDF5F98318A9}" sibTransId="{1858B36A-637C-4C69-AE75-86DD95F77B3C}"/>
    <dgm:cxn modelId="{0D6BC7AA-DE5F-6445-ADCC-1E1B263368F4}" type="presOf" srcId="{A5FE7A0F-9F46-4329-9718-65CB4E096B71}" destId="{584A848E-8FCD-48EC-A845-7E7E4EA4D2AB}" srcOrd="1" destOrd="0" presId="urn:microsoft.com/office/officeart/2005/8/layout/process4"/>
    <dgm:cxn modelId="{C278374B-2E49-4258-B24A-835047BF29F2}" srcId="{058A8407-43C2-4C9A-A5CE-6F520B265897}" destId="{3F232670-06E4-46DF-8499-20444EB1538E}" srcOrd="0" destOrd="0" parTransId="{74DEE18A-A8EA-49DF-9D23-9D9DDCFCF173}" sibTransId="{286EFFAC-98A2-4744-9E3D-EC26B5185EAF}"/>
    <dgm:cxn modelId="{3610FCF0-96CE-9840-87C7-AF302551DA63}" type="presOf" srcId="{1F6497EC-5114-41B0-8FC5-6FD95265D8C6}" destId="{DC766A8D-205C-4958-B2D9-776519C18506}" srcOrd="0" destOrd="0" presId="urn:microsoft.com/office/officeart/2005/8/layout/process4"/>
    <dgm:cxn modelId="{E1B58599-60B3-4ADA-91AD-0597685E583E}" srcId="{1F6497EC-5114-41B0-8FC5-6FD95265D8C6}" destId="{A5FE7A0F-9F46-4329-9718-65CB4E096B71}" srcOrd="1" destOrd="0" parTransId="{C7615D93-6E6B-4F16-A805-6741C9E920C8}" sibTransId="{42A42E40-11D8-4425-B1F0-FA70B75AFE9F}"/>
    <dgm:cxn modelId="{AB6A73F4-59CB-5744-81F3-A2C543C6997B}" type="presOf" srcId="{058A8407-43C2-4C9A-A5CE-6F520B265897}" destId="{4F70C776-86C8-4A3A-9A86-FA9B8FA3AD63}" srcOrd="0" destOrd="0" presId="urn:microsoft.com/office/officeart/2005/8/layout/process4"/>
    <dgm:cxn modelId="{80D277E7-C71E-4C43-AB50-971E56F37D1B}" type="presOf" srcId="{058A8407-43C2-4C9A-A5CE-6F520B265897}" destId="{02B5AAAA-9D01-464D-B164-28EE5FA9757B}" srcOrd="1" destOrd="0" presId="urn:microsoft.com/office/officeart/2005/8/layout/process4"/>
    <dgm:cxn modelId="{68CA886A-48AE-43E2-88B4-E3415D25CABF}" srcId="{058A8407-43C2-4C9A-A5CE-6F520B265897}" destId="{657E7048-05C1-420D-B19A-693534110F94}" srcOrd="2" destOrd="0" parTransId="{206D86FA-F59C-4485-A04E-8E8EB3F6A38D}" sibTransId="{EC9664D0-4B6F-4B8D-8534-EC019EC71EB1}"/>
    <dgm:cxn modelId="{EC054285-8345-4642-B616-23082DCAAAF5}" srcId="{1F6497EC-5114-41B0-8FC5-6FD95265D8C6}" destId="{058A8407-43C2-4C9A-A5CE-6F520B265897}" srcOrd="0" destOrd="0" parTransId="{F802C870-BE15-48BC-A0B3-AC5E5850AFBB}" sibTransId="{7934D99A-EAB1-4863-85BE-280F61414DBB}"/>
    <dgm:cxn modelId="{B9F5DFF5-3AE3-1E4C-BF8F-54509F950748}" type="presOf" srcId="{657E7048-05C1-420D-B19A-693534110F94}" destId="{C3954AFE-AB64-40F6-A9F1-05A1BFB5EC20}"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E0277BC9-4456-4513-8F8B-23C94D9BFEBF}" srcId="{A5FE7A0F-9F46-4329-9718-65CB4E096B71}" destId="{A7EE9CD8-E41B-4674-BC68-2A796852CB38}" srcOrd="2" destOrd="0" parTransId="{4B3D350A-4D5C-4A10-8173-76A685432B8A}" sibTransId="{9FEDBA63-8EF3-46CF-9152-44264BFDB1CD}"/>
    <dgm:cxn modelId="{BEE61C09-FF02-C24D-B662-0DA910E71C90}" type="presOf" srcId="{A7EE9CD8-E41B-4674-BC68-2A796852CB38}" destId="{0FF134D6-AE17-41A7-A86D-894E40ADF4AF}" srcOrd="0" destOrd="0" presId="urn:microsoft.com/office/officeart/2005/8/layout/process4"/>
    <dgm:cxn modelId="{8F2BFE3B-6240-6744-8071-CFB416D09EE8}" type="presOf" srcId="{3F232670-06E4-46DF-8499-20444EB1538E}" destId="{DCBB5C8C-E2F3-46BF-8B6D-1FF3F2665627}" srcOrd="0" destOrd="0" presId="urn:microsoft.com/office/officeart/2005/8/layout/process4"/>
    <dgm:cxn modelId="{93025C60-7DAB-ED49-B093-C6D4A17E6BAD}" type="presParOf" srcId="{DC766A8D-205C-4958-B2D9-776519C18506}" destId="{FFC00DCE-E1FD-421E-9D02-35DEBF203E72}" srcOrd="0" destOrd="0" presId="urn:microsoft.com/office/officeart/2005/8/layout/process4"/>
    <dgm:cxn modelId="{CD796226-046A-D941-A1A0-F724B53828F1}" type="presParOf" srcId="{FFC00DCE-E1FD-421E-9D02-35DEBF203E72}" destId="{F85A1A92-6DF7-49FF-B35F-09C2719053CB}" srcOrd="0" destOrd="0" presId="urn:microsoft.com/office/officeart/2005/8/layout/process4"/>
    <dgm:cxn modelId="{DD0EC589-7B08-B445-894A-F925DC55B6D3}" type="presParOf" srcId="{FFC00DCE-E1FD-421E-9D02-35DEBF203E72}" destId="{584A848E-8FCD-48EC-A845-7E7E4EA4D2AB}" srcOrd="1" destOrd="0" presId="urn:microsoft.com/office/officeart/2005/8/layout/process4"/>
    <dgm:cxn modelId="{5E1F7203-7D24-D143-9AC7-A0A91152904F}" type="presParOf" srcId="{FFC00DCE-E1FD-421E-9D02-35DEBF203E72}" destId="{1F5A789D-6651-430B-A944-316C3AB6E831}" srcOrd="2" destOrd="0" presId="urn:microsoft.com/office/officeart/2005/8/layout/process4"/>
    <dgm:cxn modelId="{221F6171-74F4-5245-A66F-65F7F3BE5B27}" type="presParOf" srcId="{1F5A789D-6651-430B-A944-316C3AB6E831}" destId="{A5ED16AF-9B85-4AE7-833F-768D63C8F9D2}" srcOrd="0" destOrd="0" presId="urn:microsoft.com/office/officeart/2005/8/layout/process4"/>
    <dgm:cxn modelId="{95464C23-B147-104F-83AE-26ECE26F9D7F}" type="presParOf" srcId="{1F5A789D-6651-430B-A944-316C3AB6E831}" destId="{775F718B-955C-4392-9721-81309EAFD661}" srcOrd="1" destOrd="0" presId="urn:microsoft.com/office/officeart/2005/8/layout/process4"/>
    <dgm:cxn modelId="{C9992523-84B9-FB4B-9E0A-B66A5AAFB1A5}" type="presParOf" srcId="{1F5A789D-6651-430B-A944-316C3AB6E831}" destId="{0FF134D6-AE17-41A7-A86D-894E40ADF4AF}" srcOrd="2" destOrd="0" presId="urn:microsoft.com/office/officeart/2005/8/layout/process4"/>
    <dgm:cxn modelId="{3B68A7E4-E4AE-1349-B43F-DBAF333DC779}" type="presParOf" srcId="{DC766A8D-205C-4958-B2D9-776519C18506}" destId="{AD9A7422-AA13-4423-8B71-C30C376EB29C}" srcOrd="1" destOrd="0" presId="urn:microsoft.com/office/officeart/2005/8/layout/process4"/>
    <dgm:cxn modelId="{BD3DAFDD-974F-9C4E-8447-CE6F0996F902}" type="presParOf" srcId="{DC766A8D-205C-4958-B2D9-776519C18506}" destId="{91A04A2C-D3BA-4EB0-B0C7-16F8F146A690}" srcOrd="2" destOrd="0" presId="urn:microsoft.com/office/officeart/2005/8/layout/process4"/>
    <dgm:cxn modelId="{07FB58E5-B334-7B4E-838F-EC2905410C54}" type="presParOf" srcId="{91A04A2C-D3BA-4EB0-B0C7-16F8F146A690}" destId="{4F70C776-86C8-4A3A-9A86-FA9B8FA3AD63}" srcOrd="0" destOrd="0" presId="urn:microsoft.com/office/officeart/2005/8/layout/process4"/>
    <dgm:cxn modelId="{44F4F198-7B85-FD46-B29E-2EA2033DD5D3}" type="presParOf" srcId="{91A04A2C-D3BA-4EB0-B0C7-16F8F146A690}" destId="{02B5AAAA-9D01-464D-B164-28EE5FA9757B}" srcOrd="1" destOrd="0" presId="urn:microsoft.com/office/officeart/2005/8/layout/process4"/>
    <dgm:cxn modelId="{05FF666A-1FE2-F144-B463-B40C088B2E8B}" type="presParOf" srcId="{91A04A2C-D3BA-4EB0-B0C7-16F8F146A690}" destId="{06202F48-B3C6-4DEF-8D98-E199D7EB849E}" srcOrd="2" destOrd="0" presId="urn:microsoft.com/office/officeart/2005/8/layout/process4"/>
    <dgm:cxn modelId="{2740BFA7-E647-FE4A-A2C5-8E42F2C1B80F}" type="presParOf" srcId="{06202F48-B3C6-4DEF-8D98-E199D7EB849E}" destId="{DCBB5C8C-E2F3-46BF-8B6D-1FF3F2665627}" srcOrd="0" destOrd="0" presId="urn:microsoft.com/office/officeart/2005/8/layout/process4"/>
    <dgm:cxn modelId="{983346B4-463B-5146-9C8F-340FDC4BFDF6}" type="presParOf" srcId="{06202F48-B3C6-4DEF-8D98-E199D7EB849E}" destId="{91E019C4-0116-4FA4-8A2C-C4967A109427}" srcOrd="1" destOrd="0" presId="urn:microsoft.com/office/officeart/2005/8/layout/process4"/>
    <dgm:cxn modelId="{EF136671-C357-8742-A6C6-75504E944DDC}" type="presParOf" srcId="{06202F48-B3C6-4DEF-8D98-E199D7EB849E}" destId="{C3954AFE-AB64-40F6-A9F1-05A1BFB5EC2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225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Establish team</a:t>
          </a:r>
          <a:endParaRPr lang="en-US" noProof="0" dirty="0">
            <a:solidFill>
              <a:sysClr val="windowText" lastClr="000000">
                <a:hueOff val="0"/>
                <a:satOff val="0"/>
                <a:lumOff val="0"/>
                <a:alphaOff val="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153692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2. Create communication strategy</a:t>
          </a:r>
          <a:endParaRPr lang="en-US" noProof="0" dirty="0">
            <a:solidFill>
              <a:sysClr val="window" lastClr="FFFFFF">
                <a:lumMod val="7500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657E7048-05C1-420D-B19A-693534110F94}">
      <dgm:prSet/>
      <dgm: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3. Create FLOW Map</a:t>
          </a:r>
          <a:endParaRPr lang="en-US" noProof="0" dirty="0">
            <a:solidFill>
              <a:sysClr val="window" lastClr="FFFFFF">
                <a:lumMod val="7500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AB256ECF-FDBB-41D3-B61A-5609C6101F6F}" type="pres">
      <dgm:prSet presAssocID="{058A8407-43C2-4C9A-A5CE-6F520B265897}" presName="boxAndChildren" presStyleCnt="0"/>
      <dgm:spPr/>
      <dgm:t>
        <a:bodyPr/>
        <a:lstStyle/>
        <a:p>
          <a:endParaRPr lang="de-DE"/>
        </a:p>
      </dgm:t>
    </dgm:pt>
    <dgm:pt modelId="{C1424656-3845-4FF0-B2A4-F2F67FF28C2B}" type="pres">
      <dgm:prSet presAssocID="{058A8407-43C2-4C9A-A5CE-6F520B265897}" presName="parentTextBox" presStyleLbl="node1" presStyleIdx="0" presStyleCnt="1"/>
      <dgm:spPr/>
      <dgm:t>
        <a:bodyPr/>
        <a:lstStyle/>
        <a:p>
          <a:endParaRPr lang="de-DE"/>
        </a:p>
      </dgm:t>
    </dgm:pt>
    <dgm:pt modelId="{62D0BED3-534D-4409-9948-C42F7BCB6DB1}" type="pres">
      <dgm:prSet presAssocID="{058A8407-43C2-4C9A-A5CE-6F520B265897}" presName="entireBox" presStyleLbl="node1" presStyleIdx="0" presStyleCnt="1"/>
      <dgm:spPr/>
      <dgm:t>
        <a:bodyPr/>
        <a:lstStyle/>
        <a:p>
          <a:endParaRPr lang="de-DE"/>
        </a:p>
      </dgm:t>
    </dgm:pt>
    <dgm:pt modelId="{4173BA42-96DC-4484-9A3D-4C439F92D030}" type="pres">
      <dgm:prSet presAssocID="{058A8407-43C2-4C9A-A5CE-6F520B265897}" presName="descendantBox" presStyleCnt="0"/>
      <dgm:spPr/>
      <dgm:t>
        <a:bodyPr/>
        <a:lstStyle/>
        <a:p>
          <a:endParaRPr lang="de-DE"/>
        </a:p>
      </dgm:t>
    </dgm:pt>
    <dgm:pt modelId="{3E19E8FE-D596-4CBC-A9C8-60BC8A40A327}" type="pres">
      <dgm:prSet presAssocID="{3F232670-06E4-46DF-8499-20444EB1538E}" presName="childTextBox" presStyleLbl="fgAccFollowNode1" presStyleIdx="0" presStyleCnt="3">
        <dgm:presLayoutVars>
          <dgm:bulletEnabled val="1"/>
        </dgm:presLayoutVars>
      </dgm:prSet>
      <dgm:spPr/>
      <dgm:t>
        <a:bodyPr/>
        <a:lstStyle/>
        <a:p>
          <a:endParaRPr lang="de-DE"/>
        </a:p>
      </dgm:t>
    </dgm:pt>
    <dgm:pt modelId="{08B5A983-F018-499D-8094-D6E3C96E4E07}" type="pres">
      <dgm:prSet presAssocID="{A2C1CB99-B367-4513-BEEB-4FFE100A4070}" presName="childTextBox" presStyleLbl="fgAccFollowNode1" presStyleIdx="1" presStyleCnt="3">
        <dgm:presLayoutVars>
          <dgm:bulletEnabled val="1"/>
        </dgm:presLayoutVars>
      </dgm:prSet>
      <dgm:spPr/>
      <dgm:t>
        <a:bodyPr/>
        <a:lstStyle/>
        <a:p>
          <a:endParaRPr lang="de-DE"/>
        </a:p>
      </dgm:t>
    </dgm:pt>
    <dgm:pt modelId="{0E930E0A-9045-406A-B676-BD2BD9366E00}" type="pres">
      <dgm:prSet presAssocID="{657E7048-05C1-420D-B19A-693534110F94}" presName="childTextBox" presStyleLbl="fgAccFollowNode1" presStyleIdx="2" presStyleCnt="3">
        <dgm:presLayoutVars>
          <dgm:bulletEnabled val="1"/>
        </dgm:presLayoutVars>
      </dgm:prSet>
      <dgm:spPr/>
      <dgm:t>
        <a:bodyPr/>
        <a:lstStyle/>
        <a:p>
          <a:endParaRPr lang="de-DE"/>
        </a:p>
      </dgm:t>
    </dgm:pt>
  </dgm:ptLst>
  <dgm:cxnLst>
    <dgm:cxn modelId="{68CA886A-48AE-43E2-88B4-E3415D25CABF}" srcId="{058A8407-43C2-4C9A-A5CE-6F520B265897}" destId="{657E7048-05C1-420D-B19A-693534110F94}" srcOrd="2" destOrd="0" parTransId="{206D86FA-F59C-4485-A04E-8E8EB3F6A38D}" sibTransId="{EC9664D0-4B6F-4B8D-8534-EC019EC71EB1}"/>
    <dgm:cxn modelId="{B75B541B-17D6-7845-A99C-0636D11E7150}" type="presOf" srcId="{657E7048-05C1-420D-B19A-693534110F94}" destId="{0E930E0A-9045-406A-B676-BD2BD9366E00}" srcOrd="0" destOrd="0" presId="urn:microsoft.com/office/officeart/2005/8/layout/process4"/>
    <dgm:cxn modelId="{869D3E77-CF41-F449-A803-60E02C9F750B}" type="presOf" srcId="{1F6497EC-5114-41B0-8FC5-6FD95265D8C6}" destId="{DC766A8D-205C-4958-B2D9-776519C18506}" srcOrd="0" destOrd="0" presId="urn:microsoft.com/office/officeart/2005/8/layout/process4"/>
    <dgm:cxn modelId="{B115C6EE-C561-1246-A345-6C6F92FC24D6}" type="presOf" srcId="{058A8407-43C2-4C9A-A5CE-6F520B265897}" destId="{62D0BED3-534D-4409-9948-C42F7BCB6DB1}" srcOrd="1" destOrd="0" presId="urn:microsoft.com/office/officeart/2005/8/layout/process4"/>
    <dgm:cxn modelId="{EC054285-8345-4642-B616-23082DCAAAF5}" srcId="{1F6497EC-5114-41B0-8FC5-6FD95265D8C6}" destId="{058A8407-43C2-4C9A-A5CE-6F520B265897}" srcOrd="0" destOrd="0" parTransId="{F802C870-BE15-48BC-A0B3-AC5E5850AFBB}" sibTransId="{7934D99A-EAB1-4863-85BE-280F61414DBB}"/>
    <dgm:cxn modelId="{C278374B-2E49-4258-B24A-835047BF29F2}" srcId="{058A8407-43C2-4C9A-A5CE-6F520B265897}" destId="{3F232670-06E4-46DF-8499-20444EB1538E}" srcOrd="0" destOrd="0" parTransId="{74DEE18A-A8EA-49DF-9D23-9D9DDCFCF173}" sibTransId="{286EFFAC-98A2-4744-9E3D-EC26B5185EAF}"/>
    <dgm:cxn modelId="{4046AE3B-3F7D-294D-B28A-275D10964F3D}" type="presOf" srcId="{A2C1CB99-B367-4513-BEEB-4FFE100A4070}" destId="{08B5A983-F018-499D-8094-D6E3C96E4E07}" srcOrd="0" destOrd="0" presId="urn:microsoft.com/office/officeart/2005/8/layout/process4"/>
    <dgm:cxn modelId="{7D64B235-3630-DA4A-845A-9FA557BCD737}" type="presOf" srcId="{3F232670-06E4-46DF-8499-20444EB1538E}" destId="{3E19E8FE-D596-4CBC-A9C8-60BC8A40A327}" srcOrd="0" destOrd="0" presId="urn:microsoft.com/office/officeart/2005/8/layout/process4"/>
    <dgm:cxn modelId="{FE54CD45-CF3D-B547-8F28-88069A49BEC4}" type="presOf" srcId="{058A8407-43C2-4C9A-A5CE-6F520B265897}" destId="{C1424656-3845-4FF0-B2A4-F2F67FF28C2B}"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936090F0-1BE1-5A4D-A012-DF683892779A}" type="presParOf" srcId="{DC766A8D-205C-4958-B2D9-776519C18506}" destId="{AB256ECF-FDBB-41D3-B61A-5609C6101F6F}" srcOrd="0" destOrd="0" presId="urn:microsoft.com/office/officeart/2005/8/layout/process4"/>
    <dgm:cxn modelId="{DFED9ED3-0CD3-A141-86F1-88ACF931F0AF}" type="presParOf" srcId="{AB256ECF-FDBB-41D3-B61A-5609C6101F6F}" destId="{C1424656-3845-4FF0-B2A4-F2F67FF28C2B}" srcOrd="0" destOrd="0" presId="urn:microsoft.com/office/officeart/2005/8/layout/process4"/>
    <dgm:cxn modelId="{DD5E0978-B457-6E44-A8DC-AF94AEBDD3F6}" type="presParOf" srcId="{AB256ECF-FDBB-41D3-B61A-5609C6101F6F}" destId="{62D0BED3-534D-4409-9948-C42F7BCB6DB1}" srcOrd="1" destOrd="0" presId="urn:microsoft.com/office/officeart/2005/8/layout/process4"/>
    <dgm:cxn modelId="{3AD6E8BC-7BFD-F940-89C2-01E3B0F8FC77}" type="presParOf" srcId="{AB256ECF-FDBB-41D3-B61A-5609C6101F6F}" destId="{4173BA42-96DC-4484-9A3D-4C439F92D030}" srcOrd="2" destOrd="0" presId="urn:microsoft.com/office/officeart/2005/8/layout/process4"/>
    <dgm:cxn modelId="{67795BD5-75C3-3E4B-9CB6-CB9C9156A6E4}" type="presParOf" srcId="{4173BA42-96DC-4484-9A3D-4C439F92D030}" destId="{3E19E8FE-D596-4CBC-A9C8-60BC8A40A327}" srcOrd="0" destOrd="0" presId="urn:microsoft.com/office/officeart/2005/8/layout/process4"/>
    <dgm:cxn modelId="{566E2373-6704-FF49-8EF5-3D1535B8819E}" type="presParOf" srcId="{4173BA42-96DC-4484-9A3D-4C439F92D030}" destId="{08B5A983-F018-499D-8094-D6E3C96E4E07}" srcOrd="1" destOrd="0" presId="urn:microsoft.com/office/officeart/2005/8/layout/process4"/>
    <dgm:cxn modelId="{FDE6A231-1EB4-5742-8224-AC846C3DF07E}" type="presParOf" srcId="{4173BA42-96DC-4484-9A3D-4C439F92D030}" destId="{0E930E0A-9045-406A-B676-BD2BD9366E00}" srcOrd="2" destOrd="0" presId="urn:microsoft.com/office/officeart/2005/8/layout/process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225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1. Establish team</a:t>
          </a:r>
          <a:endParaRPr lang="en-US" noProof="0" dirty="0">
            <a:solidFill>
              <a:sysClr val="window" lastClr="FFFFFF">
                <a:lumMod val="7500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153692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Create communication strategy</a:t>
          </a:r>
          <a:endParaRPr lang="en-US" noProof="0" dirty="0">
            <a:solidFill>
              <a:sysClr val="windowText" lastClr="000000">
                <a:hueOff val="0"/>
                <a:satOff val="0"/>
                <a:lumOff val="0"/>
                <a:alphaOff val="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657E7048-05C1-420D-B19A-693534110F94}">
      <dgm:prSet/>
      <dgm: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3. Create FLOW Map</a:t>
          </a:r>
          <a:endParaRPr lang="en-US" noProof="0" dirty="0">
            <a:solidFill>
              <a:sysClr val="window" lastClr="FFFFFF">
                <a:lumMod val="7500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AB256ECF-FDBB-41D3-B61A-5609C6101F6F}" type="pres">
      <dgm:prSet presAssocID="{058A8407-43C2-4C9A-A5CE-6F520B265897}" presName="boxAndChildren" presStyleCnt="0"/>
      <dgm:spPr/>
      <dgm:t>
        <a:bodyPr/>
        <a:lstStyle/>
        <a:p>
          <a:endParaRPr lang="de-DE"/>
        </a:p>
      </dgm:t>
    </dgm:pt>
    <dgm:pt modelId="{C1424656-3845-4FF0-B2A4-F2F67FF28C2B}" type="pres">
      <dgm:prSet presAssocID="{058A8407-43C2-4C9A-A5CE-6F520B265897}" presName="parentTextBox" presStyleLbl="node1" presStyleIdx="0" presStyleCnt="1"/>
      <dgm:spPr/>
      <dgm:t>
        <a:bodyPr/>
        <a:lstStyle/>
        <a:p>
          <a:endParaRPr lang="de-DE"/>
        </a:p>
      </dgm:t>
    </dgm:pt>
    <dgm:pt modelId="{62D0BED3-534D-4409-9948-C42F7BCB6DB1}" type="pres">
      <dgm:prSet presAssocID="{058A8407-43C2-4C9A-A5CE-6F520B265897}" presName="entireBox" presStyleLbl="node1" presStyleIdx="0" presStyleCnt="1"/>
      <dgm:spPr/>
      <dgm:t>
        <a:bodyPr/>
        <a:lstStyle/>
        <a:p>
          <a:endParaRPr lang="de-DE"/>
        </a:p>
      </dgm:t>
    </dgm:pt>
    <dgm:pt modelId="{4173BA42-96DC-4484-9A3D-4C439F92D030}" type="pres">
      <dgm:prSet presAssocID="{058A8407-43C2-4C9A-A5CE-6F520B265897}" presName="descendantBox" presStyleCnt="0"/>
      <dgm:spPr/>
      <dgm:t>
        <a:bodyPr/>
        <a:lstStyle/>
        <a:p>
          <a:endParaRPr lang="de-DE"/>
        </a:p>
      </dgm:t>
    </dgm:pt>
    <dgm:pt modelId="{3E19E8FE-D596-4CBC-A9C8-60BC8A40A327}" type="pres">
      <dgm:prSet presAssocID="{3F232670-06E4-46DF-8499-20444EB1538E}" presName="childTextBox" presStyleLbl="fgAccFollowNode1" presStyleIdx="0" presStyleCnt="3">
        <dgm:presLayoutVars>
          <dgm:bulletEnabled val="1"/>
        </dgm:presLayoutVars>
      </dgm:prSet>
      <dgm:spPr/>
      <dgm:t>
        <a:bodyPr/>
        <a:lstStyle/>
        <a:p>
          <a:endParaRPr lang="de-DE"/>
        </a:p>
      </dgm:t>
    </dgm:pt>
    <dgm:pt modelId="{08B5A983-F018-499D-8094-D6E3C96E4E07}" type="pres">
      <dgm:prSet presAssocID="{A2C1CB99-B367-4513-BEEB-4FFE100A4070}" presName="childTextBox" presStyleLbl="fgAccFollowNode1" presStyleIdx="1" presStyleCnt="3">
        <dgm:presLayoutVars>
          <dgm:bulletEnabled val="1"/>
        </dgm:presLayoutVars>
      </dgm:prSet>
      <dgm:spPr/>
      <dgm:t>
        <a:bodyPr/>
        <a:lstStyle/>
        <a:p>
          <a:endParaRPr lang="de-DE"/>
        </a:p>
      </dgm:t>
    </dgm:pt>
    <dgm:pt modelId="{0E930E0A-9045-406A-B676-BD2BD9366E00}" type="pres">
      <dgm:prSet presAssocID="{657E7048-05C1-420D-B19A-693534110F94}" presName="childTextBox" presStyleLbl="fgAccFollowNode1" presStyleIdx="2" presStyleCnt="3">
        <dgm:presLayoutVars>
          <dgm:bulletEnabled val="1"/>
        </dgm:presLayoutVars>
      </dgm:prSet>
      <dgm:spPr/>
      <dgm:t>
        <a:bodyPr/>
        <a:lstStyle/>
        <a:p>
          <a:endParaRPr lang="de-DE"/>
        </a:p>
      </dgm:t>
    </dgm:pt>
  </dgm:ptLst>
  <dgm:cxnLst>
    <dgm:cxn modelId="{B67576CA-9C58-8C4E-BA31-A49177D552A5}" type="presOf" srcId="{3F232670-06E4-46DF-8499-20444EB1538E}" destId="{3E19E8FE-D596-4CBC-A9C8-60BC8A40A327}" srcOrd="0" destOrd="0" presId="urn:microsoft.com/office/officeart/2005/8/layout/process4"/>
    <dgm:cxn modelId="{68CA886A-48AE-43E2-88B4-E3415D25CABF}" srcId="{058A8407-43C2-4C9A-A5CE-6F520B265897}" destId="{657E7048-05C1-420D-B19A-693534110F94}" srcOrd="2" destOrd="0" parTransId="{206D86FA-F59C-4485-A04E-8E8EB3F6A38D}" sibTransId="{EC9664D0-4B6F-4B8D-8534-EC019EC71EB1}"/>
    <dgm:cxn modelId="{1994BC6B-02BC-DC4D-99DE-5F9306078B4C}" type="presOf" srcId="{A2C1CB99-B367-4513-BEEB-4FFE100A4070}" destId="{08B5A983-F018-499D-8094-D6E3C96E4E07}" srcOrd="0" destOrd="0" presId="urn:microsoft.com/office/officeart/2005/8/layout/process4"/>
    <dgm:cxn modelId="{90AB91BD-0065-6141-A804-E23E2ED09222}" type="presOf" srcId="{058A8407-43C2-4C9A-A5CE-6F520B265897}" destId="{62D0BED3-534D-4409-9948-C42F7BCB6DB1}" srcOrd="1" destOrd="0" presId="urn:microsoft.com/office/officeart/2005/8/layout/process4"/>
    <dgm:cxn modelId="{EC054285-8345-4642-B616-23082DCAAAF5}" srcId="{1F6497EC-5114-41B0-8FC5-6FD95265D8C6}" destId="{058A8407-43C2-4C9A-A5CE-6F520B265897}" srcOrd="0" destOrd="0" parTransId="{F802C870-BE15-48BC-A0B3-AC5E5850AFBB}" sibTransId="{7934D99A-EAB1-4863-85BE-280F61414DBB}"/>
    <dgm:cxn modelId="{C278374B-2E49-4258-B24A-835047BF29F2}" srcId="{058A8407-43C2-4C9A-A5CE-6F520B265897}" destId="{3F232670-06E4-46DF-8499-20444EB1538E}" srcOrd="0" destOrd="0" parTransId="{74DEE18A-A8EA-49DF-9D23-9D9DDCFCF173}" sibTransId="{286EFFAC-98A2-4744-9E3D-EC26B5185EAF}"/>
    <dgm:cxn modelId="{5B2DCD3E-42A3-F147-9667-6279A198FCB0}" type="presOf" srcId="{657E7048-05C1-420D-B19A-693534110F94}" destId="{0E930E0A-9045-406A-B676-BD2BD9366E00}" srcOrd="0" destOrd="0" presId="urn:microsoft.com/office/officeart/2005/8/layout/process4"/>
    <dgm:cxn modelId="{7EBE13B1-D48B-CE4E-BA8F-7A757B648947}" type="presOf" srcId="{1F6497EC-5114-41B0-8FC5-6FD95265D8C6}" destId="{DC766A8D-205C-4958-B2D9-776519C18506}"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B7E7B6C6-6F1F-0743-9BCE-574A5A88EE48}" type="presOf" srcId="{058A8407-43C2-4C9A-A5CE-6F520B265897}" destId="{C1424656-3845-4FF0-B2A4-F2F67FF28C2B}" srcOrd="0" destOrd="0" presId="urn:microsoft.com/office/officeart/2005/8/layout/process4"/>
    <dgm:cxn modelId="{CDB3B7E2-37EE-3446-B663-2554A99BC002}" type="presParOf" srcId="{DC766A8D-205C-4958-B2D9-776519C18506}" destId="{AB256ECF-FDBB-41D3-B61A-5609C6101F6F}" srcOrd="0" destOrd="0" presId="urn:microsoft.com/office/officeart/2005/8/layout/process4"/>
    <dgm:cxn modelId="{59B2F123-9230-094B-87AB-FD51E7A996DC}" type="presParOf" srcId="{AB256ECF-FDBB-41D3-B61A-5609C6101F6F}" destId="{C1424656-3845-4FF0-B2A4-F2F67FF28C2B}" srcOrd="0" destOrd="0" presId="urn:microsoft.com/office/officeart/2005/8/layout/process4"/>
    <dgm:cxn modelId="{F602685A-3057-444C-B590-0BF6D1173820}" type="presParOf" srcId="{AB256ECF-FDBB-41D3-B61A-5609C6101F6F}" destId="{62D0BED3-534D-4409-9948-C42F7BCB6DB1}" srcOrd="1" destOrd="0" presId="urn:microsoft.com/office/officeart/2005/8/layout/process4"/>
    <dgm:cxn modelId="{4F770493-21D9-144D-86A7-393B74BED286}" type="presParOf" srcId="{AB256ECF-FDBB-41D3-B61A-5609C6101F6F}" destId="{4173BA42-96DC-4484-9A3D-4C439F92D030}" srcOrd="2" destOrd="0" presId="urn:microsoft.com/office/officeart/2005/8/layout/process4"/>
    <dgm:cxn modelId="{DE5597F7-C83E-254E-BD2F-351EF27F774A}" type="presParOf" srcId="{4173BA42-96DC-4484-9A3D-4C439F92D030}" destId="{3E19E8FE-D596-4CBC-A9C8-60BC8A40A327}" srcOrd="0" destOrd="0" presId="urn:microsoft.com/office/officeart/2005/8/layout/process4"/>
    <dgm:cxn modelId="{194947BE-193E-3247-AB6E-9BAD5D34B6BA}" type="presParOf" srcId="{4173BA42-96DC-4484-9A3D-4C439F92D030}" destId="{08B5A983-F018-499D-8094-D6E3C96E4E07}" srcOrd="1" destOrd="0" presId="urn:microsoft.com/office/officeart/2005/8/layout/process4"/>
    <dgm:cxn modelId="{7F6D1CCC-5311-FA4C-AF6A-3B0F41536DF3}" type="presParOf" srcId="{4173BA42-96DC-4484-9A3D-4C439F92D030}" destId="{0E930E0A-9045-406A-B676-BD2BD9366E0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A848E-8FCD-48EC-A845-7E7E4EA4D2AB}">
      <dsp:nvSpPr>
        <dsp:cNvPr id="0" name=""/>
        <dsp:cNvSpPr/>
      </dsp:nvSpPr>
      <dsp:spPr>
        <a:xfrm>
          <a:off x="0" y="2042650"/>
          <a:ext cx="8839200" cy="134019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B. Managing Communication</a:t>
          </a:r>
          <a:endParaRPr lang="en-US" sz="1600" kern="1200" noProof="0" dirty="0">
            <a:solidFill>
              <a:sysClr val="window" lastClr="FFFFFF"/>
            </a:solidFill>
            <a:latin typeface="Arial"/>
            <a:ea typeface="+mn-ea"/>
            <a:cs typeface="+mn-cs"/>
          </a:endParaRPr>
        </a:p>
      </dsp:txBody>
      <dsp:txXfrm>
        <a:off x="0" y="2042650"/>
        <a:ext cx="8839200" cy="723707"/>
      </dsp:txXfrm>
    </dsp:sp>
    <dsp:sp modelId="{A5ED16AF-9B85-4AE7-833F-768D63C8F9D2}">
      <dsp:nvSpPr>
        <dsp:cNvPr id="0" name=""/>
        <dsp:cNvSpPr/>
      </dsp:nvSpPr>
      <dsp:spPr>
        <a:xfrm>
          <a:off x="4316"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1. Conformance analysis</a:t>
          </a:r>
          <a:endParaRPr lang="en-US" sz="1900" kern="1200" noProof="0" dirty="0">
            <a:solidFill>
              <a:sysClr val="windowText" lastClr="000000">
                <a:hueOff val="0"/>
                <a:satOff val="0"/>
                <a:lumOff val="0"/>
                <a:alphaOff val="0"/>
              </a:sysClr>
            </a:solidFill>
            <a:latin typeface="Arial"/>
            <a:ea typeface="+mn-ea"/>
            <a:cs typeface="+mn-cs"/>
          </a:endParaRPr>
        </a:p>
      </dsp:txBody>
      <dsp:txXfrm>
        <a:off x="4316" y="2739554"/>
        <a:ext cx="2943522" cy="616491"/>
      </dsp:txXfrm>
    </dsp:sp>
    <dsp:sp modelId="{775F718B-955C-4392-9721-81309EAFD661}">
      <dsp:nvSpPr>
        <dsp:cNvPr id="0" name=""/>
        <dsp:cNvSpPr/>
      </dsp:nvSpPr>
      <dsp:spPr>
        <a:xfrm>
          <a:off x="2947838"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2. Update FLOW Map</a:t>
          </a:r>
          <a:endParaRPr lang="en-US" sz="1900" kern="1200" noProof="0" dirty="0">
            <a:solidFill>
              <a:sysClr val="windowText" lastClr="000000">
                <a:hueOff val="0"/>
                <a:satOff val="0"/>
                <a:lumOff val="0"/>
                <a:alphaOff val="0"/>
              </a:sysClr>
            </a:solidFill>
            <a:latin typeface="Arial"/>
            <a:ea typeface="+mn-ea"/>
            <a:cs typeface="+mn-cs"/>
          </a:endParaRPr>
        </a:p>
      </dsp:txBody>
      <dsp:txXfrm>
        <a:off x="2947838" y="2739554"/>
        <a:ext cx="2943522" cy="616491"/>
      </dsp:txXfrm>
    </dsp:sp>
    <dsp:sp modelId="{0FF134D6-AE17-41A7-A86D-894E40ADF4AF}">
      <dsp:nvSpPr>
        <dsp:cNvPr id="0" name=""/>
        <dsp:cNvSpPr/>
      </dsp:nvSpPr>
      <dsp:spPr>
        <a:xfrm>
          <a:off x="5891361"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3. Coordinate communication</a:t>
          </a:r>
          <a:endParaRPr lang="en-US" sz="1900" kern="1200" noProof="0" dirty="0">
            <a:solidFill>
              <a:sysClr val="windowText" lastClr="000000">
                <a:hueOff val="0"/>
                <a:satOff val="0"/>
                <a:lumOff val="0"/>
                <a:alphaOff val="0"/>
              </a:sysClr>
            </a:solidFill>
            <a:latin typeface="Arial"/>
            <a:ea typeface="+mn-ea"/>
            <a:cs typeface="+mn-cs"/>
          </a:endParaRPr>
        </a:p>
      </dsp:txBody>
      <dsp:txXfrm>
        <a:off x="5891361" y="2739554"/>
        <a:ext cx="2943522" cy="616491"/>
      </dsp:txXfrm>
    </dsp:sp>
    <dsp:sp modelId="{02B5AAAA-9D01-464D-B164-28EE5FA9757B}">
      <dsp:nvSpPr>
        <dsp:cNvPr id="0" name=""/>
        <dsp:cNvSpPr/>
      </dsp:nvSpPr>
      <dsp:spPr>
        <a:xfrm rot="10800000">
          <a:off x="0" y="1526"/>
          <a:ext cx="8839200" cy="2061227"/>
        </a:xfrm>
        <a:prstGeom prst="upArrowCallou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rot="-10800000">
        <a:off x="0" y="254914"/>
        <a:ext cx="8839200" cy="470102"/>
      </dsp:txXfrm>
    </dsp:sp>
    <dsp:sp modelId="{DCBB5C8C-E2F3-46BF-8B6D-1FF3F2665627}">
      <dsp:nvSpPr>
        <dsp:cNvPr id="0" name=""/>
        <dsp:cNvSpPr/>
      </dsp:nvSpPr>
      <dsp:spPr>
        <a:xfrm>
          <a:off x="4316"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1. Establish team</a:t>
          </a:r>
          <a:endParaRPr lang="en-US" sz="1900" kern="1200" noProof="0" dirty="0">
            <a:solidFill>
              <a:sysClr val="windowText" lastClr="000000">
                <a:hueOff val="0"/>
                <a:satOff val="0"/>
                <a:lumOff val="0"/>
                <a:alphaOff val="0"/>
              </a:sysClr>
            </a:solidFill>
            <a:latin typeface="Arial"/>
            <a:ea typeface="+mn-ea"/>
            <a:cs typeface="+mn-cs"/>
          </a:endParaRPr>
        </a:p>
      </dsp:txBody>
      <dsp:txXfrm>
        <a:off x="4316" y="725016"/>
        <a:ext cx="2943522" cy="616306"/>
      </dsp:txXfrm>
    </dsp:sp>
    <dsp:sp modelId="{91E019C4-0116-4FA4-8A2C-C4967A109427}">
      <dsp:nvSpPr>
        <dsp:cNvPr id="0" name=""/>
        <dsp:cNvSpPr/>
      </dsp:nvSpPr>
      <dsp:spPr>
        <a:xfrm>
          <a:off x="2947838"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2. Create communication strategy</a:t>
          </a:r>
          <a:endParaRPr lang="en-US" sz="1900" kern="1200" noProof="0" dirty="0">
            <a:solidFill>
              <a:sysClr val="windowText" lastClr="000000">
                <a:hueOff val="0"/>
                <a:satOff val="0"/>
                <a:lumOff val="0"/>
                <a:alphaOff val="0"/>
              </a:sysClr>
            </a:solidFill>
            <a:latin typeface="Arial"/>
            <a:ea typeface="+mn-ea"/>
            <a:cs typeface="+mn-cs"/>
          </a:endParaRPr>
        </a:p>
      </dsp:txBody>
      <dsp:txXfrm>
        <a:off x="2947838" y="725016"/>
        <a:ext cx="2943522" cy="616306"/>
      </dsp:txXfrm>
    </dsp:sp>
    <dsp:sp modelId="{C3954AFE-AB64-40F6-A9F1-05A1BFB5EC20}">
      <dsp:nvSpPr>
        <dsp:cNvPr id="0" name=""/>
        <dsp:cNvSpPr/>
      </dsp:nvSpPr>
      <dsp:spPr>
        <a:xfrm>
          <a:off x="5891361"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3. Create FLOW Map</a:t>
          </a:r>
          <a:endParaRPr lang="en-US" sz="1900" kern="1200" noProof="0" dirty="0">
            <a:solidFill>
              <a:sysClr val="windowText" lastClr="000000">
                <a:hueOff val="0"/>
                <a:satOff val="0"/>
                <a:lumOff val="0"/>
                <a:alphaOff val="0"/>
              </a:sysClr>
            </a:solidFill>
            <a:latin typeface="Arial"/>
            <a:ea typeface="+mn-ea"/>
            <a:cs typeface="+mn-cs"/>
          </a:endParaRPr>
        </a:p>
      </dsp:txBody>
      <dsp:txXfrm>
        <a:off x="5891361" y="725016"/>
        <a:ext cx="2943522" cy="616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BED3-534D-4409-9948-C42F7BCB6DB1}">
      <dsp:nvSpPr>
        <dsp:cNvPr id="0" name=""/>
        <dsp:cNvSpPr/>
      </dsp:nvSpPr>
      <dsp: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a:off x="0" y="0"/>
        <a:ext cx="4608512" cy="466611"/>
      </dsp:txXfrm>
    </dsp:sp>
    <dsp:sp modelId="{3E19E8FE-D596-4CBC-A9C8-60BC8A40A327}">
      <dsp:nvSpPr>
        <dsp:cNvPr id="0" name=""/>
        <dsp:cNvSpPr/>
      </dsp:nvSpPr>
      <dsp:spPr>
        <a:xfrm>
          <a:off x="225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Text" lastClr="000000">
                  <a:hueOff val="0"/>
                  <a:satOff val="0"/>
                  <a:lumOff val="0"/>
                  <a:alphaOff val="0"/>
                </a:sysClr>
              </a:solidFill>
              <a:latin typeface="Arial"/>
              <a:ea typeface="+mn-ea"/>
              <a:cs typeface="+mn-cs"/>
            </a:rPr>
            <a:t>1. Establish team</a:t>
          </a:r>
          <a:endParaRPr lang="en-US" sz="1000" kern="1200" noProof="0" dirty="0">
            <a:solidFill>
              <a:sysClr val="windowText" lastClr="000000">
                <a:hueOff val="0"/>
                <a:satOff val="0"/>
                <a:lumOff val="0"/>
                <a:alphaOff val="0"/>
              </a:sysClr>
            </a:solidFill>
            <a:latin typeface="Arial"/>
            <a:ea typeface="+mn-ea"/>
            <a:cs typeface="+mn-cs"/>
          </a:endParaRPr>
        </a:p>
      </dsp:txBody>
      <dsp:txXfrm>
        <a:off x="2250" y="449329"/>
        <a:ext cx="1534670" cy="397484"/>
      </dsp:txXfrm>
    </dsp:sp>
    <dsp:sp modelId="{08B5A983-F018-499D-8094-D6E3C96E4E07}">
      <dsp:nvSpPr>
        <dsp:cNvPr id="0" name=""/>
        <dsp:cNvSpPr/>
      </dsp:nvSpPr>
      <dsp:spPr>
        <a:xfrm>
          <a:off x="153692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2. Create communication strategy</a:t>
          </a:r>
          <a:endParaRPr lang="en-US" sz="1000" kern="1200" noProof="0" dirty="0">
            <a:solidFill>
              <a:sysClr val="window" lastClr="FFFFFF">
                <a:lumMod val="75000"/>
              </a:sysClr>
            </a:solidFill>
            <a:latin typeface="Arial"/>
            <a:ea typeface="+mn-ea"/>
            <a:cs typeface="+mn-cs"/>
          </a:endParaRPr>
        </a:p>
      </dsp:txBody>
      <dsp:txXfrm>
        <a:off x="1536920" y="449329"/>
        <a:ext cx="1534670" cy="397484"/>
      </dsp:txXfrm>
    </dsp:sp>
    <dsp:sp modelId="{0E930E0A-9045-406A-B676-BD2BD9366E00}">
      <dsp:nvSpPr>
        <dsp:cNvPr id="0" name=""/>
        <dsp:cNvSpPr/>
      </dsp:nvSpPr>
      <dsp: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3. Create FLOW Map</a:t>
          </a:r>
          <a:endParaRPr lang="en-US" sz="1000" kern="1200" noProof="0" dirty="0">
            <a:solidFill>
              <a:sysClr val="window" lastClr="FFFFFF">
                <a:lumMod val="75000"/>
              </a:sysClr>
            </a:solidFill>
            <a:latin typeface="Arial"/>
            <a:ea typeface="+mn-ea"/>
            <a:cs typeface="+mn-cs"/>
          </a:endParaRPr>
        </a:p>
      </dsp:txBody>
      <dsp:txXfrm>
        <a:off x="3071591" y="449329"/>
        <a:ext cx="1534670" cy="3974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BED3-534D-4409-9948-C42F7BCB6DB1}">
      <dsp:nvSpPr>
        <dsp:cNvPr id="0" name=""/>
        <dsp:cNvSpPr/>
      </dsp:nvSpPr>
      <dsp: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a:off x="0" y="0"/>
        <a:ext cx="4608512" cy="466611"/>
      </dsp:txXfrm>
    </dsp:sp>
    <dsp:sp modelId="{3E19E8FE-D596-4CBC-A9C8-60BC8A40A327}">
      <dsp:nvSpPr>
        <dsp:cNvPr id="0" name=""/>
        <dsp:cNvSpPr/>
      </dsp:nvSpPr>
      <dsp:spPr>
        <a:xfrm>
          <a:off x="225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1. Establish team</a:t>
          </a:r>
          <a:endParaRPr lang="en-US" sz="1000" kern="1200" noProof="0" dirty="0">
            <a:solidFill>
              <a:sysClr val="window" lastClr="FFFFFF">
                <a:lumMod val="75000"/>
              </a:sysClr>
            </a:solidFill>
            <a:latin typeface="Arial"/>
            <a:ea typeface="+mn-ea"/>
            <a:cs typeface="+mn-cs"/>
          </a:endParaRPr>
        </a:p>
      </dsp:txBody>
      <dsp:txXfrm>
        <a:off x="2250" y="449329"/>
        <a:ext cx="1534670" cy="397484"/>
      </dsp:txXfrm>
    </dsp:sp>
    <dsp:sp modelId="{08B5A983-F018-499D-8094-D6E3C96E4E07}">
      <dsp:nvSpPr>
        <dsp:cNvPr id="0" name=""/>
        <dsp:cNvSpPr/>
      </dsp:nvSpPr>
      <dsp:spPr>
        <a:xfrm>
          <a:off x="153692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Text" lastClr="000000">
                  <a:hueOff val="0"/>
                  <a:satOff val="0"/>
                  <a:lumOff val="0"/>
                  <a:alphaOff val="0"/>
                </a:sysClr>
              </a:solidFill>
              <a:latin typeface="Arial"/>
              <a:ea typeface="+mn-ea"/>
              <a:cs typeface="+mn-cs"/>
            </a:rPr>
            <a:t>2. Create communication strategy</a:t>
          </a:r>
          <a:endParaRPr lang="en-US" sz="1000" kern="1200" noProof="0" dirty="0">
            <a:solidFill>
              <a:sysClr val="windowText" lastClr="000000">
                <a:hueOff val="0"/>
                <a:satOff val="0"/>
                <a:lumOff val="0"/>
                <a:alphaOff val="0"/>
              </a:sysClr>
            </a:solidFill>
            <a:latin typeface="Arial"/>
            <a:ea typeface="+mn-ea"/>
            <a:cs typeface="+mn-cs"/>
          </a:endParaRPr>
        </a:p>
      </dsp:txBody>
      <dsp:txXfrm>
        <a:off x="1536920" y="449329"/>
        <a:ext cx="1534670" cy="397484"/>
      </dsp:txXfrm>
    </dsp:sp>
    <dsp:sp modelId="{0E930E0A-9045-406A-B676-BD2BD9366E00}">
      <dsp:nvSpPr>
        <dsp:cNvPr id="0" name=""/>
        <dsp:cNvSpPr/>
      </dsp:nvSpPr>
      <dsp: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3. Create FLOW Map</a:t>
          </a:r>
          <a:endParaRPr lang="en-US" sz="1000" kern="1200" noProof="0" dirty="0">
            <a:solidFill>
              <a:sysClr val="window" lastClr="FFFFFF">
                <a:lumMod val="75000"/>
              </a:sysClr>
            </a:solidFill>
            <a:latin typeface="Arial"/>
            <a:ea typeface="+mn-ea"/>
            <a:cs typeface="+mn-cs"/>
          </a:endParaRPr>
        </a:p>
      </dsp:txBody>
      <dsp:txXfrm>
        <a:off x="3071591" y="449329"/>
        <a:ext cx="1534670" cy="397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1BCA2-3606-4045-A70B-080651324F96}" type="datetimeFigureOut">
              <a:rPr lang="en-US" smtClean="0"/>
              <a:t>05/05/15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1CEE8-436C-C147-A08A-7C3C2C132AED}" type="slidenum">
              <a:rPr lang="en-US" smtClean="0"/>
              <a:t>‹#›</a:t>
            </a:fld>
            <a:endParaRPr lang="en-US"/>
          </a:p>
        </p:txBody>
      </p:sp>
    </p:spTree>
    <p:extLst>
      <p:ext uri="{BB962C8B-B14F-4D97-AF65-F5344CB8AC3E}">
        <p14:creationId xmlns:p14="http://schemas.microsoft.com/office/powerpoint/2010/main" val="11855447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5124" name="Rectangle 4"/>
          <p:cNvSpPr>
            <a:spLocks noGrp="1" noChangeArrowheads="1"/>
          </p:cNvSpPr>
          <p:nvPr>
            <p:ph type="ftr" sz="quarter" idx="4"/>
          </p:nvPr>
        </p:nvSpPr>
        <p:spPr>
          <a:noFill/>
        </p:spPr>
        <p:txBody>
          <a:bodyPr/>
          <a:lstStyle/>
          <a:p>
            <a:r>
              <a:rPr lang="de-DE" smtClean="0"/>
              <a:t>Juli 2004</a:t>
            </a:r>
          </a:p>
        </p:txBody>
      </p:sp>
      <p:sp>
        <p:nvSpPr>
          <p:cNvPr id="5125" name="Rectangle 5"/>
          <p:cNvSpPr>
            <a:spLocks noGrp="1" noChangeArrowheads="1"/>
          </p:cNvSpPr>
          <p:nvPr>
            <p:ph type="sldNum" sz="quarter" idx="5"/>
          </p:nvPr>
        </p:nvSpPr>
        <p:spPr>
          <a:noFill/>
        </p:spPr>
        <p:txBody>
          <a:bodyPr/>
          <a:lstStyle/>
          <a:p>
            <a:fld id="{4C730C22-7348-4056-B465-5D7CA49A4D41}" type="slidenum">
              <a:rPr lang="de-DE" smtClean="0"/>
              <a:pPr/>
              <a:t>2</a:t>
            </a:fld>
            <a:endParaRPr lang="de-DE" smtClean="0"/>
          </a:p>
        </p:txBody>
      </p:sp>
      <p:graphicFrame>
        <p:nvGraphicFramePr>
          <p:cNvPr id="5122" name="Object 2"/>
          <p:cNvGraphicFramePr>
            <a:graphicFrameLocks noChangeAspect="1"/>
          </p:cNvGraphicFramePr>
          <p:nvPr/>
        </p:nvGraphicFramePr>
        <p:xfrm>
          <a:off x="605750" y="632578"/>
          <a:ext cx="5625032" cy="3901837"/>
        </p:xfrm>
        <a:graphic>
          <a:graphicData uri="http://schemas.openxmlformats.org/presentationml/2006/ole">
            <mc:AlternateContent xmlns:mc="http://schemas.openxmlformats.org/markup-compatibility/2006">
              <mc:Choice xmlns:v="urn:schemas-microsoft-com:vml" Requires="v">
                <p:oleObj spid="_x0000_s2073" name="Folie" r:id="rId4" imgW="4572000" imgH="3429000" progId="PowerPoint.Slide.8">
                  <p:embed/>
                </p:oleObj>
              </mc:Choice>
              <mc:Fallback>
                <p:oleObj name="Folie" r:id="rId4" imgW="4572000" imgH="3429000"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750" y="632578"/>
                        <a:ext cx="5625032"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66BA48-C1F8-4B0D-8F98-C40B4A031117}" type="slidenum">
              <a:rPr lang="de-DE"/>
              <a:pPr/>
              <a:t>3</a:t>
            </a:fld>
            <a:endParaRPr lang="de-DE"/>
          </a:p>
        </p:txBody>
      </p:sp>
      <p:sp>
        <p:nvSpPr>
          <p:cNvPr id="29699" name="Rectangle 2"/>
          <p:cNvSpPr>
            <a:spLocks noGrp="1" noRot="1" noChangeAspect="1" noChangeArrowheads="1" noTextEdit="1"/>
          </p:cNvSpPr>
          <p:nvPr>
            <p:ph type="sldImg"/>
          </p:nvPr>
        </p:nvSpPr>
        <p:spPr>
          <a:xfrm>
            <a:off x="1296988" y="800100"/>
            <a:ext cx="4268787" cy="3200400"/>
          </a:xfrm>
          <a:ln/>
        </p:spPr>
      </p:sp>
      <p:sp>
        <p:nvSpPr>
          <p:cNvPr id="29700" name="Rectangle 3"/>
          <p:cNvSpPr>
            <a:spLocks noGrp="1" noChangeArrowheads="1"/>
          </p:cNvSpPr>
          <p:nvPr>
            <p:ph type="body" idx="1"/>
          </p:nvPr>
        </p:nvSpPr>
        <p:spPr>
          <a:xfrm>
            <a:off x="914508" y="4347531"/>
            <a:ext cx="5028986" cy="3848874"/>
          </a:xfrm>
          <a:noFill/>
          <a:ln/>
        </p:spPr>
        <p:txBody>
          <a:bodyPr/>
          <a:lstStyle/>
          <a:p>
            <a:pPr eaLnBrk="1" hangingPunct="1"/>
            <a:r>
              <a:rPr lang="de-DE" dirty="0" err="1" smtClean="0">
                <a:latin typeface="Arial" charset="0"/>
              </a:rPr>
              <a:t>Anecdote</a:t>
            </a:r>
            <a:r>
              <a:rPr lang="de-DE" dirty="0" smtClean="0">
                <a:latin typeface="Arial" charset="0"/>
              </a:rPr>
              <a:t> </a:t>
            </a:r>
            <a:r>
              <a:rPr lang="de-DE" dirty="0" err="1" smtClean="0">
                <a:latin typeface="Arial" charset="0"/>
              </a:rPr>
              <a:t>for</a:t>
            </a:r>
            <a:r>
              <a:rPr lang="de-DE" dirty="0" smtClean="0">
                <a:latin typeface="Arial" charset="0"/>
              </a:rPr>
              <a:t> </a:t>
            </a:r>
            <a:r>
              <a:rPr lang="de-DE" dirty="0" err="1" smtClean="0">
                <a:latin typeface="Arial" charset="0"/>
              </a:rPr>
              <a:t>task</a:t>
            </a:r>
            <a:r>
              <a:rPr lang="de-DE" dirty="0" smtClean="0">
                <a:latin typeface="Arial" charset="0"/>
              </a:rPr>
              <a:t>: </a:t>
            </a:r>
            <a:r>
              <a:rPr lang="de-DE" dirty="0" err="1" smtClean="0">
                <a:latin typeface="Arial" charset="0"/>
              </a:rPr>
              <a:t>Consider</a:t>
            </a:r>
            <a:r>
              <a:rPr lang="de-DE" dirty="0" smtClean="0">
                <a:latin typeface="Arial" charset="0"/>
              </a:rPr>
              <a:t> a </a:t>
            </a:r>
            <a:r>
              <a:rPr lang="de-DE" dirty="0" err="1" smtClean="0">
                <a:latin typeface="Arial" charset="0"/>
              </a:rPr>
              <a:t>project</a:t>
            </a:r>
            <a:r>
              <a:rPr lang="de-DE" dirty="0" smtClean="0">
                <a:latin typeface="Arial" charset="0"/>
              </a:rPr>
              <a:t> </a:t>
            </a:r>
            <a:r>
              <a:rPr lang="de-DE" dirty="0" err="1" smtClean="0">
                <a:latin typeface="Arial" charset="0"/>
              </a:rPr>
              <a:t>with</a:t>
            </a:r>
            <a:r>
              <a:rPr lang="de-DE" baseline="0" dirty="0" smtClean="0">
                <a:latin typeface="Arial" charset="0"/>
              </a:rPr>
              <a:t> </a:t>
            </a:r>
            <a:r>
              <a:rPr lang="de-DE" baseline="0" dirty="0" err="1" smtClean="0">
                <a:latin typeface="Arial" charset="0"/>
              </a:rPr>
              <a:t>some</a:t>
            </a:r>
            <a:r>
              <a:rPr lang="de-DE" baseline="0" dirty="0" smtClean="0">
                <a:latin typeface="Arial" charset="0"/>
              </a:rPr>
              <a:t> </a:t>
            </a:r>
            <a:r>
              <a:rPr lang="de-DE" baseline="0" dirty="0" err="1" smtClean="0">
                <a:latin typeface="Arial" charset="0"/>
              </a:rPr>
              <a:t>problems</a:t>
            </a:r>
            <a:r>
              <a:rPr lang="de-DE" baseline="0" dirty="0" smtClean="0">
                <a:latin typeface="Arial" charset="0"/>
              </a:rPr>
              <a:t>: </a:t>
            </a:r>
            <a:r>
              <a:rPr lang="de-DE" baseline="0" dirty="0" err="1" smtClean="0">
                <a:latin typeface="Arial" charset="0"/>
              </a:rPr>
              <a:t>There</a:t>
            </a:r>
            <a:r>
              <a:rPr lang="de-DE" baseline="0" dirty="0" smtClean="0">
                <a:latin typeface="Arial" charset="0"/>
              </a:rPr>
              <a:t> </a:t>
            </a:r>
            <a:r>
              <a:rPr lang="de-DE" baseline="0" dirty="0" err="1" smtClean="0">
                <a:latin typeface="Arial" charset="0"/>
              </a:rPr>
              <a:t>is</a:t>
            </a:r>
            <a:r>
              <a:rPr lang="de-DE" baseline="0" dirty="0" smtClean="0">
                <a:latin typeface="Arial" charset="0"/>
              </a:rPr>
              <a:t> a large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during</a:t>
            </a:r>
            <a:r>
              <a:rPr lang="de-DE" baseline="0" dirty="0" smtClean="0">
                <a:latin typeface="Arial" charset="0"/>
              </a:rPr>
              <a:t> </a:t>
            </a:r>
            <a:r>
              <a:rPr lang="de-DE" baseline="0" dirty="0" err="1" smtClean="0">
                <a:latin typeface="Arial" charset="0"/>
              </a:rPr>
              <a:t>the</a:t>
            </a:r>
            <a:r>
              <a:rPr lang="de-DE" baseline="0" dirty="0" smtClean="0">
                <a:latin typeface="Arial" charset="0"/>
              </a:rPr>
              <a:t> last </a:t>
            </a:r>
            <a:r>
              <a:rPr lang="de-DE" baseline="0" dirty="0" err="1" smtClean="0">
                <a:latin typeface="Arial" charset="0"/>
              </a:rPr>
              <a:t>weeks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received</a:t>
            </a:r>
            <a:r>
              <a:rPr lang="de-DE" baseline="0" dirty="0" smtClean="0">
                <a:latin typeface="Arial" charset="0"/>
              </a:rPr>
              <a:t> a </a:t>
            </a:r>
            <a:r>
              <a:rPr lang="de-DE" baseline="0" dirty="0" err="1" smtClean="0">
                <a:latin typeface="Arial" charset="0"/>
              </a:rPr>
              <a:t>couple</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a:t>
            </a:r>
            <a:r>
              <a:rPr lang="de-DE" baseline="0" dirty="0" smtClean="0">
                <a:latin typeface="Arial" charset="0"/>
              </a:rPr>
              <a:t> </a:t>
            </a:r>
            <a:r>
              <a:rPr lang="de-DE" baseline="0" dirty="0" err="1" smtClean="0">
                <a:latin typeface="Arial" charset="0"/>
              </a:rPr>
              <a:t>requests</a:t>
            </a:r>
            <a:r>
              <a:rPr lang="de-DE" baseline="0" dirty="0" smtClean="0">
                <a:latin typeface="Arial" charset="0"/>
              </a:rPr>
              <a:t>. First, </a:t>
            </a:r>
            <a:r>
              <a:rPr lang="de-DE" baseline="0" dirty="0" err="1" smtClean="0">
                <a:latin typeface="Arial" charset="0"/>
              </a:rPr>
              <a:t>there</a:t>
            </a:r>
            <a:r>
              <a:rPr lang="de-DE" baseline="0" dirty="0" smtClean="0">
                <a:latin typeface="Arial" charset="0"/>
              </a:rPr>
              <a:t> was </a:t>
            </a:r>
            <a:r>
              <a:rPr lang="de-DE" baseline="0" dirty="0" err="1" smtClean="0">
                <a:latin typeface="Arial" charset="0"/>
              </a:rPr>
              <a:t>resistance</a:t>
            </a:r>
            <a:r>
              <a:rPr lang="de-DE" baseline="0" dirty="0" smtClean="0">
                <a:latin typeface="Arial" charset="0"/>
              </a:rPr>
              <a:t>, but </a:t>
            </a:r>
            <a:r>
              <a:rPr lang="de-DE" baseline="0" dirty="0" err="1" smtClean="0">
                <a:latin typeface="Arial" charset="0"/>
              </a:rPr>
              <a:t>the</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crucial</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possible</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our</a:t>
            </a:r>
            <a:r>
              <a:rPr lang="de-DE" baseline="0" dirty="0" smtClean="0">
                <a:latin typeface="Arial" charset="0"/>
              </a:rPr>
              <a:t> fault </a:t>
            </a:r>
            <a:r>
              <a:rPr lang="de-DE" baseline="0" dirty="0" err="1" smtClean="0">
                <a:latin typeface="Arial" charset="0"/>
              </a:rPr>
              <a:t>that</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got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stuff</a:t>
            </a:r>
            <a:r>
              <a:rPr lang="de-DE" baseline="0" dirty="0" smtClean="0">
                <a:latin typeface="Arial" charset="0"/>
              </a:rPr>
              <a:t> </a:t>
            </a:r>
            <a:r>
              <a:rPr lang="de-DE" baseline="0" dirty="0" err="1" smtClean="0">
                <a:latin typeface="Arial" charset="0"/>
              </a:rPr>
              <a:t>wrong</a:t>
            </a:r>
            <a:r>
              <a:rPr lang="de-DE" baseline="0" dirty="0" smtClean="0">
                <a:latin typeface="Arial" charset="0"/>
              </a:rPr>
              <a:t>. But </a:t>
            </a:r>
            <a:r>
              <a:rPr lang="de-DE" baseline="0" dirty="0" err="1" smtClean="0">
                <a:latin typeface="Arial" charset="0"/>
              </a:rPr>
              <a:t>once</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accepted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first</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more</a:t>
            </a:r>
            <a:r>
              <a:rPr lang="de-DE" baseline="0" dirty="0" smtClean="0">
                <a:latin typeface="Arial" charset="0"/>
              </a:rPr>
              <a:t> </a:t>
            </a:r>
            <a:r>
              <a:rPr lang="de-DE" baseline="0" dirty="0" err="1" smtClean="0">
                <a:latin typeface="Arial" charset="0"/>
              </a:rPr>
              <a:t>appeared</a:t>
            </a:r>
            <a:r>
              <a:rPr lang="de-DE" baseline="0" dirty="0" smtClean="0">
                <a:latin typeface="Arial" charset="0"/>
              </a:rPr>
              <a:t>. </a:t>
            </a:r>
            <a:r>
              <a:rPr lang="de-DE" baseline="0" dirty="0" err="1" smtClean="0">
                <a:latin typeface="Arial" charset="0"/>
              </a:rPr>
              <a:t>Now</a:t>
            </a:r>
            <a:r>
              <a:rPr lang="de-DE" baseline="0" dirty="0" smtClean="0">
                <a:latin typeface="Arial" charset="0"/>
              </a:rPr>
              <a:t> </a:t>
            </a:r>
            <a:r>
              <a:rPr lang="de-DE" baseline="0" dirty="0" err="1" smtClean="0">
                <a:latin typeface="Arial" charset="0"/>
              </a:rPr>
              <a:t>we</a:t>
            </a:r>
            <a:r>
              <a:rPr lang="de-DE" baseline="0" dirty="0" smtClean="0">
                <a:latin typeface="Arial" charset="0"/>
              </a:rPr>
              <a:t> lost </a:t>
            </a:r>
            <a:r>
              <a:rPr lang="de-DE" baseline="0" dirty="0" err="1" smtClean="0">
                <a:latin typeface="Arial" charset="0"/>
              </a:rPr>
              <a:t>our</a:t>
            </a:r>
            <a:r>
              <a:rPr lang="de-DE" baseline="0" dirty="0" smtClean="0">
                <a:latin typeface="Arial" charset="0"/>
              </a:rPr>
              <a:t> </a:t>
            </a:r>
            <a:r>
              <a:rPr lang="de-DE" baseline="0" dirty="0" err="1" smtClean="0">
                <a:latin typeface="Arial" charset="0"/>
              </a:rPr>
              <a:t>overview</a:t>
            </a:r>
            <a:r>
              <a:rPr lang="de-DE" baseline="0" dirty="0" smtClean="0">
                <a:latin typeface="Arial" charset="0"/>
              </a:rPr>
              <a:t>. </a:t>
            </a:r>
            <a:r>
              <a:rPr lang="de-DE" baseline="0" dirty="0" err="1" smtClean="0">
                <a:latin typeface="Arial" charset="0"/>
              </a:rPr>
              <a:t>Our</a:t>
            </a:r>
            <a:r>
              <a:rPr lang="de-DE" baseline="0" dirty="0" smtClean="0">
                <a:latin typeface="Arial" charset="0"/>
              </a:rPr>
              <a:t> </a:t>
            </a:r>
            <a:r>
              <a:rPr lang="de-DE" baseline="0" dirty="0" err="1" smtClean="0">
                <a:latin typeface="Arial" charset="0"/>
              </a:rPr>
              <a:t>best</a:t>
            </a:r>
            <a:r>
              <a:rPr lang="de-DE" baseline="0" dirty="0" smtClean="0">
                <a:latin typeface="Arial" charset="0"/>
              </a:rPr>
              <a:t> </a:t>
            </a:r>
            <a:r>
              <a:rPr lang="de-DE" baseline="0" dirty="0" err="1" smtClean="0">
                <a:latin typeface="Arial" charset="0"/>
              </a:rPr>
              <a:t>designers</a:t>
            </a:r>
            <a:r>
              <a:rPr lang="de-DE" baseline="0" dirty="0" smtClean="0">
                <a:latin typeface="Arial" charset="0"/>
              </a:rPr>
              <a:t> </a:t>
            </a:r>
            <a:r>
              <a:rPr lang="de-DE" baseline="0" dirty="0" err="1" smtClean="0">
                <a:latin typeface="Arial" charset="0"/>
              </a:rPr>
              <a:t>spend</a:t>
            </a:r>
            <a:r>
              <a:rPr lang="de-DE" baseline="0" dirty="0" smtClean="0">
                <a:latin typeface="Arial" charset="0"/>
              </a:rPr>
              <a:t> </a:t>
            </a:r>
            <a:r>
              <a:rPr lang="de-DE" baseline="0" dirty="0" err="1" smtClean="0">
                <a:latin typeface="Arial" charset="0"/>
              </a:rPr>
              <a:t>most</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their</a:t>
            </a:r>
            <a:r>
              <a:rPr lang="de-DE" baseline="0" dirty="0" smtClean="0">
                <a:latin typeface="Arial" charset="0"/>
              </a:rPr>
              <a:t> </a:t>
            </a:r>
            <a:r>
              <a:rPr lang="de-DE" baseline="0" dirty="0" smtClean="0">
                <a:latin typeface="Arial" charset="0"/>
              </a:rPr>
              <a:t>time </a:t>
            </a:r>
            <a:r>
              <a:rPr lang="de-DE" baseline="0" dirty="0" err="1" smtClean="0">
                <a:latin typeface="Arial" charset="0"/>
              </a:rPr>
              <a:t>to</a:t>
            </a:r>
            <a:r>
              <a:rPr lang="de-DE" baseline="0" dirty="0" smtClean="0">
                <a:latin typeface="Arial" charset="0"/>
              </a:rPr>
              <a:t> </a:t>
            </a:r>
            <a:r>
              <a:rPr lang="de-DE" baseline="0" dirty="0" err="1" smtClean="0">
                <a:latin typeface="Arial" charset="0"/>
              </a:rPr>
              <a:t>understand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status</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software</a:t>
            </a:r>
            <a:r>
              <a:rPr lang="de-DE" baseline="0" dirty="0" smtClean="0">
                <a:latin typeface="Arial" charset="0"/>
              </a:rPr>
              <a:t> design. </a:t>
            </a:r>
            <a:r>
              <a:rPr lang="de-DE" baseline="0" dirty="0" err="1" smtClean="0">
                <a:latin typeface="Arial" charset="0"/>
              </a:rPr>
              <a:t>If</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continue</a:t>
            </a:r>
            <a:r>
              <a:rPr lang="de-DE" baseline="0" dirty="0" smtClean="0">
                <a:latin typeface="Arial" charset="0"/>
              </a:rPr>
              <a:t> </a:t>
            </a:r>
            <a:r>
              <a:rPr lang="de-DE" baseline="0" dirty="0" err="1" smtClean="0">
                <a:latin typeface="Arial" charset="0"/>
              </a:rPr>
              <a:t>like</a:t>
            </a:r>
            <a:r>
              <a:rPr lang="de-DE" baseline="0" dirty="0" smtClean="0">
                <a:latin typeface="Arial" charset="0"/>
              </a:rPr>
              <a:t> </a:t>
            </a:r>
            <a:r>
              <a:rPr lang="de-DE" baseline="0" dirty="0" err="1" smtClean="0">
                <a:latin typeface="Arial" charset="0"/>
              </a:rPr>
              <a:t>this</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project</a:t>
            </a:r>
            <a:r>
              <a:rPr lang="de-DE" baseline="0" dirty="0" smtClean="0">
                <a:latin typeface="Arial" charset="0"/>
              </a:rPr>
              <a:t> will </a:t>
            </a:r>
            <a:r>
              <a:rPr lang="de-DE" baseline="0" dirty="0" err="1" smtClean="0">
                <a:latin typeface="Arial" charset="0"/>
              </a:rPr>
              <a:t>fail</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neither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want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to</a:t>
            </a:r>
            <a:r>
              <a:rPr lang="de-DE" baseline="0" dirty="0" smtClean="0">
                <a:latin typeface="Arial" charset="0"/>
              </a:rPr>
              <a:t> happen. </a:t>
            </a:r>
            <a:endParaRPr lang="de-DE" dirty="0" smtClean="0">
              <a:latin typeface="Arial" charset="0"/>
            </a:endParaRPr>
          </a:p>
          <a:p>
            <a:pPr eaLnBrk="1" hangingPunct="1"/>
            <a:endParaRPr lang="de-DE" dirty="0" smtClean="0">
              <a:latin typeface="Arial" charset="0"/>
            </a:endParaRPr>
          </a:p>
          <a:p>
            <a:pPr eaLnBrk="1" hangingPunct="1"/>
            <a:r>
              <a:rPr lang="de-DE" dirty="0" err="1" smtClean="0">
                <a:latin typeface="Arial" charset="0"/>
              </a:rPr>
              <a:t>Kurt‘s</a:t>
            </a:r>
            <a:r>
              <a:rPr lang="de-DE" dirty="0" smtClean="0">
                <a:latin typeface="Arial" charset="0"/>
              </a:rPr>
              <a:t> Text:</a:t>
            </a:r>
            <a:r>
              <a:rPr lang="de-DE" baseline="0" dirty="0" smtClean="0">
                <a:latin typeface="Arial" charset="0"/>
              </a:rPr>
              <a:t> </a:t>
            </a:r>
            <a:r>
              <a:rPr lang="de-DE" dirty="0" smtClean="0">
                <a:latin typeface="Arial" charset="0"/>
              </a:rPr>
              <a:t>Oft beginnt ein Projekt „klassisch“ und möchte dann unterwegs agiler werden. Dies ist oft der Fall, wenn man mit einer sehr umfangreichen Spezifikation Schwierigkeiten hat und feststellt, dass man mit dem Ändern gar nicht mehr nachkommt.</a:t>
            </a:r>
          </a:p>
          <a:p>
            <a:pPr eaLnBrk="1" hangingPunct="1"/>
            <a:r>
              <a:rPr lang="de-DE" dirty="0" smtClean="0">
                <a:latin typeface="Arial" charset="0"/>
              </a:rPr>
              <a:t>Druck wird reduziert, damit für die folgenden Schritte Luft bleibt.</a:t>
            </a:r>
          </a:p>
          <a:p>
            <a:pPr eaLnBrk="1" hangingPunct="1"/>
            <a:endParaRPr lang="de-DE" dirty="0" smtClean="0">
              <a:latin typeface="Arial" charset="0"/>
            </a:endParaRPr>
          </a:p>
          <a:p>
            <a:pPr eaLnBrk="1" hangingPunct="1"/>
            <a:r>
              <a:rPr lang="de-DE" dirty="0" smtClean="0">
                <a:latin typeface="Arial" charset="0"/>
              </a:rPr>
              <a:t>Text </a:t>
            </a:r>
            <a:r>
              <a:rPr lang="de-DE" dirty="0" err="1" smtClean="0">
                <a:latin typeface="Arial" charset="0"/>
              </a:rPr>
              <a:t>for</a:t>
            </a:r>
            <a:r>
              <a:rPr lang="de-DE" dirty="0" smtClean="0">
                <a:latin typeface="Arial" charset="0"/>
              </a:rPr>
              <a:t> a </a:t>
            </a:r>
            <a:r>
              <a:rPr lang="de-DE" dirty="0" err="1" smtClean="0">
                <a:latin typeface="Arial" charset="0"/>
              </a:rPr>
              <a:t>handout</a:t>
            </a:r>
            <a:r>
              <a:rPr lang="de-DE" dirty="0" smtClean="0">
                <a:latin typeface="Arial" charset="0"/>
              </a:rPr>
              <a:t>:</a:t>
            </a:r>
          </a:p>
          <a:p>
            <a:pPr eaLnBrk="1" hangingPunct="1"/>
            <a:r>
              <a:rPr lang="de-DE" dirty="0" smtClean="0">
                <a:latin typeface="Arial" charset="0"/>
              </a:rPr>
              <a:t>As </a:t>
            </a:r>
            <a:r>
              <a:rPr lang="de-DE" dirty="0" err="1" smtClean="0">
                <a:latin typeface="Arial" charset="0"/>
              </a:rPr>
              <a:t>above</a:t>
            </a:r>
            <a:r>
              <a:rPr lang="de-DE" dirty="0" smtClean="0">
                <a:latin typeface="Arial" charset="0"/>
              </a:rPr>
              <a:t>, </a:t>
            </a:r>
            <a:r>
              <a:rPr lang="de-DE" dirty="0" err="1" smtClean="0">
                <a:latin typeface="Arial" charset="0"/>
              </a:rPr>
              <a:t>then</a:t>
            </a:r>
            <a:r>
              <a:rPr lang="de-DE" baseline="0" dirty="0" smtClean="0">
                <a:latin typeface="Arial" charset="0"/>
              </a:rPr>
              <a:t> a </a:t>
            </a:r>
            <a:r>
              <a:rPr lang="de-DE" baseline="0" dirty="0" err="1" smtClean="0">
                <a:latin typeface="Arial" charset="0"/>
              </a:rPr>
              <a:t>few</a:t>
            </a:r>
            <a:r>
              <a:rPr lang="de-DE" baseline="0" dirty="0" smtClean="0">
                <a:latin typeface="Arial" charset="0"/>
              </a:rPr>
              <a:t> </a:t>
            </a:r>
            <a:r>
              <a:rPr lang="de-DE" baseline="0" dirty="0" err="1" smtClean="0">
                <a:latin typeface="Arial" charset="0"/>
              </a:rPr>
              <a:t>developer</a:t>
            </a:r>
            <a:r>
              <a:rPr lang="de-DE" baseline="0" dirty="0" smtClean="0">
                <a:latin typeface="Arial" charset="0"/>
              </a:rPr>
              <a:t> </a:t>
            </a:r>
            <a:r>
              <a:rPr lang="de-DE" baseline="0" dirty="0" err="1" smtClean="0">
                <a:latin typeface="Arial" charset="0"/>
              </a:rPr>
              <a:t>quotes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just </a:t>
            </a:r>
            <a:r>
              <a:rPr lang="de-DE" baseline="0" dirty="0" err="1" smtClean="0">
                <a:latin typeface="Arial" charset="0"/>
              </a:rPr>
              <a:t>too</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documents</a:t>
            </a:r>
            <a:r>
              <a:rPr lang="de-DE" baseline="0" dirty="0" smtClean="0">
                <a:latin typeface="Arial" charset="0"/>
              </a:rPr>
              <a:t>. </a:t>
            </a:r>
            <a:r>
              <a:rPr lang="de-DE" baseline="0" dirty="0" err="1" smtClean="0">
                <a:latin typeface="Arial" charset="0"/>
              </a:rPr>
              <a:t>Don‘t</a:t>
            </a:r>
            <a:r>
              <a:rPr lang="de-DE" baseline="0" dirty="0" smtClean="0">
                <a:latin typeface="Arial" charset="0"/>
              </a:rPr>
              <a:t> </a:t>
            </a:r>
            <a:r>
              <a:rPr lang="de-DE" baseline="0" dirty="0" err="1" smtClean="0">
                <a:latin typeface="Arial" charset="0"/>
              </a:rPr>
              <a:t>get</a:t>
            </a:r>
            <a:r>
              <a:rPr lang="de-DE" baseline="0" dirty="0" smtClean="0">
                <a:latin typeface="Arial" charset="0"/>
              </a:rPr>
              <a:t> </a:t>
            </a:r>
            <a:r>
              <a:rPr lang="de-DE" baseline="0" dirty="0" err="1" smtClean="0">
                <a:latin typeface="Arial" charset="0"/>
              </a:rPr>
              <a:t>me</a:t>
            </a:r>
            <a:r>
              <a:rPr lang="de-DE" baseline="0" dirty="0" smtClean="0">
                <a:latin typeface="Arial" charset="0"/>
              </a:rPr>
              <a:t> </a:t>
            </a:r>
            <a:r>
              <a:rPr lang="de-DE" baseline="0" dirty="0" err="1" smtClean="0">
                <a:latin typeface="Arial" charset="0"/>
              </a:rPr>
              <a:t>wrong</a:t>
            </a:r>
            <a:r>
              <a:rPr lang="de-DE" baseline="0" dirty="0" smtClean="0">
                <a:latin typeface="Arial" charset="0"/>
              </a:rPr>
              <a:t>, I </a:t>
            </a:r>
            <a:r>
              <a:rPr lang="de-DE" baseline="0" dirty="0" err="1" smtClean="0">
                <a:latin typeface="Arial" charset="0"/>
              </a:rPr>
              <a:t>think</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need</a:t>
            </a:r>
            <a:r>
              <a:rPr lang="de-DE" baseline="0" dirty="0" smtClean="0">
                <a:latin typeface="Arial" charset="0"/>
              </a:rPr>
              <a:t> </a:t>
            </a:r>
            <a:r>
              <a:rPr lang="de-DE" baseline="0" dirty="0" err="1" smtClean="0">
                <a:latin typeface="Arial" charset="0"/>
              </a:rPr>
              <a:t>both</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example</a:t>
            </a:r>
            <a:r>
              <a:rPr lang="de-DE" baseline="0" dirty="0" smtClean="0">
                <a:latin typeface="Arial" charset="0"/>
              </a:rPr>
              <a:t>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system</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But </a:t>
            </a:r>
            <a:r>
              <a:rPr lang="de-DE" baseline="0" dirty="0" err="1" smtClean="0">
                <a:latin typeface="Arial" charset="0"/>
              </a:rPr>
              <a:t>for</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I </a:t>
            </a:r>
            <a:r>
              <a:rPr lang="de-DE" baseline="0" dirty="0" err="1" smtClean="0">
                <a:latin typeface="Arial" charset="0"/>
              </a:rPr>
              <a:t>start</a:t>
            </a:r>
            <a:r>
              <a:rPr lang="de-DE" baseline="0" dirty="0" smtClean="0">
                <a:latin typeface="Arial" charset="0"/>
              </a:rPr>
              <a:t> </a:t>
            </a:r>
            <a:r>
              <a:rPr lang="de-DE" baseline="0" dirty="0" err="1" smtClean="0">
                <a:latin typeface="Arial" charset="0"/>
              </a:rPr>
              <a:t>changing</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code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then</a:t>
            </a:r>
            <a:r>
              <a:rPr lang="de-DE" baseline="0" dirty="0" smtClean="0">
                <a:latin typeface="Arial" charset="0"/>
              </a:rPr>
              <a:t> </a:t>
            </a:r>
            <a:r>
              <a:rPr lang="de-DE" baseline="0" dirty="0" err="1" smtClean="0">
                <a:latin typeface="Arial" charset="0"/>
              </a:rPr>
              <a:t>go</a:t>
            </a:r>
            <a:r>
              <a:rPr lang="de-DE" baseline="0" dirty="0" smtClean="0">
                <a:latin typeface="Arial" charset="0"/>
              </a:rPr>
              <a:t> back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requirements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„The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helpful</a:t>
            </a:r>
            <a:r>
              <a:rPr lang="de-DE" baseline="0" dirty="0" smtClean="0">
                <a:latin typeface="Arial" charset="0"/>
              </a:rPr>
              <a:t>, I </a:t>
            </a:r>
            <a:r>
              <a:rPr lang="de-DE" baseline="0" dirty="0" err="1" smtClean="0">
                <a:latin typeface="Arial" charset="0"/>
              </a:rPr>
              <a:t>ony</a:t>
            </a:r>
            <a:r>
              <a:rPr lang="de-DE" baseline="0" dirty="0" smtClean="0">
                <a:latin typeface="Arial" charset="0"/>
              </a:rPr>
              <a:t> </a:t>
            </a:r>
            <a:r>
              <a:rPr lang="de-DE" baseline="0" dirty="0" err="1" smtClean="0">
                <a:latin typeface="Arial" charset="0"/>
              </a:rPr>
              <a:t>wish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users</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edit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once</a:t>
            </a:r>
            <a:r>
              <a:rPr lang="de-DE" baseline="0" dirty="0" smtClean="0">
                <a:latin typeface="Arial" charset="0"/>
              </a:rPr>
              <a:t> in a </a:t>
            </a:r>
            <a:r>
              <a:rPr lang="de-DE" baseline="0" dirty="0" err="1" smtClean="0">
                <a:latin typeface="Arial" charset="0"/>
              </a:rPr>
              <a:t>while</a:t>
            </a:r>
            <a:r>
              <a:rPr lang="de-DE" baseline="0" dirty="0" smtClean="0">
                <a:latin typeface="Arial" charset="0"/>
              </a:rPr>
              <a:t>. </a:t>
            </a:r>
            <a:r>
              <a:rPr lang="de-DE" baseline="0" dirty="0" err="1" smtClean="0">
                <a:latin typeface="Arial" charset="0"/>
              </a:rPr>
              <a:t>They</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confused</a:t>
            </a:r>
            <a:r>
              <a:rPr lang="de-DE" baseline="0" dirty="0" smtClean="0">
                <a:latin typeface="Arial" charset="0"/>
              </a:rPr>
              <a:t> </a:t>
            </a:r>
            <a:r>
              <a:rPr lang="de-DE" baseline="0" dirty="0" err="1" smtClean="0">
                <a:latin typeface="Arial" charset="0"/>
              </a:rPr>
              <a:t>by</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themselves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„System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I </a:t>
            </a:r>
            <a:r>
              <a:rPr lang="de-DE" baseline="0" dirty="0" err="1" smtClean="0">
                <a:latin typeface="Arial" charset="0"/>
              </a:rPr>
              <a:t>know</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supposed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useful</a:t>
            </a:r>
            <a:r>
              <a:rPr lang="de-DE" baseline="0" dirty="0" smtClean="0">
                <a:latin typeface="Arial" charset="0"/>
              </a:rPr>
              <a:t>. But </a:t>
            </a:r>
            <a:r>
              <a:rPr lang="de-DE" baseline="0" dirty="0" err="1" smtClean="0">
                <a:latin typeface="Arial" charset="0"/>
              </a:rPr>
              <a:t>currently</a:t>
            </a:r>
            <a:r>
              <a:rPr lang="de-DE" baseline="0" dirty="0" smtClean="0">
                <a:latin typeface="Arial" charset="0"/>
              </a:rPr>
              <a:t> I just </a:t>
            </a:r>
            <a:r>
              <a:rPr lang="de-DE" baseline="0" dirty="0" err="1" smtClean="0">
                <a:latin typeface="Arial" charset="0"/>
              </a:rPr>
              <a:t>try</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keep</a:t>
            </a:r>
            <a:r>
              <a:rPr lang="de-DE" baseline="0" dirty="0" smtClean="0">
                <a:latin typeface="Arial" charset="0"/>
              </a:rPr>
              <a:t> </a:t>
            </a:r>
            <a:r>
              <a:rPr lang="de-DE" baseline="0" dirty="0" err="1" smtClean="0">
                <a:latin typeface="Arial" charset="0"/>
              </a:rPr>
              <a:t>it</a:t>
            </a:r>
            <a:r>
              <a:rPr lang="de-DE" baseline="0" dirty="0" smtClean="0">
                <a:latin typeface="Arial" charset="0"/>
              </a:rPr>
              <a:t> in </a:t>
            </a:r>
            <a:r>
              <a:rPr lang="de-DE" baseline="0" dirty="0" err="1" smtClean="0">
                <a:latin typeface="Arial" charset="0"/>
              </a:rPr>
              <a:t>sync</a:t>
            </a:r>
            <a:r>
              <a:rPr lang="de-DE" baseline="0" dirty="0" smtClean="0">
                <a:latin typeface="Arial" charset="0"/>
              </a:rPr>
              <a:t> </a:t>
            </a:r>
            <a:r>
              <a:rPr lang="de-DE" baseline="0" dirty="0" err="1" smtClean="0">
                <a:latin typeface="Arial" charset="0"/>
              </a:rPr>
              <a:t>with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unit</a:t>
            </a:r>
            <a:r>
              <a:rPr lang="de-DE" baseline="0" dirty="0" smtClean="0">
                <a:latin typeface="Arial" charset="0"/>
              </a:rPr>
              <a:t> </a:t>
            </a:r>
            <a:r>
              <a:rPr lang="de-DE" baseline="0" dirty="0" err="1" smtClean="0">
                <a:latin typeface="Arial" charset="0"/>
              </a:rPr>
              <a:t>tests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writing</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We</a:t>
            </a:r>
            <a:r>
              <a:rPr lang="de-DE" baseline="0" dirty="0" smtClean="0">
                <a:latin typeface="Arial" charset="0"/>
              </a:rPr>
              <a:t> </a:t>
            </a:r>
            <a:r>
              <a:rPr lang="de-DE" baseline="0" dirty="0" err="1" smtClean="0">
                <a:latin typeface="Arial" charset="0"/>
              </a:rPr>
              <a:t>probably</a:t>
            </a:r>
            <a:r>
              <a:rPr lang="de-DE" baseline="0" dirty="0" smtClean="0">
                <a:latin typeface="Arial" charset="0"/>
              </a:rPr>
              <a:t> </a:t>
            </a:r>
            <a:r>
              <a:rPr lang="de-DE" baseline="0" dirty="0" err="1" smtClean="0">
                <a:latin typeface="Arial" charset="0"/>
              </a:rPr>
              <a:t>should</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design </a:t>
            </a:r>
            <a:r>
              <a:rPr lang="de-DE" baseline="0" dirty="0" err="1" smtClean="0">
                <a:latin typeface="Arial" charset="0"/>
              </a:rPr>
              <a:t>document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outated</a:t>
            </a:r>
            <a:r>
              <a:rPr lang="de-DE" baseline="0" dirty="0" smtClean="0">
                <a:latin typeface="Arial" charset="0"/>
              </a:rPr>
              <a:t>. But so </a:t>
            </a:r>
            <a:r>
              <a:rPr lang="de-DE" baseline="0" dirty="0" err="1" smtClean="0">
                <a:latin typeface="Arial" charset="0"/>
              </a:rPr>
              <a:t>far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all on </a:t>
            </a:r>
            <a:r>
              <a:rPr lang="de-DE" baseline="0" dirty="0" err="1" smtClean="0">
                <a:latin typeface="Arial" charset="0"/>
              </a:rPr>
              <a:t>the</a:t>
            </a:r>
            <a:r>
              <a:rPr lang="de-DE" baseline="0" dirty="0" smtClean="0">
                <a:latin typeface="Arial" charset="0"/>
              </a:rPr>
              <a:t> same </a:t>
            </a:r>
            <a:r>
              <a:rPr lang="de-DE" baseline="0" dirty="0" err="1" smtClean="0">
                <a:latin typeface="Arial" charset="0"/>
              </a:rPr>
              <a:t>page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be</a:t>
            </a:r>
            <a:r>
              <a:rPr lang="de-DE" baseline="0" dirty="0" smtClean="0">
                <a:latin typeface="Arial" charset="0"/>
              </a:rPr>
              <a:t> such a </a:t>
            </a:r>
            <a:r>
              <a:rPr lang="de-DE" baseline="0" dirty="0" err="1" smtClean="0">
                <a:latin typeface="Arial" charset="0"/>
              </a:rPr>
              <a:t>pain</a:t>
            </a:r>
            <a:r>
              <a:rPr lang="de-DE" baseline="0" dirty="0" smtClean="0">
                <a:latin typeface="Arial" charset="0"/>
              </a:rPr>
              <a:t> </a:t>
            </a:r>
            <a:r>
              <a:rPr lang="de-DE" baseline="0" dirty="0" err="1" smtClean="0">
                <a:latin typeface="Arial" charset="0"/>
              </a:rPr>
              <a:t>to</a:t>
            </a:r>
            <a:r>
              <a:rPr lang="de-DE" baseline="0" dirty="0" smtClean="0">
                <a:latin typeface="Arial" charset="0"/>
              </a:rPr>
              <a:t> bring </a:t>
            </a:r>
            <a:r>
              <a:rPr lang="de-DE" baseline="0" dirty="0" err="1" smtClean="0">
                <a:latin typeface="Arial" charset="0"/>
              </a:rPr>
              <a:t>it</a:t>
            </a:r>
            <a:r>
              <a:rPr lang="de-DE" baseline="0" dirty="0" smtClean="0">
                <a:latin typeface="Arial" charset="0"/>
              </a:rPr>
              <a:t> </a:t>
            </a:r>
            <a:r>
              <a:rPr lang="de-DE" baseline="0" dirty="0" err="1" smtClean="0">
                <a:latin typeface="Arial" charset="0"/>
              </a:rPr>
              <a:t>up</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date</a:t>
            </a:r>
            <a:r>
              <a:rPr lang="de-DE" baseline="0" dirty="0" smtClean="0">
                <a:latin typeface="Arial" charset="0"/>
              </a:rPr>
              <a:t>!“</a:t>
            </a:r>
            <a:endParaRPr lang="de-DE"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66BA48-C1F8-4B0D-8F98-C40B4A031117}" type="slidenum">
              <a:rPr lang="de-DE"/>
              <a:pPr/>
              <a:t>4</a:t>
            </a:fld>
            <a:endParaRPr lang="de-DE"/>
          </a:p>
        </p:txBody>
      </p:sp>
      <p:sp>
        <p:nvSpPr>
          <p:cNvPr id="29699" name="Rectangle 2"/>
          <p:cNvSpPr>
            <a:spLocks noGrp="1" noRot="1" noChangeAspect="1" noChangeArrowheads="1" noTextEdit="1"/>
          </p:cNvSpPr>
          <p:nvPr>
            <p:ph type="sldImg"/>
          </p:nvPr>
        </p:nvSpPr>
        <p:spPr>
          <a:xfrm>
            <a:off x="1296988" y="800100"/>
            <a:ext cx="4268787" cy="3200400"/>
          </a:xfrm>
          <a:ln/>
        </p:spPr>
      </p:sp>
      <p:sp>
        <p:nvSpPr>
          <p:cNvPr id="29700" name="Rectangle 3"/>
          <p:cNvSpPr>
            <a:spLocks noGrp="1" noChangeArrowheads="1"/>
          </p:cNvSpPr>
          <p:nvPr>
            <p:ph type="body" idx="1"/>
          </p:nvPr>
        </p:nvSpPr>
        <p:spPr>
          <a:xfrm>
            <a:off x="914508" y="4347531"/>
            <a:ext cx="5028986" cy="3848874"/>
          </a:xfrm>
          <a:noFill/>
          <a:ln/>
        </p:spPr>
        <p:txBody>
          <a:bodyPr/>
          <a:lstStyle/>
          <a:p>
            <a:pPr eaLnBrk="1" hangingPunct="1"/>
            <a:r>
              <a:rPr lang="de-DE" dirty="0" err="1" smtClean="0">
                <a:latin typeface="Arial" charset="0"/>
              </a:rPr>
              <a:t>Anecdote</a:t>
            </a:r>
            <a:r>
              <a:rPr lang="de-DE" dirty="0" smtClean="0">
                <a:latin typeface="Arial" charset="0"/>
              </a:rPr>
              <a:t> </a:t>
            </a:r>
            <a:r>
              <a:rPr lang="de-DE" dirty="0" err="1" smtClean="0">
                <a:latin typeface="Arial" charset="0"/>
              </a:rPr>
              <a:t>for</a:t>
            </a:r>
            <a:r>
              <a:rPr lang="de-DE" dirty="0" smtClean="0">
                <a:latin typeface="Arial" charset="0"/>
              </a:rPr>
              <a:t> </a:t>
            </a:r>
            <a:r>
              <a:rPr lang="de-DE" dirty="0" err="1" smtClean="0">
                <a:latin typeface="Arial" charset="0"/>
              </a:rPr>
              <a:t>task</a:t>
            </a:r>
            <a:r>
              <a:rPr lang="de-DE" dirty="0" smtClean="0">
                <a:latin typeface="Arial" charset="0"/>
              </a:rPr>
              <a:t>: </a:t>
            </a:r>
            <a:r>
              <a:rPr lang="de-DE" dirty="0" err="1" smtClean="0">
                <a:latin typeface="Arial" charset="0"/>
              </a:rPr>
              <a:t>Consider</a:t>
            </a:r>
            <a:r>
              <a:rPr lang="de-DE" dirty="0" smtClean="0">
                <a:latin typeface="Arial" charset="0"/>
              </a:rPr>
              <a:t> a </a:t>
            </a:r>
            <a:r>
              <a:rPr lang="de-DE" dirty="0" err="1" smtClean="0">
                <a:latin typeface="Arial" charset="0"/>
              </a:rPr>
              <a:t>project</a:t>
            </a:r>
            <a:r>
              <a:rPr lang="de-DE" dirty="0" smtClean="0">
                <a:latin typeface="Arial" charset="0"/>
              </a:rPr>
              <a:t> </a:t>
            </a:r>
            <a:r>
              <a:rPr lang="de-DE" dirty="0" err="1" smtClean="0">
                <a:latin typeface="Arial" charset="0"/>
              </a:rPr>
              <a:t>with</a:t>
            </a:r>
            <a:r>
              <a:rPr lang="de-DE" baseline="0" dirty="0" smtClean="0">
                <a:latin typeface="Arial" charset="0"/>
              </a:rPr>
              <a:t> </a:t>
            </a:r>
            <a:r>
              <a:rPr lang="de-DE" baseline="0" dirty="0" err="1" smtClean="0">
                <a:latin typeface="Arial" charset="0"/>
              </a:rPr>
              <a:t>some</a:t>
            </a:r>
            <a:r>
              <a:rPr lang="de-DE" baseline="0" dirty="0" smtClean="0">
                <a:latin typeface="Arial" charset="0"/>
              </a:rPr>
              <a:t> </a:t>
            </a:r>
            <a:r>
              <a:rPr lang="de-DE" baseline="0" dirty="0" err="1" smtClean="0">
                <a:latin typeface="Arial" charset="0"/>
              </a:rPr>
              <a:t>problems</a:t>
            </a:r>
            <a:r>
              <a:rPr lang="de-DE" baseline="0" dirty="0" smtClean="0">
                <a:latin typeface="Arial" charset="0"/>
              </a:rPr>
              <a:t>: </a:t>
            </a:r>
            <a:r>
              <a:rPr lang="de-DE" baseline="0" dirty="0" err="1" smtClean="0">
                <a:latin typeface="Arial" charset="0"/>
              </a:rPr>
              <a:t>There</a:t>
            </a:r>
            <a:r>
              <a:rPr lang="de-DE" baseline="0" dirty="0" smtClean="0">
                <a:latin typeface="Arial" charset="0"/>
              </a:rPr>
              <a:t> </a:t>
            </a:r>
            <a:r>
              <a:rPr lang="de-DE" baseline="0" dirty="0" err="1" smtClean="0">
                <a:latin typeface="Arial" charset="0"/>
              </a:rPr>
              <a:t>is</a:t>
            </a:r>
            <a:r>
              <a:rPr lang="de-DE" baseline="0" dirty="0" smtClean="0">
                <a:latin typeface="Arial" charset="0"/>
              </a:rPr>
              <a:t> a large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during</a:t>
            </a:r>
            <a:r>
              <a:rPr lang="de-DE" baseline="0" dirty="0" smtClean="0">
                <a:latin typeface="Arial" charset="0"/>
              </a:rPr>
              <a:t> </a:t>
            </a:r>
            <a:r>
              <a:rPr lang="de-DE" baseline="0" dirty="0" err="1" smtClean="0">
                <a:latin typeface="Arial" charset="0"/>
              </a:rPr>
              <a:t>the</a:t>
            </a:r>
            <a:r>
              <a:rPr lang="de-DE" baseline="0" dirty="0" smtClean="0">
                <a:latin typeface="Arial" charset="0"/>
              </a:rPr>
              <a:t> last </a:t>
            </a:r>
            <a:r>
              <a:rPr lang="de-DE" baseline="0" dirty="0" err="1" smtClean="0">
                <a:latin typeface="Arial" charset="0"/>
              </a:rPr>
              <a:t>weeks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received</a:t>
            </a:r>
            <a:r>
              <a:rPr lang="de-DE" baseline="0" dirty="0" smtClean="0">
                <a:latin typeface="Arial" charset="0"/>
              </a:rPr>
              <a:t> a </a:t>
            </a:r>
            <a:r>
              <a:rPr lang="de-DE" baseline="0" dirty="0" err="1" smtClean="0">
                <a:latin typeface="Arial" charset="0"/>
              </a:rPr>
              <a:t>couple</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a:t>
            </a:r>
            <a:r>
              <a:rPr lang="de-DE" baseline="0" dirty="0" smtClean="0">
                <a:latin typeface="Arial" charset="0"/>
              </a:rPr>
              <a:t> </a:t>
            </a:r>
            <a:r>
              <a:rPr lang="de-DE" baseline="0" dirty="0" err="1" smtClean="0">
                <a:latin typeface="Arial" charset="0"/>
              </a:rPr>
              <a:t>requests</a:t>
            </a:r>
            <a:r>
              <a:rPr lang="de-DE" baseline="0" dirty="0" smtClean="0">
                <a:latin typeface="Arial" charset="0"/>
              </a:rPr>
              <a:t>. First, </a:t>
            </a:r>
            <a:r>
              <a:rPr lang="de-DE" baseline="0" dirty="0" err="1" smtClean="0">
                <a:latin typeface="Arial" charset="0"/>
              </a:rPr>
              <a:t>there</a:t>
            </a:r>
            <a:r>
              <a:rPr lang="de-DE" baseline="0" dirty="0" smtClean="0">
                <a:latin typeface="Arial" charset="0"/>
              </a:rPr>
              <a:t> was </a:t>
            </a:r>
            <a:r>
              <a:rPr lang="de-DE" baseline="0" dirty="0" err="1" smtClean="0">
                <a:latin typeface="Arial" charset="0"/>
              </a:rPr>
              <a:t>resistance</a:t>
            </a:r>
            <a:r>
              <a:rPr lang="de-DE" baseline="0" dirty="0" smtClean="0">
                <a:latin typeface="Arial" charset="0"/>
              </a:rPr>
              <a:t>, but </a:t>
            </a:r>
            <a:r>
              <a:rPr lang="de-DE" baseline="0" dirty="0" err="1" smtClean="0">
                <a:latin typeface="Arial" charset="0"/>
              </a:rPr>
              <a:t>the</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crucial</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possible</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our</a:t>
            </a:r>
            <a:r>
              <a:rPr lang="de-DE" baseline="0" dirty="0" smtClean="0">
                <a:latin typeface="Arial" charset="0"/>
              </a:rPr>
              <a:t> fault </a:t>
            </a:r>
            <a:r>
              <a:rPr lang="de-DE" baseline="0" dirty="0" err="1" smtClean="0">
                <a:latin typeface="Arial" charset="0"/>
              </a:rPr>
              <a:t>that</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got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stuff</a:t>
            </a:r>
            <a:r>
              <a:rPr lang="de-DE" baseline="0" dirty="0" smtClean="0">
                <a:latin typeface="Arial" charset="0"/>
              </a:rPr>
              <a:t> </a:t>
            </a:r>
            <a:r>
              <a:rPr lang="de-DE" baseline="0" dirty="0" err="1" smtClean="0">
                <a:latin typeface="Arial" charset="0"/>
              </a:rPr>
              <a:t>wrong</a:t>
            </a:r>
            <a:r>
              <a:rPr lang="de-DE" baseline="0" dirty="0" smtClean="0">
                <a:latin typeface="Arial" charset="0"/>
              </a:rPr>
              <a:t>. But </a:t>
            </a:r>
            <a:r>
              <a:rPr lang="de-DE" baseline="0" dirty="0" err="1" smtClean="0">
                <a:latin typeface="Arial" charset="0"/>
              </a:rPr>
              <a:t>once</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accepted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first</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more</a:t>
            </a:r>
            <a:r>
              <a:rPr lang="de-DE" baseline="0" dirty="0" smtClean="0">
                <a:latin typeface="Arial" charset="0"/>
              </a:rPr>
              <a:t> </a:t>
            </a:r>
            <a:r>
              <a:rPr lang="de-DE" baseline="0" dirty="0" err="1" smtClean="0">
                <a:latin typeface="Arial" charset="0"/>
              </a:rPr>
              <a:t>appeared</a:t>
            </a:r>
            <a:r>
              <a:rPr lang="de-DE" baseline="0" dirty="0" smtClean="0">
                <a:latin typeface="Arial" charset="0"/>
              </a:rPr>
              <a:t>. </a:t>
            </a:r>
            <a:r>
              <a:rPr lang="de-DE" baseline="0" dirty="0" err="1" smtClean="0">
                <a:latin typeface="Arial" charset="0"/>
              </a:rPr>
              <a:t>Now</a:t>
            </a:r>
            <a:r>
              <a:rPr lang="de-DE" baseline="0" dirty="0" smtClean="0">
                <a:latin typeface="Arial" charset="0"/>
              </a:rPr>
              <a:t> </a:t>
            </a:r>
            <a:r>
              <a:rPr lang="de-DE" baseline="0" dirty="0" err="1" smtClean="0">
                <a:latin typeface="Arial" charset="0"/>
              </a:rPr>
              <a:t>we</a:t>
            </a:r>
            <a:r>
              <a:rPr lang="de-DE" baseline="0" dirty="0" smtClean="0">
                <a:latin typeface="Arial" charset="0"/>
              </a:rPr>
              <a:t> lost </a:t>
            </a:r>
            <a:r>
              <a:rPr lang="de-DE" baseline="0" dirty="0" err="1" smtClean="0">
                <a:latin typeface="Arial" charset="0"/>
              </a:rPr>
              <a:t>our</a:t>
            </a:r>
            <a:r>
              <a:rPr lang="de-DE" baseline="0" dirty="0" smtClean="0">
                <a:latin typeface="Arial" charset="0"/>
              </a:rPr>
              <a:t> </a:t>
            </a:r>
            <a:r>
              <a:rPr lang="de-DE" baseline="0" dirty="0" err="1" smtClean="0">
                <a:latin typeface="Arial" charset="0"/>
              </a:rPr>
              <a:t>overview</a:t>
            </a:r>
            <a:r>
              <a:rPr lang="de-DE" baseline="0" dirty="0" smtClean="0">
                <a:latin typeface="Arial" charset="0"/>
              </a:rPr>
              <a:t>. </a:t>
            </a:r>
            <a:r>
              <a:rPr lang="de-DE" baseline="0" dirty="0" err="1" smtClean="0">
                <a:latin typeface="Arial" charset="0"/>
              </a:rPr>
              <a:t>Our</a:t>
            </a:r>
            <a:r>
              <a:rPr lang="de-DE" baseline="0" dirty="0" smtClean="0">
                <a:latin typeface="Arial" charset="0"/>
              </a:rPr>
              <a:t> </a:t>
            </a:r>
            <a:r>
              <a:rPr lang="de-DE" baseline="0" dirty="0" err="1" smtClean="0">
                <a:latin typeface="Arial" charset="0"/>
              </a:rPr>
              <a:t>best</a:t>
            </a:r>
            <a:r>
              <a:rPr lang="de-DE" baseline="0" dirty="0" smtClean="0">
                <a:latin typeface="Arial" charset="0"/>
              </a:rPr>
              <a:t> </a:t>
            </a:r>
            <a:r>
              <a:rPr lang="de-DE" baseline="0" dirty="0" err="1" smtClean="0">
                <a:latin typeface="Arial" charset="0"/>
              </a:rPr>
              <a:t>designers</a:t>
            </a:r>
            <a:r>
              <a:rPr lang="de-DE" baseline="0" dirty="0" smtClean="0">
                <a:latin typeface="Arial" charset="0"/>
              </a:rPr>
              <a:t> </a:t>
            </a:r>
            <a:r>
              <a:rPr lang="de-DE" baseline="0" dirty="0" err="1" smtClean="0">
                <a:latin typeface="Arial" charset="0"/>
              </a:rPr>
              <a:t>spend</a:t>
            </a:r>
            <a:r>
              <a:rPr lang="de-DE" baseline="0" dirty="0" smtClean="0">
                <a:latin typeface="Arial" charset="0"/>
              </a:rPr>
              <a:t> </a:t>
            </a:r>
            <a:r>
              <a:rPr lang="de-DE" baseline="0" dirty="0" err="1" smtClean="0">
                <a:latin typeface="Arial" charset="0"/>
              </a:rPr>
              <a:t>most</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there</a:t>
            </a:r>
            <a:r>
              <a:rPr lang="de-DE" baseline="0" dirty="0" smtClean="0">
                <a:latin typeface="Arial" charset="0"/>
              </a:rPr>
              <a:t> time </a:t>
            </a:r>
            <a:r>
              <a:rPr lang="de-DE" baseline="0" dirty="0" err="1" smtClean="0">
                <a:latin typeface="Arial" charset="0"/>
              </a:rPr>
              <a:t>to</a:t>
            </a:r>
            <a:r>
              <a:rPr lang="de-DE" baseline="0" dirty="0" smtClean="0">
                <a:latin typeface="Arial" charset="0"/>
              </a:rPr>
              <a:t> </a:t>
            </a:r>
            <a:r>
              <a:rPr lang="de-DE" baseline="0" dirty="0" err="1" smtClean="0">
                <a:latin typeface="Arial" charset="0"/>
              </a:rPr>
              <a:t>understand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status</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software</a:t>
            </a:r>
            <a:r>
              <a:rPr lang="de-DE" baseline="0" dirty="0" smtClean="0">
                <a:latin typeface="Arial" charset="0"/>
              </a:rPr>
              <a:t> design. </a:t>
            </a:r>
            <a:r>
              <a:rPr lang="de-DE" baseline="0" dirty="0" err="1" smtClean="0">
                <a:latin typeface="Arial" charset="0"/>
              </a:rPr>
              <a:t>If</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continue</a:t>
            </a:r>
            <a:r>
              <a:rPr lang="de-DE" baseline="0" dirty="0" smtClean="0">
                <a:latin typeface="Arial" charset="0"/>
              </a:rPr>
              <a:t> </a:t>
            </a:r>
            <a:r>
              <a:rPr lang="de-DE" baseline="0" dirty="0" err="1" smtClean="0">
                <a:latin typeface="Arial" charset="0"/>
              </a:rPr>
              <a:t>like</a:t>
            </a:r>
            <a:r>
              <a:rPr lang="de-DE" baseline="0" dirty="0" smtClean="0">
                <a:latin typeface="Arial" charset="0"/>
              </a:rPr>
              <a:t> </a:t>
            </a:r>
            <a:r>
              <a:rPr lang="de-DE" baseline="0" dirty="0" err="1" smtClean="0">
                <a:latin typeface="Arial" charset="0"/>
              </a:rPr>
              <a:t>this</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project</a:t>
            </a:r>
            <a:r>
              <a:rPr lang="de-DE" baseline="0" dirty="0" smtClean="0">
                <a:latin typeface="Arial" charset="0"/>
              </a:rPr>
              <a:t> will </a:t>
            </a:r>
            <a:r>
              <a:rPr lang="de-DE" baseline="0" dirty="0" err="1" smtClean="0">
                <a:latin typeface="Arial" charset="0"/>
              </a:rPr>
              <a:t>fail</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neither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want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to</a:t>
            </a:r>
            <a:r>
              <a:rPr lang="de-DE" baseline="0" dirty="0" smtClean="0">
                <a:latin typeface="Arial" charset="0"/>
              </a:rPr>
              <a:t> happen. </a:t>
            </a:r>
            <a:endParaRPr lang="de-DE" dirty="0" smtClean="0">
              <a:latin typeface="Arial" charset="0"/>
            </a:endParaRPr>
          </a:p>
          <a:p>
            <a:pPr eaLnBrk="1" hangingPunct="1"/>
            <a:endParaRPr lang="de-DE" dirty="0" smtClean="0">
              <a:latin typeface="Arial" charset="0"/>
            </a:endParaRPr>
          </a:p>
          <a:p>
            <a:pPr eaLnBrk="1" hangingPunct="1"/>
            <a:r>
              <a:rPr lang="de-DE" dirty="0" err="1" smtClean="0">
                <a:latin typeface="Arial" charset="0"/>
              </a:rPr>
              <a:t>Kurt‘s</a:t>
            </a:r>
            <a:r>
              <a:rPr lang="de-DE" dirty="0" smtClean="0">
                <a:latin typeface="Arial" charset="0"/>
              </a:rPr>
              <a:t> Text:</a:t>
            </a:r>
            <a:r>
              <a:rPr lang="de-DE" baseline="0" dirty="0" smtClean="0">
                <a:latin typeface="Arial" charset="0"/>
              </a:rPr>
              <a:t> </a:t>
            </a:r>
            <a:r>
              <a:rPr lang="de-DE" dirty="0" smtClean="0">
                <a:latin typeface="Arial" charset="0"/>
              </a:rPr>
              <a:t>Oft beginnt ein Projekt „klassisch“ und möchte dann unterwegs agiler werden. Dies ist oft der Fall, wenn man mit einer sehr umfangreichen Spezifikation Schwierigkeiten hat und feststellt, dass man mit dem Ändern gar nicht mehr nachkommt.</a:t>
            </a:r>
          </a:p>
          <a:p>
            <a:pPr eaLnBrk="1" hangingPunct="1"/>
            <a:r>
              <a:rPr lang="de-DE" dirty="0" smtClean="0">
                <a:latin typeface="Arial" charset="0"/>
              </a:rPr>
              <a:t>Druck wird reduziert, damit für die folgenden Schritte Luft bleibt.</a:t>
            </a:r>
          </a:p>
          <a:p>
            <a:pPr eaLnBrk="1" hangingPunct="1"/>
            <a:endParaRPr lang="de-DE" dirty="0" smtClean="0">
              <a:latin typeface="Arial" charset="0"/>
            </a:endParaRPr>
          </a:p>
          <a:p>
            <a:pPr eaLnBrk="1" hangingPunct="1"/>
            <a:r>
              <a:rPr lang="de-DE" dirty="0" smtClean="0">
                <a:latin typeface="Arial" charset="0"/>
              </a:rPr>
              <a:t>Text </a:t>
            </a:r>
            <a:r>
              <a:rPr lang="de-DE" dirty="0" err="1" smtClean="0">
                <a:latin typeface="Arial" charset="0"/>
              </a:rPr>
              <a:t>for</a:t>
            </a:r>
            <a:r>
              <a:rPr lang="de-DE" dirty="0" smtClean="0">
                <a:latin typeface="Arial" charset="0"/>
              </a:rPr>
              <a:t> a </a:t>
            </a:r>
            <a:r>
              <a:rPr lang="de-DE" dirty="0" err="1" smtClean="0">
                <a:latin typeface="Arial" charset="0"/>
              </a:rPr>
              <a:t>handout</a:t>
            </a:r>
            <a:r>
              <a:rPr lang="de-DE" dirty="0" smtClean="0">
                <a:latin typeface="Arial" charset="0"/>
              </a:rPr>
              <a:t>:</a:t>
            </a:r>
          </a:p>
          <a:p>
            <a:pPr eaLnBrk="1" hangingPunct="1"/>
            <a:r>
              <a:rPr lang="de-DE" dirty="0" smtClean="0">
                <a:latin typeface="Arial" charset="0"/>
              </a:rPr>
              <a:t>As </a:t>
            </a:r>
            <a:r>
              <a:rPr lang="de-DE" dirty="0" err="1" smtClean="0">
                <a:latin typeface="Arial" charset="0"/>
              </a:rPr>
              <a:t>above</a:t>
            </a:r>
            <a:r>
              <a:rPr lang="de-DE" dirty="0" smtClean="0">
                <a:latin typeface="Arial" charset="0"/>
              </a:rPr>
              <a:t>, </a:t>
            </a:r>
            <a:r>
              <a:rPr lang="de-DE" dirty="0" err="1" smtClean="0">
                <a:latin typeface="Arial" charset="0"/>
              </a:rPr>
              <a:t>then</a:t>
            </a:r>
            <a:r>
              <a:rPr lang="de-DE" baseline="0" dirty="0" smtClean="0">
                <a:latin typeface="Arial" charset="0"/>
              </a:rPr>
              <a:t> a </a:t>
            </a:r>
            <a:r>
              <a:rPr lang="de-DE" baseline="0" dirty="0" err="1" smtClean="0">
                <a:latin typeface="Arial" charset="0"/>
              </a:rPr>
              <a:t>few</a:t>
            </a:r>
            <a:r>
              <a:rPr lang="de-DE" baseline="0" dirty="0" smtClean="0">
                <a:latin typeface="Arial" charset="0"/>
              </a:rPr>
              <a:t> </a:t>
            </a:r>
            <a:r>
              <a:rPr lang="de-DE" baseline="0" dirty="0" err="1" smtClean="0">
                <a:latin typeface="Arial" charset="0"/>
              </a:rPr>
              <a:t>developer</a:t>
            </a:r>
            <a:r>
              <a:rPr lang="de-DE" baseline="0" dirty="0" smtClean="0">
                <a:latin typeface="Arial" charset="0"/>
              </a:rPr>
              <a:t> </a:t>
            </a:r>
            <a:r>
              <a:rPr lang="de-DE" baseline="0" dirty="0" err="1" smtClean="0">
                <a:latin typeface="Arial" charset="0"/>
              </a:rPr>
              <a:t>quotes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just </a:t>
            </a:r>
            <a:r>
              <a:rPr lang="de-DE" baseline="0" dirty="0" err="1" smtClean="0">
                <a:latin typeface="Arial" charset="0"/>
              </a:rPr>
              <a:t>too</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documents</a:t>
            </a:r>
            <a:r>
              <a:rPr lang="de-DE" baseline="0" dirty="0" smtClean="0">
                <a:latin typeface="Arial" charset="0"/>
              </a:rPr>
              <a:t>. </a:t>
            </a:r>
            <a:r>
              <a:rPr lang="de-DE" baseline="0" dirty="0" err="1" smtClean="0">
                <a:latin typeface="Arial" charset="0"/>
              </a:rPr>
              <a:t>Don‘t</a:t>
            </a:r>
            <a:r>
              <a:rPr lang="de-DE" baseline="0" dirty="0" smtClean="0">
                <a:latin typeface="Arial" charset="0"/>
              </a:rPr>
              <a:t> </a:t>
            </a:r>
            <a:r>
              <a:rPr lang="de-DE" baseline="0" dirty="0" err="1" smtClean="0">
                <a:latin typeface="Arial" charset="0"/>
              </a:rPr>
              <a:t>get</a:t>
            </a:r>
            <a:r>
              <a:rPr lang="de-DE" baseline="0" dirty="0" smtClean="0">
                <a:latin typeface="Arial" charset="0"/>
              </a:rPr>
              <a:t> </a:t>
            </a:r>
            <a:r>
              <a:rPr lang="de-DE" baseline="0" dirty="0" err="1" smtClean="0">
                <a:latin typeface="Arial" charset="0"/>
              </a:rPr>
              <a:t>me</a:t>
            </a:r>
            <a:r>
              <a:rPr lang="de-DE" baseline="0" dirty="0" smtClean="0">
                <a:latin typeface="Arial" charset="0"/>
              </a:rPr>
              <a:t> </a:t>
            </a:r>
            <a:r>
              <a:rPr lang="de-DE" baseline="0" dirty="0" err="1" smtClean="0">
                <a:latin typeface="Arial" charset="0"/>
              </a:rPr>
              <a:t>wrong</a:t>
            </a:r>
            <a:r>
              <a:rPr lang="de-DE" baseline="0" dirty="0" smtClean="0">
                <a:latin typeface="Arial" charset="0"/>
              </a:rPr>
              <a:t>, I </a:t>
            </a:r>
            <a:r>
              <a:rPr lang="de-DE" baseline="0" dirty="0" err="1" smtClean="0">
                <a:latin typeface="Arial" charset="0"/>
              </a:rPr>
              <a:t>think</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need</a:t>
            </a:r>
            <a:r>
              <a:rPr lang="de-DE" baseline="0" dirty="0" smtClean="0">
                <a:latin typeface="Arial" charset="0"/>
              </a:rPr>
              <a:t> </a:t>
            </a:r>
            <a:r>
              <a:rPr lang="de-DE" baseline="0" dirty="0" err="1" smtClean="0">
                <a:latin typeface="Arial" charset="0"/>
              </a:rPr>
              <a:t>both</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example</a:t>
            </a:r>
            <a:r>
              <a:rPr lang="de-DE" baseline="0" dirty="0" smtClean="0">
                <a:latin typeface="Arial" charset="0"/>
              </a:rPr>
              <a:t>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system</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But </a:t>
            </a:r>
            <a:r>
              <a:rPr lang="de-DE" baseline="0" dirty="0" err="1" smtClean="0">
                <a:latin typeface="Arial" charset="0"/>
              </a:rPr>
              <a:t>for</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I </a:t>
            </a:r>
            <a:r>
              <a:rPr lang="de-DE" baseline="0" dirty="0" err="1" smtClean="0">
                <a:latin typeface="Arial" charset="0"/>
              </a:rPr>
              <a:t>start</a:t>
            </a:r>
            <a:r>
              <a:rPr lang="de-DE" baseline="0" dirty="0" smtClean="0">
                <a:latin typeface="Arial" charset="0"/>
              </a:rPr>
              <a:t> </a:t>
            </a:r>
            <a:r>
              <a:rPr lang="de-DE" baseline="0" dirty="0" err="1" smtClean="0">
                <a:latin typeface="Arial" charset="0"/>
              </a:rPr>
              <a:t>changing</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code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then</a:t>
            </a:r>
            <a:r>
              <a:rPr lang="de-DE" baseline="0" dirty="0" smtClean="0">
                <a:latin typeface="Arial" charset="0"/>
              </a:rPr>
              <a:t> </a:t>
            </a:r>
            <a:r>
              <a:rPr lang="de-DE" baseline="0" dirty="0" err="1" smtClean="0">
                <a:latin typeface="Arial" charset="0"/>
              </a:rPr>
              <a:t>go</a:t>
            </a:r>
            <a:r>
              <a:rPr lang="de-DE" baseline="0" dirty="0" smtClean="0">
                <a:latin typeface="Arial" charset="0"/>
              </a:rPr>
              <a:t> back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requirements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„The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helpful</a:t>
            </a:r>
            <a:r>
              <a:rPr lang="de-DE" baseline="0" dirty="0" smtClean="0">
                <a:latin typeface="Arial" charset="0"/>
              </a:rPr>
              <a:t>, I </a:t>
            </a:r>
            <a:r>
              <a:rPr lang="de-DE" baseline="0" dirty="0" err="1" smtClean="0">
                <a:latin typeface="Arial" charset="0"/>
              </a:rPr>
              <a:t>ony</a:t>
            </a:r>
            <a:r>
              <a:rPr lang="de-DE" baseline="0" dirty="0" smtClean="0">
                <a:latin typeface="Arial" charset="0"/>
              </a:rPr>
              <a:t> </a:t>
            </a:r>
            <a:r>
              <a:rPr lang="de-DE" baseline="0" dirty="0" err="1" smtClean="0">
                <a:latin typeface="Arial" charset="0"/>
              </a:rPr>
              <a:t>wish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users</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edit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once</a:t>
            </a:r>
            <a:r>
              <a:rPr lang="de-DE" baseline="0" dirty="0" smtClean="0">
                <a:latin typeface="Arial" charset="0"/>
              </a:rPr>
              <a:t> in a </a:t>
            </a:r>
            <a:r>
              <a:rPr lang="de-DE" baseline="0" dirty="0" err="1" smtClean="0">
                <a:latin typeface="Arial" charset="0"/>
              </a:rPr>
              <a:t>while</a:t>
            </a:r>
            <a:r>
              <a:rPr lang="de-DE" baseline="0" dirty="0" smtClean="0">
                <a:latin typeface="Arial" charset="0"/>
              </a:rPr>
              <a:t>. </a:t>
            </a:r>
            <a:r>
              <a:rPr lang="de-DE" baseline="0" dirty="0" err="1" smtClean="0">
                <a:latin typeface="Arial" charset="0"/>
              </a:rPr>
              <a:t>They</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confused</a:t>
            </a:r>
            <a:r>
              <a:rPr lang="de-DE" baseline="0" dirty="0" smtClean="0">
                <a:latin typeface="Arial" charset="0"/>
              </a:rPr>
              <a:t> </a:t>
            </a:r>
            <a:r>
              <a:rPr lang="de-DE" baseline="0" dirty="0" err="1" smtClean="0">
                <a:latin typeface="Arial" charset="0"/>
              </a:rPr>
              <a:t>by</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themselves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„System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I </a:t>
            </a:r>
            <a:r>
              <a:rPr lang="de-DE" baseline="0" dirty="0" err="1" smtClean="0">
                <a:latin typeface="Arial" charset="0"/>
              </a:rPr>
              <a:t>know</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supposed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useful</a:t>
            </a:r>
            <a:r>
              <a:rPr lang="de-DE" baseline="0" dirty="0" smtClean="0">
                <a:latin typeface="Arial" charset="0"/>
              </a:rPr>
              <a:t>. But </a:t>
            </a:r>
            <a:r>
              <a:rPr lang="de-DE" baseline="0" dirty="0" err="1" smtClean="0">
                <a:latin typeface="Arial" charset="0"/>
              </a:rPr>
              <a:t>currently</a:t>
            </a:r>
            <a:r>
              <a:rPr lang="de-DE" baseline="0" dirty="0" smtClean="0">
                <a:latin typeface="Arial" charset="0"/>
              </a:rPr>
              <a:t> I just </a:t>
            </a:r>
            <a:r>
              <a:rPr lang="de-DE" baseline="0" dirty="0" err="1" smtClean="0">
                <a:latin typeface="Arial" charset="0"/>
              </a:rPr>
              <a:t>try</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keep</a:t>
            </a:r>
            <a:r>
              <a:rPr lang="de-DE" baseline="0" dirty="0" smtClean="0">
                <a:latin typeface="Arial" charset="0"/>
              </a:rPr>
              <a:t> </a:t>
            </a:r>
            <a:r>
              <a:rPr lang="de-DE" baseline="0" dirty="0" err="1" smtClean="0">
                <a:latin typeface="Arial" charset="0"/>
              </a:rPr>
              <a:t>it</a:t>
            </a:r>
            <a:r>
              <a:rPr lang="de-DE" baseline="0" dirty="0" smtClean="0">
                <a:latin typeface="Arial" charset="0"/>
              </a:rPr>
              <a:t> in </a:t>
            </a:r>
            <a:r>
              <a:rPr lang="de-DE" baseline="0" dirty="0" err="1" smtClean="0">
                <a:latin typeface="Arial" charset="0"/>
              </a:rPr>
              <a:t>sync</a:t>
            </a:r>
            <a:r>
              <a:rPr lang="de-DE" baseline="0" dirty="0" smtClean="0">
                <a:latin typeface="Arial" charset="0"/>
              </a:rPr>
              <a:t> </a:t>
            </a:r>
            <a:r>
              <a:rPr lang="de-DE" baseline="0" dirty="0" err="1" smtClean="0">
                <a:latin typeface="Arial" charset="0"/>
              </a:rPr>
              <a:t>with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unit</a:t>
            </a:r>
            <a:r>
              <a:rPr lang="de-DE" baseline="0" dirty="0" smtClean="0">
                <a:latin typeface="Arial" charset="0"/>
              </a:rPr>
              <a:t> </a:t>
            </a:r>
            <a:r>
              <a:rPr lang="de-DE" baseline="0" dirty="0" err="1" smtClean="0">
                <a:latin typeface="Arial" charset="0"/>
              </a:rPr>
              <a:t>tests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writing</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We</a:t>
            </a:r>
            <a:r>
              <a:rPr lang="de-DE" baseline="0" dirty="0" smtClean="0">
                <a:latin typeface="Arial" charset="0"/>
              </a:rPr>
              <a:t> </a:t>
            </a:r>
            <a:r>
              <a:rPr lang="de-DE" baseline="0" dirty="0" err="1" smtClean="0">
                <a:latin typeface="Arial" charset="0"/>
              </a:rPr>
              <a:t>probably</a:t>
            </a:r>
            <a:r>
              <a:rPr lang="de-DE" baseline="0" dirty="0" smtClean="0">
                <a:latin typeface="Arial" charset="0"/>
              </a:rPr>
              <a:t> </a:t>
            </a:r>
            <a:r>
              <a:rPr lang="de-DE" baseline="0" dirty="0" err="1" smtClean="0">
                <a:latin typeface="Arial" charset="0"/>
              </a:rPr>
              <a:t>should</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design </a:t>
            </a:r>
            <a:r>
              <a:rPr lang="de-DE" baseline="0" dirty="0" err="1" smtClean="0">
                <a:latin typeface="Arial" charset="0"/>
              </a:rPr>
              <a:t>document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outated</a:t>
            </a:r>
            <a:r>
              <a:rPr lang="de-DE" baseline="0" dirty="0" smtClean="0">
                <a:latin typeface="Arial" charset="0"/>
              </a:rPr>
              <a:t>. But so </a:t>
            </a:r>
            <a:r>
              <a:rPr lang="de-DE" baseline="0" dirty="0" err="1" smtClean="0">
                <a:latin typeface="Arial" charset="0"/>
              </a:rPr>
              <a:t>far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all on </a:t>
            </a:r>
            <a:r>
              <a:rPr lang="de-DE" baseline="0" dirty="0" err="1" smtClean="0">
                <a:latin typeface="Arial" charset="0"/>
              </a:rPr>
              <a:t>the</a:t>
            </a:r>
            <a:r>
              <a:rPr lang="de-DE" baseline="0" dirty="0" smtClean="0">
                <a:latin typeface="Arial" charset="0"/>
              </a:rPr>
              <a:t> same </a:t>
            </a:r>
            <a:r>
              <a:rPr lang="de-DE" baseline="0" dirty="0" err="1" smtClean="0">
                <a:latin typeface="Arial" charset="0"/>
              </a:rPr>
              <a:t>page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be</a:t>
            </a:r>
            <a:r>
              <a:rPr lang="de-DE" baseline="0" dirty="0" smtClean="0">
                <a:latin typeface="Arial" charset="0"/>
              </a:rPr>
              <a:t> such a </a:t>
            </a:r>
            <a:r>
              <a:rPr lang="de-DE" baseline="0" dirty="0" err="1" smtClean="0">
                <a:latin typeface="Arial" charset="0"/>
              </a:rPr>
              <a:t>pain</a:t>
            </a:r>
            <a:r>
              <a:rPr lang="de-DE" baseline="0" dirty="0" smtClean="0">
                <a:latin typeface="Arial" charset="0"/>
              </a:rPr>
              <a:t> </a:t>
            </a:r>
            <a:r>
              <a:rPr lang="de-DE" baseline="0" dirty="0" err="1" smtClean="0">
                <a:latin typeface="Arial" charset="0"/>
              </a:rPr>
              <a:t>to</a:t>
            </a:r>
            <a:r>
              <a:rPr lang="de-DE" baseline="0" dirty="0" smtClean="0">
                <a:latin typeface="Arial" charset="0"/>
              </a:rPr>
              <a:t> bring </a:t>
            </a:r>
            <a:r>
              <a:rPr lang="de-DE" baseline="0" dirty="0" err="1" smtClean="0">
                <a:latin typeface="Arial" charset="0"/>
              </a:rPr>
              <a:t>it</a:t>
            </a:r>
            <a:r>
              <a:rPr lang="de-DE" baseline="0" dirty="0" smtClean="0">
                <a:latin typeface="Arial" charset="0"/>
              </a:rPr>
              <a:t> </a:t>
            </a:r>
            <a:r>
              <a:rPr lang="de-DE" baseline="0" dirty="0" err="1" smtClean="0">
                <a:latin typeface="Arial" charset="0"/>
              </a:rPr>
              <a:t>up</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date</a:t>
            </a:r>
            <a:r>
              <a:rPr lang="de-DE" baseline="0" dirty="0" smtClean="0">
                <a:latin typeface="Arial" charset="0"/>
              </a:rPr>
              <a:t>!“</a:t>
            </a:r>
            <a:endParaRPr lang="de-DE"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1011" name="Rectangle 4"/>
          <p:cNvSpPr>
            <a:spLocks noGrp="1" noChangeArrowheads="1"/>
          </p:cNvSpPr>
          <p:nvPr>
            <p:ph type="ftr" sz="quarter" idx="4"/>
          </p:nvPr>
        </p:nvSpPr>
        <p:spPr>
          <a:noFill/>
        </p:spPr>
        <p:txBody>
          <a:bodyPr/>
          <a:lstStyle/>
          <a:p>
            <a:r>
              <a:rPr lang="de-DE" smtClean="0"/>
              <a:t>Juli 2004</a:t>
            </a:r>
          </a:p>
        </p:txBody>
      </p:sp>
      <p:sp>
        <p:nvSpPr>
          <p:cNvPr id="171012" name="Rectangle 5"/>
          <p:cNvSpPr>
            <a:spLocks noGrp="1" noChangeArrowheads="1"/>
          </p:cNvSpPr>
          <p:nvPr>
            <p:ph type="sldNum" sz="quarter" idx="5"/>
          </p:nvPr>
        </p:nvSpPr>
        <p:spPr>
          <a:noFill/>
        </p:spPr>
        <p:txBody>
          <a:bodyPr/>
          <a:lstStyle/>
          <a:p>
            <a:fld id="{9E563365-FE2A-430B-84AF-2D6A905519A4}" type="slidenum">
              <a:rPr lang="de-DE" smtClean="0"/>
              <a:pPr/>
              <a:t>5</a:t>
            </a:fld>
            <a:endParaRPr lang="de-DE" smtClean="0"/>
          </a:p>
        </p:txBody>
      </p:sp>
      <p:sp>
        <p:nvSpPr>
          <p:cNvPr id="171013"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1014"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Man nimmt immer etwas weg - und landet ganz am Schluss bei Papierdokumentation. Das soll zeigen, dass diese Art der Dokumentation die Kanäle doch deutlich verengt. Das muss sich dann schon auf andere Weise lohnen.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2035" name="Rectangle 4"/>
          <p:cNvSpPr>
            <a:spLocks noGrp="1" noChangeArrowheads="1"/>
          </p:cNvSpPr>
          <p:nvPr>
            <p:ph type="ftr" sz="quarter" idx="4"/>
          </p:nvPr>
        </p:nvSpPr>
        <p:spPr>
          <a:noFill/>
        </p:spPr>
        <p:txBody>
          <a:bodyPr/>
          <a:lstStyle/>
          <a:p>
            <a:r>
              <a:rPr lang="de-DE" smtClean="0"/>
              <a:t>Juli 2004</a:t>
            </a:r>
          </a:p>
        </p:txBody>
      </p:sp>
      <p:sp>
        <p:nvSpPr>
          <p:cNvPr id="172036" name="Rectangle 5"/>
          <p:cNvSpPr>
            <a:spLocks noGrp="1" noChangeArrowheads="1"/>
          </p:cNvSpPr>
          <p:nvPr>
            <p:ph type="sldNum" sz="quarter" idx="5"/>
          </p:nvPr>
        </p:nvSpPr>
        <p:spPr>
          <a:noFill/>
        </p:spPr>
        <p:txBody>
          <a:bodyPr/>
          <a:lstStyle/>
          <a:p>
            <a:fld id="{B6E282C5-735E-4194-8F31-B146885A4109}" type="slidenum">
              <a:rPr lang="de-DE" smtClean="0"/>
              <a:pPr/>
              <a:t>7</a:t>
            </a:fld>
            <a:endParaRPr lang="de-DE" smtClean="0"/>
          </a:p>
        </p:txBody>
      </p:sp>
      <p:sp>
        <p:nvSpPr>
          <p:cNvPr id="172037"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2038"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Hier das ganze noch einmal als Kurve dargestellt. </a:t>
            </a:r>
          </a:p>
          <a:p>
            <a:r>
              <a:rPr lang="de-DE" smtClean="0"/>
              <a:t>Papier ist weder „hot“, es tut sich also nicht viel.</a:t>
            </a:r>
          </a:p>
          <a:p>
            <a:r>
              <a:rPr lang="de-DE" smtClean="0"/>
              <a:t>Noch ist die Effizienz (Erfolg/Aufwand) groß. Man braucht es doch manchmal, weil es ein viel effektiverer Speicher ist als die anderen Mittel.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Insgesamt:</a:t>
            </a:r>
          </a:p>
          <a:p>
            <a:r>
              <a:rPr lang="de-DE" dirty="0" smtClean="0"/>
              <a:t>Story erzählen, auf das Paper neugierig</a:t>
            </a:r>
            <a:r>
              <a:rPr lang="de-DE" baseline="0" dirty="0" smtClean="0"/>
              <a:t> machen.</a:t>
            </a:r>
          </a:p>
          <a:p>
            <a:r>
              <a:rPr lang="de-DE" baseline="0" dirty="0" smtClean="0"/>
              <a:t>Was ist unsere </a:t>
            </a:r>
            <a:r>
              <a:rPr lang="de-DE" baseline="0" dirty="0" err="1" smtClean="0"/>
              <a:t>Contribution</a:t>
            </a:r>
            <a:r>
              <a:rPr lang="de-DE" baseline="0" dirty="0" smtClean="0"/>
              <a:t>?</a:t>
            </a:r>
          </a:p>
          <a:p>
            <a:r>
              <a:rPr lang="de-DE" baseline="0" dirty="0" smtClean="0"/>
              <a:t>Welche Daten findet man </a:t>
            </a:r>
            <a:r>
              <a:rPr lang="de-DE" baseline="0" smtClean="0"/>
              <a:t>im Paper?</a:t>
            </a:r>
            <a:endParaRPr lang="de-DE"/>
          </a:p>
        </p:txBody>
      </p:sp>
      <p:sp>
        <p:nvSpPr>
          <p:cNvPr id="4" name="Foliennummernplatzhalter 3"/>
          <p:cNvSpPr>
            <a:spLocks noGrp="1"/>
          </p:cNvSpPr>
          <p:nvPr>
            <p:ph type="sldNum" sz="quarter" idx="10"/>
          </p:nvPr>
        </p:nvSpPr>
        <p:spPr/>
        <p:txBody>
          <a:bodyPr/>
          <a:lstStyle/>
          <a:p>
            <a:fld id="{E9F5D0D7-EC83-4BFC-813E-427B25AE5FF5}" type="slidenum">
              <a:rPr lang="de-DE" smtClean="0"/>
              <a:pPr/>
              <a:t>10</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FLOW </a:t>
            </a:r>
            <a:r>
              <a:rPr lang="de-DE" dirty="0" err="1" smtClean="0"/>
              <a:t>provides</a:t>
            </a:r>
            <a:r>
              <a:rPr lang="de-DE" dirty="0" smtClean="0"/>
              <a:t> a </a:t>
            </a:r>
            <a:r>
              <a:rPr lang="de-DE" dirty="0" err="1" smtClean="0"/>
              <a:t>special</a:t>
            </a:r>
            <a:r>
              <a:rPr lang="de-DE" dirty="0" smtClean="0"/>
              <a:t> </a:t>
            </a:r>
            <a:r>
              <a:rPr lang="de-DE" dirty="0" err="1" smtClean="0"/>
              <a:t>view</a:t>
            </a:r>
            <a:r>
              <a:rPr lang="de-DE" dirty="0" smtClean="0"/>
              <a:t> on </a:t>
            </a:r>
            <a:r>
              <a:rPr lang="de-DE" dirty="0" err="1" smtClean="0"/>
              <a:t>software</a:t>
            </a:r>
            <a:r>
              <a:rPr lang="de-DE" dirty="0" smtClean="0"/>
              <a:t> </a:t>
            </a:r>
            <a:r>
              <a:rPr lang="de-DE" dirty="0" err="1" smtClean="0"/>
              <a:t>development</a:t>
            </a:r>
            <a:r>
              <a:rPr lang="de-DE" dirty="0" smtClean="0"/>
              <a:t>.</a:t>
            </a:r>
          </a:p>
          <a:p>
            <a:r>
              <a:rPr lang="de-DE" dirty="0" err="1" smtClean="0"/>
              <a:t>From</a:t>
            </a:r>
            <a:r>
              <a:rPr lang="de-DE" dirty="0" smtClean="0"/>
              <a:t> </a:t>
            </a:r>
            <a:r>
              <a:rPr lang="de-DE" dirty="0" err="1" smtClean="0"/>
              <a:t>the</a:t>
            </a:r>
            <a:r>
              <a:rPr lang="de-DE" dirty="0" smtClean="0"/>
              <a:t> FLOW </a:t>
            </a:r>
            <a:r>
              <a:rPr lang="de-DE" dirty="0" err="1" smtClean="0"/>
              <a:t>perspective</a:t>
            </a:r>
            <a:r>
              <a:rPr lang="de-DE" dirty="0" smtClean="0"/>
              <a:t> </a:t>
            </a:r>
            <a:r>
              <a:rPr lang="de-DE" dirty="0" err="1" smtClean="0"/>
              <a:t>the</a:t>
            </a:r>
            <a:r>
              <a:rPr lang="de-DE" dirty="0" smtClean="0"/>
              <a:t> </a:t>
            </a:r>
            <a:r>
              <a:rPr lang="de-DE" dirty="0" err="1" smtClean="0"/>
              <a:t>thing</a:t>
            </a:r>
            <a:r>
              <a:rPr lang="de-DE" dirty="0" smtClean="0"/>
              <a:t> </a:t>
            </a:r>
            <a:r>
              <a:rPr lang="de-DE" dirty="0" err="1" smtClean="0"/>
              <a:t>that</a:t>
            </a:r>
            <a:r>
              <a:rPr lang="de-DE" dirty="0" smtClean="0"/>
              <a:t> </a:t>
            </a:r>
            <a:r>
              <a:rPr lang="de-DE" dirty="0" err="1" smtClean="0"/>
              <a:t>matters</a:t>
            </a:r>
            <a:r>
              <a:rPr lang="de-DE" dirty="0" smtClean="0"/>
              <a:t> </a:t>
            </a:r>
            <a:r>
              <a:rPr lang="de-DE" dirty="0" err="1" smtClean="0"/>
              <a:t>when</a:t>
            </a:r>
            <a:r>
              <a:rPr lang="de-DE" dirty="0" smtClean="0"/>
              <a:t> </a:t>
            </a:r>
            <a:r>
              <a:rPr lang="de-DE" dirty="0" err="1" smtClean="0"/>
              <a:t>developing</a:t>
            </a:r>
            <a:r>
              <a:rPr lang="de-DE" baseline="0" dirty="0" smtClean="0"/>
              <a:t> </a:t>
            </a:r>
            <a:r>
              <a:rPr lang="de-DE" baseline="0" dirty="0" err="1" smtClean="0"/>
              <a:t>software</a:t>
            </a:r>
            <a:r>
              <a:rPr lang="de-DE" baseline="0" dirty="0" smtClean="0"/>
              <a:t> </a:t>
            </a:r>
            <a:r>
              <a:rPr lang="de-DE" baseline="0" dirty="0" err="1" smtClean="0"/>
              <a:t>are</a:t>
            </a:r>
            <a:r>
              <a:rPr lang="de-DE" baseline="0" dirty="0" smtClean="0"/>
              <a:t> </a:t>
            </a:r>
            <a:r>
              <a:rPr lang="de-DE" baseline="0" dirty="0" err="1" smtClean="0"/>
              <a:t>information</a:t>
            </a:r>
            <a:r>
              <a:rPr lang="de-DE" baseline="0" dirty="0" smtClean="0"/>
              <a:t> </a:t>
            </a:r>
            <a:r>
              <a:rPr lang="de-DE" baseline="0" dirty="0" err="1" smtClean="0"/>
              <a:t>flows</a:t>
            </a:r>
            <a:r>
              <a:rPr lang="de-DE" baseline="0" dirty="0" smtClean="0"/>
              <a:t>.</a:t>
            </a:r>
          </a:p>
          <a:p>
            <a:r>
              <a:rPr lang="de-DE" baseline="0" dirty="0" err="1" smtClean="0"/>
              <a:t>No</a:t>
            </a:r>
            <a:r>
              <a:rPr lang="de-DE" baseline="0" dirty="0" smtClean="0"/>
              <a:t> matter </a:t>
            </a:r>
            <a:r>
              <a:rPr lang="de-DE" baseline="0" dirty="0" err="1" smtClean="0"/>
              <a:t>how</a:t>
            </a:r>
            <a:r>
              <a:rPr lang="de-DE" baseline="0" dirty="0" smtClean="0"/>
              <a:t> </a:t>
            </a:r>
            <a:r>
              <a:rPr lang="de-DE" baseline="0" dirty="0" err="1" smtClean="0"/>
              <a:t>the</a:t>
            </a:r>
            <a:r>
              <a:rPr lang="de-DE" baseline="0" dirty="0" smtClean="0"/>
              <a:t> </a:t>
            </a:r>
            <a:r>
              <a:rPr lang="de-DE" baseline="0" dirty="0" err="1" smtClean="0"/>
              <a:t>software</a:t>
            </a:r>
            <a:r>
              <a:rPr lang="de-DE" baseline="0" dirty="0" smtClean="0"/>
              <a:t> </a:t>
            </a:r>
            <a:r>
              <a:rPr lang="de-DE" baseline="0" dirty="0" err="1" smtClean="0"/>
              <a:t>is</a:t>
            </a:r>
            <a:r>
              <a:rPr lang="de-DE" baseline="0" dirty="0" smtClean="0"/>
              <a:t> </a:t>
            </a:r>
            <a:r>
              <a:rPr lang="de-DE" baseline="0" dirty="0" err="1" smtClean="0"/>
              <a:t>being</a:t>
            </a:r>
            <a:r>
              <a:rPr lang="de-DE" baseline="0" dirty="0" smtClean="0"/>
              <a:t> </a:t>
            </a:r>
            <a:r>
              <a:rPr lang="de-DE" baseline="0" dirty="0" err="1" smtClean="0"/>
              <a:t>developed</a:t>
            </a:r>
            <a:r>
              <a:rPr lang="de-DE" baseline="0" dirty="0" smtClean="0"/>
              <a:t>, </a:t>
            </a:r>
            <a:r>
              <a:rPr lang="de-DE" baseline="0" dirty="0" err="1" smtClean="0"/>
              <a:t>whether</a:t>
            </a:r>
            <a:r>
              <a:rPr lang="de-DE" baseline="0" dirty="0" smtClean="0"/>
              <a:t> </a:t>
            </a:r>
            <a:r>
              <a:rPr lang="de-DE" baseline="0" dirty="0" err="1" smtClean="0"/>
              <a:t>it</a:t>
            </a:r>
            <a:r>
              <a:rPr lang="de-DE" baseline="0" dirty="0" smtClean="0"/>
              <a:t> </a:t>
            </a:r>
            <a:r>
              <a:rPr lang="de-DE" baseline="0" dirty="0" err="1" smtClean="0"/>
              <a:t>is</a:t>
            </a:r>
            <a:r>
              <a:rPr lang="de-DE" baseline="0" dirty="0" smtClean="0"/>
              <a:t> plan </a:t>
            </a:r>
            <a:r>
              <a:rPr lang="de-DE" baseline="0" dirty="0" err="1" smtClean="0"/>
              <a:t>driven</a:t>
            </a:r>
            <a:r>
              <a:rPr lang="de-DE" baseline="0" dirty="0" smtClean="0"/>
              <a:t> </a:t>
            </a:r>
            <a:r>
              <a:rPr lang="de-DE" baseline="0" dirty="0" err="1" smtClean="0"/>
              <a:t>or</a:t>
            </a:r>
            <a:r>
              <a:rPr lang="de-DE" baseline="0" dirty="0" smtClean="0"/>
              <a:t> agile, </a:t>
            </a:r>
            <a:r>
              <a:rPr lang="de-DE" baseline="0" dirty="0" err="1" smtClean="0"/>
              <a:t>the</a:t>
            </a:r>
            <a:r>
              <a:rPr lang="de-DE" baseline="0" dirty="0" smtClean="0"/>
              <a:t> </a:t>
            </a:r>
            <a:r>
              <a:rPr lang="de-DE" baseline="0" dirty="0" err="1" smtClean="0"/>
              <a:t>information</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flow</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a:t>
            </a:r>
            <a:r>
              <a:rPr lang="de-DE" baseline="0" dirty="0" err="1" smtClean="0"/>
              <a:t>customer</a:t>
            </a:r>
            <a:r>
              <a:rPr lang="de-DE" baseline="0" dirty="0" smtClean="0"/>
              <a:t> </a:t>
            </a:r>
            <a:r>
              <a:rPr lang="de-DE" baseline="0" dirty="0" err="1" smtClean="0"/>
              <a:t>through</a:t>
            </a:r>
            <a:r>
              <a:rPr lang="de-DE" baseline="0" dirty="0" smtClean="0"/>
              <a:t> </a:t>
            </a:r>
            <a:r>
              <a:rPr lang="de-DE" baseline="0" dirty="0" err="1" smtClean="0"/>
              <a:t>the</a:t>
            </a:r>
            <a:r>
              <a:rPr lang="de-DE" baseline="0" dirty="0" smtClean="0"/>
              <a:t> </a:t>
            </a:r>
            <a:r>
              <a:rPr lang="de-DE" baseline="0" dirty="0" err="1" smtClean="0"/>
              <a:t>various</a:t>
            </a:r>
            <a:r>
              <a:rPr lang="de-DE" baseline="0" dirty="0" smtClean="0"/>
              <a:t> SE </a:t>
            </a:r>
            <a:r>
              <a:rPr lang="de-DE" baseline="0" dirty="0" err="1" smtClean="0"/>
              <a:t>activities</a:t>
            </a:r>
            <a:r>
              <a:rPr lang="de-DE" baseline="0" dirty="0" smtClean="0"/>
              <a:t>, </a:t>
            </a:r>
            <a:r>
              <a:rPr lang="de-DE" baseline="0" dirty="0" err="1" smtClean="0"/>
              <a:t>either</a:t>
            </a:r>
            <a:r>
              <a:rPr lang="de-DE" baseline="0" dirty="0" smtClean="0"/>
              <a:t> </a:t>
            </a:r>
            <a:r>
              <a:rPr lang="de-DE" baseline="0" dirty="0" err="1" smtClean="0"/>
              <a:t>using</a:t>
            </a:r>
            <a:r>
              <a:rPr lang="de-DE" baseline="0" dirty="0" smtClean="0"/>
              <a:t> </a:t>
            </a:r>
            <a:r>
              <a:rPr lang="de-DE" baseline="0" dirty="0" err="1" smtClean="0"/>
              <a:t>documents</a:t>
            </a:r>
            <a:r>
              <a:rPr lang="de-DE" baseline="0" dirty="0" smtClean="0"/>
              <a:t> </a:t>
            </a:r>
            <a:r>
              <a:rPr lang="de-DE" baseline="0" dirty="0" err="1" smtClean="0"/>
              <a:t>or</a:t>
            </a:r>
            <a:r>
              <a:rPr lang="de-DE" baseline="0" dirty="0" smtClean="0"/>
              <a:t> </a:t>
            </a:r>
            <a:r>
              <a:rPr lang="de-DE" baseline="0" dirty="0" err="1" smtClean="0"/>
              <a:t>more</a:t>
            </a:r>
            <a:r>
              <a:rPr lang="de-DE" baseline="0" dirty="0" smtClean="0"/>
              <a:t> </a:t>
            </a:r>
            <a:r>
              <a:rPr lang="de-DE" baseline="0" dirty="0" err="1" smtClean="0"/>
              <a:t>direct</a:t>
            </a:r>
            <a:r>
              <a:rPr lang="de-DE" baseline="0" dirty="0" smtClean="0"/>
              <a:t> </a:t>
            </a:r>
            <a:r>
              <a:rPr lang="de-DE" baseline="0" dirty="0" err="1" smtClean="0"/>
              <a:t>means</a:t>
            </a:r>
            <a:r>
              <a:rPr lang="de-DE" baseline="0" dirty="0" smtClean="0"/>
              <a:t> </a:t>
            </a:r>
            <a:r>
              <a:rPr lang="de-DE" baseline="0" dirty="0" err="1" smtClean="0"/>
              <a:t>of</a:t>
            </a:r>
            <a:r>
              <a:rPr lang="de-DE" baseline="0" dirty="0" smtClean="0"/>
              <a:t> </a:t>
            </a:r>
            <a:r>
              <a:rPr lang="de-DE" baseline="0" dirty="0" err="1" smtClean="0"/>
              <a:t>communication</a:t>
            </a:r>
            <a:r>
              <a:rPr lang="de-DE" baseline="0" dirty="0" smtClean="0"/>
              <a:t>, </a:t>
            </a:r>
            <a:r>
              <a:rPr lang="de-DE" baseline="0" dirty="0" err="1" smtClean="0"/>
              <a:t>to</a:t>
            </a:r>
            <a:r>
              <a:rPr lang="de-DE" baseline="0" dirty="0" smtClean="0"/>
              <a:t> </a:t>
            </a:r>
            <a:r>
              <a:rPr lang="de-DE" baseline="0" dirty="0" err="1" smtClean="0"/>
              <a:t>the</a:t>
            </a:r>
            <a:r>
              <a:rPr lang="de-DE" baseline="0" dirty="0" smtClean="0"/>
              <a:t> final </a:t>
            </a:r>
            <a:r>
              <a:rPr lang="de-DE" baseline="0" dirty="0" err="1" smtClean="0"/>
              <a:t>product</a:t>
            </a:r>
            <a:r>
              <a:rPr lang="de-DE" baseline="0" dirty="0" smtClean="0"/>
              <a:t>.</a:t>
            </a:r>
          </a:p>
          <a:p>
            <a:endParaRPr lang="de-DE" baseline="0" dirty="0" smtClean="0"/>
          </a:p>
        </p:txBody>
      </p:sp>
      <p:sp>
        <p:nvSpPr>
          <p:cNvPr id="4" name="Foliennummernplatzhalter 3"/>
          <p:cNvSpPr>
            <a:spLocks noGrp="1"/>
          </p:cNvSpPr>
          <p:nvPr>
            <p:ph type="sldNum" sz="quarter" idx="10"/>
          </p:nvPr>
        </p:nvSpPr>
        <p:spPr/>
        <p:txBody>
          <a:bodyPr/>
          <a:lstStyle/>
          <a:p>
            <a:fld id="{E9F5D0D7-EC83-4BFC-813E-427B25AE5FF5}" type="slidenum">
              <a:rPr lang="de-DE" smtClean="0"/>
              <a:pPr/>
              <a:t>12</a:t>
            </a:fld>
            <a:endParaRPr lang="de-DE"/>
          </a:p>
        </p:txBody>
      </p:sp>
    </p:spTree>
    <p:extLst>
      <p:ext uri="{BB962C8B-B14F-4D97-AF65-F5344CB8AC3E}">
        <p14:creationId xmlns:p14="http://schemas.microsoft.com/office/powerpoint/2010/main" val="218914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a:p>
        </p:txBody>
      </p:sp>
      <p:sp>
        <p:nvSpPr>
          <p:cNvPr id="3" name="Platshållare för innehåll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44DC7970-7B0B-DC47-AAFA-D25F6DE67826}" type="datetimeFigureOut">
              <a:rPr lang="en-US" smtClean="0"/>
              <a:t>05/05/15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C8B6-1F95-054A-BE18-3DE2C575894D}" type="slidenum">
              <a:rPr lang="en-US" smtClean="0"/>
              <a:t>‹#›</a:t>
            </a:fld>
            <a:endParaRPr lang="en-US"/>
          </a:p>
        </p:txBody>
      </p:sp>
    </p:spTree>
    <p:extLst>
      <p:ext uri="{BB962C8B-B14F-4D97-AF65-F5344CB8AC3E}">
        <p14:creationId xmlns:p14="http://schemas.microsoft.com/office/powerpoint/2010/main" val="301791876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32039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ftr" sz="quarter" idx="10"/>
          </p:nvPr>
        </p:nvSpPr>
        <p:spPr>
          <a:xfrm>
            <a:off x="1116013" y="6524625"/>
            <a:ext cx="6551612" cy="273050"/>
          </a:xfrm>
          <a:prstGeom prst="rect">
            <a:avLst/>
          </a:prstGeom>
          <a:ln/>
        </p:spPr>
        <p:txBody>
          <a:bodyPr/>
          <a:lstStyle>
            <a:lvl1pPr>
              <a:defRPr/>
            </a:lvl1pPr>
          </a:lstStyle>
          <a:p>
            <a:r>
              <a:rPr lang="de-DE" smtClean="0"/>
              <a:t>Eric Knauss: Labor  "Agile Software Entwicklung"</a:t>
            </a:r>
            <a:endParaRPr lang="de-DE"/>
          </a:p>
        </p:txBody>
      </p:sp>
      <p:sp>
        <p:nvSpPr>
          <p:cNvPr id="4" name="Rectangle 8"/>
          <p:cNvSpPr>
            <a:spLocks noGrp="1" noChangeArrowheads="1"/>
          </p:cNvSpPr>
          <p:nvPr>
            <p:ph type="sldNum" sz="quarter" idx="11"/>
          </p:nvPr>
        </p:nvSpPr>
        <p:spPr>
          <a:xfrm>
            <a:off x="8783638" y="6524625"/>
            <a:ext cx="360362" cy="273050"/>
          </a:xfrm>
          <a:prstGeom prst="rect">
            <a:avLst/>
          </a:prstGeom>
          <a:ln/>
        </p:spPr>
        <p:txBody>
          <a:bodyPr/>
          <a:lstStyle>
            <a:lvl1pPr>
              <a:defRPr/>
            </a:lvl1pPr>
          </a:lstStyle>
          <a:p>
            <a:fld id="{EB875BFF-72FA-4100-827F-16CEA1F3B73F}" type="slidenum">
              <a:rPr lang="de-DE"/>
              <a:pPr/>
              <a:t>‹#›</a:t>
            </a:fld>
            <a:endParaRPr lang="de-DE"/>
          </a:p>
        </p:txBody>
      </p:sp>
      <p:sp>
        <p:nvSpPr>
          <p:cNvPr id="5" name="Rectangle 9"/>
          <p:cNvSpPr>
            <a:spLocks noGrp="1" noChangeArrowheads="1"/>
          </p:cNvSpPr>
          <p:nvPr>
            <p:ph type="dt" sz="half" idx="12"/>
          </p:nvPr>
        </p:nvSpPr>
        <p:spPr>
          <a:xfrm>
            <a:off x="7740650" y="6524625"/>
            <a:ext cx="971550" cy="273050"/>
          </a:xfrm>
          <a:prstGeom prst="rect">
            <a:avLst/>
          </a:prstGeom>
          <a:ln/>
        </p:spPr>
        <p:txBody>
          <a:bodyPr/>
          <a:lstStyle>
            <a:lvl1pPr>
              <a:defRPr/>
            </a:lvl1pPr>
          </a:lstStyle>
          <a:p>
            <a:endParaRPr lang="de-DE"/>
          </a:p>
        </p:txBody>
      </p:sp>
    </p:spTree>
    <p:extLst>
      <p:ext uri="{BB962C8B-B14F-4D97-AF65-F5344CB8AC3E}">
        <p14:creationId xmlns:p14="http://schemas.microsoft.com/office/powerpoint/2010/main" val="31581222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611188" y="838200"/>
            <a:ext cx="8532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sv-SE" dirty="0"/>
          </a:p>
        </p:txBody>
      </p:sp>
      <p:sp>
        <p:nvSpPr>
          <p:cNvPr id="1027" name="Rectangle 11"/>
          <p:cNvSpPr>
            <a:spLocks noGrp="1" noChangeArrowheads="1"/>
          </p:cNvSpPr>
          <p:nvPr>
            <p:ph type="body" idx="1"/>
          </p:nvPr>
        </p:nvSpPr>
        <p:spPr bwMode="auto">
          <a:xfrm>
            <a:off x="683568" y="198884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028" name="Rectangle 5"/>
          <p:cNvSpPr>
            <a:spLocks noChangeArrowheads="1"/>
          </p:cNvSpPr>
          <p:nvPr/>
        </p:nvSpPr>
        <p:spPr bwMode="auto">
          <a:xfrm>
            <a:off x="0" y="0"/>
            <a:ext cx="9144000" cy="54927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a:p>
        </p:txBody>
      </p:sp>
      <p:pic>
        <p:nvPicPr>
          <p:cNvPr id="6" name="Picture 5" descr="ChalmersU_GU_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4624"/>
            <a:ext cx="5400601" cy="468053"/>
          </a:xfrm>
          <a:prstGeom prst="rect">
            <a:avLst/>
          </a:prstGeom>
        </p:spPr>
      </p:pic>
      <p:sp>
        <p:nvSpPr>
          <p:cNvPr id="7" name="Date Placeholder 3"/>
          <p:cNvSpPr>
            <a:spLocks noGrp="1"/>
          </p:cNvSpPr>
          <p:nvPr>
            <p:ph type="dt" sz="half" idx="2"/>
          </p:nvPr>
        </p:nvSpPr>
        <p:spPr>
          <a:xfrm>
            <a:off x="457200" y="6356350"/>
            <a:ext cx="2133600" cy="365125"/>
          </a:xfrm>
          <a:prstGeom prst="rect">
            <a:avLst/>
          </a:prstGeom>
        </p:spPr>
        <p:txBody>
          <a:bodyPr/>
          <a:lstStyle/>
          <a:p>
            <a:fld id="{44DC7970-7B0B-DC47-AAFA-D25F6DE67826}" type="datetimeFigureOut">
              <a:rPr lang="en-US" smtClean="0"/>
              <a:t>05/05/15</a:t>
            </a:fld>
            <a:endParaRPr lang="en-US"/>
          </a:p>
        </p:txBody>
      </p:sp>
      <p:sp>
        <p:nvSpPr>
          <p:cNvPr id="8" name="Footer Placeholder 4"/>
          <p:cNvSpPr>
            <a:spLocks noGrp="1"/>
          </p:cNvSpPr>
          <p:nvPr>
            <p:ph type="ftr" sz="quarter" idx="3"/>
          </p:nvPr>
        </p:nvSpPr>
        <p:spPr>
          <a:xfrm>
            <a:off x="6248400" y="0"/>
            <a:ext cx="2895600" cy="365125"/>
          </a:xfrm>
          <a:prstGeom prst="rect">
            <a:avLst/>
          </a:prstGeom>
        </p:spPr>
        <p:txBody>
          <a:bodyPr/>
          <a:lstStyle/>
          <a:p>
            <a:endParaRPr lang="en-US"/>
          </a:p>
        </p:txBody>
      </p:sp>
      <p:sp>
        <p:nvSpPr>
          <p:cNvPr id="9" name="Slide Number Placeholder 5"/>
          <p:cNvSpPr>
            <a:spLocks noGrp="1"/>
          </p:cNvSpPr>
          <p:nvPr>
            <p:ph type="sldNum" sz="quarter" idx="4"/>
          </p:nvPr>
        </p:nvSpPr>
        <p:spPr>
          <a:xfrm>
            <a:off x="7010400" y="166390"/>
            <a:ext cx="2133600" cy="365125"/>
          </a:xfrm>
          <a:prstGeom prst="rect">
            <a:avLst/>
          </a:prstGeom>
        </p:spPr>
        <p:txBody>
          <a:bodyPr/>
          <a:lstStyle>
            <a:lvl1pPr>
              <a:defRPr>
                <a:solidFill>
                  <a:schemeClr val="bg1">
                    <a:lumMod val="95000"/>
                  </a:schemeClr>
                </a:solidFill>
              </a:defRPr>
            </a:lvl1pPr>
          </a:lstStyle>
          <a:p>
            <a:fld id="{DFF7C8B6-1F95-054A-BE18-3DE2C57589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ＭＳ Ｐゴシック" pitchFamily="96" charset="-128"/>
          <a:cs typeface="Akzidenz-Bd for Chalmers"/>
        </a:defRPr>
      </a:lvl1pPr>
      <a:lvl2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2pPr>
      <a:lvl3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3pPr>
      <a:lvl4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4pPr>
      <a:lvl5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5pPr>
      <a:lvl6pPr marL="457200" algn="ctr" rtl="0" eaLnBrk="1" fontAlgn="base" hangingPunct="1">
        <a:spcBef>
          <a:spcPct val="0"/>
        </a:spcBef>
        <a:spcAft>
          <a:spcPct val="0"/>
        </a:spcAft>
        <a:defRPr sz="4000">
          <a:solidFill>
            <a:schemeClr val="bg1"/>
          </a:solidFill>
          <a:latin typeface="Arial Black" pitchFamily="68" charset="0"/>
        </a:defRPr>
      </a:lvl6pPr>
      <a:lvl7pPr marL="914400" algn="ctr" rtl="0" eaLnBrk="1" fontAlgn="base" hangingPunct="1">
        <a:spcBef>
          <a:spcPct val="0"/>
        </a:spcBef>
        <a:spcAft>
          <a:spcPct val="0"/>
        </a:spcAft>
        <a:defRPr sz="4000">
          <a:solidFill>
            <a:schemeClr val="bg1"/>
          </a:solidFill>
          <a:latin typeface="Arial Black" pitchFamily="68" charset="0"/>
        </a:defRPr>
      </a:lvl7pPr>
      <a:lvl8pPr marL="1371600" algn="ctr" rtl="0" eaLnBrk="1" fontAlgn="base" hangingPunct="1">
        <a:spcBef>
          <a:spcPct val="0"/>
        </a:spcBef>
        <a:spcAft>
          <a:spcPct val="0"/>
        </a:spcAft>
        <a:defRPr sz="4000">
          <a:solidFill>
            <a:schemeClr val="bg1"/>
          </a:solidFill>
          <a:latin typeface="Arial Black" pitchFamily="68" charset="0"/>
        </a:defRPr>
      </a:lvl8pPr>
      <a:lvl9pPr marL="1828800" algn="ctr" rtl="0" eaLnBrk="1" fontAlgn="base" hangingPunct="1">
        <a:spcBef>
          <a:spcPct val="0"/>
        </a:spcBef>
        <a:spcAft>
          <a:spcPct val="0"/>
        </a:spcAft>
        <a:defRPr sz="4000">
          <a:solidFill>
            <a:schemeClr val="bg1"/>
          </a:solidFill>
          <a:latin typeface="Arial Black" pitchFamily="68" charset="0"/>
        </a:defRPr>
      </a:lvl9pPr>
    </p:titleStyle>
    <p:bodyStyle>
      <a:lvl1pPr marL="342900" indent="-3429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96" charset="-128"/>
          <a:cs typeface="Akzidenz for Chalmers Regular"/>
        </a:defRPr>
      </a:lvl1pPr>
      <a:lvl2pPr marL="742950" indent="-28575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2pPr>
      <a:lvl3pPr marL="1143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3pPr>
      <a:lvl4pPr marL="1600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4pPr>
      <a:lvl5pPr marL="20574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5pPr>
      <a:lvl6pPr marL="25146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6pPr>
      <a:lvl7pPr marL="29718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7pPr>
      <a:lvl8pPr marL="3429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8pPr>
      <a:lvl9pPr marL="3886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1" Type="http://schemas.openxmlformats.org/officeDocument/2006/relationships/image" Target="../media/image13.jpeg"/><Relationship Id="rId12" Type="http://schemas.openxmlformats.org/officeDocument/2006/relationships/image" Target="../media/image14.jpeg"/><Relationship Id="rId13"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hyperlink" Target="http://webconf.********/*********/" TargetMode="External"/><Relationship Id="rId3" Type="http://schemas.openxmlformats.org/officeDocument/2006/relationships/hyperlink" Target="https://trac.se.uni-hannover.de/********/" TargetMode="External"/><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image" Target="../media/image11.jpeg"/><Relationship Id="rId10"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jpeg"/></Relationships>
</file>

<file path=ppt/slides/_rels/slide17.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image" Target="../media/image13.jpeg"/><Relationship Id="rId8" Type="http://schemas.openxmlformats.org/officeDocument/2006/relationships/image" Target="../media/image14.jpeg"/><Relationship Id="rId9" Type="http://schemas.openxmlformats.org/officeDocument/2006/relationships/image" Target="../media/image15.png"/><Relationship Id="rId10"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xml"/><Relationship Id="rId2"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 Id="rId3"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6.xml"/><Relationship Id="rId3" Type="http://schemas.openxmlformats.org/officeDocument/2006/relationships/chart" Target="../charts/char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 Id="rId3" Type="http://schemas.openxmlformats.org/officeDocument/2006/relationships/chart" Target="../charts/char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Information Flows</a:t>
            </a:r>
            <a:endParaRPr lang="en-US" dirty="0"/>
          </a:p>
        </p:txBody>
      </p:sp>
      <p:sp>
        <p:nvSpPr>
          <p:cNvPr id="3" name="Subtitle 2"/>
          <p:cNvSpPr>
            <a:spLocks noGrp="1"/>
          </p:cNvSpPr>
          <p:nvPr>
            <p:ph type="subTitle" idx="1"/>
          </p:nvPr>
        </p:nvSpPr>
        <p:spPr/>
        <p:txBody>
          <a:bodyPr/>
          <a:lstStyle/>
          <a:p>
            <a:pPr algn="l"/>
            <a:r>
              <a:rPr lang="en-US" dirty="0" smtClean="0"/>
              <a:t>Agile Development </a:t>
            </a:r>
            <a:br>
              <a:rPr lang="en-US" dirty="0" smtClean="0"/>
            </a:br>
            <a:r>
              <a:rPr lang="en-US" dirty="0" smtClean="0"/>
              <a:t>Processes</a:t>
            </a:r>
          </a:p>
          <a:p>
            <a:pPr algn="l"/>
            <a:r>
              <a:rPr lang="en-US" dirty="0" smtClean="0"/>
              <a:t>Eric Knauss</a:t>
            </a:r>
            <a:endParaRPr lang="en-US" dirty="0"/>
          </a:p>
        </p:txBody>
      </p:sp>
      <p:pic>
        <p:nvPicPr>
          <p:cNvPr id="4" name="Picture 3"/>
          <p:cNvPicPr>
            <a:picLocks noChangeAspect="1"/>
          </p:cNvPicPr>
          <p:nvPr/>
        </p:nvPicPr>
        <p:blipFill>
          <a:blip r:embed="rId2"/>
          <a:stretch>
            <a:fillRect/>
          </a:stretch>
        </p:blipFill>
        <p:spPr>
          <a:xfrm>
            <a:off x="4030133" y="3600450"/>
            <a:ext cx="5113867" cy="3140094"/>
          </a:xfrm>
          <a:prstGeom prst="rect">
            <a:avLst/>
          </a:prstGeom>
        </p:spPr>
      </p:pic>
      <p:sp>
        <p:nvSpPr>
          <p:cNvPr id="5" name="Rectangle 4"/>
          <p:cNvSpPr/>
          <p:nvPr/>
        </p:nvSpPr>
        <p:spPr>
          <a:xfrm>
            <a:off x="4572000" y="6323168"/>
            <a:ext cx="4572000" cy="246221"/>
          </a:xfrm>
          <a:prstGeom prst="rect">
            <a:avLst/>
          </a:prstGeom>
        </p:spPr>
        <p:txBody>
          <a:bodyPr>
            <a:spAutoFit/>
          </a:bodyPr>
          <a:lstStyle/>
          <a:p>
            <a:r>
              <a:rPr lang="en-US" sz="1000" dirty="0"/>
              <a:t>http://3badbullies.files.wordpress.com/2013/10/tin-can-</a:t>
            </a:r>
            <a:r>
              <a:rPr lang="en-US" sz="1000" dirty="0" err="1"/>
              <a:t>telephone.jpg</a:t>
            </a:r>
            <a:endParaRPr lang="en-US" sz="1000" dirty="0"/>
          </a:p>
        </p:txBody>
      </p:sp>
    </p:spTree>
    <p:extLst>
      <p:ext uri="{BB962C8B-B14F-4D97-AF65-F5344CB8AC3E}">
        <p14:creationId xmlns:p14="http://schemas.microsoft.com/office/powerpoint/2010/main" val="3572080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smtClean="0"/>
              <a:t>Problem and Proposed Solution</a:t>
            </a:r>
            <a:endParaRPr lang="en-US" sz="3600" dirty="0"/>
          </a:p>
        </p:txBody>
      </p:sp>
      <p:sp>
        <p:nvSpPr>
          <p:cNvPr id="3" name="Inhaltsplatzhalter 2"/>
          <p:cNvSpPr>
            <a:spLocks noGrp="1"/>
          </p:cNvSpPr>
          <p:nvPr>
            <p:ph idx="1"/>
          </p:nvPr>
        </p:nvSpPr>
        <p:spPr/>
        <p:txBody>
          <a:bodyPr/>
          <a:lstStyle/>
          <a:p>
            <a:r>
              <a:rPr lang="en-US" dirty="0" smtClean="0"/>
              <a:t>Communication in a distributed setting is more difficult</a:t>
            </a:r>
          </a:p>
          <a:p>
            <a:pPr lvl="1"/>
            <a:r>
              <a:rPr lang="en-US" dirty="0" smtClean="0"/>
              <a:t>Unfamiliarity with each other</a:t>
            </a:r>
          </a:p>
          <a:p>
            <a:pPr lvl="1"/>
            <a:r>
              <a:rPr lang="en-US" dirty="0" smtClean="0"/>
              <a:t>Limited communication media</a:t>
            </a:r>
          </a:p>
          <a:p>
            <a:pPr lvl="1"/>
            <a:r>
              <a:rPr lang="en-US" dirty="0" smtClean="0"/>
              <a:t>Informal communication does not happen as naturally</a:t>
            </a:r>
          </a:p>
          <a:p>
            <a:pPr lvl="1"/>
            <a:endParaRPr lang="en-US" dirty="0" smtClean="0"/>
          </a:p>
          <a:p>
            <a:pPr>
              <a:buFont typeface="Wingdings" pitchFamily="2" charset="2"/>
              <a:buChar char="Ø"/>
            </a:pPr>
            <a:r>
              <a:rPr lang="en-US" dirty="0" smtClean="0"/>
              <a:t>FLOW Mapping, a systematic approach for planning and managing communication in distributed projects</a:t>
            </a:r>
          </a:p>
          <a:p>
            <a:pPr lvl="1"/>
            <a:r>
              <a:rPr lang="en-US" dirty="0" smtClean="0"/>
              <a:t>2 phase process</a:t>
            </a:r>
          </a:p>
          <a:p>
            <a:pPr lvl="1"/>
            <a:r>
              <a:rPr lang="en-US" dirty="0" smtClean="0"/>
              <a:t>Support for process steps</a:t>
            </a:r>
          </a:p>
          <a:p>
            <a:pPr lvl="1"/>
            <a:endParaRPr lang="en-US" dirty="0"/>
          </a:p>
        </p:txBody>
      </p:sp>
      <p:sp>
        <p:nvSpPr>
          <p:cNvPr id="7" name="TextBox 6"/>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19968269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Mapping Process</a:t>
            </a:r>
            <a:endParaRPr lang="en-US" dirty="0"/>
          </a:p>
        </p:txBody>
      </p:sp>
      <p:graphicFrame>
        <p:nvGraphicFramePr>
          <p:cNvPr id="10" name="Inhaltsplatzhalter 7"/>
          <p:cNvGraphicFramePr>
            <a:graphicFrameLocks noGrp="1"/>
          </p:cNvGraphicFramePr>
          <p:nvPr>
            <p:ph idx="1"/>
          </p:nvPr>
        </p:nvGraphicFramePr>
        <p:xfrm>
          <a:off x="152400" y="1700808"/>
          <a:ext cx="88392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2"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3"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40396487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a:t>
            </a:r>
            <a:endParaRPr lang="en-US" dirty="0"/>
          </a:p>
        </p:txBody>
      </p:sp>
      <p:sp>
        <p:nvSpPr>
          <p:cNvPr id="3" name="Inhaltsplatzhalter 2"/>
          <p:cNvSpPr>
            <a:spLocks noGrp="1"/>
          </p:cNvSpPr>
          <p:nvPr>
            <p:ph idx="1"/>
          </p:nvPr>
        </p:nvSpPr>
        <p:spPr>
          <a:xfrm>
            <a:off x="152400" y="1600200"/>
            <a:ext cx="5643736" cy="4781550"/>
          </a:xfrm>
        </p:spPr>
        <p:txBody>
          <a:bodyPr/>
          <a:lstStyle/>
          <a:p>
            <a:r>
              <a:rPr lang="en-US" dirty="0" smtClean="0"/>
              <a:t>FLOW Mapping is based on FLOW</a:t>
            </a:r>
          </a:p>
          <a:p>
            <a:pPr lvl="1"/>
            <a:r>
              <a:rPr lang="en-US" dirty="0" smtClean="0"/>
              <a:t>Information flow perspective on software development</a:t>
            </a:r>
          </a:p>
          <a:p>
            <a:pPr lvl="1"/>
            <a:r>
              <a:rPr lang="en-US" dirty="0"/>
              <a:t>Informal communication incorporated</a:t>
            </a:r>
            <a:endParaRPr lang="en-US" dirty="0" smtClean="0"/>
          </a:p>
          <a:p>
            <a:pPr lvl="1"/>
            <a:r>
              <a:rPr lang="en-US" dirty="0" smtClean="0"/>
              <a:t>Metaphor of state of information</a:t>
            </a:r>
            <a:endParaRPr lang="en-US" dirty="0" smtClean="0">
              <a:solidFill>
                <a:srgbClr val="0000C0"/>
              </a:solidFill>
              <a:effectLst>
                <a:outerShdw blurRad="38100" dist="38100" dir="2700000" algn="tl">
                  <a:srgbClr val="000000">
                    <a:alpha val="43137"/>
                  </a:srgbClr>
                </a:outerShdw>
              </a:effectLst>
            </a:endParaRPr>
          </a:p>
          <a:p>
            <a:pPr>
              <a:defRPr/>
            </a:pPr>
            <a:r>
              <a:rPr lang="en-US" dirty="0" smtClean="0">
                <a:solidFill>
                  <a:srgbClr val="0000C0"/>
                </a:solidFill>
                <a:effectLst>
                  <a:outerShdw blurRad="38100" dist="38100" dir="2700000" algn="tl">
                    <a:srgbClr val="C0C0C0"/>
                  </a:outerShdw>
                </a:effectLst>
              </a:rPr>
              <a:t>Solid</a:t>
            </a:r>
            <a:r>
              <a:rPr lang="en-US" dirty="0" smtClean="0"/>
              <a:t> information is</a:t>
            </a:r>
          </a:p>
          <a:p>
            <a:pPr lvl="1">
              <a:defRPr/>
            </a:pPr>
            <a:r>
              <a:rPr lang="en-US" dirty="0" smtClean="0"/>
              <a:t>Long term accessible</a:t>
            </a:r>
          </a:p>
          <a:p>
            <a:pPr lvl="1">
              <a:defRPr/>
            </a:pPr>
            <a:r>
              <a:rPr lang="en-US" dirty="0" smtClean="0"/>
              <a:t>Repeatable accessible</a:t>
            </a:r>
          </a:p>
          <a:p>
            <a:pPr lvl="1">
              <a:defRPr/>
            </a:pPr>
            <a:r>
              <a:rPr lang="en-US" dirty="0" smtClean="0"/>
              <a:t>Understandable by third parties</a:t>
            </a:r>
          </a:p>
          <a:p>
            <a:pPr>
              <a:defRPr/>
            </a:pPr>
            <a:r>
              <a:rPr lang="en-US" dirty="0" smtClean="0">
                <a:solidFill>
                  <a:srgbClr val="0000C0"/>
                </a:solidFill>
                <a:effectLst>
                  <a:outerShdw blurRad="38100" dist="38100" dir="2700000" algn="tl">
                    <a:srgbClr val="C0C0C0"/>
                  </a:outerShdw>
                </a:effectLst>
              </a:rPr>
              <a:t>Fluid</a:t>
            </a:r>
            <a:r>
              <a:rPr lang="en-US" dirty="0" smtClean="0"/>
              <a:t> information is </a:t>
            </a:r>
            <a:r>
              <a:rPr lang="en-US" b="1" dirty="0" smtClean="0"/>
              <a:t>not</a:t>
            </a:r>
            <a:r>
              <a:rPr lang="en-US" dirty="0" smtClean="0"/>
              <a:t> solid, </a:t>
            </a:r>
            <a:r>
              <a:rPr lang="en-US" dirty="0" err="1" smtClean="0"/>
              <a:t>i</a:t>
            </a:r>
            <a:r>
              <a:rPr lang="en-US" dirty="0" smtClean="0"/>
              <a:t>. e. one of the above criteria is not met</a:t>
            </a:r>
          </a:p>
          <a:p>
            <a:pPr lvl="1">
              <a:defRPr/>
            </a:pPr>
            <a:endParaRPr lang="en-US" sz="1000" dirty="0" smtClean="0"/>
          </a:p>
          <a:p>
            <a:r>
              <a:rPr lang="en-US" dirty="0" smtClean="0"/>
              <a:t>Notation to visualize information flows</a:t>
            </a:r>
          </a:p>
        </p:txBody>
      </p:sp>
      <p:sp>
        <p:nvSpPr>
          <p:cNvPr id="32" name="Textfeld 31"/>
          <p:cNvSpPr txBox="1"/>
          <p:nvPr/>
        </p:nvSpPr>
        <p:spPr>
          <a:xfrm>
            <a:off x="6558507" y="2175247"/>
            <a:ext cx="992579" cy="369332"/>
          </a:xfrm>
          <a:prstGeom prst="rect">
            <a:avLst/>
          </a:prstGeom>
          <a:noFill/>
        </p:spPr>
        <p:txBody>
          <a:bodyPr wrap="none" rtlCol="0">
            <a:spAutoFit/>
          </a:bodyPr>
          <a:lstStyle/>
          <a:p>
            <a:r>
              <a:rPr lang="de-DE" dirty="0" smtClean="0">
                <a:latin typeface="+mj-lt"/>
              </a:rPr>
              <a:t>Storage</a:t>
            </a:r>
            <a:endParaRPr lang="de-DE" dirty="0">
              <a:latin typeface="+mj-lt"/>
            </a:endParaRPr>
          </a:p>
        </p:txBody>
      </p:sp>
      <p:sp>
        <p:nvSpPr>
          <p:cNvPr id="33" name="Textfeld 32"/>
          <p:cNvSpPr txBox="1"/>
          <p:nvPr/>
        </p:nvSpPr>
        <p:spPr>
          <a:xfrm>
            <a:off x="8273019" y="2175247"/>
            <a:ext cx="835485" cy="461665"/>
          </a:xfrm>
          <a:prstGeom prst="rect">
            <a:avLst/>
          </a:prstGeom>
          <a:noFill/>
        </p:spPr>
        <p:txBody>
          <a:bodyPr wrap="none" rtlCol="0">
            <a:spAutoFit/>
          </a:bodyPr>
          <a:lstStyle/>
          <a:p>
            <a:r>
              <a:rPr lang="de-DE" dirty="0" smtClean="0">
                <a:latin typeface="+mj-lt"/>
              </a:rPr>
              <a:t>Flow</a:t>
            </a:r>
            <a:endParaRPr lang="de-DE" dirty="0">
              <a:latin typeface="+mj-lt"/>
            </a:endParaRPr>
          </a:p>
        </p:txBody>
      </p:sp>
      <p:grpSp>
        <p:nvGrpSpPr>
          <p:cNvPr id="34" name="Group 23"/>
          <p:cNvGrpSpPr>
            <a:grpSpLocks/>
          </p:cNvGrpSpPr>
          <p:nvPr/>
        </p:nvGrpSpPr>
        <p:grpSpPr bwMode="auto">
          <a:xfrm>
            <a:off x="6516216" y="4396284"/>
            <a:ext cx="996951" cy="1012825"/>
            <a:chOff x="2929" y="2478"/>
            <a:chExt cx="628" cy="638"/>
          </a:xfrm>
        </p:grpSpPr>
        <p:sp>
          <p:nvSpPr>
            <p:cNvPr id="35" name="Text Box 24"/>
            <p:cNvSpPr txBox="1">
              <a:spLocks noChangeArrowheads="1"/>
            </p:cNvSpPr>
            <p:nvPr/>
          </p:nvSpPr>
          <p:spPr bwMode="auto">
            <a:xfrm>
              <a:off x="2929" y="2864"/>
              <a:ext cx="628" cy="252"/>
            </a:xfrm>
            <a:prstGeom prst="rect">
              <a:avLst/>
            </a:prstGeom>
            <a:noFill/>
            <a:ln w="9525">
              <a:noFill/>
              <a:miter lim="800000"/>
              <a:headEnd/>
              <a:tailEnd/>
            </a:ln>
          </p:spPr>
          <p:txBody>
            <a:bodyPr wrap="none">
              <a:spAutoFit/>
            </a:bodyPr>
            <a:lstStyle/>
            <a:p>
              <a:pPr algn="ctr" eaLnBrk="0" hangingPunct="0"/>
              <a:r>
                <a:rPr lang="de-DE" sz="2000" dirty="0" smtClean="0">
                  <a:latin typeface="Arial" pitchFamily="34" charset="0"/>
                  <a:ea typeface="ＭＳ Ｐゴシック" pitchFamily="34" charset="-128"/>
                </a:rPr>
                <a:t>Person</a:t>
              </a:r>
              <a:endParaRPr lang="de-DE" sz="2000" dirty="0">
                <a:latin typeface="Arial" pitchFamily="34" charset="0"/>
                <a:ea typeface="ＭＳ Ｐゴシック" pitchFamily="34" charset="-128"/>
              </a:endParaRPr>
            </a:p>
          </p:txBody>
        </p:sp>
        <p:sp>
          <p:nvSpPr>
            <p:cNvPr id="36" name="AutoShape 25"/>
            <p:cNvSpPr>
              <a:spLocks noChangeAspect="1" noChangeArrowheads="1"/>
            </p:cNvSpPr>
            <p:nvPr/>
          </p:nvSpPr>
          <p:spPr bwMode="auto">
            <a:xfrm>
              <a:off x="3038" y="2478"/>
              <a:ext cx="409" cy="409"/>
            </a:xfrm>
            <a:prstGeom prst="smileyFace">
              <a:avLst>
                <a:gd name="adj" fmla="val 4653"/>
              </a:avLst>
            </a:prstGeom>
            <a:solidFill>
              <a:schemeClr val="bg1"/>
            </a:solidFill>
            <a:ln w="12700">
              <a:solidFill>
                <a:schemeClr val="tx1"/>
              </a:solidFill>
              <a:round/>
              <a:headEnd/>
              <a:tailEnd/>
            </a:ln>
            <a:effectLst/>
          </p:spPr>
          <p:txBody>
            <a:bodyPr wrap="none" anchor="ctr"/>
            <a:lstStyle/>
            <a:p>
              <a:endParaRPr lang="de-DE"/>
            </a:p>
          </p:txBody>
        </p:sp>
      </p:grpSp>
      <p:grpSp>
        <p:nvGrpSpPr>
          <p:cNvPr id="37" name="Group 182"/>
          <p:cNvGrpSpPr>
            <a:grpSpLocks/>
          </p:cNvGrpSpPr>
          <p:nvPr/>
        </p:nvGrpSpPr>
        <p:grpSpPr bwMode="auto">
          <a:xfrm>
            <a:off x="6694018" y="2997398"/>
            <a:ext cx="641350" cy="1012825"/>
            <a:chOff x="4432" y="2478"/>
            <a:chExt cx="404" cy="638"/>
          </a:xfrm>
        </p:grpSpPr>
        <p:sp>
          <p:nvSpPr>
            <p:cNvPr id="38" name="Text Box 27"/>
            <p:cNvSpPr txBox="1">
              <a:spLocks noChangeArrowheads="1"/>
            </p:cNvSpPr>
            <p:nvPr/>
          </p:nvSpPr>
          <p:spPr bwMode="auto">
            <a:xfrm>
              <a:off x="4432" y="2864"/>
              <a:ext cx="404" cy="252"/>
            </a:xfrm>
            <a:prstGeom prst="rect">
              <a:avLst/>
            </a:prstGeom>
            <a:noFill/>
            <a:ln w="12700">
              <a:noFill/>
              <a:miter lim="800000"/>
              <a:headEnd/>
              <a:tailEnd/>
            </a:ln>
          </p:spPr>
          <p:txBody>
            <a:bodyPr wrap="none">
              <a:spAutoFit/>
            </a:bodyPr>
            <a:lstStyle/>
            <a:p>
              <a:pPr algn="ctr" eaLnBrk="0" hangingPunct="0"/>
              <a:r>
                <a:rPr lang="de-DE" sz="2000" dirty="0" smtClean="0">
                  <a:latin typeface="Arial" pitchFamily="34" charset="0"/>
                  <a:ea typeface="ＭＳ Ｐゴシック" pitchFamily="34" charset="-128"/>
                </a:rPr>
                <a:t>Doc</a:t>
              </a:r>
              <a:endParaRPr lang="de-DE" sz="2000" dirty="0">
                <a:latin typeface="Arial" pitchFamily="34" charset="0"/>
                <a:ea typeface="ＭＳ Ｐゴシック" pitchFamily="34" charset="-128"/>
              </a:endParaRPr>
            </a:p>
          </p:txBody>
        </p:sp>
        <p:sp>
          <p:nvSpPr>
            <p:cNvPr id="39" name="AutoShape 181"/>
            <p:cNvSpPr>
              <a:spLocks noChangeArrowheads="1"/>
            </p:cNvSpPr>
            <p:nvPr/>
          </p:nvSpPr>
          <p:spPr bwMode="auto">
            <a:xfrm>
              <a:off x="4468" y="2478"/>
              <a:ext cx="318" cy="408"/>
            </a:xfrm>
            <a:prstGeom prst="foldedCorner">
              <a:avLst>
                <a:gd name="adj" fmla="val 12500"/>
              </a:avLst>
            </a:prstGeom>
            <a:solidFill>
              <a:schemeClr val="bg1"/>
            </a:solidFill>
            <a:ln w="12700">
              <a:solidFill>
                <a:schemeClr val="tx1"/>
              </a:solidFill>
              <a:round/>
              <a:headEnd/>
              <a:tailEnd/>
            </a:ln>
            <a:effectLst/>
          </p:spPr>
          <p:txBody>
            <a:bodyPr wrap="none" anchor="ctr"/>
            <a:lstStyle/>
            <a:p>
              <a:endParaRPr lang="de-DE"/>
            </a:p>
          </p:txBody>
        </p:sp>
      </p:grpSp>
      <p:sp>
        <p:nvSpPr>
          <p:cNvPr id="51" name="Line 38"/>
          <p:cNvSpPr>
            <a:spLocks noChangeShapeType="1"/>
          </p:cNvSpPr>
          <p:nvPr/>
        </p:nvSpPr>
        <p:spPr bwMode="auto">
          <a:xfrm flipV="1">
            <a:off x="8388424" y="4324846"/>
            <a:ext cx="428628" cy="785818"/>
          </a:xfrm>
          <a:prstGeom prst="line">
            <a:avLst/>
          </a:prstGeom>
          <a:noFill/>
          <a:ln w="19050">
            <a:solidFill>
              <a:schemeClr val="tx1"/>
            </a:solidFill>
            <a:prstDash val="dash"/>
            <a:round/>
            <a:headEnd/>
            <a:tailEnd type="triangle" w="lg" len="lg"/>
          </a:ln>
          <a:effectLst/>
        </p:spPr>
        <p:txBody>
          <a:bodyPr/>
          <a:lstStyle/>
          <a:p>
            <a:endParaRPr lang="de-DE"/>
          </a:p>
        </p:txBody>
      </p:sp>
      <p:sp>
        <p:nvSpPr>
          <p:cNvPr id="52" name="Line 40"/>
          <p:cNvSpPr>
            <a:spLocks noChangeShapeType="1"/>
          </p:cNvSpPr>
          <p:nvPr/>
        </p:nvSpPr>
        <p:spPr bwMode="auto">
          <a:xfrm flipV="1">
            <a:off x="8388424" y="2925960"/>
            <a:ext cx="428628" cy="785818"/>
          </a:xfrm>
          <a:prstGeom prst="line">
            <a:avLst/>
          </a:prstGeom>
          <a:noFill/>
          <a:ln w="19050">
            <a:solidFill>
              <a:schemeClr val="tx1"/>
            </a:solidFill>
            <a:round/>
            <a:headEnd/>
            <a:tailEnd type="triangle" w="lg" len="lg"/>
          </a:ln>
          <a:effectLst/>
        </p:spPr>
        <p:txBody>
          <a:bodyPr/>
          <a:lstStyle/>
          <a:p>
            <a:endParaRPr lang="de-DE"/>
          </a:p>
        </p:txBody>
      </p:sp>
      <p:sp>
        <p:nvSpPr>
          <p:cNvPr id="53" name="Textfeld 52"/>
          <p:cNvSpPr txBox="1"/>
          <p:nvPr/>
        </p:nvSpPr>
        <p:spPr>
          <a:xfrm>
            <a:off x="6795806" y="1708218"/>
            <a:ext cx="1864613" cy="369332"/>
          </a:xfrm>
          <a:prstGeom prst="rect">
            <a:avLst/>
          </a:prstGeom>
          <a:noFill/>
        </p:spPr>
        <p:txBody>
          <a:bodyPr wrap="none" rtlCol="0">
            <a:spAutoFit/>
          </a:bodyPr>
          <a:lstStyle/>
          <a:p>
            <a:r>
              <a:rPr lang="de-DE" b="1" dirty="0" smtClean="0">
                <a:latin typeface="+mj-lt"/>
              </a:rPr>
              <a:t>FLOW Notation</a:t>
            </a:r>
            <a:endParaRPr lang="de-DE" b="1" dirty="0">
              <a:latin typeface="+mj-lt"/>
            </a:endParaRPr>
          </a:p>
        </p:txBody>
      </p:sp>
      <p:sp>
        <p:nvSpPr>
          <p:cNvPr id="18" name="TextBox 17"/>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9"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0"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1030298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51" grpId="0" animBg="1"/>
      <p:bldP spid="52" grpId="0" animBg="1"/>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 Example</a:t>
            </a:r>
            <a:endParaRPr lang="en-US" dirty="0"/>
          </a:p>
        </p:txBody>
      </p:sp>
      <p:sp>
        <p:nvSpPr>
          <p:cNvPr id="139" name="Oval 56"/>
          <p:cNvSpPr>
            <a:spLocks noChangeArrowheads="1"/>
          </p:cNvSpPr>
          <p:nvPr/>
        </p:nvSpPr>
        <p:spPr bwMode="auto">
          <a:xfrm>
            <a:off x="5157788" y="1624607"/>
            <a:ext cx="3729355" cy="327596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140" name="Oval 56"/>
          <p:cNvSpPr>
            <a:spLocks noChangeArrowheads="1"/>
          </p:cNvSpPr>
          <p:nvPr/>
        </p:nvSpPr>
        <p:spPr bwMode="auto">
          <a:xfrm>
            <a:off x="357188" y="1624607"/>
            <a:ext cx="3700462" cy="3264853"/>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141" name="Group 14"/>
          <p:cNvGrpSpPr>
            <a:grpSpLocks/>
          </p:cNvGrpSpPr>
          <p:nvPr/>
        </p:nvGrpSpPr>
        <p:grpSpPr bwMode="auto">
          <a:xfrm>
            <a:off x="5435600" y="2135782"/>
            <a:ext cx="804545" cy="546735"/>
            <a:chOff x="2959" y="3520"/>
            <a:chExt cx="362" cy="246"/>
          </a:xfrm>
        </p:grpSpPr>
        <p:sp>
          <p:nvSpPr>
            <p:cNvPr id="142"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14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44" name="Group 14"/>
          <p:cNvGrpSpPr>
            <a:grpSpLocks/>
          </p:cNvGrpSpPr>
          <p:nvPr/>
        </p:nvGrpSpPr>
        <p:grpSpPr bwMode="auto">
          <a:xfrm>
            <a:off x="1557338" y="3724870"/>
            <a:ext cx="442277" cy="582295"/>
            <a:chOff x="3039" y="3504"/>
            <a:chExt cx="199" cy="262"/>
          </a:xfrm>
        </p:grpSpPr>
        <p:sp>
          <p:nvSpPr>
            <p:cNvPr id="14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14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4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48" name="Group 14"/>
          <p:cNvGrpSpPr>
            <a:grpSpLocks/>
          </p:cNvGrpSpPr>
          <p:nvPr/>
        </p:nvGrpSpPr>
        <p:grpSpPr bwMode="auto">
          <a:xfrm>
            <a:off x="957263" y="2624732"/>
            <a:ext cx="442277" cy="582295"/>
            <a:chOff x="3039" y="3504"/>
            <a:chExt cx="199" cy="262"/>
          </a:xfrm>
        </p:grpSpPr>
        <p:sp>
          <p:nvSpPr>
            <p:cNvPr id="14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15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52" name="Group 14"/>
          <p:cNvGrpSpPr>
            <a:grpSpLocks/>
          </p:cNvGrpSpPr>
          <p:nvPr/>
        </p:nvGrpSpPr>
        <p:grpSpPr bwMode="auto">
          <a:xfrm>
            <a:off x="6958013" y="2724745"/>
            <a:ext cx="442277" cy="582295"/>
            <a:chOff x="3039" y="3504"/>
            <a:chExt cx="199" cy="262"/>
          </a:xfrm>
        </p:grpSpPr>
        <p:sp>
          <p:nvSpPr>
            <p:cNvPr id="153"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154"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56" name="Group 14"/>
          <p:cNvGrpSpPr>
            <a:grpSpLocks/>
          </p:cNvGrpSpPr>
          <p:nvPr/>
        </p:nvGrpSpPr>
        <p:grpSpPr bwMode="auto">
          <a:xfrm>
            <a:off x="6057900" y="3624857"/>
            <a:ext cx="442278" cy="582295"/>
            <a:chOff x="3039" y="3504"/>
            <a:chExt cx="199" cy="262"/>
          </a:xfrm>
        </p:grpSpPr>
        <p:sp>
          <p:nvSpPr>
            <p:cNvPr id="157"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158"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60" name="Group 38"/>
          <p:cNvGrpSpPr>
            <a:grpSpLocks/>
          </p:cNvGrpSpPr>
          <p:nvPr/>
        </p:nvGrpSpPr>
        <p:grpSpPr bwMode="auto">
          <a:xfrm>
            <a:off x="2457450" y="4024907"/>
            <a:ext cx="715645" cy="573405"/>
            <a:chOff x="4366" y="3592"/>
            <a:chExt cx="322" cy="258"/>
          </a:xfrm>
        </p:grpSpPr>
        <p:sp>
          <p:nvSpPr>
            <p:cNvPr id="161"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162"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63" name="Group 14"/>
          <p:cNvGrpSpPr>
            <a:grpSpLocks/>
          </p:cNvGrpSpPr>
          <p:nvPr/>
        </p:nvGrpSpPr>
        <p:grpSpPr bwMode="auto">
          <a:xfrm>
            <a:off x="2788611" y="2224689"/>
            <a:ext cx="757875" cy="717868"/>
            <a:chOff x="2971" y="3520"/>
            <a:chExt cx="341" cy="323"/>
          </a:xfrm>
        </p:grpSpPr>
        <p:sp>
          <p:nvSpPr>
            <p:cNvPr id="164"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16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66" name="Gerade Verbindung 45"/>
          <p:cNvCxnSpPr/>
          <p:nvPr/>
        </p:nvCxnSpPr>
        <p:spPr>
          <a:xfrm rot="16200000" flipV="1">
            <a:off x="1276191" y="3243699"/>
            <a:ext cx="504507" cy="257810"/>
          </a:xfrm>
          <a:prstGeom prst="line">
            <a:avLst/>
          </a:prstGeom>
          <a:noFill/>
          <a:ln w="38100" cap="flat" cmpd="sng" algn="ctr">
            <a:solidFill>
              <a:sysClr val="windowText" lastClr="000000">
                <a:shade val="95000"/>
                <a:satMod val="105000"/>
              </a:sysClr>
            </a:solidFill>
            <a:prstDash val="sysDash"/>
          </a:ln>
          <a:effectLst/>
        </p:spPr>
      </p:cxnSp>
      <p:cxnSp>
        <p:nvCxnSpPr>
          <p:cNvPr id="167" name="Gerade Verbindung 46"/>
          <p:cNvCxnSpPr/>
          <p:nvPr/>
        </p:nvCxnSpPr>
        <p:spPr>
          <a:xfrm flipV="1">
            <a:off x="6457950" y="3124795"/>
            <a:ext cx="500063" cy="500062"/>
          </a:xfrm>
          <a:prstGeom prst="line">
            <a:avLst/>
          </a:prstGeom>
          <a:noFill/>
          <a:ln w="38100" cap="flat" cmpd="sng" algn="ctr">
            <a:solidFill>
              <a:sysClr val="windowText" lastClr="000000">
                <a:shade val="95000"/>
                <a:satMod val="105000"/>
              </a:sysClr>
            </a:solidFill>
            <a:prstDash val="sysDash"/>
          </a:ln>
          <a:effectLst/>
        </p:spPr>
      </p:cxnSp>
      <p:cxnSp>
        <p:nvCxnSpPr>
          <p:cNvPr id="168" name="Gerade Verbindung mit Pfeil 47"/>
          <p:cNvCxnSpPr/>
          <p:nvPr/>
        </p:nvCxnSpPr>
        <p:spPr>
          <a:xfrm rot="10800000" flipV="1">
            <a:off x="1519556" y="2578059"/>
            <a:ext cx="1304608" cy="26225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69" name="Gerade Verbindung mit Pfeil 48"/>
          <p:cNvCxnSpPr/>
          <p:nvPr/>
        </p:nvCxnSpPr>
        <p:spPr>
          <a:xfrm>
            <a:off x="6157913" y="2338030"/>
            <a:ext cx="704532" cy="50228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70" name="Gerade Verbindung 49"/>
          <p:cNvCxnSpPr/>
          <p:nvPr/>
        </p:nvCxnSpPr>
        <p:spPr>
          <a:xfrm>
            <a:off x="2257425" y="3924895"/>
            <a:ext cx="3700463" cy="0"/>
          </a:xfrm>
          <a:prstGeom prst="line">
            <a:avLst/>
          </a:prstGeom>
          <a:noFill/>
          <a:ln w="12700" cap="flat" cmpd="sng" algn="ctr">
            <a:solidFill>
              <a:sysClr val="windowText" lastClr="000000">
                <a:shade val="95000"/>
                <a:satMod val="105000"/>
              </a:sysClr>
            </a:solidFill>
            <a:prstDash val="dash"/>
          </a:ln>
          <a:effectLst/>
        </p:spPr>
      </p:cxnSp>
      <p:cxnSp>
        <p:nvCxnSpPr>
          <p:cNvPr id="171" name="Gerade Verbindung mit Pfeil 50"/>
          <p:cNvCxnSpPr/>
          <p:nvPr/>
        </p:nvCxnSpPr>
        <p:spPr>
          <a:xfrm flipV="1">
            <a:off x="3457575" y="2338030"/>
            <a:ext cx="2093595" cy="9779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72" name="Textfeld 82"/>
          <p:cNvSpPr txBox="1">
            <a:spLocks noChangeArrowheads="1"/>
          </p:cNvSpPr>
          <p:nvPr/>
        </p:nvSpPr>
        <p:spPr bwMode="auto">
          <a:xfrm rot="21423095">
            <a:off x="4038701" y="2136101"/>
            <a:ext cx="1115818" cy="30162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73" name="Textfeld 83"/>
          <p:cNvSpPr txBox="1">
            <a:spLocks noChangeArrowheads="1"/>
          </p:cNvSpPr>
          <p:nvPr/>
        </p:nvSpPr>
        <p:spPr bwMode="auto">
          <a:xfrm rot="4220439">
            <a:off x="5608897" y="2946203"/>
            <a:ext cx="1115818" cy="30162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74" name="Textfeld 84"/>
          <p:cNvSpPr txBox="1">
            <a:spLocks noChangeArrowheads="1"/>
          </p:cNvSpPr>
          <p:nvPr/>
        </p:nvSpPr>
        <p:spPr bwMode="auto">
          <a:xfrm rot="20935062">
            <a:off x="1831832" y="2726037"/>
            <a:ext cx="771208" cy="17335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175" name="Textfeld 85"/>
          <p:cNvSpPr txBox="1">
            <a:spLocks noChangeArrowheads="1"/>
          </p:cNvSpPr>
          <p:nvPr/>
        </p:nvSpPr>
        <p:spPr bwMode="auto">
          <a:xfrm>
            <a:off x="3837623" y="3624857"/>
            <a:ext cx="1591310"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176" name="Gerade Verbindung mit Pfeil 55"/>
          <p:cNvCxnSpPr/>
          <p:nvPr/>
        </p:nvCxnSpPr>
        <p:spPr>
          <a:xfrm rot="10800000" flipV="1">
            <a:off x="3057525" y="4024907"/>
            <a:ext cx="2900363" cy="10001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77" name="Gerade Verbindung mit Pfeil 56"/>
          <p:cNvCxnSpPr/>
          <p:nvPr/>
        </p:nvCxnSpPr>
        <p:spPr>
          <a:xfrm flipV="1">
            <a:off x="3057525" y="4124920"/>
            <a:ext cx="3000375" cy="100012"/>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178" name="Gerade Verbindung mit Pfeil 57"/>
          <p:cNvCxnSpPr/>
          <p:nvPr/>
        </p:nvCxnSpPr>
        <p:spPr>
          <a:xfrm>
            <a:off x="2057400" y="4024907"/>
            <a:ext cx="500063" cy="20224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79" name="Gerade Verbindung mit Pfeil 58"/>
          <p:cNvCxnSpPr/>
          <p:nvPr/>
        </p:nvCxnSpPr>
        <p:spPr>
          <a:xfrm rot="10800000">
            <a:off x="2057400" y="3924895"/>
            <a:ext cx="500063" cy="20002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180" name="Textfeld 107"/>
          <p:cNvSpPr txBox="1">
            <a:spLocks noChangeArrowheads="1"/>
          </p:cNvSpPr>
          <p:nvPr/>
        </p:nvSpPr>
        <p:spPr bwMode="auto">
          <a:xfrm>
            <a:off x="3797618" y="4224932"/>
            <a:ext cx="1591310"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a:ln>
                  <a:noFill/>
                </a:ln>
                <a:solidFill>
                  <a:sysClr val="windowText" lastClr="000000"/>
                </a:solidFill>
                <a:effectLst/>
                <a:uLnTx/>
                <a:uFillTx/>
              </a:rPr>
              <a:t>Reqs</a:t>
            </a:r>
            <a:r>
              <a:rPr kumimoji="0" lang="de-DE" sz="800" b="0" i="0" u="none" strike="noStrike" kern="0" cap="none" spc="0" normalizeH="0" baseline="0" noProof="0" dirty="0">
                <a:ln>
                  <a:noFill/>
                </a:ln>
                <a:solidFill>
                  <a:sysClr val="windowText" lastClr="000000"/>
                </a:solidFill>
                <a:effectLst/>
                <a:uLnTx/>
                <a:uFillTx/>
              </a:rPr>
              <a:t>., Design, Code</a:t>
            </a:r>
          </a:p>
        </p:txBody>
      </p:sp>
      <p:grpSp>
        <p:nvGrpSpPr>
          <p:cNvPr id="181" name="Group 14"/>
          <p:cNvGrpSpPr>
            <a:grpSpLocks/>
          </p:cNvGrpSpPr>
          <p:nvPr/>
        </p:nvGrpSpPr>
        <p:grpSpPr bwMode="auto">
          <a:xfrm>
            <a:off x="2766378" y="3024782"/>
            <a:ext cx="675640" cy="546735"/>
            <a:chOff x="2990" y="3520"/>
            <a:chExt cx="304" cy="246"/>
          </a:xfrm>
        </p:grpSpPr>
        <p:sp>
          <p:nvSpPr>
            <p:cNvPr id="182"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18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84" name="Gerade Verbindung mit Pfeil 71"/>
          <p:cNvCxnSpPr/>
          <p:nvPr/>
        </p:nvCxnSpPr>
        <p:spPr>
          <a:xfrm>
            <a:off x="3657600" y="2724745"/>
            <a:ext cx="2300288" cy="90011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5" name="Textfeld 76"/>
          <p:cNvSpPr txBox="1">
            <a:spLocks noChangeArrowheads="1"/>
          </p:cNvSpPr>
          <p:nvPr/>
        </p:nvSpPr>
        <p:spPr bwMode="auto">
          <a:xfrm rot="1247628">
            <a:off x="4077653" y="2798087"/>
            <a:ext cx="1031240" cy="30226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186" name="Gerade Verbindung mit Pfeil 74"/>
          <p:cNvCxnSpPr/>
          <p:nvPr/>
        </p:nvCxnSpPr>
        <p:spPr>
          <a:xfrm>
            <a:off x="3357563" y="3324820"/>
            <a:ext cx="2573655" cy="43338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7" name="Textfeld 171"/>
          <p:cNvSpPr txBox="1">
            <a:spLocks noChangeArrowheads="1"/>
          </p:cNvSpPr>
          <p:nvPr/>
        </p:nvSpPr>
        <p:spPr bwMode="auto">
          <a:xfrm rot="502928">
            <a:off x="4197668" y="3260367"/>
            <a:ext cx="635635"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a:ln>
                  <a:noFill/>
                </a:ln>
                <a:solidFill>
                  <a:sysClr val="windowText" lastClr="000000"/>
                </a:solidFill>
                <a:effectLst/>
                <a:uLnTx/>
                <a:uFillTx/>
              </a:rPr>
              <a:t>Reqs</a:t>
            </a:r>
            <a:r>
              <a:rPr kumimoji="0" lang="de-DE" sz="800" b="0" i="0" u="none" strike="noStrike" kern="0" cap="none" spc="0" normalizeH="0" baseline="0" noProof="0" dirty="0">
                <a:ln>
                  <a:noFill/>
                </a:ln>
                <a:solidFill>
                  <a:sysClr val="windowText" lastClr="000000"/>
                </a:solidFill>
                <a:effectLst/>
                <a:uLnTx/>
                <a:uFillTx/>
              </a:rPr>
              <a:t>.</a:t>
            </a:r>
          </a:p>
        </p:txBody>
      </p:sp>
      <p:cxnSp>
        <p:nvCxnSpPr>
          <p:cNvPr id="188" name="Gerade Verbindung mit Pfeil 76"/>
          <p:cNvCxnSpPr/>
          <p:nvPr/>
        </p:nvCxnSpPr>
        <p:spPr>
          <a:xfrm rot="10800000" flipV="1">
            <a:off x="1924054" y="3284814"/>
            <a:ext cx="910111" cy="362265"/>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9" name="Textfeld 177"/>
          <p:cNvSpPr txBox="1">
            <a:spLocks noChangeArrowheads="1"/>
          </p:cNvSpPr>
          <p:nvPr/>
        </p:nvSpPr>
        <p:spPr bwMode="auto">
          <a:xfrm>
            <a:off x="2165476" y="3120422"/>
            <a:ext cx="577209" cy="301622"/>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190" name="Gerade Verbindung mit Pfeil 104"/>
          <p:cNvCxnSpPr/>
          <p:nvPr/>
        </p:nvCxnSpPr>
        <p:spPr>
          <a:xfrm rot="16200000" flipH="1">
            <a:off x="5564505" y="2953663"/>
            <a:ext cx="866775" cy="32004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91" name="Gerade Verbindung mit Pfeil 114"/>
          <p:cNvCxnSpPr/>
          <p:nvPr/>
        </p:nvCxnSpPr>
        <p:spPr>
          <a:xfrm rot="10800000">
            <a:off x="1467326" y="2998115"/>
            <a:ext cx="1366837" cy="196689"/>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92" name="Textfeld 63"/>
          <p:cNvSpPr txBox="1"/>
          <p:nvPr/>
        </p:nvSpPr>
        <p:spPr>
          <a:xfrm>
            <a:off x="971600" y="5373216"/>
            <a:ext cx="231986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Areas for each site</a:t>
            </a:r>
            <a:endParaRPr kumimoji="0" lang="en-US" sz="2000" b="0" i="0" u="none" strike="noStrike" kern="0" cap="none" spc="0" normalizeH="0" baseline="0" noProof="0" dirty="0">
              <a:ln>
                <a:noFill/>
              </a:ln>
              <a:solidFill>
                <a:sysClr val="windowText" lastClr="000000"/>
              </a:solidFill>
              <a:effectLst/>
              <a:uLnTx/>
              <a:uFillTx/>
            </a:endParaRPr>
          </a:p>
        </p:txBody>
      </p:sp>
      <p:sp>
        <p:nvSpPr>
          <p:cNvPr id="193" name="Textfeld 64"/>
          <p:cNvSpPr txBox="1"/>
          <p:nvPr/>
        </p:nvSpPr>
        <p:spPr>
          <a:xfrm>
            <a:off x="971600" y="5373216"/>
            <a:ext cx="3490058"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storages for developers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4" name="Textfeld 65"/>
          <p:cNvSpPr txBox="1"/>
          <p:nvPr/>
        </p:nvSpPr>
        <p:spPr>
          <a:xfrm>
            <a:off x="971600" y="5373216"/>
            <a:ext cx="434285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storages for other stakeholders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5" name="Textfeld 66"/>
          <p:cNvSpPr txBox="1"/>
          <p:nvPr/>
        </p:nvSpPr>
        <p:spPr>
          <a:xfrm>
            <a:off x="971600" y="5373216"/>
            <a:ext cx="458651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Solid storages for essential documents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6" name="Textfeld 68"/>
          <p:cNvSpPr txBox="1"/>
          <p:nvPr/>
        </p:nvSpPr>
        <p:spPr>
          <a:xfrm>
            <a:off x="971600" y="5373216"/>
            <a:ext cx="454643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flows for planned communication</a:t>
            </a:r>
            <a:endParaRPr kumimoji="0" lang="en-US" sz="2000" b="0" i="0" u="none" strike="noStrike" kern="0" cap="none" spc="0" normalizeH="0" baseline="0" noProof="0" dirty="0">
              <a:ln>
                <a:noFill/>
              </a:ln>
              <a:solidFill>
                <a:sysClr val="windowText" lastClr="000000"/>
              </a:solidFill>
              <a:effectLst/>
              <a:uLnTx/>
              <a:uFillTx/>
            </a:endParaRPr>
          </a:p>
        </p:txBody>
      </p:sp>
      <p:sp>
        <p:nvSpPr>
          <p:cNvPr id="197" name="Textfeld 69"/>
          <p:cNvSpPr txBox="1"/>
          <p:nvPr/>
        </p:nvSpPr>
        <p:spPr>
          <a:xfrm>
            <a:off x="971600" y="5373216"/>
            <a:ext cx="4116833"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Flows for planned documentation</a:t>
            </a:r>
            <a:endParaRPr kumimoji="0" lang="en-US" sz="2000" b="0" i="0" u="none" strike="noStrike" kern="0" cap="none" spc="0" normalizeH="0" baseline="0" noProof="0" dirty="0">
              <a:ln>
                <a:noFill/>
              </a:ln>
              <a:solidFill>
                <a:sysClr val="windowText" lastClr="000000"/>
              </a:solidFill>
              <a:effectLst/>
              <a:uLnTx/>
              <a:uFillTx/>
            </a:endParaRPr>
          </a:p>
        </p:txBody>
      </p:sp>
      <p:sp>
        <p:nvSpPr>
          <p:cNvPr id="198" name="Textfeld 70"/>
          <p:cNvSpPr txBox="1"/>
          <p:nvPr/>
        </p:nvSpPr>
        <p:spPr>
          <a:xfrm>
            <a:off x="971600" y="5373216"/>
            <a:ext cx="246413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Other planned flows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9" name="TextBox 198"/>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0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0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65895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9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93"/>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94"/>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9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9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9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8"/>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96"/>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8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6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8"/>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174" grpId="0"/>
      <p:bldP spid="175" grpId="0"/>
      <p:bldP spid="180" grpId="0"/>
      <p:bldP spid="185" grpId="0"/>
      <p:bldP spid="187" grpId="0"/>
      <p:bldP spid="189" grpId="0"/>
      <p:bldP spid="192" grpId="0"/>
      <p:bldP spid="193" grpId="0"/>
      <p:bldP spid="193" grpId="1"/>
      <p:bldP spid="194" grpId="0"/>
      <p:bldP spid="194" grpId="1"/>
      <p:bldP spid="195" grpId="0"/>
      <p:bldP spid="195" grpId="1"/>
      <p:bldP spid="196" grpId="0"/>
      <p:bldP spid="196" grpId="1"/>
      <p:bldP spid="197" grpId="0"/>
      <p:bldP spid="197" grpId="1"/>
      <p:bldP spid="1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 Example</a:t>
            </a:r>
            <a:endParaRPr lang="en-US" dirty="0"/>
          </a:p>
        </p:txBody>
      </p:sp>
      <p:grpSp>
        <p:nvGrpSpPr>
          <p:cNvPr id="125" name="Gruppieren 117"/>
          <p:cNvGrpSpPr>
            <a:grpSpLocks noChangeAspect="1"/>
          </p:cNvGrpSpPr>
          <p:nvPr/>
        </p:nvGrpSpPr>
        <p:grpSpPr>
          <a:xfrm>
            <a:off x="357188" y="1624607"/>
            <a:ext cx="8529955" cy="3275965"/>
            <a:chOff x="357188" y="1624607"/>
            <a:chExt cx="6092825" cy="2339975"/>
          </a:xfrm>
        </p:grpSpPr>
        <p:sp>
          <p:nvSpPr>
            <p:cNvPr id="126" name="Oval 56"/>
            <p:cNvSpPr>
              <a:spLocks noChangeArrowheads="1"/>
            </p:cNvSpPr>
            <p:nvPr/>
          </p:nvSpPr>
          <p:spPr bwMode="auto">
            <a:xfrm>
              <a:off x="3786188" y="1624607"/>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127" name="Oval 56"/>
            <p:cNvSpPr>
              <a:spLocks noChangeArrowheads="1"/>
            </p:cNvSpPr>
            <p:nvPr/>
          </p:nvSpPr>
          <p:spPr bwMode="auto">
            <a:xfrm>
              <a:off x="357188" y="1624607"/>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128" name="Group 14"/>
            <p:cNvGrpSpPr>
              <a:grpSpLocks/>
            </p:cNvGrpSpPr>
            <p:nvPr/>
          </p:nvGrpSpPr>
          <p:grpSpPr bwMode="auto">
            <a:xfrm>
              <a:off x="3984625" y="1989732"/>
              <a:ext cx="574675" cy="390525"/>
              <a:chOff x="2959" y="3520"/>
              <a:chExt cx="362" cy="246"/>
            </a:xfrm>
          </p:grpSpPr>
          <p:sp>
            <p:nvSpPr>
              <p:cNvPr id="177"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178"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29" name="Group 14"/>
            <p:cNvGrpSpPr>
              <a:grpSpLocks/>
            </p:cNvGrpSpPr>
            <p:nvPr/>
          </p:nvGrpSpPr>
          <p:grpSpPr bwMode="auto">
            <a:xfrm>
              <a:off x="1214438" y="3124795"/>
              <a:ext cx="315912" cy="415925"/>
              <a:chOff x="3039" y="3504"/>
              <a:chExt cx="199" cy="262"/>
            </a:xfrm>
          </p:grpSpPr>
          <p:sp>
            <p:nvSpPr>
              <p:cNvPr id="174"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175"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6"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0" name="Group 14"/>
            <p:cNvGrpSpPr>
              <a:grpSpLocks/>
            </p:cNvGrpSpPr>
            <p:nvPr/>
          </p:nvGrpSpPr>
          <p:grpSpPr bwMode="auto">
            <a:xfrm>
              <a:off x="785813" y="2338982"/>
              <a:ext cx="315912" cy="415925"/>
              <a:chOff x="3039" y="3504"/>
              <a:chExt cx="199" cy="262"/>
            </a:xfrm>
          </p:grpSpPr>
          <p:sp>
            <p:nvSpPr>
              <p:cNvPr id="17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17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1" name="Group 14"/>
            <p:cNvGrpSpPr>
              <a:grpSpLocks/>
            </p:cNvGrpSpPr>
            <p:nvPr/>
          </p:nvGrpSpPr>
          <p:grpSpPr bwMode="auto">
            <a:xfrm>
              <a:off x="5072063" y="2410420"/>
              <a:ext cx="315912" cy="415925"/>
              <a:chOff x="3039" y="3504"/>
              <a:chExt cx="199" cy="262"/>
            </a:xfrm>
          </p:grpSpPr>
          <p:sp>
            <p:nvSpPr>
              <p:cNvPr id="168"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169"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0"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2" name="Group 14"/>
            <p:cNvGrpSpPr>
              <a:grpSpLocks/>
            </p:cNvGrpSpPr>
            <p:nvPr/>
          </p:nvGrpSpPr>
          <p:grpSpPr bwMode="auto">
            <a:xfrm>
              <a:off x="4429125" y="3053357"/>
              <a:ext cx="315913" cy="415925"/>
              <a:chOff x="3039" y="3504"/>
              <a:chExt cx="199" cy="262"/>
            </a:xfrm>
          </p:grpSpPr>
          <p:sp>
            <p:nvSpPr>
              <p:cNvPr id="16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16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6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3" name="Group 38"/>
            <p:cNvGrpSpPr>
              <a:grpSpLocks/>
            </p:cNvGrpSpPr>
            <p:nvPr/>
          </p:nvGrpSpPr>
          <p:grpSpPr bwMode="auto">
            <a:xfrm>
              <a:off x="1857375" y="3339107"/>
              <a:ext cx="511175" cy="409575"/>
              <a:chOff x="4366" y="3592"/>
              <a:chExt cx="322" cy="258"/>
            </a:xfrm>
          </p:grpSpPr>
          <p:sp>
            <p:nvSpPr>
              <p:cNvPr id="163"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164"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4" name="Group 14"/>
            <p:cNvGrpSpPr>
              <a:grpSpLocks/>
            </p:cNvGrpSpPr>
            <p:nvPr/>
          </p:nvGrpSpPr>
          <p:grpSpPr bwMode="auto">
            <a:xfrm>
              <a:off x="2093919" y="2053237"/>
              <a:ext cx="541339" cy="512763"/>
              <a:chOff x="2971" y="3520"/>
              <a:chExt cx="341" cy="323"/>
            </a:xfrm>
          </p:grpSpPr>
          <p:sp>
            <p:nvSpPr>
              <p:cNvPr id="161"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162"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35" name="Gerade Verbindung 45"/>
            <p:cNvCxnSpPr/>
            <p:nvPr/>
          </p:nvCxnSpPr>
          <p:spPr>
            <a:xfrm rot="16200000" flipV="1">
              <a:off x="1013619" y="2781101"/>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136" name="Gerade Verbindung 46"/>
            <p:cNvCxnSpPr/>
            <p:nvPr/>
          </p:nvCxnSpPr>
          <p:spPr>
            <a:xfrm flipV="1">
              <a:off x="4714875" y="2696170"/>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137" name="Gerade Verbindung mit Pfeil 47"/>
            <p:cNvCxnSpPr/>
            <p:nvPr/>
          </p:nvCxnSpPr>
          <p:spPr>
            <a:xfrm rot="10800000" flipV="1">
              <a:off x="1187451" y="2305644"/>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38" name="Gerade Verbindung mit Pfeil 48"/>
            <p:cNvCxnSpPr/>
            <p:nvPr/>
          </p:nvCxnSpPr>
          <p:spPr>
            <a:xfrm>
              <a:off x="4500563" y="2134195"/>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39" name="Gerade Verbindung 49"/>
            <p:cNvCxnSpPr/>
            <p:nvPr/>
          </p:nvCxnSpPr>
          <p:spPr>
            <a:xfrm>
              <a:off x="1714500" y="3267670"/>
              <a:ext cx="2643188" cy="0"/>
            </a:xfrm>
            <a:prstGeom prst="line">
              <a:avLst/>
            </a:prstGeom>
            <a:noFill/>
            <a:ln w="12700" cap="flat" cmpd="sng" algn="ctr">
              <a:solidFill>
                <a:sysClr val="windowText" lastClr="000000">
                  <a:shade val="95000"/>
                  <a:satMod val="105000"/>
                </a:sysClr>
              </a:solidFill>
              <a:prstDash val="dash"/>
            </a:ln>
            <a:effectLst/>
          </p:spPr>
        </p:cxnSp>
        <p:cxnSp>
          <p:nvCxnSpPr>
            <p:cNvPr id="140" name="Gerade Verbindung mit Pfeil 50"/>
            <p:cNvCxnSpPr/>
            <p:nvPr/>
          </p:nvCxnSpPr>
          <p:spPr>
            <a:xfrm flipV="1">
              <a:off x="2571750" y="2134195"/>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41" name="Textfeld 82"/>
            <p:cNvSpPr txBox="1">
              <a:spLocks noChangeArrowheads="1"/>
            </p:cNvSpPr>
            <p:nvPr/>
          </p:nvSpPr>
          <p:spPr bwMode="auto">
            <a:xfrm rot="-176905">
              <a:off x="2986840" y="1989960"/>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42" name="Textfeld 83"/>
            <p:cNvSpPr txBox="1">
              <a:spLocks noChangeArrowheads="1"/>
            </p:cNvSpPr>
            <p:nvPr/>
          </p:nvSpPr>
          <p:spPr bwMode="auto">
            <a:xfrm rot="4220439">
              <a:off x="4108409" y="2568604"/>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43" name="Textfeld 84"/>
            <p:cNvSpPr txBox="1">
              <a:spLocks noChangeArrowheads="1"/>
            </p:cNvSpPr>
            <p:nvPr/>
          </p:nvSpPr>
          <p:spPr bwMode="auto">
            <a:xfrm rot="20935062">
              <a:off x="1410505" y="2411343"/>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144" name="Textfeld 85"/>
            <p:cNvSpPr txBox="1">
              <a:spLocks noChangeArrowheads="1"/>
            </p:cNvSpPr>
            <p:nvPr/>
          </p:nvSpPr>
          <p:spPr bwMode="auto">
            <a:xfrm>
              <a:off x="2843213" y="3053357"/>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145" name="Gerade Verbindung mit Pfeil 55"/>
            <p:cNvCxnSpPr/>
            <p:nvPr/>
          </p:nvCxnSpPr>
          <p:spPr>
            <a:xfrm rot="10800000" flipV="1">
              <a:off x="2286000" y="3339107"/>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46" name="Gerade Verbindung mit Pfeil 56"/>
            <p:cNvCxnSpPr/>
            <p:nvPr/>
          </p:nvCxnSpPr>
          <p:spPr>
            <a:xfrm flipV="1">
              <a:off x="2286000" y="3410545"/>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147" name="Gerade Verbindung mit Pfeil 57"/>
            <p:cNvCxnSpPr/>
            <p:nvPr/>
          </p:nvCxnSpPr>
          <p:spPr>
            <a:xfrm>
              <a:off x="1571625" y="3339107"/>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48" name="Gerade Verbindung mit Pfeil 58"/>
            <p:cNvCxnSpPr/>
            <p:nvPr/>
          </p:nvCxnSpPr>
          <p:spPr>
            <a:xfrm rot="10800000">
              <a:off x="1571625" y="3267670"/>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149" name="Textfeld 107"/>
            <p:cNvSpPr txBox="1">
              <a:spLocks noChangeArrowheads="1"/>
            </p:cNvSpPr>
            <p:nvPr/>
          </p:nvSpPr>
          <p:spPr bwMode="auto">
            <a:xfrm>
              <a:off x="2814638" y="3481982"/>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150" name="Group 14"/>
            <p:cNvGrpSpPr>
              <a:grpSpLocks/>
            </p:cNvGrpSpPr>
            <p:nvPr/>
          </p:nvGrpSpPr>
          <p:grpSpPr bwMode="auto">
            <a:xfrm>
              <a:off x="2078038" y="2624732"/>
              <a:ext cx="482600" cy="390525"/>
              <a:chOff x="2990" y="3520"/>
              <a:chExt cx="304" cy="246"/>
            </a:xfrm>
          </p:grpSpPr>
          <p:sp>
            <p:nvSpPr>
              <p:cNvPr id="159"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160"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51" name="Gerade Verbindung mit Pfeil 71"/>
            <p:cNvCxnSpPr/>
            <p:nvPr/>
          </p:nvCxnSpPr>
          <p:spPr>
            <a:xfrm>
              <a:off x="2714625" y="2410420"/>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2" name="Textfeld 76"/>
            <p:cNvSpPr txBox="1">
              <a:spLocks noChangeArrowheads="1"/>
            </p:cNvSpPr>
            <p:nvPr/>
          </p:nvSpPr>
          <p:spPr bwMode="auto">
            <a:xfrm rot="1247628">
              <a:off x="3014663" y="2462807"/>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153" name="Gerade Verbindung mit Pfeil 74"/>
            <p:cNvCxnSpPr/>
            <p:nvPr/>
          </p:nvCxnSpPr>
          <p:spPr>
            <a:xfrm>
              <a:off x="2500313" y="2839045"/>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4" name="Textfeld 171"/>
            <p:cNvSpPr txBox="1">
              <a:spLocks noChangeArrowheads="1"/>
            </p:cNvSpPr>
            <p:nvPr/>
          </p:nvSpPr>
          <p:spPr bwMode="auto">
            <a:xfrm rot="502928">
              <a:off x="3100388" y="2793007"/>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155" name="Gerade Verbindung mit Pfeil 76"/>
            <p:cNvCxnSpPr/>
            <p:nvPr/>
          </p:nvCxnSpPr>
          <p:spPr>
            <a:xfrm rot="10800000" flipV="1">
              <a:off x="1476378" y="2810469"/>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6" name="Textfeld 177"/>
            <p:cNvSpPr txBox="1">
              <a:spLocks noChangeArrowheads="1"/>
            </p:cNvSpPr>
            <p:nvPr/>
          </p:nvSpPr>
          <p:spPr bwMode="auto">
            <a:xfrm>
              <a:off x="1648822" y="2693046"/>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157" name="Gerade Verbindung mit Pfeil 104"/>
            <p:cNvCxnSpPr/>
            <p:nvPr/>
          </p:nvCxnSpPr>
          <p:spPr>
            <a:xfrm rot="16200000" flipH="1">
              <a:off x="4076700" y="2573933"/>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58" name="Gerade Verbindung mit Pfeil 114"/>
            <p:cNvCxnSpPr/>
            <p:nvPr/>
          </p:nvCxnSpPr>
          <p:spPr>
            <a:xfrm rot="10800000">
              <a:off x="1150144" y="2605684"/>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grpSp>
      <p:sp>
        <p:nvSpPr>
          <p:cNvPr id="179" name="TextBox 178"/>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8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8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942406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5"/>
                                        </p:tgtEl>
                                      </p:cBhvr>
                                      <p:by x="71430" y="71430"/>
                                    </p:animScale>
                                  </p:childTnLst>
                                </p:cTn>
                              </p:par>
                              <p:par>
                                <p:cTn id="7" presetID="0" presetClass="path" presetSubtype="0" accel="50000" decel="50000" fill="hold" nodeType="withEffect">
                                  <p:stCondLst>
                                    <p:cond delay="0"/>
                                  </p:stCondLst>
                                  <p:childTnLst>
                                    <p:animMotion origin="layout" path="M -1.94444E-6 -4.44444E-6 L -0.13229 -0.06759 " pathEditMode="relative" rAng="0" ptsTypes="AA">
                                      <p:cBhvr>
                                        <p:cTn id="8" dur="2000" fill="hold"/>
                                        <p:tgtEl>
                                          <p:spTgt spid="125"/>
                                        </p:tgtEl>
                                        <p:attrNameLst>
                                          <p:attrName>ppt_x</p:attrName>
                                          <p:attrName>ppt_y</p:attrName>
                                        </p:attrNameLst>
                                      </p:cBhvr>
                                      <p:rCtr x="-6600" y="-3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Oval 56"/>
          <p:cNvSpPr>
            <a:spLocks noChangeArrowheads="1"/>
          </p:cNvSpPr>
          <p:nvPr/>
        </p:nvSpPr>
        <p:spPr bwMode="auto">
          <a:xfrm>
            <a:off x="3786188" y="1624607"/>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232" name="Oval 56"/>
          <p:cNvSpPr>
            <a:spLocks noChangeArrowheads="1"/>
          </p:cNvSpPr>
          <p:nvPr/>
        </p:nvSpPr>
        <p:spPr bwMode="auto">
          <a:xfrm>
            <a:off x="357188" y="1624607"/>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233" name="Group 14"/>
          <p:cNvGrpSpPr>
            <a:grpSpLocks/>
          </p:cNvGrpSpPr>
          <p:nvPr/>
        </p:nvGrpSpPr>
        <p:grpSpPr bwMode="auto">
          <a:xfrm>
            <a:off x="3984625" y="1989732"/>
            <a:ext cx="574675" cy="390525"/>
            <a:chOff x="2959" y="3520"/>
            <a:chExt cx="362" cy="246"/>
          </a:xfrm>
        </p:grpSpPr>
        <p:sp>
          <p:nvSpPr>
            <p:cNvPr id="234"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23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36" name="Group 14"/>
          <p:cNvGrpSpPr>
            <a:grpSpLocks/>
          </p:cNvGrpSpPr>
          <p:nvPr/>
        </p:nvGrpSpPr>
        <p:grpSpPr bwMode="auto">
          <a:xfrm>
            <a:off x="1214438" y="3124795"/>
            <a:ext cx="315912" cy="415925"/>
            <a:chOff x="3039" y="3504"/>
            <a:chExt cx="199" cy="262"/>
          </a:xfrm>
        </p:grpSpPr>
        <p:sp>
          <p:nvSpPr>
            <p:cNvPr id="237"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238"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3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0" name="Group 14"/>
          <p:cNvGrpSpPr>
            <a:grpSpLocks/>
          </p:cNvGrpSpPr>
          <p:nvPr/>
        </p:nvGrpSpPr>
        <p:grpSpPr bwMode="auto">
          <a:xfrm>
            <a:off x="785813" y="2338982"/>
            <a:ext cx="315912" cy="415925"/>
            <a:chOff x="3039" y="3504"/>
            <a:chExt cx="199" cy="262"/>
          </a:xfrm>
        </p:grpSpPr>
        <p:sp>
          <p:nvSpPr>
            <p:cNvPr id="24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24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4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4" name="Group 14"/>
          <p:cNvGrpSpPr>
            <a:grpSpLocks/>
          </p:cNvGrpSpPr>
          <p:nvPr/>
        </p:nvGrpSpPr>
        <p:grpSpPr bwMode="auto">
          <a:xfrm>
            <a:off x="5072063" y="2410420"/>
            <a:ext cx="315912" cy="415925"/>
            <a:chOff x="3039" y="3504"/>
            <a:chExt cx="199" cy="262"/>
          </a:xfrm>
        </p:grpSpPr>
        <p:sp>
          <p:nvSpPr>
            <p:cNvPr id="24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24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4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8" name="Group 14"/>
          <p:cNvGrpSpPr>
            <a:grpSpLocks/>
          </p:cNvGrpSpPr>
          <p:nvPr/>
        </p:nvGrpSpPr>
        <p:grpSpPr bwMode="auto">
          <a:xfrm>
            <a:off x="4429125" y="3053357"/>
            <a:ext cx="315913" cy="415925"/>
            <a:chOff x="3039" y="3504"/>
            <a:chExt cx="199" cy="262"/>
          </a:xfrm>
        </p:grpSpPr>
        <p:sp>
          <p:nvSpPr>
            <p:cNvPr id="24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25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5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52" name="Group 38"/>
          <p:cNvGrpSpPr>
            <a:grpSpLocks/>
          </p:cNvGrpSpPr>
          <p:nvPr/>
        </p:nvGrpSpPr>
        <p:grpSpPr bwMode="auto">
          <a:xfrm>
            <a:off x="1857375" y="3339107"/>
            <a:ext cx="511175" cy="409575"/>
            <a:chOff x="4366" y="3592"/>
            <a:chExt cx="322" cy="258"/>
          </a:xfrm>
        </p:grpSpPr>
        <p:sp>
          <p:nvSpPr>
            <p:cNvPr id="253"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254"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55" name="Group 14"/>
          <p:cNvGrpSpPr>
            <a:grpSpLocks/>
          </p:cNvGrpSpPr>
          <p:nvPr/>
        </p:nvGrpSpPr>
        <p:grpSpPr bwMode="auto">
          <a:xfrm>
            <a:off x="2093919" y="2053237"/>
            <a:ext cx="541339" cy="512763"/>
            <a:chOff x="2971" y="3520"/>
            <a:chExt cx="341" cy="323"/>
          </a:xfrm>
        </p:grpSpPr>
        <p:sp>
          <p:nvSpPr>
            <p:cNvPr id="256"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25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58" name="Gerade Verbindung 45"/>
          <p:cNvCxnSpPr/>
          <p:nvPr/>
        </p:nvCxnSpPr>
        <p:spPr>
          <a:xfrm rot="16200000" flipV="1">
            <a:off x="1013619" y="2781101"/>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259" name="Gerade Verbindung 46"/>
          <p:cNvCxnSpPr/>
          <p:nvPr/>
        </p:nvCxnSpPr>
        <p:spPr>
          <a:xfrm flipV="1">
            <a:off x="4714875" y="2696170"/>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260" name="Gerade Verbindung mit Pfeil 47"/>
          <p:cNvCxnSpPr/>
          <p:nvPr/>
        </p:nvCxnSpPr>
        <p:spPr>
          <a:xfrm rot="10800000" flipV="1">
            <a:off x="1187451" y="2305644"/>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61" name="Gerade Verbindung mit Pfeil 48"/>
          <p:cNvCxnSpPr/>
          <p:nvPr/>
        </p:nvCxnSpPr>
        <p:spPr>
          <a:xfrm>
            <a:off x="4500563" y="2134195"/>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262" name="Gerade Verbindung 49"/>
          <p:cNvCxnSpPr/>
          <p:nvPr/>
        </p:nvCxnSpPr>
        <p:spPr>
          <a:xfrm>
            <a:off x="1714500" y="3267670"/>
            <a:ext cx="2643188" cy="0"/>
          </a:xfrm>
          <a:prstGeom prst="line">
            <a:avLst/>
          </a:prstGeom>
          <a:noFill/>
          <a:ln w="12700" cap="flat" cmpd="sng" algn="ctr">
            <a:solidFill>
              <a:sysClr val="windowText" lastClr="000000">
                <a:shade val="95000"/>
                <a:satMod val="105000"/>
              </a:sysClr>
            </a:solidFill>
            <a:prstDash val="dash"/>
          </a:ln>
          <a:effectLst/>
        </p:spPr>
      </p:cxnSp>
      <p:cxnSp>
        <p:nvCxnSpPr>
          <p:cNvPr id="263" name="Gerade Verbindung mit Pfeil 50"/>
          <p:cNvCxnSpPr/>
          <p:nvPr/>
        </p:nvCxnSpPr>
        <p:spPr>
          <a:xfrm flipV="1">
            <a:off x="2571750" y="2134195"/>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64" name="Textfeld 82"/>
          <p:cNvSpPr txBox="1">
            <a:spLocks noChangeArrowheads="1"/>
          </p:cNvSpPr>
          <p:nvPr/>
        </p:nvSpPr>
        <p:spPr bwMode="auto">
          <a:xfrm rot="21423095">
            <a:off x="2986840" y="1989960"/>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65" name="Textfeld 83"/>
          <p:cNvSpPr txBox="1">
            <a:spLocks noChangeArrowheads="1"/>
          </p:cNvSpPr>
          <p:nvPr/>
        </p:nvSpPr>
        <p:spPr bwMode="auto">
          <a:xfrm rot="4220439">
            <a:off x="4108409" y="2568604"/>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66" name="Textfeld 84"/>
          <p:cNvSpPr txBox="1">
            <a:spLocks noChangeArrowheads="1"/>
          </p:cNvSpPr>
          <p:nvPr/>
        </p:nvSpPr>
        <p:spPr bwMode="auto">
          <a:xfrm rot="20935062">
            <a:off x="1410505" y="2411343"/>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267" name="Textfeld 85"/>
          <p:cNvSpPr txBox="1">
            <a:spLocks noChangeArrowheads="1"/>
          </p:cNvSpPr>
          <p:nvPr/>
        </p:nvSpPr>
        <p:spPr bwMode="auto">
          <a:xfrm>
            <a:off x="2843213" y="3053357"/>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268" name="Gerade Verbindung mit Pfeil 55"/>
          <p:cNvCxnSpPr/>
          <p:nvPr/>
        </p:nvCxnSpPr>
        <p:spPr>
          <a:xfrm rot="10800000" flipV="1">
            <a:off x="2286000" y="3339107"/>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69" name="Gerade Verbindung mit Pfeil 56"/>
          <p:cNvCxnSpPr/>
          <p:nvPr/>
        </p:nvCxnSpPr>
        <p:spPr>
          <a:xfrm flipV="1">
            <a:off x="2286000" y="3410545"/>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270" name="Gerade Verbindung mit Pfeil 57"/>
          <p:cNvCxnSpPr/>
          <p:nvPr/>
        </p:nvCxnSpPr>
        <p:spPr>
          <a:xfrm>
            <a:off x="1571625" y="3339107"/>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71" name="Gerade Verbindung mit Pfeil 58"/>
          <p:cNvCxnSpPr/>
          <p:nvPr/>
        </p:nvCxnSpPr>
        <p:spPr>
          <a:xfrm rot="10800000">
            <a:off x="1571625" y="3267670"/>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272" name="Textfeld 107"/>
          <p:cNvSpPr txBox="1">
            <a:spLocks noChangeArrowheads="1"/>
          </p:cNvSpPr>
          <p:nvPr/>
        </p:nvSpPr>
        <p:spPr bwMode="auto">
          <a:xfrm>
            <a:off x="2814638" y="3481982"/>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273" name="Group 14"/>
          <p:cNvGrpSpPr>
            <a:grpSpLocks/>
          </p:cNvGrpSpPr>
          <p:nvPr/>
        </p:nvGrpSpPr>
        <p:grpSpPr bwMode="auto">
          <a:xfrm>
            <a:off x="2078038" y="2624732"/>
            <a:ext cx="482600" cy="390525"/>
            <a:chOff x="2990" y="3520"/>
            <a:chExt cx="304" cy="246"/>
          </a:xfrm>
        </p:grpSpPr>
        <p:sp>
          <p:nvSpPr>
            <p:cNvPr id="274"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27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76" name="Gerade Verbindung mit Pfeil 71"/>
          <p:cNvCxnSpPr/>
          <p:nvPr/>
        </p:nvCxnSpPr>
        <p:spPr>
          <a:xfrm>
            <a:off x="2714625" y="2410420"/>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77" name="Textfeld 76"/>
          <p:cNvSpPr txBox="1">
            <a:spLocks noChangeArrowheads="1"/>
          </p:cNvSpPr>
          <p:nvPr/>
        </p:nvSpPr>
        <p:spPr bwMode="auto">
          <a:xfrm rot="1247628">
            <a:off x="3014663" y="2462807"/>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278" name="Gerade Verbindung mit Pfeil 74"/>
          <p:cNvCxnSpPr/>
          <p:nvPr/>
        </p:nvCxnSpPr>
        <p:spPr>
          <a:xfrm>
            <a:off x="2500313" y="2839045"/>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79" name="Textfeld 171"/>
          <p:cNvSpPr txBox="1">
            <a:spLocks noChangeArrowheads="1"/>
          </p:cNvSpPr>
          <p:nvPr/>
        </p:nvSpPr>
        <p:spPr bwMode="auto">
          <a:xfrm rot="502928">
            <a:off x="3100388" y="2793007"/>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280" name="Gerade Verbindung mit Pfeil 76"/>
          <p:cNvCxnSpPr/>
          <p:nvPr/>
        </p:nvCxnSpPr>
        <p:spPr>
          <a:xfrm rot="10800000" flipV="1">
            <a:off x="1476378" y="2810469"/>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81" name="Textfeld 177"/>
          <p:cNvSpPr txBox="1">
            <a:spLocks noChangeArrowheads="1"/>
          </p:cNvSpPr>
          <p:nvPr/>
        </p:nvSpPr>
        <p:spPr bwMode="auto">
          <a:xfrm>
            <a:off x="1648822" y="2693046"/>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sp>
        <p:nvSpPr>
          <p:cNvPr id="282" name="Rechteck 79"/>
          <p:cNvSpPr/>
          <p:nvPr/>
        </p:nvSpPr>
        <p:spPr>
          <a:xfrm>
            <a:off x="6516688" y="981670"/>
            <a:ext cx="2519362" cy="92868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Links</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WebConf</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a:t>
            </a:r>
            <a:br>
              <a:rPr kumimoji="0" lang="de-DE" sz="1000" b="0" i="0" u="none" strike="noStrike" kern="0" cap="none" spc="0" normalizeH="0" baseline="0" noProof="0" dirty="0">
                <a:ln>
                  <a:noFill/>
                </a:ln>
                <a:solidFill>
                  <a:sysClr val="windowText" lastClr="000000"/>
                </a:solidFill>
                <a:effectLst/>
                <a:uLnTx/>
                <a:uFillTx/>
                <a:latin typeface="Arial"/>
                <a:ea typeface="+mn-ea"/>
                <a:cs typeface="+mn-cs"/>
              </a:rPr>
            </a:br>
            <a:r>
              <a:rPr kumimoji="0" lang="de-DE" sz="1000" b="0" i="0" u="none" strike="noStrike" kern="0" cap="none" spc="0" normalizeH="0" baseline="0" noProof="0" dirty="0">
                <a:ln>
                  <a:noFill/>
                </a:ln>
                <a:solidFill>
                  <a:sysClr val="windowText" lastClr="000000"/>
                </a:solidFill>
                <a:effectLst/>
                <a:uLnTx/>
                <a:uFillTx/>
                <a:latin typeface="Arial"/>
                <a:ea typeface="+mn-ea"/>
                <a:cs typeface="+mn-cs"/>
                <a:hlinkClick r:id="rId2"/>
              </a:rPr>
              <a:t>http://</a:t>
            </a:r>
            <a:r>
              <a:rPr kumimoji="0" lang="de-DE" sz="1000" b="0" i="0" u="none" strike="noStrike" kern="0" cap="none" spc="0" normalizeH="0" baseline="0" noProof="0">
                <a:ln>
                  <a:noFill/>
                </a:ln>
                <a:solidFill>
                  <a:sysClr val="windowText" lastClr="000000"/>
                </a:solidFill>
                <a:effectLst/>
                <a:uLnTx/>
                <a:uFillTx/>
                <a:latin typeface="Arial"/>
                <a:ea typeface="+mn-ea"/>
                <a:cs typeface="+mn-cs"/>
                <a:hlinkClick r:id="rId2"/>
              </a:rPr>
              <a:t>webconf</a:t>
            </a:r>
            <a:r>
              <a:rPr kumimoji="0" lang="de-DE" sz="1000" b="0" i="0" u="none" strike="noStrike" kern="0" cap="none" spc="0" normalizeH="0" baseline="0" noProof="0" smtClean="0">
                <a:ln>
                  <a:noFill/>
                </a:ln>
                <a:solidFill>
                  <a:sysClr val="windowText" lastClr="000000"/>
                </a:solidFill>
                <a:effectLst/>
                <a:uLnTx/>
                <a:uFillTx/>
                <a:latin typeface="Arial"/>
                <a:ea typeface="+mn-ea"/>
                <a:cs typeface="+mn-cs"/>
                <a:hlinkClick r:id="rId2"/>
              </a:rPr>
              <a:t>.*******/********/</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a:t>
            </a:r>
            <a:br>
              <a:rPr kumimoji="0" lang="de-DE" sz="1000" b="0" i="0" u="none" strike="noStrike" kern="0" cap="none" spc="0" normalizeH="0" baseline="0" noProof="0" dirty="0">
                <a:ln>
                  <a:noFill/>
                </a:ln>
                <a:solidFill>
                  <a:sysClr val="windowText" lastClr="000000"/>
                </a:solidFill>
                <a:effectLst/>
                <a:uLnTx/>
                <a:uFillTx/>
                <a:latin typeface="Arial"/>
                <a:ea typeface="+mn-ea"/>
                <a:cs typeface="+mn-cs"/>
              </a:rPr>
            </a:br>
            <a:r>
              <a:rPr kumimoji="0" lang="de-DE" sz="1000" b="0" i="0" u="none" strike="noStrike" kern="0" cap="none" spc="0" normalizeH="0" baseline="0" noProof="0" dirty="0">
                <a:ln>
                  <a:noFill/>
                </a:ln>
                <a:solidFill>
                  <a:sysClr val="windowText" lastClr="000000"/>
                </a:solidFill>
                <a:effectLst/>
                <a:uLnTx/>
                <a:uFillTx/>
                <a:latin typeface="Arial"/>
                <a:ea typeface="+mn-ea"/>
                <a:cs typeface="+mn-cs"/>
                <a:hlinkClick r:id="rId3"/>
              </a:rPr>
              <a:t>https://trac.se.uni-hannover.de</a:t>
            </a:r>
            <a:r>
              <a:rPr kumimoji="0" lang="de-DE" sz="1000" b="0" i="0" u="none" strike="noStrike" kern="0" cap="none" spc="0" normalizeH="0" baseline="0" noProof="0" dirty="0" smtClean="0">
                <a:ln>
                  <a:noFill/>
                </a:ln>
                <a:solidFill>
                  <a:sysClr val="windowText" lastClr="000000"/>
                </a:solidFill>
                <a:effectLst/>
                <a:uLnTx/>
                <a:uFillTx/>
                <a:latin typeface="Arial"/>
                <a:ea typeface="+mn-ea"/>
                <a:cs typeface="+mn-cs"/>
                <a:hlinkClick r:id="rId3"/>
              </a:rPr>
              <a:t>/********/</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cxnSp>
        <p:nvCxnSpPr>
          <p:cNvPr id="283" name="Gerade Verbindung mit Pfeil 104"/>
          <p:cNvCxnSpPr/>
          <p:nvPr/>
        </p:nvCxnSpPr>
        <p:spPr>
          <a:xfrm rot="16200000" flipH="1">
            <a:off x="4076700" y="2573933"/>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grpSp>
        <p:nvGrpSpPr>
          <p:cNvPr id="284" name="Gruppieren 118"/>
          <p:cNvGrpSpPr/>
          <p:nvPr/>
        </p:nvGrpSpPr>
        <p:grpSpPr>
          <a:xfrm>
            <a:off x="414338" y="981670"/>
            <a:ext cx="5886450" cy="1643062"/>
            <a:chOff x="414338" y="981670"/>
            <a:chExt cx="5886450" cy="1643062"/>
          </a:xfrm>
        </p:grpSpPr>
        <p:cxnSp>
          <p:nvCxnSpPr>
            <p:cNvPr id="285" name="Gerade Verbindung 63"/>
            <p:cNvCxnSpPr/>
            <p:nvPr/>
          </p:nvCxnSpPr>
          <p:spPr>
            <a:xfrm flipV="1">
              <a:off x="2500313" y="1624607"/>
              <a:ext cx="857250" cy="428625"/>
            </a:xfrm>
            <a:prstGeom prst="line">
              <a:avLst/>
            </a:prstGeom>
            <a:noFill/>
            <a:ln w="9525" cap="flat" cmpd="sng" algn="ctr">
              <a:solidFill>
                <a:srgbClr val="F79646">
                  <a:shade val="95000"/>
                  <a:satMod val="105000"/>
                </a:srgbClr>
              </a:solidFill>
              <a:prstDash val="solid"/>
            </a:ln>
            <a:effectLst/>
          </p:spPr>
        </p:cxnSp>
        <p:cxnSp>
          <p:nvCxnSpPr>
            <p:cNvPr id="286" name="Gerade Verbindung 73"/>
            <p:cNvCxnSpPr/>
            <p:nvPr/>
          </p:nvCxnSpPr>
          <p:spPr>
            <a:xfrm rot="16200000" flipV="1">
              <a:off x="1250156" y="1731764"/>
              <a:ext cx="1000125" cy="785812"/>
            </a:xfrm>
            <a:prstGeom prst="line">
              <a:avLst/>
            </a:prstGeom>
            <a:noFill/>
            <a:ln w="9525" cap="flat" cmpd="sng" algn="ctr">
              <a:solidFill>
                <a:srgbClr val="F79646">
                  <a:shade val="95000"/>
                  <a:satMod val="105000"/>
                </a:srgbClr>
              </a:solidFill>
              <a:prstDash val="solid"/>
            </a:ln>
            <a:effectLst/>
          </p:spPr>
        </p:cxnSp>
        <p:cxnSp>
          <p:nvCxnSpPr>
            <p:cNvPr id="287" name="Gerade Verbindung 78"/>
            <p:cNvCxnSpPr/>
            <p:nvPr/>
          </p:nvCxnSpPr>
          <p:spPr>
            <a:xfrm flipV="1">
              <a:off x="4427538" y="1629370"/>
              <a:ext cx="865187" cy="360362"/>
            </a:xfrm>
            <a:prstGeom prst="line">
              <a:avLst/>
            </a:prstGeom>
            <a:noFill/>
            <a:ln w="9525" cap="flat" cmpd="sng" algn="ctr">
              <a:solidFill>
                <a:srgbClr val="F79646">
                  <a:shade val="95000"/>
                  <a:satMod val="105000"/>
                </a:srgbClr>
              </a:solidFill>
              <a:prstDash val="solid"/>
            </a:ln>
            <a:effectLst/>
          </p:spPr>
        </p:cxnSp>
        <p:grpSp>
          <p:nvGrpSpPr>
            <p:cNvPr id="288" name="Gruppieren 116"/>
            <p:cNvGrpSpPr>
              <a:grpSpLocks/>
            </p:cNvGrpSpPr>
            <p:nvPr/>
          </p:nvGrpSpPr>
          <p:grpSpPr bwMode="auto">
            <a:xfrm>
              <a:off x="2522538" y="981670"/>
              <a:ext cx="1798637" cy="539750"/>
              <a:chOff x="3143240" y="928670"/>
              <a:chExt cx="1800000" cy="540000"/>
            </a:xfrm>
          </p:grpSpPr>
          <p:sp>
            <p:nvSpPr>
              <p:cNvPr id="294" name="Rechteck 65"/>
              <p:cNvSpPr/>
              <p:nvPr/>
            </p:nvSpPr>
            <p:spPr>
              <a:xfrm>
                <a:off x="3143240" y="928670"/>
                <a:ext cx="180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Coach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pic>
            <p:nvPicPr>
              <p:cNvPr id="295" name="Picture 2"/>
              <p:cNvPicPr>
                <a:picLocks noChangeAspect="1" noChangeArrowheads="1"/>
              </p:cNvPicPr>
              <p:nvPr/>
            </p:nvPicPr>
            <p:blipFill>
              <a:blip r:embed="rId4" cstate="print"/>
              <a:srcRect/>
              <a:stretch>
                <a:fillRect/>
              </a:stretch>
            </p:blipFill>
            <p:spPr bwMode="auto">
              <a:xfrm>
                <a:off x="4529137" y="954868"/>
                <a:ext cx="336000" cy="504000"/>
              </a:xfrm>
              <a:prstGeom prst="rect">
                <a:avLst/>
              </a:prstGeom>
              <a:noFill/>
              <a:ln w="9525">
                <a:noFill/>
                <a:miter lim="800000"/>
                <a:headEnd/>
                <a:tailEnd/>
              </a:ln>
            </p:spPr>
          </p:pic>
        </p:grpSp>
        <p:grpSp>
          <p:nvGrpSpPr>
            <p:cNvPr id="289" name="Gruppieren 115"/>
            <p:cNvGrpSpPr>
              <a:grpSpLocks/>
            </p:cNvGrpSpPr>
            <p:nvPr/>
          </p:nvGrpSpPr>
          <p:grpSpPr bwMode="auto">
            <a:xfrm>
              <a:off x="4500563" y="981670"/>
              <a:ext cx="1800225" cy="539750"/>
              <a:chOff x="5214942" y="928670"/>
              <a:chExt cx="1800000" cy="540000"/>
            </a:xfrm>
          </p:grpSpPr>
          <p:sp>
            <p:nvSpPr>
              <p:cNvPr id="292" name="Rechteck 68"/>
              <p:cNvSpPr/>
              <p:nvPr/>
            </p:nvSpPr>
            <p:spPr>
              <a:xfrm>
                <a:off x="5214942" y="928670"/>
                <a:ext cx="180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Coordinator</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pic>
            <p:nvPicPr>
              <p:cNvPr id="293" name="Picture 3"/>
              <p:cNvPicPr>
                <a:picLocks noChangeAspect="1" noChangeArrowheads="1"/>
              </p:cNvPicPr>
              <p:nvPr/>
            </p:nvPicPr>
            <p:blipFill>
              <a:blip r:embed="rId5" cstate="print"/>
              <a:srcRect/>
              <a:stretch>
                <a:fillRect/>
              </a:stretch>
            </p:blipFill>
            <p:spPr bwMode="auto">
              <a:xfrm>
                <a:off x="6572264" y="957245"/>
                <a:ext cx="366921" cy="504000"/>
              </a:xfrm>
              <a:prstGeom prst="rect">
                <a:avLst/>
              </a:prstGeom>
              <a:noFill/>
              <a:ln w="9525">
                <a:noFill/>
                <a:miter lim="800000"/>
                <a:headEnd/>
                <a:tailEnd/>
              </a:ln>
            </p:spPr>
          </p:pic>
        </p:grpSp>
        <p:sp>
          <p:nvSpPr>
            <p:cNvPr id="290" name="Rechteck 70"/>
            <p:cNvSpPr/>
            <p:nvPr/>
          </p:nvSpPr>
          <p:spPr>
            <a:xfrm>
              <a:off x="414338" y="981670"/>
              <a:ext cx="1943100" cy="53975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Customer</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sp>
          <p:nvSpPr>
            <p:cNvPr id="291" name="Rechteck 105"/>
            <p:cNvSpPr/>
            <p:nvPr/>
          </p:nvSpPr>
          <p:spPr>
            <a:xfrm>
              <a:off x="5876925" y="1161057"/>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grpSp>
        <p:nvGrpSpPr>
          <p:cNvPr id="296" name="Gruppieren 117"/>
          <p:cNvGrpSpPr/>
          <p:nvPr/>
        </p:nvGrpSpPr>
        <p:grpSpPr>
          <a:xfrm>
            <a:off x="53975" y="4053482"/>
            <a:ext cx="9018588" cy="2255838"/>
            <a:chOff x="53975" y="4053482"/>
            <a:chExt cx="9018588" cy="2255838"/>
          </a:xfrm>
        </p:grpSpPr>
        <p:grpSp>
          <p:nvGrpSpPr>
            <p:cNvPr id="297" name="Gruppieren 148"/>
            <p:cNvGrpSpPr>
              <a:grpSpLocks/>
            </p:cNvGrpSpPr>
            <p:nvPr/>
          </p:nvGrpSpPr>
          <p:grpSpPr bwMode="auto">
            <a:xfrm>
              <a:off x="2339975" y="4053482"/>
              <a:ext cx="2160588" cy="2255838"/>
              <a:chOff x="2214546" y="4000504"/>
              <a:chExt cx="2160000" cy="2357454"/>
            </a:xfrm>
          </p:grpSpPr>
          <p:sp>
            <p:nvSpPr>
              <p:cNvPr id="307" name="Rechteck 7"/>
              <p:cNvSpPr/>
              <p:nvPr/>
            </p:nvSpPr>
            <p:spPr>
              <a:xfrm>
                <a:off x="2214546" y="4000504"/>
                <a:ext cx="2160000" cy="235745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pair2-H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8" name="Rechteck 8"/>
              <p:cNvSpPr/>
              <p:nvPr/>
            </p:nvSpPr>
            <p:spPr>
              <a:xfrm>
                <a:off x="2357382"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#T3</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Adjust</a:t>
                </a: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fonts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1</a:t>
                </a:r>
              </a:p>
            </p:txBody>
          </p:sp>
        </p:grpSp>
        <p:grpSp>
          <p:nvGrpSpPr>
            <p:cNvPr id="298" name="Gruppieren 147"/>
            <p:cNvGrpSpPr>
              <a:grpSpLocks/>
            </p:cNvGrpSpPr>
            <p:nvPr/>
          </p:nvGrpSpPr>
          <p:grpSpPr bwMode="auto">
            <a:xfrm>
              <a:off x="4625975" y="4053482"/>
              <a:ext cx="2160588" cy="2255838"/>
              <a:chOff x="4429124" y="4000504"/>
              <a:chExt cx="2160000" cy="2357454"/>
            </a:xfrm>
          </p:grpSpPr>
          <p:sp>
            <p:nvSpPr>
              <p:cNvPr id="305" name="Rechteck 10"/>
              <p:cNvSpPr/>
              <p:nvPr/>
            </p:nvSpPr>
            <p:spPr>
              <a:xfrm>
                <a:off x="4429124" y="4000504"/>
                <a:ext cx="2160000" cy="235745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pair3-C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6" name="Rechteck 11"/>
              <p:cNvSpPr/>
              <p:nvPr/>
            </p:nvSpPr>
            <p:spPr>
              <a:xfrm>
                <a:off x="4571960"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#32</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Core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questions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3</a:t>
                </a:r>
              </a:p>
            </p:txBody>
          </p:sp>
        </p:grpSp>
        <p:grpSp>
          <p:nvGrpSpPr>
            <p:cNvPr id="299" name="Gruppieren 146"/>
            <p:cNvGrpSpPr>
              <a:grpSpLocks/>
            </p:cNvGrpSpPr>
            <p:nvPr/>
          </p:nvGrpSpPr>
          <p:grpSpPr bwMode="auto">
            <a:xfrm>
              <a:off x="6911975" y="4053482"/>
              <a:ext cx="2160588" cy="2255838"/>
              <a:chOff x="6841156" y="4000504"/>
              <a:chExt cx="2160000" cy="2357454"/>
            </a:xfrm>
          </p:grpSpPr>
          <p:sp>
            <p:nvSpPr>
              <p:cNvPr id="303" name="Rechteck 13"/>
              <p:cNvSpPr/>
              <p:nvPr/>
            </p:nvSpPr>
            <p:spPr>
              <a:xfrm>
                <a:off x="6841156" y="4000504"/>
                <a:ext cx="2160000" cy="235745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pair4-C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4" name="Rechteck 14"/>
              <p:cNvSpPr/>
              <p:nvPr/>
            </p:nvSpPr>
            <p:spPr>
              <a:xfrm>
                <a:off x="6983992"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#T2</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Data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persistece</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2</a:t>
                </a:r>
              </a:p>
            </p:txBody>
          </p:sp>
        </p:grpSp>
        <p:grpSp>
          <p:nvGrpSpPr>
            <p:cNvPr id="300" name="Gruppieren 149"/>
            <p:cNvGrpSpPr>
              <a:grpSpLocks/>
            </p:cNvGrpSpPr>
            <p:nvPr/>
          </p:nvGrpSpPr>
          <p:grpSpPr bwMode="auto">
            <a:xfrm>
              <a:off x="53975" y="4053482"/>
              <a:ext cx="2160588" cy="2255838"/>
              <a:chOff x="0" y="4000504"/>
              <a:chExt cx="2160000" cy="2357454"/>
            </a:xfrm>
          </p:grpSpPr>
          <p:sp>
            <p:nvSpPr>
              <p:cNvPr id="301" name="Rechteck 16"/>
              <p:cNvSpPr/>
              <p:nvPr/>
            </p:nvSpPr>
            <p:spPr>
              <a:xfrm>
                <a:off x="0" y="4000504"/>
                <a:ext cx="2160000" cy="235745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pair1-H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2" name="Rechteck 17"/>
              <p:cNvSpPr/>
              <p:nvPr/>
            </p:nvSpPr>
            <p:spPr>
              <a:xfrm>
                <a:off x="142836"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#B9</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Naming</a:t>
                </a: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conventions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grpSp>
      <p:grpSp>
        <p:nvGrpSpPr>
          <p:cNvPr id="309" name="Gruppieren 116"/>
          <p:cNvGrpSpPr/>
          <p:nvPr/>
        </p:nvGrpSpPr>
        <p:grpSpPr>
          <a:xfrm>
            <a:off x="142875" y="5013920"/>
            <a:ext cx="8797925" cy="1150937"/>
            <a:chOff x="142875" y="5013920"/>
            <a:chExt cx="8797925" cy="1150937"/>
          </a:xfrm>
        </p:grpSpPr>
        <p:grpSp>
          <p:nvGrpSpPr>
            <p:cNvPr id="310" name="Gruppieren 87"/>
            <p:cNvGrpSpPr>
              <a:grpSpLocks/>
            </p:cNvGrpSpPr>
            <p:nvPr/>
          </p:nvGrpSpPr>
          <p:grpSpPr bwMode="auto">
            <a:xfrm>
              <a:off x="142875" y="5013920"/>
              <a:ext cx="1439863" cy="539750"/>
              <a:chOff x="2428860" y="5103578"/>
              <a:chExt cx="1440000" cy="540000"/>
            </a:xfrm>
          </p:grpSpPr>
          <p:sp>
            <p:nvSpPr>
              <p:cNvPr id="340" name="Rechteck 81"/>
              <p:cNvSpPr/>
              <p:nvPr/>
            </p:nvSpPr>
            <p:spPr>
              <a:xfrm>
                <a:off x="2428860"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MySQL</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41" name="Grafik 86" descr="steffen.jpg"/>
              <p:cNvPicPr>
                <a:picLocks noChangeAspect="1"/>
              </p:cNvPicPr>
              <p:nvPr/>
            </p:nvPicPr>
            <p:blipFill>
              <a:blip r:embed="rId6" cstate="print"/>
              <a:srcRect/>
              <a:stretch>
                <a:fillRect/>
              </a:stretch>
            </p:blipFill>
            <p:spPr bwMode="auto">
              <a:xfrm>
                <a:off x="3402717" y="5150574"/>
                <a:ext cx="417857" cy="468000"/>
              </a:xfrm>
              <a:prstGeom prst="rect">
                <a:avLst/>
              </a:prstGeom>
              <a:noFill/>
              <a:ln w="9525">
                <a:noFill/>
                <a:miter lim="800000"/>
                <a:headEnd/>
                <a:tailEnd/>
              </a:ln>
            </p:spPr>
          </p:pic>
        </p:grpSp>
        <p:grpSp>
          <p:nvGrpSpPr>
            <p:cNvPr id="311" name="Gruppieren 103"/>
            <p:cNvGrpSpPr>
              <a:grpSpLocks/>
            </p:cNvGrpSpPr>
            <p:nvPr/>
          </p:nvGrpSpPr>
          <p:grpSpPr bwMode="auto">
            <a:xfrm>
              <a:off x="5214938" y="5625107"/>
              <a:ext cx="1439862" cy="539750"/>
              <a:chOff x="7000892" y="5103578"/>
              <a:chExt cx="1440000" cy="540000"/>
            </a:xfrm>
          </p:grpSpPr>
          <p:sp>
            <p:nvSpPr>
              <p:cNvPr id="338" name="Rechteck 84"/>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Hibernate</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39" name="Grafik 101" descr="mohammed2.jpg"/>
              <p:cNvPicPr>
                <a:picLocks noChangeAspect="1"/>
              </p:cNvPicPr>
              <p:nvPr/>
            </p:nvPicPr>
            <p:blipFill>
              <a:blip r:embed="rId7" cstate="print"/>
              <a:srcRect/>
              <a:stretch>
                <a:fillRect/>
              </a:stretch>
            </p:blipFill>
            <p:spPr bwMode="auto">
              <a:xfrm>
                <a:off x="8029602" y="5143512"/>
                <a:ext cx="359731" cy="468000"/>
              </a:xfrm>
              <a:prstGeom prst="rect">
                <a:avLst/>
              </a:prstGeom>
              <a:noFill/>
              <a:ln w="9525">
                <a:noFill/>
                <a:miter lim="800000"/>
                <a:headEnd/>
                <a:tailEnd/>
              </a:ln>
            </p:spPr>
          </p:pic>
        </p:grpSp>
        <p:grpSp>
          <p:nvGrpSpPr>
            <p:cNvPr id="312" name="Gruppieren 112"/>
            <p:cNvGrpSpPr>
              <a:grpSpLocks/>
            </p:cNvGrpSpPr>
            <p:nvPr/>
          </p:nvGrpSpPr>
          <p:grpSpPr bwMode="auto">
            <a:xfrm>
              <a:off x="7500938" y="5625107"/>
              <a:ext cx="1439862" cy="539750"/>
              <a:chOff x="4714876" y="5103578"/>
              <a:chExt cx="1440000" cy="540000"/>
            </a:xfrm>
          </p:grpSpPr>
          <p:sp>
            <p:nvSpPr>
              <p:cNvPr id="336" name="Rechteck 87"/>
              <p:cNvSpPr/>
              <p:nvPr/>
            </p:nvSpPr>
            <p:spPr>
              <a:xfrm>
                <a:off x="4714876"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Eclipse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337" name="Grafik 105" descr="raphael.jpg"/>
              <p:cNvPicPr>
                <a:picLocks noChangeAspect="1"/>
              </p:cNvPicPr>
              <p:nvPr/>
            </p:nvPicPr>
            <p:blipFill>
              <a:blip r:embed="rId8" cstate="print"/>
              <a:srcRect/>
              <a:stretch>
                <a:fillRect/>
              </a:stretch>
            </p:blipFill>
            <p:spPr bwMode="auto">
              <a:xfrm>
                <a:off x="5738649" y="5143512"/>
                <a:ext cx="347838" cy="468000"/>
              </a:xfrm>
              <a:prstGeom prst="rect">
                <a:avLst/>
              </a:prstGeom>
              <a:noFill/>
              <a:ln w="9525">
                <a:noFill/>
                <a:miter lim="800000"/>
                <a:headEnd/>
                <a:tailEnd/>
              </a:ln>
            </p:spPr>
          </p:pic>
        </p:grpSp>
        <p:grpSp>
          <p:nvGrpSpPr>
            <p:cNvPr id="313" name="Gruppieren 114"/>
            <p:cNvGrpSpPr>
              <a:grpSpLocks/>
            </p:cNvGrpSpPr>
            <p:nvPr/>
          </p:nvGrpSpPr>
          <p:grpSpPr bwMode="auto">
            <a:xfrm>
              <a:off x="4714875" y="5013920"/>
              <a:ext cx="1439863" cy="539750"/>
              <a:chOff x="5214942" y="5715016"/>
              <a:chExt cx="1440000" cy="540000"/>
            </a:xfrm>
          </p:grpSpPr>
          <p:sp>
            <p:nvSpPr>
              <p:cNvPr id="334" name="Rechteck 90"/>
              <p:cNvSpPr/>
              <p:nvPr/>
            </p:nvSpPr>
            <p:spPr>
              <a:xfrm>
                <a:off x="5214942"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SWT</a:t>
                </a:r>
              </a:p>
            </p:txBody>
          </p:sp>
          <p:pic>
            <p:nvPicPr>
              <p:cNvPr id="335" name="Grafik 106" descr="vinh.jpg"/>
              <p:cNvPicPr>
                <a:picLocks noChangeAspect="1"/>
              </p:cNvPicPr>
              <p:nvPr/>
            </p:nvPicPr>
            <p:blipFill>
              <a:blip r:embed="rId9" cstate="print"/>
              <a:srcRect/>
              <a:stretch>
                <a:fillRect/>
              </a:stretch>
            </p:blipFill>
            <p:spPr bwMode="auto">
              <a:xfrm>
                <a:off x="6315090" y="5751845"/>
                <a:ext cx="284143" cy="468000"/>
              </a:xfrm>
              <a:prstGeom prst="rect">
                <a:avLst/>
              </a:prstGeom>
              <a:noFill/>
              <a:ln w="9525">
                <a:noFill/>
                <a:miter lim="800000"/>
                <a:headEnd/>
                <a:tailEnd/>
              </a:ln>
            </p:spPr>
          </p:pic>
        </p:grpSp>
        <p:grpSp>
          <p:nvGrpSpPr>
            <p:cNvPr id="314" name="Gruppieren 116"/>
            <p:cNvGrpSpPr>
              <a:grpSpLocks/>
            </p:cNvGrpSpPr>
            <p:nvPr/>
          </p:nvGrpSpPr>
          <p:grpSpPr bwMode="auto">
            <a:xfrm>
              <a:off x="714375" y="5625107"/>
              <a:ext cx="1439863" cy="539750"/>
              <a:chOff x="2928926" y="5715016"/>
              <a:chExt cx="1440000" cy="540000"/>
            </a:xfrm>
          </p:grpSpPr>
          <p:sp>
            <p:nvSpPr>
              <p:cNvPr id="332" name="Rechteck 93"/>
              <p:cNvSpPr/>
              <p:nvPr/>
            </p:nvSpPr>
            <p:spPr>
              <a:xfrm>
                <a:off x="2928926"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Swing</a:t>
                </a:r>
              </a:p>
            </p:txBody>
          </p:sp>
          <p:pic>
            <p:nvPicPr>
              <p:cNvPr id="333" name="Grafik 115" descr="andy4.jpg"/>
              <p:cNvPicPr>
                <a:picLocks noChangeAspect="1"/>
              </p:cNvPicPr>
              <p:nvPr/>
            </p:nvPicPr>
            <p:blipFill>
              <a:blip r:embed="rId10" cstate="print"/>
              <a:srcRect/>
              <a:stretch>
                <a:fillRect/>
              </a:stretch>
            </p:blipFill>
            <p:spPr bwMode="auto">
              <a:xfrm>
                <a:off x="3973508" y="5756607"/>
                <a:ext cx="340080" cy="468000"/>
              </a:xfrm>
              <a:prstGeom prst="rect">
                <a:avLst/>
              </a:prstGeom>
              <a:noFill/>
              <a:ln w="9525">
                <a:noFill/>
                <a:miter lim="800000"/>
                <a:headEnd/>
                <a:tailEnd/>
              </a:ln>
            </p:spPr>
          </p:pic>
        </p:grpSp>
        <p:grpSp>
          <p:nvGrpSpPr>
            <p:cNvPr id="315" name="Gruppieren 123"/>
            <p:cNvGrpSpPr>
              <a:grpSpLocks/>
            </p:cNvGrpSpPr>
            <p:nvPr/>
          </p:nvGrpSpPr>
          <p:grpSpPr bwMode="auto">
            <a:xfrm>
              <a:off x="2428875" y="5013920"/>
              <a:ext cx="1439863" cy="539750"/>
              <a:chOff x="642910" y="5715016"/>
              <a:chExt cx="1440000" cy="540000"/>
            </a:xfrm>
          </p:grpSpPr>
          <p:sp>
            <p:nvSpPr>
              <p:cNvPr id="330" name="Rechteck 96"/>
              <p:cNvSpPr/>
              <p:nvPr/>
            </p:nvSpPr>
            <p:spPr>
              <a:xfrm>
                <a:off x="642910"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Android</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331" name="Grafik 122" descr="paul4.jpg"/>
              <p:cNvPicPr>
                <a:picLocks noChangeAspect="1"/>
              </p:cNvPicPr>
              <p:nvPr/>
            </p:nvPicPr>
            <p:blipFill>
              <a:blip r:embed="rId11" cstate="print"/>
              <a:srcRect/>
              <a:stretch>
                <a:fillRect/>
              </a:stretch>
            </p:blipFill>
            <p:spPr bwMode="auto">
              <a:xfrm>
                <a:off x="1671620" y="5751845"/>
                <a:ext cx="347948" cy="468000"/>
              </a:xfrm>
              <a:prstGeom prst="rect">
                <a:avLst/>
              </a:prstGeom>
              <a:noFill/>
              <a:ln w="9525">
                <a:noFill/>
                <a:miter lim="800000"/>
                <a:headEnd/>
                <a:tailEnd/>
              </a:ln>
            </p:spPr>
          </p:pic>
        </p:grpSp>
        <p:grpSp>
          <p:nvGrpSpPr>
            <p:cNvPr id="316" name="Gruppieren 125"/>
            <p:cNvGrpSpPr>
              <a:grpSpLocks/>
            </p:cNvGrpSpPr>
            <p:nvPr/>
          </p:nvGrpSpPr>
          <p:grpSpPr bwMode="auto">
            <a:xfrm>
              <a:off x="2928938" y="5625107"/>
              <a:ext cx="1439862" cy="539750"/>
              <a:chOff x="142844" y="5103578"/>
              <a:chExt cx="1440000" cy="540000"/>
            </a:xfrm>
          </p:grpSpPr>
          <p:sp>
            <p:nvSpPr>
              <p:cNvPr id="328" name="Rechteck 99"/>
              <p:cNvSpPr/>
              <p:nvPr/>
            </p:nvSpPr>
            <p:spPr>
              <a:xfrm>
                <a:off x="142844"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UML, Patterns</a:t>
                </a:r>
              </a:p>
            </p:txBody>
          </p:sp>
          <p:pic>
            <p:nvPicPr>
              <p:cNvPr id="329" name="Grafik 124" descr="alex3.jpg"/>
              <p:cNvPicPr>
                <a:picLocks noChangeAspect="1"/>
              </p:cNvPicPr>
              <p:nvPr/>
            </p:nvPicPr>
            <p:blipFill>
              <a:blip r:embed="rId12" cstate="print"/>
              <a:srcRect/>
              <a:stretch>
                <a:fillRect/>
              </a:stretch>
            </p:blipFill>
            <p:spPr bwMode="auto">
              <a:xfrm>
                <a:off x="1142976" y="5143512"/>
                <a:ext cx="381295" cy="468000"/>
              </a:xfrm>
              <a:prstGeom prst="rect">
                <a:avLst/>
              </a:prstGeom>
              <a:noFill/>
              <a:ln w="9525">
                <a:noFill/>
                <a:miter lim="800000"/>
                <a:headEnd/>
                <a:tailEnd/>
              </a:ln>
            </p:spPr>
          </p:pic>
        </p:grpSp>
        <p:grpSp>
          <p:nvGrpSpPr>
            <p:cNvPr id="317" name="Gruppieren 104"/>
            <p:cNvGrpSpPr>
              <a:grpSpLocks/>
            </p:cNvGrpSpPr>
            <p:nvPr/>
          </p:nvGrpSpPr>
          <p:grpSpPr bwMode="auto">
            <a:xfrm>
              <a:off x="7000875" y="5013920"/>
              <a:ext cx="1439863" cy="539750"/>
              <a:chOff x="7000892" y="5103578"/>
              <a:chExt cx="1440000" cy="540000"/>
            </a:xfrm>
          </p:grpSpPr>
          <p:sp>
            <p:nvSpPr>
              <p:cNvPr id="326" name="Rechteck 102"/>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Bugzilla</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27" name="Grafik 103" descr="Fechal.png"/>
              <p:cNvPicPr>
                <a:picLocks noChangeAspect="1"/>
              </p:cNvPicPr>
              <p:nvPr/>
            </p:nvPicPr>
            <p:blipFill>
              <a:blip r:embed="rId13" cstate="print"/>
              <a:srcRect/>
              <a:stretch>
                <a:fillRect/>
              </a:stretch>
            </p:blipFill>
            <p:spPr bwMode="auto">
              <a:xfrm>
                <a:off x="8027215" y="5141131"/>
                <a:ext cx="358597" cy="468000"/>
              </a:xfrm>
              <a:prstGeom prst="rect">
                <a:avLst/>
              </a:prstGeom>
              <a:noFill/>
              <a:ln w="9525">
                <a:noFill/>
                <a:miter lim="800000"/>
                <a:headEnd/>
                <a:tailEnd/>
              </a:ln>
            </p:spPr>
          </p:pic>
        </p:grpSp>
        <p:sp>
          <p:nvSpPr>
            <p:cNvPr id="318" name="Rechteck 106"/>
            <p:cNvSpPr/>
            <p:nvPr/>
          </p:nvSpPr>
          <p:spPr>
            <a:xfrm>
              <a:off x="8064500" y="5175845"/>
              <a:ext cx="287338"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19" name="Rechteck 107"/>
            <p:cNvSpPr/>
            <p:nvPr/>
          </p:nvSpPr>
          <p:spPr>
            <a:xfrm>
              <a:off x="8567738" y="5877520"/>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0" name="Rechteck 108"/>
            <p:cNvSpPr/>
            <p:nvPr/>
          </p:nvSpPr>
          <p:spPr>
            <a:xfrm>
              <a:off x="6254750" y="5823545"/>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1" name="Rechteck 109"/>
            <p:cNvSpPr/>
            <p:nvPr/>
          </p:nvSpPr>
          <p:spPr>
            <a:xfrm>
              <a:off x="5813425" y="5239345"/>
              <a:ext cx="288925" cy="71437"/>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2" name="Rechteck 110"/>
            <p:cNvSpPr/>
            <p:nvPr/>
          </p:nvSpPr>
          <p:spPr>
            <a:xfrm>
              <a:off x="3492500" y="5202832"/>
              <a:ext cx="287338"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3" name="Rechteck 111"/>
            <p:cNvSpPr/>
            <p:nvPr/>
          </p:nvSpPr>
          <p:spPr>
            <a:xfrm>
              <a:off x="1187450" y="5202832"/>
              <a:ext cx="288925"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4" name="Rechteck 112"/>
            <p:cNvSpPr/>
            <p:nvPr/>
          </p:nvSpPr>
          <p:spPr>
            <a:xfrm>
              <a:off x="1781175" y="5850532"/>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5" name="Rechteck 113"/>
            <p:cNvSpPr/>
            <p:nvPr/>
          </p:nvSpPr>
          <p:spPr>
            <a:xfrm>
              <a:off x="3995738" y="5806082"/>
              <a:ext cx="288925" cy="71438"/>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cxnSp>
        <p:nvCxnSpPr>
          <p:cNvPr id="342" name="Gerade Verbindung mit Pfeil 114"/>
          <p:cNvCxnSpPr/>
          <p:nvPr/>
        </p:nvCxnSpPr>
        <p:spPr>
          <a:xfrm rot="10800000">
            <a:off x="1150144" y="2605684"/>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343" name="TextBox 342"/>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34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4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9942339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in Action</a:t>
            </a:r>
            <a:endParaRPr lang="en-US" dirty="0"/>
          </a:p>
        </p:txBody>
      </p:sp>
      <p:pic>
        <p:nvPicPr>
          <p:cNvPr id="1026" name="Picture 2" descr="C:\Users\stapel\Documents\SE\ICGSE 2011\Vortrag\img\Setting.jpg"/>
          <p:cNvPicPr>
            <a:picLocks noChangeAspect="1" noChangeArrowheads="1"/>
          </p:cNvPicPr>
          <p:nvPr/>
        </p:nvPicPr>
        <p:blipFill>
          <a:blip r:embed="rId2" cstate="print"/>
          <a:srcRect/>
          <a:stretch>
            <a:fillRect/>
          </a:stretch>
        </p:blipFill>
        <p:spPr bwMode="auto">
          <a:xfrm>
            <a:off x="80100" y="1610603"/>
            <a:ext cx="9000000" cy="5049351"/>
          </a:xfrm>
          <a:prstGeom prst="rect">
            <a:avLst/>
          </a:prstGeom>
          <a:noFill/>
        </p:spPr>
      </p:pic>
      <p:sp>
        <p:nvSpPr>
          <p:cNvPr id="7" name="TextBox 6"/>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1948653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188" y="424696"/>
            <a:ext cx="8532812" cy="762000"/>
          </a:xfrm>
        </p:spPr>
        <p:txBody>
          <a:bodyPr/>
          <a:lstStyle/>
          <a:p>
            <a:r>
              <a:rPr lang="en-US" sz="2800" dirty="0" smtClean="0"/>
              <a:t>Plan Communication – Establish Team</a:t>
            </a:r>
            <a:endParaRPr lang="en-US" sz="2800" dirty="0"/>
          </a:p>
        </p:txBody>
      </p:sp>
      <p:sp>
        <p:nvSpPr>
          <p:cNvPr id="205" name="Oval 56"/>
          <p:cNvSpPr>
            <a:spLocks noChangeArrowheads="1"/>
          </p:cNvSpPr>
          <p:nvPr/>
        </p:nvSpPr>
        <p:spPr bwMode="auto">
          <a:xfrm>
            <a:off x="3786188" y="2570400"/>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206" name="Oval 56"/>
          <p:cNvSpPr>
            <a:spLocks noChangeArrowheads="1"/>
          </p:cNvSpPr>
          <p:nvPr/>
        </p:nvSpPr>
        <p:spPr bwMode="auto">
          <a:xfrm>
            <a:off x="357188" y="2570400"/>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207" name="Group 14"/>
          <p:cNvGrpSpPr>
            <a:grpSpLocks/>
          </p:cNvGrpSpPr>
          <p:nvPr/>
        </p:nvGrpSpPr>
        <p:grpSpPr bwMode="auto">
          <a:xfrm>
            <a:off x="3984625" y="2935525"/>
            <a:ext cx="574675" cy="390525"/>
            <a:chOff x="2959" y="3520"/>
            <a:chExt cx="362" cy="246"/>
          </a:xfrm>
        </p:grpSpPr>
        <p:sp>
          <p:nvSpPr>
            <p:cNvPr id="208"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20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0" name="Group 14"/>
          <p:cNvGrpSpPr>
            <a:grpSpLocks/>
          </p:cNvGrpSpPr>
          <p:nvPr/>
        </p:nvGrpSpPr>
        <p:grpSpPr bwMode="auto">
          <a:xfrm>
            <a:off x="1214438" y="4070588"/>
            <a:ext cx="315912" cy="415925"/>
            <a:chOff x="3039" y="3504"/>
            <a:chExt cx="199" cy="262"/>
          </a:xfrm>
        </p:grpSpPr>
        <p:sp>
          <p:nvSpPr>
            <p:cNvPr id="21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21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1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4" name="Group 14"/>
          <p:cNvGrpSpPr>
            <a:grpSpLocks/>
          </p:cNvGrpSpPr>
          <p:nvPr/>
        </p:nvGrpSpPr>
        <p:grpSpPr bwMode="auto">
          <a:xfrm>
            <a:off x="785813" y="3284775"/>
            <a:ext cx="315912" cy="415925"/>
            <a:chOff x="3039" y="3504"/>
            <a:chExt cx="199" cy="262"/>
          </a:xfrm>
        </p:grpSpPr>
        <p:sp>
          <p:nvSpPr>
            <p:cNvPr id="21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21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1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8" name="Group 14"/>
          <p:cNvGrpSpPr>
            <a:grpSpLocks/>
          </p:cNvGrpSpPr>
          <p:nvPr/>
        </p:nvGrpSpPr>
        <p:grpSpPr bwMode="auto">
          <a:xfrm>
            <a:off x="5072063" y="3356213"/>
            <a:ext cx="315912" cy="415925"/>
            <a:chOff x="3039" y="3504"/>
            <a:chExt cx="199" cy="262"/>
          </a:xfrm>
        </p:grpSpPr>
        <p:sp>
          <p:nvSpPr>
            <p:cNvPr id="21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22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2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2" name="Group 14"/>
          <p:cNvGrpSpPr>
            <a:grpSpLocks/>
          </p:cNvGrpSpPr>
          <p:nvPr/>
        </p:nvGrpSpPr>
        <p:grpSpPr bwMode="auto">
          <a:xfrm>
            <a:off x="4429125" y="3999150"/>
            <a:ext cx="315913" cy="415925"/>
            <a:chOff x="3039" y="3504"/>
            <a:chExt cx="199" cy="262"/>
          </a:xfrm>
        </p:grpSpPr>
        <p:sp>
          <p:nvSpPr>
            <p:cNvPr id="223"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224"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2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6" name="Group 38"/>
          <p:cNvGrpSpPr>
            <a:grpSpLocks/>
          </p:cNvGrpSpPr>
          <p:nvPr/>
        </p:nvGrpSpPr>
        <p:grpSpPr bwMode="auto">
          <a:xfrm>
            <a:off x="1857375" y="4284900"/>
            <a:ext cx="511175" cy="409575"/>
            <a:chOff x="4366" y="3592"/>
            <a:chExt cx="322" cy="258"/>
          </a:xfrm>
        </p:grpSpPr>
        <p:sp>
          <p:nvSpPr>
            <p:cNvPr id="227"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228"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9" name="Group 14"/>
          <p:cNvGrpSpPr>
            <a:grpSpLocks/>
          </p:cNvGrpSpPr>
          <p:nvPr/>
        </p:nvGrpSpPr>
        <p:grpSpPr bwMode="auto">
          <a:xfrm>
            <a:off x="2093919" y="2999030"/>
            <a:ext cx="541339" cy="512763"/>
            <a:chOff x="2971" y="3520"/>
            <a:chExt cx="341" cy="323"/>
          </a:xfrm>
        </p:grpSpPr>
        <p:sp>
          <p:nvSpPr>
            <p:cNvPr id="230"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23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32" name="Gerade Verbindung 45"/>
          <p:cNvCxnSpPr/>
          <p:nvPr/>
        </p:nvCxnSpPr>
        <p:spPr>
          <a:xfrm rot="16200000" flipV="1">
            <a:off x="1013619" y="3726894"/>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233" name="Gerade Verbindung 46"/>
          <p:cNvCxnSpPr/>
          <p:nvPr/>
        </p:nvCxnSpPr>
        <p:spPr>
          <a:xfrm flipV="1">
            <a:off x="4714875" y="3641963"/>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234" name="Gerade Verbindung mit Pfeil 47"/>
          <p:cNvCxnSpPr/>
          <p:nvPr/>
        </p:nvCxnSpPr>
        <p:spPr>
          <a:xfrm rot="10800000" flipV="1">
            <a:off x="1187451" y="3251437"/>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35" name="Gerade Verbindung mit Pfeil 48"/>
          <p:cNvCxnSpPr/>
          <p:nvPr/>
        </p:nvCxnSpPr>
        <p:spPr>
          <a:xfrm>
            <a:off x="4500563" y="3079988"/>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236" name="Gerade Verbindung 49"/>
          <p:cNvCxnSpPr/>
          <p:nvPr/>
        </p:nvCxnSpPr>
        <p:spPr>
          <a:xfrm>
            <a:off x="1714500" y="4213463"/>
            <a:ext cx="2643188" cy="0"/>
          </a:xfrm>
          <a:prstGeom prst="line">
            <a:avLst/>
          </a:prstGeom>
          <a:noFill/>
          <a:ln w="12700" cap="flat" cmpd="sng" algn="ctr">
            <a:solidFill>
              <a:sysClr val="windowText" lastClr="000000">
                <a:shade val="95000"/>
                <a:satMod val="105000"/>
              </a:sysClr>
            </a:solidFill>
            <a:prstDash val="dash"/>
          </a:ln>
          <a:effectLst/>
        </p:spPr>
      </p:cxnSp>
      <p:cxnSp>
        <p:nvCxnSpPr>
          <p:cNvPr id="237" name="Gerade Verbindung mit Pfeil 50"/>
          <p:cNvCxnSpPr/>
          <p:nvPr/>
        </p:nvCxnSpPr>
        <p:spPr>
          <a:xfrm flipV="1">
            <a:off x="2571750" y="3079988"/>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38" name="Textfeld 82"/>
          <p:cNvSpPr txBox="1">
            <a:spLocks noChangeArrowheads="1"/>
          </p:cNvSpPr>
          <p:nvPr/>
        </p:nvSpPr>
        <p:spPr bwMode="auto">
          <a:xfrm rot="21423095">
            <a:off x="2986840" y="2935753"/>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39" name="Textfeld 83"/>
          <p:cNvSpPr txBox="1">
            <a:spLocks noChangeArrowheads="1"/>
          </p:cNvSpPr>
          <p:nvPr/>
        </p:nvSpPr>
        <p:spPr bwMode="auto">
          <a:xfrm rot="4220439">
            <a:off x="4108409" y="3514397"/>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40" name="Textfeld 84"/>
          <p:cNvSpPr txBox="1">
            <a:spLocks noChangeArrowheads="1"/>
          </p:cNvSpPr>
          <p:nvPr/>
        </p:nvSpPr>
        <p:spPr bwMode="auto">
          <a:xfrm rot="20935062">
            <a:off x="1410505" y="3357136"/>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241" name="Textfeld 85"/>
          <p:cNvSpPr txBox="1">
            <a:spLocks noChangeArrowheads="1"/>
          </p:cNvSpPr>
          <p:nvPr/>
        </p:nvSpPr>
        <p:spPr bwMode="auto">
          <a:xfrm>
            <a:off x="2843213" y="3999150"/>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242" name="Gerade Verbindung mit Pfeil 55"/>
          <p:cNvCxnSpPr/>
          <p:nvPr/>
        </p:nvCxnSpPr>
        <p:spPr>
          <a:xfrm rot="10800000" flipV="1">
            <a:off x="2286000" y="4284900"/>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43" name="Gerade Verbindung mit Pfeil 56"/>
          <p:cNvCxnSpPr/>
          <p:nvPr/>
        </p:nvCxnSpPr>
        <p:spPr>
          <a:xfrm flipV="1">
            <a:off x="2286000" y="4356338"/>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244" name="Gerade Verbindung mit Pfeil 57"/>
          <p:cNvCxnSpPr/>
          <p:nvPr/>
        </p:nvCxnSpPr>
        <p:spPr>
          <a:xfrm>
            <a:off x="1571625" y="4284900"/>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45" name="Gerade Verbindung mit Pfeil 58"/>
          <p:cNvCxnSpPr/>
          <p:nvPr/>
        </p:nvCxnSpPr>
        <p:spPr>
          <a:xfrm rot="10800000">
            <a:off x="1571625" y="4213463"/>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246" name="Textfeld 107"/>
          <p:cNvSpPr txBox="1">
            <a:spLocks noChangeArrowheads="1"/>
          </p:cNvSpPr>
          <p:nvPr/>
        </p:nvSpPr>
        <p:spPr bwMode="auto">
          <a:xfrm>
            <a:off x="2814638" y="4427775"/>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247" name="Group 14"/>
          <p:cNvGrpSpPr>
            <a:grpSpLocks/>
          </p:cNvGrpSpPr>
          <p:nvPr/>
        </p:nvGrpSpPr>
        <p:grpSpPr bwMode="auto">
          <a:xfrm>
            <a:off x="2078038" y="3570525"/>
            <a:ext cx="482600" cy="390525"/>
            <a:chOff x="2990" y="3520"/>
            <a:chExt cx="304" cy="246"/>
          </a:xfrm>
        </p:grpSpPr>
        <p:sp>
          <p:nvSpPr>
            <p:cNvPr id="248"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24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50" name="Gerade Verbindung mit Pfeil 71"/>
          <p:cNvCxnSpPr/>
          <p:nvPr/>
        </p:nvCxnSpPr>
        <p:spPr>
          <a:xfrm>
            <a:off x="2714625" y="3356213"/>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1" name="Textfeld 76"/>
          <p:cNvSpPr txBox="1">
            <a:spLocks noChangeArrowheads="1"/>
          </p:cNvSpPr>
          <p:nvPr/>
        </p:nvSpPr>
        <p:spPr bwMode="auto">
          <a:xfrm rot="1247628">
            <a:off x="3014663" y="3408600"/>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252" name="Gerade Verbindung mit Pfeil 74"/>
          <p:cNvCxnSpPr/>
          <p:nvPr/>
        </p:nvCxnSpPr>
        <p:spPr>
          <a:xfrm>
            <a:off x="2500313" y="3784838"/>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3" name="Textfeld 171"/>
          <p:cNvSpPr txBox="1">
            <a:spLocks noChangeArrowheads="1"/>
          </p:cNvSpPr>
          <p:nvPr/>
        </p:nvSpPr>
        <p:spPr bwMode="auto">
          <a:xfrm rot="502928">
            <a:off x="3100388" y="3738800"/>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254" name="Gerade Verbindung mit Pfeil 76"/>
          <p:cNvCxnSpPr/>
          <p:nvPr/>
        </p:nvCxnSpPr>
        <p:spPr>
          <a:xfrm rot="10800000" flipV="1">
            <a:off x="1476378" y="3756262"/>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5" name="Textfeld 177"/>
          <p:cNvSpPr txBox="1">
            <a:spLocks noChangeArrowheads="1"/>
          </p:cNvSpPr>
          <p:nvPr/>
        </p:nvSpPr>
        <p:spPr bwMode="auto">
          <a:xfrm>
            <a:off x="1648822" y="3638839"/>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256" name="Gerade Verbindung mit Pfeil 104"/>
          <p:cNvCxnSpPr/>
          <p:nvPr/>
        </p:nvCxnSpPr>
        <p:spPr>
          <a:xfrm rot="16200000" flipH="1">
            <a:off x="4076700" y="3519726"/>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grpSp>
        <p:nvGrpSpPr>
          <p:cNvPr id="257" name="Gruppieren 116"/>
          <p:cNvGrpSpPr/>
          <p:nvPr/>
        </p:nvGrpSpPr>
        <p:grpSpPr>
          <a:xfrm>
            <a:off x="142875" y="5055135"/>
            <a:ext cx="8797925" cy="1150937"/>
            <a:chOff x="142875" y="5013920"/>
            <a:chExt cx="8797925" cy="1150937"/>
          </a:xfrm>
        </p:grpSpPr>
        <p:grpSp>
          <p:nvGrpSpPr>
            <p:cNvPr id="258" name="Gruppieren 87"/>
            <p:cNvGrpSpPr>
              <a:grpSpLocks/>
            </p:cNvGrpSpPr>
            <p:nvPr/>
          </p:nvGrpSpPr>
          <p:grpSpPr bwMode="auto">
            <a:xfrm>
              <a:off x="142875" y="5013920"/>
              <a:ext cx="1439863" cy="539750"/>
              <a:chOff x="2428860" y="5103578"/>
              <a:chExt cx="1440000" cy="540000"/>
            </a:xfrm>
          </p:grpSpPr>
          <p:sp>
            <p:nvSpPr>
              <p:cNvPr id="288" name="Rechteck 81"/>
              <p:cNvSpPr/>
              <p:nvPr/>
            </p:nvSpPr>
            <p:spPr>
              <a:xfrm>
                <a:off x="2428860"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MySQL</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89" name="Grafik 86" descr="steffen.jpg"/>
              <p:cNvPicPr>
                <a:picLocks noChangeAspect="1"/>
              </p:cNvPicPr>
              <p:nvPr/>
            </p:nvPicPr>
            <p:blipFill>
              <a:blip r:embed="rId2" cstate="print"/>
              <a:srcRect/>
              <a:stretch>
                <a:fillRect/>
              </a:stretch>
            </p:blipFill>
            <p:spPr bwMode="auto">
              <a:xfrm>
                <a:off x="3402717" y="5150574"/>
                <a:ext cx="417857" cy="468000"/>
              </a:xfrm>
              <a:prstGeom prst="rect">
                <a:avLst/>
              </a:prstGeom>
              <a:noFill/>
              <a:ln w="9525">
                <a:noFill/>
                <a:miter lim="800000"/>
                <a:headEnd/>
                <a:tailEnd/>
              </a:ln>
            </p:spPr>
          </p:pic>
        </p:grpSp>
        <p:grpSp>
          <p:nvGrpSpPr>
            <p:cNvPr id="259" name="Gruppieren 103"/>
            <p:cNvGrpSpPr>
              <a:grpSpLocks/>
            </p:cNvGrpSpPr>
            <p:nvPr/>
          </p:nvGrpSpPr>
          <p:grpSpPr bwMode="auto">
            <a:xfrm>
              <a:off x="5214938" y="5625107"/>
              <a:ext cx="1439862" cy="539750"/>
              <a:chOff x="7000892" y="5103578"/>
              <a:chExt cx="1440000" cy="540000"/>
            </a:xfrm>
          </p:grpSpPr>
          <p:sp>
            <p:nvSpPr>
              <p:cNvPr id="286" name="Rechteck 84"/>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Hibernate</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87" name="Grafik 101" descr="mohammed2.jpg"/>
              <p:cNvPicPr>
                <a:picLocks noChangeAspect="1"/>
              </p:cNvPicPr>
              <p:nvPr/>
            </p:nvPicPr>
            <p:blipFill>
              <a:blip r:embed="rId3" cstate="print"/>
              <a:srcRect/>
              <a:stretch>
                <a:fillRect/>
              </a:stretch>
            </p:blipFill>
            <p:spPr bwMode="auto">
              <a:xfrm>
                <a:off x="8029602" y="5143512"/>
                <a:ext cx="359731" cy="468000"/>
              </a:xfrm>
              <a:prstGeom prst="rect">
                <a:avLst/>
              </a:prstGeom>
              <a:noFill/>
              <a:ln w="9525">
                <a:noFill/>
                <a:miter lim="800000"/>
                <a:headEnd/>
                <a:tailEnd/>
              </a:ln>
            </p:spPr>
          </p:pic>
        </p:grpSp>
        <p:grpSp>
          <p:nvGrpSpPr>
            <p:cNvPr id="260" name="Gruppieren 112"/>
            <p:cNvGrpSpPr>
              <a:grpSpLocks/>
            </p:cNvGrpSpPr>
            <p:nvPr/>
          </p:nvGrpSpPr>
          <p:grpSpPr bwMode="auto">
            <a:xfrm>
              <a:off x="7500938" y="5625107"/>
              <a:ext cx="1439862" cy="539750"/>
              <a:chOff x="4714876" y="5103578"/>
              <a:chExt cx="1440000" cy="540000"/>
            </a:xfrm>
          </p:grpSpPr>
          <p:sp>
            <p:nvSpPr>
              <p:cNvPr id="284" name="Rechteck 87"/>
              <p:cNvSpPr/>
              <p:nvPr/>
            </p:nvSpPr>
            <p:spPr>
              <a:xfrm>
                <a:off x="4714876"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Eclipse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285" name="Grafik 105" descr="raphael.jpg"/>
              <p:cNvPicPr>
                <a:picLocks noChangeAspect="1"/>
              </p:cNvPicPr>
              <p:nvPr/>
            </p:nvPicPr>
            <p:blipFill>
              <a:blip r:embed="rId4" cstate="print"/>
              <a:srcRect/>
              <a:stretch>
                <a:fillRect/>
              </a:stretch>
            </p:blipFill>
            <p:spPr bwMode="auto">
              <a:xfrm>
                <a:off x="5738649" y="5143512"/>
                <a:ext cx="347838" cy="468000"/>
              </a:xfrm>
              <a:prstGeom prst="rect">
                <a:avLst/>
              </a:prstGeom>
              <a:noFill/>
              <a:ln w="9525">
                <a:noFill/>
                <a:miter lim="800000"/>
                <a:headEnd/>
                <a:tailEnd/>
              </a:ln>
            </p:spPr>
          </p:pic>
        </p:grpSp>
        <p:grpSp>
          <p:nvGrpSpPr>
            <p:cNvPr id="261" name="Gruppieren 114"/>
            <p:cNvGrpSpPr>
              <a:grpSpLocks/>
            </p:cNvGrpSpPr>
            <p:nvPr/>
          </p:nvGrpSpPr>
          <p:grpSpPr bwMode="auto">
            <a:xfrm>
              <a:off x="4714875" y="5013920"/>
              <a:ext cx="1439863" cy="539750"/>
              <a:chOff x="5214942" y="5715016"/>
              <a:chExt cx="1440000" cy="540000"/>
            </a:xfrm>
          </p:grpSpPr>
          <p:sp>
            <p:nvSpPr>
              <p:cNvPr id="282" name="Rechteck 90"/>
              <p:cNvSpPr/>
              <p:nvPr/>
            </p:nvSpPr>
            <p:spPr>
              <a:xfrm>
                <a:off x="5214942"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SWT</a:t>
                </a:r>
              </a:p>
            </p:txBody>
          </p:sp>
          <p:pic>
            <p:nvPicPr>
              <p:cNvPr id="283" name="Grafik 106" descr="vinh.jpg"/>
              <p:cNvPicPr>
                <a:picLocks noChangeAspect="1"/>
              </p:cNvPicPr>
              <p:nvPr/>
            </p:nvPicPr>
            <p:blipFill>
              <a:blip r:embed="rId5" cstate="print"/>
              <a:srcRect/>
              <a:stretch>
                <a:fillRect/>
              </a:stretch>
            </p:blipFill>
            <p:spPr bwMode="auto">
              <a:xfrm>
                <a:off x="6315090" y="5751845"/>
                <a:ext cx="284143" cy="468000"/>
              </a:xfrm>
              <a:prstGeom prst="rect">
                <a:avLst/>
              </a:prstGeom>
              <a:noFill/>
              <a:ln w="9525">
                <a:noFill/>
                <a:miter lim="800000"/>
                <a:headEnd/>
                <a:tailEnd/>
              </a:ln>
            </p:spPr>
          </p:pic>
        </p:grpSp>
        <p:grpSp>
          <p:nvGrpSpPr>
            <p:cNvPr id="262" name="Gruppieren 116"/>
            <p:cNvGrpSpPr>
              <a:grpSpLocks/>
            </p:cNvGrpSpPr>
            <p:nvPr/>
          </p:nvGrpSpPr>
          <p:grpSpPr bwMode="auto">
            <a:xfrm>
              <a:off x="714375" y="5625107"/>
              <a:ext cx="1439863" cy="539750"/>
              <a:chOff x="2928926" y="5715016"/>
              <a:chExt cx="1440000" cy="540000"/>
            </a:xfrm>
          </p:grpSpPr>
          <p:sp>
            <p:nvSpPr>
              <p:cNvPr id="280" name="Rechteck 93"/>
              <p:cNvSpPr/>
              <p:nvPr/>
            </p:nvSpPr>
            <p:spPr>
              <a:xfrm>
                <a:off x="2928926"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Swing</a:t>
                </a:r>
              </a:p>
            </p:txBody>
          </p:sp>
          <p:pic>
            <p:nvPicPr>
              <p:cNvPr id="281" name="Grafik 115" descr="andy4.jpg"/>
              <p:cNvPicPr>
                <a:picLocks noChangeAspect="1"/>
              </p:cNvPicPr>
              <p:nvPr/>
            </p:nvPicPr>
            <p:blipFill>
              <a:blip r:embed="rId6" cstate="print"/>
              <a:srcRect/>
              <a:stretch>
                <a:fillRect/>
              </a:stretch>
            </p:blipFill>
            <p:spPr bwMode="auto">
              <a:xfrm>
                <a:off x="3973508" y="5756607"/>
                <a:ext cx="340080" cy="468000"/>
              </a:xfrm>
              <a:prstGeom prst="rect">
                <a:avLst/>
              </a:prstGeom>
              <a:noFill/>
              <a:ln w="9525">
                <a:noFill/>
                <a:miter lim="800000"/>
                <a:headEnd/>
                <a:tailEnd/>
              </a:ln>
            </p:spPr>
          </p:pic>
        </p:grpSp>
        <p:grpSp>
          <p:nvGrpSpPr>
            <p:cNvPr id="263" name="Gruppieren 123"/>
            <p:cNvGrpSpPr>
              <a:grpSpLocks/>
            </p:cNvGrpSpPr>
            <p:nvPr/>
          </p:nvGrpSpPr>
          <p:grpSpPr bwMode="auto">
            <a:xfrm>
              <a:off x="2428875" y="5013920"/>
              <a:ext cx="1439863" cy="539750"/>
              <a:chOff x="642910" y="5715016"/>
              <a:chExt cx="1440000" cy="540000"/>
            </a:xfrm>
          </p:grpSpPr>
          <p:sp>
            <p:nvSpPr>
              <p:cNvPr id="278" name="Rechteck 96"/>
              <p:cNvSpPr/>
              <p:nvPr/>
            </p:nvSpPr>
            <p:spPr>
              <a:xfrm>
                <a:off x="642910"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Android</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279" name="Grafik 122" descr="paul4.jpg"/>
              <p:cNvPicPr>
                <a:picLocks noChangeAspect="1"/>
              </p:cNvPicPr>
              <p:nvPr/>
            </p:nvPicPr>
            <p:blipFill>
              <a:blip r:embed="rId7" cstate="print"/>
              <a:srcRect/>
              <a:stretch>
                <a:fillRect/>
              </a:stretch>
            </p:blipFill>
            <p:spPr bwMode="auto">
              <a:xfrm>
                <a:off x="1671620" y="5751845"/>
                <a:ext cx="347948" cy="468000"/>
              </a:xfrm>
              <a:prstGeom prst="rect">
                <a:avLst/>
              </a:prstGeom>
              <a:noFill/>
              <a:ln w="9525">
                <a:noFill/>
                <a:miter lim="800000"/>
                <a:headEnd/>
                <a:tailEnd/>
              </a:ln>
            </p:spPr>
          </p:pic>
        </p:grpSp>
        <p:grpSp>
          <p:nvGrpSpPr>
            <p:cNvPr id="264" name="Gruppieren 125"/>
            <p:cNvGrpSpPr>
              <a:grpSpLocks/>
            </p:cNvGrpSpPr>
            <p:nvPr/>
          </p:nvGrpSpPr>
          <p:grpSpPr bwMode="auto">
            <a:xfrm>
              <a:off x="2928938" y="5625107"/>
              <a:ext cx="1439862" cy="539750"/>
              <a:chOff x="142844" y="5103578"/>
              <a:chExt cx="1440000" cy="540000"/>
            </a:xfrm>
          </p:grpSpPr>
          <p:sp>
            <p:nvSpPr>
              <p:cNvPr id="276" name="Rechteck 99"/>
              <p:cNvSpPr/>
              <p:nvPr/>
            </p:nvSpPr>
            <p:spPr>
              <a:xfrm>
                <a:off x="142844"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UML, Patterns</a:t>
                </a:r>
              </a:p>
            </p:txBody>
          </p:sp>
          <p:pic>
            <p:nvPicPr>
              <p:cNvPr id="277" name="Grafik 124" descr="alex3.jpg"/>
              <p:cNvPicPr>
                <a:picLocks noChangeAspect="1"/>
              </p:cNvPicPr>
              <p:nvPr/>
            </p:nvPicPr>
            <p:blipFill>
              <a:blip r:embed="rId8" cstate="print"/>
              <a:srcRect/>
              <a:stretch>
                <a:fillRect/>
              </a:stretch>
            </p:blipFill>
            <p:spPr bwMode="auto">
              <a:xfrm>
                <a:off x="1142976" y="5143512"/>
                <a:ext cx="381295" cy="468000"/>
              </a:xfrm>
              <a:prstGeom prst="rect">
                <a:avLst/>
              </a:prstGeom>
              <a:noFill/>
              <a:ln w="9525">
                <a:noFill/>
                <a:miter lim="800000"/>
                <a:headEnd/>
                <a:tailEnd/>
              </a:ln>
            </p:spPr>
          </p:pic>
        </p:grpSp>
        <p:grpSp>
          <p:nvGrpSpPr>
            <p:cNvPr id="265" name="Gruppieren 104"/>
            <p:cNvGrpSpPr>
              <a:grpSpLocks/>
            </p:cNvGrpSpPr>
            <p:nvPr/>
          </p:nvGrpSpPr>
          <p:grpSpPr bwMode="auto">
            <a:xfrm>
              <a:off x="7000875" y="5013920"/>
              <a:ext cx="1439863" cy="539750"/>
              <a:chOff x="7000892" y="5103578"/>
              <a:chExt cx="1440000" cy="540000"/>
            </a:xfrm>
          </p:grpSpPr>
          <p:sp>
            <p:nvSpPr>
              <p:cNvPr id="274" name="Rechteck 102"/>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Bugzilla</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75" name="Grafik 103" descr="Fechal.png"/>
              <p:cNvPicPr>
                <a:picLocks noChangeAspect="1"/>
              </p:cNvPicPr>
              <p:nvPr/>
            </p:nvPicPr>
            <p:blipFill>
              <a:blip r:embed="rId9" cstate="print"/>
              <a:srcRect/>
              <a:stretch>
                <a:fillRect/>
              </a:stretch>
            </p:blipFill>
            <p:spPr bwMode="auto">
              <a:xfrm>
                <a:off x="8027215" y="5141131"/>
                <a:ext cx="358597" cy="468000"/>
              </a:xfrm>
              <a:prstGeom prst="rect">
                <a:avLst/>
              </a:prstGeom>
              <a:noFill/>
              <a:ln w="9525">
                <a:noFill/>
                <a:miter lim="800000"/>
                <a:headEnd/>
                <a:tailEnd/>
              </a:ln>
            </p:spPr>
          </p:pic>
        </p:grpSp>
        <p:sp>
          <p:nvSpPr>
            <p:cNvPr id="266" name="Rechteck 106"/>
            <p:cNvSpPr/>
            <p:nvPr/>
          </p:nvSpPr>
          <p:spPr>
            <a:xfrm>
              <a:off x="8064500" y="5175845"/>
              <a:ext cx="287338"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7" name="Rechteck 107"/>
            <p:cNvSpPr/>
            <p:nvPr/>
          </p:nvSpPr>
          <p:spPr>
            <a:xfrm>
              <a:off x="8567738" y="5877520"/>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8" name="Rechteck 108"/>
            <p:cNvSpPr/>
            <p:nvPr/>
          </p:nvSpPr>
          <p:spPr>
            <a:xfrm>
              <a:off x="6254750" y="5823545"/>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9" name="Rechteck 109"/>
            <p:cNvSpPr/>
            <p:nvPr/>
          </p:nvSpPr>
          <p:spPr>
            <a:xfrm>
              <a:off x="5813425" y="5239345"/>
              <a:ext cx="288925" cy="71437"/>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0" name="Rechteck 110"/>
            <p:cNvSpPr/>
            <p:nvPr/>
          </p:nvSpPr>
          <p:spPr>
            <a:xfrm>
              <a:off x="3492500" y="5202832"/>
              <a:ext cx="287338"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1" name="Rechteck 111"/>
            <p:cNvSpPr/>
            <p:nvPr/>
          </p:nvSpPr>
          <p:spPr>
            <a:xfrm>
              <a:off x="1187450" y="5202832"/>
              <a:ext cx="288925"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2" name="Rechteck 112"/>
            <p:cNvSpPr/>
            <p:nvPr/>
          </p:nvSpPr>
          <p:spPr>
            <a:xfrm>
              <a:off x="1781175" y="5850532"/>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3" name="Rechteck 113"/>
            <p:cNvSpPr/>
            <p:nvPr/>
          </p:nvSpPr>
          <p:spPr>
            <a:xfrm>
              <a:off x="3995738" y="5806082"/>
              <a:ext cx="288925" cy="71438"/>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cxnSp>
        <p:nvCxnSpPr>
          <p:cNvPr id="290" name="Gerade Verbindung mit Pfeil 114"/>
          <p:cNvCxnSpPr/>
          <p:nvPr/>
        </p:nvCxnSpPr>
        <p:spPr>
          <a:xfrm rot="10800000">
            <a:off x="1150144" y="3551477"/>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graphicFrame>
        <p:nvGraphicFramePr>
          <p:cNvPr id="291" name="Inhaltsplatzhalter 7"/>
          <p:cNvGraphicFramePr>
            <a:graphicFrameLocks noGrp="1"/>
          </p:cNvGraphicFramePr>
          <p:nvPr>
            <p:ph idx="1"/>
            <p:extLst>
              <p:ext uri="{D42A27DB-BD31-4B8C-83A1-F6EECF244321}">
                <p14:modId xmlns:p14="http://schemas.microsoft.com/office/powerpoint/2010/main" val="4026067134"/>
              </p:ext>
            </p:extLst>
          </p:nvPr>
        </p:nvGraphicFramePr>
        <p:xfrm>
          <a:off x="1043608" y="1274256"/>
          <a:ext cx="4608512" cy="86409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92" name="TextBox 291"/>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93"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9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10720944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188" y="350856"/>
            <a:ext cx="8532812" cy="762000"/>
          </a:xfrm>
        </p:spPr>
        <p:txBody>
          <a:bodyPr/>
          <a:lstStyle/>
          <a:p>
            <a:r>
              <a:rPr lang="en-US" sz="2400" dirty="0" smtClean="0"/>
              <a:t>Plan Communication – Communication Strategy</a:t>
            </a:r>
            <a:endParaRPr lang="en-US" sz="2400" dirty="0"/>
          </a:p>
        </p:txBody>
      </p:sp>
      <p:graphicFrame>
        <p:nvGraphicFramePr>
          <p:cNvPr id="16" name="Tabelle 7"/>
          <p:cNvGraphicFramePr>
            <a:graphicFrameLocks noGrp="1"/>
          </p:cNvGraphicFramePr>
          <p:nvPr>
            <p:extLst>
              <p:ext uri="{D42A27DB-BD31-4B8C-83A1-F6EECF244321}">
                <p14:modId xmlns:p14="http://schemas.microsoft.com/office/powerpoint/2010/main" val="3767804925"/>
              </p:ext>
            </p:extLst>
          </p:nvPr>
        </p:nvGraphicFramePr>
        <p:xfrm>
          <a:off x="179512" y="2130447"/>
          <a:ext cx="7416824" cy="4254545"/>
        </p:xfrm>
        <a:graphic>
          <a:graphicData uri="http://schemas.openxmlformats.org/drawingml/2006/table">
            <a:tbl>
              <a:tblPr firstRow="1" bandRow="1"/>
              <a:tblGrid>
                <a:gridCol w="2361822"/>
                <a:gridCol w="2203191"/>
                <a:gridCol w="2851811"/>
              </a:tblGrid>
              <a:tr h="548526">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Schedule / event</a:t>
                      </a:r>
                      <a:endParaRPr lang="de-DE" sz="1600" b="1">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media</a:t>
                      </a:r>
                      <a:endParaRPr lang="de-DE" sz="1600" b="1"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Stand-up</a:t>
                      </a:r>
                      <a:r>
                        <a:rPr lang="en-US" sz="1600" baseline="30000"/>
                        <a:t>a</a:t>
                      </a:r>
                      <a:r>
                        <a:rPr lang="en-US" sz="1600"/>
                        <a:t> / </a:t>
                      </a:r>
                      <a:br>
                        <a:rPr lang="en-US" sz="1600"/>
                      </a:br>
                      <a:r>
                        <a:rPr lang="en-US" sz="1600"/>
                        <a:t>Wrap-up</a:t>
                      </a:r>
                      <a:r>
                        <a:rPr lang="en-US" sz="1600" baseline="30000"/>
                        <a:t>a</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Every morning / evening</a:t>
                      </a:r>
                      <a:endParaRPr lang="de-DE" sz="1600" dirty="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Planning game</a:t>
                      </a:r>
                      <a:r>
                        <a:rPr lang="en-US" sz="1600" baseline="30000"/>
                        <a:t>a</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Start of iteration</a:t>
                      </a:r>
                      <a:br>
                        <a:rPr lang="en-US" sz="1600"/>
                      </a:br>
                      <a:r>
                        <a:rPr lang="en-US" sz="1600"/>
                        <a:t>(~ every 2. day)</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 with shared mind map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Acceptance test of iteration</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Iteration completed</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 with shared desktop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Acceptance test of user </a:t>
                      </a:r>
                      <a:r>
                        <a:rPr lang="en-US" sz="1600" dirty="0" err="1"/>
                        <a:t>stories</a:t>
                      </a:r>
                      <a:r>
                        <a:rPr lang="en-US" sz="1600" baseline="30000" dirty="0" err="1"/>
                        <a:t>a</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User story completed</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Skype call with shared desktop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Informal</a:t>
                      </a:r>
                      <a:br>
                        <a:rPr lang="en-US" sz="1600"/>
                      </a:br>
                      <a:r>
                        <a:rPr lang="en-US" sz="1600"/>
                        <a:t>collaboration</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Ad-hoc</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Skype call/chat and desktop sharing</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Informal</a:t>
                      </a:r>
                      <a:br>
                        <a:rPr lang="en-US" sz="1600"/>
                      </a:br>
                      <a:r>
                        <a:rPr lang="en-US" sz="1600"/>
                        <a:t>coordination</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Ad-hoc</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call / chat </a:t>
                      </a:r>
                      <a:endParaRPr lang="de-DE" sz="1600"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33678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a:t>
                      </a:r>
                      <a:r>
                        <a:rPr lang="en-US" sz="1600" dirty="0" err="1"/>
                        <a:t>update</a:t>
                      </a:r>
                      <a:r>
                        <a:rPr lang="en-US" sz="1600" baseline="30000" dirty="0" err="1"/>
                        <a:t>a</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Status change</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a:t>
                      </a:r>
                      <a:endParaRPr lang="de-DE" sz="1600"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bl>
          </a:graphicData>
        </a:graphic>
      </p:graphicFrame>
      <p:graphicFrame>
        <p:nvGraphicFramePr>
          <p:cNvPr id="17" name="Inhaltsplatzhalter 7"/>
          <p:cNvGraphicFramePr>
            <a:graphicFrameLocks noGrp="1"/>
          </p:cNvGraphicFramePr>
          <p:nvPr>
            <p:ph idx="1"/>
            <p:extLst>
              <p:ext uri="{D42A27DB-BD31-4B8C-83A1-F6EECF244321}">
                <p14:modId xmlns:p14="http://schemas.microsoft.com/office/powerpoint/2010/main" val="3760549959"/>
              </p:ext>
            </p:extLst>
          </p:nvPr>
        </p:nvGraphicFramePr>
        <p:xfrm>
          <a:off x="179512" y="1056400"/>
          <a:ext cx="4608512"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hteck 8"/>
          <p:cNvSpPr/>
          <p:nvPr/>
        </p:nvSpPr>
        <p:spPr>
          <a:xfrm>
            <a:off x="179512" y="6061016"/>
            <a:ext cx="7416000" cy="323976"/>
          </a:xfrm>
          <a:prstGeom prst="rect">
            <a:avLst/>
          </a:prstGeom>
          <a:noFill/>
          <a:ln w="381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19" name="Textfeld 9"/>
          <p:cNvSpPr txBox="1"/>
          <p:nvPr/>
        </p:nvSpPr>
        <p:spPr>
          <a:xfrm>
            <a:off x="7526248" y="5232864"/>
            <a:ext cx="1665841" cy="101566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prepare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conformance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analysis</a:t>
            </a:r>
            <a:endParaRPr kumimoji="0" lang="en-US" sz="2000" b="0" i="0" u="none" strike="noStrike" kern="0" cap="none" spc="0" normalizeH="0" baseline="0" noProof="0" dirty="0">
              <a:ln>
                <a:noFill/>
              </a:ln>
              <a:solidFill>
                <a:srgbClr val="C0504D"/>
              </a:solidFill>
              <a:effectLst>
                <a:outerShdw blurRad="38100" dist="38100" dir="2700000" algn="tl">
                  <a:srgbClr val="000000">
                    <a:alpha val="43137"/>
                  </a:srgbClr>
                </a:outerShdw>
              </a:effectLst>
              <a:uLnTx/>
              <a:uFillTx/>
            </a:endParaRPr>
          </a:p>
        </p:txBody>
      </p:sp>
      <p:sp>
        <p:nvSpPr>
          <p:cNvPr id="20" name="TextBox 19"/>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1"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2"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156305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 y="445400"/>
            <a:ext cx="8020000" cy="685800"/>
          </a:xfrm>
        </p:spPr>
        <p:txBody>
          <a:bodyPr/>
          <a:lstStyle/>
          <a:p>
            <a:r>
              <a:rPr lang="en-US" sz="2000" dirty="0" smtClean="0"/>
              <a:t>Plan Communication – Communication Strategy</a:t>
            </a:r>
            <a:endParaRPr lang="en-US" sz="2400" dirty="0"/>
          </a:p>
        </p:txBody>
      </p:sp>
      <p:sp>
        <p:nvSpPr>
          <p:cNvPr id="11" name="Textfeld 10"/>
          <p:cNvSpPr txBox="1"/>
          <p:nvPr/>
        </p:nvSpPr>
        <p:spPr>
          <a:xfrm>
            <a:off x="179512" y="908720"/>
            <a:ext cx="5408853" cy="461665"/>
          </a:xfrm>
          <a:prstGeom prst="rect">
            <a:avLst/>
          </a:prstGeom>
          <a:noFill/>
        </p:spPr>
        <p:txBody>
          <a:bodyPr wrap="none" rtlCol="0">
            <a:spAutoFit/>
          </a:bodyPr>
          <a:lstStyle/>
          <a:p>
            <a:pPr>
              <a:buFont typeface="Arial" pitchFamily="34" charset="0"/>
              <a:buChar char="•"/>
            </a:pPr>
            <a:r>
              <a:rPr lang="en-US" sz="2400" dirty="0" smtClean="0"/>
              <a:t> Status update conformance template</a:t>
            </a:r>
            <a:endParaRPr lang="en-US" sz="2400" dirty="0"/>
          </a:p>
        </p:txBody>
      </p:sp>
      <p:graphicFrame>
        <p:nvGraphicFramePr>
          <p:cNvPr id="17" name="Tabelle 37"/>
          <p:cNvGraphicFramePr>
            <a:graphicFrameLocks noGrp="1"/>
          </p:cNvGraphicFramePr>
          <p:nvPr/>
        </p:nvGraphicFramePr>
        <p:xfrm>
          <a:off x="539552" y="1556792"/>
          <a:ext cx="8064896" cy="4621440"/>
        </p:xfrm>
        <a:graphic>
          <a:graphicData uri="http://schemas.openxmlformats.org/drawingml/2006/table">
            <a:tbl>
              <a:tblPr firstCol="1" bandRow="1"/>
              <a:tblGrid>
                <a:gridCol w="2578382"/>
                <a:gridCol w="5486514"/>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update</a:t>
                      </a:r>
                      <a:endParaRPr lang="de-DE" sz="1600" b="1" i="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Goal</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Increase awareness on who is working with whom on what task</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Definition</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Developers should use Skype status messages to broadcast who is working with whom on which User Story in a timely manner. The status message should contain User Story ID and the names of the pair programmers.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Collected Data</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 log for each workstation containing: timestamp and status message and status change events (pair switches, assignment of new User Stories)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Violations</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b="1" dirty="0"/>
                        <a:t>Temporal:</a:t>
                      </a:r>
                      <a:r>
                        <a:rPr lang="en-US" sz="1600" dirty="0"/>
                        <a:t> </a:t>
                      </a:r>
                      <a:endParaRPr lang="de-DE" sz="1600" dirty="0"/>
                    </a:p>
                    <a:p>
                      <a:pPr algn="l">
                        <a:spcAft>
                          <a:spcPts val="0"/>
                        </a:spcAft>
                      </a:pPr>
                      <a:r>
                        <a:rPr lang="en-US" sz="1600" dirty="0"/>
                        <a:t>(1) Status message not updated for more than one hour</a:t>
                      </a:r>
                      <a:endParaRPr lang="de-DE" sz="1600" dirty="0"/>
                    </a:p>
                    <a:p>
                      <a:pPr algn="l">
                        <a:spcAft>
                          <a:spcPts val="0"/>
                        </a:spcAft>
                      </a:pPr>
                      <a:r>
                        <a:rPr lang="en-US" sz="1600" dirty="0"/>
                        <a:t>(2) Status message suggests that a developer is working in two pairs concurrently</a:t>
                      </a:r>
                      <a:endParaRPr lang="de-DE" sz="1600" dirty="0"/>
                    </a:p>
                    <a:p>
                      <a:pPr algn="l">
                        <a:spcAft>
                          <a:spcPts val="0"/>
                        </a:spcAft>
                      </a:pPr>
                      <a:r>
                        <a:rPr lang="en-US" sz="1600" b="1" dirty="0"/>
                        <a:t>Qualitative:</a:t>
                      </a:r>
                      <a:endParaRPr lang="de-DE" sz="1600" b="1" dirty="0"/>
                    </a:p>
                    <a:p>
                      <a:pPr algn="l">
                        <a:spcAft>
                          <a:spcPts val="0"/>
                        </a:spcAft>
                      </a:pPr>
                      <a:r>
                        <a:rPr lang="en-US" sz="1600" dirty="0"/>
                        <a:t>(1) Incomplete information, e.g. User Story ID missing. </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18" name="Rechteck 38"/>
          <p:cNvSpPr/>
          <p:nvPr/>
        </p:nvSpPr>
        <p:spPr>
          <a:xfrm>
            <a:off x="3203848" y="1988840"/>
            <a:ext cx="5328592" cy="540000"/>
          </a:xfrm>
          <a:prstGeom prst="rect">
            <a:avLst/>
          </a:prstGeom>
          <a:solidFill>
            <a:srgbClr val="E9ED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19" name="Rechteck 39"/>
          <p:cNvSpPr/>
          <p:nvPr/>
        </p:nvSpPr>
        <p:spPr>
          <a:xfrm>
            <a:off x="3203848" y="3789040"/>
            <a:ext cx="5328592" cy="720080"/>
          </a:xfrm>
          <a:prstGeom prst="rect">
            <a:avLst/>
          </a:prstGeom>
          <a:solidFill>
            <a:srgbClr val="E9ED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0" name="Rechteck 40"/>
          <p:cNvSpPr/>
          <p:nvPr/>
        </p:nvSpPr>
        <p:spPr>
          <a:xfrm>
            <a:off x="3203848" y="2636912"/>
            <a:ext cx="5328592" cy="1008112"/>
          </a:xfrm>
          <a:prstGeom prst="rect">
            <a:avLst/>
          </a:prstGeom>
          <a:solidFill>
            <a:srgbClr val="D0D8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1" name="Rechteck 41"/>
          <p:cNvSpPr/>
          <p:nvPr/>
        </p:nvSpPr>
        <p:spPr>
          <a:xfrm>
            <a:off x="3203848" y="4653136"/>
            <a:ext cx="5328592" cy="1476000"/>
          </a:xfrm>
          <a:prstGeom prst="rect">
            <a:avLst/>
          </a:prstGeom>
          <a:solidFill>
            <a:srgbClr val="D0D8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2" name="TextBox 21"/>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3"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6110530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389123" y="675481"/>
            <a:ext cx="7761287" cy="398463"/>
          </a:xfrm>
        </p:spPr>
        <p:txBody>
          <a:bodyPr/>
          <a:lstStyle/>
          <a:p>
            <a:r>
              <a:rPr lang="en-US" dirty="0" smtClean="0"/>
              <a:t>Feedback in XP</a:t>
            </a:r>
          </a:p>
        </p:txBody>
      </p:sp>
      <p:grpSp>
        <p:nvGrpSpPr>
          <p:cNvPr id="2" name="Group 3"/>
          <p:cNvGrpSpPr>
            <a:grpSpLocks/>
          </p:cNvGrpSpPr>
          <p:nvPr/>
        </p:nvGrpSpPr>
        <p:grpSpPr bwMode="auto">
          <a:xfrm>
            <a:off x="631825" y="1300163"/>
            <a:ext cx="7167563" cy="5278437"/>
            <a:chOff x="432" y="816"/>
            <a:chExt cx="4896" cy="3312"/>
          </a:xfrm>
        </p:grpSpPr>
        <p:sp>
          <p:nvSpPr>
            <p:cNvPr id="104453" name="Oval 4"/>
            <p:cNvSpPr>
              <a:spLocks noChangeArrowheads="1"/>
            </p:cNvSpPr>
            <p:nvPr/>
          </p:nvSpPr>
          <p:spPr bwMode="auto">
            <a:xfrm>
              <a:off x="432" y="912"/>
              <a:ext cx="4896" cy="3120"/>
            </a:xfrm>
            <a:prstGeom prst="ellipse">
              <a:avLst/>
            </a:prstGeom>
            <a:noFill/>
            <a:ln w="38100">
              <a:solidFill>
                <a:schemeClr val="tx1"/>
              </a:solidFill>
              <a:round/>
              <a:headEnd/>
              <a:tailEnd/>
            </a:ln>
          </p:spPr>
          <p:txBody>
            <a:bodyPr wrap="none" anchor="ctr"/>
            <a:lstStyle/>
            <a:p>
              <a:endParaRPr lang="en-US"/>
            </a:p>
          </p:txBody>
        </p:sp>
        <p:sp>
          <p:nvSpPr>
            <p:cNvPr id="104454" name="Oval 5"/>
            <p:cNvSpPr>
              <a:spLocks noChangeArrowheads="1"/>
            </p:cNvSpPr>
            <p:nvPr/>
          </p:nvSpPr>
          <p:spPr bwMode="auto">
            <a:xfrm>
              <a:off x="768" y="1200"/>
              <a:ext cx="4560" cy="2592"/>
            </a:xfrm>
            <a:prstGeom prst="ellipse">
              <a:avLst/>
            </a:prstGeom>
            <a:noFill/>
            <a:ln w="38100">
              <a:solidFill>
                <a:schemeClr val="tx1"/>
              </a:solidFill>
              <a:round/>
              <a:headEnd/>
              <a:tailEnd/>
            </a:ln>
          </p:spPr>
          <p:txBody>
            <a:bodyPr wrap="none" anchor="ctr"/>
            <a:lstStyle/>
            <a:p>
              <a:endParaRPr lang="en-US"/>
            </a:p>
          </p:txBody>
        </p:sp>
        <p:sp>
          <p:nvSpPr>
            <p:cNvPr id="104455" name="Oval 6"/>
            <p:cNvSpPr>
              <a:spLocks noChangeArrowheads="1"/>
            </p:cNvSpPr>
            <p:nvPr/>
          </p:nvSpPr>
          <p:spPr bwMode="auto">
            <a:xfrm>
              <a:off x="1104" y="1392"/>
              <a:ext cx="4224" cy="2160"/>
            </a:xfrm>
            <a:prstGeom prst="ellipse">
              <a:avLst/>
            </a:prstGeom>
            <a:noFill/>
            <a:ln w="38100">
              <a:solidFill>
                <a:schemeClr val="tx1"/>
              </a:solidFill>
              <a:round/>
              <a:headEnd/>
              <a:tailEnd/>
            </a:ln>
          </p:spPr>
          <p:txBody>
            <a:bodyPr wrap="none" anchor="ctr"/>
            <a:lstStyle/>
            <a:p>
              <a:endParaRPr lang="en-US"/>
            </a:p>
          </p:txBody>
        </p:sp>
        <p:sp>
          <p:nvSpPr>
            <p:cNvPr id="104456" name="Oval 7"/>
            <p:cNvSpPr>
              <a:spLocks noChangeArrowheads="1"/>
            </p:cNvSpPr>
            <p:nvPr/>
          </p:nvSpPr>
          <p:spPr bwMode="auto">
            <a:xfrm>
              <a:off x="1536" y="1728"/>
              <a:ext cx="3792" cy="1584"/>
            </a:xfrm>
            <a:prstGeom prst="ellipse">
              <a:avLst/>
            </a:prstGeom>
            <a:noFill/>
            <a:ln w="38100">
              <a:solidFill>
                <a:schemeClr val="tx1"/>
              </a:solidFill>
              <a:round/>
              <a:headEnd/>
              <a:tailEnd/>
            </a:ln>
          </p:spPr>
          <p:txBody>
            <a:bodyPr wrap="none" anchor="ctr"/>
            <a:lstStyle/>
            <a:p>
              <a:endParaRPr lang="en-US"/>
            </a:p>
          </p:txBody>
        </p:sp>
        <p:sp>
          <p:nvSpPr>
            <p:cNvPr id="104457" name="Oval 8"/>
            <p:cNvSpPr>
              <a:spLocks noChangeArrowheads="1"/>
            </p:cNvSpPr>
            <p:nvPr/>
          </p:nvSpPr>
          <p:spPr bwMode="auto">
            <a:xfrm>
              <a:off x="1920" y="1968"/>
              <a:ext cx="3408" cy="1104"/>
            </a:xfrm>
            <a:prstGeom prst="ellipse">
              <a:avLst/>
            </a:prstGeom>
            <a:noFill/>
            <a:ln w="38100">
              <a:solidFill>
                <a:schemeClr val="tx1"/>
              </a:solidFill>
              <a:round/>
              <a:headEnd/>
              <a:tailEnd/>
            </a:ln>
          </p:spPr>
          <p:txBody>
            <a:bodyPr wrap="none" anchor="ctr"/>
            <a:lstStyle/>
            <a:p>
              <a:endParaRPr lang="en-US"/>
            </a:p>
          </p:txBody>
        </p:sp>
        <p:sp>
          <p:nvSpPr>
            <p:cNvPr id="104458" name="Oval 9"/>
            <p:cNvSpPr>
              <a:spLocks noChangeArrowheads="1"/>
            </p:cNvSpPr>
            <p:nvPr/>
          </p:nvSpPr>
          <p:spPr bwMode="auto">
            <a:xfrm>
              <a:off x="2352" y="2160"/>
              <a:ext cx="2976" cy="672"/>
            </a:xfrm>
            <a:prstGeom prst="ellipse">
              <a:avLst/>
            </a:prstGeom>
            <a:noFill/>
            <a:ln w="38100">
              <a:solidFill>
                <a:schemeClr val="tx1"/>
              </a:solidFill>
              <a:round/>
              <a:headEnd/>
              <a:tailEnd/>
            </a:ln>
          </p:spPr>
          <p:txBody>
            <a:bodyPr wrap="none" anchor="ctr"/>
            <a:lstStyle/>
            <a:p>
              <a:endParaRPr lang="en-US"/>
            </a:p>
          </p:txBody>
        </p:sp>
        <p:sp>
          <p:nvSpPr>
            <p:cNvPr id="104459" name="Text Box 10"/>
            <p:cNvSpPr txBox="1">
              <a:spLocks noChangeArrowheads="1"/>
            </p:cNvSpPr>
            <p:nvPr/>
          </p:nvSpPr>
          <p:spPr bwMode="auto">
            <a:xfrm>
              <a:off x="2448" y="816"/>
              <a:ext cx="981" cy="211"/>
            </a:xfrm>
            <a:prstGeom prst="rect">
              <a:avLst/>
            </a:prstGeom>
            <a:solidFill>
              <a:schemeClr val="bg1"/>
            </a:solidFill>
            <a:ln w="9525">
              <a:noFill/>
              <a:miter lim="800000"/>
              <a:headEnd/>
              <a:tailEnd/>
            </a:ln>
          </p:spPr>
          <p:txBody>
            <a:bodyPr wrap="none">
              <a:spAutoFit/>
            </a:bodyPr>
            <a:lstStyle/>
            <a:p>
              <a:pPr algn="l"/>
              <a:r>
                <a:rPr lang="en-US" sz="1600" i="0" smtClean="0"/>
                <a:t>Release Plan</a:t>
              </a:r>
              <a:endParaRPr lang="en-US" sz="1600" i="0"/>
            </a:p>
          </p:txBody>
        </p:sp>
        <p:sp>
          <p:nvSpPr>
            <p:cNvPr id="104460" name="Text Box 11"/>
            <p:cNvSpPr txBox="1">
              <a:spLocks noChangeArrowheads="1"/>
            </p:cNvSpPr>
            <p:nvPr/>
          </p:nvSpPr>
          <p:spPr bwMode="auto">
            <a:xfrm>
              <a:off x="2448" y="1104"/>
              <a:ext cx="952" cy="212"/>
            </a:xfrm>
            <a:prstGeom prst="rect">
              <a:avLst/>
            </a:prstGeom>
            <a:solidFill>
              <a:schemeClr val="bg1"/>
            </a:solidFill>
            <a:ln w="9525">
              <a:noFill/>
              <a:miter lim="800000"/>
              <a:headEnd/>
              <a:tailEnd/>
            </a:ln>
          </p:spPr>
          <p:txBody>
            <a:bodyPr wrap="none">
              <a:spAutoFit/>
            </a:bodyPr>
            <a:lstStyle/>
            <a:p>
              <a:pPr algn="l"/>
              <a:r>
                <a:rPr lang="en-US" sz="1600" i="0" smtClean="0"/>
                <a:t>Iteration Plan</a:t>
              </a:r>
              <a:endParaRPr lang="en-US" sz="1600" i="0"/>
            </a:p>
          </p:txBody>
        </p:sp>
        <p:sp>
          <p:nvSpPr>
            <p:cNvPr id="104461" name="Text Box 12"/>
            <p:cNvSpPr txBox="1">
              <a:spLocks noChangeArrowheads="1"/>
            </p:cNvSpPr>
            <p:nvPr/>
          </p:nvSpPr>
          <p:spPr bwMode="auto">
            <a:xfrm>
              <a:off x="2448" y="1344"/>
              <a:ext cx="1248" cy="212"/>
            </a:xfrm>
            <a:prstGeom prst="rect">
              <a:avLst/>
            </a:prstGeom>
            <a:solidFill>
              <a:schemeClr val="bg1"/>
            </a:solidFill>
            <a:ln w="9525">
              <a:noFill/>
              <a:miter lim="800000"/>
              <a:headEnd/>
              <a:tailEnd/>
            </a:ln>
          </p:spPr>
          <p:txBody>
            <a:bodyPr wrap="none">
              <a:spAutoFit/>
            </a:bodyPr>
            <a:lstStyle/>
            <a:p>
              <a:pPr algn="l"/>
              <a:r>
                <a:rPr lang="en-US" sz="1600" i="0" smtClean="0"/>
                <a:t>Stand Up Meeting</a:t>
              </a:r>
              <a:endParaRPr lang="en-US" sz="1600" i="0"/>
            </a:p>
          </p:txBody>
        </p:sp>
        <p:sp>
          <p:nvSpPr>
            <p:cNvPr id="104462" name="Text Box 13"/>
            <p:cNvSpPr txBox="1">
              <a:spLocks noChangeArrowheads="1"/>
            </p:cNvSpPr>
            <p:nvPr/>
          </p:nvSpPr>
          <p:spPr bwMode="auto">
            <a:xfrm>
              <a:off x="2640" y="1632"/>
              <a:ext cx="1123" cy="212"/>
            </a:xfrm>
            <a:prstGeom prst="rect">
              <a:avLst/>
            </a:prstGeom>
            <a:solidFill>
              <a:schemeClr val="bg1"/>
            </a:solidFill>
            <a:ln w="9525">
              <a:noFill/>
              <a:miter lim="800000"/>
              <a:headEnd/>
              <a:tailEnd/>
            </a:ln>
          </p:spPr>
          <p:txBody>
            <a:bodyPr wrap="none">
              <a:spAutoFit/>
            </a:bodyPr>
            <a:lstStyle/>
            <a:p>
              <a:pPr algn="l"/>
              <a:r>
                <a:rPr lang="en-US" sz="1600" i="0" smtClean="0"/>
                <a:t>Pair Negotiation</a:t>
              </a:r>
              <a:endParaRPr lang="en-US" sz="1600" i="0"/>
            </a:p>
          </p:txBody>
        </p:sp>
        <p:sp>
          <p:nvSpPr>
            <p:cNvPr id="104463" name="Text Box 14"/>
            <p:cNvSpPr txBox="1">
              <a:spLocks noChangeArrowheads="1"/>
            </p:cNvSpPr>
            <p:nvPr/>
          </p:nvSpPr>
          <p:spPr bwMode="auto">
            <a:xfrm>
              <a:off x="2784" y="1872"/>
              <a:ext cx="669" cy="212"/>
            </a:xfrm>
            <a:prstGeom prst="rect">
              <a:avLst/>
            </a:prstGeom>
            <a:solidFill>
              <a:schemeClr val="bg1"/>
            </a:solidFill>
            <a:ln w="9525">
              <a:noFill/>
              <a:miter lim="800000"/>
              <a:headEnd/>
              <a:tailEnd/>
            </a:ln>
          </p:spPr>
          <p:txBody>
            <a:bodyPr wrap="none">
              <a:spAutoFit/>
            </a:bodyPr>
            <a:lstStyle/>
            <a:p>
              <a:pPr algn="l"/>
              <a:r>
                <a:rPr lang="en-US" sz="1600" i="0" smtClean="0"/>
                <a:t>Unit Test</a:t>
              </a:r>
              <a:endParaRPr lang="en-US" sz="1600" i="0"/>
            </a:p>
          </p:txBody>
        </p:sp>
        <p:sp>
          <p:nvSpPr>
            <p:cNvPr id="104464" name="Text Box 15"/>
            <p:cNvSpPr txBox="1">
              <a:spLocks noChangeArrowheads="1"/>
            </p:cNvSpPr>
            <p:nvPr/>
          </p:nvSpPr>
          <p:spPr bwMode="auto">
            <a:xfrm>
              <a:off x="3024" y="2112"/>
              <a:ext cx="1256" cy="212"/>
            </a:xfrm>
            <a:prstGeom prst="rect">
              <a:avLst/>
            </a:prstGeom>
            <a:solidFill>
              <a:schemeClr val="bg1"/>
            </a:solidFill>
            <a:ln w="9525">
              <a:noFill/>
              <a:miter lim="800000"/>
              <a:headEnd/>
              <a:tailEnd/>
            </a:ln>
          </p:spPr>
          <p:txBody>
            <a:bodyPr wrap="none">
              <a:spAutoFit/>
            </a:bodyPr>
            <a:lstStyle/>
            <a:p>
              <a:pPr algn="l"/>
              <a:r>
                <a:rPr lang="en-US" sz="1600" i="0" smtClean="0"/>
                <a:t>Pair Programming</a:t>
              </a:r>
              <a:endParaRPr lang="en-US" sz="1600" i="0"/>
            </a:p>
          </p:txBody>
        </p:sp>
        <p:grpSp>
          <p:nvGrpSpPr>
            <p:cNvPr id="3" name="Group 16"/>
            <p:cNvGrpSpPr>
              <a:grpSpLocks/>
            </p:cNvGrpSpPr>
            <p:nvPr/>
          </p:nvGrpSpPr>
          <p:grpSpPr bwMode="auto">
            <a:xfrm rot="-10644609">
              <a:off x="3600" y="2976"/>
              <a:ext cx="144" cy="192"/>
              <a:chOff x="2256" y="1392"/>
              <a:chExt cx="144" cy="192"/>
            </a:xfrm>
          </p:grpSpPr>
          <p:sp>
            <p:nvSpPr>
              <p:cNvPr id="104487" name="Line 17"/>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8" name="Line 18"/>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4" name="Group 19"/>
            <p:cNvGrpSpPr>
              <a:grpSpLocks/>
            </p:cNvGrpSpPr>
            <p:nvPr/>
          </p:nvGrpSpPr>
          <p:grpSpPr bwMode="auto">
            <a:xfrm rot="-10644609">
              <a:off x="2688" y="3936"/>
              <a:ext cx="144" cy="192"/>
              <a:chOff x="2256" y="1392"/>
              <a:chExt cx="144" cy="192"/>
            </a:xfrm>
          </p:grpSpPr>
          <p:sp>
            <p:nvSpPr>
              <p:cNvPr id="104485" name="Line 20"/>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6" name="Line 21"/>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5" name="Group 22"/>
            <p:cNvGrpSpPr>
              <a:grpSpLocks/>
            </p:cNvGrpSpPr>
            <p:nvPr/>
          </p:nvGrpSpPr>
          <p:grpSpPr bwMode="auto">
            <a:xfrm rot="-10644609">
              <a:off x="2928" y="3696"/>
              <a:ext cx="144" cy="192"/>
              <a:chOff x="2256" y="1392"/>
              <a:chExt cx="144" cy="192"/>
            </a:xfrm>
          </p:grpSpPr>
          <p:sp>
            <p:nvSpPr>
              <p:cNvPr id="104483" name="Line 23"/>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4" name="Line 24"/>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6" name="Group 25"/>
            <p:cNvGrpSpPr>
              <a:grpSpLocks/>
            </p:cNvGrpSpPr>
            <p:nvPr/>
          </p:nvGrpSpPr>
          <p:grpSpPr bwMode="auto">
            <a:xfrm rot="-10644609">
              <a:off x="3168" y="3456"/>
              <a:ext cx="144" cy="192"/>
              <a:chOff x="2256" y="1392"/>
              <a:chExt cx="144" cy="192"/>
            </a:xfrm>
          </p:grpSpPr>
          <p:sp>
            <p:nvSpPr>
              <p:cNvPr id="104481" name="Line 26"/>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2" name="Line 27"/>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7" name="Group 28"/>
            <p:cNvGrpSpPr>
              <a:grpSpLocks/>
            </p:cNvGrpSpPr>
            <p:nvPr/>
          </p:nvGrpSpPr>
          <p:grpSpPr bwMode="auto">
            <a:xfrm rot="-10644609">
              <a:off x="3408" y="3216"/>
              <a:ext cx="144" cy="192"/>
              <a:chOff x="2256" y="1392"/>
              <a:chExt cx="144" cy="192"/>
            </a:xfrm>
          </p:grpSpPr>
          <p:sp>
            <p:nvSpPr>
              <p:cNvPr id="104479" name="Line 29"/>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0" name="Line 30"/>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8" name="Group 31"/>
            <p:cNvGrpSpPr>
              <a:grpSpLocks/>
            </p:cNvGrpSpPr>
            <p:nvPr/>
          </p:nvGrpSpPr>
          <p:grpSpPr bwMode="auto">
            <a:xfrm rot="-10644609">
              <a:off x="3792" y="2736"/>
              <a:ext cx="144" cy="192"/>
              <a:chOff x="2256" y="1392"/>
              <a:chExt cx="144" cy="192"/>
            </a:xfrm>
          </p:grpSpPr>
          <p:sp>
            <p:nvSpPr>
              <p:cNvPr id="104477" name="Line 32"/>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78" name="Line 33"/>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sp>
          <p:nvSpPr>
            <p:cNvPr id="104471" name="Text Box 34"/>
            <p:cNvSpPr txBox="1">
              <a:spLocks noChangeArrowheads="1"/>
            </p:cNvSpPr>
            <p:nvPr/>
          </p:nvSpPr>
          <p:spPr bwMode="auto">
            <a:xfrm>
              <a:off x="1536" y="960"/>
              <a:ext cx="516" cy="212"/>
            </a:xfrm>
            <a:prstGeom prst="rect">
              <a:avLst/>
            </a:prstGeom>
            <a:solidFill>
              <a:schemeClr val="bg1"/>
            </a:solidFill>
            <a:ln w="9525">
              <a:noFill/>
              <a:miter lim="800000"/>
              <a:headEnd/>
              <a:tailEnd/>
            </a:ln>
          </p:spPr>
          <p:txBody>
            <a:bodyPr wrap="none">
              <a:spAutoFit/>
            </a:bodyPr>
            <a:lstStyle/>
            <a:p>
              <a:pPr algn="l"/>
              <a:r>
                <a:rPr lang="en-US" sz="1600" i="0" smtClean="0"/>
                <a:t>Month</a:t>
              </a:r>
              <a:endParaRPr lang="en-US" sz="1600" i="0"/>
            </a:p>
          </p:txBody>
        </p:sp>
        <p:sp>
          <p:nvSpPr>
            <p:cNvPr id="104472" name="Text Box 35"/>
            <p:cNvSpPr txBox="1">
              <a:spLocks noChangeArrowheads="1"/>
            </p:cNvSpPr>
            <p:nvPr/>
          </p:nvSpPr>
          <p:spPr bwMode="auto">
            <a:xfrm>
              <a:off x="1392" y="1344"/>
              <a:ext cx="552" cy="212"/>
            </a:xfrm>
            <a:prstGeom prst="rect">
              <a:avLst/>
            </a:prstGeom>
            <a:solidFill>
              <a:schemeClr val="bg1"/>
            </a:solidFill>
            <a:ln w="9525">
              <a:noFill/>
              <a:miter lim="800000"/>
              <a:headEnd/>
              <a:tailEnd/>
            </a:ln>
          </p:spPr>
          <p:txBody>
            <a:bodyPr wrap="none">
              <a:spAutoFit/>
            </a:bodyPr>
            <a:lstStyle/>
            <a:p>
              <a:pPr algn="l"/>
              <a:r>
                <a:rPr lang="en-US" sz="1600" i="0" smtClean="0"/>
                <a:t>Weeks</a:t>
              </a:r>
              <a:endParaRPr lang="en-US" sz="1600" i="0"/>
            </a:p>
          </p:txBody>
        </p:sp>
        <p:sp>
          <p:nvSpPr>
            <p:cNvPr id="104473" name="Text Box 36"/>
            <p:cNvSpPr txBox="1">
              <a:spLocks noChangeArrowheads="1"/>
            </p:cNvSpPr>
            <p:nvPr/>
          </p:nvSpPr>
          <p:spPr bwMode="auto">
            <a:xfrm>
              <a:off x="1200" y="1824"/>
              <a:ext cx="656" cy="212"/>
            </a:xfrm>
            <a:prstGeom prst="rect">
              <a:avLst/>
            </a:prstGeom>
            <a:solidFill>
              <a:schemeClr val="bg1"/>
            </a:solidFill>
            <a:ln w="9525">
              <a:noFill/>
              <a:miter lim="800000"/>
              <a:headEnd/>
              <a:tailEnd/>
            </a:ln>
          </p:spPr>
          <p:txBody>
            <a:bodyPr wrap="none">
              <a:spAutoFit/>
            </a:bodyPr>
            <a:lstStyle/>
            <a:p>
              <a:pPr algn="l"/>
              <a:r>
                <a:rPr lang="en-US" sz="1600" i="0" smtClean="0"/>
                <a:t>One day</a:t>
              </a:r>
              <a:endParaRPr lang="en-US" sz="1600" i="0"/>
            </a:p>
          </p:txBody>
        </p:sp>
        <p:sp>
          <p:nvSpPr>
            <p:cNvPr id="104474" name="Text Box 37"/>
            <p:cNvSpPr txBox="1">
              <a:spLocks noChangeArrowheads="1"/>
            </p:cNvSpPr>
            <p:nvPr/>
          </p:nvSpPr>
          <p:spPr bwMode="auto">
            <a:xfrm>
              <a:off x="1392" y="2160"/>
              <a:ext cx="500" cy="212"/>
            </a:xfrm>
            <a:prstGeom prst="rect">
              <a:avLst/>
            </a:prstGeom>
            <a:solidFill>
              <a:schemeClr val="bg1"/>
            </a:solidFill>
            <a:ln w="9525">
              <a:noFill/>
              <a:miter lim="800000"/>
              <a:headEnd/>
              <a:tailEnd/>
            </a:ln>
          </p:spPr>
          <p:txBody>
            <a:bodyPr wrap="none">
              <a:spAutoFit/>
            </a:bodyPr>
            <a:lstStyle/>
            <a:p>
              <a:pPr algn="l"/>
              <a:r>
                <a:rPr lang="en-US" sz="1600" i="0" smtClean="0"/>
                <a:t>Hours</a:t>
              </a:r>
              <a:endParaRPr lang="en-US" sz="1600" i="0"/>
            </a:p>
          </p:txBody>
        </p:sp>
        <p:sp>
          <p:nvSpPr>
            <p:cNvPr id="104475" name="Text Box 38"/>
            <p:cNvSpPr txBox="1">
              <a:spLocks noChangeArrowheads="1"/>
            </p:cNvSpPr>
            <p:nvPr/>
          </p:nvSpPr>
          <p:spPr bwMode="auto">
            <a:xfrm>
              <a:off x="1680" y="2400"/>
              <a:ext cx="617" cy="212"/>
            </a:xfrm>
            <a:prstGeom prst="rect">
              <a:avLst/>
            </a:prstGeom>
            <a:solidFill>
              <a:schemeClr val="bg1"/>
            </a:solidFill>
            <a:ln w="9525">
              <a:noFill/>
              <a:miter lim="800000"/>
              <a:headEnd/>
              <a:tailEnd/>
            </a:ln>
          </p:spPr>
          <p:txBody>
            <a:bodyPr wrap="none">
              <a:spAutoFit/>
            </a:bodyPr>
            <a:lstStyle/>
            <a:p>
              <a:pPr algn="l"/>
              <a:r>
                <a:rPr lang="en-US" sz="1600" i="0" smtClean="0"/>
                <a:t>Minutes</a:t>
              </a:r>
              <a:endParaRPr lang="en-US" sz="1600" i="0"/>
            </a:p>
          </p:txBody>
        </p:sp>
        <p:sp>
          <p:nvSpPr>
            <p:cNvPr id="104476" name="Text Box 39"/>
            <p:cNvSpPr txBox="1">
              <a:spLocks noChangeArrowheads="1"/>
            </p:cNvSpPr>
            <p:nvPr/>
          </p:nvSpPr>
          <p:spPr bwMode="auto">
            <a:xfrm>
              <a:off x="2352" y="2544"/>
              <a:ext cx="672" cy="212"/>
            </a:xfrm>
            <a:prstGeom prst="rect">
              <a:avLst/>
            </a:prstGeom>
            <a:solidFill>
              <a:schemeClr val="bg1"/>
            </a:solidFill>
            <a:ln w="9525">
              <a:noFill/>
              <a:miter lim="800000"/>
              <a:headEnd/>
              <a:tailEnd/>
            </a:ln>
          </p:spPr>
          <p:txBody>
            <a:bodyPr wrap="none">
              <a:spAutoFit/>
            </a:bodyPr>
            <a:lstStyle/>
            <a:p>
              <a:pPr algn="l"/>
              <a:r>
                <a:rPr lang="en-US" sz="1600" i="0" smtClean="0"/>
                <a:t>Seconds</a:t>
              </a:r>
              <a:endParaRPr lang="en-US" sz="1600" i="0"/>
            </a:p>
          </p:txBody>
        </p:sp>
      </p:grpSp>
      <p:sp>
        <p:nvSpPr>
          <p:cNvPr id="4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5961223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 y="445400"/>
            <a:ext cx="8020000" cy="685800"/>
          </a:xfrm>
        </p:spPr>
        <p:txBody>
          <a:bodyPr/>
          <a:lstStyle/>
          <a:p>
            <a:r>
              <a:rPr lang="en-US" sz="2000" dirty="0" smtClean="0"/>
              <a:t>Plan Communication – Communication Strategy</a:t>
            </a:r>
            <a:endParaRPr lang="en-US" sz="2400" dirty="0"/>
          </a:p>
        </p:txBody>
      </p:sp>
      <p:sp>
        <p:nvSpPr>
          <p:cNvPr id="11" name="Textfeld 10"/>
          <p:cNvSpPr txBox="1"/>
          <p:nvPr/>
        </p:nvSpPr>
        <p:spPr>
          <a:xfrm>
            <a:off x="179512" y="908720"/>
            <a:ext cx="5408853" cy="461665"/>
          </a:xfrm>
          <a:prstGeom prst="rect">
            <a:avLst/>
          </a:prstGeom>
          <a:noFill/>
        </p:spPr>
        <p:txBody>
          <a:bodyPr wrap="none" rtlCol="0">
            <a:spAutoFit/>
          </a:bodyPr>
          <a:lstStyle/>
          <a:p>
            <a:pPr>
              <a:buFont typeface="Arial" pitchFamily="34" charset="0"/>
              <a:buChar char="•"/>
            </a:pPr>
            <a:r>
              <a:rPr lang="en-US" sz="2400" dirty="0" smtClean="0"/>
              <a:t> Status update conformance template</a:t>
            </a:r>
            <a:endParaRPr lang="en-US" sz="2400" dirty="0"/>
          </a:p>
        </p:txBody>
      </p:sp>
      <p:graphicFrame>
        <p:nvGraphicFramePr>
          <p:cNvPr id="15" name="Tabelle 37"/>
          <p:cNvGraphicFramePr>
            <a:graphicFrameLocks noGrp="1"/>
          </p:cNvGraphicFramePr>
          <p:nvPr/>
        </p:nvGraphicFramePr>
        <p:xfrm>
          <a:off x="539552" y="1556792"/>
          <a:ext cx="8064896" cy="4621440"/>
        </p:xfrm>
        <a:graphic>
          <a:graphicData uri="http://schemas.openxmlformats.org/drawingml/2006/table">
            <a:tbl>
              <a:tblPr firstCol="1" bandRow="1"/>
              <a:tblGrid>
                <a:gridCol w="2578382"/>
                <a:gridCol w="5486514"/>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update</a:t>
                      </a:r>
                      <a:endParaRPr lang="de-DE" sz="1600" b="1" i="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Goal</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Increase awareness on who is working with whom on what task</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Definition</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Developers should use Skype status messages to broadcast who is working with whom on which User Story in a timely manner. The status message should contain User Story ID and the names of the pair programmers.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Collected Data</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 log for each workstation containing: timestamp and status message and status change events (pair switches, assignment of new User Stories)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Violations</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b="1" dirty="0"/>
                        <a:t>Temporal:</a:t>
                      </a:r>
                      <a:r>
                        <a:rPr lang="en-US" sz="1600" dirty="0"/>
                        <a:t> </a:t>
                      </a:r>
                      <a:endParaRPr lang="de-DE" sz="1600" dirty="0"/>
                    </a:p>
                    <a:p>
                      <a:pPr algn="l">
                        <a:spcAft>
                          <a:spcPts val="0"/>
                        </a:spcAft>
                      </a:pPr>
                      <a:r>
                        <a:rPr lang="en-US" sz="1600" dirty="0"/>
                        <a:t>(1) Status message not updated for more than one hour</a:t>
                      </a:r>
                      <a:endParaRPr lang="de-DE" sz="1600" dirty="0"/>
                    </a:p>
                    <a:p>
                      <a:pPr algn="l">
                        <a:spcAft>
                          <a:spcPts val="0"/>
                        </a:spcAft>
                      </a:pPr>
                      <a:r>
                        <a:rPr lang="en-US" sz="1600" dirty="0"/>
                        <a:t>(2) Status message suggests that a developer is working in two pairs concurrently</a:t>
                      </a:r>
                      <a:endParaRPr lang="de-DE" sz="1600" dirty="0"/>
                    </a:p>
                    <a:p>
                      <a:pPr algn="l">
                        <a:spcAft>
                          <a:spcPts val="0"/>
                        </a:spcAft>
                      </a:pPr>
                      <a:r>
                        <a:rPr lang="en-US" sz="1600" b="1" dirty="0"/>
                        <a:t>Qualitative:</a:t>
                      </a:r>
                      <a:endParaRPr lang="de-DE" sz="1600" b="1" dirty="0"/>
                    </a:p>
                    <a:p>
                      <a:pPr algn="l">
                        <a:spcAft>
                          <a:spcPts val="0"/>
                        </a:spcAft>
                      </a:pPr>
                      <a:r>
                        <a:rPr lang="en-US" sz="1600" dirty="0"/>
                        <a:t>(1) Incomplete information, e.g. User Story ID missing. </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20" name="TextBox 19"/>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1"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2"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13806661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800" dirty="0" smtClean="0"/>
              <a:t>Case Study – Communication Overview</a:t>
            </a:r>
            <a:endParaRPr lang="en-US" sz="2800" dirty="0"/>
          </a:p>
        </p:txBody>
      </p:sp>
      <p:graphicFrame>
        <p:nvGraphicFramePr>
          <p:cNvPr id="13" name="Diagramm 6"/>
          <p:cNvGraphicFramePr/>
          <p:nvPr>
            <p:extLst>
              <p:ext uri="{D42A27DB-BD31-4B8C-83A1-F6EECF244321}">
                <p14:modId xmlns:p14="http://schemas.microsoft.com/office/powerpoint/2010/main" val="3637306239"/>
              </p:ext>
            </p:extLst>
          </p:nvPr>
        </p:nvGraphicFramePr>
        <p:xfrm>
          <a:off x="107504" y="1378677"/>
          <a:ext cx="6226249" cy="27367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Diagramm 8"/>
          <p:cNvGraphicFramePr/>
          <p:nvPr>
            <p:extLst>
              <p:ext uri="{D42A27DB-BD31-4B8C-83A1-F6EECF244321}">
                <p14:modId xmlns:p14="http://schemas.microsoft.com/office/powerpoint/2010/main" val="1424901210"/>
              </p:ext>
            </p:extLst>
          </p:nvPr>
        </p:nvGraphicFramePr>
        <p:xfrm>
          <a:off x="3491880" y="3798200"/>
          <a:ext cx="5508104" cy="295312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355620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Rechteck 7"/>
          <p:cNvSpPr/>
          <p:nvPr/>
        </p:nvSpPr>
        <p:spPr>
          <a:xfrm>
            <a:off x="5927669" y="847222"/>
            <a:ext cx="1197125" cy="5582054"/>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ysClr val="window" lastClr="FFFFFF"/>
              </a:solidFill>
              <a:effectLst/>
              <a:uLnTx/>
              <a:uFillTx/>
              <a:latin typeface="Arial"/>
              <a:ea typeface="+mn-ea"/>
              <a:cs typeface="+mn-cs"/>
            </a:endParaRPr>
          </a:p>
        </p:txBody>
      </p:sp>
      <p:cxnSp>
        <p:nvCxnSpPr>
          <p:cNvPr id="350" name="Gerade Verbindung 8"/>
          <p:cNvCxnSpPr/>
          <p:nvPr/>
        </p:nvCxnSpPr>
        <p:spPr>
          <a:xfrm>
            <a:off x="540607" y="1405427"/>
            <a:ext cx="7781312" cy="0"/>
          </a:xfrm>
          <a:prstGeom prst="line">
            <a:avLst/>
          </a:prstGeom>
          <a:noFill/>
          <a:ln w="9525" cap="flat" cmpd="sng" algn="ctr">
            <a:solidFill>
              <a:sysClr val="windowText" lastClr="000000">
                <a:shade val="95000"/>
                <a:satMod val="105000"/>
              </a:sysClr>
            </a:solidFill>
            <a:prstDash val="solid"/>
          </a:ln>
          <a:effectLst/>
        </p:spPr>
      </p:cxnSp>
      <p:cxnSp>
        <p:nvCxnSpPr>
          <p:cNvPr id="351" name="Gerade Verbindung 9"/>
          <p:cNvCxnSpPr/>
          <p:nvPr/>
        </p:nvCxnSpPr>
        <p:spPr>
          <a:xfrm rot="5400000">
            <a:off x="-1651858"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52" name="Gerade Verbindung 10"/>
          <p:cNvCxnSpPr/>
          <p:nvPr/>
        </p:nvCxnSpPr>
        <p:spPr>
          <a:xfrm>
            <a:off x="540607" y="1963633"/>
            <a:ext cx="7781312" cy="0"/>
          </a:xfrm>
          <a:prstGeom prst="line">
            <a:avLst/>
          </a:prstGeom>
          <a:noFill/>
          <a:ln w="9525" cap="flat" cmpd="sng" algn="ctr">
            <a:solidFill>
              <a:sysClr val="window" lastClr="FFFFFF">
                <a:lumMod val="75000"/>
              </a:sysClr>
            </a:solidFill>
            <a:prstDash val="solid"/>
          </a:ln>
          <a:effectLst/>
        </p:spPr>
      </p:cxnSp>
      <p:cxnSp>
        <p:nvCxnSpPr>
          <p:cNvPr id="353" name="Gerade Verbindung 11"/>
          <p:cNvCxnSpPr/>
          <p:nvPr/>
        </p:nvCxnSpPr>
        <p:spPr>
          <a:xfrm>
            <a:off x="540607" y="2521838"/>
            <a:ext cx="7781312" cy="0"/>
          </a:xfrm>
          <a:prstGeom prst="line">
            <a:avLst/>
          </a:prstGeom>
          <a:noFill/>
          <a:ln w="9525" cap="flat" cmpd="sng" algn="ctr">
            <a:solidFill>
              <a:sysClr val="window" lastClr="FFFFFF">
                <a:lumMod val="75000"/>
              </a:sysClr>
            </a:solidFill>
            <a:prstDash val="solid"/>
          </a:ln>
          <a:effectLst/>
        </p:spPr>
      </p:cxnSp>
      <p:cxnSp>
        <p:nvCxnSpPr>
          <p:cNvPr id="354" name="Gerade Verbindung 12"/>
          <p:cNvCxnSpPr/>
          <p:nvPr/>
        </p:nvCxnSpPr>
        <p:spPr>
          <a:xfrm>
            <a:off x="540607" y="3080044"/>
            <a:ext cx="7781312" cy="0"/>
          </a:xfrm>
          <a:prstGeom prst="line">
            <a:avLst/>
          </a:prstGeom>
          <a:noFill/>
          <a:ln w="9525" cap="flat" cmpd="sng" algn="ctr">
            <a:solidFill>
              <a:sysClr val="window" lastClr="FFFFFF">
                <a:lumMod val="75000"/>
              </a:sysClr>
            </a:solidFill>
            <a:prstDash val="solid"/>
          </a:ln>
          <a:effectLst/>
        </p:spPr>
      </p:cxnSp>
      <p:cxnSp>
        <p:nvCxnSpPr>
          <p:cNvPr id="355" name="Gerade Verbindung 13"/>
          <p:cNvCxnSpPr/>
          <p:nvPr/>
        </p:nvCxnSpPr>
        <p:spPr>
          <a:xfrm>
            <a:off x="540607" y="3638249"/>
            <a:ext cx="7781312" cy="0"/>
          </a:xfrm>
          <a:prstGeom prst="line">
            <a:avLst/>
          </a:prstGeom>
          <a:noFill/>
          <a:ln w="9525" cap="flat" cmpd="sng" algn="ctr">
            <a:solidFill>
              <a:sysClr val="window" lastClr="FFFFFF">
                <a:lumMod val="75000"/>
              </a:sysClr>
            </a:solidFill>
            <a:prstDash val="solid"/>
          </a:ln>
          <a:effectLst/>
        </p:spPr>
      </p:cxnSp>
      <p:cxnSp>
        <p:nvCxnSpPr>
          <p:cNvPr id="356" name="Gerade Verbindung 14"/>
          <p:cNvCxnSpPr/>
          <p:nvPr/>
        </p:nvCxnSpPr>
        <p:spPr>
          <a:xfrm>
            <a:off x="540607" y="4196455"/>
            <a:ext cx="7781312" cy="0"/>
          </a:xfrm>
          <a:prstGeom prst="line">
            <a:avLst/>
          </a:prstGeom>
          <a:noFill/>
          <a:ln w="9525" cap="flat" cmpd="sng" algn="ctr">
            <a:solidFill>
              <a:sysClr val="window" lastClr="FFFFFF">
                <a:lumMod val="75000"/>
              </a:sysClr>
            </a:solidFill>
            <a:prstDash val="solid"/>
          </a:ln>
          <a:effectLst/>
        </p:spPr>
      </p:cxnSp>
      <p:cxnSp>
        <p:nvCxnSpPr>
          <p:cNvPr id="357" name="Gerade Verbindung 15"/>
          <p:cNvCxnSpPr/>
          <p:nvPr/>
        </p:nvCxnSpPr>
        <p:spPr>
          <a:xfrm>
            <a:off x="540607" y="4754660"/>
            <a:ext cx="7781312" cy="0"/>
          </a:xfrm>
          <a:prstGeom prst="line">
            <a:avLst/>
          </a:prstGeom>
          <a:noFill/>
          <a:ln w="9525" cap="flat" cmpd="sng" algn="ctr">
            <a:solidFill>
              <a:sysClr val="window" lastClr="FFFFFF">
                <a:lumMod val="75000"/>
              </a:sysClr>
            </a:solidFill>
            <a:prstDash val="solid"/>
          </a:ln>
          <a:effectLst/>
        </p:spPr>
      </p:cxnSp>
      <p:cxnSp>
        <p:nvCxnSpPr>
          <p:cNvPr id="358" name="Gerade Verbindung 16"/>
          <p:cNvCxnSpPr/>
          <p:nvPr/>
        </p:nvCxnSpPr>
        <p:spPr>
          <a:xfrm>
            <a:off x="540607" y="5312865"/>
            <a:ext cx="7781312" cy="0"/>
          </a:xfrm>
          <a:prstGeom prst="line">
            <a:avLst/>
          </a:prstGeom>
          <a:noFill/>
          <a:ln w="9525" cap="flat" cmpd="sng" algn="ctr">
            <a:solidFill>
              <a:sysClr val="window" lastClr="FFFFFF">
                <a:lumMod val="75000"/>
              </a:sysClr>
            </a:solidFill>
            <a:prstDash val="solid"/>
          </a:ln>
          <a:effectLst/>
        </p:spPr>
      </p:cxnSp>
      <p:cxnSp>
        <p:nvCxnSpPr>
          <p:cNvPr id="359" name="Gerade Verbindung 17"/>
          <p:cNvCxnSpPr/>
          <p:nvPr/>
        </p:nvCxnSpPr>
        <p:spPr>
          <a:xfrm>
            <a:off x="540607" y="5871071"/>
            <a:ext cx="7781312" cy="0"/>
          </a:xfrm>
          <a:prstGeom prst="line">
            <a:avLst/>
          </a:prstGeom>
          <a:noFill/>
          <a:ln w="9525" cap="flat" cmpd="sng" algn="ctr">
            <a:solidFill>
              <a:sysClr val="window" lastClr="FFFFFF">
                <a:lumMod val="75000"/>
              </a:sysClr>
            </a:solidFill>
            <a:prstDash val="solid"/>
          </a:ln>
          <a:effectLst/>
        </p:spPr>
      </p:cxnSp>
      <p:cxnSp>
        <p:nvCxnSpPr>
          <p:cNvPr id="360" name="Gerade Verbindung 18"/>
          <p:cNvCxnSpPr/>
          <p:nvPr/>
        </p:nvCxnSpPr>
        <p:spPr>
          <a:xfrm>
            <a:off x="540607" y="6429276"/>
            <a:ext cx="7781312" cy="0"/>
          </a:xfrm>
          <a:prstGeom prst="line">
            <a:avLst/>
          </a:prstGeom>
          <a:noFill/>
          <a:ln w="9525" cap="flat" cmpd="sng" algn="ctr">
            <a:solidFill>
              <a:sysClr val="windowText" lastClr="000000">
                <a:shade val="95000"/>
                <a:satMod val="105000"/>
              </a:sysClr>
            </a:solidFill>
            <a:prstDash val="solid"/>
          </a:ln>
          <a:effectLst/>
        </p:spPr>
      </p:cxnSp>
      <p:sp>
        <p:nvSpPr>
          <p:cNvPr id="361" name="Textfeld 19"/>
          <p:cNvSpPr txBox="1"/>
          <p:nvPr/>
        </p:nvSpPr>
        <p:spPr>
          <a:xfrm>
            <a:off x="675784" y="1405427"/>
            <a:ext cx="347851"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9:00</a:t>
            </a:r>
            <a:endParaRPr kumimoji="0" lang="en-US" sz="1400" b="0" i="0" u="none" strike="noStrike" kern="0" cap="none" spc="0" normalizeH="0" baseline="0" noProof="0">
              <a:ln>
                <a:noFill/>
              </a:ln>
              <a:solidFill>
                <a:sysClr val="windowText" lastClr="000000"/>
              </a:solidFill>
              <a:effectLst/>
              <a:uLnTx/>
              <a:uFillTx/>
            </a:endParaRPr>
          </a:p>
        </p:txBody>
      </p:sp>
      <p:sp>
        <p:nvSpPr>
          <p:cNvPr id="362" name="Textfeld 20"/>
          <p:cNvSpPr txBox="1"/>
          <p:nvPr/>
        </p:nvSpPr>
        <p:spPr>
          <a:xfrm>
            <a:off x="576397" y="1963633"/>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10:00</a:t>
            </a:r>
            <a:endParaRPr kumimoji="0" lang="en-US" sz="1400" b="0" i="0" u="none" strike="noStrike" kern="0" cap="none" spc="0" normalizeH="0" baseline="0" noProof="0">
              <a:ln>
                <a:noFill/>
              </a:ln>
              <a:solidFill>
                <a:sysClr val="windowText" lastClr="000000"/>
              </a:solidFill>
              <a:effectLst/>
              <a:uLnTx/>
              <a:uFillTx/>
            </a:endParaRPr>
          </a:p>
        </p:txBody>
      </p:sp>
      <p:sp>
        <p:nvSpPr>
          <p:cNvPr id="363" name="Textfeld 21"/>
          <p:cNvSpPr txBox="1"/>
          <p:nvPr/>
        </p:nvSpPr>
        <p:spPr>
          <a:xfrm>
            <a:off x="589734" y="2521838"/>
            <a:ext cx="433900"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11:00</a:t>
            </a:r>
            <a:endParaRPr kumimoji="0" lang="en-US" sz="1400" b="0" i="0" u="none" strike="noStrike" kern="0" cap="none" spc="0" normalizeH="0" baseline="0" noProof="0">
              <a:ln>
                <a:noFill/>
              </a:ln>
              <a:solidFill>
                <a:sysClr val="windowText" lastClr="000000"/>
              </a:solidFill>
              <a:effectLst/>
              <a:uLnTx/>
              <a:uFillTx/>
            </a:endParaRPr>
          </a:p>
        </p:txBody>
      </p:sp>
      <p:sp>
        <p:nvSpPr>
          <p:cNvPr id="364" name="Textfeld 22"/>
          <p:cNvSpPr txBox="1"/>
          <p:nvPr/>
        </p:nvSpPr>
        <p:spPr>
          <a:xfrm>
            <a:off x="576397" y="3080044"/>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12:00</a:t>
            </a:r>
            <a:endParaRPr kumimoji="0" lang="en-US" sz="1400" b="0" i="0" u="none" strike="noStrike" kern="0" cap="none" spc="0" normalizeH="0" baseline="0" noProof="0">
              <a:ln>
                <a:noFill/>
              </a:ln>
              <a:solidFill>
                <a:sysClr val="windowText" lastClr="000000"/>
              </a:solidFill>
              <a:effectLst/>
              <a:uLnTx/>
              <a:uFillTx/>
            </a:endParaRPr>
          </a:p>
        </p:txBody>
      </p:sp>
      <p:sp>
        <p:nvSpPr>
          <p:cNvPr id="365" name="Textfeld 23"/>
          <p:cNvSpPr txBox="1"/>
          <p:nvPr/>
        </p:nvSpPr>
        <p:spPr>
          <a:xfrm>
            <a:off x="576397" y="3638249"/>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13:00</a:t>
            </a:r>
            <a:endParaRPr kumimoji="0" lang="en-US" sz="1400" b="0" i="0" u="none" strike="noStrike" kern="0" cap="none" spc="0" normalizeH="0" baseline="0" noProof="0">
              <a:ln>
                <a:noFill/>
              </a:ln>
              <a:solidFill>
                <a:sysClr val="windowText" lastClr="000000"/>
              </a:solidFill>
              <a:effectLst/>
              <a:uLnTx/>
              <a:uFillTx/>
            </a:endParaRPr>
          </a:p>
        </p:txBody>
      </p:sp>
      <p:sp>
        <p:nvSpPr>
          <p:cNvPr id="366" name="Textfeld 24"/>
          <p:cNvSpPr txBox="1"/>
          <p:nvPr/>
        </p:nvSpPr>
        <p:spPr>
          <a:xfrm>
            <a:off x="576397" y="4196455"/>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14:00</a:t>
            </a:r>
            <a:endParaRPr kumimoji="0" lang="en-US" sz="1400" b="0" i="0" u="none" strike="noStrike" kern="0" cap="none" spc="0" normalizeH="0" baseline="0" noProof="0">
              <a:ln>
                <a:noFill/>
              </a:ln>
              <a:solidFill>
                <a:sysClr val="windowText" lastClr="000000"/>
              </a:solidFill>
              <a:effectLst/>
              <a:uLnTx/>
              <a:uFillTx/>
            </a:endParaRPr>
          </a:p>
        </p:txBody>
      </p:sp>
      <p:sp>
        <p:nvSpPr>
          <p:cNvPr id="367" name="Textfeld 25"/>
          <p:cNvSpPr txBox="1"/>
          <p:nvPr/>
        </p:nvSpPr>
        <p:spPr>
          <a:xfrm>
            <a:off x="576397" y="4754660"/>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15:00</a:t>
            </a:r>
            <a:endParaRPr kumimoji="0" lang="en-US" sz="1400" b="0" i="0" u="none" strike="noStrike" kern="0" cap="none" spc="0" normalizeH="0" baseline="0" noProof="0">
              <a:ln>
                <a:noFill/>
              </a:ln>
              <a:solidFill>
                <a:sysClr val="windowText" lastClr="000000"/>
              </a:solidFill>
              <a:effectLst/>
              <a:uLnTx/>
              <a:uFillTx/>
            </a:endParaRPr>
          </a:p>
        </p:txBody>
      </p:sp>
      <p:sp>
        <p:nvSpPr>
          <p:cNvPr id="368" name="Textfeld 26"/>
          <p:cNvSpPr txBox="1"/>
          <p:nvPr/>
        </p:nvSpPr>
        <p:spPr>
          <a:xfrm>
            <a:off x="576397" y="5312865"/>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16:00</a:t>
            </a:r>
            <a:endParaRPr kumimoji="0" lang="en-US" sz="1400" b="0" i="0" u="none" strike="noStrike" kern="0" cap="none" spc="0" normalizeH="0" baseline="0" noProof="0">
              <a:ln>
                <a:noFill/>
              </a:ln>
              <a:solidFill>
                <a:sysClr val="windowText" lastClr="000000"/>
              </a:solidFill>
              <a:effectLst/>
              <a:uLnTx/>
              <a:uFillTx/>
            </a:endParaRPr>
          </a:p>
        </p:txBody>
      </p:sp>
      <p:sp>
        <p:nvSpPr>
          <p:cNvPr id="369" name="Textfeld 27"/>
          <p:cNvSpPr txBox="1"/>
          <p:nvPr/>
        </p:nvSpPr>
        <p:spPr>
          <a:xfrm>
            <a:off x="576397" y="5871069"/>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17:00</a:t>
            </a:r>
            <a:endParaRPr kumimoji="0" lang="en-US" sz="1400" b="0" i="0" u="none" strike="noStrike" kern="0" cap="none" spc="0" normalizeH="0" baseline="0" noProof="0">
              <a:ln>
                <a:noFill/>
              </a:ln>
              <a:solidFill>
                <a:sysClr val="windowText" lastClr="000000"/>
              </a:solidFill>
              <a:effectLst/>
              <a:uLnTx/>
              <a:uFillTx/>
            </a:endParaRPr>
          </a:p>
        </p:txBody>
      </p:sp>
      <p:cxnSp>
        <p:nvCxnSpPr>
          <p:cNvPr id="370" name="Gerade Verbindung 28"/>
          <p:cNvCxnSpPr/>
          <p:nvPr/>
        </p:nvCxnSpPr>
        <p:spPr>
          <a:xfrm rot="5400000">
            <a:off x="-454733"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1" name="Gerade Verbindung 29"/>
          <p:cNvCxnSpPr/>
          <p:nvPr/>
        </p:nvCxnSpPr>
        <p:spPr>
          <a:xfrm rot="5400000">
            <a:off x="742392"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2" name="Gerade Verbindung 30"/>
          <p:cNvCxnSpPr/>
          <p:nvPr/>
        </p:nvCxnSpPr>
        <p:spPr>
          <a:xfrm rot="5400000">
            <a:off x="1939517"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3" name="Gerade Verbindung 31"/>
          <p:cNvCxnSpPr/>
          <p:nvPr/>
        </p:nvCxnSpPr>
        <p:spPr>
          <a:xfrm rot="5400000">
            <a:off x="3136642"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4" name="Gerade Verbindung 32"/>
          <p:cNvCxnSpPr/>
          <p:nvPr/>
        </p:nvCxnSpPr>
        <p:spPr>
          <a:xfrm rot="5400000">
            <a:off x="4333767"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5" name="Gerade Verbindung 33"/>
          <p:cNvCxnSpPr/>
          <p:nvPr/>
        </p:nvCxnSpPr>
        <p:spPr>
          <a:xfrm rot="5400000">
            <a:off x="5530892" y="3638249"/>
            <a:ext cx="5582054" cy="0"/>
          </a:xfrm>
          <a:prstGeom prst="line">
            <a:avLst/>
          </a:prstGeom>
          <a:noFill/>
          <a:ln w="9525" cap="flat" cmpd="sng" algn="ctr">
            <a:solidFill>
              <a:sysClr val="windowText" lastClr="000000">
                <a:shade val="95000"/>
                <a:satMod val="105000"/>
              </a:sysClr>
            </a:solidFill>
            <a:prstDash val="solid"/>
          </a:ln>
          <a:effectLst/>
        </p:spPr>
      </p:cxnSp>
      <p:sp>
        <p:nvSpPr>
          <p:cNvPr id="376" name="Textfeld 34"/>
          <p:cNvSpPr txBox="1"/>
          <p:nvPr/>
        </p:nvSpPr>
        <p:spPr>
          <a:xfrm>
            <a:off x="1422611"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1</a:t>
            </a:r>
            <a:endParaRPr kumimoji="0" lang="en-US" sz="1800" b="0" i="0" u="none" strike="noStrike" kern="0" cap="none" spc="0" normalizeH="0" baseline="0" noProof="0">
              <a:ln>
                <a:noFill/>
              </a:ln>
              <a:solidFill>
                <a:sysClr val="windowText" lastClr="000000"/>
              </a:solidFill>
              <a:effectLst/>
              <a:uLnTx/>
              <a:uFillTx/>
            </a:endParaRPr>
          </a:p>
        </p:txBody>
      </p:sp>
      <p:sp>
        <p:nvSpPr>
          <p:cNvPr id="377" name="Textfeld 35"/>
          <p:cNvSpPr txBox="1"/>
          <p:nvPr/>
        </p:nvSpPr>
        <p:spPr>
          <a:xfrm>
            <a:off x="2629634"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2</a:t>
            </a:r>
            <a:endParaRPr kumimoji="0" lang="en-US" sz="1800" b="0" i="0" u="none" strike="noStrike" kern="0" cap="none" spc="0" normalizeH="0" baseline="0" noProof="0">
              <a:ln>
                <a:noFill/>
              </a:ln>
              <a:solidFill>
                <a:sysClr val="windowText" lastClr="000000"/>
              </a:solidFill>
              <a:effectLst/>
              <a:uLnTx/>
              <a:uFillTx/>
            </a:endParaRPr>
          </a:p>
        </p:txBody>
      </p:sp>
      <p:sp>
        <p:nvSpPr>
          <p:cNvPr id="378" name="Textfeld 36"/>
          <p:cNvSpPr txBox="1"/>
          <p:nvPr/>
        </p:nvSpPr>
        <p:spPr>
          <a:xfrm>
            <a:off x="3836657"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3</a:t>
            </a:r>
            <a:endParaRPr kumimoji="0" lang="en-US" sz="1800" b="0" i="0" u="none" strike="noStrike" kern="0" cap="none" spc="0" normalizeH="0" baseline="0" noProof="0">
              <a:ln>
                <a:noFill/>
              </a:ln>
              <a:solidFill>
                <a:sysClr val="windowText" lastClr="000000"/>
              </a:solidFill>
              <a:effectLst/>
              <a:uLnTx/>
              <a:uFillTx/>
            </a:endParaRPr>
          </a:p>
        </p:txBody>
      </p:sp>
      <p:sp>
        <p:nvSpPr>
          <p:cNvPr id="379" name="Textfeld 37"/>
          <p:cNvSpPr txBox="1"/>
          <p:nvPr/>
        </p:nvSpPr>
        <p:spPr>
          <a:xfrm>
            <a:off x="5043682"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4</a:t>
            </a:r>
            <a:endParaRPr kumimoji="0" lang="en-US" sz="1800" b="0" i="0" u="none" strike="noStrike" kern="0" cap="none" spc="0" normalizeH="0" baseline="0" noProof="0">
              <a:ln>
                <a:noFill/>
              </a:ln>
              <a:solidFill>
                <a:sysClr val="windowText" lastClr="000000"/>
              </a:solidFill>
              <a:effectLst/>
              <a:uLnTx/>
              <a:uFillTx/>
            </a:endParaRPr>
          </a:p>
        </p:txBody>
      </p:sp>
      <p:sp>
        <p:nvSpPr>
          <p:cNvPr id="380" name="Textfeld 38"/>
          <p:cNvSpPr txBox="1"/>
          <p:nvPr/>
        </p:nvSpPr>
        <p:spPr>
          <a:xfrm>
            <a:off x="6076166" y="874914"/>
            <a:ext cx="861903" cy="246221"/>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ysClr val="window" lastClr="FFFFFF">
                    <a:lumMod val="50000"/>
                  </a:sysClr>
                </a:solidFill>
                <a:effectLst/>
                <a:uLnTx/>
                <a:uFillTx/>
              </a:rPr>
              <a:t>Weekend</a:t>
            </a:r>
            <a:endParaRPr kumimoji="0" lang="en-US" sz="1600" b="0" i="0" u="none" strike="noStrike" kern="0" cap="none" spc="0" normalizeH="0" baseline="0" noProof="0">
              <a:ln>
                <a:noFill/>
              </a:ln>
              <a:solidFill>
                <a:sysClr val="window" lastClr="FFFFFF">
                  <a:lumMod val="50000"/>
                </a:sysClr>
              </a:solidFill>
              <a:effectLst/>
              <a:uLnTx/>
              <a:uFillTx/>
            </a:endParaRPr>
          </a:p>
        </p:txBody>
      </p:sp>
      <p:sp>
        <p:nvSpPr>
          <p:cNvPr id="381" name="Textfeld 39"/>
          <p:cNvSpPr txBox="1"/>
          <p:nvPr/>
        </p:nvSpPr>
        <p:spPr>
          <a:xfrm>
            <a:off x="7457726"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5</a:t>
            </a:r>
            <a:endParaRPr kumimoji="0" lang="en-US" sz="1800" b="0" i="0" u="none" strike="noStrike" kern="0" cap="none" spc="0" normalizeH="0" baseline="0" noProof="0">
              <a:ln>
                <a:noFill/>
              </a:ln>
              <a:solidFill>
                <a:sysClr val="windowText" lastClr="000000"/>
              </a:solidFill>
              <a:effectLst/>
              <a:uLnTx/>
              <a:uFillTx/>
            </a:endParaRPr>
          </a:p>
        </p:txBody>
      </p:sp>
      <p:grpSp>
        <p:nvGrpSpPr>
          <p:cNvPr id="382" name="Gruppieren 181"/>
          <p:cNvGrpSpPr/>
          <p:nvPr/>
        </p:nvGrpSpPr>
        <p:grpSpPr>
          <a:xfrm>
            <a:off x="1139169" y="1405427"/>
            <a:ext cx="7182750" cy="4744747"/>
            <a:chOff x="1139169" y="1405427"/>
            <a:chExt cx="7182750" cy="4744747"/>
          </a:xfrm>
        </p:grpSpPr>
        <p:sp>
          <p:nvSpPr>
            <p:cNvPr id="383" name="Abgerundetes Rechteck 42"/>
            <p:cNvSpPr/>
            <p:nvPr/>
          </p:nvSpPr>
          <p:spPr>
            <a:xfrm>
              <a:off x="1139169" y="1638377"/>
              <a:ext cx="1197125" cy="1535065"/>
            </a:xfrm>
            <a:prstGeom prst="roundRect">
              <a:avLst>
                <a:gd name="adj" fmla="val 6747"/>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4" name="Abgerundetes Rechteck 43"/>
            <p:cNvSpPr/>
            <p:nvPr/>
          </p:nvSpPr>
          <p:spPr>
            <a:xfrm>
              <a:off x="1139169" y="4615109"/>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5" name="Abgerundetes Rechteck 44"/>
            <p:cNvSpPr/>
            <p:nvPr/>
          </p:nvSpPr>
          <p:spPr>
            <a:xfrm>
              <a:off x="2336294" y="1684530"/>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6" name="Abgerundetes Rechteck 45"/>
            <p:cNvSpPr/>
            <p:nvPr/>
          </p:nvSpPr>
          <p:spPr>
            <a:xfrm>
              <a:off x="2336294" y="3638249"/>
              <a:ext cx="1197125" cy="2093270"/>
            </a:xfrm>
            <a:prstGeom prst="roundRect">
              <a:avLst>
                <a:gd name="adj" fmla="val 5919"/>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7" name="Abgerundetes Rechteck 46"/>
            <p:cNvSpPr/>
            <p:nvPr/>
          </p:nvSpPr>
          <p:spPr>
            <a:xfrm>
              <a:off x="3533419" y="1684530"/>
              <a:ext cx="1197125" cy="1395514"/>
            </a:xfrm>
            <a:prstGeom prst="roundRect">
              <a:avLst>
                <a:gd name="adj" fmla="val 5920"/>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8" name="Abgerundetes Rechteck 47"/>
            <p:cNvSpPr/>
            <p:nvPr/>
          </p:nvSpPr>
          <p:spPr>
            <a:xfrm>
              <a:off x="3533419" y="3638249"/>
              <a:ext cx="1197125" cy="1116411"/>
            </a:xfrm>
            <a:prstGeom prst="roundRect">
              <a:avLst>
                <a:gd name="adj" fmla="val 7573"/>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9" name="Abgerundetes Rechteck 48"/>
            <p:cNvSpPr/>
            <p:nvPr/>
          </p:nvSpPr>
          <p:spPr>
            <a:xfrm>
              <a:off x="3533419" y="5452417"/>
              <a:ext cx="1197125" cy="697757"/>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0" name="Abgerundetes Rechteck 49"/>
            <p:cNvSpPr/>
            <p:nvPr/>
          </p:nvSpPr>
          <p:spPr>
            <a:xfrm>
              <a:off x="4730544" y="3638249"/>
              <a:ext cx="1197125" cy="2372373"/>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1" name="Abgerundetes Rechteck 50"/>
            <p:cNvSpPr/>
            <p:nvPr/>
          </p:nvSpPr>
          <p:spPr>
            <a:xfrm>
              <a:off x="4730544" y="1684530"/>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2" name="Abgerundetes Rechteck 51"/>
            <p:cNvSpPr/>
            <p:nvPr/>
          </p:nvSpPr>
          <p:spPr>
            <a:xfrm>
              <a:off x="7124794" y="1405427"/>
              <a:ext cx="1197125" cy="1814168"/>
            </a:xfrm>
            <a:prstGeom prst="roundRect">
              <a:avLst>
                <a:gd name="adj" fmla="val 7573"/>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3" name="Abgerundetes Rechteck 52"/>
            <p:cNvSpPr/>
            <p:nvPr/>
          </p:nvSpPr>
          <p:spPr>
            <a:xfrm>
              <a:off x="7124794" y="3638249"/>
              <a:ext cx="1197125" cy="2372373"/>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grpSp>
      <p:grpSp>
        <p:nvGrpSpPr>
          <p:cNvPr id="394" name="Gruppieren 182"/>
          <p:cNvGrpSpPr/>
          <p:nvPr/>
        </p:nvGrpSpPr>
        <p:grpSpPr>
          <a:xfrm>
            <a:off x="1139169" y="1405427"/>
            <a:ext cx="7182750" cy="5023849"/>
            <a:chOff x="1139169" y="1405427"/>
            <a:chExt cx="7182750" cy="5023849"/>
          </a:xfrm>
        </p:grpSpPr>
        <p:sp>
          <p:nvSpPr>
            <p:cNvPr id="395" name="Abgerundetes Rechteck 53"/>
            <p:cNvSpPr/>
            <p:nvPr/>
          </p:nvSpPr>
          <p:spPr>
            <a:xfrm>
              <a:off x="7124794" y="6010622"/>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6" name="Abgerundetes Rechteck 55"/>
            <p:cNvSpPr/>
            <p:nvPr/>
          </p:nvSpPr>
          <p:spPr>
            <a:xfrm>
              <a:off x="1139169" y="3638249"/>
              <a:ext cx="1197125" cy="976860"/>
            </a:xfrm>
            <a:prstGeom prst="roundRect">
              <a:avLst>
                <a:gd name="adj" fmla="val 8164"/>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Planning Game</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7" name="Abgerundetes Rechteck 56"/>
            <p:cNvSpPr/>
            <p:nvPr/>
          </p:nvSpPr>
          <p:spPr>
            <a:xfrm>
              <a:off x="1139169" y="1405427"/>
              <a:ext cx="1197125" cy="20930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8" name="Abgerundetes Rechteck 57"/>
            <p:cNvSpPr/>
            <p:nvPr/>
          </p:nvSpPr>
          <p:spPr>
            <a:xfrm>
              <a:off x="3533419" y="4754660"/>
              <a:ext cx="1197125" cy="697757"/>
            </a:xfrm>
            <a:prstGeom prst="roundRect">
              <a:avLst>
                <a:gd name="adj" fmla="val 11376"/>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Planning Game</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9" name="Abgerundetes Rechteck 58"/>
            <p:cNvSpPr/>
            <p:nvPr/>
          </p:nvSpPr>
          <p:spPr>
            <a:xfrm>
              <a:off x="1139169" y="6010622"/>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0" name="Abgerundetes Rechteck 59"/>
            <p:cNvSpPr/>
            <p:nvPr/>
          </p:nvSpPr>
          <p:spPr>
            <a:xfrm>
              <a:off x="2336294" y="1405427"/>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1" name="Abgerundetes Rechteck 60"/>
            <p:cNvSpPr/>
            <p:nvPr/>
          </p:nvSpPr>
          <p:spPr>
            <a:xfrm>
              <a:off x="2336294" y="5731520"/>
              <a:ext cx="1197125" cy="558205"/>
            </a:xfrm>
            <a:prstGeom prst="roundRect">
              <a:avLst>
                <a:gd name="adj" fmla="val 11707"/>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2" name="Abgerundetes Rechteck 61"/>
            <p:cNvSpPr/>
            <p:nvPr/>
          </p:nvSpPr>
          <p:spPr>
            <a:xfrm>
              <a:off x="3533419" y="1405427"/>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3" name="Abgerundetes Rechteck 62"/>
            <p:cNvSpPr/>
            <p:nvPr/>
          </p:nvSpPr>
          <p:spPr>
            <a:xfrm>
              <a:off x="3533419" y="6150174"/>
              <a:ext cx="1197125" cy="20930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4" name="Abgerundetes Rechteck 63"/>
            <p:cNvSpPr/>
            <p:nvPr/>
          </p:nvSpPr>
          <p:spPr>
            <a:xfrm>
              <a:off x="4730544" y="1405427"/>
              <a:ext cx="897844"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5" name="Abgerundetes Rechteck 64"/>
            <p:cNvSpPr/>
            <p:nvPr/>
          </p:nvSpPr>
          <p:spPr>
            <a:xfrm>
              <a:off x="4730544" y="6010622"/>
              <a:ext cx="1197125" cy="139551"/>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grpSp>
      <p:grpSp>
        <p:nvGrpSpPr>
          <p:cNvPr id="406" name="Gruppieren 183"/>
          <p:cNvGrpSpPr/>
          <p:nvPr/>
        </p:nvGrpSpPr>
        <p:grpSpPr>
          <a:xfrm>
            <a:off x="1139169" y="3080044"/>
            <a:ext cx="7182750" cy="558205"/>
            <a:chOff x="1139169" y="3080044"/>
            <a:chExt cx="7182750" cy="558205"/>
          </a:xfrm>
        </p:grpSpPr>
        <p:sp>
          <p:nvSpPr>
            <p:cNvPr id="407" name="Abgerundetes Rechteck 54"/>
            <p:cNvSpPr/>
            <p:nvPr/>
          </p:nvSpPr>
          <p:spPr>
            <a:xfrm>
              <a:off x="7124794" y="3219595"/>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Dist. lunch</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8" name="Abgerundetes Rechteck 65"/>
            <p:cNvSpPr/>
            <p:nvPr/>
          </p:nvSpPr>
          <p:spPr>
            <a:xfrm>
              <a:off x="1139169" y="3219595"/>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Dist. lunch</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9" name="Abgerundetes Rechteck 67"/>
            <p:cNvSpPr/>
            <p:nvPr/>
          </p:nvSpPr>
          <p:spPr>
            <a:xfrm>
              <a:off x="2336294"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410" name="Abgerundetes Rechteck 68"/>
            <p:cNvSpPr/>
            <p:nvPr/>
          </p:nvSpPr>
          <p:spPr>
            <a:xfrm>
              <a:off x="3533419"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411" name="Abgerundetes Rechteck 69"/>
            <p:cNvSpPr/>
            <p:nvPr/>
          </p:nvSpPr>
          <p:spPr>
            <a:xfrm>
              <a:off x="4730544"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grpSp>
      <p:sp>
        <p:nvSpPr>
          <p:cNvPr id="412" name="Textfeld 70"/>
          <p:cNvSpPr txBox="1"/>
          <p:nvPr/>
        </p:nvSpPr>
        <p:spPr>
          <a:xfrm>
            <a:off x="1592398" y="1154017"/>
            <a:ext cx="258789"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Tue</a:t>
            </a:r>
            <a:endParaRPr kumimoji="0" lang="en-US" sz="1200" b="0" i="0" u="none" strike="noStrike" kern="0" cap="none" spc="0" normalizeH="0" baseline="0" noProof="0">
              <a:ln>
                <a:noFill/>
              </a:ln>
              <a:solidFill>
                <a:sysClr val="windowText" lastClr="000000"/>
              </a:solidFill>
              <a:effectLst/>
              <a:uLnTx/>
              <a:uFillTx/>
            </a:endParaRPr>
          </a:p>
        </p:txBody>
      </p:sp>
      <p:sp>
        <p:nvSpPr>
          <p:cNvPr id="413" name="Textfeld 71"/>
          <p:cNvSpPr txBox="1"/>
          <p:nvPr/>
        </p:nvSpPr>
        <p:spPr>
          <a:xfrm>
            <a:off x="2772299" y="1154017"/>
            <a:ext cx="313034"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Wed</a:t>
            </a:r>
            <a:endParaRPr kumimoji="0" lang="en-US" sz="1200" b="0" i="0" u="none" strike="noStrike" kern="0" cap="none" spc="0" normalizeH="0" baseline="0" noProof="0">
              <a:ln>
                <a:noFill/>
              </a:ln>
              <a:solidFill>
                <a:sysClr val="windowText" lastClr="000000"/>
              </a:solidFill>
              <a:effectLst/>
              <a:uLnTx/>
              <a:uFillTx/>
            </a:endParaRPr>
          </a:p>
        </p:txBody>
      </p:sp>
      <p:sp>
        <p:nvSpPr>
          <p:cNvPr id="414" name="Textfeld 74"/>
          <p:cNvSpPr txBox="1"/>
          <p:nvPr/>
        </p:nvSpPr>
        <p:spPr>
          <a:xfrm>
            <a:off x="6187551" y="1181709"/>
            <a:ext cx="634789" cy="169277"/>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smtClean="0">
                <a:ln>
                  <a:noFill/>
                </a:ln>
                <a:solidFill>
                  <a:sysClr val="window" lastClr="FFFFFF">
                    <a:lumMod val="50000"/>
                  </a:sysClr>
                </a:solidFill>
                <a:effectLst/>
                <a:uLnTx/>
                <a:uFillTx/>
              </a:rPr>
              <a:t>Sat &amp; Sun</a:t>
            </a:r>
            <a:endParaRPr kumimoji="0" lang="en-US" sz="1100" b="0" i="0" u="none" strike="noStrike" kern="0" cap="none" spc="0" normalizeH="0" baseline="0" noProof="0">
              <a:ln>
                <a:noFill/>
              </a:ln>
              <a:solidFill>
                <a:sysClr val="window" lastClr="FFFFFF">
                  <a:lumMod val="50000"/>
                </a:sysClr>
              </a:solidFill>
              <a:effectLst/>
              <a:uLnTx/>
              <a:uFillTx/>
            </a:endParaRPr>
          </a:p>
        </p:txBody>
      </p:sp>
      <p:sp>
        <p:nvSpPr>
          <p:cNvPr id="415" name="Textfeld 75"/>
          <p:cNvSpPr txBox="1"/>
          <p:nvPr/>
        </p:nvSpPr>
        <p:spPr>
          <a:xfrm>
            <a:off x="7607831" y="1154017"/>
            <a:ext cx="298159"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Mon</a:t>
            </a:r>
            <a:endParaRPr kumimoji="0" lang="en-US" sz="1200" b="0" i="0" u="none" strike="noStrike" kern="0" cap="none" spc="0" normalizeH="0" baseline="0" noProof="0">
              <a:ln>
                <a:noFill/>
              </a:ln>
              <a:solidFill>
                <a:sysClr val="windowText" lastClr="000000"/>
              </a:solidFill>
              <a:effectLst/>
              <a:uLnTx/>
              <a:uFillTx/>
            </a:endParaRPr>
          </a:p>
        </p:txBody>
      </p:sp>
      <p:sp>
        <p:nvSpPr>
          <p:cNvPr id="416" name="Textfeld 72"/>
          <p:cNvSpPr txBox="1"/>
          <p:nvPr/>
        </p:nvSpPr>
        <p:spPr>
          <a:xfrm>
            <a:off x="4003591" y="1154017"/>
            <a:ext cx="264495"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Thu</a:t>
            </a:r>
            <a:endParaRPr kumimoji="0" lang="en-US" sz="1200" b="0" i="0" u="none" strike="noStrike" kern="0" cap="none" spc="0" normalizeH="0" baseline="0" noProof="0">
              <a:ln>
                <a:noFill/>
              </a:ln>
              <a:solidFill>
                <a:sysClr val="windowText" lastClr="000000"/>
              </a:solidFill>
              <a:effectLst/>
              <a:uLnTx/>
              <a:uFillTx/>
            </a:endParaRPr>
          </a:p>
        </p:txBody>
      </p:sp>
      <p:sp>
        <p:nvSpPr>
          <p:cNvPr id="417" name="Textfeld 73"/>
          <p:cNvSpPr txBox="1"/>
          <p:nvPr/>
        </p:nvSpPr>
        <p:spPr>
          <a:xfrm>
            <a:off x="5253096" y="1154017"/>
            <a:ext cx="179536"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Fri</a:t>
            </a:r>
            <a:endParaRPr kumimoji="0" lang="en-US" sz="1200" b="0" i="0" u="none" strike="noStrike" kern="0" cap="none" spc="0" normalizeH="0" baseline="0" noProof="0">
              <a:ln>
                <a:noFill/>
              </a:ln>
              <a:solidFill>
                <a:sysClr val="windowText" lastClr="000000"/>
              </a:solidFill>
              <a:effectLst/>
              <a:uLnTx/>
              <a:uFillTx/>
            </a:endParaRPr>
          </a:p>
        </p:txBody>
      </p:sp>
      <p:grpSp>
        <p:nvGrpSpPr>
          <p:cNvPr id="418" name="Gruppieren 180"/>
          <p:cNvGrpSpPr/>
          <p:nvPr/>
        </p:nvGrpSpPr>
        <p:grpSpPr>
          <a:xfrm>
            <a:off x="1438451" y="1433119"/>
            <a:ext cx="6584187" cy="4586734"/>
            <a:chOff x="1438451" y="1433119"/>
            <a:chExt cx="6584187" cy="4586734"/>
          </a:xfrm>
        </p:grpSpPr>
        <p:cxnSp>
          <p:nvCxnSpPr>
            <p:cNvPr id="419" name="Gerade Verbindung 77"/>
            <p:cNvCxnSpPr/>
            <p:nvPr/>
          </p:nvCxnSpPr>
          <p:spPr>
            <a:xfrm>
              <a:off x="1438451" y="2009786"/>
              <a:ext cx="598562" cy="2"/>
            </a:xfrm>
            <a:prstGeom prst="line">
              <a:avLst/>
            </a:prstGeom>
            <a:noFill/>
            <a:ln w="9525" cap="flat" cmpd="sng" algn="ctr">
              <a:solidFill>
                <a:srgbClr val="1F497D"/>
              </a:solidFill>
              <a:prstDash val="sysDash"/>
            </a:ln>
            <a:effectLst/>
          </p:spPr>
        </p:cxnSp>
        <p:sp>
          <p:nvSpPr>
            <p:cNvPr id="420" name="Abgerundetes Rechteck 78"/>
            <p:cNvSpPr/>
            <p:nvPr/>
          </p:nvSpPr>
          <p:spPr>
            <a:xfrm>
              <a:off x="1438451" y="4673623"/>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21" name="Gerade Verbindung 79"/>
            <p:cNvCxnSpPr/>
            <p:nvPr/>
          </p:nvCxnSpPr>
          <p:spPr>
            <a:xfrm>
              <a:off x="1438451" y="2764016"/>
              <a:ext cx="598562" cy="2"/>
            </a:xfrm>
            <a:prstGeom prst="line">
              <a:avLst/>
            </a:prstGeom>
            <a:noFill/>
            <a:ln w="9525" cap="flat" cmpd="sng" algn="ctr">
              <a:solidFill>
                <a:srgbClr val="1F497D"/>
              </a:solidFill>
              <a:prstDash val="sysDash"/>
            </a:ln>
            <a:effectLst/>
          </p:spPr>
        </p:cxnSp>
        <p:cxnSp>
          <p:nvCxnSpPr>
            <p:cNvPr id="422" name="Gerade Verbindung 80"/>
            <p:cNvCxnSpPr/>
            <p:nvPr/>
          </p:nvCxnSpPr>
          <p:spPr>
            <a:xfrm>
              <a:off x="1438451" y="4642801"/>
              <a:ext cx="598562" cy="2"/>
            </a:xfrm>
            <a:prstGeom prst="line">
              <a:avLst/>
            </a:prstGeom>
            <a:noFill/>
            <a:ln w="9525" cap="flat" cmpd="sng" algn="ctr">
              <a:solidFill>
                <a:srgbClr val="1F497D"/>
              </a:solidFill>
              <a:prstDash val="sysDash"/>
            </a:ln>
            <a:effectLst/>
          </p:spPr>
        </p:cxnSp>
        <p:cxnSp>
          <p:nvCxnSpPr>
            <p:cNvPr id="423" name="Gerade Verbindung 81"/>
            <p:cNvCxnSpPr/>
            <p:nvPr/>
          </p:nvCxnSpPr>
          <p:spPr>
            <a:xfrm>
              <a:off x="2635575" y="1712222"/>
              <a:ext cx="598562" cy="2"/>
            </a:xfrm>
            <a:prstGeom prst="line">
              <a:avLst/>
            </a:prstGeom>
            <a:noFill/>
            <a:ln w="9525" cap="flat" cmpd="sng" algn="ctr">
              <a:solidFill>
                <a:srgbClr val="1F497D"/>
              </a:solidFill>
              <a:prstDash val="sysDash"/>
            </a:ln>
            <a:effectLst/>
          </p:spPr>
        </p:cxnSp>
        <p:cxnSp>
          <p:nvCxnSpPr>
            <p:cNvPr id="424" name="Gerade Verbindung 82"/>
            <p:cNvCxnSpPr/>
            <p:nvPr/>
          </p:nvCxnSpPr>
          <p:spPr>
            <a:xfrm>
              <a:off x="2934907" y="1741003"/>
              <a:ext cx="448872" cy="2"/>
            </a:xfrm>
            <a:prstGeom prst="line">
              <a:avLst/>
            </a:prstGeom>
            <a:noFill/>
            <a:ln w="9525" cap="flat" cmpd="sng" algn="ctr">
              <a:solidFill>
                <a:srgbClr val="1F497D"/>
              </a:solidFill>
              <a:prstDash val="sysDash"/>
            </a:ln>
            <a:effectLst/>
          </p:spPr>
        </p:cxnSp>
        <p:sp>
          <p:nvSpPr>
            <p:cNvPr id="425" name="Abgerundetes Rechteck 83"/>
            <p:cNvSpPr/>
            <p:nvPr/>
          </p:nvSpPr>
          <p:spPr>
            <a:xfrm>
              <a:off x="2635642" y="2000556"/>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26" name="Abgerundetes Rechteck 84"/>
            <p:cNvSpPr/>
            <p:nvPr/>
          </p:nvSpPr>
          <p:spPr>
            <a:xfrm>
              <a:off x="2635575" y="2486954"/>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27" name="Gerade Verbindung 85"/>
            <p:cNvCxnSpPr/>
            <p:nvPr/>
          </p:nvCxnSpPr>
          <p:spPr>
            <a:xfrm>
              <a:off x="2635575" y="2549530"/>
              <a:ext cx="598562" cy="2"/>
            </a:xfrm>
            <a:prstGeom prst="line">
              <a:avLst/>
            </a:prstGeom>
            <a:noFill/>
            <a:ln w="9525" cap="flat" cmpd="sng" algn="ctr">
              <a:solidFill>
                <a:srgbClr val="1F497D"/>
              </a:solidFill>
              <a:prstDash val="sysDash"/>
            </a:ln>
            <a:effectLst/>
          </p:spPr>
        </p:cxnSp>
        <p:cxnSp>
          <p:nvCxnSpPr>
            <p:cNvPr id="428" name="Gerade Verbindung 86"/>
            <p:cNvCxnSpPr/>
            <p:nvPr/>
          </p:nvCxnSpPr>
          <p:spPr>
            <a:xfrm>
              <a:off x="2635575" y="2578312"/>
              <a:ext cx="598562" cy="2"/>
            </a:xfrm>
            <a:prstGeom prst="line">
              <a:avLst/>
            </a:prstGeom>
            <a:noFill/>
            <a:ln w="9525" cap="flat" cmpd="sng" algn="ctr">
              <a:solidFill>
                <a:srgbClr val="1F497D"/>
              </a:solidFill>
              <a:prstDash val="sysDash"/>
            </a:ln>
            <a:effectLst/>
          </p:spPr>
        </p:cxnSp>
        <p:cxnSp>
          <p:nvCxnSpPr>
            <p:cNvPr id="429" name="Gerade Verbindung 87"/>
            <p:cNvCxnSpPr/>
            <p:nvPr/>
          </p:nvCxnSpPr>
          <p:spPr>
            <a:xfrm>
              <a:off x="2635575" y="2940490"/>
              <a:ext cx="598562" cy="2"/>
            </a:xfrm>
            <a:prstGeom prst="line">
              <a:avLst/>
            </a:prstGeom>
            <a:noFill/>
            <a:ln w="9525" cap="flat" cmpd="sng" algn="ctr">
              <a:solidFill>
                <a:srgbClr val="1F497D"/>
              </a:solidFill>
              <a:prstDash val="sysDash"/>
            </a:ln>
            <a:effectLst/>
          </p:spPr>
        </p:cxnSp>
        <p:cxnSp>
          <p:nvCxnSpPr>
            <p:cNvPr id="430" name="Gerade Verbindung 88"/>
            <p:cNvCxnSpPr/>
            <p:nvPr/>
          </p:nvCxnSpPr>
          <p:spPr>
            <a:xfrm>
              <a:off x="2635575" y="3917350"/>
              <a:ext cx="598562" cy="2"/>
            </a:xfrm>
            <a:prstGeom prst="line">
              <a:avLst/>
            </a:prstGeom>
            <a:noFill/>
            <a:ln w="9525" cap="flat" cmpd="sng" algn="ctr">
              <a:solidFill>
                <a:srgbClr val="1F497D"/>
              </a:solidFill>
              <a:prstDash val="sysDash"/>
            </a:ln>
            <a:effectLst/>
          </p:spPr>
        </p:cxnSp>
        <p:sp>
          <p:nvSpPr>
            <p:cNvPr id="431" name="Abgerundetes Rechteck 89"/>
            <p:cNvSpPr/>
            <p:nvPr/>
          </p:nvSpPr>
          <p:spPr>
            <a:xfrm>
              <a:off x="2635575" y="5138430"/>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32" name="Gerade Verbindung 90"/>
            <p:cNvCxnSpPr/>
            <p:nvPr/>
          </p:nvCxnSpPr>
          <p:spPr>
            <a:xfrm>
              <a:off x="2635575" y="4894211"/>
              <a:ext cx="598562" cy="2"/>
            </a:xfrm>
            <a:prstGeom prst="line">
              <a:avLst/>
            </a:prstGeom>
            <a:noFill/>
            <a:ln w="9525" cap="flat" cmpd="sng" algn="ctr">
              <a:solidFill>
                <a:srgbClr val="1F497D"/>
              </a:solidFill>
              <a:prstDash val="sysDash"/>
            </a:ln>
            <a:effectLst/>
          </p:spPr>
        </p:cxnSp>
        <p:cxnSp>
          <p:nvCxnSpPr>
            <p:cNvPr id="433" name="Gerade Verbindung 91"/>
            <p:cNvCxnSpPr/>
            <p:nvPr/>
          </p:nvCxnSpPr>
          <p:spPr>
            <a:xfrm>
              <a:off x="3832700" y="1712222"/>
              <a:ext cx="598562" cy="2"/>
            </a:xfrm>
            <a:prstGeom prst="line">
              <a:avLst/>
            </a:prstGeom>
            <a:noFill/>
            <a:ln w="9525" cap="flat" cmpd="sng" algn="ctr">
              <a:solidFill>
                <a:srgbClr val="1F497D"/>
              </a:solidFill>
              <a:prstDash val="sysDash"/>
            </a:ln>
            <a:effectLst/>
          </p:spPr>
        </p:cxnSp>
        <p:cxnSp>
          <p:nvCxnSpPr>
            <p:cNvPr id="434" name="Gerade Verbindung 92"/>
            <p:cNvCxnSpPr/>
            <p:nvPr/>
          </p:nvCxnSpPr>
          <p:spPr>
            <a:xfrm>
              <a:off x="3832700" y="2521836"/>
              <a:ext cx="598562" cy="2"/>
            </a:xfrm>
            <a:prstGeom prst="line">
              <a:avLst/>
            </a:prstGeom>
            <a:noFill/>
            <a:ln w="9525" cap="flat" cmpd="sng" algn="ctr">
              <a:solidFill>
                <a:srgbClr val="1F497D"/>
              </a:solidFill>
              <a:prstDash val="sysDash"/>
            </a:ln>
            <a:effectLst/>
          </p:spPr>
        </p:cxnSp>
        <p:cxnSp>
          <p:nvCxnSpPr>
            <p:cNvPr id="435" name="Gerade Verbindung 93"/>
            <p:cNvCxnSpPr/>
            <p:nvPr/>
          </p:nvCxnSpPr>
          <p:spPr>
            <a:xfrm>
              <a:off x="3832700" y="2931262"/>
              <a:ext cx="598562" cy="2"/>
            </a:xfrm>
            <a:prstGeom prst="line">
              <a:avLst/>
            </a:prstGeom>
            <a:noFill/>
            <a:ln w="9525" cap="flat" cmpd="sng" algn="ctr">
              <a:solidFill>
                <a:srgbClr val="1F497D"/>
              </a:solidFill>
              <a:prstDash val="sysDash"/>
            </a:ln>
            <a:effectLst/>
          </p:spPr>
        </p:cxnSp>
        <p:cxnSp>
          <p:nvCxnSpPr>
            <p:cNvPr id="436" name="Gerade Verbindung 94"/>
            <p:cNvCxnSpPr/>
            <p:nvPr/>
          </p:nvCxnSpPr>
          <p:spPr>
            <a:xfrm>
              <a:off x="4132031" y="4587417"/>
              <a:ext cx="448872" cy="2"/>
            </a:xfrm>
            <a:prstGeom prst="line">
              <a:avLst/>
            </a:prstGeom>
            <a:noFill/>
            <a:ln w="9525" cap="flat" cmpd="sng" algn="ctr">
              <a:solidFill>
                <a:srgbClr val="1F497D"/>
              </a:solidFill>
              <a:prstDash val="sysDash"/>
            </a:ln>
            <a:effectLst/>
          </p:spPr>
        </p:cxnSp>
        <p:sp>
          <p:nvSpPr>
            <p:cNvPr id="437" name="Abgerundetes Rechteck 95"/>
            <p:cNvSpPr/>
            <p:nvPr/>
          </p:nvSpPr>
          <p:spPr>
            <a:xfrm>
              <a:off x="3683110" y="4578186"/>
              <a:ext cx="448872"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38" name="Abgerundetes Rechteck 96"/>
            <p:cNvSpPr/>
            <p:nvPr/>
          </p:nvSpPr>
          <p:spPr>
            <a:xfrm>
              <a:off x="3832767" y="5659713"/>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39" name="Gerade Verbindung 99"/>
            <p:cNvCxnSpPr/>
            <p:nvPr/>
          </p:nvCxnSpPr>
          <p:spPr>
            <a:xfrm>
              <a:off x="5029825" y="1712222"/>
              <a:ext cx="598496" cy="2"/>
            </a:xfrm>
            <a:prstGeom prst="line">
              <a:avLst/>
            </a:prstGeom>
            <a:noFill/>
            <a:ln w="9525" cap="flat" cmpd="sng" algn="ctr">
              <a:solidFill>
                <a:srgbClr val="1F497D"/>
              </a:solidFill>
              <a:prstDash val="sysDash"/>
            </a:ln>
            <a:effectLst/>
          </p:spPr>
        </p:cxnSp>
        <p:cxnSp>
          <p:nvCxnSpPr>
            <p:cNvPr id="440" name="Gerade Verbindung 100"/>
            <p:cNvCxnSpPr/>
            <p:nvPr/>
          </p:nvCxnSpPr>
          <p:spPr>
            <a:xfrm>
              <a:off x="5029825" y="1963631"/>
              <a:ext cx="598562" cy="2"/>
            </a:xfrm>
            <a:prstGeom prst="line">
              <a:avLst/>
            </a:prstGeom>
            <a:noFill/>
            <a:ln w="9525" cap="flat" cmpd="sng" algn="ctr">
              <a:solidFill>
                <a:srgbClr val="1F497D"/>
              </a:solidFill>
              <a:prstDash val="sysDash"/>
            </a:ln>
            <a:effectLst/>
          </p:spPr>
        </p:cxnSp>
        <p:sp>
          <p:nvSpPr>
            <p:cNvPr id="441" name="Abgerundetes Rechteck 101"/>
            <p:cNvSpPr/>
            <p:nvPr/>
          </p:nvSpPr>
          <p:spPr>
            <a:xfrm>
              <a:off x="5029825" y="2224274"/>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42" name="Gerade Verbindung 102"/>
            <p:cNvCxnSpPr/>
            <p:nvPr/>
          </p:nvCxnSpPr>
          <p:spPr>
            <a:xfrm>
              <a:off x="5029825" y="3963505"/>
              <a:ext cx="598562" cy="2"/>
            </a:xfrm>
            <a:prstGeom prst="line">
              <a:avLst/>
            </a:prstGeom>
            <a:noFill/>
            <a:ln w="9525" cap="flat" cmpd="sng" algn="ctr">
              <a:solidFill>
                <a:srgbClr val="1F497D"/>
              </a:solidFill>
              <a:prstDash val="sysDash"/>
            </a:ln>
            <a:effectLst/>
          </p:spPr>
        </p:cxnSp>
        <p:cxnSp>
          <p:nvCxnSpPr>
            <p:cNvPr id="443" name="Gerade Verbindung 103"/>
            <p:cNvCxnSpPr/>
            <p:nvPr/>
          </p:nvCxnSpPr>
          <p:spPr>
            <a:xfrm>
              <a:off x="5029825" y="4047673"/>
              <a:ext cx="598562" cy="2"/>
            </a:xfrm>
            <a:prstGeom prst="line">
              <a:avLst/>
            </a:prstGeom>
            <a:noFill/>
            <a:ln w="9525" cap="flat" cmpd="sng" algn="ctr">
              <a:solidFill>
                <a:srgbClr val="1F497D"/>
              </a:solidFill>
              <a:prstDash val="sysDash"/>
            </a:ln>
            <a:effectLst/>
          </p:spPr>
        </p:cxnSp>
        <p:sp>
          <p:nvSpPr>
            <p:cNvPr id="444" name="Abgerundetes Rechteck 104"/>
            <p:cNvSpPr/>
            <p:nvPr/>
          </p:nvSpPr>
          <p:spPr>
            <a:xfrm>
              <a:off x="4880185" y="4084593"/>
              <a:ext cx="448855" cy="390962"/>
            </a:xfrm>
            <a:prstGeom prst="roundRect">
              <a:avLst>
                <a:gd name="adj" fmla="val 11945"/>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45" name="Gerade Verbindung 105"/>
            <p:cNvCxnSpPr/>
            <p:nvPr/>
          </p:nvCxnSpPr>
          <p:spPr>
            <a:xfrm>
              <a:off x="5329156" y="4214916"/>
              <a:ext cx="448872" cy="2"/>
            </a:xfrm>
            <a:prstGeom prst="line">
              <a:avLst/>
            </a:prstGeom>
            <a:noFill/>
            <a:ln w="9525" cap="flat" cmpd="sng" algn="ctr">
              <a:solidFill>
                <a:srgbClr val="1F497D"/>
              </a:solidFill>
              <a:prstDash val="sysDash"/>
            </a:ln>
            <a:effectLst/>
          </p:spPr>
        </p:cxnSp>
        <p:cxnSp>
          <p:nvCxnSpPr>
            <p:cNvPr id="446" name="Gerade Verbindung 106"/>
            <p:cNvCxnSpPr/>
            <p:nvPr/>
          </p:nvCxnSpPr>
          <p:spPr>
            <a:xfrm>
              <a:off x="5029825" y="5173312"/>
              <a:ext cx="598562" cy="2"/>
            </a:xfrm>
            <a:prstGeom prst="line">
              <a:avLst/>
            </a:prstGeom>
            <a:noFill/>
            <a:ln w="9525" cap="flat" cmpd="sng" algn="ctr">
              <a:solidFill>
                <a:srgbClr val="1F497D"/>
              </a:solidFill>
              <a:prstDash val="sysDash"/>
            </a:ln>
            <a:effectLst/>
          </p:spPr>
        </p:cxnSp>
        <p:cxnSp>
          <p:nvCxnSpPr>
            <p:cNvPr id="447" name="Gerade Verbindung 107"/>
            <p:cNvCxnSpPr/>
            <p:nvPr/>
          </p:nvCxnSpPr>
          <p:spPr>
            <a:xfrm>
              <a:off x="5029825" y="5452415"/>
              <a:ext cx="598562" cy="2"/>
            </a:xfrm>
            <a:prstGeom prst="line">
              <a:avLst/>
            </a:prstGeom>
            <a:noFill/>
            <a:ln w="9525" cap="flat" cmpd="sng" algn="ctr">
              <a:solidFill>
                <a:srgbClr val="1F497D"/>
              </a:solidFill>
              <a:prstDash val="sysDash"/>
            </a:ln>
            <a:effectLst/>
          </p:spPr>
        </p:cxnSp>
        <p:cxnSp>
          <p:nvCxnSpPr>
            <p:cNvPr id="448" name="Gerade Verbindung 108"/>
            <p:cNvCxnSpPr/>
            <p:nvPr/>
          </p:nvCxnSpPr>
          <p:spPr>
            <a:xfrm>
              <a:off x="5329156" y="5694595"/>
              <a:ext cx="448872" cy="2"/>
            </a:xfrm>
            <a:prstGeom prst="line">
              <a:avLst/>
            </a:prstGeom>
            <a:noFill/>
            <a:ln w="9525" cap="flat" cmpd="sng" algn="ctr">
              <a:solidFill>
                <a:srgbClr val="1F497D"/>
              </a:solidFill>
              <a:prstDash val="sysDash"/>
            </a:ln>
            <a:effectLst/>
          </p:spPr>
        </p:cxnSp>
        <p:cxnSp>
          <p:nvCxnSpPr>
            <p:cNvPr id="449" name="Gerade Verbindung 109"/>
            <p:cNvCxnSpPr/>
            <p:nvPr/>
          </p:nvCxnSpPr>
          <p:spPr>
            <a:xfrm>
              <a:off x="5029892" y="5740750"/>
              <a:ext cx="598496" cy="2"/>
            </a:xfrm>
            <a:prstGeom prst="line">
              <a:avLst/>
            </a:prstGeom>
            <a:noFill/>
            <a:ln w="9525" cap="flat" cmpd="sng" algn="ctr">
              <a:solidFill>
                <a:srgbClr val="1F497D"/>
              </a:solidFill>
              <a:prstDash val="sysDash"/>
            </a:ln>
            <a:effectLst/>
          </p:spPr>
        </p:cxnSp>
        <p:cxnSp>
          <p:nvCxnSpPr>
            <p:cNvPr id="450" name="Gerade Verbindung 110"/>
            <p:cNvCxnSpPr/>
            <p:nvPr/>
          </p:nvCxnSpPr>
          <p:spPr>
            <a:xfrm>
              <a:off x="5029892" y="5778762"/>
              <a:ext cx="598496" cy="2"/>
            </a:xfrm>
            <a:prstGeom prst="line">
              <a:avLst/>
            </a:prstGeom>
            <a:noFill/>
            <a:ln w="9525" cap="flat" cmpd="sng" algn="ctr">
              <a:solidFill>
                <a:srgbClr val="1F497D"/>
              </a:solidFill>
              <a:prstDash val="sysDash"/>
            </a:ln>
            <a:effectLst/>
          </p:spPr>
        </p:cxnSp>
        <p:cxnSp>
          <p:nvCxnSpPr>
            <p:cNvPr id="451" name="Gerade Verbindung 111"/>
            <p:cNvCxnSpPr/>
            <p:nvPr/>
          </p:nvCxnSpPr>
          <p:spPr>
            <a:xfrm>
              <a:off x="7424075" y="1433119"/>
              <a:ext cx="598562" cy="2"/>
            </a:xfrm>
            <a:prstGeom prst="line">
              <a:avLst/>
            </a:prstGeom>
            <a:noFill/>
            <a:ln w="9525" cap="flat" cmpd="sng" algn="ctr">
              <a:solidFill>
                <a:srgbClr val="1F497D"/>
              </a:solidFill>
              <a:prstDash val="sysDash"/>
            </a:ln>
            <a:effectLst/>
          </p:spPr>
        </p:cxnSp>
        <p:cxnSp>
          <p:nvCxnSpPr>
            <p:cNvPr id="452" name="Gerade Verbindung 112"/>
            <p:cNvCxnSpPr/>
            <p:nvPr/>
          </p:nvCxnSpPr>
          <p:spPr>
            <a:xfrm>
              <a:off x="7424075" y="1508056"/>
              <a:ext cx="598562" cy="2"/>
            </a:xfrm>
            <a:prstGeom prst="line">
              <a:avLst/>
            </a:prstGeom>
            <a:noFill/>
            <a:ln w="9525" cap="flat" cmpd="sng" algn="ctr">
              <a:solidFill>
                <a:srgbClr val="1F497D"/>
              </a:solidFill>
              <a:prstDash val="sysDash"/>
            </a:ln>
            <a:effectLst/>
          </p:spPr>
        </p:cxnSp>
        <p:cxnSp>
          <p:nvCxnSpPr>
            <p:cNvPr id="453" name="Gerade Verbindung 113"/>
            <p:cNvCxnSpPr/>
            <p:nvPr/>
          </p:nvCxnSpPr>
          <p:spPr>
            <a:xfrm>
              <a:off x="7424075" y="1581902"/>
              <a:ext cx="598562" cy="2"/>
            </a:xfrm>
            <a:prstGeom prst="line">
              <a:avLst/>
            </a:prstGeom>
            <a:noFill/>
            <a:ln w="9525" cap="flat" cmpd="sng" algn="ctr">
              <a:solidFill>
                <a:srgbClr val="1F497D"/>
              </a:solidFill>
              <a:prstDash val="sysDash"/>
            </a:ln>
            <a:effectLst/>
          </p:spPr>
        </p:cxnSp>
        <p:cxnSp>
          <p:nvCxnSpPr>
            <p:cNvPr id="454" name="Gerade Verbindung 114"/>
            <p:cNvCxnSpPr/>
            <p:nvPr/>
          </p:nvCxnSpPr>
          <p:spPr>
            <a:xfrm>
              <a:off x="7424075" y="1861002"/>
              <a:ext cx="598562" cy="2"/>
            </a:xfrm>
            <a:prstGeom prst="line">
              <a:avLst/>
            </a:prstGeom>
            <a:noFill/>
            <a:ln w="9525" cap="flat" cmpd="sng" algn="ctr">
              <a:solidFill>
                <a:srgbClr val="1F497D"/>
              </a:solidFill>
              <a:prstDash val="sysDash"/>
            </a:ln>
            <a:effectLst/>
          </p:spPr>
        </p:cxnSp>
        <p:cxnSp>
          <p:nvCxnSpPr>
            <p:cNvPr id="455" name="Gerade Verbindung 115"/>
            <p:cNvCxnSpPr/>
            <p:nvPr/>
          </p:nvCxnSpPr>
          <p:spPr>
            <a:xfrm>
              <a:off x="7424075" y="1963633"/>
              <a:ext cx="598562" cy="2"/>
            </a:xfrm>
            <a:prstGeom prst="line">
              <a:avLst/>
            </a:prstGeom>
            <a:noFill/>
            <a:ln w="9525" cap="flat" cmpd="sng" algn="ctr">
              <a:solidFill>
                <a:srgbClr val="1F497D"/>
              </a:solidFill>
              <a:prstDash val="sysDash"/>
            </a:ln>
            <a:effectLst/>
          </p:spPr>
        </p:cxnSp>
        <p:cxnSp>
          <p:nvCxnSpPr>
            <p:cNvPr id="456" name="Gerade Verbindung 116"/>
            <p:cNvCxnSpPr/>
            <p:nvPr/>
          </p:nvCxnSpPr>
          <p:spPr>
            <a:xfrm>
              <a:off x="7424075" y="2345362"/>
              <a:ext cx="598562" cy="2"/>
            </a:xfrm>
            <a:prstGeom prst="line">
              <a:avLst/>
            </a:prstGeom>
            <a:noFill/>
            <a:ln w="9525" cap="flat" cmpd="sng" algn="ctr">
              <a:solidFill>
                <a:srgbClr val="1F497D"/>
              </a:solidFill>
              <a:prstDash val="sysDash"/>
            </a:ln>
            <a:effectLst/>
          </p:spPr>
        </p:cxnSp>
        <p:cxnSp>
          <p:nvCxnSpPr>
            <p:cNvPr id="457" name="Gerade Verbindung 117"/>
            <p:cNvCxnSpPr/>
            <p:nvPr/>
          </p:nvCxnSpPr>
          <p:spPr>
            <a:xfrm>
              <a:off x="7424075" y="2391518"/>
              <a:ext cx="598562" cy="2"/>
            </a:xfrm>
            <a:prstGeom prst="line">
              <a:avLst/>
            </a:prstGeom>
            <a:noFill/>
            <a:ln w="9525" cap="flat" cmpd="sng" algn="ctr">
              <a:solidFill>
                <a:srgbClr val="1F497D"/>
              </a:solidFill>
              <a:prstDash val="sysDash"/>
            </a:ln>
            <a:effectLst/>
          </p:spPr>
        </p:cxnSp>
        <p:cxnSp>
          <p:nvCxnSpPr>
            <p:cNvPr id="458" name="Gerade Verbindung 118"/>
            <p:cNvCxnSpPr/>
            <p:nvPr/>
          </p:nvCxnSpPr>
          <p:spPr>
            <a:xfrm>
              <a:off x="7424075" y="2968184"/>
              <a:ext cx="598562" cy="2"/>
            </a:xfrm>
            <a:prstGeom prst="line">
              <a:avLst/>
            </a:prstGeom>
            <a:noFill/>
            <a:ln w="9525" cap="flat" cmpd="sng" algn="ctr">
              <a:solidFill>
                <a:srgbClr val="1F497D"/>
              </a:solidFill>
              <a:prstDash val="sysDash"/>
            </a:ln>
            <a:effectLst/>
          </p:spPr>
        </p:cxnSp>
        <p:cxnSp>
          <p:nvCxnSpPr>
            <p:cNvPr id="459" name="Gerade Verbindung 119"/>
            <p:cNvCxnSpPr/>
            <p:nvPr/>
          </p:nvCxnSpPr>
          <p:spPr>
            <a:xfrm>
              <a:off x="7424075" y="2995876"/>
              <a:ext cx="598562" cy="2"/>
            </a:xfrm>
            <a:prstGeom prst="line">
              <a:avLst/>
            </a:prstGeom>
            <a:noFill/>
            <a:ln w="9525" cap="flat" cmpd="sng" algn="ctr">
              <a:solidFill>
                <a:srgbClr val="1F497D"/>
              </a:solidFill>
              <a:prstDash val="sysDash"/>
            </a:ln>
            <a:effectLst/>
          </p:spPr>
        </p:cxnSp>
        <p:cxnSp>
          <p:nvCxnSpPr>
            <p:cNvPr id="460" name="Gerade Verbindung 120"/>
            <p:cNvCxnSpPr/>
            <p:nvPr/>
          </p:nvCxnSpPr>
          <p:spPr>
            <a:xfrm>
              <a:off x="7424142" y="4112287"/>
              <a:ext cx="598496" cy="2"/>
            </a:xfrm>
            <a:prstGeom prst="line">
              <a:avLst/>
            </a:prstGeom>
            <a:noFill/>
            <a:ln w="9525" cap="flat" cmpd="sng" algn="ctr">
              <a:solidFill>
                <a:srgbClr val="1F497D"/>
              </a:solidFill>
              <a:prstDash val="sysDash"/>
            </a:ln>
            <a:effectLst/>
          </p:spPr>
        </p:cxnSp>
        <p:cxnSp>
          <p:nvCxnSpPr>
            <p:cNvPr id="461" name="Gerade Verbindung 121"/>
            <p:cNvCxnSpPr/>
            <p:nvPr/>
          </p:nvCxnSpPr>
          <p:spPr>
            <a:xfrm>
              <a:off x="7424142" y="4317543"/>
              <a:ext cx="598496" cy="2"/>
            </a:xfrm>
            <a:prstGeom prst="line">
              <a:avLst/>
            </a:prstGeom>
            <a:noFill/>
            <a:ln w="9525" cap="flat" cmpd="sng" algn="ctr">
              <a:solidFill>
                <a:srgbClr val="1F497D"/>
              </a:solidFill>
              <a:prstDash val="sysDash"/>
            </a:ln>
            <a:effectLst/>
          </p:spPr>
        </p:cxnSp>
        <p:cxnSp>
          <p:nvCxnSpPr>
            <p:cNvPr id="462" name="Gerade Verbindung 122"/>
            <p:cNvCxnSpPr/>
            <p:nvPr/>
          </p:nvCxnSpPr>
          <p:spPr>
            <a:xfrm>
              <a:off x="7424075" y="4615109"/>
              <a:ext cx="598562" cy="2"/>
            </a:xfrm>
            <a:prstGeom prst="line">
              <a:avLst/>
            </a:prstGeom>
            <a:noFill/>
            <a:ln w="9525" cap="flat" cmpd="sng" algn="ctr">
              <a:solidFill>
                <a:srgbClr val="1F497D"/>
              </a:solidFill>
              <a:prstDash val="sysDash"/>
            </a:ln>
            <a:effectLst/>
          </p:spPr>
        </p:cxnSp>
        <p:cxnSp>
          <p:nvCxnSpPr>
            <p:cNvPr id="463" name="Gerade Verbindung 123"/>
            <p:cNvCxnSpPr/>
            <p:nvPr/>
          </p:nvCxnSpPr>
          <p:spPr>
            <a:xfrm>
              <a:off x="7424142" y="5033761"/>
              <a:ext cx="598496" cy="2"/>
            </a:xfrm>
            <a:prstGeom prst="line">
              <a:avLst/>
            </a:prstGeom>
            <a:noFill/>
            <a:ln w="9525" cap="flat" cmpd="sng" algn="ctr">
              <a:solidFill>
                <a:srgbClr val="1F497D"/>
              </a:solidFill>
              <a:prstDash val="sysDash"/>
            </a:ln>
            <a:effectLst/>
          </p:spPr>
        </p:cxnSp>
        <p:cxnSp>
          <p:nvCxnSpPr>
            <p:cNvPr id="464" name="Gerade Verbindung 124"/>
            <p:cNvCxnSpPr/>
            <p:nvPr/>
          </p:nvCxnSpPr>
          <p:spPr>
            <a:xfrm>
              <a:off x="7424142" y="5154853"/>
              <a:ext cx="598496" cy="2"/>
            </a:xfrm>
            <a:prstGeom prst="line">
              <a:avLst/>
            </a:prstGeom>
            <a:noFill/>
            <a:ln w="9525" cap="flat" cmpd="sng" algn="ctr">
              <a:solidFill>
                <a:srgbClr val="1F497D"/>
              </a:solidFill>
              <a:prstDash val="sysDash"/>
            </a:ln>
            <a:effectLst/>
          </p:spPr>
        </p:cxnSp>
        <p:cxnSp>
          <p:nvCxnSpPr>
            <p:cNvPr id="465" name="Gerade Verbindung 125"/>
            <p:cNvCxnSpPr/>
            <p:nvPr/>
          </p:nvCxnSpPr>
          <p:spPr>
            <a:xfrm rot="10800000" flipV="1">
              <a:off x="5628388" y="1563440"/>
              <a:ext cx="299281" cy="2"/>
            </a:xfrm>
            <a:prstGeom prst="line">
              <a:avLst/>
            </a:prstGeom>
            <a:noFill/>
            <a:ln w="9525" cap="flat" cmpd="sng" algn="ctr">
              <a:solidFill>
                <a:srgbClr val="1F497D"/>
              </a:solidFill>
              <a:prstDash val="sysDash"/>
            </a:ln>
            <a:effectLst/>
          </p:spPr>
        </p:cxnSp>
        <p:cxnSp>
          <p:nvCxnSpPr>
            <p:cNvPr id="466" name="Gerade Verbindung 126"/>
            <p:cNvCxnSpPr/>
            <p:nvPr/>
          </p:nvCxnSpPr>
          <p:spPr>
            <a:xfrm>
              <a:off x="1438451" y="2475683"/>
              <a:ext cx="598562" cy="2"/>
            </a:xfrm>
            <a:prstGeom prst="line">
              <a:avLst/>
            </a:prstGeom>
            <a:noFill/>
            <a:ln w="9525" cap="flat" cmpd="sng" algn="ctr">
              <a:solidFill>
                <a:srgbClr val="1F497D"/>
              </a:solidFill>
              <a:prstDash val="solid"/>
            </a:ln>
            <a:effectLst/>
          </p:spPr>
        </p:cxnSp>
        <p:cxnSp>
          <p:nvCxnSpPr>
            <p:cNvPr id="467" name="Gerade Verbindung 127"/>
            <p:cNvCxnSpPr/>
            <p:nvPr/>
          </p:nvCxnSpPr>
          <p:spPr>
            <a:xfrm>
              <a:off x="1438451" y="2958954"/>
              <a:ext cx="598562" cy="2"/>
            </a:xfrm>
            <a:prstGeom prst="line">
              <a:avLst/>
            </a:prstGeom>
            <a:noFill/>
            <a:ln w="9525" cap="flat" cmpd="sng" algn="ctr">
              <a:solidFill>
                <a:srgbClr val="1F497D"/>
              </a:solidFill>
              <a:prstDash val="solid"/>
            </a:ln>
            <a:effectLst/>
          </p:spPr>
        </p:cxnSp>
        <p:cxnSp>
          <p:nvCxnSpPr>
            <p:cNvPr id="468" name="Gerade Verbindung 128"/>
            <p:cNvCxnSpPr/>
            <p:nvPr/>
          </p:nvCxnSpPr>
          <p:spPr>
            <a:xfrm>
              <a:off x="1438451" y="4736197"/>
              <a:ext cx="598562" cy="2"/>
            </a:xfrm>
            <a:prstGeom prst="line">
              <a:avLst/>
            </a:prstGeom>
            <a:noFill/>
            <a:ln w="9525" cap="flat" cmpd="sng" algn="ctr">
              <a:solidFill>
                <a:srgbClr val="1F497D"/>
              </a:solidFill>
              <a:prstDash val="solid"/>
            </a:ln>
            <a:effectLst/>
          </p:spPr>
        </p:cxnSp>
        <p:cxnSp>
          <p:nvCxnSpPr>
            <p:cNvPr id="469" name="Gerade Verbindung 129"/>
            <p:cNvCxnSpPr/>
            <p:nvPr/>
          </p:nvCxnSpPr>
          <p:spPr>
            <a:xfrm>
              <a:off x="1438451" y="4866517"/>
              <a:ext cx="598562" cy="2"/>
            </a:xfrm>
            <a:prstGeom prst="line">
              <a:avLst/>
            </a:prstGeom>
            <a:noFill/>
            <a:ln w="9525" cap="flat" cmpd="sng" algn="ctr">
              <a:solidFill>
                <a:srgbClr val="1F497D"/>
              </a:solidFill>
              <a:prstDash val="solid"/>
            </a:ln>
            <a:effectLst/>
          </p:spPr>
        </p:cxnSp>
        <p:cxnSp>
          <p:nvCxnSpPr>
            <p:cNvPr id="470" name="Gerade Verbindung 130"/>
            <p:cNvCxnSpPr/>
            <p:nvPr/>
          </p:nvCxnSpPr>
          <p:spPr>
            <a:xfrm>
              <a:off x="1438451" y="4996840"/>
              <a:ext cx="598562" cy="2"/>
            </a:xfrm>
            <a:prstGeom prst="line">
              <a:avLst/>
            </a:prstGeom>
            <a:noFill/>
            <a:ln w="9525" cap="flat" cmpd="sng" algn="ctr">
              <a:solidFill>
                <a:srgbClr val="1F497D"/>
              </a:solidFill>
              <a:prstDash val="solid"/>
            </a:ln>
            <a:effectLst/>
          </p:spPr>
        </p:cxnSp>
        <p:cxnSp>
          <p:nvCxnSpPr>
            <p:cNvPr id="471" name="Gerade Verbindung 131"/>
            <p:cNvCxnSpPr/>
            <p:nvPr/>
          </p:nvCxnSpPr>
          <p:spPr>
            <a:xfrm>
              <a:off x="1438451" y="5173314"/>
              <a:ext cx="598562" cy="2"/>
            </a:xfrm>
            <a:prstGeom prst="line">
              <a:avLst/>
            </a:prstGeom>
            <a:noFill/>
            <a:ln w="9525" cap="flat" cmpd="sng" algn="ctr">
              <a:solidFill>
                <a:srgbClr val="1F497D"/>
              </a:solidFill>
              <a:prstDash val="solid"/>
            </a:ln>
            <a:effectLst/>
          </p:spPr>
        </p:cxnSp>
        <p:cxnSp>
          <p:nvCxnSpPr>
            <p:cNvPr id="472" name="Gerade Verbindung 132"/>
            <p:cNvCxnSpPr/>
            <p:nvPr/>
          </p:nvCxnSpPr>
          <p:spPr>
            <a:xfrm>
              <a:off x="1438451" y="5233320"/>
              <a:ext cx="598562" cy="2"/>
            </a:xfrm>
            <a:prstGeom prst="line">
              <a:avLst/>
            </a:prstGeom>
            <a:noFill/>
            <a:ln w="9525" cap="flat" cmpd="sng" algn="ctr">
              <a:solidFill>
                <a:srgbClr val="1F497D"/>
              </a:solidFill>
              <a:prstDash val="solid"/>
            </a:ln>
            <a:effectLst/>
          </p:spPr>
        </p:cxnSp>
        <p:cxnSp>
          <p:nvCxnSpPr>
            <p:cNvPr id="473" name="Gerade Verbindung 133"/>
            <p:cNvCxnSpPr/>
            <p:nvPr/>
          </p:nvCxnSpPr>
          <p:spPr>
            <a:xfrm>
              <a:off x="1438451" y="5340558"/>
              <a:ext cx="598562" cy="2"/>
            </a:xfrm>
            <a:prstGeom prst="line">
              <a:avLst/>
            </a:prstGeom>
            <a:noFill/>
            <a:ln w="9525" cap="flat" cmpd="sng" algn="ctr">
              <a:solidFill>
                <a:srgbClr val="1F497D"/>
              </a:solidFill>
              <a:prstDash val="solid"/>
            </a:ln>
            <a:effectLst/>
          </p:spPr>
        </p:cxnSp>
        <p:cxnSp>
          <p:nvCxnSpPr>
            <p:cNvPr id="474" name="Gerade Verbindung 134"/>
            <p:cNvCxnSpPr/>
            <p:nvPr/>
          </p:nvCxnSpPr>
          <p:spPr>
            <a:xfrm>
              <a:off x="1438451" y="5591968"/>
              <a:ext cx="598562" cy="2"/>
            </a:xfrm>
            <a:prstGeom prst="line">
              <a:avLst/>
            </a:prstGeom>
            <a:noFill/>
            <a:ln w="9525" cap="flat" cmpd="sng" algn="ctr">
              <a:solidFill>
                <a:srgbClr val="1F497D"/>
              </a:solidFill>
              <a:prstDash val="solid"/>
            </a:ln>
            <a:effectLst/>
          </p:spPr>
        </p:cxnSp>
        <p:sp>
          <p:nvSpPr>
            <p:cNvPr id="475" name="Abgerundetes Rechteck 135"/>
            <p:cNvSpPr/>
            <p:nvPr/>
          </p:nvSpPr>
          <p:spPr>
            <a:xfrm>
              <a:off x="1438451" y="2986646"/>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76" name="Gerade Verbindung 136"/>
            <p:cNvCxnSpPr/>
            <p:nvPr/>
          </p:nvCxnSpPr>
          <p:spPr>
            <a:xfrm>
              <a:off x="2635575" y="1824082"/>
              <a:ext cx="598562" cy="2"/>
            </a:xfrm>
            <a:prstGeom prst="line">
              <a:avLst/>
            </a:prstGeom>
            <a:noFill/>
            <a:ln w="9525" cap="flat" cmpd="sng" algn="ctr">
              <a:solidFill>
                <a:srgbClr val="1F497D"/>
              </a:solidFill>
              <a:prstDash val="solid"/>
            </a:ln>
            <a:effectLst/>
          </p:spPr>
        </p:cxnSp>
        <p:cxnSp>
          <p:nvCxnSpPr>
            <p:cNvPr id="477" name="Gerade Verbindung 137"/>
            <p:cNvCxnSpPr/>
            <p:nvPr/>
          </p:nvCxnSpPr>
          <p:spPr>
            <a:xfrm>
              <a:off x="2485935" y="1739914"/>
              <a:ext cx="448872" cy="2"/>
            </a:xfrm>
            <a:prstGeom prst="line">
              <a:avLst/>
            </a:prstGeom>
            <a:noFill/>
            <a:ln w="9525" cap="flat" cmpd="sng" algn="ctr">
              <a:solidFill>
                <a:srgbClr val="1F497D"/>
              </a:solidFill>
              <a:prstDash val="solid"/>
            </a:ln>
            <a:effectLst/>
          </p:spPr>
        </p:cxnSp>
        <p:cxnSp>
          <p:nvCxnSpPr>
            <p:cNvPr id="478" name="Gerade Verbindung 138"/>
            <p:cNvCxnSpPr/>
            <p:nvPr/>
          </p:nvCxnSpPr>
          <p:spPr>
            <a:xfrm>
              <a:off x="2635575" y="1963631"/>
              <a:ext cx="598562" cy="2"/>
            </a:xfrm>
            <a:prstGeom prst="line">
              <a:avLst/>
            </a:prstGeom>
            <a:noFill/>
            <a:ln w="9525" cap="flat" cmpd="sng" algn="ctr">
              <a:solidFill>
                <a:srgbClr val="1F497D"/>
              </a:solidFill>
              <a:prstDash val="solid"/>
            </a:ln>
            <a:effectLst/>
          </p:spPr>
        </p:cxnSp>
        <p:cxnSp>
          <p:nvCxnSpPr>
            <p:cNvPr id="479" name="Gerade Verbindung 142"/>
            <p:cNvCxnSpPr/>
            <p:nvPr/>
          </p:nvCxnSpPr>
          <p:spPr>
            <a:xfrm>
              <a:off x="2635575" y="2103184"/>
              <a:ext cx="598562" cy="2"/>
            </a:xfrm>
            <a:prstGeom prst="line">
              <a:avLst/>
            </a:prstGeom>
            <a:noFill/>
            <a:ln w="9525" cap="flat" cmpd="sng" algn="ctr">
              <a:solidFill>
                <a:srgbClr val="1F497D"/>
              </a:solidFill>
              <a:prstDash val="solid"/>
            </a:ln>
            <a:effectLst/>
          </p:spPr>
        </p:cxnSp>
        <p:cxnSp>
          <p:nvCxnSpPr>
            <p:cNvPr id="480" name="Gerade Verbindung 143"/>
            <p:cNvCxnSpPr/>
            <p:nvPr/>
          </p:nvCxnSpPr>
          <p:spPr>
            <a:xfrm>
              <a:off x="2635575" y="2457222"/>
              <a:ext cx="598562" cy="2"/>
            </a:xfrm>
            <a:prstGeom prst="line">
              <a:avLst/>
            </a:prstGeom>
            <a:noFill/>
            <a:ln w="9525" cap="flat" cmpd="sng" algn="ctr">
              <a:solidFill>
                <a:srgbClr val="1F497D"/>
              </a:solidFill>
              <a:prstDash val="solid"/>
            </a:ln>
            <a:effectLst/>
          </p:spPr>
        </p:cxnSp>
        <p:cxnSp>
          <p:nvCxnSpPr>
            <p:cNvPr id="481" name="Gerade Verbindung 144"/>
            <p:cNvCxnSpPr/>
            <p:nvPr/>
          </p:nvCxnSpPr>
          <p:spPr>
            <a:xfrm>
              <a:off x="2635575" y="2810170"/>
              <a:ext cx="598562" cy="2"/>
            </a:xfrm>
            <a:prstGeom prst="line">
              <a:avLst/>
            </a:prstGeom>
            <a:noFill/>
            <a:ln w="9525" cap="flat" cmpd="sng" algn="ctr">
              <a:solidFill>
                <a:srgbClr val="1F497D"/>
              </a:solidFill>
              <a:prstDash val="solid"/>
            </a:ln>
            <a:effectLst/>
          </p:spPr>
        </p:cxnSp>
        <p:cxnSp>
          <p:nvCxnSpPr>
            <p:cNvPr id="482" name="Gerade Verbindung 145"/>
            <p:cNvCxnSpPr/>
            <p:nvPr/>
          </p:nvCxnSpPr>
          <p:spPr>
            <a:xfrm>
              <a:off x="2635575" y="3945042"/>
              <a:ext cx="598562" cy="2"/>
            </a:xfrm>
            <a:prstGeom prst="line">
              <a:avLst/>
            </a:prstGeom>
            <a:noFill/>
            <a:ln w="9525" cap="flat" cmpd="sng" algn="ctr">
              <a:solidFill>
                <a:srgbClr val="1F497D"/>
              </a:solidFill>
              <a:prstDash val="solid"/>
            </a:ln>
            <a:effectLst/>
          </p:spPr>
        </p:cxnSp>
        <p:cxnSp>
          <p:nvCxnSpPr>
            <p:cNvPr id="483" name="Gerade Verbindung 146"/>
            <p:cNvCxnSpPr/>
            <p:nvPr/>
          </p:nvCxnSpPr>
          <p:spPr>
            <a:xfrm>
              <a:off x="2635575" y="4066134"/>
              <a:ext cx="598562" cy="2"/>
            </a:xfrm>
            <a:prstGeom prst="line">
              <a:avLst/>
            </a:prstGeom>
            <a:noFill/>
            <a:ln w="9525" cap="flat" cmpd="sng" algn="ctr">
              <a:solidFill>
                <a:srgbClr val="1F497D"/>
              </a:solidFill>
              <a:prstDash val="solid"/>
            </a:ln>
            <a:effectLst/>
          </p:spPr>
        </p:cxnSp>
        <p:cxnSp>
          <p:nvCxnSpPr>
            <p:cNvPr id="484" name="Gerade Verbindung 147"/>
            <p:cNvCxnSpPr/>
            <p:nvPr/>
          </p:nvCxnSpPr>
          <p:spPr>
            <a:xfrm>
              <a:off x="2635575" y="4354465"/>
              <a:ext cx="598562" cy="2"/>
            </a:xfrm>
            <a:prstGeom prst="line">
              <a:avLst/>
            </a:prstGeom>
            <a:noFill/>
            <a:ln w="9525" cap="flat" cmpd="sng" algn="ctr">
              <a:solidFill>
                <a:srgbClr val="1F497D"/>
              </a:solidFill>
              <a:prstDash val="solid"/>
            </a:ln>
            <a:effectLst/>
          </p:spPr>
        </p:cxnSp>
        <p:cxnSp>
          <p:nvCxnSpPr>
            <p:cNvPr id="485" name="Gerade Verbindung 148"/>
            <p:cNvCxnSpPr/>
            <p:nvPr/>
          </p:nvCxnSpPr>
          <p:spPr>
            <a:xfrm>
              <a:off x="2635575" y="4484788"/>
              <a:ext cx="598562" cy="2"/>
            </a:xfrm>
            <a:prstGeom prst="line">
              <a:avLst/>
            </a:prstGeom>
            <a:noFill/>
            <a:ln w="9525" cap="flat" cmpd="sng" algn="ctr">
              <a:solidFill>
                <a:srgbClr val="1F497D"/>
              </a:solidFill>
              <a:prstDash val="solid"/>
            </a:ln>
            <a:effectLst/>
          </p:spPr>
        </p:cxnSp>
        <p:cxnSp>
          <p:nvCxnSpPr>
            <p:cNvPr id="486" name="Gerade Verbindung 149"/>
            <p:cNvCxnSpPr/>
            <p:nvPr/>
          </p:nvCxnSpPr>
          <p:spPr>
            <a:xfrm>
              <a:off x="2635575" y="4541261"/>
              <a:ext cx="598562" cy="2"/>
            </a:xfrm>
            <a:prstGeom prst="line">
              <a:avLst/>
            </a:prstGeom>
            <a:noFill/>
            <a:ln w="9525" cap="flat" cmpd="sng" algn="ctr">
              <a:solidFill>
                <a:srgbClr val="1F497D"/>
              </a:solidFill>
              <a:prstDash val="solid"/>
            </a:ln>
            <a:effectLst/>
          </p:spPr>
        </p:cxnSp>
        <p:cxnSp>
          <p:nvCxnSpPr>
            <p:cNvPr id="487" name="Gerade Verbindung 150"/>
            <p:cNvCxnSpPr/>
            <p:nvPr/>
          </p:nvCxnSpPr>
          <p:spPr>
            <a:xfrm>
              <a:off x="2635575" y="4597735"/>
              <a:ext cx="598562" cy="2"/>
            </a:xfrm>
            <a:prstGeom prst="line">
              <a:avLst/>
            </a:prstGeom>
            <a:noFill/>
            <a:ln w="9525" cap="flat" cmpd="sng" algn="ctr">
              <a:solidFill>
                <a:srgbClr val="1F497D"/>
              </a:solidFill>
              <a:prstDash val="solid"/>
            </a:ln>
            <a:effectLst/>
          </p:spPr>
        </p:cxnSp>
        <p:cxnSp>
          <p:nvCxnSpPr>
            <p:cNvPr id="488" name="Gerade Verbindung 151"/>
            <p:cNvCxnSpPr/>
            <p:nvPr/>
          </p:nvCxnSpPr>
          <p:spPr>
            <a:xfrm>
              <a:off x="2635575" y="4736197"/>
              <a:ext cx="598562" cy="2"/>
            </a:xfrm>
            <a:prstGeom prst="line">
              <a:avLst/>
            </a:prstGeom>
            <a:noFill/>
            <a:ln w="9525" cap="flat" cmpd="sng" algn="ctr">
              <a:solidFill>
                <a:srgbClr val="1F497D"/>
              </a:solidFill>
              <a:prstDash val="solid"/>
            </a:ln>
            <a:effectLst/>
          </p:spPr>
        </p:cxnSp>
        <p:cxnSp>
          <p:nvCxnSpPr>
            <p:cNvPr id="489" name="Gerade Verbindung 152"/>
            <p:cNvCxnSpPr/>
            <p:nvPr/>
          </p:nvCxnSpPr>
          <p:spPr>
            <a:xfrm>
              <a:off x="2635575" y="4866517"/>
              <a:ext cx="598562" cy="2"/>
            </a:xfrm>
            <a:prstGeom prst="line">
              <a:avLst/>
            </a:prstGeom>
            <a:noFill/>
            <a:ln w="9525" cap="flat" cmpd="sng" algn="ctr">
              <a:solidFill>
                <a:srgbClr val="1F497D"/>
              </a:solidFill>
              <a:prstDash val="solid"/>
            </a:ln>
            <a:effectLst/>
          </p:spPr>
        </p:cxnSp>
        <p:sp>
          <p:nvSpPr>
            <p:cNvPr id="490" name="Abgerundetes Rechteck 153"/>
            <p:cNvSpPr/>
            <p:nvPr/>
          </p:nvSpPr>
          <p:spPr>
            <a:xfrm>
              <a:off x="2635575" y="4959917"/>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91" name="Gerade Verbindung 154"/>
            <p:cNvCxnSpPr/>
            <p:nvPr/>
          </p:nvCxnSpPr>
          <p:spPr>
            <a:xfrm>
              <a:off x="2635575" y="5108697"/>
              <a:ext cx="598562" cy="2"/>
            </a:xfrm>
            <a:prstGeom prst="line">
              <a:avLst/>
            </a:prstGeom>
            <a:noFill/>
            <a:ln w="9525" cap="flat" cmpd="sng" algn="ctr">
              <a:solidFill>
                <a:srgbClr val="1F497D"/>
              </a:solidFill>
              <a:prstDash val="solid"/>
            </a:ln>
            <a:effectLst/>
          </p:spPr>
        </p:cxnSp>
        <p:cxnSp>
          <p:nvCxnSpPr>
            <p:cNvPr id="492" name="Gerade Verbindung 155"/>
            <p:cNvCxnSpPr/>
            <p:nvPr/>
          </p:nvCxnSpPr>
          <p:spPr>
            <a:xfrm>
              <a:off x="2635575" y="5461646"/>
              <a:ext cx="598562" cy="2"/>
            </a:xfrm>
            <a:prstGeom prst="line">
              <a:avLst/>
            </a:prstGeom>
            <a:noFill/>
            <a:ln w="9525" cap="flat" cmpd="sng" algn="ctr">
              <a:solidFill>
                <a:srgbClr val="1F497D"/>
              </a:solidFill>
              <a:prstDash val="solid"/>
            </a:ln>
            <a:effectLst/>
          </p:spPr>
        </p:cxnSp>
        <p:cxnSp>
          <p:nvCxnSpPr>
            <p:cNvPr id="493" name="Gerade Verbindung 156"/>
            <p:cNvCxnSpPr/>
            <p:nvPr/>
          </p:nvCxnSpPr>
          <p:spPr>
            <a:xfrm>
              <a:off x="3832700" y="2382287"/>
              <a:ext cx="598562" cy="2"/>
            </a:xfrm>
            <a:prstGeom prst="line">
              <a:avLst/>
            </a:prstGeom>
            <a:noFill/>
            <a:ln w="9525" cap="flat" cmpd="sng" algn="ctr">
              <a:solidFill>
                <a:srgbClr val="1F497D"/>
              </a:solidFill>
              <a:prstDash val="solid"/>
            </a:ln>
            <a:effectLst/>
          </p:spPr>
        </p:cxnSp>
        <p:cxnSp>
          <p:nvCxnSpPr>
            <p:cNvPr id="494" name="Gerade Verbindung 157"/>
            <p:cNvCxnSpPr/>
            <p:nvPr/>
          </p:nvCxnSpPr>
          <p:spPr>
            <a:xfrm>
              <a:off x="3832700" y="2633696"/>
              <a:ext cx="598562" cy="2"/>
            </a:xfrm>
            <a:prstGeom prst="line">
              <a:avLst/>
            </a:prstGeom>
            <a:noFill/>
            <a:ln w="9525" cap="flat" cmpd="sng" algn="ctr">
              <a:solidFill>
                <a:srgbClr val="1F497D"/>
              </a:solidFill>
              <a:prstDash val="solid"/>
            </a:ln>
            <a:effectLst/>
          </p:spPr>
        </p:cxnSp>
        <p:cxnSp>
          <p:nvCxnSpPr>
            <p:cNvPr id="495" name="Gerade Verbindung 158"/>
            <p:cNvCxnSpPr/>
            <p:nvPr/>
          </p:nvCxnSpPr>
          <p:spPr>
            <a:xfrm>
              <a:off x="3832700" y="4475555"/>
              <a:ext cx="598562" cy="2"/>
            </a:xfrm>
            <a:prstGeom prst="line">
              <a:avLst/>
            </a:prstGeom>
            <a:noFill/>
            <a:ln w="9525" cap="flat" cmpd="sng" algn="ctr">
              <a:solidFill>
                <a:srgbClr val="1F497D"/>
              </a:solidFill>
              <a:prstDash val="solid"/>
            </a:ln>
            <a:effectLst/>
          </p:spPr>
        </p:cxnSp>
        <p:cxnSp>
          <p:nvCxnSpPr>
            <p:cNvPr id="496" name="Gerade Verbindung 159"/>
            <p:cNvCxnSpPr/>
            <p:nvPr/>
          </p:nvCxnSpPr>
          <p:spPr>
            <a:xfrm>
              <a:off x="3832700" y="5591968"/>
              <a:ext cx="598562" cy="2"/>
            </a:xfrm>
            <a:prstGeom prst="line">
              <a:avLst/>
            </a:prstGeom>
            <a:noFill/>
            <a:ln w="9525" cap="flat" cmpd="sng" algn="ctr">
              <a:solidFill>
                <a:srgbClr val="1F497D"/>
              </a:solidFill>
              <a:prstDash val="solid"/>
            </a:ln>
            <a:effectLst/>
          </p:spPr>
        </p:cxnSp>
        <p:cxnSp>
          <p:nvCxnSpPr>
            <p:cNvPr id="497" name="Gerade Verbindung 160"/>
            <p:cNvCxnSpPr/>
            <p:nvPr/>
          </p:nvCxnSpPr>
          <p:spPr>
            <a:xfrm>
              <a:off x="3832700" y="6019851"/>
              <a:ext cx="598562" cy="2"/>
            </a:xfrm>
            <a:prstGeom prst="line">
              <a:avLst/>
            </a:prstGeom>
            <a:noFill/>
            <a:ln w="9525" cap="flat" cmpd="sng" algn="ctr">
              <a:solidFill>
                <a:srgbClr val="1F497D"/>
              </a:solidFill>
              <a:prstDash val="solid"/>
            </a:ln>
            <a:effectLst/>
          </p:spPr>
        </p:cxnSp>
        <p:cxnSp>
          <p:nvCxnSpPr>
            <p:cNvPr id="498" name="Gerade Verbindung 161"/>
            <p:cNvCxnSpPr/>
            <p:nvPr/>
          </p:nvCxnSpPr>
          <p:spPr>
            <a:xfrm>
              <a:off x="5029892" y="1768695"/>
              <a:ext cx="598496" cy="2"/>
            </a:xfrm>
            <a:prstGeom prst="line">
              <a:avLst/>
            </a:prstGeom>
            <a:noFill/>
            <a:ln w="9525" cap="flat" cmpd="sng" algn="ctr">
              <a:solidFill>
                <a:srgbClr val="1F497D"/>
              </a:solidFill>
              <a:prstDash val="solid"/>
            </a:ln>
            <a:effectLst/>
          </p:spPr>
        </p:cxnSp>
        <p:cxnSp>
          <p:nvCxnSpPr>
            <p:cNvPr id="499" name="Gerade Verbindung 162"/>
            <p:cNvCxnSpPr/>
            <p:nvPr/>
          </p:nvCxnSpPr>
          <p:spPr>
            <a:xfrm>
              <a:off x="5029825" y="2577222"/>
              <a:ext cx="598496" cy="2"/>
            </a:xfrm>
            <a:prstGeom prst="line">
              <a:avLst/>
            </a:prstGeom>
            <a:noFill/>
            <a:ln w="9525" cap="flat" cmpd="sng" algn="ctr">
              <a:solidFill>
                <a:srgbClr val="1F497D"/>
              </a:solidFill>
              <a:prstDash val="solid"/>
            </a:ln>
            <a:effectLst/>
          </p:spPr>
        </p:cxnSp>
        <p:cxnSp>
          <p:nvCxnSpPr>
            <p:cNvPr id="500" name="Gerade Verbindung 163"/>
            <p:cNvCxnSpPr/>
            <p:nvPr/>
          </p:nvCxnSpPr>
          <p:spPr>
            <a:xfrm>
              <a:off x="5029825" y="2958954"/>
              <a:ext cx="598496" cy="2"/>
            </a:xfrm>
            <a:prstGeom prst="line">
              <a:avLst/>
            </a:prstGeom>
            <a:noFill/>
            <a:ln w="9525" cap="flat" cmpd="sng" algn="ctr">
              <a:solidFill>
                <a:srgbClr val="1F497D"/>
              </a:solidFill>
              <a:prstDash val="solid"/>
            </a:ln>
            <a:effectLst/>
          </p:spPr>
        </p:cxnSp>
        <p:cxnSp>
          <p:nvCxnSpPr>
            <p:cNvPr id="501" name="Gerade Verbindung 164"/>
            <p:cNvCxnSpPr/>
            <p:nvPr/>
          </p:nvCxnSpPr>
          <p:spPr>
            <a:xfrm>
              <a:off x="5029892" y="3619786"/>
              <a:ext cx="598496" cy="2"/>
            </a:xfrm>
            <a:prstGeom prst="line">
              <a:avLst/>
            </a:prstGeom>
            <a:noFill/>
            <a:ln w="9525" cap="flat" cmpd="sng" algn="ctr">
              <a:solidFill>
                <a:srgbClr val="1F497D"/>
              </a:solidFill>
              <a:prstDash val="solid"/>
            </a:ln>
            <a:effectLst/>
          </p:spPr>
        </p:cxnSp>
        <p:cxnSp>
          <p:nvCxnSpPr>
            <p:cNvPr id="502" name="Gerade Verbindung 165"/>
            <p:cNvCxnSpPr/>
            <p:nvPr/>
          </p:nvCxnSpPr>
          <p:spPr>
            <a:xfrm>
              <a:off x="5029958" y="4075365"/>
              <a:ext cx="598496" cy="2"/>
            </a:xfrm>
            <a:prstGeom prst="line">
              <a:avLst/>
            </a:prstGeom>
            <a:noFill/>
            <a:ln w="9525" cap="flat" cmpd="sng" algn="ctr">
              <a:solidFill>
                <a:srgbClr val="1F497D"/>
              </a:solidFill>
              <a:prstDash val="solid"/>
            </a:ln>
            <a:effectLst/>
          </p:spPr>
        </p:cxnSp>
        <p:cxnSp>
          <p:nvCxnSpPr>
            <p:cNvPr id="503" name="Gerade Verbindung 166"/>
            <p:cNvCxnSpPr/>
            <p:nvPr/>
          </p:nvCxnSpPr>
          <p:spPr>
            <a:xfrm>
              <a:off x="5329156" y="4363698"/>
              <a:ext cx="448872" cy="2"/>
            </a:xfrm>
            <a:prstGeom prst="line">
              <a:avLst/>
            </a:prstGeom>
            <a:noFill/>
            <a:ln w="9525" cap="flat" cmpd="sng" algn="ctr">
              <a:solidFill>
                <a:srgbClr val="1F497D"/>
              </a:solidFill>
              <a:prstDash val="solid"/>
            </a:ln>
            <a:effectLst/>
          </p:spPr>
        </p:cxnSp>
        <p:sp>
          <p:nvSpPr>
            <p:cNvPr id="504" name="Abgerundetes Rechteck 167"/>
            <p:cNvSpPr/>
            <p:nvPr/>
          </p:nvSpPr>
          <p:spPr>
            <a:xfrm>
              <a:off x="5029825" y="4726968"/>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505" name="Gerade Verbindung 168"/>
            <p:cNvCxnSpPr/>
            <p:nvPr/>
          </p:nvCxnSpPr>
          <p:spPr>
            <a:xfrm>
              <a:off x="4880185" y="5693504"/>
              <a:ext cx="448872" cy="2"/>
            </a:xfrm>
            <a:prstGeom prst="line">
              <a:avLst/>
            </a:prstGeom>
            <a:noFill/>
            <a:ln w="9525" cap="flat" cmpd="sng" algn="ctr">
              <a:solidFill>
                <a:srgbClr val="1F497D"/>
              </a:solidFill>
              <a:prstDash val="solid"/>
            </a:ln>
            <a:effectLst/>
          </p:spPr>
        </p:cxnSp>
        <p:cxnSp>
          <p:nvCxnSpPr>
            <p:cNvPr id="506" name="Gerade Verbindung 169"/>
            <p:cNvCxnSpPr/>
            <p:nvPr/>
          </p:nvCxnSpPr>
          <p:spPr>
            <a:xfrm>
              <a:off x="7424075" y="2428440"/>
              <a:ext cx="598496" cy="2"/>
            </a:xfrm>
            <a:prstGeom prst="line">
              <a:avLst/>
            </a:prstGeom>
            <a:noFill/>
            <a:ln w="9525" cap="flat" cmpd="sng" algn="ctr">
              <a:solidFill>
                <a:srgbClr val="1F497D"/>
              </a:solidFill>
              <a:prstDash val="solid"/>
            </a:ln>
            <a:effectLst/>
          </p:spPr>
        </p:cxnSp>
        <p:cxnSp>
          <p:nvCxnSpPr>
            <p:cNvPr id="507" name="Gerade Verbindung 170"/>
            <p:cNvCxnSpPr/>
            <p:nvPr/>
          </p:nvCxnSpPr>
          <p:spPr>
            <a:xfrm>
              <a:off x="7424075" y="2791710"/>
              <a:ext cx="598496" cy="2"/>
            </a:xfrm>
            <a:prstGeom prst="line">
              <a:avLst/>
            </a:prstGeom>
            <a:noFill/>
            <a:ln w="9525" cap="flat" cmpd="sng" algn="ctr">
              <a:solidFill>
                <a:srgbClr val="1F497D"/>
              </a:solidFill>
              <a:prstDash val="solid"/>
            </a:ln>
            <a:effectLst/>
          </p:spPr>
        </p:cxnSp>
        <p:cxnSp>
          <p:nvCxnSpPr>
            <p:cNvPr id="508" name="Gerade Verbindung 171"/>
            <p:cNvCxnSpPr/>
            <p:nvPr/>
          </p:nvCxnSpPr>
          <p:spPr>
            <a:xfrm>
              <a:off x="7424075" y="2931262"/>
              <a:ext cx="598496" cy="2"/>
            </a:xfrm>
            <a:prstGeom prst="line">
              <a:avLst/>
            </a:prstGeom>
            <a:noFill/>
            <a:ln w="9525" cap="flat" cmpd="sng" algn="ctr">
              <a:solidFill>
                <a:srgbClr val="1F497D"/>
              </a:solidFill>
              <a:prstDash val="solid"/>
            </a:ln>
            <a:effectLst/>
          </p:spPr>
        </p:cxnSp>
        <p:cxnSp>
          <p:nvCxnSpPr>
            <p:cNvPr id="509" name="Gerade Verbindung 172"/>
            <p:cNvCxnSpPr/>
            <p:nvPr/>
          </p:nvCxnSpPr>
          <p:spPr>
            <a:xfrm>
              <a:off x="7424075" y="3043119"/>
              <a:ext cx="598496" cy="2"/>
            </a:xfrm>
            <a:prstGeom prst="line">
              <a:avLst/>
            </a:prstGeom>
            <a:noFill/>
            <a:ln w="9525" cap="flat" cmpd="sng" algn="ctr">
              <a:solidFill>
                <a:srgbClr val="1F497D"/>
              </a:solidFill>
              <a:prstDash val="solid"/>
            </a:ln>
            <a:effectLst/>
          </p:spPr>
        </p:cxnSp>
        <p:cxnSp>
          <p:nvCxnSpPr>
            <p:cNvPr id="510" name="Gerade Verbindung 173"/>
            <p:cNvCxnSpPr/>
            <p:nvPr/>
          </p:nvCxnSpPr>
          <p:spPr>
            <a:xfrm>
              <a:off x="7424142" y="3191901"/>
              <a:ext cx="598496" cy="2"/>
            </a:xfrm>
            <a:prstGeom prst="line">
              <a:avLst/>
            </a:prstGeom>
            <a:noFill/>
            <a:ln w="9525" cap="flat" cmpd="sng" algn="ctr">
              <a:solidFill>
                <a:srgbClr val="1F497D"/>
              </a:solidFill>
              <a:prstDash val="solid"/>
            </a:ln>
            <a:effectLst/>
          </p:spPr>
        </p:cxnSp>
        <p:cxnSp>
          <p:nvCxnSpPr>
            <p:cNvPr id="511" name="Gerade Verbindung 174"/>
            <p:cNvCxnSpPr/>
            <p:nvPr/>
          </p:nvCxnSpPr>
          <p:spPr>
            <a:xfrm>
              <a:off x="7424075" y="3665941"/>
              <a:ext cx="598496" cy="2"/>
            </a:xfrm>
            <a:prstGeom prst="line">
              <a:avLst/>
            </a:prstGeom>
            <a:noFill/>
            <a:ln w="9525" cap="flat" cmpd="sng" algn="ctr">
              <a:solidFill>
                <a:srgbClr val="1F497D"/>
              </a:solidFill>
              <a:prstDash val="solid"/>
            </a:ln>
            <a:effectLst/>
          </p:spPr>
        </p:cxnSp>
        <p:cxnSp>
          <p:nvCxnSpPr>
            <p:cNvPr id="512" name="Gerade Verbindung 175"/>
            <p:cNvCxnSpPr/>
            <p:nvPr/>
          </p:nvCxnSpPr>
          <p:spPr>
            <a:xfrm>
              <a:off x="7424009" y="4530939"/>
              <a:ext cx="598496" cy="2"/>
            </a:xfrm>
            <a:prstGeom prst="line">
              <a:avLst/>
            </a:prstGeom>
            <a:noFill/>
            <a:ln w="9525" cap="flat" cmpd="sng" algn="ctr">
              <a:solidFill>
                <a:srgbClr val="1F497D"/>
              </a:solidFill>
              <a:prstDash val="solid"/>
            </a:ln>
            <a:effectLst/>
          </p:spPr>
        </p:cxnSp>
        <p:cxnSp>
          <p:nvCxnSpPr>
            <p:cNvPr id="513" name="Gerade Verbindung 176"/>
            <p:cNvCxnSpPr/>
            <p:nvPr/>
          </p:nvCxnSpPr>
          <p:spPr>
            <a:xfrm>
              <a:off x="7423942" y="4680813"/>
              <a:ext cx="598496" cy="2"/>
            </a:xfrm>
            <a:prstGeom prst="line">
              <a:avLst/>
            </a:prstGeom>
            <a:noFill/>
            <a:ln w="9525" cap="flat" cmpd="sng" algn="ctr">
              <a:solidFill>
                <a:srgbClr val="1F497D"/>
              </a:solidFill>
              <a:prstDash val="solid"/>
            </a:ln>
            <a:effectLst/>
          </p:spPr>
        </p:cxnSp>
        <p:cxnSp>
          <p:nvCxnSpPr>
            <p:cNvPr id="514" name="Gerade Verbindung 177"/>
            <p:cNvCxnSpPr/>
            <p:nvPr/>
          </p:nvCxnSpPr>
          <p:spPr>
            <a:xfrm>
              <a:off x="7423876" y="5397031"/>
              <a:ext cx="598496" cy="2"/>
            </a:xfrm>
            <a:prstGeom prst="line">
              <a:avLst/>
            </a:prstGeom>
            <a:noFill/>
            <a:ln w="9525" cap="flat" cmpd="sng" algn="ctr">
              <a:solidFill>
                <a:srgbClr val="1F497D"/>
              </a:solidFill>
              <a:prstDash val="solid"/>
            </a:ln>
            <a:effectLst/>
          </p:spPr>
        </p:cxnSp>
      </p:grpSp>
      <p:sp>
        <p:nvSpPr>
          <p:cNvPr id="515" name="TextBox 514"/>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51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1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992136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Discussion</a:t>
            </a:r>
            <a:endParaRPr lang="en-US" dirty="0"/>
          </a:p>
        </p:txBody>
      </p:sp>
      <p:sp>
        <p:nvSpPr>
          <p:cNvPr id="3" name="Inhaltsplatzhalter 2"/>
          <p:cNvSpPr>
            <a:spLocks noGrp="1"/>
          </p:cNvSpPr>
          <p:nvPr>
            <p:ph idx="1"/>
          </p:nvPr>
        </p:nvSpPr>
        <p:spPr>
          <a:xfrm>
            <a:off x="683568" y="1600200"/>
            <a:ext cx="7772400" cy="4884440"/>
          </a:xfrm>
        </p:spPr>
        <p:txBody>
          <a:bodyPr/>
          <a:lstStyle/>
          <a:p>
            <a:r>
              <a:rPr lang="en-US" dirty="0" smtClean="0"/>
              <a:t>Impact</a:t>
            </a:r>
          </a:p>
          <a:p>
            <a:pPr lvl="1"/>
            <a:r>
              <a:rPr lang="en-US" dirty="0" smtClean="0"/>
              <a:t>FLOW Map perceived to be useful</a:t>
            </a:r>
          </a:p>
          <a:p>
            <a:pPr lvl="1"/>
            <a:r>
              <a:rPr lang="en-US" dirty="0" smtClean="0"/>
              <a:t>Especially at project start (team grows together)</a:t>
            </a:r>
          </a:p>
          <a:p>
            <a:pPr lvl="1"/>
            <a:r>
              <a:rPr lang="en-US" dirty="0" smtClean="0"/>
              <a:t>Problem with manual update process </a:t>
            </a:r>
            <a:r>
              <a:rPr lang="en-US" dirty="0" smtClean="0">
                <a:sym typeface="Wingdings" pitchFamily="2" charset="2"/>
              </a:rPr>
              <a:t> tool support</a:t>
            </a:r>
          </a:p>
        </p:txBody>
      </p:sp>
      <p:graphicFrame>
        <p:nvGraphicFramePr>
          <p:cNvPr id="12" name="Diagramm 7"/>
          <p:cNvGraphicFramePr>
            <a:graphicFrameLocks/>
          </p:cNvGraphicFramePr>
          <p:nvPr>
            <p:extLst>
              <p:ext uri="{D42A27DB-BD31-4B8C-83A1-F6EECF244321}">
                <p14:modId xmlns:p14="http://schemas.microsoft.com/office/powerpoint/2010/main" val="3044322926"/>
              </p:ext>
            </p:extLst>
          </p:nvPr>
        </p:nvGraphicFramePr>
        <p:xfrm>
          <a:off x="1763688" y="3281208"/>
          <a:ext cx="5151859" cy="269289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266881628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Discussion</a:t>
            </a:r>
            <a:endParaRPr lang="en-US" dirty="0"/>
          </a:p>
        </p:txBody>
      </p:sp>
      <p:sp>
        <p:nvSpPr>
          <p:cNvPr id="3" name="Inhaltsplatzhalter 2"/>
          <p:cNvSpPr>
            <a:spLocks noGrp="1"/>
          </p:cNvSpPr>
          <p:nvPr>
            <p:ph idx="1"/>
          </p:nvPr>
        </p:nvSpPr>
        <p:spPr>
          <a:xfrm>
            <a:off x="683568" y="1600200"/>
            <a:ext cx="7772400" cy="4884440"/>
          </a:xfrm>
        </p:spPr>
        <p:txBody>
          <a:bodyPr/>
          <a:lstStyle/>
          <a:p>
            <a:r>
              <a:rPr lang="en-US" dirty="0" smtClean="0">
                <a:latin typeface="Calibri"/>
                <a:cs typeface="Calibri"/>
              </a:rPr>
              <a:t>Impact</a:t>
            </a:r>
            <a:endParaRPr lang="en-US" dirty="0" smtClean="0">
              <a:latin typeface="Calibri"/>
              <a:cs typeface="Calibri"/>
              <a:sym typeface="Wingdings" pitchFamily="2" charset="2"/>
            </a:endParaRPr>
          </a:p>
          <a:p>
            <a:r>
              <a:rPr lang="en-US" dirty="0" smtClean="0">
                <a:latin typeface="Calibri"/>
                <a:cs typeface="Calibri"/>
              </a:rPr>
              <a:t>Cost</a:t>
            </a:r>
          </a:p>
          <a:p>
            <a:pPr lvl="1"/>
            <a:r>
              <a:rPr lang="en-US" dirty="0" smtClean="0">
                <a:latin typeface="Calibri"/>
                <a:cs typeface="Calibri"/>
              </a:rPr>
              <a:t>Plan: 1d strategy + 0.5d conformance + 2d prepare data collection</a:t>
            </a:r>
          </a:p>
          <a:p>
            <a:pPr lvl="1"/>
            <a:r>
              <a:rPr lang="en-US" dirty="0" smtClean="0">
                <a:latin typeface="Calibri"/>
                <a:cs typeface="Calibri"/>
              </a:rPr>
              <a:t>Execute: observer + 1h/activity for conformance analysis + 10 min./change to update FLOW Map</a:t>
            </a:r>
          </a:p>
          <a:p>
            <a:r>
              <a:rPr lang="en-US" dirty="0" smtClean="0">
                <a:latin typeface="Calibri"/>
                <a:cs typeface="Calibri"/>
              </a:rPr>
              <a:t>Management feasibility</a:t>
            </a:r>
          </a:p>
          <a:p>
            <a:pPr lvl="1"/>
            <a:r>
              <a:rPr lang="en-US" dirty="0" smtClean="0">
                <a:latin typeface="Calibri"/>
                <a:cs typeface="Calibri"/>
              </a:rPr>
              <a:t>Violations can be detected during project</a:t>
            </a:r>
          </a:p>
          <a:p>
            <a:pPr lvl="1"/>
            <a:r>
              <a:rPr lang="en-US" dirty="0" smtClean="0">
                <a:latin typeface="Calibri"/>
                <a:cs typeface="Calibri"/>
              </a:rPr>
              <a:t>Monitoring electronic media helps (see costs)</a:t>
            </a:r>
          </a:p>
          <a:p>
            <a:r>
              <a:rPr lang="en-US" dirty="0" smtClean="0">
                <a:latin typeface="Calibri"/>
                <a:cs typeface="Calibri"/>
              </a:rPr>
              <a:t>Planning feasibility</a:t>
            </a:r>
          </a:p>
          <a:p>
            <a:pPr lvl="1"/>
            <a:r>
              <a:rPr lang="en-US" dirty="0" smtClean="0">
                <a:latin typeface="Calibri"/>
                <a:cs typeface="Calibri"/>
              </a:rPr>
              <a:t>Communication was planned</a:t>
            </a:r>
          </a:p>
          <a:p>
            <a:pPr lvl="1"/>
            <a:r>
              <a:rPr lang="en-US" dirty="0" smtClean="0">
                <a:latin typeface="Calibri"/>
                <a:cs typeface="Calibri"/>
              </a:rPr>
              <a:t>Strategy was followed (79% - 88%)</a:t>
            </a:r>
            <a:endParaRPr lang="en-US" dirty="0">
              <a:latin typeface="Calibri"/>
              <a:cs typeface="Calibri"/>
            </a:endParaRPr>
          </a:p>
        </p:txBody>
      </p:sp>
      <p:sp>
        <p:nvSpPr>
          <p:cNvPr id="8" name="TextBox 7"/>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9"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0"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843891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vs. Not distributed</a:t>
            </a:r>
            <a:endParaRPr lang="en-US" dirty="0"/>
          </a:p>
        </p:txBody>
      </p:sp>
      <p:sp>
        <p:nvSpPr>
          <p:cNvPr id="3" name="Subtitle 2"/>
          <p:cNvSpPr>
            <a:spLocks noGrp="1"/>
          </p:cNvSpPr>
          <p:nvPr>
            <p:ph type="subTitle" idx="1"/>
          </p:nvPr>
        </p:nvSpPr>
        <p:spPr/>
        <p:txBody>
          <a:bodyPr/>
          <a:lstStyle/>
          <a:p>
            <a:r>
              <a:rPr lang="en-US" dirty="0" smtClean="0"/>
              <a:t>Some personal experience</a:t>
            </a:r>
            <a:endParaRPr lang="en-US" dirty="0"/>
          </a:p>
        </p:txBody>
      </p:sp>
      <p:sp>
        <p:nvSpPr>
          <p:cNvPr id="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13398132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a:graphicFrameLocks noGrp="1"/>
          </p:cNvGraphicFramePr>
          <p:nvPr>
            <p:extLst>
              <p:ext uri="{D42A27DB-BD31-4B8C-83A1-F6EECF244321}">
                <p14:modId xmlns:p14="http://schemas.microsoft.com/office/powerpoint/2010/main" val="1463544904"/>
              </p:ext>
            </p:extLst>
          </p:nvPr>
        </p:nvGraphicFramePr>
        <p:xfrm>
          <a:off x="1061864" y="908720"/>
          <a:ext cx="7020272" cy="2809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4"/>
          <p:cNvGraphicFramePr>
            <a:graphicFrameLocks noGrp="1"/>
          </p:cNvGraphicFramePr>
          <p:nvPr>
            <p:extLst>
              <p:ext uri="{D42A27DB-BD31-4B8C-83A1-F6EECF244321}">
                <p14:modId xmlns:p14="http://schemas.microsoft.com/office/powerpoint/2010/main" val="2292741405"/>
              </p:ext>
            </p:extLst>
          </p:nvPr>
        </p:nvGraphicFramePr>
        <p:xfrm>
          <a:off x="1061610" y="3789040"/>
          <a:ext cx="7020780" cy="2521843"/>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bwMode="auto">
          <a:xfrm>
            <a:off x="7412657" y="1806953"/>
            <a:ext cx="654967" cy="144206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Business goal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User goal</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rPr>
              <a:t>Subgoal</a:t>
            </a:r>
            <a:endParaRPr kumimoji="0" lang="en-US" sz="900" b="0" i="0" u="none" strike="noStrike" cap="none" normalizeH="0" baseline="0" dirty="0">
              <a:ln>
                <a:noFill/>
              </a:ln>
              <a:solidFill>
                <a:schemeClr val="tx1"/>
              </a:solidFill>
              <a:effectLst/>
            </a:endParaRPr>
          </a:p>
        </p:txBody>
      </p:sp>
      <p:sp>
        <p:nvSpPr>
          <p:cNvPr id="6" name="Rectangle 5"/>
          <p:cNvSpPr/>
          <p:nvPr/>
        </p:nvSpPr>
        <p:spPr bwMode="auto">
          <a:xfrm>
            <a:off x="7412657" y="4661934"/>
            <a:ext cx="654967" cy="1511189"/>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Business goal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User goal</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rPr>
              <a:t>Subgoal</a:t>
            </a:r>
            <a:endParaRPr kumimoji="0" lang="en-US" sz="900" b="0" i="0" u="none" strike="noStrike" cap="none" normalizeH="0" baseline="0" dirty="0">
              <a:ln>
                <a:noFill/>
              </a:ln>
              <a:solidFill>
                <a:schemeClr val="tx1"/>
              </a:solidFill>
              <a:effectLst/>
            </a:endParaRPr>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32904293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a:graphicFrameLocks noGrp="1"/>
          </p:cNvGraphicFramePr>
          <p:nvPr>
            <p:extLst>
              <p:ext uri="{D42A27DB-BD31-4B8C-83A1-F6EECF244321}">
                <p14:modId xmlns:p14="http://schemas.microsoft.com/office/powerpoint/2010/main" val="4120201746"/>
              </p:ext>
            </p:extLst>
          </p:nvPr>
        </p:nvGraphicFramePr>
        <p:xfrm>
          <a:off x="665820" y="980728"/>
          <a:ext cx="7812360" cy="2592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4"/>
          <p:cNvGraphicFramePr>
            <a:graphicFrameLocks noGrp="1"/>
          </p:cNvGraphicFramePr>
          <p:nvPr>
            <p:extLst>
              <p:ext uri="{D42A27DB-BD31-4B8C-83A1-F6EECF244321}">
                <p14:modId xmlns:p14="http://schemas.microsoft.com/office/powerpoint/2010/main" val="1748402764"/>
              </p:ext>
            </p:extLst>
          </p:nvPr>
        </p:nvGraphicFramePr>
        <p:xfrm>
          <a:off x="683568" y="3645024"/>
          <a:ext cx="7776864" cy="2665858"/>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bwMode="auto">
          <a:xfrm>
            <a:off x="7931828" y="2249995"/>
            <a:ext cx="484306"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Via doc.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Via f2f</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9" name="Rectangle 8"/>
          <p:cNvSpPr/>
          <p:nvPr/>
        </p:nvSpPr>
        <p:spPr bwMode="auto">
          <a:xfrm>
            <a:off x="7911165" y="5045909"/>
            <a:ext cx="484306"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Via doc.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Via f2f</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1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2557475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5"/>
          <p:cNvGraphicFramePr>
            <a:graphicFrameLocks noGrp="1"/>
          </p:cNvGraphicFramePr>
          <p:nvPr>
            <p:extLst>
              <p:ext uri="{D42A27DB-BD31-4B8C-83A1-F6EECF244321}">
                <p14:modId xmlns:p14="http://schemas.microsoft.com/office/powerpoint/2010/main" val="865280645"/>
              </p:ext>
            </p:extLst>
          </p:nvPr>
        </p:nvGraphicFramePr>
        <p:xfrm>
          <a:off x="1691680" y="908720"/>
          <a:ext cx="6156176" cy="2809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6"/>
          <p:cNvGraphicFramePr>
            <a:graphicFrameLocks noGrp="1"/>
          </p:cNvGraphicFramePr>
          <p:nvPr>
            <p:extLst>
              <p:ext uri="{D42A27DB-BD31-4B8C-83A1-F6EECF244321}">
                <p14:modId xmlns:p14="http://schemas.microsoft.com/office/powerpoint/2010/main" val="2331352873"/>
              </p:ext>
            </p:extLst>
          </p:nvPr>
        </p:nvGraphicFramePr>
        <p:xfrm>
          <a:off x="1691680" y="3789040"/>
          <a:ext cx="6192688" cy="2448272"/>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bwMode="auto">
          <a:xfrm>
            <a:off x="6860870" y="2397675"/>
            <a:ext cx="942688"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 documented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 not documented</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7" name="Rectangle 6"/>
          <p:cNvSpPr/>
          <p:nvPr/>
        </p:nvSpPr>
        <p:spPr bwMode="auto">
          <a:xfrm>
            <a:off x="6783990" y="5031134"/>
            <a:ext cx="942688"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 documented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 not documented</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1642415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Truck </a:t>
            </a:r>
            <a:r>
              <a:rPr lang="de-DE" dirty="0" err="1" smtClean="0"/>
              <a:t>Factor</a:t>
            </a:r>
            <a:endParaRPr lang="de-DE" dirty="0"/>
          </a:p>
        </p:txBody>
      </p:sp>
      <p:sp>
        <p:nvSpPr>
          <p:cNvPr id="3" name="Inhaltsplatzhalter 2"/>
          <p:cNvSpPr>
            <a:spLocks noGrp="1"/>
          </p:cNvSpPr>
          <p:nvPr>
            <p:ph idx="1"/>
          </p:nvPr>
        </p:nvSpPr>
        <p:spPr/>
        <p:txBody>
          <a:bodyPr/>
          <a:lstStyle/>
          <a:p>
            <a:endParaRPr lang="de-DE"/>
          </a:p>
        </p:txBody>
      </p:sp>
      <p:pic>
        <p:nvPicPr>
          <p:cNvPr id="1026" name="Picture 2"/>
          <p:cNvPicPr>
            <a:picLocks noChangeAspect="1" noChangeArrowheads="1"/>
          </p:cNvPicPr>
          <p:nvPr/>
        </p:nvPicPr>
        <p:blipFill>
          <a:blip r:embed="rId2" cstate="print"/>
          <a:srcRect/>
          <a:stretch>
            <a:fillRect/>
          </a:stretch>
        </p:blipFill>
        <p:spPr bwMode="auto">
          <a:xfrm>
            <a:off x="0" y="1013420"/>
            <a:ext cx="9201150" cy="5295900"/>
          </a:xfrm>
          <a:prstGeom prst="rect">
            <a:avLst/>
          </a:prstGeom>
          <a:noFill/>
          <a:ln w="9525">
            <a:noFill/>
            <a:miter lim="800000"/>
            <a:headEnd/>
            <a:tailEnd/>
          </a:ln>
        </p:spPr>
      </p:pic>
      <p:sp>
        <p:nvSpPr>
          <p:cNvPr id="5"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11730882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80" name="Line 8"/>
          <p:cNvSpPr>
            <a:spLocks noChangeShapeType="1"/>
          </p:cNvSpPr>
          <p:nvPr/>
        </p:nvSpPr>
        <p:spPr bwMode="auto">
          <a:xfrm>
            <a:off x="5339822" y="5309129"/>
            <a:ext cx="1300162" cy="0"/>
          </a:xfrm>
          <a:prstGeom prst="line">
            <a:avLst/>
          </a:prstGeom>
          <a:noFill/>
          <a:ln w="28575">
            <a:solidFill>
              <a:schemeClr val="tx1"/>
            </a:solidFill>
            <a:round/>
            <a:headEnd/>
            <a:tailEnd type="triangle" w="med" len="med"/>
          </a:ln>
        </p:spPr>
        <p:txBody>
          <a:bodyPr wrap="none" anchor="ctr"/>
          <a:lstStyle/>
          <a:p>
            <a:endParaRPr lang="de-DE"/>
          </a:p>
        </p:txBody>
      </p:sp>
      <p:sp>
        <p:nvSpPr>
          <p:cNvPr id="54281" name="Line 9"/>
          <p:cNvSpPr>
            <a:spLocks noChangeShapeType="1"/>
          </p:cNvSpPr>
          <p:nvPr/>
        </p:nvSpPr>
        <p:spPr bwMode="auto">
          <a:xfrm flipV="1">
            <a:off x="7016222" y="5302779"/>
            <a:ext cx="1516062" cy="1588"/>
          </a:xfrm>
          <a:prstGeom prst="line">
            <a:avLst/>
          </a:prstGeom>
          <a:noFill/>
          <a:ln w="28575">
            <a:solidFill>
              <a:schemeClr val="tx1"/>
            </a:solidFill>
            <a:round/>
            <a:headEnd/>
            <a:tailEnd type="triangle" w="med" len="med"/>
          </a:ln>
        </p:spPr>
        <p:txBody>
          <a:bodyPr wrap="none" anchor="ctr"/>
          <a:lstStyle/>
          <a:p>
            <a:endParaRPr lang="de-DE"/>
          </a:p>
        </p:txBody>
      </p:sp>
      <p:sp>
        <p:nvSpPr>
          <p:cNvPr id="28679" name="Line 11"/>
          <p:cNvSpPr>
            <a:spLocks noChangeShapeType="1"/>
          </p:cNvSpPr>
          <p:nvPr/>
        </p:nvSpPr>
        <p:spPr bwMode="auto">
          <a:xfrm>
            <a:off x="6943197" y="5472642"/>
            <a:ext cx="681037" cy="490537"/>
          </a:xfrm>
          <a:prstGeom prst="line">
            <a:avLst/>
          </a:prstGeom>
          <a:noFill/>
          <a:ln w="28575">
            <a:solidFill>
              <a:schemeClr val="tx1"/>
            </a:solidFill>
            <a:round/>
            <a:headEnd/>
            <a:tailEnd type="triangle" w="med" len="med"/>
          </a:ln>
        </p:spPr>
        <p:txBody>
          <a:bodyPr wrap="none" anchor="ctr"/>
          <a:lstStyle/>
          <a:p>
            <a:endParaRPr lang="de-DE"/>
          </a:p>
        </p:txBody>
      </p:sp>
      <p:sp>
        <p:nvSpPr>
          <p:cNvPr id="28680" name="Freeform 7"/>
          <p:cNvSpPr>
            <a:spLocks/>
          </p:cNvSpPr>
          <p:nvPr/>
        </p:nvSpPr>
        <p:spPr bwMode="auto">
          <a:xfrm>
            <a:off x="5284259" y="5463117"/>
            <a:ext cx="541338" cy="484187"/>
          </a:xfrm>
          <a:custGeom>
            <a:avLst/>
            <a:gdLst>
              <a:gd name="T0" fmla="*/ 0 w 384"/>
              <a:gd name="T1" fmla="*/ 0 h 192"/>
              <a:gd name="T2" fmla="*/ 2147483647 w 384"/>
              <a:gd name="T3" fmla="*/ 2147483647 h 192"/>
              <a:gd name="T4" fmla="*/ 0 60000 65536"/>
              <a:gd name="T5" fmla="*/ 0 60000 65536"/>
              <a:gd name="T6" fmla="*/ 0 w 384"/>
              <a:gd name="T7" fmla="*/ 0 h 192"/>
              <a:gd name="T8" fmla="*/ 384 w 384"/>
              <a:gd name="T9" fmla="*/ 192 h 192"/>
            </a:gdLst>
            <a:ahLst/>
            <a:cxnLst>
              <a:cxn ang="T4">
                <a:pos x="T0" y="T1"/>
              </a:cxn>
              <a:cxn ang="T5">
                <a:pos x="T2" y="T3"/>
              </a:cxn>
            </a:cxnLst>
            <a:rect l="T6" t="T7" r="T8" b="T9"/>
            <a:pathLst>
              <a:path w="384" h="192">
                <a:moveTo>
                  <a:pt x="0" y="0"/>
                </a:moveTo>
                <a:cubicBezTo>
                  <a:pt x="0" y="0"/>
                  <a:pt x="192" y="96"/>
                  <a:pt x="384" y="192"/>
                </a:cubicBezTo>
              </a:path>
            </a:pathLst>
          </a:custGeom>
          <a:noFill/>
          <a:ln w="28575">
            <a:solidFill>
              <a:schemeClr val="tx1"/>
            </a:solidFill>
            <a:round/>
            <a:headEnd/>
            <a:tailEnd type="triangle" w="med" len="med"/>
          </a:ln>
        </p:spPr>
        <p:txBody>
          <a:bodyPr wrap="none" anchor="ctr"/>
          <a:lstStyle/>
          <a:p>
            <a:endParaRPr lang="de-DE"/>
          </a:p>
        </p:txBody>
      </p:sp>
      <p:sp>
        <p:nvSpPr>
          <p:cNvPr id="54274" name="AutoShape 2"/>
          <p:cNvSpPr>
            <a:spLocks noChangeArrowheads="1"/>
          </p:cNvSpPr>
          <p:nvPr/>
        </p:nvSpPr>
        <p:spPr bwMode="auto">
          <a:xfrm>
            <a:off x="4976284" y="5048779"/>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75" name="Rectangle 3"/>
          <p:cNvSpPr>
            <a:spLocks noGrp="1" noChangeArrowheads="1"/>
          </p:cNvSpPr>
          <p:nvPr>
            <p:ph type="title"/>
          </p:nvPr>
        </p:nvSpPr>
        <p:spPr/>
        <p:txBody>
          <a:bodyPr/>
          <a:lstStyle/>
          <a:p>
            <a:pPr eaLnBrk="1" hangingPunct="1"/>
            <a:r>
              <a:rPr lang="en-US" sz="3200" dirty="0" smtClean="0"/>
              <a:t>Task (10min):</a:t>
            </a:r>
            <a:r>
              <a:rPr lang="en-US" sz="3200" dirty="0" smtClean="0"/>
              <a:t/>
            </a:r>
            <a:br>
              <a:rPr lang="en-US" sz="3200" dirty="0" smtClean="0"/>
            </a:br>
            <a:r>
              <a:rPr lang="en-US" sz="3200" dirty="0" smtClean="0"/>
              <a:t>How </a:t>
            </a:r>
            <a:r>
              <a:rPr lang="en-US" sz="3200" dirty="0" smtClean="0"/>
              <a:t>to make this project more agile?</a:t>
            </a:r>
            <a:endParaRPr lang="en-US" sz="1400" i="1" dirty="0" smtClean="0"/>
          </a:p>
        </p:txBody>
      </p:sp>
      <p:sp>
        <p:nvSpPr>
          <p:cNvPr id="54276" name="Rectangle 4"/>
          <p:cNvSpPr>
            <a:spLocks noGrp="1" noChangeArrowheads="1"/>
          </p:cNvSpPr>
          <p:nvPr>
            <p:ph type="body" idx="1"/>
          </p:nvPr>
        </p:nvSpPr>
        <p:spPr>
          <a:xfrm>
            <a:off x="179388" y="1729833"/>
            <a:ext cx="8785225" cy="4626517"/>
          </a:xfrm>
        </p:spPr>
        <p:txBody>
          <a:bodyPr numCol="2"/>
          <a:lstStyle/>
          <a:p>
            <a:pPr marL="0" indent="0" eaLnBrk="1" hangingPunct="1">
              <a:buNone/>
            </a:pPr>
            <a:r>
              <a:rPr lang="en-US" b="1" dirty="0" smtClean="0">
                <a:ea typeface="ＭＳ Ｐゴシック" pitchFamily="-107" charset="-128"/>
              </a:rPr>
              <a:t>Consider a project </a:t>
            </a:r>
            <a:r>
              <a:rPr lang="en-US" b="1" dirty="0" smtClean="0">
                <a:ea typeface="ＭＳ Ｐゴシック" pitchFamily="-107" charset="-128"/>
              </a:rPr>
              <a:t>with </a:t>
            </a:r>
            <a:r>
              <a:rPr lang="en-US" b="1" dirty="0" smtClean="0">
                <a:ea typeface="ＭＳ Ｐゴシック" pitchFamily="-107" charset="-128"/>
              </a:rPr>
              <a:t>problems</a:t>
            </a:r>
          </a:p>
          <a:p>
            <a:r>
              <a:rPr lang="en-US" dirty="0" smtClean="0">
                <a:ea typeface="ＭＳ Ｐゴシック" pitchFamily="-107" charset="-128"/>
              </a:rPr>
              <a:t>Large specification</a:t>
            </a:r>
          </a:p>
          <a:p>
            <a:r>
              <a:rPr lang="en-US" dirty="0" smtClean="0">
                <a:ea typeface="ＭＳ Ｐゴシック" pitchFamily="-107" charset="-128"/>
              </a:rPr>
              <a:t>Frequent changes – best designers manage those</a:t>
            </a:r>
          </a:p>
          <a:p>
            <a:pPr marL="0" indent="0">
              <a:buNone/>
            </a:pPr>
            <a:r>
              <a:rPr lang="en-US" b="1" dirty="0" smtClean="0">
                <a:ea typeface="ＭＳ Ｐゴシック" pitchFamily="-107" charset="-128"/>
              </a:rPr>
              <a:t>Quotes</a:t>
            </a:r>
          </a:p>
          <a:p>
            <a:r>
              <a:rPr lang="en-US" dirty="0" smtClean="0">
                <a:latin typeface="Arial" charset="0"/>
              </a:rPr>
              <a:t>“It‘s just too many documents. […] Sure we need both user </a:t>
            </a:r>
            <a:r>
              <a:rPr lang="en-US" dirty="0" err="1" smtClean="0">
                <a:latin typeface="Arial" charset="0"/>
              </a:rPr>
              <a:t>requts</a:t>
            </a:r>
            <a:r>
              <a:rPr lang="en-US" dirty="0" smtClean="0">
                <a:latin typeface="Arial" charset="0"/>
              </a:rPr>
              <a:t> spec. and system </a:t>
            </a:r>
            <a:r>
              <a:rPr lang="en-US" dirty="0" err="1" smtClean="0">
                <a:latin typeface="Arial" charset="0"/>
              </a:rPr>
              <a:t>reqts</a:t>
            </a:r>
            <a:r>
              <a:rPr lang="en-US" dirty="0" smtClean="0">
                <a:latin typeface="Arial" charset="0"/>
              </a:rPr>
              <a:t> spec. But often, I change code and then go back to adjust the requirements.“</a:t>
            </a:r>
          </a:p>
          <a:p>
            <a:r>
              <a:rPr lang="en-US" dirty="0" smtClean="0">
                <a:latin typeface="Arial" charset="0"/>
              </a:rPr>
              <a:t>“Why is the customer not working on the user </a:t>
            </a:r>
            <a:r>
              <a:rPr lang="en-US" dirty="0" err="1" smtClean="0">
                <a:latin typeface="Arial" charset="0"/>
              </a:rPr>
              <a:t>reqts</a:t>
            </a:r>
            <a:r>
              <a:rPr lang="en-US" dirty="0" smtClean="0">
                <a:latin typeface="Arial" charset="0"/>
              </a:rPr>
              <a:t> spec? Are they confused by the many changes themselves?“</a:t>
            </a:r>
          </a:p>
          <a:p>
            <a:r>
              <a:rPr lang="en-US" dirty="0" smtClean="0">
                <a:latin typeface="Arial" charset="0"/>
              </a:rPr>
              <a:t>“System requirements specification? I know it is supposed to be useful. But currently I just try to keep it in sync with the unit tests we are writing.“</a:t>
            </a:r>
          </a:p>
          <a:p>
            <a:r>
              <a:rPr lang="en-US" dirty="0" smtClean="0">
                <a:latin typeface="Arial" charset="0"/>
              </a:rPr>
              <a:t>“We probably should adjust the design document. It is outdated, </a:t>
            </a:r>
            <a:r>
              <a:rPr lang="en-US" dirty="0">
                <a:latin typeface="Arial" charset="0"/>
              </a:rPr>
              <a:t>b</a:t>
            </a:r>
            <a:r>
              <a:rPr lang="en-US" dirty="0" smtClean="0">
                <a:latin typeface="Arial" charset="0"/>
              </a:rPr>
              <a:t>ut so far we seem to be all on the same page. It would be such a pain to bring it up to date!“</a:t>
            </a:r>
            <a:endParaRPr lang="en-US" dirty="0" smtClean="0">
              <a:ea typeface="ＭＳ Ｐゴシック" pitchFamily="-107" charset="-128"/>
            </a:endParaRPr>
          </a:p>
        </p:txBody>
      </p:sp>
      <p:sp>
        <p:nvSpPr>
          <p:cNvPr id="54277" name="AutoShape 5"/>
          <p:cNvSpPr>
            <a:spLocks noChangeArrowheads="1"/>
          </p:cNvSpPr>
          <p:nvPr/>
        </p:nvSpPr>
        <p:spPr bwMode="auto">
          <a:xfrm>
            <a:off x="5839884" y="5701242"/>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685" name="AutoShape 6"/>
          <p:cNvSpPr>
            <a:spLocks noChangeArrowheads="1"/>
          </p:cNvSpPr>
          <p:nvPr/>
        </p:nvSpPr>
        <p:spPr bwMode="auto">
          <a:xfrm>
            <a:off x="7624234" y="5636154"/>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dirty="0"/>
          </a:p>
        </p:txBody>
      </p:sp>
      <p:sp>
        <p:nvSpPr>
          <p:cNvPr id="54282" name="Line 10"/>
          <p:cNvSpPr>
            <a:spLocks noChangeShapeType="1"/>
          </p:cNvSpPr>
          <p:nvPr/>
        </p:nvSpPr>
        <p:spPr bwMode="auto">
          <a:xfrm flipV="1">
            <a:off x="6332009" y="5696479"/>
            <a:ext cx="287338" cy="266700"/>
          </a:xfrm>
          <a:prstGeom prst="line">
            <a:avLst/>
          </a:prstGeom>
          <a:noFill/>
          <a:ln w="28575">
            <a:solidFill>
              <a:schemeClr val="tx1"/>
            </a:solidFill>
            <a:round/>
            <a:headEnd/>
            <a:tailEnd type="triangle" w="med" len="med"/>
          </a:ln>
        </p:spPr>
        <p:txBody>
          <a:bodyPr wrap="none" anchor="ctr"/>
          <a:lstStyle/>
          <a:p>
            <a:endParaRPr lang="de-DE"/>
          </a:p>
        </p:txBody>
      </p:sp>
      <p:sp>
        <p:nvSpPr>
          <p:cNvPr id="28687" name="Line 12"/>
          <p:cNvSpPr>
            <a:spLocks noChangeShapeType="1"/>
          </p:cNvSpPr>
          <p:nvPr/>
        </p:nvSpPr>
        <p:spPr bwMode="auto">
          <a:xfrm flipV="1">
            <a:off x="8117947" y="5571067"/>
            <a:ext cx="368300" cy="260350"/>
          </a:xfrm>
          <a:prstGeom prst="line">
            <a:avLst/>
          </a:prstGeom>
          <a:noFill/>
          <a:ln w="28575">
            <a:solidFill>
              <a:schemeClr val="tx1"/>
            </a:solidFill>
            <a:prstDash val="sysDot"/>
            <a:round/>
            <a:headEnd/>
            <a:tailEnd type="triangle" w="med" len="med"/>
          </a:ln>
        </p:spPr>
        <p:txBody>
          <a:bodyPr wrap="none" anchor="ctr"/>
          <a:lstStyle/>
          <a:p>
            <a:endParaRPr lang="de-DE"/>
          </a:p>
        </p:txBody>
      </p:sp>
      <p:sp>
        <p:nvSpPr>
          <p:cNvPr id="54288" name="AutoShape 16"/>
          <p:cNvSpPr>
            <a:spLocks noChangeArrowheads="1"/>
          </p:cNvSpPr>
          <p:nvPr/>
        </p:nvSpPr>
        <p:spPr bwMode="auto">
          <a:xfrm>
            <a:off x="6639984"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2" name="AutoShape 20"/>
          <p:cNvSpPr>
            <a:spLocks noChangeArrowheads="1"/>
          </p:cNvSpPr>
          <p:nvPr/>
        </p:nvSpPr>
        <p:spPr bwMode="auto">
          <a:xfrm>
            <a:off x="8548159"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704" name="Rectangle 44"/>
          <p:cNvSpPr>
            <a:spLocks noChangeArrowheads="1"/>
          </p:cNvSpPr>
          <p:nvPr/>
        </p:nvSpPr>
        <p:spPr bwMode="auto">
          <a:xfrm>
            <a:off x="4946122" y="5031317"/>
            <a:ext cx="554037" cy="652462"/>
          </a:xfrm>
          <a:prstGeom prst="rect">
            <a:avLst/>
          </a:prstGeom>
          <a:noFill/>
          <a:ln w="6350">
            <a:noFill/>
            <a:miter lim="800000"/>
            <a:headEnd/>
            <a:tailEnd/>
          </a:ln>
        </p:spPr>
        <p:txBody>
          <a:bodyPr wrap="none" anchor="ctr"/>
          <a:lstStyle/>
          <a:p>
            <a:endParaRPr lang="de-DE"/>
          </a:p>
        </p:txBody>
      </p:sp>
      <p:sp>
        <p:nvSpPr>
          <p:cNvPr id="28702" name="Rectangle 48"/>
          <p:cNvSpPr>
            <a:spLocks noChangeArrowheads="1"/>
          </p:cNvSpPr>
          <p:nvPr/>
        </p:nvSpPr>
        <p:spPr bwMode="auto">
          <a:xfrm>
            <a:off x="6600297" y="5066242"/>
            <a:ext cx="554037" cy="652462"/>
          </a:xfrm>
          <a:prstGeom prst="rect">
            <a:avLst/>
          </a:prstGeom>
          <a:noFill/>
          <a:ln w="6350">
            <a:noFill/>
            <a:miter lim="800000"/>
            <a:headEnd/>
            <a:tailEnd/>
          </a:ln>
        </p:spPr>
        <p:txBody>
          <a:bodyPr wrap="none" anchor="ctr"/>
          <a:lstStyle/>
          <a:p>
            <a:endParaRPr lang="de-DE"/>
          </a:p>
        </p:txBody>
      </p:sp>
      <p:sp>
        <p:nvSpPr>
          <p:cNvPr id="54327" name="Line 55"/>
          <p:cNvSpPr>
            <a:spLocks noChangeShapeType="1"/>
          </p:cNvSpPr>
          <p:nvPr/>
        </p:nvSpPr>
        <p:spPr bwMode="auto">
          <a:xfrm flipV="1">
            <a:off x="7016222" y="5304367"/>
            <a:ext cx="1611312" cy="1587"/>
          </a:xfrm>
          <a:prstGeom prst="line">
            <a:avLst/>
          </a:prstGeom>
          <a:noFill/>
          <a:ln w="28575">
            <a:solidFill>
              <a:schemeClr val="tx1"/>
            </a:solidFill>
            <a:round/>
            <a:headEnd/>
            <a:tailEnd type="triangle" w="med" len="med"/>
          </a:ln>
        </p:spPr>
        <p:txBody>
          <a:bodyPr wrap="none" anchor="ctr"/>
          <a:lstStyle/>
          <a:p>
            <a:endParaRPr lang="de-DE"/>
          </a:p>
        </p:txBody>
      </p:sp>
      <p:sp>
        <p:nvSpPr>
          <p:cNvPr id="3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3</a:t>
            </a:fld>
            <a:endParaRPr lang="en-US">
              <a:solidFill>
                <a:prstClr val="black">
                  <a:tint val="75000"/>
                </a:prstClr>
              </a:solidFill>
            </a:endParaRPr>
          </a:p>
        </p:txBody>
      </p:sp>
      <p:sp>
        <p:nvSpPr>
          <p:cNvPr id="2" name="Rectangle 1"/>
          <p:cNvSpPr/>
          <p:nvPr/>
        </p:nvSpPr>
        <p:spPr bwMode="auto">
          <a:xfrm>
            <a:off x="395715" y="699373"/>
            <a:ext cx="3644256" cy="56134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Tree>
    <p:extLst>
      <p:ext uri="{BB962C8B-B14F-4D97-AF65-F5344CB8AC3E}">
        <p14:creationId xmlns:p14="http://schemas.microsoft.com/office/powerpoint/2010/main" val="9311099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smtClean="0"/>
              <a:t>We did our best to make distributed agile work</a:t>
            </a:r>
          </a:p>
          <a:p>
            <a:endParaRPr lang="en-US" dirty="0"/>
          </a:p>
          <a:p>
            <a:r>
              <a:rPr lang="en-US" dirty="0" smtClean="0"/>
              <a:t>Not a surprise:</a:t>
            </a:r>
          </a:p>
          <a:p>
            <a:pPr lvl="1"/>
            <a:r>
              <a:rPr lang="en-US" dirty="0" smtClean="0"/>
              <a:t>Truck factor analysis shows that we are not as agile in the distributed project as in the co-located one</a:t>
            </a:r>
          </a:p>
          <a:p>
            <a:endParaRPr lang="en-US" dirty="0" smtClean="0"/>
          </a:p>
          <a:p>
            <a:r>
              <a:rPr lang="en-US" dirty="0" smtClean="0"/>
              <a:t>Interesting:</a:t>
            </a:r>
          </a:p>
          <a:p>
            <a:pPr lvl="1"/>
            <a:r>
              <a:rPr lang="en-US" dirty="0" smtClean="0"/>
              <a:t>Distributed team discussed requirements in less detail</a:t>
            </a:r>
            <a:endParaRPr lang="en-US" dirty="0"/>
          </a:p>
          <a:p>
            <a:endParaRPr lang="en-US" dirty="0"/>
          </a:p>
          <a:p>
            <a:r>
              <a:rPr lang="en-US" dirty="0" smtClean="0"/>
              <a:t>Surprise: </a:t>
            </a:r>
          </a:p>
          <a:p>
            <a:pPr lvl="1"/>
            <a:r>
              <a:rPr lang="en-US" dirty="0" smtClean="0"/>
              <a:t>Distributed team documented less</a:t>
            </a:r>
            <a:endParaRPr lang="en-US" dirty="0"/>
          </a:p>
        </p:txBody>
      </p:sp>
      <p:sp>
        <p:nvSpPr>
          <p:cNvPr id="6" name="Rectangle 5"/>
          <p:cNvSpPr/>
          <p:nvPr/>
        </p:nvSpPr>
        <p:spPr bwMode="auto">
          <a:xfrm>
            <a:off x="6083694" y="5095042"/>
            <a:ext cx="2657925" cy="1240532"/>
          </a:xfrm>
          <a:prstGeom prst="rect">
            <a:avLst/>
          </a:prstGeom>
          <a:gradFill>
            <a:gsLst>
              <a:gs pos="0">
                <a:srgbClr val="FF0000"/>
              </a:gs>
              <a:gs pos="100000">
                <a:schemeClr val="dk1">
                  <a:tint val="50000"/>
                  <a:shade val="100000"/>
                  <a:satMod val="350000"/>
                </a:schemeClr>
              </a:gs>
            </a:gsLst>
          </a:gra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68" charset="0"/>
              </a:rPr>
              <a:t>Why? Because it was @#%!$ difficult!</a:t>
            </a:r>
            <a:endParaRPr kumimoji="0" lang="en-US" sz="2400" b="0" i="0" u="none" strike="noStrike" cap="none" normalizeH="0" baseline="0" dirty="0">
              <a:ln>
                <a:noFill/>
              </a:ln>
              <a:solidFill>
                <a:schemeClr val="tx1"/>
              </a:solidFill>
              <a:effectLst/>
              <a:latin typeface="Times" pitchFamily="68" charset="0"/>
            </a:endParaRPr>
          </a:p>
        </p:txBody>
      </p:sp>
      <p:sp>
        <p:nvSpPr>
          <p:cNvPr id="7"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8"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33194181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64201252"/>
              </p:ext>
            </p:extLst>
          </p:nvPr>
        </p:nvGraphicFramePr>
        <p:xfrm>
          <a:off x="457200" y="908050"/>
          <a:ext cx="8229600" cy="522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latin typeface="Calibri"/>
                          <a:cs typeface="Calibri"/>
                        </a:rPr>
                        <a:t>Knowledge and understanding</a:t>
                      </a:r>
                      <a:endParaRPr lang="en-US" dirty="0">
                        <a:latin typeface="Calibri"/>
                        <a:cs typeface="Calibri"/>
                      </a:endParaRPr>
                    </a:p>
                  </a:txBody>
                  <a:tcPr>
                    <a:solidFill>
                      <a:schemeClr val="tx1"/>
                    </a:solidFill>
                  </a:tcPr>
                </a:tc>
                <a:tc>
                  <a:txBody>
                    <a:bodyPr/>
                    <a:lstStyle/>
                    <a:p>
                      <a:r>
                        <a:rPr lang="en-US" dirty="0" smtClean="0">
                          <a:latin typeface="Calibri"/>
                          <a:cs typeface="Calibri"/>
                        </a:rPr>
                        <a:t>Skills and ability</a:t>
                      </a:r>
                      <a:endParaRPr lang="en-US" dirty="0">
                        <a:latin typeface="Calibri"/>
                        <a:cs typeface="Calibri"/>
                      </a:endParaRPr>
                    </a:p>
                  </a:txBody>
                  <a:tcPr>
                    <a:solidFill>
                      <a:schemeClr val="tx1"/>
                    </a:solidFill>
                  </a:tcPr>
                </a:tc>
                <a:tc>
                  <a:txBody>
                    <a:bodyPr/>
                    <a:lstStyle/>
                    <a:p>
                      <a:r>
                        <a:rPr lang="en-US" dirty="0" err="1" smtClean="0">
                          <a:latin typeface="Calibri"/>
                          <a:cs typeface="Calibri"/>
                        </a:rPr>
                        <a:t>Judgement</a:t>
                      </a:r>
                      <a:r>
                        <a:rPr lang="en-US" dirty="0" smtClean="0">
                          <a:latin typeface="Calibri"/>
                          <a:cs typeface="Calibri"/>
                        </a:rPr>
                        <a:t> and approach</a:t>
                      </a:r>
                      <a:endParaRPr lang="en-US" dirty="0">
                        <a:latin typeface="Calibri"/>
                        <a:cs typeface="Calibri"/>
                      </a:endParaRPr>
                    </a:p>
                  </a:txBody>
                  <a:tcPr>
                    <a:solidFill>
                      <a:schemeClr val="tx1"/>
                    </a:solidFill>
                  </a:tcPr>
                </a:tc>
              </a:tr>
              <a:tr h="370840">
                <a:tc>
                  <a:txBody>
                    <a:bodyPr/>
                    <a:lstStyle/>
                    <a:p>
                      <a:r>
                        <a:rPr lang="en-US" dirty="0" smtClean="0">
                          <a:latin typeface="Calibri"/>
                          <a:cs typeface="Calibri"/>
                        </a:rPr>
                        <a:t>Compare agile and traditional </a:t>
                      </a:r>
                      <a:r>
                        <a:rPr lang="en-US" dirty="0" err="1" smtClean="0">
                          <a:latin typeface="Calibri"/>
                          <a:cs typeface="Calibri"/>
                        </a:rPr>
                        <a:t>softw</a:t>
                      </a:r>
                      <a:r>
                        <a:rPr lang="en-US" dirty="0" smtClean="0">
                          <a:latin typeface="Calibri"/>
                          <a:cs typeface="Calibri"/>
                        </a:rPr>
                        <a:t>. </a:t>
                      </a:r>
                      <a:r>
                        <a:rPr lang="en-US" dirty="0" err="1" smtClean="0">
                          <a:latin typeface="Calibri"/>
                          <a:cs typeface="Calibri"/>
                        </a:rPr>
                        <a:t>dev</a:t>
                      </a:r>
                      <a:r>
                        <a:rPr lang="en-US" dirty="0" smtClean="0">
                          <a:latin typeface="Calibri"/>
                          <a:cs typeface="Calibri"/>
                        </a:rPr>
                        <a:t>,</a:t>
                      </a:r>
                      <a:endParaRPr lang="en-US" dirty="0">
                        <a:latin typeface="Calibri"/>
                        <a:cs typeface="Calibri"/>
                      </a:endParaRPr>
                    </a:p>
                  </a:txBody>
                  <a:tcPr>
                    <a:solidFill>
                      <a:srgbClr val="CCFFCC"/>
                    </a:solidFill>
                  </a:tcPr>
                </a:tc>
                <a:tc>
                  <a:txBody>
                    <a:bodyPr/>
                    <a:lstStyle/>
                    <a:p>
                      <a:r>
                        <a:rPr lang="en-US" dirty="0" smtClean="0">
                          <a:latin typeface="Calibri"/>
                          <a:cs typeface="Calibri"/>
                        </a:rPr>
                        <a:t>Forming a team organically</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Explain: people/</a:t>
                      </a:r>
                      <a:r>
                        <a:rPr lang="en-US" dirty="0" err="1" smtClean="0">
                          <a:latin typeface="Calibri"/>
                          <a:cs typeface="Calibri"/>
                        </a:rPr>
                        <a:t>commun</a:t>
                      </a:r>
                      <a:r>
                        <a:rPr lang="en-US" dirty="0" smtClean="0">
                          <a:latin typeface="Calibri"/>
                          <a:cs typeface="Calibri"/>
                        </a:rPr>
                        <a:t>.</a:t>
                      </a:r>
                      <a:r>
                        <a:rPr lang="en-US" baseline="0" dirty="0" smtClean="0">
                          <a:latin typeface="Calibri"/>
                          <a:cs typeface="Calibri"/>
                        </a:rPr>
                        <a:t> centric dev.</a:t>
                      </a:r>
                      <a:endParaRPr lang="en-US" dirty="0">
                        <a:latin typeface="Calibri"/>
                        <a:cs typeface="Calibri"/>
                      </a:endParaRPr>
                    </a:p>
                  </a:txBody>
                  <a:tcPr>
                    <a:solidFill>
                      <a:srgbClr val="CCFFCC"/>
                    </a:solidFill>
                  </a:tcPr>
                </a:tc>
              </a:tr>
              <a:tr h="370840">
                <a:tc>
                  <a:txBody>
                    <a:bodyPr/>
                    <a:lstStyle/>
                    <a:p>
                      <a:r>
                        <a:rPr lang="en-US" dirty="0" smtClean="0">
                          <a:latin typeface="Calibri"/>
                          <a:cs typeface="Calibri"/>
                        </a:rPr>
                        <a:t>Relate lean and agile </a:t>
                      </a:r>
                      <a:r>
                        <a:rPr lang="en-US" sz="1800" kern="1200" dirty="0" smtClean="0">
                          <a:solidFill>
                            <a:schemeClr val="dk1"/>
                          </a:solidFill>
                          <a:latin typeface="Calibri"/>
                          <a:ea typeface="+mn-ea"/>
                          <a:cs typeface="Calibri"/>
                        </a:rPr>
                        <a:t>development</a:t>
                      </a:r>
                      <a:endParaRPr lang="en-US" sz="1800" kern="1200" dirty="0">
                        <a:solidFill>
                          <a:schemeClr val="dk1"/>
                        </a:solidFill>
                        <a:latin typeface="Calibri"/>
                        <a:ea typeface="+mn-ea"/>
                        <a:cs typeface="Calibri"/>
                      </a:endParaRPr>
                    </a:p>
                  </a:txBody>
                  <a:tcPr>
                    <a:solidFill>
                      <a:srgbClr val="CCFFCC"/>
                    </a:solidFill>
                  </a:tcPr>
                </a:tc>
                <a:tc>
                  <a:txBody>
                    <a:bodyPr/>
                    <a:lstStyle/>
                    <a:p>
                      <a:r>
                        <a:rPr lang="en-US" dirty="0" smtClean="0">
                          <a:latin typeface="Calibri"/>
                          <a:cs typeface="Calibri"/>
                        </a:rPr>
                        <a:t>Collaborate</a:t>
                      </a:r>
                      <a:r>
                        <a:rPr lang="en-US" baseline="0" dirty="0" smtClean="0">
                          <a:latin typeface="Calibri"/>
                          <a:cs typeface="Calibri"/>
                        </a:rPr>
                        <a:t> in small software dev. teams</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Apply fact: people drive project success</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Contrast</a:t>
                      </a:r>
                      <a:r>
                        <a:rPr lang="en-US" baseline="0" dirty="0" smtClean="0">
                          <a:latin typeface="Calibri"/>
                          <a:cs typeface="Calibri"/>
                        </a:rPr>
                        <a:t> different agile methodologies</a:t>
                      </a:r>
                      <a:endParaRPr lang="en-US" dirty="0">
                        <a:latin typeface="Calibri"/>
                        <a:cs typeface="Calibri"/>
                      </a:endParaRPr>
                    </a:p>
                  </a:txBody>
                  <a:tcPr>
                    <a:solidFill>
                      <a:srgbClr val="CCFFCC"/>
                    </a:solidFill>
                  </a:tcPr>
                </a:tc>
                <a:tc>
                  <a:txBody>
                    <a:bodyPr/>
                    <a:lstStyle/>
                    <a:p>
                      <a:r>
                        <a:rPr lang="en-US" dirty="0" smtClean="0">
                          <a:latin typeface="Calibri"/>
                          <a:cs typeface="Calibri"/>
                        </a:rPr>
                        <a:t>Interact</a:t>
                      </a:r>
                      <a:r>
                        <a:rPr lang="en-US" baseline="0" dirty="0" smtClean="0">
                          <a:latin typeface="Calibri"/>
                          <a:cs typeface="Calibri"/>
                        </a:rPr>
                        <a:t> and show progress continuously</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Describe: No single methodology fits all</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Use the agile manifest and its accompanying principles</a:t>
                      </a:r>
                      <a:endParaRPr lang="en-US" dirty="0">
                        <a:latin typeface="Calibri"/>
                        <a:cs typeface="Calibri"/>
                      </a:endParaRPr>
                    </a:p>
                  </a:txBody>
                  <a:tcPr>
                    <a:solidFill>
                      <a:srgbClr val="CCFFCC"/>
                    </a:solidFill>
                  </a:tcPr>
                </a:tc>
                <a:tc>
                  <a:txBody>
                    <a:bodyPr/>
                    <a:lstStyle/>
                    <a:p>
                      <a:r>
                        <a:rPr lang="en-US" dirty="0" smtClean="0">
                          <a:latin typeface="Calibri"/>
                          <a:cs typeface="Calibri"/>
                        </a:rPr>
                        <a:t>Develop SW</a:t>
                      </a:r>
                      <a:r>
                        <a:rPr lang="en-US" baseline="0" dirty="0" smtClean="0">
                          <a:latin typeface="Calibri"/>
                          <a:cs typeface="Calibri"/>
                        </a:rPr>
                        <a:t> using small and frequent iterations</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Discuss: methodology needs to adopt to culture </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Discuss what is different</a:t>
                      </a:r>
                      <a:r>
                        <a:rPr lang="en-US" baseline="0" dirty="0" smtClean="0">
                          <a:latin typeface="Calibri"/>
                          <a:cs typeface="Calibri"/>
                        </a:rPr>
                        <a:t> when leading an agile team</a:t>
                      </a:r>
                      <a:endParaRPr lang="en-US" dirty="0">
                        <a:latin typeface="Calibri"/>
                        <a:cs typeface="Calibri"/>
                      </a:endParaRPr>
                    </a:p>
                  </a:txBody>
                  <a:tcPr>
                    <a:solidFill>
                      <a:srgbClr val="CCFFCC"/>
                    </a:solidFill>
                  </a:tcPr>
                </a:tc>
                <a:tc>
                  <a:txBody>
                    <a:bodyPr/>
                    <a:lstStyle/>
                    <a:p>
                      <a:r>
                        <a:rPr lang="en-US" dirty="0" smtClean="0">
                          <a:latin typeface="Calibri"/>
                          <a:cs typeface="Calibri"/>
                        </a:rPr>
                        <a:t>Use test-driven dev. and automated tests</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Refactor a program/design</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Be member of agile team</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Incremental planning using user stories</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bl>
          </a:graphicData>
        </a:graphic>
      </p:graphicFrame>
      <p:sp>
        <p:nvSpPr>
          <p:cNvPr id="4" name="Footer Placeholder 3"/>
          <p:cNvSpPr>
            <a:spLocks noGrp="1"/>
          </p:cNvSpPr>
          <p:nvPr>
            <p:ph type="ftr" sz="quarter" idx="11"/>
          </p:nvPr>
        </p:nvSpPr>
        <p:spPr>
          <a:xfrm>
            <a:off x="2590800" y="6356350"/>
            <a:ext cx="3962400" cy="365125"/>
          </a:xfrm>
          <a:prstGeom prst="rect">
            <a:avLst/>
          </a:prstGeom>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1974DF9-AD47-4691-BA21-BBFCE3637A9A}" type="slidenum">
              <a:rPr lang="en-US" smtClean="0">
                <a:solidFill>
                  <a:prstClr val="black">
                    <a:tint val="75000"/>
                  </a:prstClr>
                </a:solidFill>
              </a:rPr>
              <a:pPr/>
              <a:t>31</a:t>
            </a:fld>
            <a:endParaRPr lang="en-US">
              <a:solidFill>
                <a:prstClr val="black">
                  <a:tint val="75000"/>
                </a:prstClr>
              </a:solidFill>
            </a:endParaRPr>
          </a:p>
        </p:txBody>
      </p:sp>
      <p:sp>
        <p:nvSpPr>
          <p:cNvPr id="7" name="TextBox 6"/>
          <p:cNvSpPr txBox="1"/>
          <p:nvPr/>
        </p:nvSpPr>
        <p:spPr>
          <a:xfrm rot="16200000">
            <a:off x="-230624" y="3253511"/>
            <a:ext cx="929461" cy="369332"/>
          </a:xfrm>
          <a:prstGeom prst="rect">
            <a:avLst/>
          </a:prstGeom>
          <a:noFill/>
        </p:spPr>
        <p:txBody>
          <a:bodyPr wrap="none" rtlCol="0">
            <a:spAutoFit/>
          </a:bodyPr>
          <a:lstStyle/>
          <a:p>
            <a:r>
              <a:rPr lang="en-US" b="1" dirty="0" smtClean="0"/>
              <a:t>Sprint 1</a:t>
            </a:r>
            <a:endParaRPr lang="en-US" b="1" dirty="0"/>
          </a:p>
        </p:txBody>
      </p:sp>
      <p:sp>
        <p:nvSpPr>
          <p:cNvPr id="8" name="TextBox 7"/>
          <p:cNvSpPr txBox="1"/>
          <p:nvPr/>
        </p:nvSpPr>
        <p:spPr>
          <a:xfrm rot="16200000">
            <a:off x="2506495" y="5480894"/>
            <a:ext cx="929461" cy="369332"/>
          </a:xfrm>
          <a:prstGeom prst="rect">
            <a:avLst/>
          </a:prstGeom>
          <a:noFill/>
        </p:spPr>
        <p:txBody>
          <a:bodyPr wrap="none" rtlCol="0">
            <a:spAutoFit/>
          </a:bodyPr>
          <a:lstStyle/>
          <a:p>
            <a:r>
              <a:rPr lang="en-US" b="1" dirty="0" smtClean="0"/>
              <a:t>Sprint 2</a:t>
            </a:r>
            <a:endParaRPr lang="en-US" b="1" dirty="0"/>
          </a:p>
        </p:txBody>
      </p:sp>
      <p:sp>
        <p:nvSpPr>
          <p:cNvPr id="9" name="TextBox 8"/>
          <p:cNvSpPr txBox="1"/>
          <p:nvPr/>
        </p:nvSpPr>
        <p:spPr>
          <a:xfrm rot="16200000">
            <a:off x="8406736" y="2476450"/>
            <a:ext cx="929461" cy="369332"/>
          </a:xfrm>
          <a:prstGeom prst="rect">
            <a:avLst/>
          </a:prstGeom>
          <a:noFill/>
        </p:spPr>
        <p:txBody>
          <a:bodyPr wrap="none" rtlCol="0">
            <a:spAutoFit/>
          </a:bodyPr>
          <a:lstStyle/>
          <a:p>
            <a:r>
              <a:rPr lang="en-US" b="1" dirty="0" smtClean="0"/>
              <a:t>Sprint 3</a:t>
            </a:r>
            <a:endParaRPr lang="en-US" b="1" dirty="0"/>
          </a:p>
        </p:txBody>
      </p:sp>
      <p:sp>
        <p:nvSpPr>
          <p:cNvPr id="3" name="Rectangle 2"/>
          <p:cNvSpPr/>
          <p:nvPr/>
        </p:nvSpPr>
        <p:spPr bwMode="auto">
          <a:xfrm>
            <a:off x="448063" y="1600200"/>
            <a:ext cx="2768213" cy="64384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
        <p:nvSpPr>
          <p:cNvPr id="10" name="Rectangle 9"/>
          <p:cNvSpPr/>
          <p:nvPr/>
        </p:nvSpPr>
        <p:spPr bwMode="auto">
          <a:xfrm>
            <a:off x="440078" y="4081232"/>
            <a:ext cx="2768213" cy="64384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
        <p:nvSpPr>
          <p:cNvPr id="11" name="Rectangle 10"/>
          <p:cNvSpPr/>
          <p:nvPr/>
        </p:nvSpPr>
        <p:spPr bwMode="auto">
          <a:xfrm>
            <a:off x="5918587" y="1600200"/>
            <a:ext cx="2768213" cy="2481032"/>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Tree>
    <p:extLst>
      <p:ext uri="{BB962C8B-B14F-4D97-AF65-F5344CB8AC3E}">
        <p14:creationId xmlns:p14="http://schemas.microsoft.com/office/powerpoint/2010/main" val="3736616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80" name="Line 8"/>
          <p:cNvSpPr>
            <a:spLocks noChangeShapeType="1"/>
          </p:cNvSpPr>
          <p:nvPr/>
        </p:nvSpPr>
        <p:spPr bwMode="auto">
          <a:xfrm>
            <a:off x="5339822" y="5309129"/>
            <a:ext cx="1300162" cy="0"/>
          </a:xfrm>
          <a:prstGeom prst="line">
            <a:avLst/>
          </a:prstGeom>
          <a:noFill/>
          <a:ln w="28575">
            <a:solidFill>
              <a:schemeClr val="tx1"/>
            </a:solidFill>
            <a:round/>
            <a:headEnd/>
            <a:tailEnd type="triangle" w="med" len="med"/>
          </a:ln>
        </p:spPr>
        <p:txBody>
          <a:bodyPr wrap="none" anchor="ctr"/>
          <a:lstStyle/>
          <a:p>
            <a:endParaRPr lang="de-DE"/>
          </a:p>
        </p:txBody>
      </p:sp>
      <p:sp>
        <p:nvSpPr>
          <p:cNvPr id="54281" name="Line 9"/>
          <p:cNvSpPr>
            <a:spLocks noChangeShapeType="1"/>
          </p:cNvSpPr>
          <p:nvPr/>
        </p:nvSpPr>
        <p:spPr bwMode="auto">
          <a:xfrm flipV="1">
            <a:off x="7016222" y="5302779"/>
            <a:ext cx="1516062" cy="1588"/>
          </a:xfrm>
          <a:prstGeom prst="line">
            <a:avLst/>
          </a:prstGeom>
          <a:noFill/>
          <a:ln w="28575">
            <a:solidFill>
              <a:schemeClr val="tx1"/>
            </a:solidFill>
            <a:round/>
            <a:headEnd/>
            <a:tailEnd type="triangle" w="med" len="med"/>
          </a:ln>
        </p:spPr>
        <p:txBody>
          <a:bodyPr wrap="none" anchor="ctr"/>
          <a:lstStyle/>
          <a:p>
            <a:endParaRPr lang="de-DE"/>
          </a:p>
        </p:txBody>
      </p:sp>
      <p:sp>
        <p:nvSpPr>
          <p:cNvPr id="28679" name="Line 11"/>
          <p:cNvSpPr>
            <a:spLocks noChangeShapeType="1"/>
          </p:cNvSpPr>
          <p:nvPr/>
        </p:nvSpPr>
        <p:spPr bwMode="auto">
          <a:xfrm>
            <a:off x="6943197" y="5472642"/>
            <a:ext cx="681037" cy="490537"/>
          </a:xfrm>
          <a:prstGeom prst="line">
            <a:avLst/>
          </a:prstGeom>
          <a:noFill/>
          <a:ln w="28575">
            <a:solidFill>
              <a:schemeClr val="tx1"/>
            </a:solidFill>
            <a:round/>
            <a:headEnd/>
            <a:tailEnd type="triangle" w="med" len="med"/>
          </a:ln>
        </p:spPr>
        <p:txBody>
          <a:bodyPr wrap="none" anchor="ctr"/>
          <a:lstStyle/>
          <a:p>
            <a:endParaRPr lang="de-DE"/>
          </a:p>
        </p:txBody>
      </p:sp>
      <p:sp>
        <p:nvSpPr>
          <p:cNvPr id="28680" name="Freeform 7"/>
          <p:cNvSpPr>
            <a:spLocks/>
          </p:cNvSpPr>
          <p:nvPr/>
        </p:nvSpPr>
        <p:spPr bwMode="auto">
          <a:xfrm>
            <a:off x="5284259" y="5463117"/>
            <a:ext cx="541338" cy="484187"/>
          </a:xfrm>
          <a:custGeom>
            <a:avLst/>
            <a:gdLst>
              <a:gd name="T0" fmla="*/ 0 w 384"/>
              <a:gd name="T1" fmla="*/ 0 h 192"/>
              <a:gd name="T2" fmla="*/ 2147483647 w 384"/>
              <a:gd name="T3" fmla="*/ 2147483647 h 192"/>
              <a:gd name="T4" fmla="*/ 0 60000 65536"/>
              <a:gd name="T5" fmla="*/ 0 60000 65536"/>
              <a:gd name="T6" fmla="*/ 0 w 384"/>
              <a:gd name="T7" fmla="*/ 0 h 192"/>
              <a:gd name="T8" fmla="*/ 384 w 384"/>
              <a:gd name="T9" fmla="*/ 192 h 192"/>
            </a:gdLst>
            <a:ahLst/>
            <a:cxnLst>
              <a:cxn ang="T4">
                <a:pos x="T0" y="T1"/>
              </a:cxn>
              <a:cxn ang="T5">
                <a:pos x="T2" y="T3"/>
              </a:cxn>
            </a:cxnLst>
            <a:rect l="T6" t="T7" r="T8" b="T9"/>
            <a:pathLst>
              <a:path w="384" h="192">
                <a:moveTo>
                  <a:pt x="0" y="0"/>
                </a:moveTo>
                <a:cubicBezTo>
                  <a:pt x="0" y="0"/>
                  <a:pt x="192" y="96"/>
                  <a:pt x="384" y="192"/>
                </a:cubicBezTo>
              </a:path>
            </a:pathLst>
          </a:custGeom>
          <a:noFill/>
          <a:ln w="28575">
            <a:solidFill>
              <a:schemeClr val="tx1"/>
            </a:solidFill>
            <a:round/>
            <a:headEnd/>
            <a:tailEnd type="triangle" w="med" len="med"/>
          </a:ln>
        </p:spPr>
        <p:txBody>
          <a:bodyPr wrap="none" anchor="ctr"/>
          <a:lstStyle/>
          <a:p>
            <a:endParaRPr lang="de-DE"/>
          </a:p>
        </p:txBody>
      </p:sp>
      <p:sp>
        <p:nvSpPr>
          <p:cNvPr id="54274" name="AutoShape 2"/>
          <p:cNvSpPr>
            <a:spLocks noChangeArrowheads="1"/>
          </p:cNvSpPr>
          <p:nvPr/>
        </p:nvSpPr>
        <p:spPr bwMode="auto">
          <a:xfrm>
            <a:off x="4976284" y="5048779"/>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75" name="Rectangle 3"/>
          <p:cNvSpPr>
            <a:spLocks noGrp="1" noChangeArrowheads="1"/>
          </p:cNvSpPr>
          <p:nvPr>
            <p:ph type="title"/>
          </p:nvPr>
        </p:nvSpPr>
        <p:spPr/>
        <p:txBody>
          <a:bodyPr/>
          <a:lstStyle/>
          <a:p>
            <a:pPr eaLnBrk="1" hangingPunct="1"/>
            <a:r>
              <a:rPr lang="en-US" sz="3200" dirty="0" smtClean="0"/>
              <a:t>Task (10min): </a:t>
            </a:r>
            <a:br>
              <a:rPr lang="en-US" sz="3200" dirty="0" smtClean="0"/>
            </a:br>
            <a:r>
              <a:rPr lang="en-US" sz="3200" dirty="0" smtClean="0"/>
              <a:t>How to make this project more agile?</a:t>
            </a:r>
            <a:endParaRPr lang="en-US" sz="1400" i="1" dirty="0" smtClean="0"/>
          </a:p>
        </p:txBody>
      </p:sp>
      <p:sp>
        <p:nvSpPr>
          <p:cNvPr id="54276" name="Rectangle 4"/>
          <p:cNvSpPr>
            <a:spLocks noGrp="1" noChangeArrowheads="1"/>
          </p:cNvSpPr>
          <p:nvPr>
            <p:ph type="body" idx="1"/>
          </p:nvPr>
        </p:nvSpPr>
        <p:spPr>
          <a:xfrm>
            <a:off x="179388" y="1729833"/>
            <a:ext cx="8785225" cy="3889375"/>
          </a:xfrm>
        </p:spPr>
        <p:txBody>
          <a:bodyPr/>
          <a:lstStyle/>
          <a:p>
            <a:pPr eaLnBrk="1" hangingPunct="1"/>
            <a:r>
              <a:rPr lang="en-US" sz="2200" b="0" dirty="0" smtClean="0"/>
              <a:t>Remove pressure through lightweight </a:t>
            </a:r>
            <a:r>
              <a:rPr lang="en-US" sz="2200" b="0" dirty="0" err="1" smtClean="0"/>
              <a:t>approachs</a:t>
            </a:r>
            <a:endParaRPr lang="en-US" sz="2200" b="0" dirty="0" smtClean="0"/>
          </a:p>
          <a:p>
            <a:pPr lvl="1" eaLnBrk="1" hangingPunct="1"/>
            <a:r>
              <a:rPr lang="en-US" dirty="0" smtClean="0">
                <a:ea typeface="ＭＳ Ｐゴシック" pitchFamily="-107" charset="-128"/>
              </a:rPr>
              <a:t>Discard unnecessary documents</a:t>
            </a:r>
          </a:p>
          <a:p>
            <a:pPr lvl="1" eaLnBrk="1" hangingPunct="1"/>
            <a:r>
              <a:rPr lang="en-US" dirty="0" smtClean="0">
                <a:ea typeface="ＭＳ Ｐゴシック" pitchFamily="-107" charset="-128"/>
              </a:rPr>
              <a:t>Minimize process-requirements and templates</a:t>
            </a:r>
          </a:p>
          <a:p>
            <a:pPr lvl="1" eaLnBrk="1" hangingPunct="1"/>
            <a:endParaRPr lang="en-US" dirty="0" smtClean="0">
              <a:ea typeface="ＭＳ Ｐゴシック" pitchFamily="-107" charset="-128"/>
            </a:endParaRPr>
          </a:p>
          <a:p>
            <a:pPr eaLnBrk="1" hangingPunct="1"/>
            <a:r>
              <a:rPr lang="en-US" sz="2200" b="0" dirty="0" smtClean="0"/>
              <a:t>Provide </a:t>
            </a:r>
            <a:r>
              <a:rPr lang="en-US" sz="2200" b="0" dirty="0" smtClean="0"/>
              <a:t>feedback for </a:t>
            </a:r>
            <a:r>
              <a:rPr lang="en-US" sz="2200" b="0" dirty="0" smtClean="0"/>
              <a:t>vague requirements and changes</a:t>
            </a:r>
          </a:p>
          <a:p>
            <a:pPr lvl="1" eaLnBrk="1" hangingPunct="1"/>
            <a:r>
              <a:rPr lang="en-US" dirty="0" smtClean="0">
                <a:ea typeface="ＭＳ Ｐゴシック" pitchFamily="-107" charset="-128"/>
              </a:rPr>
              <a:t>Quickly to the core system, then incremental evolution</a:t>
            </a:r>
          </a:p>
          <a:p>
            <a:pPr lvl="1" eaLnBrk="1" hangingPunct="1"/>
            <a:endParaRPr lang="en-US" dirty="0" smtClean="0">
              <a:ea typeface="ＭＳ Ｐゴシック" pitchFamily="-107" charset="-128"/>
            </a:endParaRPr>
          </a:p>
          <a:p>
            <a:pPr eaLnBrk="1" hangingPunct="1"/>
            <a:r>
              <a:rPr lang="en-US" sz="2200" b="0" dirty="0" smtClean="0"/>
              <a:t>Better feedback</a:t>
            </a:r>
          </a:p>
          <a:p>
            <a:pPr lvl="1" eaLnBrk="1" hangingPunct="1"/>
            <a:r>
              <a:rPr lang="en-US" dirty="0" smtClean="0">
                <a:ea typeface="ＭＳ Ｐゴシック" pitchFamily="-107" charset="-128"/>
              </a:rPr>
              <a:t>Organizational and technical </a:t>
            </a:r>
            <a:br>
              <a:rPr lang="en-US" dirty="0" smtClean="0">
                <a:ea typeface="ＭＳ Ｐゴシック" pitchFamily="-107" charset="-128"/>
              </a:rPr>
            </a:br>
            <a:r>
              <a:rPr lang="en-US" dirty="0" smtClean="0">
                <a:ea typeface="ＭＳ Ｐゴシック" pitchFamily="-107" charset="-128"/>
              </a:rPr>
              <a:t>change</a:t>
            </a:r>
          </a:p>
          <a:p>
            <a:pPr lvl="1" eaLnBrk="1" hangingPunct="1"/>
            <a:r>
              <a:rPr lang="en-US" dirty="0" smtClean="0">
                <a:ea typeface="ＭＳ Ｐゴシック" pitchFamily="-107" charset="-128"/>
              </a:rPr>
              <a:t>Closer collaboration with </a:t>
            </a:r>
            <a:br>
              <a:rPr lang="en-US" dirty="0" smtClean="0">
                <a:ea typeface="ＭＳ Ｐゴシック" pitchFamily="-107" charset="-128"/>
              </a:rPr>
            </a:br>
            <a:r>
              <a:rPr lang="en-US" dirty="0" smtClean="0">
                <a:ea typeface="ＭＳ Ｐゴシック" pitchFamily="-107" charset="-128"/>
              </a:rPr>
              <a:t>customer</a:t>
            </a:r>
          </a:p>
        </p:txBody>
      </p:sp>
      <p:sp>
        <p:nvSpPr>
          <p:cNvPr id="54277" name="AutoShape 5"/>
          <p:cNvSpPr>
            <a:spLocks noChangeArrowheads="1"/>
          </p:cNvSpPr>
          <p:nvPr/>
        </p:nvSpPr>
        <p:spPr bwMode="auto">
          <a:xfrm>
            <a:off x="5839884" y="5701242"/>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685" name="AutoShape 6"/>
          <p:cNvSpPr>
            <a:spLocks noChangeArrowheads="1"/>
          </p:cNvSpPr>
          <p:nvPr/>
        </p:nvSpPr>
        <p:spPr bwMode="auto">
          <a:xfrm>
            <a:off x="7624234" y="5636154"/>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82" name="Line 10"/>
          <p:cNvSpPr>
            <a:spLocks noChangeShapeType="1"/>
          </p:cNvSpPr>
          <p:nvPr/>
        </p:nvSpPr>
        <p:spPr bwMode="auto">
          <a:xfrm flipV="1">
            <a:off x="6332009" y="5696479"/>
            <a:ext cx="287338" cy="266700"/>
          </a:xfrm>
          <a:prstGeom prst="line">
            <a:avLst/>
          </a:prstGeom>
          <a:noFill/>
          <a:ln w="28575">
            <a:solidFill>
              <a:schemeClr val="tx1"/>
            </a:solidFill>
            <a:round/>
            <a:headEnd/>
            <a:tailEnd type="triangle" w="med" len="med"/>
          </a:ln>
        </p:spPr>
        <p:txBody>
          <a:bodyPr wrap="none" anchor="ctr"/>
          <a:lstStyle/>
          <a:p>
            <a:endParaRPr lang="de-DE"/>
          </a:p>
        </p:txBody>
      </p:sp>
      <p:sp>
        <p:nvSpPr>
          <p:cNvPr id="28687" name="Line 12"/>
          <p:cNvSpPr>
            <a:spLocks noChangeShapeType="1"/>
          </p:cNvSpPr>
          <p:nvPr/>
        </p:nvSpPr>
        <p:spPr bwMode="auto">
          <a:xfrm flipV="1">
            <a:off x="8117947" y="5571067"/>
            <a:ext cx="368300" cy="260350"/>
          </a:xfrm>
          <a:prstGeom prst="line">
            <a:avLst/>
          </a:prstGeom>
          <a:noFill/>
          <a:ln w="28575">
            <a:solidFill>
              <a:schemeClr val="tx1"/>
            </a:solidFill>
            <a:prstDash val="sysDot"/>
            <a:round/>
            <a:headEnd/>
            <a:tailEnd type="triangle" w="med" len="med"/>
          </a:ln>
        </p:spPr>
        <p:txBody>
          <a:bodyPr wrap="none" anchor="ctr"/>
          <a:lstStyle/>
          <a:p>
            <a:endParaRPr lang="de-DE"/>
          </a:p>
        </p:txBody>
      </p:sp>
      <p:sp>
        <p:nvSpPr>
          <p:cNvPr id="54288" name="AutoShape 16"/>
          <p:cNvSpPr>
            <a:spLocks noChangeArrowheads="1"/>
          </p:cNvSpPr>
          <p:nvPr/>
        </p:nvSpPr>
        <p:spPr bwMode="auto">
          <a:xfrm>
            <a:off x="6639984"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2" name="AutoShape 20"/>
          <p:cNvSpPr>
            <a:spLocks noChangeArrowheads="1"/>
          </p:cNvSpPr>
          <p:nvPr/>
        </p:nvSpPr>
        <p:spPr bwMode="auto">
          <a:xfrm>
            <a:off x="8548159"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5" name="AutoShape 23"/>
          <p:cNvSpPr>
            <a:spLocks noChangeArrowheads="1"/>
          </p:cNvSpPr>
          <p:nvPr/>
        </p:nvSpPr>
        <p:spPr bwMode="auto">
          <a:xfrm>
            <a:off x="8668809" y="5174192"/>
            <a:ext cx="307975" cy="39211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nvGrpSpPr>
          <p:cNvPr id="2" name="Group 39"/>
          <p:cNvGrpSpPr>
            <a:grpSpLocks/>
          </p:cNvGrpSpPr>
          <p:nvPr/>
        </p:nvGrpSpPr>
        <p:grpSpPr bwMode="auto">
          <a:xfrm>
            <a:off x="7500409" y="5586942"/>
            <a:ext cx="733425" cy="719137"/>
            <a:chOff x="4050" y="3385"/>
            <a:chExt cx="462" cy="453"/>
          </a:xfrm>
        </p:grpSpPr>
        <p:sp>
          <p:nvSpPr>
            <p:cNvPr id="28708" name="Line 25"/>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9" name="Line 26"/>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3" name="Group 40"/>
          <p:cNvGrpSpPr>
            <a:grpSpLocks/>
          </p:cNvGrpSpPr>
          <p:nvPr/>
        </p:nvGrpSpPr>
        <p:grpSpPr bwMode="auto">
          <a:xfrm>
            <a:off x="5716059" y="5605992"/>
            <a:ext cx="733425" cy="719137"/>
            <a:chOff x="4050" y="3385"/>
            <a:chExt cx="462" cy="453"/>
          </a:xfrm>
        </p:grpSpPr>
        <p:sp>
          <p:nvSpPr>
            <p:cNvPr id="28706" name="Line 41"/>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7" name="Line 42"/>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4" name="Group 43"/>
          <p:cNvGrpSpPr>
            <a:grpSpLocks/>
          </p:cNvGrpSpPr>
          <p:nvPr/>
        </p:nvGrpSpPr>
        <p:grpSpPr bwMode="auto">
          <a:xfrm>
            <a:off x="4946122" y="5031317"/>
            <a:ext cx="554037" cy="652462"/>
            <a:chOff x="816" y="3696"/>
            <a:chExt cx="432" cy="480"/>
          </a:xfrm>
        </p:grpSpPr>
        <p:sp>
          <p:nvSpPr>
            <p:cNvPr id="28704" name="Rectangle 44"/>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5" name="AutoShape 45"/>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grpSp>
        <p:nvGrpSpPr>
          <p:cNvPr id="5" name="Group 47"/>
          <p:cNvGrpSpPr>
            <a:grpSpLocks/>
          </p:cNvGrpSpPr>
          <p:nvPr/>
        </p:nvGrpSpPr>
        <p:grpSpPr bwMode="auto">
          <a:xfrm>
            <a:off x="6600297" y="5066242"/>
            <a:ext cx="554037" cy="652462"/>
            <a:chOff x="816" y="3696"/>
            <a:chExt cx="432" cy="480"/>
          </a:xfrm>
        </p:grpSpPr>
        <p:sp>
          <p:nvSpPr>
            <p:cNvPr id="28702" name="Rectangle 48"/>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3" name="AutoShape 49"/>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2" name="Line 50"/>
          <p:cNvSpPr>
            <a:spLocks noChangeShapeType="1"/>
          </p:cNvSpPr>
          <p:nvPr/>
        </p:nvSpPr>
        <p:spPr bwMode="auto">
          <a:xfrm flipV="1">
            <a:off x="6330422" y="5534554"/>
            <a:ext cx="465137" cy="428625"/>
          </a:xfrm>
          <a:prstGeom prst="line">
            <a:avLst/>
          </a:prstGeom>
          <a:noFill/>
          <a:ln w="28575">
            <a:solidFill>
              <a:schemeClr val="tx1"/>
            </a:solidFill>
            <a:round/>
            <a:headEnd/>
            <a:tailEnd type="triangle" w="med" len="med"/>
          </a:ln>
        </p:spPr>
        <p:txBody>
          <a:bodyPr wrap="none" anchor="ctr"/>
          <a:lstStyle/>
          <a:p>
            <a:endParaRPr lang="de-DE"/>
          </a:p>
        </p:txBody>
      </p:sp>
      <p:sp>
        <p:nvSpPr>
          <p:cNvPr id="54323" name="Line 51"/>
          <p:cNvSpPr>
            <a:spLocks noChangeShapeType="1"/>
          </p:cNvSpPr>
          <p:nvPr/>
        </p:nvSpPr>
        <p:spPr bwMode="auto">
          <a:xfrm>
            <a:off x="5335059" y="5305954"/>
            <a:ext cx="1427163" cy="0"/>
          </a:xfrm>
          <a:prstGeom prst="line">
            <a:avLst/>
          </a:prstGeom>
          <a:noFill/>
          <a:ln w="28575">
            <a:solidFill>
              <a:schemeClr val="tx1"/>
            </a:solidFill>
            <a:round/>
            <a:headEnd/>
            <a:tailEnd type="triangle" w="med" len="med"/>
          </a:ln>
        </p:spPr>
        <p:txBody>
          <a:bodyPr wrap="none" anchor="ctr"/>
          <a:lstStyle/>
          <a:p>
            <a:endParaRPr lang="de-DE"/>
          </a:p>
        </p:txBody>
      </p:sp>
      <p:grpSp>
        <p:nvGrpSpPr>
          <p:cNvPr id="6" name="Group 27"/>
          <p:cNvGrpSpPr>
            <a:grpSpLocks/>
          </p:cNvGrpSpPr>
          <p:nvPr/>
        </p:nvGrpSpPr>
        <p:grpSpPr bwMode="auto">
          <a:xfrm>
            <a:off x="5716059" y="5178954"/>
            <a:ext cx="738188" cy="260350"/>
            <a:chOff x="1392" y="3792"/>
            <a:chExt cx="576" cy="192"/>
          </a:xfrm>
        </p:grpSpPr>
        <p:sp>
          <p:nvSpPr>
            <p:cNvPr id="28699" name="AutoShape 28"/>
            <p:cNvSpPr>
              <a:spLocks noChangeArrowheads="1"/>
            </p:cNvSpPr>
            <p:nvPr/>
          </p:nvSpPr>
          <p:spPr bwMode="auto">
            <a:xfrm>
              <a:off x="182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0" name="AutoShape 29"/>
            <p:cNvSpPr>
              <a:spLocks noChangeArrowheads="1"/>
            </p:cNvSpPr>
            <p:nvPr/>
          </p:nvSpPr>
          <p:spPr bwMode="auto">
            <a:xfrm>
              <a:off x="158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1" name="AutoShape 30"/>
            <p:cNvSpPr>
              <a:spLocks noChangeArrowheads="1"/>
            </p:cNvSpPr>
            <p:nvPr/>
          </p:nvSpPr>
          <p:spPr bwMode="auto">
            <a:xfrm>
              <a:off x="1392"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7" name="Line 55"/>
          <p:cNvSpPr>
            <a:spLocks noChangeShapeType="1"/>
          </p:cNvSpPr>
          <p:nvPr/>
        </p:nvSpPr>
        <p:spPr bwMode="auto">
          <a:xfrm flipV="1">
            <a:off x="7016222" y="5304367"/>
            <a:ext cx="1611312" cy="1587"/>
          </a:xfrm>
          <a:prstGeom prst="line">
            <a:avLst/>
          </a:prstGeom>
          <a:noFill/>
          <a:ln w="28575">
            <a:solidFill>
              <a:schemeClr val="tx1"/>
            </a:solidFill>
            <a:round/>
            <a:headEnd/>
            <a:tailEnd type="triangle" w="med" len="med"/>
          </a:ln>
        </p:spPr>
        <p:txBody>
          <a:bodyPr wrap="none" anchor="ctr"/>
          <a:lstStyle/>
          <a:p>
            <a:endParaRPr lang="de-DE"/>
          </a:p>
        </p:txBody>
      </p:sp>
      <p:graphicFrame>
        <p:nvGraphicFramePr>
          <p:cNvPr id="54308" name="Object 36"/>
          <p:cNvGraphicFramePr>
            <a:graphicFrameLocks noChangeAspect="1"/>
          </p:cNvGraphicFramePr>
          <p:nvPr>
            <p:extLst>
              <p:ext uri="{D42A27DB-BD31-4B8C-83A1-F6EECF244321}">
                <p14:modId xmlns:p14="http://schemas.microsoft.com/office/powerpoint/2010/main" val="2334500043"/>
              </p:ext>
            </p:extLst>
          </p:nvPr>
        </p:nvGraphicFramePr>
        <p:xfrm>
          <a:off x="5552547" y="5558367"/>
          <a:ext cx="1008062" cy="817562"/>
        </p:xfrm>
        <a:graphic>
          <a:graphicData uri="http://schemas.openxmlformats.org/presentationml/2006/ole">
            <mc:AlternateContent xmlns:mc="http://schemas.openxmlformats.org/markup-compatibility/2006">
              <mc:Choice xmlns:v="urn:schemas-microsoft-com:vml" Requires="v">
                <p:oleObj spid="_x0000_s1053" name="Clip" r:id="rId4" imgW="4519440" imgH="3466800" progId="">
                  <p:embed/>
                </p:oleObj>
              </mc:Choice>
              <mc:Fallback>
                <p:oleObj name="Clip" r:id="rId4" imgW="4519440" imgH="3466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2547" y="5558367"/>
                        <a:ext cx="1008062"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34271549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par>
                          <p:cTn id="11" fill="hold">
                            <p:stCondLst>
                              <p:cond delay="0"/>
                            </p:stCondLst>
                            <p:childTnLst>
                              <p:par>
                                <p:cTn id="12" presetID="55"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par>
                                <p:cTn id="17" presetID="23" presetClass="entr" presetSubtype="28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strVal val="4/3*#ppt_w"/>
                                          </p:val>
                                        </p:tav>
                                        <p:tav tm="100000">
                                          <p:val>
                                            <p:strVal val="#ppt_w"/>
                                          </p:val>
                                        </p:tav>
                                      </p:tavLst>
                                    </p:anim>
                                    <p:anim calcmode="lin" valueType="num">
                                      <p:cBhvr>
                                        <p:cTn id="20" dur="500" fill="hold"/>
                                        <p:tgtEl>
                                          <p:spTgt spid="4"/>
                                        </p:tgtEl>
                                        <p:attrNameLst>
                                          <p:attrName>ppt_h</p:attrName>
                                        </p:attrNameLst>
                                      </p:cBhvr>
                                      <p:tavLst>
                                        <p:tav tm="0">
                                          <p:val>
                                            <p:strVal val="4/3*#ppt_h"/>
                                          </p:val>
                                        </p:tav>
                                        <p:tav tm="100000">
                                          <p:val>
                                            <p:strVal val="#ppt_h"/>
                                          </p:val>
                                        </p:tav>
                                      </p:tavLst>
                                    </p:anim>
                                  </p:childTnLst>
                                </p:cTn>
                              </p:par>
                              <p:par>
                                <p:cTn id="21" presetID="1" presetClass="exit" presetSubtype="0" fill="hold" grpId="0" nodeType="withEffect">
                                  <p:stCondLst>
                                    <p:cond delay="0"/>
                                  </p:stCondLst>
                                  <p:childTnLst>
                                    <p:set>
                                      <p:cBhvr>
                                        <p:cTn id="22" dur="1" fill="hold">
                                          <p:stCondLst>
                                            <p:cond delay="0"/>
                                          </p:stCondLst>
                                        </p:cTn>
                                        <p:tgtEl>
                                          <p:spTgt spid="54274"/>
                                        </p:tgtEl>
                                        <p:attrNameLst>
                                          <p:attrName>style.visibility</p:attrName>
                                        </p:attrNameLst>
                                      </p:cBhvr>
                                      <p:to>
                                        <p:strVal val="hidden"/>
                                      </p:to>
                                    </p:set>
                                  </p:childTnLst>
                                </p:cTn>
                              </p:par>
                              <p:par>
                                <p:cTn id="23" presetID="23" presetClass="entr" presetSubtype="28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strVal val="4/3*#ppt_w"/>
                                          </p:val>
                                        </p:tav>
                                        <p:tav tm="100000">
                                          <p:val>
                                            <p:strVal val="#ppt_w"/>
                                          </p:val>
                                        </p:tav>
                                      </p:tavLst>
                                    </p:anim>
                                    <p:anim calcmode="lin" valueType="num">
                                      <p:cBhvr>
                                        <p:cTn id="26" dur="500" fill="hold"/>
                                        <p:tgtEl>
                                          <p:spTgt spid="5"/>
                                        </p:tgtEl>
                                        <p:attrNameLst>
                                          <p:attrName>ppt_h</p:attrName>
                                        </p:attrNameLst>
                                      </p:cBhvr>
                                      <p:tavLst>
                                        <p:tav tm="0">
                                          <p:val>
                                            <p:strVal val="4/3*#ppt_h"/>
                                          </p:val>
                                        </p:tav>
                                        <p:tav tm="100000">
                                          <p:val>
                                            <p:strVal val="#ppt_h"/>
                                          </p:val>
                                        </p:tav>
                                      </p:tavLst>
                                    </p:anim>
                                  </p:childTnLst>
                                </p:cTn>
                              </p:par>
                              <p:par>
                                <p:cTn id="27" presetID="1" presetClass="exit" presetSubtype="0" fill="hold" grpId="0" nodeType="withEffect">
                                  <p:stCondLst>
                                    <p:cond delay="0"/>
                                  </p:stCondLst>
                                  <p:childTnLst>
                                    <p:set>
                                      <p:cBhvr>
                                        <p:cTn id="28" dur="1" fill="hold">
                                          <p:stCondLst>
                                            <p:cond delay="0"/>
                                          </p:stCondLst>
                                        </p:cTn>
                                        <p:tgtEl>
                                          <p:spTgt spid="5428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4322"/>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5428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4323"/>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54280"/>
                                        </p:tgtEl>
                                        <p:attrNameLst>
                                          <p:attrName>style.visibility</p:attrName>
                                        </p:attrNameLst>
                                      </p:cBhvr>
                                      <p:to>
                                        <p:strVal val="hidden"/>
                                      </p:to>
                                    </p:set>
                                  </p:childTnLst>
                                </p:cTn>
                              </p:par>
                              <p:par>
                                <p:cTn id="37" presetID="55"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1000" fill="hold"/>
                                        <p:tgtEl>
                                          <p:spTgt spid="3"/>
                                        </p:tgtEl>
                                        <p:attrNameLst>
                                          <p:attrName>ppt_w</p:attrName>
                                        </p:attrNameLst>
                                      </p:cBhvr>
                                      <p:tavLst>
                                        <p:tav tm="0">
                                          <p:val>
                                            <p:strVal val="#ppt_w*0.70"/>
                                          </p:val>
                                        </p:tav>
                                        <p:tav tm="100000">
                                          <p:val>
                                            <p:strVal val="#ppt_w"/>
                                          </p:val>
                                        </p:tav>
                                      </p:tavLst>
                                    </p:anim>
                                    <p:anim calcmode="lin" valueType="num">
                                      <p:cBhvr>
                                        <p:cTn id="40" dur="1000" fill="hold"/>
                                        <p:tgtEl>
                                          <p:spTgt spid="3"/>
                                        </p:tgtEl>
                                        <p:attrNameLst>
                                          <p:attrName>ppt_h</p:attrName>
                                        </p:attrNameLst>
                                      </p:cBhvr>
                                      <p:tavLst>
                                        <p:tav tm="0">
                                          <p:val>
                                            <p:strVal val="#ppt_h"/>
                                          </p:val>
                                        </p:tav>
                                        <p:tav tm="100000">
                                          <p:val>
                                            <p:strVal val="#ppt_h"/>
                                          </p:val>
                                        </p:tav>
                                      </p:tavLst>
                                    </p:anim>
                                    <p:animEffect transition="in" filter="fade">
                                      <p:cBhvr>
                                        <p:cTn id="41" dur="10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4276">
                                            <p:txEl>
                                              <p:pRg st="4" end="4"/>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4276">
                                            <p:txEl>
                                              <p:pRg st="5" end="5"/>
                                            </p:txEl>
                                          </p:spTgt>
                                        </p:tgtEl>
                                        <p:attrNameLst>
                                          <p:attrName>style.visibility</p:attrName>
                                        </p:attrNameLst>
                                      </p:cBhvr>
                                      <p:to>
                                        <p:strVal val="visible"/>
                                      </p:to>
                                    </p:set>
                                  </p:childTnLst>
                                </p:cTn>
                              </p:par>
                              <p:par>
                                <p:cTn id="48" presetID="22" presetClass="entr" presetSubtype="8"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54295"/>
                                        </p:tgtEl>
                                        <p:attrNameLst>
                                          <p:attrName>style.visibility</p:attrName>
                                        </p:attrNameLst>
                                      </p:cBhvr>
                                      <p:to>
                                        <p:strVal val="visible"/>
                                      </p:to>
                                    </p:set>
                                    <p:anim calcmode="lin" valueType="num">
                                      <p:cBhvr>
                                        <p:cTn id="53" dur="1000" fill="hold"/>
                                        <p:tgtEl>
                                          <p:spTgt spid="54295"/>
                                        </p:tgtEl>
                                        <p:attrNameLst>
                                          <p:attrName>ppt_w</p:attrName>
                                        </p:attrNameLst>
                                      </p:cBhvr>
                                      <p:tavLst>
                                        <p:tav tm="0">
                                          <p:val>
                                            <p:strVal val="#ppt_w*0.70"/>
                                          </p:val>
                                        </p:tav>
                                        <p:tav tm="100000">
                                          <p:val>
                                            <p:strVal val="#ppt_w"/>
                                          </p:val>
                                        </p:tav>
                                      </p:tavLst>
                                    </p:anim>
                                    <p:anim calcmode="lin" valueType="num">
                                      <p:cBhvr>
                                        <p:cTn id="54" dur="1000" fill="hold"/>
                                        <p:tgtEl>
                                          <p:spTgt spid="54295"/>
                                        </p:tgtEl>
                                        <p:attrNameLst>
                                          <p:attrName>ppt_h</p:attrName>
                                        </p:attrNameLst>
                                      </p:cBhvr>
                                      <p:tavLst>
                                        <p:tav tm="0">
                                          <p:val>
                                            <p:strVal val="#ppt_h"/>
                                          </p:val>
                                        </p:tav>
                                        <p:tav tm="100000">
                                          <p:val>
                                            <p:strVal val="#ppt_h"/>
                                          </p:val>
                                        </p:tav>
                                      </p:tavLst>
                                    </p:anim>
                                    <p:animEffect transition="in" filter="fade">
                                      <p:cBhvr>
                                        <p:cTn id="55" dur="1000"/>
                                        <p:tgtEl>
                                          <p:spTgt spid="54295"/>
                                        </p:tgtEl>
                                      </p:cBhvr>
                                    </p:animEffect>
                                  </p:childTnLst>
                                </p:cTn>
                              </p:par>
                              <p:par>
                                <p:cTn id="56" presetID="1" presetClass="exit" presetSubtype="0" fill="hold" grpId="0" nodeType="withEffect">
                                  <p:stCondLst>
                                    <p:cond delay="0"/>
                                  </p:stCondLst>
                                  <p:childTnLst>
                                    <p:set>
                                      <p:cBhvr>
                                        <p:cTn id="57" dur="1" fill="hold">
                                          <p:stCondLst>
                                            <p:cond delay="0"/>
                                          </p:stCondLst>
                                        </p:cTn>
                                        <p:tgtEl>
                                          <p:spTgt spid="54292"/>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54327"/>
                                        </p:tgtEl>
                                        <p:attrNameLst>
                                          <p:attrName>style.visibility</p:attrName>
                                        </p:attrNameLst>
                                      </p:cBhvr>
                                      <p:to>
                                        <p:strVal val="visible"/>
                                      </p:to>
                                    </p:set>
                                  </p:childTnLst>
                                </p:cTn>
                              </p:par>
                              <p:par>
                                <p:cTn id="60" presetID="1" presetClass="exit" presetSubtype="0" fill="hold" grpId="0" nodeType="withEffect">
                                  <p:stCondLst>
                                    <p:cond delay="0"/>
                                  </p:stCondLst>
                                  <p:childTnLst>
                                    <p:set>
                                      <p:cBhvr>
                                        <p:cTn id="61" dur="1" fill="hold">
                                          <p:stCondLst>
                                            <p:cond delay="0"/>
                                          </p:stCondLst>
                                        </p:cTn>
                                        <p:tgtEl>
                                          <p:spTgt spid="5428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276">
                                            <p:txEl>
                                              <p:pRg st="7" end="7"/>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4276">
                                            <p:txEl>
                                              <p:pRg st="8" end="8"/>
                                            </p:txEl>
                                          </p:spTgt>
                                        </p:tgtEl>
                                        <p:attrNameLst>
                                          <p:attrName>style.visibility</p:attrName>
                                        </p:attrNameLst>
                                      </p:cBhvr>
                                      <p:to>
                                        <p:strVal val="visible"/>
                                      </p:to>
                                    </p:set>
                                  </p:childTnLst>
                                </p:cTn>
                              </p:par>
                              <p:par>
                                <p:cTn id="68" presetID="1" presetClass="exit" presetSubtype="0" fill="hold" grpId="0" nodeType="withEffect">
                                  <p:stCondLst>
                                    <p:cond delay="0"/>
                                  </p:stCondLst>
                                  <p:childTnLst>
                                    <p:set>
                                      <p:cBhvr>
                                        <p:cTn id="69" dur="1" fill="hold">
                                          <p:stCondLst>
                                            <p:cond delay="0"/>
                                          </p:stCondLst>
                                        </p:cTn>
                                        <p:tgtEl>
                                          <p:spTgt spid="54277"/>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3"/>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5430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42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0" grpId="0" animBg="1"/>
      <p:bldP spid="54281" grpId="0" animBg="1"/>
      <p:bldP spid="54274" grpId="0" animBg="1"/>
      <p:bldP spid="54276" grpId="0" build="p"/>
      <p:bldP spid="54277" grpId="0" animBg="1"/>
      <p:bldP spid="54282" grpId="0" animBg="1"/>
      <p:bldP spid="54288" grpId="0" animBg="1"/>
      <p:bldP spid="54292" grpId="0" animBg="1"/>
      <p:bldP spid="54295" grpId="0" animBg="1"/>
      <p:bldP spid="54322" grpId="0" animBg="1"/>
      <p:bldP spid="54323" grpId="0" animBg="1"/>
      <p:bldP spid="5432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Thought experiment</a:t>
            </a:r>
            <a:br>
              <a:rPr lang="en-US" dirty="0" smtClean="0"/>
            </a:br>
            <a:r>
              <a:rPr lang="en-US" sz="2000" dirty="0" smtClean="0">
                <a:solidFill>
                  <a:schemeClr val="tx1"/>
                </a:solidFill>
              </a:rPr>
              <a:t>Ideal transfer of information: </a:t>
            </a:r>
            <a:r>
              <a:rPr lang="en-US" sz="2000" i="1" dirty="0" smtClean="0">
                <a:solidFill>
                  <a:srgbClr val="FF0000"/>
                </a:solidFill>
              </a:rPr>
              <a:t>not</a:t>
            </a:r>
            <a:r>
              <a:rPr lang="en-US" sz="2000" dirty="0" smtClean="0">
                <a:solidFill>
                  <a:schemeClr val="tx1"/>
                </a:solidFill>
              </a:rPr>
              <a:t> via Documents!</a:t>
            </a:r>
          </a:p>
        </p:txBody>
      </p:sp>
      <p:sp>
        <p:nvSpPr>
          <p:cNvPr id="5046275" name="Rectangle 3"/>
          <p:cNvSpPr>
            <a:spLocks noGrp="1" noChangeArrowheads="1"/>
          </p:cNvSpPr>
          <p:nvPr>
            <p:ph type="body" idx="1"/>
          </p:nvPr>
        </p:nvSpPr>
        <p:spPr>
          <a:xfrm>
            <a:off x="685800" y="1744132"/>
            <a:ext cx="7772400" cy="4428051"/>
          </a:xfrm>
        </p:spPr>
        <p:txBody>
          <a:bodyPr/>
          <a:lstStyle/>
          <a:p>
            <a:pPr>
              <a:lnSpc>
                <a:spcPct val="90000"/>
              </a:lnSpc>
            </a:pPr>
            <a:r>
              <a:rPr lang="en-US" dirty="0" smtClean="0"/>
              <a:t>Starting point: face-to-face </a:t>
            </a:r>
          </a:p>
          <a:p>
            <a:pPr lvl="1">
              <a:lnSpc>
                <a:spcPct val="90000"/>
              </a:lnSpc>
            </a:pPr>
            <a:r>
              <a:rPr lang="en-US" sz="1800" dirty="0" smtClean="0"/>
              <a:t>Spatial proximity: Gestures, expressions etc.</a:t>
            </a:r>
          </a:p>
          <a:p>
            <a:pPr lvl="1">
              <a:lnSpc>
                <a:spcPct val="90000"/>
              </a:lnSpc>
            </a:pPr>
            <a:r>
              <a:rPr lang="en-US" sz="1800" dirty="0" smtClean="0"/>
              <a:t>“Osmotic communication”</a:t>
            </a:r>
          </a:p>
          <a:p>
            <a:pPr lvl="1">
              <a:lnSpc>
                <a:spcPct val="90000"/>
              </a:lnSpc>
            </a:pPr>
            <a:endParaRPr lang="en-US" sz="1800" dirty="0" smtClean="0"/>
          </a:p>
          <a:p>
            <a:pPr>
              <a:lnSpc>
                <a:spcPct val="90000"/>
              </a:lnSpc>
            </a:pPr>
            <a:r>
              <a:rPr lang="en-US" dirty="0" smtClean="0"/>
              <a:t>Remove co-location: Video-Conference</a:t>
            </a:r>
          </a:p>
          <a:p>
            <a:pPr lvl="1">
              <a:lnSpc>
                <a:spcPct val="90000"/>
              </a:lnSpc>
            </a:pPr>
            <a:r>
              <a:rPr lang="en-US" sz="1800" dirty="0" smtClean="0"/>
              <a:t>Synchronous seeing and hearing</a:t>
            </a:r>
          </a:p>
          <a:p>
            <a:pPr lvl="1">
              <a:lnSpc>
                <a:spcPct val="90000"/>
              </a:lnSpc>
            </a:pPr>
            <a:endParaRPr lang="en-US" sz="1800" dirty="0" smtClean="0"/>
          </a:p>
          <a:p>
            <a:pPr>
              <a:lnSpc>
                <a:spcPct val="90000"/>
              </a:lnSpc>
            </a:pPr>
            <a:r>
              <a:rPr lang="en-US" dirty="0" smtClean="0"/>
              <a:t>Remove visual channel: Telephone</a:t>
            </a:r>
          </a:p>
          <a:p>
            <a:pPr lvl="1">
              <a:lnSpc>
                <a:spcPct val="90000"/>
              </a:lnSpc>
            </a:pPr>
            <a:r>
              <a:rPr lang="en-US" sz="1800" dirty="0" smtClean="0"/>
              <a:t>Synchronous listening, questions, and feedback</a:t>
            </a:r>
          </a:p>
          <a:p>
            <a:pPr lvl="1">
              <a:lnSpc>
                <a:spcPct val="90000"/>
              </a:lnSpc>
            </a:pPr>
            <a:endParaRPr lang="en-US" sz="1800" dirty="0" smtClean="0"/>
          </a:p>
          <a:p>
            <a:pPr>
              <a:lnSpc>
                <a:spcPct val="90000"/>
              </a:lnSpc>
            </a:pPr>
            <a:r>
              <a:rPr lang="en-US" dirty="0" smtClean="0"/>
              <a:t>Remove audio channel: email</a:t>
            </a:r>
          </a:p>
          <a:p>
            <a:pPr lvl="1">
              <a:lnSpc>
                <a:spcPct val="90000"/>
              </a:lnSpc>
            </a:pPr>
            <a:r>
              <a:rPr lang="en-US" sz="1800" dirty="0" smtClean="0"/>
              <a:t>Questions and feedback possible, but written and with delay</a:t>
            </a:r>
          </a:p>
          <a:p>
            <a:pPr lvl="1">
              <a:lnSpc>
                <a:spcPct val="90000"/>
              </a:lnSpc>
            </a:pPr>
            <a:endParaRPr lang="en-US" sz="1800" dirty="0" smtClean="0"/>
          </a:p>
          <a:p>
            <a:pPr>
              <a:lnSpc>
                <a:spcPct val="90000"/>
              </a:lnSpc>
            </a:pPr>
            <a:r>
              <a:rPr lang="en-US" dirty="0" smtClean="0"/>
              <a:t>Remove questions and feedback</a:t>
            </a:r>
          </a:p>
          <a:p>
            <a:pPr>
              <a:lnSpc>
                <a:spcPct val="90000"/>
              </a:lnSpc>
              <a:buFontTx/>
              <a:buNone/>
            </a:pPr>
            <a:r>
              <a:rPr lang="en-US" dirty="0" smtClean="0"/>
              <a:t>       -   </a:t>
            </a:r>
            <a:r>
              <a:rPr lang="en-US" sz="1600" dirty="0" smtClean="0"/>
              <a:t>Read documents (e.g. on paper): So much is missing here!</a:t>
            </a:r>
          </a:p>
        </p:txBody>
      </p:sp>
      <p:sp>
        <p:nvSpPr>
          <p:cNvPr id="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584723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46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46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046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46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462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0462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462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462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04627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04627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0462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627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Lifecycle of an XP project</a:t>
            </a:r>
          </a:p>
        </p:txBody>
      </p:sp>
      <p:sp>
        <p:nvSpPr>
          <p:cNvPr id="46085" name="Text Box 4"/>
          <p:cNvSpPr txBox="1">
            <a:spLocks noChangeArrowheads="1"/>
          </p:cNvSpPr>
          <p:nvPr/>
        </p:nvSpPr>
        <p:spPr bwMode="auto">
          <a:xfrm>
            <a:off x="3583257" y="1390650"/>
            <a:ext cx="1741057" cy="523220"/>
          </a:xfrm>
          <a:prstGeom prst="rect">
            <a:avLst/>
          </a:prstGeom>
          <a:noFill/>
          <a:ln w="9525">
            <a:noFill/>
            <a:miter lim="800000"/>
            <a:headEnd/>
            <a:tailEnd/>
          </a:ln>
        </p:spPr>
        <p:txBody>
          <a:bodyPr wrap="none">
            <a:spAutoFit/>
          </a:bodyPr>
          <a:lstStyle/>
          <a:p>
            <a:r>
              <a:rPr lang="en-US" sz="2800" dirty="0" smtClean="0">
                <a:solidFill>
                  <a:schemeClr val="tx1"/>
                </a:solidFill>
              </a:rPr>
              <a:t>Customer</a:t>
            </a:r>
            <a:endParaRPr lang="en-US" sz="2800" dirty="0">
              <a:solidFill>
                <a:schemeClr val="tx1"/>
              </a:solidFill>
            </a:endParaRPr>
          </a:p>
        </p:txBody>
      </p:sp>
      <p:sp>
        <p:nvSpPr>
          <p:cNvPr id="73733" name="Text Box 5"/>
          <p:cNvSpPr txBox="1">
            <a:spLocks noChangeArrowheads="1"/>
          </p:cNvSpPr>
          <p:nvPr/>
        </p:nvSpPr>
        <p:spPr bwMode="auto">
          <a:xfrm>
            <a:off x="3583257" y="5157788"/>
            <a:ext cx="1741057" cy="523220"/>
          </a:xfrm>
          <a:prstGeom prst="rect">
            <a:avLst/>
          </a:prstGeom>
          <a:noFill/>
          <a:ln w="9525">
            <a:noFill/>
            <a:miter lim="800000"/>
            <a:headEnd/>
            <a:tailEnd/>
          </a:ln>
        </p:spPr>
        <p:txBody>
          <a:bodyPr wrap="none">
            <a:spAutoFit/>
          </a:bodyPr>
          <a:lstStyle/>
          <a:p>
            <a:r>
              <a:rPr lang="en-US" sz="2800" dirty="0" smtClean="0">
                <a:solidFill>
                  <a:schemeClr val="tx1"/>
                </a:solidFill>
              </a:rPr>
              <a:t>Customer</a:t>
            </a:r>
            <a:endParaRPr lang="en-US" sz="2800" dirty="0">
              <a:solidFill>
                <a:schemeClr val="tx1"/>
              </a:solidFill>
            </a:endParaRPr>
          </a:p>
        </p:txBody>
      </p:sp>
      <p:sp>
        <p:nvSpPr>
          <p:cNvPr id="73734" name="Text Box 6"/>
          <p:cNvSpPr txBox="1">
            <a:spLocks noChangeArrowheads="1"/>
          </p:cNvSpPr>
          <p:nvPr/>
        </p:nvSpPr>
        <p:spPr bwMode="auto">
          <a:xfrm>
            <a:off x="250825" y="3141663"/>
            <a:ext cx="2179904" cy="523220"/>
          </a:xfrm>
          <a:prstGeom prst="rect">
            <a:avLst/>
          </a:prstGeom>
          <a:noFill/>
          <a:ln w="9525">
            <a:noFill/>
            <a:miter lim="800000"/>
            <a:headEnd/>
            <a:tailEnd/>
          </a:ln>
        </p:spPr>
        <p:txBody>
          <a:bodyPr wrap="none">
            <a:spAutoFit/>
          </a:bodyPr>
          <a:lstStyle/>
          <a:p>
            <a:r>
              <a:rPr lang="en-US" sz="2800" dirty="0" smtClean="0">
                <a:solidFill>
                  <a:schemeClr val="tx1"/>
                </a:solidFill>
              </a:rPr>
              <a:t>Programmer</a:t>
            </a:r>
            <a:endParaRPr lang="en-US" sz="2800" dirty="0">
              <a:solidFill>
                <a:schemeClr val="tx1"/>
              </a:solidFill>
            </a:endParaRPr>
          </a:p>
        </p:txBody>
      </p:sp>
      <p:sp>
        <p:nvSpPr>
          <p:cNvPr id="46088" name="Text Box 7"/>
          <p:cNvSpPr txBox="1">
            <a:spLocks noChangeArrowheads="1"/>
          </p:cNvSpPr>
          <p:nvPr/>
        </p:nvSpPr>
        <p:spPr bwMode="auto">
          <a:xfrm>
            <a:off x="6588125" y="3125788"/>
            <a:ext cx="2179904" cy="523220"/>
          </a:xfrm>
          <a:prstGeom prst="rect">
            <a:avLst/>
          </a:prstGeom>
          <a:noFill/>
          <a:ln w="9525">
            <a:noFill/>
            <a:miter lim="800000"/>
            <a:headEnd/>
            <a:tailEnd/>
          </a:ln>
        </p:spPr>
        <p:txBody>
          <a:bodyPr wrap="none">
            <a:spAutoFit/>
          </a:bodyPr>
          <a:lstStyle/>
          <a:p>
            <a:r>
              <a:rPr lang="en-US" sz="2800" dirty="0" smtClean="0">
                <a:solidFill>
                  <a:schemeClr val="tx1"/>
                </a:solidFill>
              </a:rPr>
              <a:t>Programmer</a:t>
            </a:r>
            <a:endParaRPr lang="en-US" sz="2800" dirty="0">
              <a:solidFill>
                <a:schemeClr val="tx1"/>
              </a:solidFill>
            </a:endParaRPr>
          </a:p>
        </p:txBody>
      </p:sp>
      <p:sp>
        <p:nvSpPr>
          <p:cNvPr id="73736" name="Freeform 8"/>
          <p:cNvSpPr>
            <a:spLocks/>
          </p:cNvSpPr>
          <p:nvPr/>
        </p:nvSpPr>
        <p:spPr bwMode="auto">
          <a:xfrm>
            <a:off x="5364163" y="1700213"/>
            <a:ext cx="2808287" cy="1301750"/>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37" name="Freeform 9"/>
          <p:cNvSpPr>
            <a:spLocks/>
          </p:cNvSpPr>
          <p:nvPr/>
        </p:nvSpPr>
        <p:spPr bwMode="auto">
          <a:xfrm rot="5400000">
            <a:off x="5942013" y="3211513"/>
            <a:ext cx="1652587" cy="28082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0" name="Freeform 12"/>
          <p:cNvSpPr>
            <a:spLocks/>
          </p:cNvSpPr>
          <p:nvPr/>
        </p:nvSpPr>
        <p:spPr bwMode="auto">
          <a:xfrm rot="10800000">
            <a:off x="1116013" y="3749675"/>
            <a:ext cx="2376487" cy="1624013"/>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1" name="Freeform 13"/>
          <p:cNvSpPr>
            <a:spLocks/>
          </p:cNvSpPr>
          <p:nvPr/>
        </p:nvSpPr>
        <p:spPr bwMode="auto">
          <a:xfrm rot="-5400000">
            <a:off x="1585913" y="1230313"/>
            <a:ext cx="1436687" cy="23764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2" name="Text Box 14"/>
          <p:cNvSpPr txBox="1">
            <a:spLocks noChangeArrowheads="1"/>
          </p:cNvSpPr>
          <p:nvPr/>
        </p:nvSpPr>
        <p:spPr bwMode="auto">
          <a:xfrm>
            <a:off x="6515100" y="1693863"/>
            <a:ext cx="1467882" cy="369332"/>
          </a:xfrm>
          <a:prstGeom prst="rect">
            <a:avLst/>
          </a:prstGeom>
          <a:noFill/>
          <a:ln w="9525">
            <a:noFill/>
            <a:miter lim="800000"/>
            <a:headEnd/>
            <a:tailEnd/>
          </a:ln>
        </p:spPr>
        <p:txBody>
          <a:bodyPr wrap="none">
            <a:spAutoFit/>
          </a:bodyPr>
          <a:lstStyle/>
          <a:p>
            <a:r>
              <a:rPr lang="en-US" dirty="0" smtClean="0">
                <a:solidFill>
                  <a:schemeClr val="tx1"/>
                </a:solidFill>
              </a:rPr>
              <a:t>Define value</a:t>
            </a:r>
            <a:endParaRPr lang="en-US" dirty="0">
              <a:solidFill>
                <a:schemeClr val="tx1"/>
              </a:solidFill>
            </a:endParaRPr>
          </a:p>
        </p:txBody>
      </p:sp>
      <p:sp>
        <p:nvSpPr>
          <p:cNvPr id="73743" name="Text Box 15"/>
          <p:cNvSpPr txBox="1">
            <a:spLocks noChangeArrowheads="1"/>
          </p:cNvSpPr>
          <p:nvPr/>
        </p:nvSpPr>
        <p:spPr bwMode="auto">
          <a:xfrm>
            <a:off x="6370638" y="5006975"/>
            <a:ext cx="1685528" cy="369332"/>
          </a:xfrm>
          <a:prstGeom prst="rect">
            <a:avLst/>
          </a:prstGeom>
          <a:noFill/>
          <a:ln w="9525">
            <a:noFill/>
            <a:miter lim="800000"/>
            <a:headEnd/>
            <a:tailEnd/>
          </a:ln>
        </p:spPr>
        <p:txBody>
          <a:bodyPr wrap="none">
            <a:spAutoFit/>
          </a:bodyPr>
          <a:lstStyle/>
          <a:p>
            <a:r>
              <a:rPr lang="en-US" dirty="0" smtClean="0">
                <a:solidFill>
                  <a:schemeClr val="tx1"/>
                </a:solidFill>
              </a:rPr>
              <a:t>Estimate costs</a:t>
            </a:r>
            <a:endParaRPr lang="en-US" dirty="0">
              <a:solidFill>
                <a:schemeClr val="tx1"/>
              </a:solidFill>
            </a:endParaRPr>
          </a:p>
        </p:txBody>
      </p:sp>
      <p:sp>
        <p:nvSpPr>
          <p:cNvPr id="73744" name="Text Box 16"/>
          <p:cNvSpPr txBox="1">
            <a:spLocks noChangeArrowheads="1"/>
          </p:cNvSpPr>
          <p:nvPr/>
        </p:nvSpPr>
        <p:spPr bwMode="auto">
          <a:xfrm>
            <a:off x="1116013" y="5013325"/>
            <a:ext cx="1596260" cy="369332"/>
          </a:xfrm>
          <a:prstGeom prst="rect">
            <a:avLst/>
          </a:prstGeom>
          <a:noFill/>
          <a:ln w="9525">
            <a:noFill/>
            <a:miter lim="800000"/>
            <a:headEnd/>
            <a:tailEnd/>
          </a:ln>
        </p:spPr>
        <p:txBody>
          <a:bodyPr wrap="none">
            <a:spAutoFit/>
          </a:bodyPr>
          <a:lstStyle/>
          <a:p>
            <a:r>
              <a:rPr lang="en-US" dirty="0" smtClean="0">
                <a:solidFill>
                  <a:schemeClr val="tx1"/>
                </a:solidFill>
              </a:rPr>
              <a:t>Choose value</a:t>
            </a:r>
            <a:endParaRPr lang="en-US" dirty="0">
              <a:solidFill>
                <a:schemeClr val="tx1"/>
              </a:solidFill>
            </a:endParaRPr>
          </a:p>
        </p:txBody>
      </p:sp>
      <p:sp>
        <p:nvSpPr>
          <p:cNvPr id="73745" name="Text Box 17"/>
          <p:cNvSpPr txBox="1">
            <a:spLocks noChangeArrowheads="1"/>
          </p:cNvSpPr>
          <p:nvPr/>
        </p:nvSpPr>
        <p:spPr bwMode="auto">
          <a:xfrm>
            <a:off x="1116013" y="1700213"/>
            <a:ext cx="1493468" cy="369332"/>
          </a:xfrm>
          <a:prstGeom prst="rect">
            <a:avLst/>
          </a:prstGeom>
          <a:noFill/>
          <a:ln w="9525">
            <a:noFill/>
            <a:miter lim="800000"/>
            <a:headEnd/>
            <a:tailEnd/>
          </a:ln>
        </p:spPr>
        <p:txBody>
          <a:bodyPr wrap="none">
            <a:spAutoFit/>
          </a:bodyPr>
          <a:lstStyle/>
          <a:p>
            <a:r>
              <a:rPr lang="en-US" dirty="0" smtClean="0">
                <a:solidFill>
                  <a:schemeClr val="tx1"/>
                </a:solidFill>
              </a:rPr>
              <a:t>Create value</a:t>
            </a:r>
            <a:endParaRPr lang="en-US" dirty="0">
              <a:solidFill>
                <a:schemeClr val="tx1"/>
              </a:solidFill>
            </a:endParaRPr>
          </a:p>
        </p:txBody>
      </p:sp>
      <p:sp>
        <p:nvSpPr>
          <p:cNvPr id="73746" name="Rectangle 18"/>
          <p:cNvSpPr>
            <a:spLocks noChangeArrowheads="1"/>
          </p:cNvSpPr>
          <p:nvPr/>
        </p:nvSpPr>
        <p:spPr bwMode="auto">
          <a:xfrm>
            <a:off x="3841010" y="2997200"/>
            <a:ext cx="1225550" cy="914400"/>
          </a:xfrm>
          <a:prstGeom prst="rect">
            <a:avLst/>
          </a:prstGeom>
          <a:solidFill>
            <a:srgbClr val="99CCFF"/>
          </a:solidFill>
          <a:ln w="9525">
            <a:solidFill>
              <a:schemeClr val="tx1"/>
            </a:solidFill>
            <a:miter lim="800000"/>
            <a:headEnd/>
            <a:tailEnd/>
          </a:ln>
        </p:spPr>
        <p:txBody>
          <a:bodyPr wrap="none" anchor="ctr"/>
          <a:lstStyle/>
          <a:p>
            <a:pPr algn="ctr"/>
            <a:r>
              <a:rPr lang="en-US" sz="2800" dirty="0" smtClean="0">
                <a:solidFill>
                  <a:schemeClr val="tx1"/>
                </a:solidFill>
              </a:rPr>
              <a:t>Learn</a:t>
            </a:r>
            <a:endParaRPr lang="en-US" sz="2800" dirty="0">
              <a:solidFill>
                <a:schemeClr val="tx1"/>
              </a:solidFill>
            </a:endParaRPr>
          </a:p>
        </p:txBody>
      </p:sp>
      <p:sp>
        <p:nvSpPr>
          <p:cNvPr id="73748" name="Line 20"/>
          <p:cNvSpPr>
            <a:spLocks noChangeShapeType="1"/>
          </p:cNvSpPr>
          <p:nvPr/>
        </p:nvSpPr>
        <p:spPr bwMode="auto">
          <a:xfrm flipV="1">
            <a:off x="4453785" y="4076700"/>
            <a:ext cx="0" cy="1081088"/>
          </a:xfrm>
          <a:prstGeom prst="line">
            <a:avLst/>
          </a:prstGeom>
          <a:noFill/>
          <a:ln w="9525">
            <a:solidFill>
              <a:schemeClr val="tx1"/>
            </a:solidFill>
            <a:round/>
            <a:headEnd type="triangle" w="med" len="med"/>
            <a:tailEnd type="triangle" w="med" len="med"/>
          </a:ln>
        </p:spPr>
        <p:txBody>
          <a:bodyPr/>
          <a:lstStyle/>
          <a:p>
            <a:endParaRPr lang="en-US"/>
          </a:p>
        </p:txBody>
      </p:sp>
      <p:sp>
        <p:nvSpPr>
          <p:cNvPr id="73749" name="Line 21"/>
          <p:cNvSpPr>
            <a:spLocks noChangeShapeType="1"/>
          </p:cNvSpPr>
          <p:nvPr/>
        </p:nvSpPr>
        <p:spPr bwMode="auto">
          <a:xfrm flipV="1">
            <a:off x="4453785" y="1916113"/>
            <a:ext cx="0" cy="1008062"/>
          </a:xfrm>
          <a:prstGeom prst="line">
            <a:avLst/>
          </a:prstGeom>
          <a:noFill/>
          <a:ln w="9525">
            <a:solidFill>
              <a:schemeClr val="tx1"/>
            </a:solidFill>
            <a:round/>
            <a:headEnd type="triangle" w="med" len="med"/>
            <a:tailEnd type="triangle" w="med" len="med"/>
          </a:ln>
        </p:spPr>
        <p:txBody>
          <a:bodyPr/>
          <a:lstStyle/>
          <a:p>
            <a:endParaRPr lang="en-US"/>
          </a:p>
        </p:txBody>
      </p:sp>
      <p:sp>
        <p:nvSpPr>
          <p:cNvPr id="73750" name="Line 22"/>
          <p:cNvSpPr>
            <a:spLocks noChangeShapeType="1"/>
          </p:cNvSpPr>
          <p:nvPr/>
        </p:nvSpPr>
        <p:spPr bwMode="auto">
          <a:xfrm flipH="1">
            <a:off x="5219700" y="3429000"/>
            <a:ext cx="1296988" cy="0"/>
          </a:xfrm>
          <a:prstGeom prst="line">
            <a:avLst/>
          </a:prstGeom>
          <a:noFill/>
          <a:ln w="9525">
            <a:solidFill>
              <a:schemeClr val="tx1"/>
            </a:solidFill>
            <a:round/>
            <a:headEnd type="triangle" w="med" len="med"/>
            <a:tailEnd type="triangle" w="med" len="med"/>
          </a:ln>
        </p:spPr>
        <p:txBody>
          <a:bodyPr/>
          <a:lstStyle/>
          <a:p>
            <a:endParaRPr lang="en-US"/>
          </a:p>
        </p:txBody>
      </p:sp>
      <p:sp>
        <p:nvSpPr>
          <p:cNvPr id="73751" name="Line 23"/>
          <p:cNvSpPr>
            <a:spLocks noChangeShapeType="1"/>
          </p:cNvSpPr>
          <p:nvPr/>
        </p:nvSpPr>
        <p:spPr bwMode="auto">
          <a:xfrm flipH="1">
            <a:off x="2771775" y="3429000"/>
            <a:ext cx="936625" cy="0"/>
          </a:xfrm>
          <a:prstGeom prst="line">
            <a:avLst/>
          </a:prstGeom>
          <a:noFill/>
          <a:ln w="9525">
            <a:solidFill>
              <a:schemeClr val="tx1"/>
            </a:solidFill>
            <a:round/>
            <a:headEnd type="triangle" w="med" len="med"/>
            <a:tailEnd type="triangle" w="med" len="med"/>
          </a:ln>
        </p:spPr>
        <p:txBody>
          <a:bodyPr/>
          <a:lstStyle/>
          <a:p>
            <a:endParaRPr lang="en-US"/>
          </a:p>
        </p:txBody>
      </p:sp>
      <p:sp>
        <p:nvSpPr>
          <p:cNvPr id="73752" name="Text Box 24"/>
          <p:cNvSpPr txBox="1">
            <a:spLocks noChangeArrowheads="1"/>
          </p:cNvSpPr>
          <p:nvPr/>
        </p:nvSpPr>
        <p:spPr bwMode="auto">
          <a:xfrm>
            <a:off x="1355699" y="6021388"/>
            <a:ext cx="6247222" cy="400110"/>
          </a:xfrm>
          <a:prstGeom prst="rect">
            <a:avLst/>
          </a:prstGeom>
          <a:noFill/>
          <a:ln w="9525">
            <a:noFill/>
            <a:miter lim="800000"/>
            <a:headEnd/>
            <a:tailEnd/>
          </a:ln>
        </p:spPr>
        <p:txBody>
          <a:bodyPr wrap="none">
            <a:spAutoFit/>
          </a:bodyPr>
          <a:lstStyle/>
          <a:p>
            <a:r>
              <a:rPr lang="en-US" sz="2000" b="1" i="1" dirty="0" smtClean="0">
                <a:solidFill>
                  <a:schemeClr val="accent2"/>
                </a:solidFill>
              </a:rPr>
              <a:t>What do project members learn from each other?</a:t>
            </a:r>
            <a:endParaRPr lang="en-US" sz="2000" b="1" i="1" dirty="0">
              <a:solidFill>
                <a:schemeClr val="accent2"/>
              </a:solidFill>
            </a:endParaRPr>
          </a:p>
        </p:txBody>
      </p:sp>
      <p:sp>
        <p:nvSpPr>
          <p:cNvPr id="46103" name="Text Box 25"/>
          <p:cNvSpPr txBox="1">
            <a:spLocks noChangeArrowheads="1"/>
          </p:cNvSpPr>
          <p:nvPr/>
        </p:nvSpPr>
        <p:spPr bwMode="auto">
          <a:xfrm>
            <a:off x="6251043" y="5681008"/>
            <a:ext cx="2573165" cy="307777"/>
          </a:xfrm>
          <a:prstGeom prst="rect">
            <a:avLst/>
          </a:prstGeom>
          <a:noFill/>
          <a:ln w="9525">
            <a:noFill/>
            <a:miter lim="800000"/>
            <a:headEnd/>
            <a:tailEnd/>
          </a:ln>
        </p:spPr>
        <p:txBody>
          <a:bodyPr wrap="none">
            <a:spAutoFit/>
          </a:bodyPr>
          <a:lstStyle/>
          <a:p>
            <a:r>
              <a:rPr lang="en-US" sz="1400" dirty="0" smtClean="0">
                <a:solidFill>
                  <a:schemeClr val="tx1"/>
                </a:solidFill>
              </a:rPr>
              <a:t>Ron Jeffries </a:t>
            </a:r>
            <a:r>
              <a:rPr lang="en-US" sz="1400" dirty="0" err="1" smtClean="0">
                <a:solidFill>
                  <a:schemeClr val="tx1"/>
                </a:solidFill>
              </a:rPr>
              <a:t>et.al</a:t>
            </a:r>
            <a:r>
              <a:rPr lang="en-US" sz="1400" dirty="0" smtClean="0">
                <a:solidFill>
                  <a:schemeClr val="tx1"/>
                </a:solidFill>
              </a:rPr>
              <a:t>. XP installed</a:t>
            </a:r>
            <a:endParaRPr lang="en-US" sz="1400" dirty="0">
              <a:solidFill>
                <a:schemeClr val="tx1"/>
              </a:solidFill>
            </a:endParaRPr>
          </a:p>
        </p:txBody>
      </p:sp>
      <p:sp>
        <p:nvSpPr>
          <p:cNvPr id="2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25892648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42"/>
                                        </p:tgtEl>
                                        <p:attrNameLst>
                                          <p:attrName>style.visibility</p:attrName>
                                        </p:attrNameLst>
                                      </p:cBhvr>
                                      <p:to>
                                        <p:strVal val="visible"/>
                                      </p:to>
                                    </p:set>
                                    <p:animEffect transition="in" filter="fade">
                                      <p:cBhvr>
                                        <p:cTn id="7" dur="500"/>
                                        <p:tgtEl>
                                          <p:spTgt spid="737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736"/>
                                        </p:tgtEl>
                                        <p:attrNameLst>
                                          <p:attrName>style.visibility</p:attrName>
                                        </p:attrNameLst>
                                      </p:cBhvr>
                                      <p:to>
                                        <p:strVal val="visible"/>
                                      </p:to>
                                    </p:set>
                                    <p:animEffect transition="in" filter="fade">
                                      <p:cBhvr>
                                        <p:cTn id="10" dur="500"/>
                                        <p:tgtEl>
                                          <p:spTgt spid="737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3737"/>
                                        </p:tgtEl>
                                        <p:attrNameLst>
                                          <p:attrName>style.visibility</p:attrName>
                                        </p:attrNameLst>
                                      </p:cBhvr>
                                      <p:to>
                                        <p:strVal val="visible"/>
                                      </p:to>
                                    </p:set>
                                    <p:animEffect transition="in" filter="fade">
                                      <p:cBhvr>
                                        <p:cTn id="15" dur="500"/>
                                        <p:tgtEl>
                                          <p:spTgt spid="737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3743"/>
                                        </p:tgtEl>
                                        <p:attrNameLst>
                                          <p:attrName>style.visibility</p:attrName>
                                        </p:attrNameLst>
                                      </p:cBhvr>
                                      <p:to>
                                        <p:strVal val="visible"/>
                                      </p:to>
                                    </p:set>
                                    <p:animEffect transition="in" filter="fade">
                                      <p:cBhvr>
                                        <p:cTn id="18" dur="500"/>
                                        <p:tgtEl>
                                          <p:spTgt spid="737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3733"/>
                                        </p:tgtEl>
                                        <p:attrNameLst>
                                          <p:attrName>style.visibility</p:attrName>
                                        </p:attrNameLst>
                                      </p:cBhvr>
                                      <p:to>
                                        <p:strVal val="visible"/>
                                      </p:to>
                                    </p:set>
                                    <p:animEffect transition="in" filter="fade">
                                      <p:cBhvr>
                                        <p:cTn id="21" dur="500"/>
                                        <p:tgtEl>
                                          <p:spTgt spid="737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3744"/>
                                        </p:tgtEl>
                                        <p:attrNameLst>
                                          <p:attrName>style.visibility</p:attrName>
                                        </p:attrNameLst>
                                      </p:cBhvr>
                                      <p:to>
                                        <p:strVal val="visible"/>
                                      </p:to>
                                    </p:set>
                                    <p:animEffect transition="in" filter="fade">
                                      <p:cBhvr>
                                        <p:cTn id="26" dur="500"/>
                                        <p:tgtEl>
                                          <p:spTgt spid="737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3740"/>
                                        </p:tgtEl>
                                        <p:attrNameLst>
                                          <p:attrName>style.visibility</p:attrName>
                                        </p:attrNameLst>
                                      </p:cBhvr>
                                      <p:to>
                                        <p:strVal val="visible"/>
                                      </p:to>
                                    </p:set>
                                    <p:animEffect transition="in" filter="fade">
                                      <p:cBhvr>
                                        <p:cTn id="29" dur="500"/>
                                        <p:tgtEl>
                                          <p:spTgt spid="737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734"/>
                                        </p:tgtEl>
                                        <p:attrNameLst>
                                          <p:attrName>style.visibility</p:attrName>
                                        </p:attrNameLst>
                                      </p:cBhvr>
                                      <p:to>
                                        <p:strVal val="visible"/>
                                      </p:to>
                                    </p:set>
                                    <p:animEffect transition="in" filter="fade">
                                      <p:cBhvr>
                                        <p:cTn id="32" dur="500"/>
                                        <p:tgtEl>
                                          <p:spTgt spid="737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3741"/>
                                        </p:tgtEl>
                                        <p:attrNameLst>
                                          <p:attrName>style.visibility</p:attrName>
                                        </p:attrNameLst>
                                      </p:cBhvr>
                                      <p:to>
                                        <p:strVal val="visible"/>
                                      </p:to>
                                    </p:set>
                                    <p:animEffect transition="in" filter="fade">
                                      <p:cBhvr>
                                        <p:cTn id="37" dur="500"/>
                                        <p:tgtEl>
                                          <p:spTgt spid="737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3745"/>
                                        </p:tgtEl>
                                        <p:attrNameLst>
                                          <p:attrName>style.visibility</p:attrName>
                                        </p:attrNameLst>
                                      </p:cBhvr>
                                      <p:to>
                                        <p:strVal val="visible"/>
                                      </p:to>
                                    </p:set>
                                    <p:animEffect transition="in" filter="fade">
                                      <p:cBhvr>
                                        <p:cTn id="40" dur="500"/>
                                        <p:tgtEl>
                                          <p:spTgt spid="737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3749"/>
                                        </p:tgtEl>
                                        <p:attrNameLst>
                                          <p:attrName>style.visibility</p:attrName>
                                        </p:attrNameLst>
                                      </p:cBhvr>
                                      <p:to>
                                        <p:strVal val="visible"/>
                                      </p:to>
                                    </p:set>
                                    <p:animEffect transition="in" filter="fade">
                                      <p:cBhvr>
                                        <p:cTn id="45" dur="500"/>
                                        <p:tgtEl>
                                          <p:spTgt spid="737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3751"/>
                                        </p:tgtEl>
                                        <p:attrNameLst>
                                          <p:attrName>style.visibility</p:attrName>
                                        </p:attrNameLst>
                                      </p:cBhvr>
                                      <p:to>
                                        <p:strVal val="visible"/>
                                      </p:to>
                                    </p:set>
                                    <p:animEffect transition="in" filter="fade">
                                      <p:cBhvr>
                                        <p:cTn id="48" dur="500"/>
                                        <p:tgtEl>
                                          <p:spTgt spid="737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3746"/>
                                        </p:tgtEl>
                                        <p:attrNameLst>
                                          <p:attrName>style.visibility</p:attrName>
                                        </p:attrNameLst>
                                      </p:cBhvr>
                                      <p:to>
                                        <p:strVal val="visible"/>
                                      </p:to>
                                    </p:set>
                                    <p:animEffect transition="in" filter="fade">
                                      <p:cBhvr>
                                        <p:cTn id="51" dur="500"/>
                                        <p:tgtEl>
                                          <p:spTgt spid="737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748"/>
                                        </p:tgtEl>
                                        <p:attrNameLst>
                                          <p:attrName>style.visibility</p:attrName>
                                        </p:attrNameLst>
                                      </p:cBhvr>
                                      <p:to>
                                        <p:strVal val="visible"/>
                                      </p:to>
                                    </p:set>
                                    <p:animEffect transition="in" filter="fade">
                                      <p:cBhvr>
                                        <p:cTn id="54" dur="500"/>
                                        <p:tgtEl>
                                          <p:spTgt spid="737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3750"/>
                                        </p:tgtEl>
                                        <p:attrNameLst>
                                          <p:attrName>style.visibility</p:attrName>
                                        </p:attrNameLst>
                                      </p:cBhvr>
                                      <p:to>
                                        <p:strVal val="visible"/>
                                      </p:to>
                                    </p:set>
                                    <p:animEffect transition="in" filter="fade">
                                      <p:cBhvr>
                                        <p:cTn id="57" dur="500"/>
                                        <p:tgtEl>
                                          <p:spTgt spid="737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3752"/>
                                        </p:tgtEl>
                                        <p:attrNameLst>
                                          <p:attrName>style.visibility</p:attrName>
                                        </p:attrNameLst>
                                      </p:cBhvr>
                                      <p:to>
                                        <p:strVal val="visible"/>
                                      </p:to>
                                    </p:set>
                                    <p:animEffect transition="in" filter="fade">
                                      <p:cBhvr>
                                        <p:cTn id="62" dur="500"/>
                                        <p:tgtEl>
                                          <p:spTgt spid="73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p:bldP spid="73736" grpId="0" animBg="1"/>
      <p:bldP spid="73737" grpId="0" animBg="1"/>
      <p:bldP spid="73740" grpId="0" animBg="1"/>
      <p:bldP spid="73741" grpId="0" animBg="1"/>
      <p:bldP spid="73742" grpId="0"/>
      <p:bldP spid="73743" grpId="0"/>
      <p:bldP spid="73744" grpId="0"/>
      <p:bldP spid="73745" grpId="0"/>
      <p:bldP spid="73746" grpId="0" animBg="1"/>
      <p:bldP spid="73748" grpId="0" animBg="1"/>
      <p:bldP spid="73749" grpId="0" animBg="1"/>
      <p:bldP spid="73750" grpId="0" animBg="1"/>
      <p:bldP spid="73751" grpId="0" animBg="1"/>
      <p:bldP spid="737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61522" y="1208083"/>
            <a:ext cx="6087533" cy="5251989"/>
          </a:xfrm>
          <a:prstGeom prst="rect">
            <a:avLst/>
          </a:prstGeom>
        </p:spPr>
      </p:pic>
      <p:sp>
        <p:nvSpPr>
          <p:cNvPr id="36867" name="Text Box 3"/>
          <p:cNvSpPr txBox="1">
            <a:spLocks noChangeArrowheads="1"/>
          </p:cNvSpPr>
          <p:nvPr/>
        </p:nvSpPr>
        <p:spPr bwMode="auto">
          <a:xfrm>
            <a:off x="5553648" y="6083321"/>
            <a:ext cx="3627240" cy="253916"/>
          </a:xfrm>
          <a:prstGeom prst="rect">
            <a:avLst/>
          </a:prstGeom>
          <a:noFill/>
          <a:ln w="12699">
            <a:noFill/>
            <a:miter lim="800000"/>
            <a:headEnd type="none" w="sm" len="sm"/>
            <a:tailEnd type="none" w="sm" len="sm"/>
          </a:ln>
        </p:spPr>
        <p:txBody>
          <a:bodyPr wrap="none">
            <a:spAutoFit/>
          </a:bodyPr>
          <a:lstStyle/>
          <a:p>
            <a:r>
              <a:rPr lang="en-US" sz="1050" dirty="0"/>
              <a:t>http://</a:t>
            </a:r>
            <a:r>
              <a:rPr lang="en-US" sz="1050" dirty="0" err="1"/>
              <a:t>www.agilemodeling.com</a:t>
            </a:r>
            <a:r>
              <a:rPr lang="en-US" sz="1050" dirty="0"/>
              <a:t>/essays/</a:t>
            </a:r>
            <a:r>
              <a:rPr lang="en-US" sz="1050" dirty="0" err="1"/>
              <a:t>communication.htm</a:t>
            </a:r>
            <a:endParaRPr lang="en-US" sz="1050" b="0" dirty="0"/>
          </a:p>
        </p:txBody>
      </p:sp>
      <p:sp>
        <p:nvSpPr>
          <p:cNvPr id="36868" name="Rectangle 4"/>
          <p:cNvSpPr>
            <a:spLocks noChangeArrowheads="1"/>
          </p:cNvSpPr>
          <p:nvPr/>
        </p:nvSpPr>
        <p:spPr bwMode="auto">
          <a:xfrm>
            <a:off x="1066800" y="1295400"/>
            <a:ext cx="7772400" cy="1143000"/>
          </a:xfrm>
          <a:prstGeom prst="rect">
            <a:avLst/>
          </a:prstGeom>
          <a:noFill/>
          <a:ln w="9525">
            <a:noFill/>
            <a:miter lim="800000"/>
            <a:headEnd/>
            <a:tailEnd/>
          </a:ln>
        </p:spPr>
        <p:txBody>
          <a:bodyPr lIns="92075" tIns="46038" rIns="92075" bIns="46038" anchor="ctr"/>
          <a:lstStyle/>
          <a:p>
            <a:endParaRPr lang="en-US" sz="2800" i="0">
              <a:solidFill>
                <a:srgbClr val="2358A7"/>
              </a:solidFill>
            </a:endParaRPr>
          </a:p>
        </p:txBody>
      </p:sp>
      <p:sp>
        <p:nvSpPr>
          <p:cNvPr id="36869" name="Rectangle 5"/>
          <p:cNvSpPr>
            <a:spLocks noGrp="1" noChangeArrowheads="1"/>
          </p:cNvSpPr>
          <p:nvPr>
            <p:ph type="title"/>
          </p:nvPr>
        </p:nvSpPr>
        <p:spPr>
          <a:xfrm>
            <a:off x="1376844" y="479915"/>
            <a:ext cx="7772400" cy="925553"/>
          </a:xfrm>
        </p:spPr>
        <p:txBody>
          <a:bodyPr/>
          <a:lstStyle/>
          <a:p>
            <a:pPr algn="r"/>
            <a:r>
              <a:rPr lang="en-US" smtClean="0"/>
              <a:t>Modes of Communication</a:t>
            </a:r>
          </a:p>
        </p:txBody>
      </p:sp>
      <p:sp>
        <p:nvSpPr>
          <p:cNvPr id="5048326" name="Oval 6"/>
          <p:cNvSpPr>
            <a:spLocks noChangeArrowheads="1"/>
          </p:cNvSpPr>
          <p:nvPr/>
        </p:nvSpPr>
        <p:spPr bwMode="auto">
          <a:xfrm>
            <a:off x="1905000" y="5029200"/>
            <a:ext cx="762000" cy="533400"/>
          </a:xfrm>
          <a:prstGeom prst="ellipse">
            <a:avLst/>
          </a:prstGeom>
          <a:noFill/>
          <a:ln w="76200">
            <a:solidFill>
              <a:srgbClr val="ECBC5C"/>
            </a:solidFill>
            <a:round/>
            <a:headEnd type="none" w="sm" len="sm"/>
            <a:tailEnd type="none" w="sm" len="sm"/>
          </a:ln>
        </p:spPr>
        <p:txBody>
          <a:bodyPr wrap="none" anchor="ctr"/>
          <a:lstStyle/>
          <a:p>
            <a:endParaRPr lang="en-US"/>
          </a:p>
        </p:txBody>
      </p:sp>
      <p:sp>
        <p:nvSpPr>
          <p:cNvPr id="1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7</a:t>
            </a:fld>
            <a:endParaRPr lang="en-US">
              <a:solidFill>
                <a:prstClr val="black">
                  <a:tint val="75000"/>
                </a:prstClr>
              </a:solidFill>
            </a:endParaRPr>
          </a:p>
        </p:txBody>
      </p:sp>
      <p:sp>
        <p:nvSpPr>
          <p:cNvPr id="9" name="Text Box 3"/>
          <p:cNvSpPr txBox="1">
            <a:spLocks noChangeArrowheads="1"/>
          </p:cNvSpPr>
          <p:nvPr/>
        </p:nvSpPr>
        <p:spPr bwMode="auto">
          <a:xfrm>
            <a:off x="6850056" y="6328105"/>
            <a:ext cx="2288016" cy="253916"/>
          </a:xfrm>
          <a:prstGeom prst="rect">
            <a:avLst/>
          </a:prstGeom>
          <a:noFill/>
          <a:ln w="12699">
            <a:noFill/>
            <a:miter lim="800000"/>
            <a:headEnd type="none" w="sm" len="sm"/>
            <a:tailEnd type="none" w="sm" len="sm"/>
          </a:ln>
        </p:spPr>
        <p:txBody>
          <a:bodyPr wrap="none">
            <a:spAutoFit/>
          </a:bodyPr>
          <a:lstStyle/>
          <a:p>
            <a:r>
              <a:rPr lang="en-US" sz="1050" dirty="0" smtClean="0"/>
              <a:t>Compare: [Cockburn2009], pg. 125</a:t>
            </a:r>
            <a:endParaRPr lang="en-US" sz="1050" b="0" dirty="0"/>
          </a:p>
        </p:txBody>
      </p:sp>
    </p:spTree>
    <p:extLst>
      <p:ext uri="{BB962C8B-B14F-4D97-AF65-F5344CB8AC3E}">
        <p14:creationId xmlns:p14="http://schemas.microsoft.com/office/powerpoint/2010/main" val="3936623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26"/>
                                        </p:tgtEl>
                                        <p:attrNameLst>
                                          <p:attrName>style.visibility</p:attrName>
                                        </p:attrNameLst>
                                      </p:cBhvr>
                                      <p:to>
                                        <p:strVal val="visible"/>
                                      </p:to>
                                    </p:set>
                                    <p:animEffect transition="in" filter="dissolve">
                                      <p:cBhvr>
                                        <p:cTn id="7" dur="500"/>
                                        <p:tgtEl>
                                          <p:spTgt spid="5048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(15min)</a:t>
            </a:r>
            <a:endParaRPr lang="en-US" dirty="0"/>
          </a:p>
        </p:txBody>
      </p:sp>
      <p:sp>
        <p:nvSpPr>
          <p:cNvPr id="4" name="Content Placeholder 3"/>
          <p:cNvSpPr>
            <a:spLocks noGrp="1"/>
          </p:cNvSpPr>
          <p:nvPr>
            <p:ph idx="1"/>
          </p:nvPr>
        </p:nvSpPr>
        <p:spPr/>
        <p:txBody>
          <a:bodyPr/>
          <a:lstStyle/>
          <a:p>
            <a:r>
              <a:rPr lang="en-US" dirty="0" smtClean="0"/>
              <a:t>With the guys on your table: Choose either XP or Scrum</a:t>
            </a:r>
          </a:p>
          <a:p>
            <a:endParaRPr lang="en-US" dirty="0"/>
          </a:p>
          <a:p>
            <a:r>
              <a:rPr lang="en-US" dirty="0" smtClean="0"/>
              <a:t>Assume you are agile coaches for a team of </a:t>
            </a:r>
            <a:r>
              <a:rPr lang="en-US" dirty="0"/>
              <a:t>8</a:t>
            </a:r>
            <a:r>
              <a:rPr lang="en-US" dirty="0" smtClean="0"/>
              <a:t> developers</a:t>
            </a:r>
          </a:p>
          <a:p>
            <a:pPr lvl="1"/>
            <a:r>
              <a:rPr lang="en-US" dirty="0" smtClean="0"/>
              <a:t>BUT: 5 work here, 2 in Helsinki, 1 in New York</a:t>
            </a:r>
          </a:p>
          <a:p>
            <a:pPr lvl="1"/>
            <a:endParaRPr lang="en-US" dirty="0"/>
          </a:p>
          <a:p>
            <a:r>
              <a:rPr lang="en-US" dirty="0" smtClean="0"/>
              <a:t>How do you make this work?</a:t>
            </a:r>
          </a:p>
          <a:p>
            <a:pPr lvl="1"/>
            <a:r>
              <a:rPr lang="en-US" dirty="0" smtClean="0"/>
              <a:t>Which reoccurring, scheduled information flows are needed?</a:t>
            </a:r>
          </a:p>
          <a:p>
            <a:pPr lvl="1"/>
            <a:r>
              <a:rPr lang="en-US" dirty="0" smtClean="0"/>
              <a:t>Which ad hoc information flows are needed?</a:t>
            </a:r>
          </a:p>
          <a:p>
            <a:pPr lvl="1"/>
            <a:r>
              <a:rPr lang="en-US" dirty="0" smtClean="0"/>
              <a:t>Which continuous information flows are needed?</a:t>
            </a:r>
          </a:p>
          <a:p>
            <a:pPr lvl="1"/>
            <a:endParaRPr lang="en-US" dirty="0"/>
          </a:p>
          <a:p>
            <a:r>
              <a:rPr lang="en-US" dirty="0" smtClean="0"/>
              <a:t>What communication technology do you use? When?</a:t>
            </a:r>
            <a:endParaRPr lang="en-US" dirty="0"/>
          </a:p>
        </p:txBody>
      </p:sp>
      <p:sp>
        <p:nvSpPr>
          <p:cNvPr id="5"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17195514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FLOW Mapping</a:t>
            </a:r>
            <a:endParaRPr lang="en-US" dirty="0"/>
          </a:p>
        </p:txBody>
      </p:sp>
      <p:sp>
        <p:nvSpPr>
          <p:cNvPr id="3" name="Subtitle 2"/>
          <p:cNvSpPr>
            <a:spLocks noGrp="1"/>
          </p:cNvSpPr>
          <p:nvPr>
            <p:ph type="subTitle" idx="1"/>
          </p:nvPr>
        </p:nvSpPr>
        <p:spPr/>
        <p:txBody>
          <a:bodyPr/>
          <a:lstStyle/>
          <a:p>
            <a:r>
              <a:rPr lang="en-US" dirty="0" smtClean="0"/>
              <a:t>One approach to the previous task</a:t>
            </a:r>
            <a:endParaRPr lang="en-US" dirty="0"/>
          </a:p>
        </p:txBody>
      </p:sp>
      <p:sp>
        <p:nvSpPr>
          <p:cNvPr id="4" name="Rectangle 3"/>
          <p:cNvSpPr/>
          <p:nvPr/>
        </p:nvSpPr>
        <p:spPr>
          <a:xfrm>
            <a:off x="0" y="6119336"/>
            <a:ext cx="6646473" cy="738664"/>
          </a:xfrm>
          <a:prstGeom prst="rect">
            <a:avLst/>
          </a:prstGeom>
        </p:spPr>
        <p:txBody>
          <a:bodyPr wrap="square">
            <a:spAutoFit/>
          </a:bodyPr>
          <a:lstStyle/>
          <a:p>
            <a:r>
              <a:rPr lang="en-US" sz="1400" dirty="0"/>
              <a:t>Kai </a:t>
            </a:r>
            <a:r>
              <a:rPr lang="en-US" sz="1400" dirty="0" err="1" smtClean="0"/>
              <a:t>Stapel</a:t>
            </a:r>
            <a:r>
              <a:rPr lang="en-US" sz="1400" dirty="0" smtClean="0"/>
              <a:t> et al.: </a:t>
            </a:r>
            <a:r>
              <a:rPr lang="en-US" sz="1400" dirty="0"/>
              <a:t>FLOW Mapping: Planning and Managing Communication in Distributed Teams. In Proceedings of 6th IEEE International Conference on Global Software Engineering (ICGSE ’11), pages 190–199, Helsinki, Finland, 2011.</a:t>
            </a:r>
          </a:p>
        </p:txBody>
      </p:sp>
    </p:spTree>
    <p:extLst>
      <p:ext uri="{BB962C8B-B14F-4D97-AF65-F5344CB8AC3E}">
        <p14:creationId xmlns:p14="http://schemas.microsoft.com/office/powerpoint/2010/main" val="42936004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PT-mall eng-Chalmers I GU 2014">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PPT-mall eng-Chalmers I GU 2014.potx</Template>
  <TotalTime>1763</TotalTime>
  <Words>3668</Words>
  <Application>Microsoft Macintosh PowerPoint</Application>
  <PresentationFormat>On-screen Show (4:3)</PresentationFormat>
  <Paragraphs>633</Paragraphs>
  <Slides>31</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4" baseType="lpstr">
      <vt:lpstr>PPT-mall eng-Chalmers I GU 2014</vt:lpstr>
      <vt:lpstr>Folie</vt:lpstr>
      <vt:lpstr>Clip</vt:lpstr>
      <vt:lpstr>Agile Information Flows</vt:lpstr>
      <vt:lpstr>Feedback in XP</vt:lpstr>
      <vt:lpstr>Task (10min): How to make this project more agile?</vt:lpstr>
      <vt:lpstr>Task (10min):  How to make this project more agile?</vt:lpstr>
      <vt:lpstr>Thought experiment Ideal transfer of information: not via Documents!</vt:lpstr>
      <vt:lpstr>Lifecycle of an XP project</vt:lpstr>
      <vt:lpstr>Modes of Communication</vt:lpstr>
      <vt:lpstr>Task (15min)</vt:lpstr>
      <vt:lpstr>FLOW Mapping</vt:lpstr>
      <vt:lpstr>Problem and Proposed Solution</vt:lpstr>
      <vt:lpstr>FLOW Mapping Process</vt:lpstr>
      <vt:lpstr>FLOW</vt:lpstr>
      <vt:lpstr>FLOW Map – Example</vt:lpstr>
      <vt:lpstr>FLOW Map – Example</vt:lpstr>
      <vt:lpstr>PowerPoint Presentation</vt:lpstr>
      <vt:lpstr>FLOW Map in Action</vt:lpstr>
      <vt:lpstr>Plan Communication – Establish Team</vt:lpstr>
      <vt:lpstr>Plan Communication – Communication Strategy</vt:lpstr>
      <vt:lpstr>Plan Communication – Communication Strategy</vt:lpstr>
      <vt:lpstr>Plan Communication – Communication Strategy</vt:lpstr>
      <vt:lpstr>Case Study – Communication Overview</vt:lpstr>
      <vt:lpstr>PowerPoint Presentation</vt:lpstr>
      <vt:lpstr>Discussion</vt:lpstr>
      <vt:lpstr>Discussion</vt:lpstr>
      <vt:lpstr>Distributed vs. Not distributed</vt:lpstr>
      <vt:lpstr>PowerPoint Presentation</vt:lpstr>
      <vt:lpstr>PowerPoint Presentation</vt:lpstr>
      <vt:lpstr>PowerPoint Presentation</vt:lpstr>
      <vt:lpstr>Truck Factor</vt:lpstr>
      <vt:lpstr>Summary</vt:lpstr>
      <vt:lpstr>Course Objectives</vt:lpstr>
    </vt:vector>
  </TitlesOfParts>
  <Manager/>
  <Company>Chalmers | University of Gothenburg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Flow</dc:title>
  <dc:subject>Agile Development Processes</dc:subject>
  <dc:creator>Eric Knauss</dc:creator>
  <cp:keywords/>
  <dc:description/>
  <cp:lastModifiedBy>Eric Knauss</cp:lastModifiedBy>
  <cp:revision>27</cp:revision>
  <dcterms:created xsi:type="dcterms:W3CDTF">2014-05-05T08:39:42Z</dcterms:created>
  <dcterms:modified xsi:type="dcterms:W3CDTF">2015-05-05T09:38:01Z</dcterms:modified>
  <cp:category/>
</cp:coreProperties>
</file>