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Lst>
  <p:notesMasterIdLst>
    <p:notesMasterId r:id="rId52"/>
  </p:notesMasterIdLst>
  <p:handoutMasterIdLst>
    <p:handoutMasterId r:id="rId53"/>
  </p:handoutMasterIdLst>
  <p:sldIdLst>
    <p:sldId id="256" r:id="rId3"/>
    <p:sldId id="312" r:id="rId4"/>
    <p:sldId id="331" r:id="rId5"/>
    <p:sldId id="313" r:id="rId6"/>
    <p:sldId id="314" r:id="rId7"/>
    <p:sldId id="295" r:id="rId8"/>
    <p:sldId id="266" r:id="rId9"/>
    <p:sldId id="268" r:id="rId10"/>
    <p:sldId id="273" r:id="rId11"/>
    <p:sldId id="275" r:id="rId12"/>
    <p:sldId id="276" r:id="rId13"/>
    <p:sldId id="278" r:id="rId14"/>
    <p:sldId id="296" r:id="rId15"/>
    <p:sldId id="280" r:id="rId16"/>
    <p:sldId id="279" r:id="rId17"/>
    <p:sldId id="281" r:id="rId18"/>
    <p:sldId id="298" r:id="rId19"/>
    <p:sldId id="282" r:id="rId20"/>
    <p:sldId id="329" r:id="rId21"/>
    <p:sldId id="283"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284" r:id="rId36"/>
    <p:sldId id="328" r:id="rId37"/>
    <p:sldId id="285" r:id="rId38"/>
    <p:sldId id="330" r:id="rId39"/>
    <p:sldId id="299" r:id="rId40"/>
    <p:sldId id="301" r:id="rId41"/>
    <p:sldId id="302" r:id="rId42"/>
    <p:sldId id="286" r:id="rId43"/>
    <p:sldId id="287" r:id="rId44"/>
    <p:sldId id="304" r:id="rId45"/>
    <p:sldId id="306" r:id="rId46"/>
    <p:sldId id="307" r:id="rId47"/>
    <p:sldId id="308" r:id="rId48"/>
    <p:sldId id="309" r:id="rId49"/>
    <p:sldId id="310" r:id="rId50"/>
    <p:sldId id="29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2" d="100"/>
          <a:sy n="52" d="100"/>
        </p:scale>
        <p:origin x="-100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64A738-51B0-5349-ACB8-3CFFF1505FAE}" type="datetimeFigureOut">
              <a:rPr lang="en-US" smtClean="0"/>
              <a:t>3/25/14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CD1FD2-7C81-6C41-A117-8CA8B9338644}" type="slidenum">
              <a:rPr lang="en-US" smtClean="0"/>
              <a:t>‹#›</a:t>
            </a:fld>
            <a:endParaRPr lang="en-US"/>
          </a:p>
        </p:txBody>
      </p:sp>
    </p:spTree>
    <p:extLst>
      <p:ext uri="{BB962C8B-B14F-4D97-AF65-F5344CB8AC3E}">
        <p14:creationId xmlns:p14="http://schemas.microsoft.com/office/powerpoint/2010/main" val="30913265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1CD23-FC64-E741-B6FF-81E360C0F389}" type="datetimeFigureOut">
              <a:rPr lang="en-US" smtClean="0"/>
              <a:t>3/25/14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B66E17-BA74-BC46-BBEC-A15DA27B6511}" type="slidenum">
              <a:rPr lang="en-US" smtClean="0"/>
              <a:t>‹#›</a:t>
            </a:fld>
            <a:endParaRPr lang="en-US"/>
          </a:p>
        </p:txBody>
      </p:sp>
    </p:spTree>
    <p:extLst>
      <p:ext uri="{BB962C8B-B14F-4D97-AF65-F5344CB8AC3E}">
        <p14:creationId xmlns:p14="http://schemas.microsoft.com/office/powerpoint/2010/main" val="15051705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Agile hour today?</a:t>
            </a:r>
            <a:endParaRPr lang="en-US" dirty="0"/>
          </a:p>
        </p:txBody>
      </p:sp>
      <p:sp>
        <p:nvSpPr>
          <p:cNvPr id="4" name="Slide Number Placeholder 3"/>
          <p:cNvSpPr>
            <a:spLocks noGrp="1"/>
          </p:cNvSpPr>
          <p:nvPr>
            <p:ph type="sldNum" sz="quarter" idx="10"/>
          </p:nvPr>
        </p:nvSpPr>
        <p:spPr/>
        <p:txBody>
          <a:bodyPr/>
          <a:lstStyle/>
          <a:p>
            <a:fld id="{E0B66E17-BA74-BC46-BBEC-A15DA27B6511}" type="slidenum">
              <a:rPr lang="en-US" smtClean="0"/>
              <a:t>2</a:t>
            </a:fld>
            <a:endParaRPr lang="en-US"/>
          </a:p>
        </p:txBody>
      </p:sp>
    </p:spTree>
    <p:extLst>
      <p:ext uri="{BB962C8B-B14F-4D97-AF65-F5344CB8AC3E}">
        <p14:creationId xmlns:p14="http://schemas.microsoft.com/office/powerpoint/2010/main" val="127701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2931" name="Rectangle 4"/>
          <p:cNvSpPr>
            <a:spLocks noGrp="1" noChangeArrowheads="1"/>
          </p:cNvSpPr>
          <p:nvPr>
            <p:ph type="ftr" sz="quarter" idx="4"/>
          </p:nvPr>
        </p:nvSpPr>
        <p:spPr>
          <a:noFill/>
        </p:spPr>
        <p:txBody>
          <a:bodyPr/>
          <a:lstStyle/>
          <a:p>
            <a:r>
              <a:rPr lang="de-DE" smtClean="0"/>
              <a:t>Juli 2004</a:t>
            </a:r>
          </a:p>
        </p:txBody>
      </p:sp>
      <p:sp>
        <p:nvSpPr>
          <p:cNvPr id="252932" name="Rectangle 5"/>
          <p:cNvSpPr>
            <a:spLocks noGrp="1" noChangeArrowheads="1"/>
          </p:cNvSpPr>
          <p:nvPr>
            <p:ph type="sldNum" sz="quarter" idx="5"/>
          </p:nvPr>
        </p:nvSpPr>
        <p:spPr>
          <a:noFill/>
        </p:spPr>
        <p:txBody>
          <a:bodyPr/>
          <a:lstStyle/>
          <a:p>
            <a:fld id="{1458852E-92DA-48D4-84AC-5D8E82D61AF5}" type="slidenum">
              <a:rPr lang="de-DE" smtClean="0"/>
              <a:pPr/>
              <a:t>43</a:t>
            </a:fld>
            <a:endParaRPr lang="de-DE" smtClean="0"/>
          </a:p>
        </p:txBody>
      </p:sp>
      <p:sp>
        <p:nvSpPr>
          <p:cNvPr id="252933" name="Rectangle 2"/>
          <p:cNvSpPr>
            <a:spLocks noGrp="1" noRot="1" noChangeAspect="1" noChangeArrowheads="1" noTextEdit="1"/>
          </p:cNvSpPr>
          <p:nvPr>
            <p:ph type="sldImg"/>
          </p:nvPr>
        </p:nvSpPr>
        <p:spPr>
          <a:xfrm>
            <a:off x="1296988" y="800100"/>
            <a:ext cx="4268787" cy="3200400"/>
          </a:xfrm>
          <a:ln/>
        </p:spPr>
      </p:sp>
      <p:sp>
        <p:nvSpPr>
          <p:cNvPr id="2" name="Notes Placeholder 1"/>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de-DE" sz="2400" dirty="0" smtClean="0"/>
              <a:t>„</a:t>
            </a:r>
            <a:r>
              <a:rPr lang="de-DE" sz="2400" dirty="0" err="1" smtClean="0"/>
              <a:t>Crossbreed</a:t>
            </a:r>
            <a:r>
              <a:rPr lang="de-DE" sz="2400" dirty="0" smtClean="0"/>
              <a:t>“: </a:t>
            </a:r>
            <a:r>
              <a:rPr lang="de-DE" sz="2400" dirty="0" err="1" smtClean="0"/>
              <a:t>www.xbreed.net</a:t>
            </a:r>
            <a:endParaRPr lang="de-DE" sz="1800"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4979" name="Rectangle 4"/>
          <p:cNvSpPr>
            <a:spLocks noGrp="1" noChangeArrowheads="1"/>
          </p:cNvSpPr>
          <p:nvPr>
            <p:ph type="ftr" sz="quarter" idx="4"/>
          </p:nvPr>
        </p:nvSpPr>
        <p:spPr>
          <a:noFill/>
        </p:spPr>
        <p:txBody>
          <a:bodyPr/>
          <a:lstStyle/>
          <a:p>
            <a:r>
              <a:rPr lang="de-DE" smtClean="0"/>
              <a:t>Juli 2004</a:t>
            </a:r>
          </a:p>
        </p:txBody>
      </p:sp>
      <p:sp>
        <p:nvSpPr>
          <p:cNvPr id="254980" name="Rectangle 5"/>
          <p:cNvSpPr>
            <a:spLocks noGrp="1" noChangeArrowheads="1"/>
          </p:cNvSpPr>
          <p:nvPr>
            <p:ph type="sldNum" sz="quarter" idx="5"/>
          </p:nvPr>
        </p:nvSpPr>
        <p:spPr>
          <a:noFill/>
        </p:spPr>
        <p:txBody>
          <a:bodyPr/>
          <a:lstStyle/>
          <a:p>
            <a:fld id="{05792C2B-C544-44B7-87E5-BED2D124F964}" type="slidenum">
              <a:rPr lang="de-DE" smtClean="0"/>
              <a:pPr/>
              <a:t>44</a:t>
            </a:fld>
            <a:endParaRPr lang="de-DE" smtClean="0"/>
          </a:p>
        </p:txBody>
      </p:sp>
      <p:sp>
        <p:nvSpPr>
          <p:cNvPr id="254981" name="Rectangle 2"/>
          <p:cNvSpPr>
            <a:spLocks noGrp="1" noRot="1" noChangeAspect="1" noChangeArrowheads="1" noTextEdit="1"/>
          </p:cNvSpPr>
          <p:nvPr>
            <p:ph type="sldImg"/>
          </p:nvPr>
        </p:nvSpPr>
        <p:spPr>
          <a:xfrm>
            <a:off x="1296988" y="800100"/>
            <a:ext cx="4268787" cy="3200400"/>
          </a:xfrm>
          <a:ln/>
        </p:spPr>
      </p:sp>
      <p:sp>
        <p:nvSpPr>
          <p:cNvPr id="254982" name="Rectangle 3"/>
          <p:cNvSpPr>
            <a:spLocks noGrp="1" noChangeArrowheads="1"/>
          </p:cNvSpPr>
          <p:nvPr>
            <p:ph type="body" idx="1"/>
          </p:nvPr>
        </p:nvSpPr>
        <p:spPr>
          <a:xfrm>
            <a:off x="913991" y="4347195"/>
            <a:ext cx="5030018" cy="3849359"/>
          </a:xfrm>
          <a:noFill/>
          <a:ln/>
        </p:spPr>
        <p:txBody>
          <a:bodyPr/>
          <a:lstStyle/>
          <a:p>
            <a:r>
              <a:rPr lang="de-DE" smtClean="0"/>
              <a:t>An den Kurven kann man einiges ablesen. Sie werden täglich erstellt und zeigen, wie sich die geschätze Restarbeit entwickelt.</a:t>
            </a:r>
          </a:p>
          <a:p>
            <a:r>
              <a:rPr lang="de-DE" smtClean="0"/>
              <a:t>Es gibt einige typische Muster, die man häufig sieht.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6003" name="Rectangle 4"/>
          <p:cNvSpPr>
            <a:spLocks noGrp="1" noChangeArrowheads="1"/>
          </p:cNvSpPr>
          <p:nvPr>
            <p:ph type="ftr" sz="quarter" idx="4"/>
          </p:nvPr>
        </p:nvSpPr>
        <p:spPr>
          <a:noFill/>
        </p:spPr>
        <p:txBody>
          <a:bodyPr/>
          <a:lstStyle/>
          <a:p>
            <a:r>
              <a:rPr lang="de-DE" smtClean="0"/>
              <a:t>Juli 2004</a:t>
            </a:r>
          </a:p>
        </p:txBody>
      </p:sp>
      <p:sp>
        <p:nvSpPr>
          <p:cNvPr id="256004" name="Rectangle 5"/>
          <p:cNvSpPr>
            <a:spLocks noGrp="1" noChangeArrowheads="1"/>
          </p:cNvSpPr>
          <p:nvPr>
            <p:ph type="sldNum" sz="quarter" idx="5"/>
          </p:nvPr>
        </p:nvSpPr>
        <p:spPr>
          <a:noFill/>
        </p:spPr>
        <p:txBody>
          <a:bodyPr/>
          <a:lstStyle/>
          <a:p>
            <a:fld id="{AF789748-43C8-4ACC-B870-BF8464DE4F14}" type="slidenum">
              <a:rPr lang="de-DE" smtClean="0"/>
              <a:pPr/>
              <a:t>45</a:t>
            </a:fld>
            <a:endParaRPr lang="de-DE" smtClean="0"/>
          </a:p>
        </p:txBody>
      </p:sp>
      <p:sp>
        <p:nvSpPr>
          <p:cNvPr id="256005" name="Rectangle 2"/>
          <p:cNvSpPr>
            <a:spLocks noGrp="1" noRot="1" noChangeAspect="1" noChangeArrowheads="1" noTextEdit="1"/>
          </p:cNvSpPr>
          <p:nvPr>
            <p:ph type="sldImg"/>
          </p:nvPr>
        </p:nvSpPr>
        <p:spPr>
          <a:xfrm>
            <a:off x="1296988" y="800100"/>
            <a:ext cx="4268787" cy="3200400"/>
          </a:xfrm>
          <a:ln/>
        </p:spPr>
      </p:sp>
      <p:sp>
        <p:nvSpPr>
          <p:cNvPr id="256006" name="Rectangle 3"/>
          <p:cNvSpPr>
            <a:spLocks noGrp="1" noChangeArrowheads="1"/>
          </p:cNvSpPr>
          <p:nvPr>
            <p:ph type="body" idx="1"/>
          </p:nvPr>
        </p:nvSpPr>
        <p:spPr>
          <a:xfrm>
            <a:off x="913991" y="4347195"/>
            <a:ext cx="5030018" cy="3849359"/>
          </a:xfrm>
          <a:noFill/>
          <a:ln/>
        </p:spPr>
        <p:txBody>
          <a:bodyPr/>
          <a:lstStyle/>
          <a:p>
            <a:r>
              <a:rPr lang="de-DE" smtClean="0"/>
              <a:t>Hier zum Beispiel wieder die Bitte an den SCRUM-Master, mit dem Kunden auszuhandeln, dass die Aufgabe verkleinert wird.</a:t>
            </a:r>
          </a:p>
          <a:p>
            <a:r>
              <a:rPr lang="de-DE" smtClean="0"/>
              <a:t>Dadurch sinkt dann die Restarbeit auf einen Schlag.</a:t>
            </a:r>
          </a:p>
          <a:p>
            <a:r>
              <a:rPr lang="de-DE" smtClean="0"/>
              <a:t>Am Anfang steigt der geschätze Restaufwand, weil man durch die beginnenden Arbeiten erst mitbekommt, was noch alles fehlt und was davon wieder abhängt. Man entdeckt also immer mehr Konsequenzen und immer mehr Arbeit.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7027" name="Rectangle 4"/>
          <p:cNvSpPr>
            <a:spLocks noGrp="1" noChangeArrowheads="1"/>
          </p:cNvSpPr>
          <p:nvPr>
            <p:ph type="ftr" sz="quarter" idx="4"/>
          </p:nvPr>
        </p:nvSpPr>
        <p:spPr>
          <a:noFill/>
        </p:spPr>
        <p:txBody>
          <a:bodyPr/>
          <a:lstStyle/>
          <a:p>
            <a:r>
              <a:rPr lang="de-DE" smtClean="0"/>
              <a:t>Juli 2004</a:t>
            </a:r>
          </a:p>
        </p:txBody>
      </p:sp>
      <p:sp>
        <p:nvSpPr>
          <p:cNvPr id="257028" name="Rectangle 5"/>
          <p:cNvSpPr>
            <a:spLocks noGrp="1" noChangeArrowheads="1"/>
          </p:cNvSpPr>
          <p:nvPr>
            <p:ph type="sldNum" sz="quarter" idx="5"/>
          </p:nvPr>
        </p:nvSpPr>
        <p:spPr>
          <a:noFill/>
        </p:spPr>
        <p:txBody>
          <a:bodyPr/>
          <a:lstStyle/>
          <a:p>
            <a:fld id="{35ADE800-AB04-48E1-8134-65CCC2C162C6}" type="slidenum">
              <a:rPr lang="de-DE" smtClean="0"/>
              <a:pPr/>
              <a:t>46</a:t>
            </a:fld>
            <a:endParaRPr lang="de-DE" smtClean="0"/>
          </a:p>
        </p:txBody>
      </p:sp>
      <p:sp>
        <p:nvSpPr>
          <p:cNvPr id="257029" name="Rectangle 2"/>
          <p:cNvSpPr>
            <a:spLocks noGrp="1" noRot="1" noChangeAspect="1" noChangeArrowheads="1" noTextEdit="1"/>
          </p:cNvSpPr>
          <p:nvPr>
            <p:ph type="sldImg"/>
          </p:nvPr>
        </p:nvSpPr>
        <p:spPr>
          <a:xfrm>
            <a:off x="1296988" y="800100"/>
            <a:ext cx="4268787" cy="3200400"/>
          </a:xfrm>
          <a:ln/>
        </p:spPr>
      </p:sp>
      <p:sp>
        <p:nvSpPr>
          <p:cNvPr id="257030" name="Rectangle 3"/>
          <p:cNvSpPr>
            <a:spLocks noGrp="1" noChangeArrowheads="1"/>
          </p:cNvSpPr>
          <p:nvPr>
            <p:ph type="body" idx="1"/>
          </p:nvPr>
        </p:nvSpPr>
        <p:spPr>
          <a:xfrm>
            <a:off x="913991" y="4347195"/>
            <a:ext cx="5030018" cy="3849359"/>
          </a:xfrm>
          <a:noFill/>
          <a:ln/>
        </p:spPr>
        <p:txBody>
          <a:bodyPr/>
          <a:lstStyle/>
          <a:p>
            <a:r>
              <a:rPr lang="de-DE" smtClean="0"/>
              <a:t>Das ist der andere Fall, in dem das Team in der Mitte noch mehr Arbeit nachholt, weil es sonst viel zu früh fertig würde.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8051" name="Rectangle 4"/>
          <p:cNvSpPr>
            <a:spLocks noGrp="1" noChangeArrowheads="1"/>
          </p:cNvSpPr>
          <p:nvPr>
            <p:ph type="ftr" sz="quarter" idx="4"/>
          </p:nvPr>
        </p:nvSpPr>
        <p:spPr>
          <a:noFill/>
        </p:spPr>
        <p:txBody>
          <a:bodyPr/>
          <a:lstStyle/>
          <a:p>
            <a:r>
              <a:rPr lang="de-DE" smtClean="0"/>
              <a:t>Juli 2004</a:t>
            </a:r>
          </a:p>
        </p:txBody>
      </p:sp>
      <p:sp>
        <p:nvSpPr>
          <p:cNvPr id="258052" name="Rectangle 5"/>
          <p:cNvSpPr>
            <a:spLocks noGrp="1" noChangeArrowheads="1"/>
          </p:cNvSpPr>
          <p:nvPr>
            <p:ph type="sldNum" sz="quarter" idx="5"/>
          </p:nvPr>
        </p:nvSpPr>
        <p:spPr>
          <a:noFill/>
        </p:spPr>
        <p:txBody>
          <a:bodyPr/>
          <a:lstStyle/>
          <a:p>
            <a:fld id="{842027B6-AECA-47A5-8883-1A0BBEBC417C}" type="slidenum">
              <a:rPr lang="de-DE" smtClean="0"/>
              <a:pPr/>
              <a:t>47</a:t>
            </a:fld>
            <a:endParaRPr lang="de-DE" smtClean="0"/>
          </a:p>
        </p:txBody>
      </p:sp>
      <p:sp>
        <p:nvSpPr>
          <p:cNvPr id="258053" name="Rectangle 2"/>
          <p:cNvSpPr>
            <a:spLocks noGrp="1" noRot="1" noChangeAspect="1" noChangeArrowheads="1" noTextEdit="1"/>
          </p:cNvSpPr>
          <p:nvPr>
            <p:ph type="sldImg"/>
          </p:nvPr>
        </p:nvSpPr>
        <p:spPr>
          <a:xfrm>
            <a:off x="1296988" y="800100"/>
            <a:ext cx="4268787" cy="3200400"/>
          </a:xfrm>
          <a:ln/>
        </p:spPr>
      </p:sp>
      <p:sp>
        <p:nvSpPr>
          <p:cNvPr id="258054" name="Rectangle 3"/>
          <p:cNvSpPr>
            <a:spLocks noGrp="1" noChangeArrowheads="1"/>
          </p:cNvSpPr>
          <p:nvPr>
            <p:ph type="body" idx="1"/>
          </p:nvPr>
        </p:nvSpPr>
        <p:spPr>
          <a:xfrm>
            <a:off x="913991" y="4347195"/>
            <a:ext cx="5030018" cy="3849359"/>
          </a:xfrm>
          <a:noFill/>
          <a:ln/>
        </p:spPr>
        <p:txBody>
          <a:bodyPr/>
          <a:lstStyle/>
          <a:p>
            <a:r>
              <a:rPr lang="de-DE" smtClean="0"/>
              <a:t>SCRUM funktioniert also auch, weil es mit den genannten Risiken sinnvoll umgeht.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9075" name="Rectangle 4"/>
          <p:cNvSpPr>
            <a:spLocks noGrp="1" noChangeArrowheads="1"/>
          </p:cNvSpPr>
          <p:nvPr>
            <p:ph type="ftr" sz="quarter" idx="4"/>
          </p:nvPr>
        </p:nvSpPr>
        <p:spPr>
          <a:noFill/>
        </p:spPr>
        <p:txBody>
          <a:bodyPr/>
          <a:lstStyle/>
          <a:p>
            <a:r>
              <a:rPr lang="de-DE" smtClean="0"/>
              <a:t>Juli 2004</a:t>
            </a:r>
          </a:p>
        </p:txBody>
      </p:sp>
      <p:sp>
        <p:nvSpPr>
          <p:cNvPr id="259076" name="Rectangle 5"/>
          <p:cNvSpPr>
            <a:spLocks noGrp="1" noChangeArrowheads="1"/>
          </p:cNvSpPr>
          <p:nvPr>
            <p:ph type="sldNum" sz="quarter" idx="5"/>
          </p:nvPr>
        </p:nvSpPr>
        <p:spPr>
          <a:noFill/>
        </p:spPr>
        <p:txBody>
          <a:bodyPr/>
          <a:lstStyle/>
          <a:p>
            <a:fld id="{C03919EE-F058-40ED-B99D-544DE8DE4483}" type="slidenum">
              <a:rPr lang="de-DE" smtClean="0"/>
              <a:pPr/>
              <a:t>48</a:t>
            </a:fld>
            <a:endParaRPr lang="de-DE" smtClean="0"/>
          </a:p>
        </p:txBody>
      </p:sp>
      <p:sp>
        <p:nvSpPr>
          <p:cNvPr id="259077" name="Rectangle 2"/>
          <p:cNvSpPr>
            <a:spLocks noGrp="1" noRot="1" noChangeAspect="1" noChangeArrowheads="1" noTextEdit="1"/>
          </p:cNvSpPr>
          <p:nvPr>
            <p:ph type="sldImg"/>
          </p:nvPr>
        </p:nvSpPr>
        <p:spPr>
          <a:xfrm>
            <a:off x="1296988" y="800100"/>
            <a:ext cx="4268787" cy="320040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07799">
              <a:defRPr sz="1100" b="1">
                <a:solidFill>
                  <a:schemeClr val="tx1"/>
                </a:solidFill>
                <a:latin typeface="Arial" charset="0"/>
              </a:defRPr>
            </a:lvl1pPr>
            <a:lvl2pPr marL="685817" indent="-263776" defTabSz="707799">
              <a:defRPr sz="1100" b="1">
                <a:solidFill>
                  <a:schemeClr val="tx1"/>
                </a:solidFill>
                <a:latin typeface="Arial" charset="0"/>
              </a:defRPr>
            </a:lvl2pPr>
            <a:lvl3pPr marL="1055103" indent="-211021" defTabSz="707799">
              <a:defRPr sz="1100" b="1">
                <a:solidFill>
                  <a:schemeClr val="tx1"/>
                </a:solidFill>
                <a:latin typeface="Arial" charset="0"/>
              </a:defRPr>
            </a:lvl3pPr>
            <a:lvl4pPr marL="1477145" indent="-211021" defTabSz="707799">
              <a:defRPr sz="1100" b="1">
                <a:solidFill>
                  <a:schemeClr val="tx1"/>
                </a:solidFill>
                <a:latin typeface="Arial" charset="0"/>
              </a:defRPr>
            </a:lvl4pPr>
            <a:lvl5pPr marL="1899186" indent="-211021" defTabSz="707799">
              <a:defRPr sz="1100" b="1">
                <a:solidFill>
                  <a:schemeClr val="tx1"/>
                </a:solidFill>
                <a:latin typeface="Arial" charset="0"/>
              </a:defRPr>
            </a:lvl5pPr>
            <a:lvl6pPr marL="2321227" indent="-211021" defTabSz="707799" eaLnBrk="0" fontAlgn="base" hangingPunct="0">
              <a:spcBef>
                <a:spcPct val="0"/>
              </a:spcBef>
              <a:spcAft>
                <a:spcPct val="0"/>
              </a:spcAft>
              <a:defRPr sz="1100" b="1">
                <a:solidFill>
                  <a:schemeClr val="tx1"/>
                </a:solidFill>
                <a:latin typeface="Arial" charset="0"/>
              </a:defRPr>
            </a:lvl6pPr>
            <a:lvl7pPr marL="2743269" indent="-211021" defTabSz="707799" eaLnBrk="0" fontAlgn="base" hangingPunct="0">
              <a:spcBef>
                <a:spcPct val="0"/>
              </a:spcBef>
              <a:spcAft>
                <a:spcPct val="0"/>
              </a:spcAft>
              <a:defRPr sz="1100" b="1">
                <a:solidFill>
                  <a:schemeClr val="tx1"/>
                </a:solidFill>
                <a:latin typeface="Arial" charset="0"/>
              </a:defRPr>
            </a:lvl7pPr>
            <a:lvl8pPr marL="3165310" indent="-211021" defTabSz="707799" eaLnBrk="0" fontAlgn="base" hangingPunct="0">
              <a:spcBef>
                <a:spcPct val="0"/>
              </a:spcBef>
              <a:spcAft>
                <a:spcPct val="0"/>
              </a:spcAft>
              <a:defRPr sz="1100" b="1">
                <a:solidFill>
                  <a:schemeClr val="tx1"/>
                </a:solidFill>
                <a:latin typeface="Arial" charset="0"/>
              </a:defRPr>
            </a:lvl8pPr>
            <a:lvl9pPr marL="3587351" indent="-211021" defTabSz="707799" eaLnBrk="0" fontAlgn="base" hangingPunct="0">
              <a:spcBef>
                <a:spcPct val="0"/>
              </a:spcBef>
              <a:spcAft>
                <a:spcPct val="0"/>
              </a:spcAft>
              <a:defRPr sz="1100" b="1">
                <a:solidFill>
                  <a:schemeClr val="tx1"/>
                </a:solidFill>
                <a:latin typeface="Arial" charset="0"/>
              </a:defRPr>
            </a:lvl9pPr>
          </a:lstStyle>
          <a:p>
            <a:fld id="{07BDF370-C427-4617-8628-FF3FB8E2F15A}" type="slidenum">
              <a:rPr lang="de-DE" sz="900" b="0">
                <a:latin typeface="Times New Roman" pitchFamily="18" charset="0"/>
              </a:rPr>
              <a:pPr/>
              <a:t>11</a:t>
            </a:fld>
            <a:endParaRPr lang="de-DE" sz="900" b="0">
              <a:latin typeface="Times New Roman" pitchFamily="18" charset="0"/>
            </a:endParaRPr>
          </a:p>
        </p:txBody>
      </p:sp>
      <p:sp>
        <p:nvSpPr>
          <p:cNvPr id="798723" name="Rectangle 2"/>
          <p:cNvSpPr>
            <a:spLocks noGrp="1" noRot="1" noChangeAspect="1" noChangeArrowheads="1" noTextEdit="1"/>
          </p:cNvSpPr>
          <p:nvPr>
            <p:ph type="sldImg"/>
          </p:nvPr>
        </p:nvSpPr>
        <p:spPr>
          <a:xfrm>
            <a:off x="1295400" y="800100"/>
            <a:ext cx="4268788" cy="3200400"/>
          </a:xfrm>
          <a:ln/>
        </p:spPr>
      </p:sp>
      <p:sp>
        <p:nvSpPr>
          <p:cNvPr id="79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smtClean="0"/>
              <a:t>Das Spiralmodell hat Barry Boehm ein „risiko-orientiertes“ Vorgehensmodell genannt.</a:t>
            </a:r>
          </a:p>
          <a:p>
            <a:endParaRPr lang="de-DE" smtClean="0"/>
          </a:p>
          <a:p>
            <a:r>
              <a:rPr lang="de-DE" smtClean="0"/>
              <a:t>Es ist nämlich das Ziel, zunächst das größte Risiko zu identifizieren und auszuräumen - und dann das zweitgrößte und so weiter. Risiken können technischer Natur sein (wir können die API nicht nutzen; die Datenbank ist nicht schnell genug), aber auch ganz anderer Art (die Kunden finden das Produkt langweilig; Sicherheitsaspekte; Marketingrisiken).</a:t>
            </a:r>
          </a:p>
          <a:p>
            <a:r>
              <a:rPr lang="de-DE" smtClean="0"/>
              <a:t>In allen Fällen wir man damit beginnen, die Ziele zu überprüfen (linker oberer Quadrant) und auch zu untersuchen, welche Möglichkeiten, Einschränkungen und Risiken es dabei gibt. </a:t>
            </a:r>
          </a:p>
          <a:p>
            <a:r>
              <a:rPr lang="de-DE" smtClean="0"/>
              <a:t>Dann werden (oben rechts) die Risiken identifiziert, die diese Ziele am ehesten bedrohen könnten (Risk Exposure). Hier versucht man, mit einem Prototypen zu zeigen, dass das Risiko lösbar (akzeptabel) ist. Wenn das geklappt hat, wird im rechten unteren Quadranten die Erkenntnis aus den Prototypen bzw. anderen Versuchen in das Produkt eingebaut, das Produkt also erweitert.</a:t>
            </a:r>
          </a:p>
          <a:p>
            <a:r>
              <a:rPr lang="de-DE" smtClean="0"/>
              <a:t>Die eingezeichneten Aktiviäten und der Mini-Wasserfall in der äußersten Windelung der Spirale sind Beispiele: man kann auch mit einem Wasserfall den Entwurf bzw. die Umsetzung vorantreiben. Aber bestimmend waren immer die Risiken, womit sich dieser Wasserfall dann beschäftigt.</a:t>
            </a:r>
          </a:p>
          <a:p>
            <a:r>
              <a:rPr lang="de-DE" smtClean="0"/>
              <a:t>Durch die Spiralbewegung entsteht Aufwand, aber auch Fortschritt. Denn der Umfang (und die Nützlichkeit) steigen.</a:t>
            </a:r>
          </a:p>
          <a:p>
            <a:r>
              <a:rPr lang="de-DE" smtClean="0"/>
              <a:t>Nach der Idee des Spiralmodells wird das Budget stets für eine Umdrehung bewilligt (oder mehrere). Man weiß aber vorher nicht genau, welche Risiken davon betroffen sein werden. </a:t>
            </a:r>
          </a:p>
          <a:p>
            <a:r>
              <a:rPr lang="de-DE" smtClean="0"/>
              <a:t>Das ist ein Stückchen Unsicherheit, das viele Manager stört.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07799">
              <a:defRPr sz="1100" b="1">
                <a:solidFill>
                  <a:schemeClr val="tx1"/>
                </a:solidFill>
                <a:latin typeface="Arial" charset="0"/>
              </a:defRPr>
            </a:lvl1pPr>
            <a:lvl2pPr marL="685817" indent="-263776" defTabSz="707799">
              <a:defRPr sz="1100" b="1">
                <a:solidFill>
                  <a:schemeClr val="tx1"/>
                </a:solidFill>
                <a:latin typeface="Arial" charset="0"/>
              </a:defRPr>
            </a:lvl2pPr>
            <a:lvl3pPr marL="1055103" indent="-211021" defTabSz="707799">
              <a:defRPr sz="1100" b="1">
                <a:solidFill>
                  <a:schemeClr val="tx1"/>
                </a:solidFill>
                <a:latin typeface="Arial" charset="0"/>
              </a:defRPr>
            </a:lvl3pPr>
            <a:lvl4pPr marL="1477145" indent="-211021" defTabSz="707799">
              <a:defRPr sz="1100" b="1">
                <a:solidFill>
                  <a:schemeClr val="tx1"/>
                </a:solidFill>
                <a:latin typeface="Arial" charset="0"/>
              </a:defRPr>
            </a:lvl4pPr>
            <a:lvl5pPr marL="1899186" indent="-211021" defTabSz="707799">
              <a:defRPr sz="1100" b="1">
                <a:solidFill>
                  <a:schemeClr val="tx1"/>
                </a:solidFill>
                <a:latin typeface="Arial" charset="0"/>
              </a:defRPr>
            </a:lvl5pPr>
            <a:lvl6pPr marL="2321227" indent="-211021" defTabSz="707799" eaLnBrk="0" fontAlgn="base" hangingPunct="0">
              <a:spcBef>
                <a:spcPct val="0"/>
              </a:spcBef>
              <a:spcAft>
                <a:spcPct val="0"/>
              </a:spcAft>
              <a:defRPr sz="1100" b="1">
                <a:solidFill>
                  <a:schemeClr val="tx1"/>
                </a:solidFill>
                <a:latin typeface="Arial" charset="0"/>
              </a:defRPr>
            </a:lvl6pPr>
            <a:lvl7pPr marL="2743269" indent="-211021" defTabSz="707799" eaLnBrk="0" fontAlgn="base" hangingPunct="0">
              <a:spcBef>
                <a:spcPct val="0"/>
              </a:spcBef>
              <a:spcAft>
                <a:spcPct val="0"/>
              </a:spcAft>
              <a:defRPr sz="1100" b="1">
                <a:solidFill>
                  <a:schemeClr val="tx1"/>
                </a:solidFill>
                <a:latin typeface="Arial" charset="0"/>
              </a:defRPr>
            </a:lvl7pPr>
            <a:lvl8pPr marL="3165310" indent="-211021" defTabSz="707799" eaLnBrk="0" fontAlgn="base" hangingPunct="0">
              <a:spcBef>
                <a:spcPct val="0"/>
              </a:spcBef>
              <a:spcAft>
                <a:spcPct val="0"/>
              </a:spcAft>
              <a:defRPr sz="1100" b="1">
                <a:solidFill>
                  <a:schemeClr val="tx1"/>
                </a:solidFill>
                <a:latin typeface="Arial" charset="0"/>
              </a:defRPr>
            </a:lvl8pPr>
            <a:lvl9pPr marL="3587351" indent="-211021" defTabSz="707799" eaLnBrk="0" fontAlgn="base" hangingPunct="0">
              <a:spcBef>
                <a:spcPct val="0"/>
              </a:spcBef>
              <a:spcAft>
                <a:spcPct val="0"/>
              </a:spcAft>
              <a:defRPr sz="1100" b="1">
                <a:solidFill>
                  <a:schemeClr val="tx1"/>
                </a:solidFill>
                <a:latin typeface="Arial" charset="0"/>
              </a:defRPr>
            </a:lvl9pPr>
          </a:lstStyle>
          <a:p>
            <a:fld id="{9AFF8BBB-25BD-4F42-92DE-092891B322A7}" type="slidenum">
              <a:rPr lang="de-DE" sz="900" b="0">
                <a:latin typeface="Times New Roman" pitchFamily="18" charset="0"/>
              </a:rPr>
              <a:pPr/>
              <a:t>14</a:t>
            </a:fld>
            <a:endParaRPr lang="de-DE" sz="900" b="0">
              <a:latin typeface="Times New Roman" pitchFamily="18" charset="0"/>
            </a:endParaRPr>
          </a:p>
        </p:txBody>
      </p:sp>
      <p:sp>
        <p:nvSpPr>
          <p:cNvPr id="800771" name="Rectangle 2"/>
          <p:cNvSpPr>
            <a:spLocks noGrp="1" noRot="1" noChangeAspect="1" noChangeArrowheads="1" noTextEdit="1"/>
          </p:cNvSpPr>
          <p:nvPr>
            <p:ph type="sldImg"/>
          </p:nvPr>
        </p:nvSpPr>
        <p:spPr>
          <a:xfrm>
            <a:off x="1295400" y="800100"/>
            <a:ext cx="4268788" cy="3200400"/>
          </a:xfrm>
          <a:ln/>
        </p:spPr>
      </p:sp>
      <p:sp>
        <p:nvSpPr>
          <p:cNvPr id="800772" name="Rectangle 3"/>
          <p:cNvSpPr>
            <a:spLocks noGrp="1" noChangeArrowheads="1"/>
          </p:cNvSpPr>
          <p:nvPr>
            <p:ph type="body" idx="1"/>
          </p:nvPr>
        </p:nvSpPr>
        <p:spPr>
          <a:xfrm>
            <a:off x="913991" y="4348613"/>
            <a:ext cx="5030018" cy="43372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34" tIns="44067" rIns="88134" bIns="44067"/>
          <a:lstStyle/>
          <a:p>
            <a:r>
              <a:rPr lang="de-DE" smtClean="0"/>
              <a:t>Die Folie weist darauf hin, dass es auch noch andere Klassifikationen nach anderen Kritierien gibt.</a:t>
            </a:r>
          </a:p>
          <a:p>
            <a:r>
              <a:rPr lang="de-DE" smtClean="0"/>
              <a:t>So spricht man von horizontalen Prototypen, wenn „die Breite“ der meisten Funktionen abgedeckt, diese aber nur relativ oberflächlich umgesetzt werden. Vertikales Prototyping geht in einem eingeschränkten Funktionsumfang in die Tiefe.</a:t>
            </a:r>
          </a:p>
          <a:p>
            <a:r>
              <a:rPr lang="de-DE" smtClean="0"/>
              <a:t>Die mittlere Klassifikation stand ja schon auf der letzten Folie.</a:t>
            </a:r>
          </a:p>
          <a:p>
            <a:r>
              <a:rPr lang="de-DE" smtClean="0"/>
              <a:t>Die letzte Klassifikation ist interessant, weil sie operativ nützlich ist. Ein Präsentationsprototyp wird weder ganz horizontal noch ganz vertikal sein. Er wird einen Teilbereich so weit umfassen, wie für eine Veranschaulichung für Kunden oder entscheidenden Vorgesetzten  erforderlich ist.</a:t>
            </a:r>
          </a:p>
          <a:p>
            <a:r>
              <a:rPr lang="de-DE" smtClean="0"/>
              <a:t>Ein eigentlicher PT umfasst dagegen fast das ganze System, spart aber Fehlerbehandlung und Sonderfälle aus.</a:t>
            </a:r>
          </a:p>
          <a:p>
            <a:r>
              <a:rPr lang="de-DE" smtClean="0"/>
              <a:t>Ein Labormuster ist ein typischer vertikaler Prototyp, der eine spezifische technische Frage in der Tiefe untersucht.</a:t>
            </a:r>
          </a:p>
          <a:p>
            <a:r>
              <a:rPr lang="de-DE" smtClean="0"/>
              <a:t>Ganz etwas anderes ist ein Pilotsystem: Es beginnt als Prototyp und soll sich zu einem produktiven System entwickeln. Diese Vorstellung trifft man oft. Problematisch ist, dass Qualitätssicherung usw. im Prototypen-Stadium oft vernachlässigt wird – und später nicht nachgeholt. </a:t>
            </a:r>
          </a:p>
          <a:p>
            <a:r>
              <a:rPr lang="de-DE" smtClean="0"/>
              <a:t>Wenn jemand von einem „Prototypen“ spricht, vergewissern Sie sich, dass Sie dieselbe Ausprägung darunter verstehen wie er/sie.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07799">
              <a:defRPr sz="1100" b="1">
                <a:solidFill>
                  <a:schemeClr val="tx1"/>
                </a:solidFill>
                <a:latin typeface="Arial" charset="0"/>
              </a:defRPr>
            </a:lvl1pPr>
            <a:lvl2pPr marL="685817" indent="-263776" defTabSz="707799">
              <a:defRPr sz="1100" b="1">
                <a:solidFill>
                  <a:schemeClr val="tx1"/>
                </a:solidFill>
                <a:latin typeface="Arial" charset="0"/>
              </a:defRPr>
            </a:lvl2pPr>
            <a:lvl3pPr marL="1055103" indent="-211021" defTabSz="707799">
              <a:defRPr sz="1100" b="1">
                <a:solidFill>
                  <a:schemeClr val="tx1"/>
                </a:solidFill>
                <a:latin typeface="Arial" charset="0"/>
              </a:defRPr>
            </a:lvl3pPr>
            <a:lvl4pPr marL="1477145" indent="-211021" defTabSz="707799">
              <a:defRPr sz="1100" b="1">
                <a:solidFill>
                  <a:schemeClr val="tx1"/>
                </a:solidFill>
                <a:latin typeface="Arial" charset="0"/>
              </a:defRPr>
            </a:lvl4pPr>
            <a:lvl5pPr marL="1899186" indent="-211021" defTabSz="707799">
              <a:defRPr sz="1100" b="1">
                <a:solidFill>
                  <a:schemeClr val="tx1"/>
                </a:solidFill>
                <a:latin typeface="Arial" charset="0"/>
              </a:defRPr>
            </a:lvl5pPr>
            <a:lvl6pPr marL="2321227" indent="-211021" defTabSz="707799" eaLnBrk="0" fontAlgn="base" hangingPunct="0">
              <a:spcBef>
                <a:spcPct val="0"/>
              </a:spcBef>
              <a:spcAft>
                <a:spcPct val="0"/>
              </a:spcAft>
              <a:defRPr sz="1100" b="1">
                <a:solidFill>
                  <a:schemeClr val="tx1"/>
                </a:solidFill>
                <a:latin typeface="Arial" charset="0"/>
              </a:defRPr>
            </a:lvl6pPr>
            <a:lvl7pPr marL="2743269" indent="-211021" defTabSz="707799" eaLnBrk="0" fontAlgn="base" hangingPunct="0">
              <a:spcBef>
                <a:spcPct val="0"/>
              </a:spcBef>
              <a:spcAft>
                <a:spcPct val="0"/>
              </a:spcAft>
              <a:defRPr sz="1100" b="1">
                <a:solidFill>
                  <a:schemeClr val="tx1"/>
                </a:solidFill>
                <a:latin typeface="Arial" charset="0"/>
              </a:defRPr>
            </a:lvl7pPr>
            <a:lvl8pPr marL="3165310" indent="-211021" defTabSz="707799" eaLnBrk="0" fontAlgn="base" hangingPunct="0">
              <a:spcBef>
                <a:spcPct val="0"/>
              </a:spcBef>
              <a:spcAft>
                <a:spcPct val="0"/>
              </a:spcAft>
              <a:defRPr sz="1100" b="1">
                <a:solidFill>
                  <a:schemeClr val="tx1"/>
                </a:solidFill>
                <a:latin typeface="Arial" charset="0"/>
              </a:defRPr>
            </a:lvl8pPr>
            <a:lvl9pPr marL="3587351" indent="-211021" defTabSz="707799" eaLnBrk="0" fontAlgn="base" hangingPunct="0">
              <a:spcBef>
                <a:spcPct val="0"/>
              </a:spcBef>
              <a:spcAft>
                <a:spcPct val="0"/>
              </a:spcAft>
              <a:defRPr sz="1100" b="1">
                <a:solidFill>
                  <a:schemeClr val="tx1"/>
                </a:solidFill>
                <a:latin typeface="Arial" charset="0"/>
              </a:defRPr>
            </a:lvl9pPr>
          </a:lstStyle>
          <a:p>
            <a:fld id="{BD513406-4073-4251-8372-8272773D1CAB}" type="slidenum">
              <a:rPr lang="de-DE" sz="900" b="0">
                <a:latin typeface="Times New Roman" pitchFamily="18" charset="0"/>
              </a:rPr>
              <a:pPr/>
              <a:t>15</a:t>
            </a:fld>
            <a:endParaRPr lang="de-DE" sz="900" b="0">
              <a:latin typeface="Times New Roman" pitchFamily="18" charset="0"/>
            </a:endParaRPr>
          </a:p>
        </p:txBody>
      </p:sp>
      <p:sp>
        <p:nvSpPr>
          <p:cNvPr id="799747" name="Rectangle 2"/>
          <p:cNvSpPr>
            <a:spLocks noGrp="1" noRot="1" noChangeAspect="1" noChangeArrowheads="1" noTextEdit="1"/>
          </p:cNvSpPr>
          <p:nvPr>
            <p:ph type="sldImg"/>
          </p:nvPr>
        </p:nvSpPr>
        <p:spPr>
          <a:xfrm>
            <a:off x="1295400" y="800100"/>
            <a:ext cx="4268788" cy="3200400"/>
          </a:xfrm>
          <a:ln/>
        </p:spPr>
      </p:sp>
      <p:sp>
        <p:nvSpPr>
          <p:cNvPr id="79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34" tIns="44067" rIns="88134" bIns="44067"/>
          <a:lstStyle/>
          <a:p>
            <a:r>
              <a:rPr lang="de-DE" smtClean="0"/>
              <a:t>Das Spiralmodell enthält einen Teil, in dem Prototypen eine Rolle spielen.</a:t>
            </a:r>
          </a:p>
          <a:p>
            <a:r>
              <a:rPr lang="de-DE" smtClean="0"/>
              <a:t>Das Konzept des Prototyping ist inzwischen in verschiedene Richtungen entwickelt worden. Daher ist es sinnvoll, verschiedene Arten von Prototypen zu unterscheiden. Hier eine Klassifikation.</a:t>
            </a:r>
          </a:p>
          <a:p>
            <a:r>
              <a:rPr lang="de-DE" smtClean="0"/>
              <a:t>Die Symbole deuten an, in welcher Dimension die Prototypen nach neuen Erkenntnissen suchen: Richtung Anforderungen oder Richtung technischer Umsetzung. Beim evolutionären Ansatz werden beide Dimensionen untersucht.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46787" name="Rectangle 4"/>
          <p:cNvSpPr>
            <a:spLocks noGrp="1" noChangeArrowheads="1"/>
          </p:cNvSpPr>
          <p:nvPr>
            <p:ph type="ftr" sz="quarter" idx="4"/>
          </p:nvPr>
        </p:nvSpPr>
        <p:spPr>
          <a:noFill/>
        </p:spPr>
        <p:txBody>
          <a:bodyPr/>
          <a:lstStyle/>
          <a:p>
            <a:r>
              <a:rPr lang="de-DE" smtClean="0"/>
              <a:t>Juli 2004</a:t>
            </a:r>
          </a:p>
        </p:txBody>
      </p:sp>
      <p:sp>
        <p:nvSpPr>
          <p:cNvPr id="246788" name="Rectangle 5"/>
          <p:cNvSpPr>
            <a:spLocks noGrp="1" noChangeArrowheads="1"/>
          </p:cNvSpPr>
          <p:nvPr>
            <p:ph type="sldNum" sz="quarter" idx="5"/>
          </p:nvPr>
        </p:nvSpPr>
        <p:spPr>
          <a:noFill/>
        </p:spPr>
        <p:txBody>
          <a:bodyPr/>
          <a:lstStyle/>
          <a:p>
            <a:fld id="{4B9E866F-EF75-4332-B70D-86EDCA5B0E9F}" type="slidenum">
              <a:rPr lang="de-DE" smtClean="0"/>
              <a:pPr/>
              <a:t>38</a:t>
            </a:fld>
            <a:endParaRPr lang="de-DE" smtClean="0"/>
          </a:p>
        </p:txBody>
      </p:sp>
      <p:sp>
        <p:nvSpPr>
          <p:cNvPr id="246789" name="Rectangle 2"/>
          <p:cNvSpPr>
            <a:spLocks noGrp="1" noRot="1" noChangeAspect="1" noChangeArrowheads="1" noTextEdit="1"/>
          </p:cNvSpPr>
          <p:nvPr>
            <p:ph type="sldImg"/>
          </p:nvPr>
        </p:nvSpPr>
        <p:spPr>
          <a:xfrm>
            <a:off x="1296988" y="800100"/>
            <a:ext cx="4268787" cy="320040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48835" name="Rectangle 4"/>
          <p:cNvSpPr>
            <a:spLocks noGrp="1" noChangeArrowheads="1"/>
          </p:cNvSpPr>
          <p:nvPr>
            <p:ph type="ftr" sz="quarter" idx="4"/>
          </p:nvPr>
        </p:nvSpPr>
        <p:spPr>
          <a:noFill/>
        </p:spPr>
        <p:txBody>
          <a:bodyPr/>
          <a:lstStyle/>
          <a:p>
            <a:r>
              <a:rPr lang="de-DE" smtClean="0"/>
              <a:t>Juli 2004</a:t>
            </a:r>
          </a:p>
        </p:txBody>
      </p:sp>
      <p:sp>
        <p:nvSpPr>
          <p:cNvPr id="248836" name="Rectangle 5"/>
          <p:cNvSpPr>
            <a:spLocks noGrp="1" noChangeArrowheads="1"/>
          </p:cNvSpPr>
          <p:nvPr>
            <p:ph type="sldNum" sz="quarter" idx="5"/>
          </p:nvPr>
        </p:nvSpPr>
        <p:spPr>
          <a:noFill/>
        </p:spPr>
        <p:txBody>
          <a:bodyPr/>
          <a:lstStyle/>
          <a:p>
            <a:fld id="{4747D214-8786-428C-9592-38E3F2F2EA5A}" type="slidenum">
              <a:rPr lang="de-DE" smtClean="0"/>
              <a:pPr/>
              <a:t>39</a:t>
            </a:fld>
            <a:endParaRPr lang="de-DE" smtClean="0"/>
          </a:p>
        </p:txBody>
      </p:sp>
      <p:sp>
        <p:nvSpPr>
          <p:cNvPr id="248837" name="Rectangle 2"/>
          <p:cNvSpPr>
            <a:spLocks noGrp="1" noRot="1" noChangeAspect="1" noChangeArrowheads="1" noTextEdit="1"/>
          </p:cNvSpPr>
          <p:nvPr>
            <p:ph type="sldImg"/>
          </p:nvPr>
        </p:nvSpPr>
        <p:spPr>
          <a:xfrm>
            <a:off x="1296988" y="800100"/>
            <a:ext cx="4268787" cy="3200400"/>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49859" name="Rectangle 4"/>
          <p:cNvSpPr>
            <a:spLocks noGrp="1" noChangeArrowheads="1"/>
          </p:cNvSpPr>
          <p:nvPr>
            <p:ph type="ftr" sz="quarter" idx="4"/>
          </p:nvPr>
        </p:nvSpPr>
        <p:spPr>
          <a:noFill/>
        </p:spPr>
        <p:txBody>
          <a:bodyPr/>
          <a:lstStyle/>
          <a:p>
            <a:r>
              <a:rPr lang="de-DE" smtClean="0"/>
              <a:t>Juli 2004</a:t>
            </a:r>
          </a:p>
        </p:txBody>
      </p:sp>
      <p:sp>
        <p:nvSpPr>
          <p:cNvPr id="249860" name="Rectangle 5"/>
          <p:cNvSpPr>
            <a:spLocks noGrp="1" noChangeArrowheads="1"/>
          </p:cNvSpPr>
          <p:nvPr>
            <p:ph type="sldNum" sz="quarter" idx="5"/>
          </p:nvPr>
        </p:nvSpPr>
        <p:spPr>
          <a:noFill/>
        </p:spPr>
        <p:txBody>
          <a:bodyPr/>
          <a:lstStyle/>
          <a:p>
            <a:fld id="{3CED672D-B47C-4EAA-8695-2A268AFD5F96}" type="slidenum">
              <a:rPr lang="de-DE" smtClean="0"/>
              <a:pPr/>
              <a:t>40</a:t>
            </a:fld>
            <a:endParaRPr lang="de-DE" smtClean="0"/>
          </a:p>
        </p:txBody>
      </p:sp>
      <p:sp>
        <p:nvSpPr>
          <p:cNvPr id="249861" name="Rectangle 2"/>
          <p:cNvSpPr>
            <a:spLocks noGrp="1" noRot="1" noChangeAspect="1" noChangeArrowheads="1" noTextEdit="1"/>
          </p:cNvSpPr>
          <p:nvPr>
            <p:ph type="sldImg"/>
          </p:nvPr>
        </p:nvSpPr>
        <p:spPr>
          <a:xfrm>
            <a:off x="1296988" y="800100"/>
            <a:ext cx="4268787" cy="3200400"/>
          </a:xfrm>
          <a:ln/>
        </p:spPr>
      </p:sp>
      <p:sp>
        <p:nvSpPr>
          <p:cNvPr id="249862" name="Rectangle 3"/>
          <p:cNvSpPr>
            <a:spLocks noGrp="1" noChangeArrowheads="1"/>
          </p:cNvSpPr>
          <p:nvPr>
            <p:ph type="body" idx="1"/>
          </p:nvPr>
        </p:nvSpPr>
        <p:spPr>
          <a:xfrm>
            <a:off x="913991" y="4347195"/>
            <a:ext cx="5030018" cy="3849359"/>
          </a:xfrm>
          <a:noFill/>
          <a:ln/>
        </p:spPr>
        <p:txBody>
          <a:bodyPr/>
          <a:lstStyle/>
          <a:p>
            <a:r>
              <a:rPr lang="de-DE" smtClean="0"/>
              <a:t>Während die Aussenwelt nicht in den SCRUM eindringen darf, darf das SCRUM-Team durchaus mit der Außenwelt in Kontakt treten. Zum Beispiel, wenn das Sprint-Backlog doch zu viel Arbeit ist – oder zu wenig.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0883" name="Rectangle 4"/>
          <p:cNvSpPr>
            <a:spLocks noGrp="1" noChangeArrowheads="1"/>
          </p:cNvSpPr>
          <p:nvPr>
            <p:ph type="ftr" sz="quarter" idx="4"/>
          </p:nvPr>
        </p:nvSpPr>
        <p:spPr>
          <a:noFill/>
        </p:spPr>
        <p:txBody>
          <a:bodyPr/>
          <a:lstStyle/>
          <a:p>
            <a:r>
              <a:rPr lang="de-DE" smtClean="0"/>
              <a:t>Juli 2004</a:t>
            </a:r>
          </a:p>
        </p:txBody>
      </p:sp>
      <p:sp>
        <p:nvSpPr>
          <p:cNvPr id="250884" name="Rectangle 5"/>
          <p:cNvSpPr>
            <a:spLocks noGrp="1" noChangeArrowheads="1"/>
          </p:cNvSpPr>
          <p:nvPr>
            <p:ph type="sldNum" sz="quarter" idx="5"/>
          </p:nvPr>
        </p:nvSpPr>
        <p:spPr>
          <a:noFill/>
        </p:spPr>
        <p:txBody>
          <a:bodyPr/>
          <a:lstStyle/>
          <a:p>
            <a:fld id="{8A116E8B-DC8C-4800-ACD0-1F4E885FE65E}" type="slidenum">
              <a:rPr lang="de-DE" smtClean="0"/>
              <a:pPr/>
              <a:t>41</a:t>
            </a:fld>
            <a:endParaRPr lang="de-DE" smtClean="0"/>
          </a:p>
        </p:txBody>
      </p:sp>
      <p:sp>
        <p:nvSpPr>
          <p:cNvPr id="250885" name="Rectangle 2"/>
          <p:cNvSpPr>
            <a:spLocks noGrp="1" noRot="1" noChangeAspect="1" noChangeArrowheads="1" noTextEdit="1"/>
          </p:cNvSpPr>
          <p:nvPr>
            <p:ph type="sldImg"/>
          </p:nvPr>
        </p:nvSpPr>
        <p:spPr>
          <a:xfrm>
            <a:off x="1296988" y="800100"/>
            <a:ext cx="4268787" cy="3200400"/>
          </a:xfrm>
          <a:ln/>
        </p:spPr>
      </p:sp>
      <p:sp>
        <p:nvSpPr>
          <p:cNvPr id="250886" name="Rectangle 3"/>
          <p:cNvSpPr>
            <a:spLocks noGrp="1" noChangeArrowheads="1"/>
          </p:cNvSpPr>
          <p:nvPr>
            <p:ph type="body" idx="1"/>
          </p:nvPr>
        </p:nvSpPr>
        <p:spPr>
          <a:xfrm>
            <a:off x="913991" y="4347195"/>
            <a:ext cx="5030018" cy="3849359"/>
          </a:xfrm>
          <a:noFill/>
          <a:ln/>
        </p:spPr>
        <p:txBody>
          <a:bodyPr/>
          <a:lstStyle/>
          <a:p>
            <a:r>
              <a:rPr lang="de-DE" smtClean="0"/>
              <a:t>Hier sieht man auf einem Bild alle wesentlichen Elemente von SCRUM.</a:t>
            </a:r>
          </a:p>
          <a:p>
            <a:r>
              <a:rPr lang="de-DE" smtClean="0"/>
              <a:t>Der Product Owner (ein Kunde) hütet den Product Backlog. Er darf ihn jederzeit verändern, insbesondere die Reihenfolge von Einträgen verändern.</a:t>
            </a:r>
          </a:p>
          <a:p>
            <a:r>
              <a:rPr lang="de-DE" smtClean="0"/>
              <a:t>Wenn ein Sprint beginnt, wird soviel oben vom Product Backlog genommen, dass es für den Sprint langt. Dann schließt sich die Kapsel, in den nächsten 30 Tagen darf niemand dem SCRUM-Team hineinreden oder den Sprint-Backlog ändern. </a:t>
            </a:r>
          </a:p>
          <a:p>
            <a:r>
              <a:rPr lang="de-DE" smtClean="0"/>
              <a:t>Intern werden jeden Tag SCRUM-Meetings statt finden, am Ende des Sprints wird Software erzeugt.</a:t>
            </a:r>
          </a:p>
          <a:p>
            <a:r>
              <a:rPr lang="de-DE" smtClean="0"/>
              <a:t>Der SCRUM-Master erinnert an den Projektleiter, ist es aber nicht. Denn ein SCRUM-Team ist selbstorganisierend. Die Hauptaufgabe des SCRUM-Masters ist es, Schwierigkeiten auszuräumen, die im Daily SCRUM geäußert werden. </a:t>
            </a:r>
          </a:p>
          <a:p>
            <a:r>
              <a:rPr lang="de-DE" smtClean="0"/>
              <a:t>Andere dürfen zusehen, im Dails SCRUM aber nichts sagen.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1907" name="Rectangle 4"/>
          <p:cNvSpPr>
            <a:spLocks noGrp="1" noChangeArrowheads="1"/>
          </p:cNvSpPr>
          <p:nvPr>
            <p:ph type="ftr" sz="quarter" idx="4"/>
          </p:nvPr>
        </p:nvSpPr>
        <p:spPr>
          <a:noFill/>
        </p:spPr>
        <p:txBody>
          <a:bodyPr/>
          <a:lstStyle/>
          <a:p>
            <a:r>
              <a:rPr lang="de-DE" smtClean="0"/>
              <a:t>Juli 2004</a:t>
            </a:r>
          </a:p>
        </p:txBody>
      </p:sp>
      <p:sp>
        <p:nvSpPr>
          <p:cNvPr id="251908" name="Rectangle 5"/>
          <p:cNvSpPr>
            <a:spLocks noGrp="1" noChangeArrowheads="1"/>
          </p:cNvSpPr>
          <p:nvPr>
            <p:ph type="sldNum" sz="quarter" idx="5"/>
          </p:nvPr>
        </p:nvSpPr>
        <p:spPr>
          <a:noFill/>
        </p:spPr>
        <p:txBody>
          <a:bodyPr/>
          <a:lstStyle/>
          <a:p>
            <a:fld id="{79A86448-2E76-4069-9F19-1406B5BBCD24}" type="slidenum">
              <a:rPr lang="de-DE" smtClean="0"/>
              <a:pPr/>
              <a:t>42</a:t>
            </a:fld>
            <a:endParaRPr lang="de-DE" smtClean="0"/>
          </a:p>
        </p:txBody>
      </p:sp>
      <p:sp>
        <p:nvSpPr>
          <p:cNvPr id="251909" name="Rectangle 2"/>
          <p:cNvSpPr>
            <a:spLocks noGrp="1" noRot="1" noChangeAspect="1" noChangeArrowheads="1" noTextEdit="1"/>
          </p:cNvSpPr>
          <p:nvPr>
            <p:ph type="sldImg"/>
          </p:nvPr>
        </p:nvSpPr>
        <p:spPr>
          <a:xfrm>
            <a:off x="1296988" y="800100"/>
            <a:ext cx="4268787" cy="3200400"/>
          </a:xfrm>
          <a:ln/>
        </p:spPr>
      </p:sp>
      <p:sp>
        <p:nvSpPr>
          <p:cNvPr id="251910" name="Rectangle 3"/>
          <p:cNvSpPr>
            <a:spLocks noGrp="1" noChangeArrowheads="1"/>
          </p:cNvSpPr>
          <p:nvPr>
            <p:ph type="body" idx="1"/>
          </p:nvPr>
        </p:nvSpPr>
        <p:spPr>
          <a:xfrm>
            <a:off x="913991" y="4347195"/>
            <a:ext cx="5030018" cy="3849359"/>
          </a:xfrm>
          <a:noFill/>
          <a:ln/>
        </p:spPr>
        <p:txBody>
          <a:bodyPr/>
          <a:lstStyle/>
          <a:p>
            <a:r>
              <a:rPr lang="de-DE" smtClean="0"/>
              <a:t>Dies ist die „Seitenansich“, in der man die Zeiteinteilung sieht.</a:t>
            </a:r>
          </a:p>
          <a:p>
            <a:r>
              <a:rPr lang="de-DE" smtClean="0"/>
              <a:t>Die untere Ebene ist jeweils ein Zoom in die obere.</a:t>
            </a:r>
          </a:p>
          <a:p>
            <a:r>
              <a:rPr lang="de-DE" smtClean="0"/>
              <a:t>Der Arbeitstag kann unterschiedlich gegliedert sein, solange nur jeden Tag ein Daily SCRUM und ein Daily Build stattfinden. Die sollen dann immer zur gleichen Tageszeit durchgeführt werden.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72985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83321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88279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Georgia" pitchFamily="18"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Georgia" pitchFamily="18" charset="0"/>
              </a:defRPr>
            </a:lvl1pPr>
          </a:lstStyle>
          <a:p>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11"/>
          </p:nvPr>
        </p:nvSpPr>
        <p:spPr/>
        <p:txBody>
          <a:bodyPr/>
          <a:lstStyle>
            <a:lvl1pPr>
              <a:defRPr>
                <a:latin typeface="Georgia" pitchFamily="18" charset="0"/>
              </a:defRPr>
            </a:lvl1pPr>
          </a:lstStyle>
          <a:p>
            <a:r>
              <a:rPr lang="en-US" smtClean="0">
                <a:solidFill>
                  <a:prstClr val="black">
                    <a:tint val="75000"/>
                  </a:prstClr>
                </a:solidFill>
              </a:rPr>
              <a:t>Agile Software Dev. | Eric Knauss</a:t>
            </a:r>
            <a:endParaRPr lang="en-US">
              <a:solidFill>
                <a:prstClr val="black">
                  <a:tint val="75000"/>
                </a:prstClr>
              </a:solidFill>
            </a:endParaRPr>
          </a:p>
        </p:txBody>
      </p:sp>
      <p:sp>
        <p:nvSpPr>
          <p:cNvPr id="6" name="Foliennummernplatzhalter 5"/>
          <p:cNvSpPr>
            <a:spLocks noGrp="1"/>
          </p:cNvSpPr>
          <p:nvPr>
            <p:ph type="sldNum" sz="quarter" idx="12"/>
          </p:nvPr>
        </p:nvSpPr>
        <p:spPr/>
        <p:txBody>
          <a:bodyPr/>
          <a:lstStyle>
            <a:lvl1pPr>
              <a:defRPr>
                <a:latin typeface="Georgia" pitchFamily="18" charset="0"/>
              </a:defRPr>
            </a:lvl1p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53206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8772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6444322"/>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Datumsplatzhalter 2"/>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4" name="Fußzeilenplatzhalt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3289904"/>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3" name="Fußzeilenplatzhalter 2"/>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6962888"/>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406398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6993261"/>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15556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141760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603364"/>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noProof="0" smtClean="0"/>
              <a:t>Click to edit Master title style</a:t>
            </a:r>
            <a:endParaRPr lang="en-US" noProof="0"/>
          </a:p>
        </p:txBody>
      </p:sp>
      <p:sp>
        <p:nvSpPr>
          <p:cNvPr id="3" name="Platshållare för innehåll 2"/>
          <p:cNvSpPr>
            <a:spLocks noGrp="1"/>
          </p:cNvSpPr>
          <p:nvPr>
            <p:ph sz="half" idx="1"/>
          </p:nvPr>
        </p:nvSpPr>
        <p:spPr>
          <a:xfrm>
            <a:off x="6858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Platshållare för innehåll 3"/>
          <p:cNvSpPr>
            <a:spLocks noGrp="1"/>
          </p:cNvSpPr>
          <p:nvPr>
            <p:ph sz="half" idx="2"/>
          </p:nvPr>
        </p:nvSpPr>
        <p:spPr>
          <a:xfrm>
            <a:off x="46482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latshållare för text 5"/>
          <p:cNvSpPr>
            <a:spLocks noGrp="1"/>
          </p:cNvSpPr>
          <p:nvPr>
            <p:ph type="body" idx="10"/>
          </p:nvPr>
        </p:nvSpPr>
        <p:spPr>
          <a:xfrm>
            <a:off x="2590800" y="3124200"/>
            <a:ext cx="914400" cy="914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3016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62864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Software Dev.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46313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3/17/14</a:t>
            </a:r>
            <a:endParaRPr lang="en-US"/>
          </a:p>
        </p:txBody>
      </p:sp>
      <p:sp>
        <p:nvSpPr>
          <p:cNvPr id="8" name="Footer Placeholder 7"/>
          <p:cNvSpPr>
            <a:spLocks noGrp="1"/>
          </p:cNvSpPr>
          <p:nvPr>
            <p:ph type="ftr" sz="quarter" idx="11"/>
          </p:nvPr>
        </p:nvSpPr>
        <p:spPr/>
        <p:txBody>
          <a:bodyPr/>
          <a:lstStyle/>
          <a:p>
            <a:r>
              <a:rPr lang="en-US" smtClean="0"/>
              <a:t>Agile Software Dev. | Eric Knauss</a:t>
            </a:r>
            <a:endParaRPr lang="en-US"/>
          </a:p>
        </p:txBody>
      </p:sp>
      <p:sp>
        <p:nvSpPr>
          <p:cNvPr id="9" name="Slide Number Placeholder 8"/>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2947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3/17/14</a:t>
            </a:r>
            <a:endParaRPr lang="en-US"/>
          </a:p>
        </p:txBody>
      </p:sp>
      <p:sp>
        <p:nvSpPr>
          <p:cNvPr id="4" name="Footer Placeholder 3"/>
          <p:cNvSpPr>
            <a:spLocks noGrp="1"/>
          </p:cNvSpPr>
          <p:nvPr>
            <p:ph type="ftr" sz="quarter" idx="11"/>
          </p:nvPr>
        </p:nvSpPr>
        <p:spPr/>
        <p:txBody>
          <a:bodyPr/>
          <a:lstStyle/>
          <a:p>
            <a:r>
              <a:rPr lang="en-US" smtClean="0"/>
              <a:t>Agile Software Dev. | Eric Knauss</a:t>
            </a:r>
            <a:endParaRPr lang="en-US"/>
          </a:p>
        </p:txBody>
      </p:sp>
      <p:sp>
        <p:nvSpPr>
          <p:cNvPr id="5" name="Slide Number Placeholder 4"/>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16318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3/17/14</a:t>
            </a:r>
            <a:endParaRPr lang="en-US"/>
          </a:p>
        </p:txBody>
      </p:sp>
      <p:sp>
        <p:nvSpPr>
          <p:cNvPr id="3" name="Footer Placeholder 2"/>
          <p:cNvSpPr>
            <a:spLocks noGrp="1"/>
          </p:cNvSpPr>
          <p:nvPr>
            <p:ph type="ftr" sz="quarter" idx="11"/>
          </p:nvPr>
        </p:nvSpPr>
        <p:spPr/>
        <p:txBody>
          <a:bodyPr/>
          <a:lstStyle/>
          <a:p>
            <a:r>
              <a:rPr lang="en-US" smtClean="0"/>
              <a:t>Agile Software Dev. | Eric Knauss</a:t>
            </a:r>
            <a:endParaRPr lang="en-US"/>
          </a:p>
        </p:txBody>
      </p:sp>
      <p:sp>
        <p:nvSpPr>
          <p:cNvPr id="4" name="Slide Number Placeholder 3"/>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43805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Software Dev.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86395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Software Dev.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036619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w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3/17/14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Agile Software Dev. | Eric Knauss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63955-F0E3-BB44-8A7F-5E3BD1388D13}" type="slidenum">
              <a:rPr lang="en-US" smtClean="0"/>
              <a:t>‹#›</a:t>
            </a:fld>
            <a:endParaRPr lang="en-US"/>
          </a:p>
        </p:txBody>
      </p:sp>
    </p:spTree>
    <p:extLst>
      <p:ext uri="{BB962C8B-B14F-4D97-AF65-F5344CB8AC3E}">
        <p14:creationId xmlns:p14="http://schemas.microsoft.com/office/powerpoint/2010/main" val="361991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908720"/>
            <a:ext cx="8229600" cy="532859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238247" y="6434242"/>
            <a:ext cx="1008112" cy="365125"/>
          </a:xfrm>
          <a:prstGeom prst="rect">
            <a:avLst/>
          </a:prstGeom>
        </p:spPr>
        <p:txBody>
          <a:bodyPr vert="horz" lIns="91440" tIns="45720" rIns="91440" bIns="45720" rtlCol="0" anchor="ctr"/>
          <a:lstStyle>
            <a:lvl1pPr algn="l">
              <a:defRPr sz="1200">
                <a:solidFill>
                  <a:schemeClr val="tx1">
                    <a:tint val="75000"/>
                  </a:schemeClr>
                </a:solidFill>
                <a:latin typeface="Georgia" pitchFamily="18" charset="0"/>
              </a:defRPr>
            </a:lvl1pPr>
          </a:lstStyle>
          <a:p>
            <a:pPr defTabSz="914400"/>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3"/>
          </p:nvPr>
        </p:nvSpPr>
        <p:spPr>
          <a:xfrm>
            <a:off x="5318367" y="643424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eorgia" pitchFamily="18" charset="0"/>
              </a:defRPr>
            </a:lvl1pPr>
          </a:lstStyle>
          <a:p>
            <a:pPr defTabSz="914400"/>
            <a:r>
              <a:rPr lang="de-DE" smtClean="0">
                <a:solidFill>
                  <a:prstClr val="black">
                    <a:tint val="75000"/>
                  </a:prstClr>
                </a:solidFill>
              </a:rPr>
              <a:t>Agile Software Dev. | Eric Knauss</a:t>
            </a:r>
            <a:endParaRPr lang="de-DE" dirty="0">
              <a:solidFill>
                <a:prstClr val="black">
                  <a:tint val="75000"/>
                </a:prstClr>
              </a:solidFill>
            </a:endParaRPr>
          </a:p>
        </p:txBody>
      </p:sp>
      <p:sp>
        <p:nvSpPr>
          <p:cNvPr id="6" name="Foliennummernplatzhalter 5"/>
          <p:cNvSpPr>
            <a:spLocks noGrp="1"/>
          </p:cNvSpPr>
          <p:nvPr>
            <p:ph type="sldNum" sz="quarter" idx="4"/>
          </p:nvPr>
        </p:nvSpPr>
        <p:spPr>
          <a:xfrm>
            <a:off x="8291903" y="6433808"/>
            <a:ext cx="842170" cy="365125"/>
          </a:xfrm>
          <a:prstGeom prst="rect">
            <a:avLst/>
          </a:prstGeom>
        </p:spPr>
        <p:txBody>
          <a:bodyPr vert="horz" lIns="91440" tIns="45720" rIns="91440" bIns="45720" rtlCol="0" anchor="ctr"/>
          <a:lstStyle>
            <a:lvl1pPr algn="r">
              <a:defRPr sz="1200">
                <a:solidFill>
                  <a:schemeClr val="tx1">
                    <a:tint val="75000"/>
                  </a:schemeClr>
                </a:solidFill>
                <a:latin typeface="Georgia" pitchFamily="18" charset="0"/>
              </a:defRPr>
            </a:lvl1pPr>
          </a:lstStyle>
          <a:p>
            <a:pPr defTabSz="914400"/>
            <a:fld id="{91974DF9-AD47-4691-BA21-BBFCE3637A9A}" type="slidenum">
              <a:rPr lang="en-US" smtClean="0">
                <a:solidFill>
                  <a:prstClr val="black">
                    <a:tint val="75000"/>
                  </a:prstClr>
                </a:solidFill>
              </a:rPr>
              <a:pPr defTabSz="914400"/>
              <a:t>‹#›</a:t>
            </a:fld>
            <a:r>
              <a:rPr lang="en-US" dirty="0" smtClean="0">
                <a:solidFill>
                  <a:prstClr val="black">
                    <a:tint val="75000"/>
                  </a:prstClr>
                </a:solidFill>
              </a:rPr>
              <a:t>/</a:t>
            </a:r>
            <a:endParaRPr lang="en-US" dirty="0">
              <a:solidFill>
                <a:prstClr val="black">
                  <a:tint val="75000"/>
                </a:prstClr>
              </a:solidFill>
            </a:endParaRPr>
          </a:p>
        </p:txBody>
      </p:sp>
      <p:sp>
        <p:nvSpPr>
          <p:cNvPr id="7" name="Rechteck 6"/>
          <p:cNvSpPr/>
          <p:nvPr/>
        </p:nvSpPr>
        <p:spPr>
          <a:xfrm>
            <a:off x="0" y="0"/>
            <a:ext cx="9144000" cy="260648"/>
          </a:xfrm>
          <a:prstGeom prst="rect">
            <a:avLst/>
          </a:prstGeom>
          <a:gradFill flip="none" rotWithShape="1">
            <a:gsLst>
              <a:gs pos="0">
                <a:schemeClr val="bg1">
                  <a:lumMod val="75000"/>
                </a:schemeClr>
              </a:gs>
              <a:gs pos="34000">
                <a:schemeClr val="bg1">
                  <a:lumMod val="8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e-DE">
              <a:solidFill>
                <a:prstClr val="white"/>
              </a:solidFill>
              <a:latin typeface="Calibri"/>
            </a:endParaRPr>
          </a:p>
        </p:txBody>
      </p:sp>
      <p:cxnSp>
        <p:nvCxnSpPr>
          <p:cNvPr id="9" name="Gerade Verbindung 8"/>
          <p:cNvCxnSpPr/>
          <p:nvPr/>
        </p:nvCxnSpPr>
        <p:spPr>
          <a:xfrm>
            <a:off x="0" y="638132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4128" y="80989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57200" y="24304"/>
            <a:ext cx="8229600"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pic>
        <p:nvPicPr>
          <p:cNvPr id="8" name="Picture 7" descr="Chalmers_GU.wm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520" y="6453336"/>
            <a:ext cx="3816424" cy="335274"/>
          </a:xfrm>
          <a:prstGeom prst="rect">
            <a:avLst/>
          </a:prstGeom>
        </p:spPr>
      </p:pic>
    </p:spTree>
    <p:extLst>
      <p:ext uri="{BB962C8B-B14F-4D97-AF65-F5344CB8AC3E}">
        <p14:creationId xmlns:p14="http://schemas.microsoft.com/office/powerpoint/2010/main" val="1152355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ransition xmlns:p14="http://schemas.microsoft.com/office/powerpoint/2010/main">
    <p:fade/>
  </p:transition>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3200" kern="1200">
          <a:solidFill>
            <a:schemeClr val="tx1"/>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hyperlink" Target="http://agilemanifesto.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oerich/EDA39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41.x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5" Type="http://schemas.openxmlformats.org/officeDocument/2006/relationships/image" Target="../media/image14.wmf"/><Relationship Id="rId6" Type="http://schemas.openxmlformats.org/officeDocument/2006/relationships/image" Target="../media/image15.wmf"/><Relationship Id="rId7" Type="http://schemas.openxmlformats.org/officeDocument/2006/relationships/image" Target="../media/image16.wmf"/><Relationship Id="rId8" Type="http://schemas.openxmlformats.org/officeDocument/2006/relationships/image" Target="../media/image17.wmf"/><Relationship Id="rId9" Type="http://schemas.openxmlformats.org/officeDocument/2006/relationships/image" Target="../media/image18.wmf"/><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9.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0.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1.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24.png"/><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Software Development</a:t>
            </a:r>
            <a:br>
              <a:rPr lang="en-US" dirty="0" smtClean="0"/>
            </a:br>
            <a:r>
              <a:rPr lang="en-US" dirty="0" smtClean="0"/>
              <a:t>(DIT191 / EDA397)</a:t>
            </a:r>
            <a:endParaRPr lang="en-US" dirty="0"/>
          </a:p>
        </p:txBody>
      </p:sp>
      <p:sp>
        <p:nvSpPr>
          <p:cNvPr id="3" name="Subtitle 2"/>
          <p:cNvSpPr>
            <a:spLocks noGrp="1"/>
          </p:cNvSpPr>
          <p:nvPr>
            <p:ph type="subTitle" idx="1"/>
          </p:nvPr>
        </p:nvSpPr>
        <p:spPr/>
        <p:txBody>
          <a:bodyPr>
            <a:normAutofit lnSpcReduction="10000"/>
          </a:bodyPr>
          <a:lstStyle/>
          <a:p>
            <a:r>
              <a:rPr lang="en-US" dirty="0" smtClean="0"/>
              <a:t>Lecture 3: Agile methods crash course</a:t>
            </a:r>
          </a:p>
          <a:p>
            <a:endParaRPr lang="en-US" dirty="0" smtClean="0"/>
          </a:p>
          <a:p>
            <a:r>
              <a:rPr lang="en-US" dirty="0" smtClean="0"/>
              <a:t>Eric Knauss</a:t>
            </a:r>
          </a:p>
          <a:p>
            <a:r>
              <a:rPr lang="en-US" dirty="0" smtClean="0"/>
              <a:t>&lt;</a:t>
            </a:r>
            <a:r>
              <a:rPr lang="en-US" u="sng" dirty="0" err="1" smtClean="0"/>
              <a:t>eric.knauss@cse.gu.se</a:t>
            </a:r>
            <a:r>
              <a:rPr lang="en-US" dirty="0" smtClean="0"/>
              <a:t>&gt;</a:t>
            </a:r>
            <a:endParaRPr lang="en-US" dirty="0"/>
          </a:p>
        </p:txBody>
      </p:sp>
    </p:spTree>
    <p:extLst>
      <p:ext uri="{BB962C8B-B14F-4D97-AF65-F5344CB8AC3E}">
        <p14:creationId xmlns:p14="http://schemas.microsoft.com/office/powerpoint/2010/main" val="35835668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Incremental delivery</a:t>
            </a:r>
            <a:endParaRPr lang="en-US" noProof="0" dirty="0"/>
          </a:p>
        </p:txBody>
      </p:sp>
      <p:sp>
        <p:nvSpPr>
          <p:cNvPr id="8" name="Inhaltsplatzhalter 7"/>
          <p:cNvSpPr>
            <a:spLocks noGrp="1"/>
          </p:cNvSpPr>
          <p:nvPr>
            <p:ph idx="1"/>
          </p:nvPr>
        </p:nvSpPr>
        <p:spPr/>
        <p:txBody>
          <a:bodyPr>
            <a:normAutofit/>
          </a:bodyPr>
          <a:lstStyle/>
          <a:p>
            <a:r>
              <a:rPr lang="en-US" noProof="0" dirty="0" smtClean="0"/>
              <a:t>Customer value can be delivered with each increment so system functionality is early available for customer’s feedback</a:t>
            </a:r>
          </a:p>
          <a:p>
            <a:endParaRPr lang="en-US" dirty="0"/>
          </a:p>
          <a:p>
            <a:r>
              <a:rPr lang="en-US" noProof="0" dirty="0" smtClean="0"/>
              <a:t>Early increments act as prototype to help elicit requirements for later increments</a:t>
            </a:r>
          </a:p>
          <a:p>
            <a:endParaRPr lang="en-US" dirty="0"/>
          </a:p>
          <a:p>
            <a:r>
              <a:rPr lang="en-US" noProof="0" dirty="0" smtClean="0"/>
              <a:t>Reduced risk of project failure</a:t>
            </a:r>
          </a:p>
          <a:p>
            <a:endParaRPr lang="en-US" dirty="0"/>
          </a:p>
          <a:p>
            <a:r>
              <a:rPr lang="en-US" noProof="0" dirty="0" smtClean="0"/>
              <a:t>The highest priority system services tend to receive the most testing</a:t>
            </a: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10</a:t>
            </a:fld>
            <a:endParaRPr kumimoji="0" lang="en-US"/>
          </a:p>
        </p:txBody>
      </p:sp>
    </p:spTree>
    <p:extLst>
      <p:ext uri="{BB962C8B-B14F-4D97-AF65-F5344CB8AC3E}">
        <p14:creationId xmlns:p14="http://schemas.microsoft.com/office/powerpoint/2010/main" val="14240361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1115616" y="764703"/>
            <a:ext cx="6696744" cy="5578387"/>
          </a:xfrm>
          <a:prstGeom prst="rect">
            <a:avLst/>
          </a:prstGeom>
        </p:spPr>
      </p:pic>
      <p:grpSp>
        <p:nvGrpSpPr>
          <p:cNvPr id="2" name="Group 18"/>
          <p:cNvGrpSpPr>
            <a:grpSpLocks/>
          </p:cNvGrpSpPr>
          <p:nvPr/>
        </p:nvGrpSpPr>
        <p:grpSpPr bwMode="auto">
          <a:xfrm>
            <a:off x="4213696" y="2563589"/>
            <a:ext cx="4678365" cy="1154113"/>
            <a:chOff x="2640" y="1842"/>
            <a:chExt cx="2947" cy="727"/>
          </a:xfrm>
        </p:grpSpPr>
        <p:sp>
          <p:nvSpPr>
            <p:cNvPr id="381972" name="Line 9"/>
            <p:cNvSpPr>
              <a:spLocks noChangeShapeType="1"/>
            </p:cNvSpPr>
            <p:nvPr/>
          </p:nvSpPr>
          <p:spPr bwMode="auto">
            <a:xfrm flipV="1">
              <a:off x="2640" y="2024"/>
              <a:ext cx="2054" cy="545"/>
            </a:xfrm>
            <a:prstGeom prst="line">
              <a:avLst/>
            </a:prstGeom>
            <a:noFill/>
            <a:ln w="57150">
              <a:solidFill>
                <a:srgbClr val="034AFB"/>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sp>
          <p:nvSpPr>
            <p:cNvPr id="381973" name="Text Box 10"/>
            <p:cNvSpPr txBox="1">
              <a:spLocks noChangeArrowheads="1"/>
            </p:cNvSpPr>
            <p:nvPr/>
          </p:nvSpPr>
          <p:spPr bwMode="auto">
            <a:xfrm>
              <a:off x="4740" y="1842"/>
              <a:ext cx="84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de-DE" sz="1600" i="1" dirty="0" err="1" smtClean="0">
                  <a:solidFill>
                    <a:srgbClr val="2358A7"/>
                  </a:solidFill>
                </a:rPr>
                <a:t>Distance</a:t>
              </a:r>
              <a:r>
                <a:rPr lang="de-DE" sz="1600" i="1" dirty="0" smtClean="0">
                  <a:solidFill>
                    <a:srgbClr val="2358A7"/>
                  </a:solidFill>
                </a:rPr>
                <a:t> </a:t>
              </a:r>
              <a:r>
                <a:rPr lang="de-DE" sz="1600" i="1" dirty="0" err="1" smtClean="0">
                  <a:solidFill>
                    <a:srgbClr val="2358A7"/>
                  </a:solidFill>
                </a:rPr>
                <a:t>to</a:t>
              </a:r>
              <a:r>
                <a:rPr lang="de-DE" sz="1600" i="1" dirty="0" smtClean="0">
                  <a:solidFill>
                    <a:srgbClr val="2358A7"/>
                  </a:solidFill>
                </a:rPr>
                <a:t> </a:t>
              </a:r>
              <a:r>
                <a:rPr lang="de-DE" sz="1600" i="1" dirty="0" err="1" smtClean="0">
                  <a:solidFill>
                    <a:srgbClr val="2358A7"/>
                  </a:solidFill>
                </a:rPr>
                <a:t>center</a:t>
              </a:r>
              <a:r>
                <a:rPr lang="de-DE" sz="1600" i="1" dirty="0" smtClean="0">
                  <a:solidFill>
                    <a:srgbClr val="2358A7"/>
                  </a:solidFill>
                </a:rPr>
                <a:t>:</a:t>
              </a:r>
              <a:r>
                <a:rPr lang="de-DE" sz="1600" i="1" dirty="0">
                  <a:solidFill>
                    <a:srgbClr val="2358A7"/>
                  </a:solidFill>
                </a:rPr>
                <a:t/>
              </a:r>
              <a:br>
                <a:rPr lang="de-DE" sz="1600" i="1" dirty="0">
                  <a:solidFill>
                    <a:srgbClr val="2358A7"/>
                  </a:solidFill>
                </a:rPr>
              </a:br>
              <a:r>
                <a:rPr lang="de-DE" sz="1600" i="1" dirty="0">
                  <a:solidFill>
                    <a:srgbClr val="2358A7"/>
                  </a:solidFill>
                </a:rPr>
                <a:t>Progress</a:t>
              </a:r>
            </a:p>
            <a:p>
              <a:r>
                <a:rPr lang="de-DE" sz="1600" i="1" dirty="0">
                  <a:solidFill>
                    <a:srgbClr val="2358A7"/>
                  </a:solidFill>
                </a:rPr>
                <a:t>Utility</a:t>
              </a:r>
            </a:p>
          </p:txBody>
        </p:sp>
      </p:grpSp>
      <p:sp>
        <p:nvSpPr>
          <p:cNvPr id="381961" name="Text Box 14"/>
          <p:cNvSpPr txBox="1">
            <a:spLocks noChangeArrowheads="1"/>
          </p:cNvSpPr>
          <p:nvPr/>
        </p:nvSpPr>
        <p:spPr bwMode="auto">
          <a:xfrm>
            <a:off x="252726" y="4436839"/>
            <a:ext cx="13989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de-DE" sz="1400" dirty="0" smtClean="0">
                <a:solidFill>
                  <a:srgbClr val="2358A7"/>
                </a:solidFill>
              </a:rPr>
              <a:t>Spiral:</a:t>
            </a:r>
            <a:r>
              <a:rPr lang="de-DE" sz="1400" dirty="0">
                <a:solidFill>
                  <a:srgbClr val="2358A7"/>
                </a:solidFill>
              </a:rPr>
              <a:t/>
            </a:r>
            <a:br>
              <a:rPr lang="de-DE" sz="1400" dirty="0">
                <a:solidFill>
                  <a:srgbClr val="2358A7"/>
                </a:solidFill>
              </a:rPr>
            </a:br>
            <a:r>
              <a:rPr lang="de-DE" sz="1400" dirty="0">
                <a:solidFill>
                  <a:srgbClr val="2358A7"/>
                </a:solidFill>
              </a:rPr>
              <a:t>Time, </a:t>
            </a:r>
            <a:r>
              <a:rPr lang="de-DE" sz="1400" dirty="0" err="1">
                <a:solidFill>
                  <a:srgbClr val="2358A7"/>
                </a:solidFill>
              </a:rPr>
              <a:t>Process</a:t>
            </a:r>
            <a:endParaRPr lang="de-DE" sz="1400" dirty="0">
              <a:solidFill>
                <a:srgbClr val="2358A7"/>
              </a:solidFill>
            </a:endParaRPr>
          </a:p>
        </p:txBody>
      </p:sp>
      <p:sp>
        <p:nvSpPr>
          <p:cNvPr id="381962" name="Rectangle 15"/>
          <p:cNvSpPr>
            <a:spLocks noChangeArrowheads="1"/>
          </p:cNvSpPr>
          <p:nvPr/>
        </p:nvSpPr>
        <p:spPr bwMode="auto">
          <a:xfrm>
            <a:off x="1499071" y="2420714"/>
            <a:ext cx="574675" cy="503238"/>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nchor="ctr"/>
          <a:lstStyle/>
          <a:p>
            <a:endParaRPr lang="de-DE"/>
          </a:p>
        </p:txBody>
      </p:sp>
      <p:grpSp>
        <p:nvGrpSpPr>
          <p:cNvPr id="3" name="Group 17"/>
          <p:cNvGrpSpPr>
            <a:grpSpLocks/>
          </p:cNvGrpSpPr>
          <p:nvPr/>
        </p:nvGrpSpPr>
        <p:grpSpPr bwMode="auto">
          <a:xfrm>
            <a:off x="1475656" y="2780928"/>
            <a:ext cx="3733800" cy="1371600"/>
            <a:chOff x="839" y="2069"/>
            <a:chExt cx="2352" cy="864"/>
          </a:xfrm>
        </p:grpSpPr>
        <p:grpSp>
          <p:nvGrpSpPr>
            <p:cNvPr id="381968" name="Group 11"/>
            <p:cNvGrpSpPr>
              <a:grpSpLocks/>
            </p:cNvGrpSpPr>
            <p:nvPr/>
          </p:nvGrpSpPr>
          <p:grpSpPr bwMode="auto">
            <a:xfrm>
              <a:off x="839" y="2069"/>
              <a:ext cx="2352" cy="864"/>
              <a:chOff x="528" y="2112"/>
              <a:chExt cx="2784" cy="864"/>
            </a:xfrm>
          </p:grpSpPr>
          <p:sp>
            <p:nvSpPr>
              <p:cNvPr id="381970" name="Oval 12"/>
              <p:cNvSpPr>
                <a:spLocks noChangeArrowheads="1"/>
              </p:cNvSpPr>
              <p:nvPr/>
            </p:nvSpPr>
            <p:spPr bwMode="auto">
              <a:xfrm>
                <a:off x="2016" y="2304"/>
                <a:ext cx="1296" cy="672"/>
              </a:xfrm>
              <a:prstGeom prst="ellipse">
                <a:avLst/>
              </a:prstGeom>
              <a:noFill/>
              <a:ln w="38100">
                <a:solidFill>
                  <a:srgbClr val="034AFB"/>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81971" name="Text Box 13"/>
              <p:cNvSpPr txBox="1">
                <a:spLocks noChangeArrowheads="1"/>
              </p:cNvSpPr>
              <p:nvPr/>
            </p:nvSpPr>
            <p:spPr bwMode="auto">
              <a:xfrm>
                <a:off x="528" y="2112"/>
                <a:ext cx="2158" cy="233"/>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de-DE" sz="1800" i="1" dirty="0">
                    <a:solidFill>
                      <a:srgbClr val="2358A7"/>
                    </a:solidFill>
                  </a:rPr>
                  <a:t>Iteration: </a:t>
                </a:r>
                <a:r>
                  <a:rPr lang="de-DE" sz="1800" i="1" dirty="0" err="1" smtClean="0"/>
                  <a:t>Risk</a:t>
                </a:r>
                <a:r>
                  <a:rPr lang="de-DE" sz="1800" i="1" dirty="0" smtClean="0"/>
                  <a:t> </a:t>
                </a:r>
                <a:r>
                  <a:rPr lang="de-DE" sz="1800" i="1" dirty="0" err="1" smtClean="0"/>
                  <a:t>reduction</a:t>
                </a:r>
                <a:endParaRPr lang="de-DE" sz="1800" i="1" dirty="0"/>
              </a:p>
            </p:txBody>
          </p:sp>
        </p:grpSp>
        <p:sp>
          <p:nvSpPr>
            <p:cNvPr id="381969" name="AutoShape 16"/>
            <p:cNvSpPr>
              <a:spLocks noChangeArrowheads="1"/>
            </p:cNvSpPr>
            <p:nvPr/>
          </p:nvSpPr>
          <p:spPr bwMode="auto">
            <a:xfrm rot="1797217">
              <a:off x="2064" y="2432"/>
              <a:ext cx="136" cy="136"/>
            </a:xfrm>
            <a:prstGeom prst="triangle">
              <a:avLst>
                <a:gd name="adj" fmla="val 50000"/>
              </a:avLst>
            </a:prstGeom>
            <a:solidFill>
              <a:schemeClr val="accent1"/>
            </a:solidFill>
            <a:ln w="12699">
              <a:solidFill>
                <a:schemeClr val="tx1"/>
              </a:solidFill>
              <a:miter lim="800000"/>
              <a:headEnd type="none" w="sm" len="sm"/>
              <a:tailEnd type="none" w="sm" len="sm"/>
            </a:ln>
          </p:spPr>
          <p:txBody>
            <a:bodyPr wrap="none" anchor="ctr"/>
            <a:lstStyle/>
            <a:p>
              <a:endParaRPr lang="de-DE"/>
            </a:p>
          </p:txBody>
        </p:sp>
      </p:grpSp>
      <p:sp>
        <p:nvSpPr>
          <p:cNvPr id="381967" name="Text Box 21"/>
          <p:cNvSpPr txBox="1">
            <a:spLocks noChangeArrowheads="1"/>
          </p:cNvSpPr>
          <p:nvPr/>
        </p:nvSpPr>
        <p:spPr bwMode="auto">
          <a:xfrm>
            <a:off x="2627784" y="764704"/>
            <a:ext cx="167164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de-DE" sz="1400" dirty="0" err="1" smtClean="0">
                <a:solidFill>
                  <a:srgbClr val="2358A7"/>
                </a:solidFill>
              </a:rPr>
              <a:t>Rather</a:t>
            </a:r>
            <a:r>
              <a:rPr lang="de-DE" sz="1400" dirty="0" smtClean="0">
                <a:solidFill>
                  <a:srgbClr val="2358A7"/>
                </a:solidFill>
              </a:rPr>
              <a:t> </a:t>
            </a:r>
            <a:r>
              <a:rPr lang="de-DE" sz="1400" dirty="0" err="1" smtClean="0">
                <a:solidFill>
                  <a:srgbClr val="2358A7"/>
                </a:solidFill>
              </a:rPr>
              <a:t>quadrants</a:t>
            </a:r>
            <a:r>
              <a:rPr lang="de-DE" sz="1400" dirty="0" smtClean="0">
                <a:solidFill>
                  <a:srgbClr val="2358A7"/>
                </a:solidFill>
              </a:rPr>
              <a:t/>
            </a:r>
            <a:br>
              <a:rPr lang="de-DE" sz="1400" dirty="0" smtClean="0">
                <a:solidFill>
                  <a:srgbClr val="2358A7"/>
                </a:solidFill>
              </a:rPr>
            </a:br>
            <a:r>
              <a:rPr lang="de-DE" sz="1400" dirty="0" err="1" smtClean="0">
                <a:solidFill>
                  <a:srgbClr val="2358A7"/>
                </a:solidFill>
              </a:rPr>
              <a:t>than</a:t>
            </a:r>
            <a:r>
              <a:rPr lang="de-DE" sz="1400" dirty="0" smtClean="0">
                <a:solidFill>
                  <a:srgbClr val="2358A7"/>
                </a:solidFill>
              </a:rPr>
              <a:t> </a:t>
            </a:r>
            <a:r>
              <a:rPr lang="de-DE" sz="1400" dirty="0" err="1" smtClean="0">
                <a:solidFill>
                  <a:srgbClr val="2358A7"/>
                </a:solidFill>
              </a:rPr>
              <a:t>axis</a:t>
            </a:r>
            <a:endParaRPr lang="de-DE" sz="1400" dirty="0">
              <a:solidFill>
                <a:srgbClr val="2358A7"/>
              </a:solidFill>
            </a:endParaRPr>
          </a:p>
        </p:txBody>
      </p:sp>
      <p:sp>
        <p:nvSpPr>
          <p:cNvPr id="7" name="Title 6"/>
          <p:cNvSpPr>
            <a:spLocks noGrp="1"/>
          </p:cNvSpPr>
          <p:nvPr>
            <p:ph type="title"/>
          </p:nvPr>
        </p:nvSpPr>
        <p:spPr/>
        <p:txBody>
          <a:bodyPr/>
          <a:lstStyle/>
          <a:p>
            <a:r>
              <a:rPr lang="en-US" dirty="0" smtClean="0"/>
              <a:t>Spiral Model [Boehm]</a:t>
            </a:r>
            <a:endParaRPr lang="en-US" dirty="0"/>
          </a:p>
        </p:txBody>
      </p:sp>
      <p:sp>
        <p:nvSpPr>
          <p:cNvPr id="26" name="TextBox 25"/>
          <p:cNvSpPr txBox="1"/>
          <p:nvPr/>
        </p:nvSpPr>
        <p:spPr>
          <a:xfrm>
            <a:off x="3624" y="6165304"/>
            <a:ext cx="9248896" cy="246221"/>
          </a:xfrm>
          <a:prstGeom prst="rect">
            <a:avLst/>
          </a:prstGeom>
          <a:noFill/>
        </p:spPr>
        <p:txBody>
          <a:bodyPr wrap="none" rtlCol="0">
            <a:spAutoFit/>
          </a:bodyPr>
          <a:lstStyle/>
          <a:p>
            <a:r>
              <a:rPr lang="en-US" sz="1000" dirty="0"/>
              <a:t>Source: http://</a:t>
            </a:r>
            <a:r>
              <a:rPr lang="en-US" sz="1000" dirty="0" err="1"/>
              <a:t>upload.wikimedia.org</a:t>
            </a:r>
            <a:r>
              <a:rPr lang="en-US" sz="1000" dirty="0"/>
              <a:t>/</a:t>
            </a:r>
            <a:r>
              <a:rPr lang="en-US" sz="1000" dirty="0" err="1"/>
              <a:t>wikipedia</a:t>
            </a:r>
            <a:r>
              <a:rPr lang="en-US" sz="1000" dirty="0"/>
              <a:t>/commons/thumb/e/</a:t>
            </a:r>
            <a:r>
              <a:rPr lang="en-US" sz="1000" dirty="0" err="1"/>
              <a:t>ec</a:t>
            </a:r>
            <a:r>
              <a:rPr lang="en-US" sz="1000" dirty="0"/>
              <a:t>/Spiral_model_%28Boehm%2C_1988%29.svg/1000px-Spiral_model_%28Boehm%2C_1988%29.svg.png</a:t>
            </a:r>
          </a:p>
        </p:txBody>
      </p:sp>
      <p:sp>
        <p:nvSpPr>
          <p:cNvPr id="4" name="Footer Placeholder 3"/>
          <p:cNvSpPr>
            <a:spLocks noGrp="1"/>
          </p:cNvSpPr>
          <p:nvPr>
            <p:ph type="ftr" sz="quarter" idx="11"/>
          </p:nvPr>
        </p:nvSpPr>
        <p:spPr/>
        <p:txBody>
          <a:bodyPr/>
          <a:lstStyle/>
          <a:p>
            <a:r>
              <a:rPr lang="de-DE" smtClean="0"/>
              <a:t>Agile Software Dev. | Eric Knauss</a:t>
            </a:r>
            <a:endParaRPr lang="de-DE"/>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11</a:t>
            </a:fld>
            <a:endParaRPr kumimoji="0" lang="en-US"/>
          </a:p>
        </p:txBody>
      </p:sp>
    </p:spTree>
    <p:extLst>
      <p:ext uri="{BB962C8B-B14F-4D97-AF65-F5344CB8AC3E}">
        <p14:creationId xmlns:p14="http://schemas.microsoft.com/office/powerpoint/2010/main" val="31962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1967"/>
                                        </p:tgtEl>
                                        <p:attrNameLst>
                                          <p:attrName>style.visibility</p:attrName>
                                        </p:attrNameLst>
                                      </p:cBhvr>
                                      <p:to>
                                        <p:strVal val="visible"/>
                                      </p:to>
                                    </p:set>
                                    <p:animEffect transition="in" filter="fade">
                                      <p:cBhvr>
                                        <p:cTn id="7" dur="500"/>
                                        <p:tgtEl>
                                          <p:spTgt spid="3819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1961"/>
                                        </p:tgtEl>
                                        <p:attrNameLst>
                                          <p:attrName>style.visibility</p:attrName>
                                        </p:attrNameLst>
                                      </p:cBhvr>
                                      <p:to>
                                        <p:strVal val="visible"/>
                                      </p:to>
                                    </p:set>
                                    <p:animEffect transition="in" filter="fade">
                                      <p:cBhvr>
                                        <p:cTn id="17" dur="500"/>
                                        <p:tgtEl>
                                          <p:spTgt spid="3819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1" grpId="0"/>
      <p:bldP spid="38196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Spiral development</a:t>
            </a:r>
            <a:endParaRPr lang="en-US" noProof="0" dirty="0"/>
          </a:p>
        </p:txBody>
      </p:sp>
      <p:sp>
        <p:nvSpPr>
          <p:cNvPr id="8" name="Inhaltsplatzhalter 7"/>
          <p:cNvSpPr>
            <a:spLocks noGrp="1"/>
          </p:cNvSpPr>
          <p:nvPr>
            <p:ph idx="1"/>
          </p:nvPr>
        </p:nvSpPr>
        <p:spPr/>
        <p:txBody>
          <a:bodyPr>
            <a:normAutofit/>
          </a:bodyPr>
          <a:lstStyle/>
          <a:p>
            <a:r>
              <a:rPr lang="en-US" dirty="0" smtClean="0"/>
              <a:t>Objective setting</a:t>
            </a:r>
          </a:p>
          <a:p>
            <a:pPr lvl="1"/>
            <a:r>
              <a:rPr lang="en-US" noProof="0" dirty="0" smtClean="0"/>
              <a:t>Specific objectives for the phase are </a:t>
            </a:r>
            <a:r>
              <a:rPr lang="en-US" dirty="0" smtClean="0"/>
              <a:t>identified</a:t>
            </a:r>
          </a:p>
          <a:p>
            <a:endParaRPr lang="en-US" noProof="0" dirty="0"/>
          </a:p>
          <a:p>
            <a:r>
              <a:rPr lang="en-US" dirty="0" smtClean="0"/>
              <a:t>Risk assessment and reduction</a:t>
            </a:r>
          </a:p>
          <a:p>
            <a:pPr lvl="1"/>
            <a:r>
              <a:rPr lang="en-US" noProof="0" dirty="0" smtClean="0"/>
              <a:t>Risks are assessed and activities put in place to reduce the key risks</a:t>
            </a:r>
          </a:p>
          <a:p>
            <a:pPr lvl="1"/>
            <a:endParaRPr lang="en-US" dirty="0"/>
          </a:p>
          <a:p>
            <a:r>
              <a:rPr lang="en-US" dirty="0" smtClean="0"/>
              <a:t>Development and validation</a:t>
            </a:r>
          </a:p>
          <a:p>
            <a:pPr lvl="1"/>
            <a:r>
              <a:rPr lang="en-US" noProof="0" dirty="0" smtClean="0"/>
              <a:t>A development model for the system is chosen which can be any of the generic models</a:t>
            </a:r>
          </a:p>
          <a:p>
            <a:pPr lvl="1"/>
            <a:endParaRPr lang="en-US" dirty="0"/>
          </a:p>
          <a:p>
            <a:r>
              <a:rPr lang="en-US" noProof="0" dirty="0" smtClean="0"/>
              <a:t>Planning</a:t>
            </a:r>
          </a:p>
          <a:p>
            <a:pPr lvl="1"/>
            <a:r>
              <a:rPr lang="en-US" dirty="0" smtClean="0"/>
              <a:t>The project is reviewed and the next phase of the spiral is planned</a:t>
            </a:r>
            <a:endParaRPr lang="en-US" noProof="0" dirty="0" smtClean="0"/>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12</a:t>
            </a:fld>
            <a:endParaRPr kumimoji="0" lang="en-US"/>
          </a:p>
        </p:txBody>
      </p:sp>
    </p:spTree>
    <p:extLst>
      <p:ext uri="{BB962C8B-B14F-4D97-AF65-F5344CB8AC3E}">
        <p14:creationId xmlns:p14="http://schemas.microsoft.com/office/powerpoint/2010/main" val="38575651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normAutofit/>
          </a:bodyPr>
          <a:lstStyle/>
          <a:p>
            <a:r>
              <a:rPr lang="en-US" dirty="0" smtClean="0"/>
              <a:t>Is the Spiral model agile?</a:t>
            </a:r>
          </a:p>
          <a:p>
            <a:endParaRPr lang="en-US" dirty="0"/>
          </a:p>
          <a:p>
            <a:r>
              <a:rPr lang="en-US" dirty="0" smtClean="0"/>
              <a:t>What kind of prototypes will be developed in the Spiral model?</a:t>
            </a:r>
          </a:p>
          <a:p>
            <a:endParaRPr lang="en-US" dirty="0"/>
          </a:p>
          <a:p>
            <a:r>
              <a:rPr lang="en-US" dirty="0" smtClean="0"/>
              <a:t>Is consecutive prototyping agile?</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10290649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noFill/>
        </p:spPr>
        <p:txBody>
          <a:bodyPr lIns="90488" tIns="44450" rIns="90488" bIns="44450"/>
          <a:lstStyle/>
          <a:p>
            <a:r>
              <a:rPr lang="en-US" dirty="0" smtClean="0"/>
              <a:t>What is a prototype?</a:t>
            </a:r>
          </a:p>
        </p:txBody>
      </p:sp>
      <p:sp>
        <p:nvSpPr>
          <p:cNvPr id="384003" name="Rectangle 3"/>
          <p:cNvSpPr>
            <a:spLocks noChangeArrowheads="1"/>
          </p:cNvSpPr>
          <p:nvPr/>
        </p:nvSpPr>
        <p:spPr bwMode="auto">
          <a:xfrm>
            <a:off x="609600" y="1447800"/>
            <a:ext cx="249456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dirty="0" smtClean="0"/>
              <a:t>Why was it constructed?</a:t>
            </a:r>
            <a:endParaRPr lang="en-US" sz="1800" dirty="0"/>
          </a:p>
        </p:txBody>
      </p:sp>
      <p:sp>
        <p:nvSpPr>
          <p:cNvPr id="384004" name="Rectangle 4"/>
          <p:cNvSpPr>
            <a:spLocks noChangeArrowheads="1"/>
          </p:cNvSpPr>
          <p:nvPr/>
        </p:nvSpPr>
        <p:spPr bwMode="auto">
          <a:xfrm>
            <a:off x="588963" y="3019425"/>
            <a:ext cx="5063157" cy="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sz="1800" dirty="0" smtClean="0"/>
              <a:t>How do end-users/colleagues/you like the PT? </a:t>
            </a:r>
            <a:endParaRPr lang="en-US" sz="1800" dirty="0"/>
          </a:p>
          <a:p>
            <a:r>
              <a:rPr lang="en-US" sz="1800" dirty="0" smtClean="0"/>
              <a:t>What was learnt or experienced during construction / presentation of prototype?</a:t>
            </a:r>
            <a:endParaRPr lang="en-US" sz="1800" dirty="0"/>
          </a:p>
        </p:txBody>
      </p:sp>
      <p:sp>
        <p:nvSpPr>
          <p:cNvPr id="384005" name="Rectangle 5"/>
          <p:cNvSpPr>
            <a:spLocks noChangeArrowheads="1"/>
          </p:cNvSpPr>
          <p:nvPr/>
        </p:nvSpPr>
        <p:spPr bwMode="auto">
          <a:xfrm>
            <a:off x="588963" y="4162425"/>
            <a:ext cx="418568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dirty="0" smtClean="0"/>
              <a:t>What is the contribution of the prototype?</a:t>
            </a:r>
            <a:endParaRPr lang="en-US" sz="1800" dirty="0"/>
          </a:p>
          <a:p>
            <a:r>
              <a:rPr lang="en-US" sz="1800" dirty="0" smtClean="0"/>
              <a:t>What is (only) infrastructure?</a:t>
            </a:r>
            <a:endParaRPr lang="en-US" sz="1800" dirty="0"/>
          </a:p>
        </p:txBody>
      </p:sp>
      <p:sp>
        <p:nvSpPr>
          <p:cNvPr id="384006" name="Rectangle 6"/>
          <p:cNvSpPr>
            <a:spLocks noChangeArrowheads="1"/>
          </p:cNvSpPr>
          <p:nvPr/>
        </p:nvSpPr>
        <p:spPr bwMode="auto">
          <a:xfrm>
            <a:off x="588963" y="5305425"/>
            <a:ext cx="4991149"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sz="1800" dirty="0" smtClean="0"/>
              <a:t>Technical knowledge durin</a:t>
            </a:r>
            <a:r>
              <a:rPr lang="en-US" dirty="0" smtClean="0"/>
              <a:t>g the process that can be valuable somewhere else</a:t>
            </a:r>
            <a:endParaRPr lang="en-US" sz="1800" dirty="0"/>
          </a:p>
        </p:txBody>
      </p:sp>
      <p:sp>
        <p:nvSpPr>
          <p:cNvPr id="384007" name="Rectangle 7"/>
          <p:cNvSpPr>
            <a:spLocks noChangeArrowheads="1"/>
          </p:cNvSpPr>
          <p:nvPr/>
        </p:nvSpPr>
        <p:spPr bwMode="auto">
          <a:xfrm>
            <a:off x="6227763" y="1746250"/>
            <a:ext cx="1740261" cy="1074653"/>
          </a:xfrm>
          <a:prstGeom prst="rect">
            <a:avLst/>
          </a:prstGeom>
          <a:solidFill>
            <a:srgbClr val="FFA27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dirty="0" smtClean="0"/>
              <a:t>Presentation- </a:t>
            </a:r>
            <a:r>
              <a:rPr lang="en-US" sz="1600" dirty="0"/>
              <a:t>PT</a:t>
            </a:r>
          </a:p>
          <a:p>
            <a:r>
              <a:rPr lang="en-US" sz="1600" dirty="0" smtClean="0"/>
              <a:t>Actual PT</a:t>
            </a:r>
            <a:endParaRPr lang="en-US" sz="1600" dirty="0"/>
          </a:p>
          <a:p>
            <a:r>
              <a:rPr lang="en-US" sz="1600" dirty="0" smtClean="0"/>
              <a:t>Laboratory sample</a:t>
            </a:r>
            <a:endParaRPr lang="en-US" sz="1600" dirty="0"/>
          </a:p>
          <a:p>
            <a:r>
              <a:rPr lang="en-US" sz="1600" dirty="0" smtClean="0"/>
              <a:t>Pilot system</a:t>
            </a:r>
            <a:endParaRPr lang="en-US" sz="1600" dirty="0"/>
          </a:p>
        </p:txBody>
      </p:sp>
      <p:sp>
        <p:nvSpPr>
          <p:cNvPr id="384008" name="Rectangle 8"/>
          <p:cNvSpPr>
            <a:spLocks noChangeArrowheads="1"/>
          </p:cNvSpPr>
          <p:nvPr/>
        </p:nvSpPr>
        <p:spPr bwMode="auto">
          <a:xfrm>
            <a:off x="3484563" y="1898650"/>
            <a:ext cx="1288214" cy="828432"/>
          </a:xfrm>
          <a:prstGeom prst="rect">
            <a:avLst/>
          </a:prstGeom>
          <a:solidFill>
            <a:srgbClr val="F6BF6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dirty="0" smtClean="0"/>
              <a:t>Explorative</a:t>
            </a:r>
            <a:endParaRPr lang="en-US" sz="1600" dirty="0"/>
          </a:p>
          <a:p>
            <a:r>
              <a:rPr lang="en-US" sz="1600" dirty="0" smtClean="0"/>
              <a:t>Experimental</a:t>
            </a:r>
            <a:endParaRPr lang="en-US" sz="1600" dirty="0"/>
          </a:p>
          <a:p>
            <a:r>
              <a:rPr lang="en-US" sz="1600" dirty="0" smtClean="0"/>
              <a:t>Evolutionary</a:t>
            </a:r>
            <a:endParaRPr lang="en-US" sz="1600" dirty="0"/>
          </a:p>
        </p:txBody>
      </p:sp>
      <p:sp>
        <p:nvSpPr>
          <p:cNvPr id="384009" name="Rectangle 9"/>
          <p:cNvSpPr>
            <a:spLocks noChangeArrowheads="1"/>
          </p:cNvSpPr>
          <p:nvPr/>
        </p:nvSpPr>
        <p:spPr bwMode="auto">
          <a:xfrm>
            <a:off x="969963" y="2051050"/>
            <a:ext cx="1048565" cy="582211"/>
          </a:xfrm>
          <a:prstGeom prst="rect">
            <a:avLst/>
          </a:prstGeom>
          <a:solidFill>
            <a:srgbClr val="EAEC5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dirty="0"/>
              <a:t>Horizontal</a:t>
            </a:r>
          </a:p>
          <a:p>
            <a:r>
              <a:rPr lang="en-US" sz="1600" dirty="0" smtClean="0"/>
              <a:t>Vertical</a:t>
            </a:r>
            <a:endParaRPr lang="en-US" sz="1600" dirty="0"/>
          </a:p>
        </p:txBody>
      </p:sp>
      <p:pic>
        <p:nvPicPr>
          <p:cNvPr id="384010"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6600" y="5232400"/>
            <a:ext cx="142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4011" name="Rectangle 11"/>
          <p:cNvSpPr>
            <a:spLocks noChangeArrowheads="1"/>
          </p:cNvSpPr>
          <p:nvPr/>
        </p:nvSpPr>
        <p:spPr bwMode="auto">
          <a:xfrm>
            <a:off x="5770563" y="2989263"/>
            <a:ext cx="1012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5400">
                <a:solidFill>
                  <a:schemeClr val="accent2"/>
                </a:solidFill>
              </a:rPr>
              <a:t>+</a:t>
            </a:r>
            <a:r>
              <a:rPr lang="en-US" sz="5400"/>
              <a:t>/</a:t>
            </a:r>
            <a:r>
              <a:rPr lang="en-US" sz="5400">
                <a:solidFill>
                  <a:schemeClr val="hlink"/>
                </a:solidFill>
              </a:rPr>
              <a:t>-</a:t>
            </a:r>
          </a:p>
        </p:txBody>
      </p:sp>
      <p:pic>
        <p:nvPicPr>
          <p:cNvPr id="38401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8363" y="3948113"/>
            <a:ext cx="1239837"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14</a:t>
            </a:fld>
            <a:endParaRPr kumimoji="0" lang="en-US"/>
          </a:p>
        </p:txBody>
      </p:sp>
    </p:spTree>
    <p:extLst>
      <p:ext uri="{BB962C8B-B14F-4D97-AF65-F5344CB8AC3E}">
        <p14:creationId xmlns:p14="http://schemas.microsoft.com/office/powerpoint/2010/main" val="6322706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5715" name="Rectangle 3"/>
          <p:cNvSpPr>
            <a:spLocks noGrp="1" noChangeArrowheads="1"/>
          </p:cNvSpPr>
          <p:nvPr>
            <p:ph idx="1"/>
          </p:nvPr>
        </p:nvSpPr>
        <p:spPr>
          <a:xfrm>
            <a:off x="457200" y="908720"/>
            <a:ext cx="6059016" cy="5328592"/>
          </a:xfrm>
        </p:spPr>
        <p:txBody>
          <a:bodyPr/>
          <a:lstStyle/>
          <a:p>
            <a:r>
              <a:rPr lang="de-DE" dirty="0" err="1" smtClean="0"/>
              <a:t>Explorative</a:t>
            </a:r>
            <a:endParaRPr lang="de-DE" dirty="0" smtClean="0"/>
          </a:p>
          <a:p>
            <a:pPr lvl="1"/>
            <a:r>
              <a:rPr lang="de-DE" sz="1800" dirty="0" smtClean="0"/>
              <a:t>Goal: </a:t>
            </a:r>
            <a:r>
              <a:rPr lang="de-DE" sz="1800" dirty="0" err="1" smtClean="0"/>
              <a:t>Identify</a:t>
            </a:r>
            <a:r>
              <a:rPr lang="de-DE" sz="1800" dirty="0" smtClean="0"/>
              <a:t> </a:t>
            </a:r>
            <a:r>
              <a:rPr lang="de-DE" sz="1800" dirty="0" err="1" smtClean="0"/>
              <a:t>requirements</a:t>
            </a:r>
            <a:endParaRPr lang="de-DE" sz="1800" dirty="0" smtClean="0"/>
          </a:p>
          <a:p>
            <a:pPr lvl="1"/>
            <a:r>
              <a:rPr lang="de-DE" sz="1800" dirty="0" smtClean="0"/>
              <a:t>Show alternatives, </a:t>
            </a:r>
            <a:r>
              <a:rPr lang="de-DE" sz="1800" dirty="0" err="1" smtClean="0"/>
              <a:t>capture</a:t>
            </a:r>
            <a:r>
              <a:rPr lang="de-DE" sz="1800" dirty="0" smtClean="0"/>
              <a:t> </a:t>
            </a:r>
            <a:r>
              <a:rPr lang="de-DE" sz="1800" dirty="0" err="1" smtClean="0"/>
              <a:t>feedback</a:t>
            </a:r>
            <a:endParaRPr lang="de-DE" sz="1800" dirty="0" smtClean="0"/>
          </a:p>
          <a:p>
            <a:pPr lvl="1"/>
            <a:endParaRPr lang="de-DE" sz="1800" dirty="0" smtClean="0"/>
          </a:p>
          <a:p>
            <a:r>
              <a:rPr lang="de-DE" dirty="0" smtClean="0"/>
              <a:t>Experimental</a:t>
            </a:r>
          </a:p>
          <a:p>
            <a:pPr lvl="1"/>
            <a:r>
              <a:rPr lang="de-DE" sz="1800" dirty="0" smtClean="0"/>
              <a:t>Goal: </a:t>
            </a:r>
            <a:r>
              <a:rPr lang="de-DE" sz="1800" dirty="0" err="1" smtClean="0"/>
              <a:t>Assess</a:t>
            </a:r>
            <a:r>
              <a:rPr lang="de-DE" sz="1800" dirty="0" smtClean="0"/>
              <a:t> </a:t>
            </a:r>
            <a:r>
              <a:rPr lang="de-DE" sz="1800" dirty="0" err="1" smtClean="0"/>
              <a:t>technical</a:t>
            </a:r>
            <a:r>
              <a:rPr lang="de-DE" sz="1800" dirty="0" smtClean="0"/>
              <a:t> alternatives</a:t>
            </a:r>
          </a:p>
          <a:p>
            <a:pPr lvl="1"/>
            <a:r>
              <a:rPr lang="de-DE" sz="1800" dirty="0" smtClean="0"/>
              <a:t>Test </a:t>
            </a:r>
            <a:r>
              <a:rPr lang="de-DE" sz="1800" dirty="0" err="1" smtClean="0"/>
              <a:t>feasibility</a:t>
            </a:r>
            <a:r>
              <a:rPr lang="de-DE" sz="1800" dirty="0" smtClean="0"/>
              <a:t> </a:t>
            </a:r>
            <a:r>
              <a:rPr lang="de-DE" sz="1800" dirty="0" err="1" smtClean="0"/>
              <a:t>and</a:t>
            </a:r>
            <a:r>
              <a:rPr lang="de-DE" sz="1800" dirty="0" smtClean="0"/>
              <a:t> </a:t>
            </a:r>
            <a:r>
              <a:rPr lang="de-DE" sz="1800" dirty="0" err="1" smtClean="0"/>
              <a:t>implementation</a:t>
            </a:r>
            <a:endParaRPr lang="de-DE" sz="1800" dirty="0" smtClean="0"/>
          </a:p>
          <a:p>
            <a:pPr lvl="1"/>
            <a:endParaRPr lang="de-DE" sz="1800" dirty="0" smtClean="0"/>
          </a:p>
          <a:p>
            <a:r>
              <a:rPr lang="de-DE" dirty="0" err="1" smtClean="0"/>
              <a:t>Evolutionary</a:t>
            </a:r>
            <a:endParaRPr lang="de-DE" dirty="0" smtClean="0"/>
          </a:p>
          <a:p>
            <a:pPr lvl="1"/>
            <a:r>
              <a:rPr lang="de-DE" sz="1800" dirty="0" smtClean="0"/>
              <a:t>Goal: Fitting </a:t>
            </a:r>
            <a:r>
              <a:rPr lang="de-DE" sz="1800" dirty="0" err="1" smtClean="0"/>
              <a:t>system</a:t>
            </a:r>
            <a:r>
              <a:rPr lang="de-DE" sz="1800" dirty="0" smtClean="0"/>
              <a:t> </a:t>
            </a:r>
            <a:r>
              <a:rPr lang="de-DE" sz="1800" dirty="0" err="1" smtClean="0"/>
              <a:t>despite</a:t>
            </a:r>
            <a:r>
              <a:rPr lang="de-DE" sz="1800" dirty="0" smtClean="0"/>
              <a:t> </a:t>
            </a:r>
            <a:r>
              <a:rPr lang="de-DE" sz="1800" dirty="0" err="1" smtClean="0"/>
              <a:t>changing</a:t>
            </a:r>
            <a:r>
              <a:rPr lang="de-DE" sz="1800" dirty="0" smtClean="0"/>
              <a:t> </a:t>
            </a:r>
            <a:r>
              <a:rPr lang="de-DE" sz="1800" dirty="0" err="1" smtClean="0"/>
              <a:t>requirements</a:t>
            </a:r>
            <a:endParaRPr lang="de-DE" sz="1800" dirty="0" smtClean="0"/>
          </a:p>
          <a:p>
            <a:pPr lvl="1"/>
            <a:r>
              <a:rPr lang="de-DE" sz="1800" dirty="0" err="1" smtClean="0"/>
              <a:t>Adjust</a:t>
            </a:r>
            <a:r>
              <a:rPr lang="de-DE" sz="1800" dirty="0" smtClean="0"/>
              <a:t> </a:t>
            </a:r>
            <a:r>
              <a:rPr lang="de-DE" sz="1800" dirty="0" err="1" smtClean="0"/>
              <a:t>running</a:t>
            </a:r>
            <a:r>
              <a:rPr lang="de-DE" sz="1800" dirty="0" smtClean="0"/>
              <a:t> </a:t>
            </a:r>
            <a:r>
              <a:rPr lang="de-DE" sz="1800" dirty="0" err="1" smtClean="0"/>
              <a:t>system</a:t>
            </a:r>
            <a:r>
              <a:rPr lang="de-DE" sz="1800" dirty="0" smtClean="0"/>
              <a:t> </a:t>
            </a:r>
            <a:r>
              <a:rPr lang="de-DE" sz="1800" dirty="0" err="1" smtClean="0"/>
              <a:t>constantly</a:t>
            </a:r>
            <a:r>
              <a:rPr lang="de-DE" sz="1800" dirty="0" smtClean="0"/>
              <a:t> </a:t>
            </a:r>
            <a:r>
              <a:rPr lang="de-DE" sz="1800" dirty="0" err="1" smtClean="0"/>
              <a:t>to</a:t>
            </a:r>
            <a:r>
              <a:rPr lang="de-DE" sz="1800" dirty="0" smtClean="0"/>
              <a:t> </a:t>
            </a:r>
            <a:r>
              <a:rPr lang="de-DE" sz="1800" dirty="0" err="1" smtClean="0"/>
              <a:t>changing</a:t>
            </a:r>
            <a:r>
              <a:rPr lang="de-DE" sz="1800" dirty="0" smtClean="0"/>
              <a:t> </a:t>
            </a:r>
            <a:r>
              <a:rPr lang="de-DE" sz="1800" dirty="0" err="1" smtClean="0"/>
              <a:t>requiremetns</a:t>
            </a:r>
            <a:r>
              <a:rPr lang="de-DE" sz="1800" dirty="0" smtClean="0"/>
              <a:t> </a:t>
            </a:r>
            <a:r>
              <a:rPr lang="de-DE" sz="1800" dirty="0" err="1" smtClean="0"/>
              <a:t>and</a:t>
            </a:r>
            <a:r>
              <a:rPr lang="de-DE" sz="1800" dirty="0" smtClean="0"/>
              <a:t> </a:t>
            </a:r>
            <a:r>
              <a:rPr lang="de-DE" sz="1800" dirty="0" err="1" smtClean="0"/>
              <a:t>constraints</a:t>
            </a:r>
            <a:endParaRPr lang="de-DE" sz="1800" dirty="0" smtClean="0"/>
          </a:p>
        </p:txBody>
      </p:sp>
      <p:grpSp>
        <p:nvGrpSpPr>
          <p:cNvPr id="2" name="Group 4"/>
          <p:cNvGrpSpPr>
            <a:grpSpLocks/>
          </p:cNvGrpSpPr>
          <p:nvPr/>
        </p:nvGrpSpPr>
        <p:grpSpPr bwMode="auto">
          <a:xfrm>
            <a:off x="6705600" y="1052736"/>
            <a:ext cx="1600200" cy="1295400"/>
            <a:chOff x="4224" y="768"/>
            <a:chExt cx="1008" cy="816"/>
          </a:xfrm>
        </p:grpSpPr>
        <p:sp>
          <p:nvSpPr>
            <p:cNvPr id="382991" name="Oval 5"/>
            <p:cNvSpPr>
              <a:spLocks noChangeArrowheads="1"/>
            </p:cNvSpPr>
            <p:nvPr/>
          </p:nvSpPr>
          <p:spPr bwMode="auto">
            <a:xfrm>
              <a:off x="4224" y="1008"/>
              <a:ext cx="720" cy="336"/>
            </a:xfrm>
            <a:prstGeom prst="ellipse">
              <a:avLst/>
            </a:prstGeom>
            <a:solidFill>
              <a:srgbClr val="EF9100"/>
            </a:solidFill>
            <a:ln w="12699">
              <a:solidFill>
                <a:schemeClr val="tx1"/>
              </a:solidFill>
              <a:round/>
              <a:headEnd type="none" w="sm" len="sm"/>
              <a:tailEnd type="none" w="sm" len="sm"/>
            </a:ln>
          </p:spPr>
          <p:txBody>
            <a:bodyPr wrap="none" anchor="ctr"/>
            <a:lstStyle/>
            <a:p>
              <a:endParaRPr lang="de-DE"/>
            </a:p>
          </p:txBody>
        </p:sp>
        <p:sp>
          <p:nvSpPr>
            <p:cNvPr id="382992" name="Rectangle 6"/>
            <p:cNvSpPr>
              <a:spLocks noChangeArrowheads="1"/>
            </p:cNvSpPr>
            <p:nvPr/>
          </p:nvSpPr>
          <p:spPr bwMode="auto">
            <a:xfrm>
              <a:off x="4752" y="768"/>
              <a:ext cx="480" cy="816"/>
            </a:xfrm>
            <a:prstGeom prst="rect">
              <a:avLst/>
            </a:prstGeom>
            <a:solidFill>
              <a:schemeClr val="folHlink">
                <a:alpha val="50195"/>
              </a:schemeClr>
            </a:solidFill>
            <a:ln w="12699">
              <a:solidFill>
                <a:schemeClr val="tx1"/>
              </a:solidFill>
              <a:miter lim="800000"/>
              <a:headEnd type="none" w="sm" len="sm"/>
              <a:tailEnd type="none" w="sm" len="sm"/>
            </a:ln>
          </p:spPr>
          <p:txBody>
            <a:bodyPr wrap="none" anchor="ctr"/>
            <a:lstStyle/>
            <a:p>
              <a:pPr algn="ctr"/>
              <a:r>
                <a:rPr lang="de-DE" sz="2400" i="1" dirty="0" err="1" smtClean="0">
                  <a:latin typeface="Times New Roman" pitchFamily="18" charset="0"/>
                </a:rPr>
                <a:t>Reqt</a:t>
              </a:r>
              <a:r>
                <a:rPr lang="de-DE" sz="2400" i="1" dirty="0" smtClean="0">
                  <a:latin typeface="Times New Roman" pitchFamily="18" charset="0"/>
                </a:rPr>
                <a:t>.</a:t>
              </a:r>
              <a:endParaRPr lang="de-DE" sz="2400" i="1" dirty="0">
                <a:latin typeface="Times New Roman" pitchFamily="18" charset="0"/>
              </a:endParaRPr>
            </a:p>
          </p:txBody>
        </p:sp>
        <p:sp>
          <p:nvSpPr>
            <p:cNvPr id="382993" name="Line 7"/>
            <p:cNvSpPr>
              <a:spLocks noChangeShapeType="1"/>
            </p:cNvSpPr>
            <p:nvPr/>
          </p:nvSpPr>
          <p:spPr bwMode="auto">
            <a:xfrm>
              <a:off x="4512" y="1008"/>
              <a:ext cx="192" cy="0"/>
            </a:xfrm>
            <a:prstGeom prst="line">
              <a:avLst/>
            </a:prstGeom>
            <a:noFill/>
            <a:ln w="571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grpSp>
      <p:grpSp>
        <p:nvGrpSpPr>
          <p:cNvPr id="3" name="Group 8"/>
          <p:cNvGrpSpPr>
            <a:grpSpLocks/>
          </p:cNvGrpSpPr>
          <p:nvPr/>
        </p:nvGrpSpPr>
        <p:grpSpPr bwMode="auto">
          <a:xfrm>
            <a:off x="6858000" y="2708920"/>
            <a:ext cx="1143000" cy="1143000"/>
            <a:chOff x="4320" y="1776"/>
            <a:chExt cx="720" cy="720"/>
          </a:xfrm>
        </p:grpSpPr>
        <p:sp>
          <p:nvSpPr>
            <p:cNvPr id="382988" name="Oval 9"/>
            <p:cNvSpPr>
              <a:spLocks noChangeArrowheads="1"/>
            </p:cNvSpPr>
            <p:nvPr/>
          </p:nvSpPr>
          <p:spPr bwMode="auto">
            <a:xfrm>
              <a:off x="4560" y="1776"/>
              <a:ext cx="192" cy="576"/>
            </a:xfrm>
            <a:prstGeom prst="ellipse">
              <a:avLst/>
            </a:prstGeom>
            <a:solidFill>
              <a:srgbClr val="EF9100"/>
            </a:solidFill>
            <a:ln w="12699">
              <a:solidFill>
                <a:schemeClr val="tx1"/>
              </a:solidFill>
              <a:round/>
              <a:headEnd type="none" w="sm" len="sm"/>
              <a:tailEnd type="none" w="sm" len="sm"/>
            </a:ln>
          </p:spPr>
          <p:txBody>
            <a:bodyPr wrap="none" anchor="ctr"/>
            <a:lstStyle/>
            <a:p>
              <a:endParaRPr lang="de-DE"/>
            </a:p>
          </p:txBody>
        </p:sp>
        <p:sp>
          <p:nvSpPr>
            <p:cNvPr id="382989" name="Rectangle 10"/>
            <p:cNvSpPr>
              <a:spLocks noChangeArrowheads="1"/>
            </p:cNvSpPr>
            <p:nvPr/>
          </p:nvSpPr>
          <p:spPr bwMode="auto">
            <a:xfrm>
              <a:off x="4320" y="2064"/>
              <a:ext cx="720" cy="432"/>
            </a:xfrm>
            <a:prstGeom prst="rect">
              <a:avLst/>
            </a:prstGeom>
            <a:solidFill>
              <a:schemeClr val="folHlink">
                <a:alpha val="50195"/>
              </a:schemeClr>
            </a:solidFill>
            <a:ln w="12699">
              <a:solidFill>
                <a:schemeClr val="tx1"/>
              </a:solidFill>
              <a:miter lim="800000"/>
              <a:headEnd type="none" w="sm" len="sm"/>
              <a:tailEnd type="none" w="sm" len="sm"/>
            </a:ln>
          </p:spPr>
          <p:txBody>
            <a:bodyPr wrap="none" anchor="ctr"/>
            <a:lstStyle/>
            <a:p>
              <a:pPr algn="ctr"/>
              <a:r>
                <a:rPr lang="de-DE" sz="2400" i="1" dirty="0" err="1" smtClean="0">
                  <a:latin typeface="Times New Roman" pitchFamily="18" charset="0"/>
                </a:rPr>
                <a:t>Technic</a:t>
              </a:r>
              <a:endParaRPr lang="de-DE" sz="2400" i="1" dirty="0">
                <a:latin typeface="Times New Roman" pitchFamily="18" charset="0"/>
              </a:endParaRPr>
            </a:p>
          </p:txBody>
        </p:sp>
        <p:sp>
          <p:nvSpPr>
            <p:cNvPr id="382990" name="Line 11"/>
            <p:cNvSpPr>
              <a:spLocks noChangeShapeType="1"/>
            </p:cNvSpPr>
            <p:nvPr/>
          </p:nvSpPr>
          <p:spPr bwMode="auto">
            <a:xfrm rot="4453155">
              <a:off x="4657" y="1919"/>
              <a:ext cx="192" cy="1"/>
            </a:xfrm>
            <a:prstGeom prst="line">
              <a:avLst/>
            </a:prstGeom>
            <a:noFill/>
            <a:ln w="571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grpSp>
      <p:grpSp>
        <p:nvGrpSpPr>
          <p:cNvPr id="4" name="Group 12"/>
          <p:cNvGrpSpPr>
            <a:grpSpLocks/>
          </p:cNvGrpSpPr>
          <p:nvPr/>
        </p:nvGrpSpPr>
        <p:grpSpPr bwMode="auto">
          <a:xfrm>
            <a:off x="6477000" y="4509120"/>
            <a:ext cx="2286000" cy="1676400"/>
            <a:chOff x="4080" y="3120"/>
            <a:chExt cx="1440" cy="1056"/>
          </a:xfrm>
        </p:grpSpPr>
        <p:sp>
          <p:nvSpPr>
            <p:cNvPr id="382983" name="Oval 13"/>
            <p:cNvSpPr>
              <a:spLocks noChangeArrowheads="1"/>
            </p:cNvSpPr>
            <p:nvPr/>
          </p:nvSpPr>
          <p:spPr bwMode="auto">
            <a:xfrm>
              <a:off x="4080" y="3216"/>
              <a:ext cx="1200" cy="768"/>
            </a:xfrm>
            <a:prstGeom prst="ellipse">
              <a:avLst/>
            </a:prstGeom>
            <a:solidFill>
              <a:srgbClr val="EF9100"/>
            </a:solidFill>
            <a:ln w="12699">
              <a:solidFill>
                <a:schemeClr val="tx1"/>
              </a:solidFill>
              <a:round/>
              <a:headEnd type="none" w="sm" len="sm"/>
              <a:tailEnd type="none" w="sm" len="sm"/>
            </a:ln>
          </p:spPr>
          <p:txBody>
            <a:bodyPr wrap="none" anchor="ctr"/>
            <a:lstStyle/>
            <a:p>
              <a:endParaRPr lang="de-DE"/>
            </a:p>
          </p:txBody>
        </p:sp>
        <p:sp>
          <p:nvSpPr>
            <p:cNvPr id="382984" name="Rectangle 14"/>
            <p:cNvSpPr>
              <a:spLocks noChangeArrowheads="1"/>
            </p:cNvSpPr>
            <p:nvPr/>
          </p:nvSpPr>
          <p:spPr bwMode="auto">
            <a:xfrm>
              <a:off x="4320" y="3744"/>
              <a:ext cx="720" cy="432"/>
            </a:xfrm>
            <a:prstGeom prst="rect">
              <a:avLst/>
            </a:prstGeom>
            <a:solidFill>
              <a:schemeClr val="folHlink">
                <a:alpha val="50195"/>
              </a:schemeClr>
            </a:solidFill>
            <a:ln w="12699">
              <a:solidFill>
                <a:schemeClr val="tx1"/>
              </a:solidFill>
              <a:miter lim="800000"/>
              <a:headEnd type="none" w="sm" len="sm"/>
              <a:tailEnd type="none" w="sm" len="sm"/>
            </a:ln>
          </p:spPr>
          <p:txBody>
            <a:bodyPr wrap="none" anchor="ctr"/>
            <a:lstStyle/>
            <a:p>
              <a:pPr algn="ctr"/>
              <a:r>
                <a:rPr lang="de-DE" sz="2400" i="1" dirty="0" err="1" smtClean="0">
                  <a:latin typeface="Times New Roman" pitchFamily="18" charset="0"/>
                </a:rPr>
                <a:t>Technic</a:t>
              </a:r>
              <a:endParaRPr lang="de-DE" sz="2400" i="1" dirty="0">
                <a:latin typeface="Times New Roman" pitchFamily="18" charset="0"/>
              </a:endParaRPr>
            </a:p>
          </p:txBody>
        </p:sp>
        <p:sp>
          <p:nvSpPr>
            <p:cNvPr id="382985" name="Rectangle 15"/>
            <p:cNvSpPr>
              <a:spLocks noChangeArrowheads="1"/>
            </p:cNvSpPr>
            <p:nvPr/>
          </p:nvSpPr>
          <p:spPr bwMode="auto">
            <a:xfrm>
              <a:off x="5040" y="3120"/>
              <a:ext cx="480" cy="816"/>
            </a:xfrm>
            <a:prstGeom prst="rect">
              <a:avLst/>
            </a:prstGeom>
            <a:solidFill>
              <a:schemeClr val="folHlink">
                <a:alpha val="50195"/>
              </a:schemeClr>
            </a:solidFill>
            <a:ln w="12699">
              <a:solidFill>
                <a:schemeClr val="tx1"/>
              </a:solidFill>
              <a:miter lim="800000"/>
              <a:headEnd type="none" w="sm" len="sm"/>
              <a:tailEnd type="none" w="sm" len="sm"/>
            </a:ln>
          </p:spPr>
          <p:txBody>
            <a:bodyPr wrap="none" anchor="ctr"/>
            <a:lstStyle/>
            <a:p>
              <a:pPr algn="ctr"/>
              <a:r>
                <a:rPr lang="de-DE" sz="2400" i="1" dirty="0" err="1" smtClean="0">
                  <a:latin typeface="Times New Roman" pitchFamily="18" charset="0"/>
                </a:rPr>
                <a:t>Reqt</a:t>
              </a:r>
              <a:r>
                <a:rPr lang="de-DE" sz="2400" i="1" dirty="0" smtClean="0">
                  <a:latin typeface="Times New Roman" pitchFamily="18" charset="0"/>
                </a:rPr>
                <a:t>.</a:t>
              </a:r>
              <a:endParaRPr lang="de-DE" sz="2400" i="1" dirty="0">
                <a:latin typeface="Times New Roman" pitchFamily="18" charset="0"/>
              </a:endParaRPr>
            </a:p>
          </p:txBody>
        </p:sp>
        <p:sp>
          <p:nvSpPr>
            <p:cNvPr id="382986" name="Line 16"/>
            <p:cNvSpPr>
              <a:spLocks noChangeShapeType="1"/>
            </p:cNvSpPr>
            <p:nvPr/>
          </p:nvSpPr>
          <p:spPr bwMode="auto">
            <a:xfrm>
              <a:off x="4608" y="3216"/>
              <a:ext cx="192" cy="0"/>
            </a:xfrm>
            <a:prstGeom prst="line">
              <a:avLst/>
            </a:prstGeom>
            <a:noFill/>
            <a:ln w="571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pic>
          <p:nvPicPr>
            <p:cNvPr id="382987" name="Picture 17" descr="BS00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8" y="3264"/>
              <a:ext cx="5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itle 6"/>
          <p:cNvSpPr>
            <a:spLocks noGrp="1"/>
          </p:cNvSpPr>
          <p:nvPr>
            <p:ph type="title"/>
          </p:nvPr>
        </p:nvSpPr>
        <p:spPr/>
        <p:txBody>
          <a:bodyPr/>
          <a:lstStyle/>
          <a:p>
            <a:r>
              <a:rPr lang="en-US" dirty="0" smtClean="0"/>
              <a:t>Prototyping approaches</a:t>
            </a:r>
            <a:endParaRPr lang="en-US" dirty="0"/>
          </a:p>
        </p:txBody>
      </p:sp>
      <p:sp>
        <p:nvSpPr>
          <p:cNvPr id="5" name="Footer Placeholder 4"/>
          <p:cNvSpPr>
            <a:spLocks noGrp="1"/>
          </p:cNvSpPr>
          <p:nvPr>
            <p:ph type="ftr" sz="quarter" idx="11"/>
          </p:nvPr>
        </p:nvSpPr>
        <p:spPr/>
        <p:txBody>
          <a:bodyPr/>
          <a:lstStyle/>
          <a:p>
            <a:r>
              <a:rPr lang="de-DE" smtClean="0"/>
              <a:t>Agile Software Dev. | Eric Knauss</a:t>
            </a:r>
            <a:endParaRPr lang="de-DE"/>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15</a:t>
            </a:fld>
            <a:endParaRPr kumimoji="0" lang="en-US"/>
          </a:p>
        </p:txBody>
      </p:sp>
    </p:spTree>
    <p:extLst>
      <p:ext uri="{BB962C8B-B14F-4D97-AF65-F5344CB8AC3E}">
        <p14:creationId xmlns:p14="http://schemas.microsoft.com/office/powerpoint/2010/main" val="156139992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315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315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157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3157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31571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1571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31571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315715">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571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Evolutionary Development</a:t>
            </a:r>
            <a:endParaRPr lang="en-US" noProof="0" dirty="0"/>
          </a:p>
        </p:txBody>
      </p:sp>
      <p:sp>
        <p:nvSpPr>
          <p:cNvPr id="8" name="Inhaltsplatzhalter 7"/>
          <p:cNvSpPr>
            <a:spLocks noGrp="1"/>
          </p:cNvSpPr>
          <p:nvPr>
            <p:ph idx="1"/>
          </p:nvPr>
        </p:nvSpPr>
        <p:spPr/>
        <p:txBody>
          <a:bodyPr>
            <a:normAutofit/>
          </a:bodyPr>
          <a:lstStyle/>
          <a:p>
            <a:r>
              <a:rPr lang="en-US" noProof="0" dirty="0" smtClean="0"/>
              <a:t>Applicability</a:t>
            </a:r>
          </a:p>
          <a:p>
            <a:pPr lvl="1"/>
            <a:r>
              <a:rPr lang="en-US" dirty="0" smtClean="0"/>
              <a:t>Small to midsize projects</a:t>
            </a:r>
          </a:p>
          <a:p>
            <a:pPr lvl="1"/>
            <a:r>
              <a:rPr lang="en-US" dirty="0" smtClean="0"/>
              <a:t>Parts of larger systems (e.g. user interface)</a:t>
            </a:r>
          </a:p>
          <a:p>
            <a:pPr lvl="1"/>
            <a:r>
              <a:rPr lang="en-US" dirty="0" smtClean="0"/>
              <a:t>Short lifetime projects</a:t>
            </a:r>
          </a:p>
          <a:p>
            <a:endParaRPr lang="en-US" dirty="0"/>
          </a:p>
          <a:p>
            <a:r>
              <a:rPr lang="en-US" dirty="0" smtClean="0"/>
              <a:t>Restrictions</a:t>
            </a:r>
          </a:p>
          <a:p>
            <a:pPr lvl="1"/>
            <a:r>
              <a:rPr lang="en-US" dirty="0" smtClean="0"/>
              <a:t>Process visibility for the customer (what is finally delivered?)</a:t>
            </a:r>
          </a:p>
          <a:p>
            <a:pPr lvl="1"/>
            <a:r>
              <a:rPr lang="en-US" dirty="0" smtClean="0"/>
              <a:t>Risk that systems are only poorly structured</a:t>
            </a:r>
          </a:p>
          <a:p>
            <a:pPr lvl="1"/>
            <a:r>
              <a:rPr lang="en-US" dirty="0" smtClean="0"/>
              <a:t>Special skills in rapid prototyping languages are necessary</a:t>
            </a: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16</a:t>
            </a:fld>
            <a:endParaRPr kumimoji="0" lang="en-US"/>
          </a:p>
        </p:txBody>
      </p:sp>
    </p:spTree>
    <p:extLst>
      <p:ext uri="{BB962C8B-B14F-4D97-AF65-F5344CB8AC3E}">
        <p14:creationId xmlns:p14="http://schemas.microsoft.com/office/powerpoint/2010/main" val="17971405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normAutofit/>
          </a:bodyPr>
          <a:lstStyle/>
          <a:p>
            <a:r>
              <a:rPr lang="en-US" dirty="0" smtClean="0"/>
              <a:t>What is your position about the following statements:</a:t>
            </a:r>
          </a:p>
          <a:p>
            <a:pPr lvl="1"/>
            <a:r>
              <a:rPr lang="en-US" dirty="0" smtClean="0"/>
              <a:t>“When a customer accepts our prototype, we polish it a bit more and deliver it as product.”</a:t>
            </a:r>
          </a:p>
          <a:p>
            <a:pPr lvl="1"/>
            <a:endParaRPr lang="en-US" dirty="0" smtClean="0"/>
          </a:p>
          <a:p>
            <a:pPr lvl="1"/>
            <a:r>
              <a:rPr lang="en-US" dirty="0" smtClean="0"/>
              <a:t>“We write our prototypes in a different programming language to discourage </a:t>
            </a:r>
            <a:r>
              <a:rPr lang="en-US" dirty="0" err="1" smtClean="0"/>
              <a:t>copy&amp;paste</a:t>
            </a:r>
            <a:r>
              <a:rPr lang="en-US" dirty="0" smtClean="0"/>
              <a:t> to the main product.”</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102906497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a:t>
            </a:r>
            <a:endParaRPr lang="en-US" dirty="0"/>
          </a:p>
        </p:txBody>
      </p:sp>
      <p:pic>
        <p:nvPicPr>
          <p:cNvPr id="4" name="Picture 3"/>
          <p:cNvPicPr>
            <a:picLocks noChangeAspect="1"/>
          </p:cNvPicPr>
          <p:nvPr/>
        </p:nvPicPr>
        <p:blipFill rotWithShape="1">
          <a:blip r:embed="rId2"/>
          <a:srcRect t="5114" b="32339"/>
          <a:stretch/>
        </p:blipFill>
        <p:spPr>
          <a:xfrm>
            <a:off x="-12846" y="836712"/>
            <a:ext cx="9276748" cy="4032448"/>
          </a:xfrm>
          <a:prstGeom prst="rect">
            <a:avLst/>
          </a:prstGeom>
        </p:spPr>
      </p:pic>
      <p:sp>
        <p:nvSpPr>
          <p:cNvPr id="6" name="TextBox 5"/>
          <p:cNvSpPr txBox="1"/>
          <p:nvPr/>
        </p:nvSpPr>
        <p:spPr>
          <a:xfrm>
            <a:off x="395536" y="4869160"/>
            <a:ext cx="8424936" cy="1477328"/>
          </a:xfrm>
          <a:prstGeom prst="rect">
            <a:avLst/>
          </a:prstGeom>
          <a:noFill/>
        </p:spPr>
        <p:txBody>
          <a:bodyPr wrap="square" rtlCol="0">
            <a:spAutoFit/>
          </a:bodyPr>
          <a:lstStyle/>
          <a:p>
            <a:r>
              <a:rPr lang="en-US" dirty="0" smtClean="0">
                <a:hlinkClick r:id="rId3"/>
              </a:rPr>
              <a:t>http://agilemanifesto.org</a:t>
            </a:r>
            <a:endParaRPr lang="en-US" dirty="0" smtClean="0"/>
          </a:p>
          <a:p>
            <a:pPr marL="285750" indent="-285750">
              <a:buFont typeface="Arial"/>
              <a:buChar char="•"/>
            </a:pPr>
            <a:r>
              <a:rPr lang="en-US" dirty="0" smtClean="0"/>
              <a:t>Began as a provocation: Plan-driven development did not safe the Software world…</a:t>
            </a:r>
          </a:p>
          <a:p>
            <a:pPr marL="285750" indent="-285750">
              <a:buFont typeface="Arial"/>
              <a:buChar char="•"/>
            </a:pPr>
            <a:r>
              <a:rPr lang="en-US" dirty="0" smtClean="0"/>
              <a:t>Now a very serious movement, well adapted in industry.</a:t>
            </a:r>
          </a:p>
          <a:p>
            <a:pPr marL="285750" indent="-285750">
              <a:buFont typeface="Arial"/>
              <a:buChar char="•"/>
            </a:pPr>
            <a:r>
              <a:rPr lang="en-US" dirty="0" smtClean="0"/>
              <a:t>There are a couple of established agile methods: How to integrate these values in everyday software development</a:t>
            </a:r>
          </a:p>
        </p:txBody>
      </p:sp>
      <p:sp>
        <p:nvSpPr>
          <p:cNvPr id="3" name="Footer Placeholder 2"/>
          <p:cNvSpPr>
            <a:spLocks noGrp="1"/>
          </p:cNvSpPr>
          <p:nvPr>
            <p:ph type="ftr" sz="quarter" idx="11"/>
          </p:nvPr>
        </p:nvSpPr>
        <p:spPr/>
        <p:txBody>
          <a:bodyPr/>
          <a:lstStyle/>
          <a:p>
            <a:r>
              <a:rPr lang="de-DE" smtClean="0"/>
              <a:t>Agile Software Dev. | Eric Knauss</a:t>
            </a:r>
            <a:endParaRPr lang="de-DE"/>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18</a:t>
            </a:fld>
            <a:endParaRPr kumimoji="0" lang="en-US"/>
          </a:p>
        </p:txBody>
      </p:sp>
    </p:spTree>
    <p:extLst>
      <p:ext uri="{BB962C8B-B14F-4D97-AF65-F5344CB8AC3E}">
        <p14:creationId xmlns:p14="http://schemas.microsoft.com/office/powerpoint/2010/main" val="13477692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normAutofit/>
          </a:bodyPr>
          <a:lstStyle/>
          <a:p>
            <a:r>
              <a:rPr lang="en-US" dirty="0" smtClean="0"/>
              <a:t>Can the following projects be agile?</a:t>
            </a:r>
          </a:p>
          <a:p>
            <a:pPr lvl="1"/>
            <a:r>
              <a:rPr lang="en-US" dirty="0" smtClean="0"/>
              <a:t>App development</a:t>
            </a:r>
          </a:p>
          <a:p>
            <a:pPr lvl="1"/>
            <a:r>
              <a:rPr lang="en-US" dirty="0" smtClean="0"/>
              <a:t>Online shop</a:t>
            </a:r>
          </a:p>
          <a:p>
            <a:pPr lvl="1"/>
            <a:r>
              <a:rPr lang="en-US" dirty="0" smtClean="0"/>
              <a:t>Mission controller for Airplane</a:t>
            </a:r>
          </a:p>
          <a:p>
            <a:pPr lvl="1"/>
            <a:r>
              <a:rPr lang="en-US" dirty="0" smtClean="0"/>
              <a:t>Controller for nuclear plant</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27226703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Organisatorial</a:t>
            </a:r>
            <a:endParaRPr lang="en-US" dirty="0"/>
          </a:p>
        </p:txBody>
      </p:sp>
      <p:sp>
        <p:nvSpPr>
          <p:cNvPr id="3" name="Content Placeholder 2"/>
          <p:cNvSpPr>
            <a:spLocks noGrp="1"/>
          </p:cNvSpPr>
          <p:nvPr>
            <p:ph idx="1"/>
          </p:nvPr>
        </p:nvSpPr>
        <p:spPr/>
        <p:txBody>
          <a:bodyPr/>
          <a:lstStyle/>
          <a:p>
            <a:r>
              <a:rPr lang="en-US" dirty="0" smtClean="0"/>
              <a:t>Teams have been assigned and are online</a:t>
            </a:r>
          </a:p>
          <a:p>
            <a:r>
              <a:rPr lang="en-US" dirty="0" smtClean="0"/>
              <a:t>Guest lecture by Thomas </a:t>
            </a:r>
            <a:r>
              <a:rPr lang="en-US" dirty="0" err="1" smtClean="0"/>
              <a:t>Lüvo</a:t>
            </a:r>
            <a:r>
              <a:rPr lang="en-US" dirty="0" smtClean="0"/>
              <a:t> confirmed “Scaling agile”</a:t>
            </a:r>
          </a:p>
          <a:p>
            <a:r>
              <a:rPr lang="en-US" dirty="0" smtClean="0"/>
              <a:t>Hunt for larger rooms ongoing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11069228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Agile Methods: </a:t>
            </a:r>
            <a:r>
              <a:rPr lang="en-US" noProof="0" dirty="0" err="1" smtClean="0"/>
              <a:t>eXtreme</a:t>
            </a:r>
            <a:r>
              <a:rPr lang="en-US" noProof="0" dirty="0" smtClean="0"/>
              <a:t> Programming (XP)</a:t>
            </a:r>
            <a:endParaRPr lang="en-US" noProof="0" dirty="0"/>
          </a:p>
        </p:txBody>
      </p:sp>
      <p:sp>
        <p:nvSpPr>
          <p:cNvPr id="8" name="Inhaltsplatzhalter 7"/>
          <p:cNvSpPr>
            <a:spLocks noGrp="1"/>
          </p:cNvSpPr>
          <p:nvPr>
            <p:ph idx="1"/>
          </p:nvPr>
        </p:nvSpPr>
        <p:spPr/>
        <p:txBody>
          <a:bodyPr>
            <a:normAutofit/>
          </a:bodyPr>
          <a:lstStyle/>
          <a:p>
            <a:r>
              <a:rPr lang="en-US" noProof="0" dirty="0" smtClean="0"/>
              <a:t>Extreme programming:</a:t>
            </a:r>
          </a:p>
          <a:p>
            <a:pPr lvl="1"/>
            <a:r>
              <a:rPr lang="en-US" dirty="0" smtClean="0"/>
              <a:t>An approach based on the development and delivery of very small increments of functionality</a:t>
            </a:r>
          </a:p>
          <a:p>
            <a:pPr lvl="1"/>
            <a:r>
              <a:rPr lang="en-US" dirty="0" smtClean="0"/>
              <a:t>No fine grained process description, but 12 practices arranged around short development circles (4-6 weeks)</a:t>
            </a:r>
          </a:p>
          <a:p>
            <a:pPr lvl="1"/>
            <a:r>
              <a:rPr lang="en-US" noProof="0" dirty="0" smtClean="0"/>
              <a:t>“Turn-to-ten” metaphor (refers to volume setting of older amplifiers):</a:t>
            </a:r>
          </a:p>
          <a:p>
            <a:pPr lvl="2"/>
            <a:r>
              <a:rPr lang="en-US" sz="2000" noProof="0" dirty="0" smtClean="0"/>
              <a:t>Reviewing is good? </a:t>
            </a:r>
            <a:r>
              <a:rPr lang="en-US" sz="2000" noProof="0" dirty="0" smtClean="0">
                <a:sym typeface="Wingdings"/>
              </a:rPr>
              <a:t> Review continuously: Pair Programming</a:t>
            </a:r>
          </a:p>
          <a:p>
            <a:pPr lvl="2"/>
            <a:r>
              <a:rPr lang="en-US" sz="2000" dirty="0" smtClean="0">
                <a:sym typeface="Wingdings"/>
              </a:rPr>
              <a:t>Early Tests are good?  Write tests before code: Test-First</a:t>
            </a:r>
          </a:p>
          <a:p>
            <a:pPr lvl="2"/>
            <a:r>
              <a:rPr lang="en-US" sz="2000" noProof="0" dirty="0" smtClean="0">
                <a:sym typeface="Wingdings"/>
              </a:rPr>
              <a:t>Customer interaction is good?  Have Onsite-Customer</a:t>
            </a:r>
          </a:p>
          <a:p>
            <a:pPr lvl="2"/>
            <a:r>
              <a:rPr lang="en-US" sz="2000" dirty="0" smtClean="0">
                <a:sym typeface="Wingdings"/>
              </a:rPr>
              <a:t>…</a:t>
            </a:r>
            <a:endParaRPr lang="en-US" sz="2000" noProof="0" dirty="0" smtClean="0"/>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20</a:t>
            </a:fld>
            <a:endParaRPr kumimoji="0" lang="en-US"/>
          </a:p>
        </p:txBody>
      </p:sp>
    </p:spTree>
    <p:extLst>
      <p:ext uri="{BB962C8B-B14F-4D97-AF65-F5344CB8AC3E}">
        <p14:creationId xmlns:p14="http://schemas.microsoft.com/office/powerpoint/2010/main" val="2415181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Game</a:t>
            </a:r>
            <a:endParaRPr lang="en-US" dirty="0"/>
          </a:p>
        </p:txBody>
      </p:sp>
      <p:sp>
        <p:nvSpPr>
          <p:cNvPr id="3" name="Content Placeholder 2"/>
          <p:cNvSpPr>
            <a:spLocks noGrp="1"/>
          </p:cNvSpPr>
          <p:nvPr>
            <p:ph idx="1"/>
          </p:nvPr>
        </p:nvSpPr>
        <p:spPr>
          <a:xfrm>
            <a:off x="457200" y="908720"/>
            <a:ext cx="7069694" cy="5328592"/>
          </a:xfrm>
        </p:spPr>
        <p:txBody>
          <a:bodyPr/>
          <a:lstStyle/>
          <a:p>
            <a:r>
              <a:rPr lang="en-US" dirty="0" smtClean="0"/>
              <a:t>Business people need to decide</a:t>
            </a:r>
          </a:p>
          <a:p>
            <a:pPr lvl="1"/>
            <a:r>
              <a:rPr lang="en-US" dirty="0" smtClean="0"/>
              <a:t>Scope, Priority, Composition of release, dates of release</a:t>
            </a:r>
            <a:endParaRPr lang="en-US" dirty="0"/>
          </a:p>
          <a:p>
            <a:r>
              <a:rPr lang="en-US" dirty="0" smtClean="0"/>
              <a:t>Technical people need to decide</a:t>
            </a:r>
          </a:p>
          <a:p>
            <a:pPr lvl="1"/>
            <a:r>
              <a:rPr lang="en-US" dirty="0" smtClean="0"/>
              <a:t>Estimates, Consequences, Process, Detailed scheduling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21</a:t>
            </a:fld>
            <a:endParaRPr lang="en-US">
              <a:solidFill>
                <a:prstClr val="black">
                  <a:tint val="75000"/>
                </a:prstClr>
              </a:solidFill>
            </a:endParaRPr>
          </a:p>
        </p:txBody>
      </p:sp>
      <p:pic>
        <p:nvPicPr>
          <p:cNvPr id="6" name="Picture 5"/>
          <p:cNvPicPr>
            <a:picLocks noChangeAspect="1"/>
          </p:cNvPicPr>
          <p:nvPr/>
        </p:nvPicPr>
        <p:blipFill>
          <a:blip r:embed="rId2"/>
          <a:stretch>
            <a:fillRect/>
          </a:stretch>
        </p:blipFill>
        <p:spPr>
          <a:xfrm>
            <a:off x="457200" y="3632440"/>
            <a:ext cx="1315853" cy="1710321"/>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2272655" y="3632441"/>
            <a:ext cx="6414145" cy="2308324"/>
          </a:xfrm>
          <a:prstGeom prst="rect">
            <a:avLst/>
          </a:prstGeom>
          <a:noFill/>
        </p:spPr>
        <p:txBody>
          <a:bodyPr wrap="square" rtlCol="0">
            <a:spAutoFit/>
          </a:bodyPr>
          <a:lstStyle/>
          <a:p>
            <a:r>
              <a:rPr lang="en-US" dirty="0" smtClean="0"/>
              <a:t>“Students </a:t>
            </a:r>
            <a:r>
              <a:rPr lang="en-US" dirty="0"/>
              <a:t>learn how to divide requirements into User Stories and how to prioritize and estimate the costs of these stories. While such tasks seem to be easy in theory, dealing with dependencies in the planning game is normally a challenge for inexperienced developers like students</a:t>
            </a:r>
            <a:r>
              <a:rPr lang="en-US" dirty="0" smtClean="0"/>
              <a:t>.”</a:t>
            </a:r>
          </a:p>
          <a:p>
            <a:pPr marL="285750" indent="-285750">
              <a:buFont typeface="Arial"/>
              <a:buChar char="•"/>
            </a:pPr>
            <a:r>
              <a:rPr lang="en-US" dirty="0" smtClean="0"/>
              <a:t>(+) More iterations, small teams, customer interested, technical support, progress feedback</a:t>
            </a:r>
          </a:p>
          <a:p>
            <a:pPr marL="285750" indent="-285750">
              <a:buFont typeface="Arial"/>
              <a:buChar char="•"/>
            </a:pPr>
            <a:r>
              <a:rPr lang="en-US" dirty="0" smtClean="0"/>
              <a:t>(-) Longer iterations</a:t>
            </a:r>
          </a:p>
        </p:txBody>
      </p:sp>
      <p:pic>
        <p:nvPicPr>
          <p:cNvPr id="8" name="Picture 7"/>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40657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releases</a:t>
            </a:r>
            <a:endParaRPr lang="en-US" dirty="0"/>
          </a:p>
        </p:txBody>
      </p:sp>
      <p:sp>
        <p:nvSpPr>
          <p:cNvPr id="3" name="Content Placeholder 2"/>
          <p:cNvSpPr>
            <a:spLocks noGrp="1"/>
          </p:cNvSpPr>
          <p:nvPr>
            <p:ph idx="1"/>
          </p:nvPr>
        </p:nvSpPr>
        <p:spPr>
          <a:xfrm>
            <a:off x="457200" y="908720"/>
            <a:ext cx="6842853" cy="5328592"/>
          </a:xfrm>
        </p:spPr>
        <p:txBody>
          <a:bodyPr/>
          <a:lstStyle/>
          <a:p>
            <a:r>
              <a:rPr lang="en-US" dirty="0" smtClean="0"/>
              <a:t>Every release </a:t>
            </a:r>
          </a:p>
          <a:p>
            <a:pPr lvl="1"/>
            <a:r>
              <a:rPr lang="en-US" dirty="0" smtClean="0"/>
              <a:t>… should be as small as possible</a:t>
            </a:r>
          </a:p>
          <a:p>
            <a:pPr lvl="1"/>
            <a:r>
              <a:rPr lang="en-US" dirty="0" smtClean="0"/>
              <a:t>… should contain the most valuable business requirements</a:t>
            </a:r>
          </a:p>
          <a:p>
            <a:pPr lvl="1"/>
            <a:r>
              <a:rPr lang="en-US" dirty="0" smtClean="0"/>
              <a:t>… has to make sense as a whole</a:t>
            </a:r>
          </a:p>
          <a:p>
            <a:pPr lvl="1"/>
            <a:r>
              <a:rPr lang="en-US" dirty="0" smtClean="0"/>
              <a:t>… should be delivered every 4-8 weeks (rather than 6-12 month)</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22</a:t>
            </a:fld>
            <a:endParaRPr lang="en-US">
              <a:solidFill>
                <a:prstClr val="black">
                  <a:tint val="75000"/>
                </a:prstClr>
              </a:solidFill>
            </a:endParaRPr>
          </a:p>
        </p:txBody>
      </p:sp>
      <p:pic>
        <p:nvPicPr>
          <p:cNvPr id="6" name="Picture 5"/>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2272655" y="4126298"/>
            <a:ext cx="6414145" cy="1200329"/>
          </a:xfrm>
          <a:prstGeom prst="rect">
            <a:avLst/>
          </a:prstGeom>
          <a:noFill/>
        </p:spPr>
        <p:txBody>
          <a:bodyPr wrap="square" rtlCol="0">
            <a:spAutoFit/>
          </a:bodyPr>
          <a:lstStyle/>
          <a:p>
            <a:r>
              <a:rPr lang="en-US" dirty="0" smtClean="0"/>
              <a:t>“Students </a:t>
            </a:r>
            <a:r>
              <a:rPr lang="en-US" dirty="0"/>
              <a:t>learn the benefits of small releases that already offer value to the customer and how to technically put a system into production including </a:t>
            </a:r>
            <a:r>
              <a:rPr lang="en-US" dirty="0" smtClean="0"/>
              <a:t>packaging.”</a:t>
            </a:r>
          </a:p>
          <a:p>
            <a:pPr marL="285750" indent="-285750">
              <a:buFont typeface="Arial"/>
              <a:buChar char="•"/>
            </a:pPr>
            <a:r>
              <a:rPr lang="en-US" dirty="0" smtClean="0"/>
              <a:t>(+) More iterations, progress feedback</a:t>
            </a:r>
          </a:p>
        </p:txBody>
      </p:sp>
      <p:pic>
        <p:nvPicPr>
          <p:cNvPr id="8" name="Picture 7"/>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358544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Metaphor</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23</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Examples</a:t>
            </a:r>
          </a:p>
          <a:p>
            <a:pPr lvl="1"/>
            <a:r>
              <a:rPr lang="en-US" dirty="0" smtClean="0"/>
              <a:t>Naïve: “Contract management system deals with contracts, customers, and endorsements”</a:t>
            </a:r>
          </a:p>
          <a:p>
            <a:pPr lvl="1"/>
            <a:r>
              <a:rPr lang="en-US" dirty="0" smtClean="0"/>
              <a:t>“Computer should appear as a desktop”</a:t>
            </a:r>
          </a:p>
          <a:p>
            <a:pPr lvl="1"/>
            <a:r>
              <a:rPr lang="en-US" dirty="0" smtClean="0"/>
              <a:t>“Pension calculation is a spreadsheet”</a:t>
            </a:r>
          </a:p>
          <a:p>
            <a:pPr lvl="1"/>
            <a:r>
              <a:rPr lang="en-US" dirty="0" smtClean="0"/>
              <a:t>Align team thinking</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923330"/>
          </a:xfrm>
          <a:prstGeom prst="rect">
            <a:avLst/>
          </a:prstGeom>
          <a:noFill/>
        </p:spPr>
        <p:txBody>
          <a:bodyPr wrap="square" rtlCol="0">
            <a:spAutoFit/>
          </a:bodyPr>
          <a:lstStyle/>
          <a:p>
            <a:r>
              <a:rPr lang="en-US" dirty="0" smtClean="0"/>
              <a:t>“</a:t>
            </a:r>
            <a:r>
              <a:rPr lang="en-US" dirty="0"/>
              <a:t>Students learn how to develop a metaphor that helps every team member to better understand how the whole system </a:t>
            </a:r>
            <a:r>
              <a:rPr lang="en-US" dirty="0" smtClean="0"/>
              <a:t>works.”</a:t>
            </a:r>
          </a:p>
          <a:p>
            <a:pPr marL="285750" indent="-285750">
              <a:buFont typeface="Arial"/>
              <a:buChar char="•"/>
            </a:pPr>
            <a:r>
              <a:rPr lang="en-US" dirty="0" smtClean="0"/>
              <a:t>(+) Technical support, technical feedback</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021068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Design</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24</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The right design at any given time</a:t>
            </a:r>
          </a:p>
          <a:p>
            <a:pPr lvl="1"/>
            <a:r>
              <a:rPr lang="en-US" dirty="0" smtClean="0"/>
              <a:t>Runs all the tests</a:t>
            </a:r>
          </a:p>
          <a:p>
            <a:pPr lvl="1"/>
            <a:r>
              <a:rPr lang="en-US" dirty="0" smtClean="0"/>
              <a:t>Has no duplicated logic</a:t>
            </a:r>
          </a:p>
          <a:p>
            <a:pPr lvl="1"/>
            <a:r>
              <a:rPr lang="en-US" dirty="0" smtClean="0"/>
              <a:t>States every intention important to the programmers</a:t>
            </a:r>
          </a:p>
          <a:p>
            <a:pPr lvl="1"/>
            <a:r>
              <a:rPr lang="en-US" dirty="0" smtClean="0"/>
              <a:t>Has the fewest possible classes and methods</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200329"/>
          </a:xfrm>
          <a:prstGeom prst="rect">
            <a:avLst/>
          </a:prstGeom>
          <a:noFill/>
        </p:spPr>
        <p:txBody>
          <a:bodyPr wrap="square" rtlCol="0">
            <a:spAutoFit/>
          </a:bodyPr>
          <a:lstStyle/>
          <a:p>
            <a:r>
              <a:rPr lang="en-US" dirty="0" smtClean="0"/>
              <a:t>“</a:t>
            </a:r>
            <a:r>
              <a:rPr lang="en-US" dirty="0"/>
              <a:t>Students learn the benefits of simple software design which improves their ability to change the system quickly and accommodate it to changing requirements</a:t>
            </a:r>
            <a:r>
              <a:rPr lang="en-US" dirty="0" smtClean="0"/>
              <a:t>.”</a:t>
            </a:r>
          </a:p>
          <a:p>
            <a:pPr marL="285750" indent="-285750">
              <a:buFont typeface="Arial"/>
              <a:buChar char="•"/>
            </a:pPr>
            <a:r>
              <a:rPr lang="en-US" dirty="0" smtClean="0"/>
              <a:t>(+) More iterations, technical support</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58819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25</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Any feature without automated test does not exist</a:t>
            </a:r>
          </a:p>
          <a:p>
            <a:pPr lvl="1"/>
            <a:r>
              <a:rPr lang="en-US" dirty="0" smtClean="0"/>
              <a:t>Don’t write a test for every method</a:t>
            </a:r>
          </a:p>
          <a:p>
            <a:pPr lvl="1"/>
            <a:r>
              <a:rPr lang="en-US" dirty="0" smtClean="0"/>
              <a:t>Write a test for every productive method that could possibly break</a:t>
            </a:r>
          </a:p>
          <a:p>
            <a:pPr lvl="1"/>
            <a:r>
              <a:rPr lang="en-US" dirty="0" smtClean="0"/>
              <a:t>“Program becomes more and more confident over time”</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200329"/>
          </a:xfrm>
          <a:prstGeom prst="rect">
            <a:avLst/>
          </a:prstGeom>
          <a:noFill/>
        </p:spPr>
        <p:txBody>
          <a:bodyPr wrap="square" rtlCol="0">
            <a:spAutoFit/>
          </a:bodyPr>
          <a:lstStyle/>
          <a:p>
            <a:r>
              <a:rPr lang="en-US" dirty="0" smtClean="0"/>
              <a:t>“</a:t>
            </a:r>
            <a:r>
              <a:rPr lang="en-US" dirty="0"/>
              <a:t>Students learn how to use unit test frameworks and the test-first approach to build high quality software and to recognize the advantages of well-tested code when making changes</a:t>
            </a:r>
            <a:r>
              <a:rPr lang="en-US" dirty="0" smtClean="0"/>
              <a:t>.”</a:t>
            </a:r>
          </a:p>
          <a:p>
            <a:pPr marL="285750" indent="-285750">
              <a:buFont typeface="Arial"/>
              <a:buChar char="•"/>
            </a:pPr>
            <a:r>
              <a:rPr lang="en-US" dirty="0" smtClean="0"/>
              <a:t>(+) More iterations,</a:t>
            </a:r>
            <a:r>
              <a:rPr lang="en-US" b="1" dirty="0" smtClean="0"/>
              <a:t> technical support, technical feedback</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294270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26</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Is there a way of changing the program to make it easier to add a new feature?</a:t>
            </a:r>
          </a:p>
          <a:p>
            <a:r>
              <a:rPr lang="en-US" dirty="0" smtClean="0"/>
              <a:t>After adding the feature: Can we simplify the design?</a:t>
            </a:r>
          </a:p>
          <a:p>
            <a:r>
              <a:rPr lang="en-US" dirty="0" smtClean="0"/>
              <a:t>Important investment!!!</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477328"/>
          </a:xfrm>
          <a:prstGeom prst="rect">
            <a:avLst/>
          </a:prstGeom>
          <a:noFill/>
        </p:spPr>
        <p:txBody>
          <a:bodyPr wrap="square" rtlCol="0">
            <a:spAutoFit/>
          </a:bodyPr>
          <a:lstStyle/>
          <a:p>
            <a:r>
              <a:rPr lang="en-US" dirty="0" smtClean="0"/>
              <a:t>“</a:t>
            </a:r>
            <a:r>
              <a:rPr lang="en-US" dirty="0"/>
              <a:t>Students learn to refactor the software to remove duplication, improve communication and simplify the code base. Especially refactoring large systems can be troublesome and is a worthy experience that can only be made in long lasting projects</a:t>
            </a:r>
            <a:r>
              <a:rPr lang="en-US" dirty="0" smtClean="0"/>
              <a:t>.”</a:t>
            </a:r>
          </a:p>
          <a:p>
            <a:pPr marL="285750" indent="-285750">
              <a:buFont typeface="Arial"/>
              <a:buChar char="•"/>
            </a:pPr>
            <a:r>
              <a:rPr lang="en-US" dirty="0" smtClean="0"/>
              <a:t>(+) More iterations,</a:t>
            </a:r>
            <a:r>
              <a:rPr lang="en-US" b="1" dirty="0" smtClean="0"/>
              <a:t> </a:t>
            </a:r>
            <a:r>
              <a:rPr lang="en-US" dirty="0" smtClean="0"/>
              <a:t>customer interest, technical support</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178049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27</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Is there a way of changing the program to make it easier to add a new feature?</a:t>
            </a:r>
          </a:p>
          <a:p>
            <a:r>
              <a:rPr lang="en-US" dirty="0" smtClean="0"/>
              <a:t>After adding the feature: Can we simplify the design?</a:t>
            </a:r>
          </a:p>
          <a:p>
            <a:r>
              <a:rPr lang="en-US" dirty="0" smtClean="0"/>
              <a:t>Important investment!!!</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477328"/>
          </a:xfrm>
          <a:prstGeom prst="rect">
            <a:avLst/>
          </a:prstGeom>
          <a:noFill/>
        </p:spPr>
        <p:txBody>
          <a:bodyPr wrap="square" rtlCol="0">
            <a:spAutoFit/>
          </a:bodyPr>
          <a:lstStyle/>
          <a:p>
            <a:r>
              <a:rPr lang="en-US" dirty="0" smtClean="0"/>
              <a:t>“</a:t>
            </a:r>
            <a:r>
              <a:rPr lang="en-US" dirty="0"/>
              <a:t>Students learn to refactor the software to remove duplication, improve communication and simplify the code base. Especially refactoring large systems can be troublesome and is a worthy experience that can only be made in long lasting projects</a:t>
            </a:r>
            <a:r>
              <a:rPr lang="en-US" dirty="0" smtClean="0"/>
              <a:t>.”</a:t>
            </a:r>
          </a:p>
          <a:p>
            <a:pPr marL="285750" indent="-285750">
              <a:buFont typeface="Arial"/>
              <a:buChar char="•"/>
            </a:pPr>
            <a:r>
              <a:rPr lang="en-US" dirty="0" smtClean="0"/>
              <a:t>(+) More iterations,</a:t>
            </a:r>
            <a:r>
              <a:rPr lang="en-US" b="1" dirty="0" smtClean="0"/>
              <a:t> </a:t>
            </a:r>
            <a:r>
              <a:rPr lang="en-US" dirty="0" smtClean="0"/>
              <a:t>customer interest, technical support</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12562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28</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Driver: Has the keyboard, writes the code</a:t>
            </a:r>
          </a:p>
          <a:p>
            <a:r>
              <a:rPr lang="en-US" dirty="0" smtClean="0"/>
              <a:t>Navigator: Thinking strategically</a:t>
            </a:r>
          </a:p>
          <a:p>
            <a:pPr lvl="1"/>
            <a:r>
              <a:rPr lang="en-US" dirty="0" smtClean="0"/>
              <a:t>Will this work? Which test cases might not work? Can we simplify?</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477328"/>
          </a:xfrm>
          <a:prstGeom prst="rect">
            <a:avLst/>
          </a:prstGeom>
          <a:noFill/>
        </p:spPr>
        <p:txBody>
          <a:bodyPr wrap="square" rtlCol="0">
            <a:spAutoFit/>
          </a:bodyPr>
          <a:lstStyle/>
          <a:p>
            <a:r>
              <a:rPr lang="en-US" dirty="0" smtClean="0"/>
              <a:t>“</a:t>
            </a:r>
            <a:r>
              <a:rPr lang="en-US" dirty="0"/>
              <a:t>Students learn and experience the principles of pair programming, the advantages of writing software with a partner and the social challenges that are associated</a:t>
            </a:r>
            <a:r>
              <a:rPr lang="en-US" dirty="0" smtClean="0"/>
              <a:t>.”</a:t>
            </a:r>
          </a:p>
          <a:p>
            <a:pPr marL="285750" indent="-285750">
              <a:buFont typeface="Arial"/>
              <a:buChar char="•"/>
            </a:pPr>
            <a:r>
              <a:rPr lang="en-US" dirty="0" smtClean="0"/>
              <a:t>(+) Block course, </a:t>
            </a:r>
            <a:r>
              <a:rPr lang="en-US" b="1" dirty="0" smtClean="0"/>
              <a:t>small team size</a:t>
            </a:r>
            <a:r>
              <a:rPr lang="en-US" dirty="0" smtClean="0"/>
              <a:t>, technical support</a:t>
            </a:r>
          </a:p>
          <a:p>
            <a:pPr marL="285750" indent="-285750">
              <a:buFont typeface="Arial"/>
              <a:buChar char="•"/>
            </a:pPr>
            <a:r>
              <a:rPr lang="en-US" dirty="0" smtClean="0"/>
              <a:t>(-) Long iterations</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863387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 Code Ownership</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29</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“Anybody who sees an opportunity to add value to any portion of the code is required to do so at any time.”</a:t>
            </a:r>
          </a:p>
          <a:p>
            <a:pPr lvl="1"/>
            <a:r>
              <a:rPr lang="en-US" dirty="0" smtClean="0"/>
              <a:t>No code ownership </a:t>
            </a:r>
            <a:r>
              <a:rPr lang="en-US" dirty="0" smtClean="0">
                <a:sym typeface="Wingdings"/>
              </a:rPr>
              <a:t> Chaos</a:t>
            </a:r>
          </a:p>
          <a:p>
            <a:pPr lvl="1"/>
            <a:r>
              <a:rPr lang="en-US" dirty="0" smtClean="0">
                <a:sym typeface="Wingdings"/>
              </a:rPr>
              <a:t>Individual code ownership  Stable but slow</a:t>
            </a:r>
          </a:p>
          <a:p>
            <a:pPr lvl="1"/>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200329"/>
          </a:xfrm>
          <a:prstGeom prst="rect">
            <a:avLst/>
          </a:prstGeom>
          <a:noFill/>
        </p:spPr>
        <p:txBody>
          <a:bodyPr wrap="square" rtlCol="0">
            <a:spAutoFit/>
          </a:bodyPr>
          <a:lstStyle/>
          <a:p>
            <a:r>
              <a:rPr lang="en-US" dirty="0" smtClean="0"/>
              <a:t>“</a:t>
            </a:r>
            <a:r>
              <a:rPr lang="en-US" dirty="0"/>
              <a:t>Students get to know the advantages of collective code ownership and the challenges that arise with parallel updates and changes to their own code by other team members. </a:t>
            </a:r>
            <a:r>
              <a:rPr lang="en-US" dirty="0" smtClean="0"/>
              <a:t>”</a:t>
            </a:r>
          </a:p>
          <a:p>
            <a:pPr marL="285750" indent="-285750">
              <a:buFont typeface="Arial"/>
              <a:buChar char="•"/>
            </a:pPr>
            <a:r>
              <a:rPr lang="en-US" dirty="0" smtClean="0"/>
              <a:t>(+) Block course, small team size</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132728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 for next week</a:t>
            </a:r>
            <a:endParaRPr lang="en-US" dirty="0"/>
          </a:p>
        </p:txBody>
      </p:sp>
      <p:sp>
        <p:nvSpPr>
          <p:cNvPr id="3" name="Content Placeholder 2"/>
          <p:cNvSpPr>
            <a:spLocks noGrp="1"/>
          </p:cNvSpPr>
          <p:nvPr>
            <p:ph idx="1"/>
          </p:nvPr>
        </p:nvSpPr>
        <p:spPr/>
        <p:txBody>
          <a:bodyPr/>
          <a:lstStyle/>
          <a:p>
            <a:r>
              <a:rPr lang="en-US" dirty="0" smtClean="0"/>
              <a:t>Organize your groups</a:t>
            </a:r>
          </a:p>
          <a:p>
            <a:pPr lvl="1"/>
            <a:r>
              <a:rPr lang="en-US" dirty="0" smtClean="0"/>
              <a:t>Choose an agile coach / scrum master / team spokesperson and make it known to Emil and me</a:t>
            </a:r>
          </a:p>
          <a:p>
            <a:pPr lvl="1"/>
            <a:r>
              <a:rPr lang="en-US" dirty="0" smtClean="0"/>
              <a:t>Create a wiki page </a:t>
            </a:r>
            <a:r>
              <a:rPr lang="en-US" dirty="0"/>
              <a:t>on </a:t>
            </a:r>
            <a:r>
              <a:rPr lang="en-US" dirty="0">
                <a:hlinkClick r:id="rId2"/>
              </a:rPr>
              <a:t>https://github.com/oerich/</a:t>
            </a:r>
            <a:r>
              <a:rPr lang="en-US" dirty="0" smtClean="0">
                <a:hlinkClick r:id="rId2"/>
              </a:rPr>
              <a:t>EDA397</a:t>
            </a:r>
            <a:endParaRPr lang="en-US" dirty="0" smtClean="0"/>
          </a:p>
          <a:p>
            <a:pPr lvl="1"/>
            <a:r>
              <a:rPr lang="en-US" dirty="0" smtClean="0"/>
              <a:t>Link to your group’s project on </a:t>
            </a:r>
            <a:r>
              <a:rPr lang="en-US" dirty="0" err="1" smtClean="0"/>
              <a:t>github</a:t>
            </a:r>
            <a:endParaRPr lang="en-US" dirty="0" smtClean="0"/>
          </a:p>
          <a:p>
            <a:pPr lvl="1"/>
            <a:r>
              <a:rPr lang="en-US" dirty="0" smtClean="0"/>
              <a:t>Get accounts for Pivotal Tracker for each group member</a:t>
            </a:r>
            <a:endParaRPr lang="en-US" dirty="0"/>
          </a:p>
          <a:p>
            <a:endParaRPr lang="en-US" dirty="0" smtClean="0"/>
          </a:p>
          <a:p>
            <a:r>
              <a:rPr lang="en-US" dirty="0" smtClean="0"/>
              <a:t>Prepare for customer interview</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33556395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30</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Integrate and test code every few hours (1 day at the most)</a:t>
            </a:r>
          </a:p>
          <a:p>
            <a:r>
              <a:rPr lang="en-US" dirty="0" smtClean="0"/>
              <a:t>Dedicated machine helps</a:t>
            </a:r>
          </a:p>
          <a:p>
            <a:pPr lvl="1"/>
            <a:r>
              <a:rPr lang="en-US" dirty="0" smtClean="0"/>
              <a:t>If Machine is free: pair sits down, integrates their changes, tests, and does not leave before 100% of tests run</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754327"/>
          </a:xfrm>
          <a:prstGeom prst="rect">
            <a:avLst/>
          </a:prstGeom>
          <a:noFill/>
        </p:spPr>
        <p:txBody>
          <a:bodyPr wrap="square" rtlCol="0">
            <a:spAutoFit/>
          </a:bodyPr>
          <a:lstStyle/>
          <a:p>
            <a:r>
              <a:rPr lang="en-US" dirty="0" smtClean="0"/>
              <a:t>“</a:t>
            </a:r>
            <a:r>
              <a:rPr lang="en-US" dirty="0"/>
              <a:t>To counter conflicting updates to the code base, students learn to integrate and build the software frequently. </a:t>
            </a:r>
            <a:r>
              <a:rPr lang="en-US" dirty="0" smtClean="0"/>
              <a:t>”</a:t>
            </a:r>
          </a:p>
          <a:p>
            <a:pPr marL="285750" indent="-285750">
              <a:buFont typeface="Arial"/>
              <a:buChar char="•"/>
            </a:pPr>
            <a:r>
              <a:rPr lang="en-US" dirty="0" smtClean="0"/>
              <a:t>(+) Block course, longer iterations, more iterations, small team size</a:t>
            </a:r>
          </a:p>
          <a:p>
            <a:pPr marL="285750" indent="-285750">
              <a:buFont typeface="Arial"/>
              <a:buChar char="•"/>
            </a:pPr>
            <a:endParaRPr lang="en-US" dirty="0"/>
          </a:p>
          <a:p>
            <a:pPr marL="285750" indent="-285750">
              <a:buFont typeface="Arial"/>
              <a:buChar char="•"/>
            </a:pPr>
            <a:r>
              <a:rPr lang="en-US" dirty="0" smtClean="0"/>
              <a:t>(discovered later: technical feedback)</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47196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Sustainable pace (aka 40h week)</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31</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Be fresh every morning, tired every night</a:t>
            </a:r>
          </a:p>
          <a:p>
            <a:r>
              <a:rPr lang="en-US" dirty="0" smtClean="0">
                <a:sym typeface="Wingdings"/>
              </a:rPr>
              <a:t>One week of overtime must not be followed by another one</a:t>
            </a:r>
          </a:p>
          <a:p>
            <a:pPr lvl="1"/>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200329"/>
          </a:xfrm>
          <a:prstGeom prst="rect">
            <a:avLst/>
          </a:prstGeom>
          <a:noFill/>
        </p:spPr>
        <p:txBody>
          <a:bodyPr wrap="square" rtlCol="0">
            <a:spAutoFit/>
          </a:bodyPr>
          <a:lstStyle/>
          <a:p>
            <a:r>
              <a:rPr lang="en-US" dirty="0" smtClean="0"/>
              <a:t>“In </a:t>
            </a:r>
            <a:r>
              <a:rPr lang="en-US" dirty="0"/>
              <a:t>contrast to normal life in university, students experience to work continuously for 40-hours per week in a designated team room</a:t>
            </a:r>
            <a:r>
              <a:rPr lang="en-US" dirty="0" smtClean="0"/>
              <a:t>.”</a:t>
            </a:r>
          </a:p>
          <a:p>
            <a:pPr marL="285750" indent="-285750">
              <a:buFont typeface="Arial"/>
              <a:buChar char="•"/>
            </a:pPr>
            <a:r>
              <a:rPr lang="en-US" dirty="0" smtClean="0"/>
              <a:t>(+) </a:t>
            </a:r>
            <a:r>
              <a:rPr lang="en-US" b="1" dirty="0" smtClean="0"/>
              <a:t>Block course</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422651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On-Site Customer</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32</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Real customer in the room</a:t>
            </a:r>
          </a:p>
          <a:p>
            <a:pPr lvl="1"/>
            <a:r>
              <a:rPr lang="en-US" dirty="0" smtClean="0">
                <a:sym typeface="Wingdings"/>
              </a:rPr>
              <a:t>Answers all questions now (…and can revise answer later)</a:t>
            </a:r>
          </a:p>
          <a:p>
            <a:pPr lvl="1"/>
            <a:r>
              <a:rPr lang="en-US" dirty="0" smtClean="0">
                <a:sym typeface="Wingdings"/>
              </a:rPr>
              <a:t>Customer proxy </a:t>
            </a:r>
          </a:p>
          <a:p>
            <a:r>
              <a:rPr lang="en-US" i="1" dirty="0" smtClean="0">
                <a:sym typeface="Wingdings"/>
              </a:rPr>
              <a:t>Answer now </a:t>
            </a:r>
            <a:r>
              <a:rPr lang="en-US" dirty="0" smtClean="0">
                <a:sym typeface="Wingdings"/>
              </a:rPr>
              <a:t>more important than </a:t>
            </a:r>
            <a:r>
              <a:rPr lang="en-US" i="1" dirty="0" smtClean="0">
                <a:sym typeface="Wingdings"/>
              </a:rPr>
              <a:t>answer correct</a:t>
            </a:r>
          </a:p>
          <a:p>
            <a:pPr lvl="1"/>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923330"/>
          </a:xfrm>
          <a:prstGeom prst="rect">
            <a:avLst/>
          </a:prstGeom>
          <a:noFill/>
        </p:spPr>
        <p:txBody>
          <a:bodyPr wrap="square" rtlCol="0">
            <a:spAutoFit/>
          </a:bodyPr>
          <a:lstStyle/>
          <a:p>
            <a:r>
              <a:rPr lang="en-US" dirty="0" smtClean="0"/>
              <a:t>“</a:t>
            </a:r>
            <a:r>
              <a:rPr lang="en-US" dirty="0"/>
              <a:t>Students have to interact with a designated On-Site Customer who is available full-time to answer questions</a:t>
            </a:r>
            <a:r>
              <a:rPr lang="en-US" dirty="0" smtClean="0"/>
              <a:t>.”</a:t>
            </a:r>
          </a:p>
          <a:p>
            <a:pPr marL="285750" indent="-285750">
              <a:buFont typeface="Arial"/>
              <a:buChar char="•"/>
            </a:pPr>
            <a:r>
              <a:rPr lang="en-US" dirty="0" smtClean="0"/>
              <a:t>(+) Block course, customer interest</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422651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Standards</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33</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Swapping partners, changing concurrently all parts of the code…</a:t>
            </a:r>
          </a:p>
          <a:p>
            <a:r>
              <a:rPr lang="en-US" dirty="0" smtClean="0">
                <a:sym typeface="Wingdings"/>
              </a:rPr>
              <a:t>Your code should better look consistently!</a:t>
            </a:r>
          </a:p>
          <a:p>
            <a:pPr lvl="1"/>
            <a:r>
              <a:rPr lang="en-US" dirty="0" smtClean="0">
                <a:sym typeface="Wingdings"/>
              </a:rPr>
              <a:t>Once and only once rule</a:t>
            </a:r>
          </a:p>
          <a:p>
            <a:pPr lvl="1"/>
            <a:r>
              <a:rPr lang="en-US" dirty="0" smtClean="0">
                <a:sym typeface="Wingdings"/>
              </a:rPr>
              <a:t>Emphasize communication</a:t>
            </a:r>
          </a:p>
          <a:p>
            <a:pPr lvl="1"/>
            <a:r>
              <a:rPr lang="en-US" dirty="0" smtClean="0">
                <a:sym typeface="Wingdings"/>
              </a:rPr>
              <a:t>Adopted by whole team</a:t>
            </a:r>
          </a:p>
          <a:p>
            <a:pPr lvl="1"/>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923330"/>
          </a:xfrm>
          <a:prstGeom prst="rect">
            <a:avLst/>
          </a:prstGeom>
          <a:noFill/>
        </p:spPr>
        <p:txBody>
          <a:bodyPr wrap="square" rtlCol="0">
            <a:spAutoFit/>
          </a:bodyPr>
          <a:lstStyle/>
          <a:p>
            <a:r>
              <a:rPr lang="en-US" dirty="0" smtClean="0"/>
              <a:t>“</a:t>
            </a:r>
            <a:r>
              <a:rPr lang="en-US" dirty="0"/>
              <a:t>Students experience the importance of uniform coding conventions throughout the team especially when combined with collective code ownership. </a:t>
            </a:r>
            <a:r>
              <a:rPr lang="en-US" dirty="0" smtClean="0"/>
              <a:t>”</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422651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loud 16"/>
          <p:cNvSpPr/>
          <p:nvPr/>
        </p:nvSpPr>
        <p:spPr>
          <a:xfrm>
            <a:off x="4644008" y="1412776"/>
            <a:ext cx="4320480" cy="2016224"/>
          </a:xfrm>
          <a:prstGeom prst="cloud">
            <a:avLst/>
          </a:prstGeom>
        </p:spPr>
        <p:style>
          <a:lnRef idx="1">
            <a:schemeClr val="accent3"/>
          </a:lnRef>
          <a:fillRef idx="2">
            <a:schemeClr val="accent3"/>
          </a:fillRef>
          <a:effectRef idx="1">
            <a:schemeClr val="accent3"/>
          </a:effectRef>
          <a:fontRef idx="minor">
            <a:schemeClr val="dk1"/>
          </a:fontRef>
        </p:style>
        <p:txBody>
          <a:bodyPr rtlCol="0" anchor="t"/>
          <a:lstStyle/>
          <a:p>
            <a:pPr algn="r"/>
            <a:r>
              <a:rPr lang="en-US" b="1" i="1" u="sng" dirty="0" smtClean="0"/>
              <a:t>Continuous process</a:t>
            </a:r>
            <a:endParaRPr lang="en-US" b="1" i="1" u="sng" dirty="0"/>
          </a:p>
        </p:txBody>
      </p:sp>
      <p:sp>
        <p:nvSpPr>
          <p:cNvPr id="18" name="Cloud 17"/>
          <p:cNvSpPr/>
          <p:nvPr/>
        </p:nvSpPr>
        <p:spPr>
          <a:xfrm>
            <a:off x="107504" y="3960440"/>
            <a:ext cx="4392488" cy="2420888"/>
          </a:xfrm>
          <a:prstGeom prst="cloud">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b="1" i="1" u="sng" dirty="0" smtClean="0"/>
              <a:t>Shared understanding</a:t>
            </a:r>
            <a:endParaRPr lang="en-US" b="1" i="1" u="sng" dirty="0"/>
          </a:p>
        </p:txBody>
      </p:sp>
      <p:sp>
        <p:nvSpPr>
          <p:cNvPr id="19" name="Cloud 18"/>
          <p:cNvSpPr/>
          <p:nvPr/>
        </p:nvSpPr>
        <p:spPr>
          <a:xfrm>
            <a:off x="4788024" y="4149080"/>
            <a:ext cx="3960440" cy="1302099"/>
          </a:xfrm>
          <a:prstGeom prst="cloud">
            <a:avLst/>
          </a:prstGeom>
        </p:spPr>
        <p:style>
          <a:lnRef idx="1">
            <a:schemeClr val="accent6"/>
          </a:lnRef>
          <a:fillRef idx="2">
            <a:schemeClr val="accent6"/>
          </a:fillRef>
          <a:effectRef idx="1">
            <a:schemeClr val="accent6"/>
          </a:effectRef>
          <a:fontRef idx="minor">
            <a:schemeClr val="dk1"/>
          </a:fontRef>
        </p:style>
        <p:txBody>
          <a:bodyPr rtlCol="0" anchor="b"/>
          <a:lstStyle/>
          <a:p>
            <a:r>
              <a:rPr lang="en-US" b="1" i="1" u="sng" dirty="0" smtClean="0"/>
              <a:t>Programmer welfare</a:t>
            </a:r>
            <a:endParaRPr lang="en-US" b="1" i="1" u="sng" dirty="0"/>
          </a:p>
        </p:txBody>
      </p:sp>
      <p:sp>
        <p:nvSpPr>
          <p:cNvPr id="16" name="Cloud 15"/>
          <p:cNvSpPr/>
          <p:nvPr/>
        </p:nvSpPr>
        <p:spPr>
          <a:xfrm>
            <a:off x="-108520" y="1052736"/>
            <a:ext cx="4320480" cy="3168352"/>
          </a:xfrm>
          <a:prstGeom prst="cloud">
            <a:avLst/>
          </a:prstGeom>
        </p:spPr>
        <p:style>
          <a:lnRef idx="1">
            <a:schemeClr val="accent5"/>
          </a:lnRef>
          <a:fillRef idx="2">
            <a:schemeClr val="accent5"/>
          </a:fillRef>
          <a:effectRef idx="1">
            <a:schemeClr val="accent5"/>
          </a:effectRef>
          <a:fontRef idx="minor">
            <a:schemeClr val="dk1"/>
          </a:fontRef>
        </p:style>
        <p:txBody>
          <a:bodyPr rtlCol="0" anchor="b"/>
          <a:lstStyle/>
          <a:p>
            <a:r>
              <a:rPr lang="en-US" b="1" i="1" u="sng" dirty="0" smtClean="0"/>
              <a:t>Feedback</a:t>
            </a:r>
            <a:endParaRPr lang="en-US" b="1" i="1" u="sng" dirty="0"/>
          </a:p>
        </p:txBody>
      </p:sp>
      <p:sp>
        <p:nvSpPr>
          <p:cNvPr id="2" name="Title 1"/>
          <p:cNvSpPr>
            <a:spLocks noGrp="1"/>
          </p:cNvSpPr>
          <p:nvPr>
            <p:ph type="title"/>
          </p:nvPr>
        </p:nvSpPr>
        <p:spPr/>
        <p:txBody>
          <a:bodyPr/>
          <a:lstStyle/>
          <a:p>
            <a:r>
              <a:rPr lang="en-US" dirty="0" smtClean="0"/>
              <a:t>XP Practices</a:t>
            </a:r>
            <a:endParaRPr lang="en-US" dirty="0"/>
          </a:p>
        </p:txBody>
      </p:sp>
      <p:sp>
        <p:nvSpPr>
          <p:cNvPr id="4" name="TextBox 3"/>
          <p:cNvSpPr txBox="1"/>
          <p:nvPr/>
        </p:nvSpPr>
        <p:spPr>
          <a:xfrm>
            <a:off x="539552" y="1484784"/>
            <a:ext cx="1872966" cy="369332"/>
          </a:xfrm>
          <a:prstGeom prst="rect">
            <a:avLst/>
          </a:prstGeom>
          <a:noFill/>
        </p:spPr>
        <p:txBody>
          <a:bodyPr wrap="none" rtlCol="0">
            <a:spAutoFit/>
          </a:bodyPr>
          <a:lstStyle/>
          <a:p>
            <a:r>
              <a:rPr lang="en-US" dirty="0" smtClean="0"/>
              <a:t>Pair Programming</a:t>
            </a:r>
            <a:endParaRPr lang="en-US" dirty="0"/>
          </a:p>
        </p:txBody>
      </p:sp>
      <p:sp>
        <p:nvSpPr>
          <p:cNvPr id="5" name="TextBox 4"/>
          <p:cNvSpPr txBox="1"/>
          <p:nvPr/>
        </p:nvSpPr>
        <p:spPr>
          <a:xfrm>
            <a:off x="1547664" y="2852936"/>
            <a:ext cx="1563574" cy="369332"/>
          </a:xfrm>
          <a:prstGeom prst="rect">
            <a:avLst/>
          </a:prstGeom>
          <a:noFill/>
        </p:spPr>
        <p:txBody>
          <a:bodyPr wrap="none" rtlCol="0">
            <a:spAutoFit/>
          </a:bodyPr>
          <a:lstStyle/>
          <a:p>
            <a:r>
              <a:rPr lang="en-US" dirty="0" smtClean="0"/>
              <a:t>Planning game</a:t>
            </a:r>
            <a:endParaRPr lang="en-US" dirty="0"/>
          </a:p>
        </p:txBody>
      </p:sp>
      <p:sp>
        <p:nvSpPr>
          <p:cNvPr id="6" name="TextBox 5"/>
          <p:cNvSpPr txBox="1"/>
          <p:nvPr/>
        </p:nvSpPr>
        <p:spPr>
          <a:xfrm>
            <a:off x="251520" y="2348880"/>
            <a:ext cx="1020532" cy="369332"/>
          </a:xfrm>
          <a:prstGeom prst="rect">
            <a:avLst/>
          </a:prstGeom>
          <a:noFill/>
        </p:spPr>
        <p:txBody>
          <a:bodyPr wrap="none" rtlCol="0">
            <a:spAutoFit/>
          </a:bodyPr>
          <a:lstStyle/>
          <a:p>
            <a:r>
              <a:rPr lang="en-US" dirty="0" smtClean="0"/>
              <a:t>Test-first</a:t>
            </a:r>
          </a:p>
        </p:txBody>
      </p:sp>
      <p:sp>
        <p:nvSpPr>
          <p:cNvPr id="7" name="TextBox 6"/>
          <p:cNvSpPr txBox="1"/>
          <p:nvPr/>
        </p:nvSpPr>
        <p:spPr>
          <a:xfrm>
            <a:off x="1907704" y="2132856"/>
            <a:ext cx="1778289" cy="369332"/>
          </a:xfrm>
          <a:prstGeom prst="rect">
            <a:avLst/>
          </a:prstGeom>
          <a:noFill/>
        </p:spPr>
        <p:txBody>
          <a:bodyPr wrap="none" rtlCol="0">
            <a:spAutoFit/>
          </a:bodyPr>
          <a:lstStyle/>
          <a:p>
            <a:r>
              <a:rPr lang="en-US" dirty="0" smtClean="0"/>
              <a:t>Onsite-Customer</a:t>
            </a:r>
            <a:endParaRPr lang="en-US" dirty="0"/>
          </a:p>
        </p:txBody>
      </p:sp>
      <p:sp>
        <p:nvSpPr>
          <p:cNvPr id="8" name="TextBox 7"/>
          <p:cNvSpPr txBox="1"/>
          <p:nvPr/>
        </p:nvSpPr>
        <p:spPr>
          <a:xfrm>
            <a:off x="4644008" y="2276872"/>
            <a:ext cx="2345113" cy="369332"/>
          </a:xfrm>
          <a:prstGeom prst="rect">
            <a:avLst/>
          </a:prstGeom>
          <a:noFill/>
        </p:spPr>
        <p:txBody>
          <a:bodyPr wrap="none" rtlCol="0">
            <a:spAutoFit/>
          </a:bodyPr>
          <a:lstStyle/>
          <a:p>
            <a:r>
              <a:rPr lang="en-US" dirty="0" smtClean="0"/>
              <a:t>Continuous integration</a:t>
            </a:r>
            <a:endParaRPr lang="en-US" dirty="0"/>
          </a:p>
        </p:txBody>
      </p:sp>
      <p:sp>
        <p:nvSpPr>
          <p:cNvPr id="9" name="TextBox 8"/>
          <p:cNvSpPr txBox="1"/>
          <p:nvPr/>
        </p:nvSpPr>
        <p:spPr>
          <a:xfrm>
            <a:off x="6444208" y="2780928"/>
            <a:ext cx="1265904" cy="369332"/>
          </a:xfrm>
          <a:prstGeom prst="rect">
            <a:avLst/>
          </a:prstGeom>
          <a:noFill/>
        </p:spPr>
        <p:txBody>
          <a:bodyPr wrap="none" rtlCol="0">
            <a:spAutoFit/>
          </a:bodyPr>
          <a:lstStyle/>
          <a:p>
            <a:r>
              <a:rPr lang="en-US" dirty="0" smtClean="0"/>
              <a:t>Refactoring</a:t>
            </a:r>
            <a:endParaRPr lang="en-US" dirty="0"/>
          </a:p>
        </p:txBody>
      </p:sp>
      <p:sp>
        <p:nvSpPr>
          <p:cNvPr id="10" name="TextBox 9"/>
          <p:cNvSpPr txBox="1"/>
          <p:nvPr/>
        </p:nvSpPr>
        <p:spPr>
          <a:xfrm>
            <a:off x="6804248" y="2132856"/>
            <a:ext cx="1518364" cy="369332"/>
          </a:xfrm>
          <a:prstGeom prst="rect">
            <a:avLst/>
          </a:prstGeom>
          <a:noFill/>
        </p:spPr>
        <p:txBody>
          <a:bodyPr wrap="none" rtlCol="0">
            <a:spAutoFit/>
          </a:bodyPr>
          <a:lstStyle/>
          <a:p>
            <a:r>
              <a:rPr lang="en-US" dirty="0" smtClean="0"/>
              <a:t>Small releases</a:t>
            </a:r>
            <a:endParaRPr lang="en-US" dirty="0"/>
          </a:p>
        </p:txBody>
      </p:sp>
      <p:sp>
        <p:nvSpPr>
          <p:cNvPr id="11" name="TextBox 10"/>
          <p:cNvSpPr txBox="1"/>
          <p:nvPr/>
        </p:nvSpPr>
        <p:spPr>
          <a:xfrm>
            <a:off x="144016" y="5400600"/>
            <a:ext cx="1846141" cy="369332"/>
          </a:xfrm>
          <a:prstGeom prst="rect">
            <a:avLst/>
          </a:prstGeom>
          <a:noFill/>
        </p:spPr>
        <p:txBody>
          <a:bodyPr wrap="none" rtlCol="0">
            <a:spAutoFit/>
          </a:bodyPr>
          <a:lstStyle/>
          <a:p>
            <a:r>
              <a:rPr lang="en-US" dirty="0" smtClean="0"/>
              <a:t>System metaphor</a:t>
            </a:r>
            <a:endParaRPr lang="en-US" dirty="0"/>
          </a:p>
        </p:txBody>
      </p:sp>
      <p:sp>
        <p:nvSpPr>
          <p:cNvPr id="12" name="TextBox 11"/>
          <p:cNvSpPr txBox="1"/>
          <p:nvPr/>
        </p:nvSpPr>
        <p:spPr>
          <a:xfrm>
            <a:off x="2483768" y="5472608"/>
            <a:ext cx="1478703" cy="369332"/>
          </a:xfrm>
          <a:prstGeom prst="rect">
            <a:avLst/>
          </a:prstGeom>
          <a:noFill/>
        </p:spPr>
        <p:txBody>
          <a:bodyPr wrap="none" rtlCol="0">
            <a:spAutoFit/>
          </a:bodyPr>
          <a:lstStyle/>
          <a:p>
            <a:r>
              <a:rPr lang="en-US" dirty="0" smtClean="0"/>
              <a:t>Simple design</a:t>
            </a:r>
            <a:endParaRPr lang="en-US" dirty="0"/>
          </a:p>
        </p:txBody>
      </p:sp>
      <p:sp>
        <p:nvSpPr>
          <p:cNvPr id="13" name="TextBox 12"/>
          <p:cNvSpPr txBox="1"/>
          <p:nvPr/>
        </p:nvSpPr>
        <p:spPr>
          <a:xfrm>
            <a:off x="1115616" y="5040560"/>
            <a:ext cx="2701168" cy="369332"/>
          </a:xfrm>
          <a:prstGeom prst="rect">
            <a:avLst/>
          </a:prstGeom>
          <a:noFill/>
        </p:spPr>
        <p:txBody>
          <a:bodyPr wrap="none" rtlCol="0">
            <a:spAutoFit/>
          </a:bodyPr>
          <a:lstStyle/>
          <a:p>
            <a:r>
              <a:rPr lang="en-US" dirty="0" smtClean="0"/>
              <a:t>Collective Code Ownership</a:t>
            </a:r>
            <a:endParaRPr lang="en-US" dirty="0"/>
          </a:p>
        </p:txBody>
      </p:sp>
      <p:sp>
        <p:nvSpPr>
          <p:cNvPr id="14" name="TextBox 13"/>
          <p:cNvSpPr txBox="1"/>
          <p:nvPr/>
        </p:nvSpPr>
        <p:spPr>
          <a:xfrm>
            <a:off x="1043608" y="4608512"/>
            <a:ext cx="1813317" cy="369332"/>
          </a:xfrm>
          <a:prstGeom prst="rect">
            <a:avLst/>
          </a:prstGeom>
          <a:noFill/>
        </p:spPr>
        <p:txBody>
          <a:bodyPr wrap="none" rtlCol="0">
            <a:spAutoFit/>
          </a:bodyPr>
          <a:lstStyle/>
          <a:p>
            <a:r>
              <a:rPr lang="en-US" dirty="0" smtClean="0"/>
              <a:t>Coding standards</a:t>
            </a:r>
            <a:endParaRPr lang="en-US" dirty="0"/>
          </a:p>
        </p:txBody>
      </p:sp>
      <p:sp>
        <p:nvSpPr>
          <p:cNvPr id="15" name="TextBox 14"/>
          <p:cNvSpPr txBox="1"/>
          <p:nvPr/>
        </p:nvSpPr>
        <p:spPr>
          <a:xfrm>
            <a:off x="6156176" y="4509120"/>
            <a:ext cx="1760593" cy="369332"/>
          </a:xfrm>
          <a:prstGeom prst="rect">
            <a:avLst/>
          </a:prstGeom>
          <a:noFill/>
        </p:spPr>
        <p:txBody>
          <a:bodyPr wrap="none" rtlCol="0">
            <a:spAutoFit/>
          </a:bodyPr>
          <a:lstStyle/>
          <a:p>
            <a:r>
              <a:rPr lang="en-US" dirty="0" smtClean="0"/>
              <a:t>Sustainable pace</a:t>
            </a:r>
            <a:endParaRPr lang="en-US" dirty="0"/>
          </a:p>
        </p:txBody>
      </p:sp>
      <p:sp>
        <p:nvSpPr>
          <p:cNvPr id="3" name="Footer Placeholder 2"/>
          <p:cNvSpPr>
            <a:spLocks noGrp="1"/>
          </p:cNvSpPr>
          <p:nvPr>
            <p:ph type="ftr" sz="quarter" idx="11"/>
          </p:nvPr>
        </p:nvSpPr>
        <p:spPr/>
        <p:txBody>
          <a:bodyPr/>
          <a:lstStyle/>
          <a:p>
            <a:r>
              <a:rPr lang="de-DE" smtClean="0"/>
              <a:t>Agile Software Dev. | Eric Knauss</a:t>
            </a:r>
            <a:endParaRPr lang="de-DE"/>
          </a:p>
        </p:txBody>
      </p:sp>
      <p:sp>
        <p:nvSpPr>
          <p:cNvPr id="20" name="Slide Number Placeholder 19"/>
          <p:cNvSpPr>
            <a:spLocks noGrp="1"/>
          </p:cNvSpPr>
          <p:nvPr>
            <p:ph type="sldNum" sz="quarter" idx="12"/>
          </p:nvPr>
        </p:nvSpPr>
        <p:spPr/>
        <p:txBody>
          <a:bodyPr/>
          <a:lstStyle/>
          <a:p>
            <a:fld id="{91974DF9-AD47-4691-BA21-BBFCE3637A9A}" type="slidenum">
              <a:rPr kumimoji="0" lang="en-US" smtClean="0"/>
              <a:pPr/>
              <a:t>34</a:t>
            </a:fld>
            <a:endParaRPr kumimoji="0" lang="en-US"/>
          </a:p>
        </p:txBody>
      </p:sp>
    </p:spTree>
    <p:extLst>
      <p:ext uri="{BB962C8B-B14F-4D97-AF65-F5344CB8AC3E}">
        <p14:creationId xmlns:p14="http://schemas.microsoft.com/office/powerpoint/2010/main" val="41237660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XP in Teaching</a:t>
            </a:r>
            <a:endParaRPr lang="en-US" dirty="0"/>
          </a:p>
        </p:txBody>
      </p:sp>
      <p:pic>
        <p:nvPicPr>
          <p:cNvPr id="6" name="Content Placeholder 5"/>
          <p:cNvPicPr>
            <a:picLocks noGrp="1" noChangeAspect="1"/>
          </p:cNvPicPr>
          <p:nvPr>
            <p:ph idx="1"/>
          </p:nvPr>
        </p:nvPicPr>
        <p:blipFill>
          <a:blip r:embed="rId2"/>
          <a:srcRect l="5347" r="5347"/>
          <a:stretch>
            <a:fillRect/>
          </a:stretch>
        </p:blipFill>
        <p:spPr/>
      </p:pic>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11076518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4539" y="0"/>
            <a:ext cx="7031877" cy="6457065"/>
          </a:xfrm>
          <a:prstGeom prst="rect">
            <a:avLst/>
          </a:prstGeom>
        </p:spPr>
      </p:pic>
      <p:sp>
        <p:nvSpPr>
          <p:cNvPr id="5" name="Title 1"/>
          <p:cNvSpPr>
            <a:spLocks noGrp="1"/>
          </p:cNvSpPr>
          <p:nvPr>
            <p:ph type="title"/>
          </p:nvPr>
        </p:nvSpPr>
        <p:spPr>
          <a:xfrm>
            <a:off x="457200" y="24304"/>
            <a:ext cx="8229600" cy="706090"/>
          </a:xfrm>
        </p:spPr>
        <p:txBody>
          <a:bodyPr/>
          <a:lstStyle/>
          <a:p>
            <a:pPr algn="l"/>
            <a:r>
              <a:rPr lang="en-US" dirty="0" smtClean="0"/>
              <a:t>            XP:   </a:t>
            </a:r>
            <a:endParaRPr lang="en-US" dirty="0"/>
          </a:p>
        </p:txBody>
      </p:sp>
      <p:sp>
        <p:nvSpPr>
          <p:cNvPr id="6" name="TextBox 5"/>
          <p:cNvSpPr txBox="1"/>
          <p:nvPr/>
        </p:nvSpPr>
        <p:spPr>
          <a:xfrm>
            <a:off x="5811500" y="6093296"/>
            <a:ext cx="3332500" cy="246221"/>
          </a:xfrm>
          <a:prstGeom prst="rect">
            <a:avLst/>
          </a:prstGeom>
          <a:noFill/>
        </p:spPr>
        <p:txBody>
          <a:bodyPr wrap="none" rtlCol="0">
            <a:spAutoFit/>
          </a:bodyPr>
          <a:lstStyle/>
          <a:p>
            <a:r>
              <a:rPr lang="en-US" sz="1000" dirty="0"/>
              <a:t>http://</a:t>
            </a:r>
            <a:r>
              <a:rPr lang="en-US" sz="1000" dirty="0" err="1"/>
              <a:t>en.wikipedia.org</a:t>
            </a:r>
            <a:r>
              <a:rPr lang="en-US" sz="1000" dirty="0"/>
              <a:t>/wiki/</a:t>
            </a:r>
            <a:r>
              <a:rPr lang="en-US" sz="1000" dirty="0" err="1"/>
              <a:t>File:Extreme_Programming.svg</a:t>
            </a:r>
            <a:endParaRPr lang="en-US" sz="1000" dirty="0"/>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36</a:t>
            </a:fld>
            <a:endParaRPr kumimoji="0" lang="en-US"/>
          </a:p>
        </p:txBody>
      </p:sp>
    </p:spTree>
    <p:extLst>
      <p:ext uri="{BB962C8B-B14F-4D97-AF65-F5344CB8AC3E}">
        <p14:creationId xmlns:p14="http://schemas.microsoft.com/office/powerpoint/2010/main" val="29833808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normAutofit/>
          </a:bodyPr>
          <a:lstStyle/>
          <a:p>
            <a:r>
              <a:rPr lang="en-US" dirty="0" smtClean="0"/>
              <a:t>Why is it not a good idea to show XP as an activity diagram?</a:t>
            </a:r>
          </a:p>
          <a:p>
            <a:endParaRPr lang="en-US" dirty="0"/>
          </a:p>
          <a:p>
            <a:r>
              <a:rPr lang="en-US" dirty="0" smtClean="0"/>
              <a:t>Why do people want to do that?</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224488990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40099" name="Rectangle 3"/>
          <p:cNvSpPr>
            <a:spLocks noGrp="1" noChangeArrowheads="1"/>
          </p:cNvSpPr>
          <p:nvPr>
            <p:ph idx="1"/>
          </p:nvPr>
        </p:nvSpPr>
        <p:spPr/>
        <p:txBody>
          <a:bodyPr>
            <a:normAutofit/>
          </a:bodyPr>
          <a:lstStyle/>
          <a:p>
            <a:pPr>
              <a:lnSpc>
                <a:spcPct val="90000"/>
              </a:lnSpc>
            </a:pPr>
            <a:r>
              <a:rPr lang="de-DE" dirty="0" smtClean="0"/>
              <a:t>Basic </a:t>
            </a:r>
            <a:r>
              <a:rPr lang="de-DE" dirty="0" err="1" smtClean="0"/>
              <a:t>idea</a:t>
            </a:r>
            <a:r>
              <a:rPr lang="de-DE" dirty="0" smtClean="0"/>
              <a:t>: </a:t>
            </a:r>
          </a:p>
          <a:p>
            <a:pPr lvl="1">
              <a:lnSpc>
                <a:spcPct val="90000"/>
              </a:lnSpc>
            </a:pPr>
            <a:r>
              <a:rPr lang="de-DE" dirty="0" smtClean="0"/>
              <a:t>Bundle </a:t>
            </a:r>
            <a:r>
              <a:rPr lang="de-DE" dirty="0" err="1" smtClean="0"/>
              <a:t>requirements</a:t>
            </a:r>
            <a:r>
              <a:rPr lang="de-DE" dirty="0" smtClean="0"/>
              <a:t>, do not </a:t>
            </a:r>
            <a:r>
              <a:rPr lang="de-DE" dirty="0" err="1" smtClean="0"/>
              <a:t>forward</a:t>
            </a:r>
            <a:r>
              <a:rPr lang="de-DE" dirty="0" smtClean="0"/>
              <a:t> </a:t>
            </a:r>
            <a:r>
              <a:rPr lang="de-DE" dirty="0" err="1" smtClean="0"/>
              <a:t>continuous</a:t>
            </a:r>
            <a:r>
              <a:rPr lang="de-DE" dirty="0" smtClean="0"/>
              <a:t> </a:t>
            </a:r>
            <a:r>
              <a:rPr lang="de-DE" dirty="0" err="1" smtClean="0"/>
              <a:t>changes</a:t>
            </a:r>
            <a:r>
              <a:rPr lang="de-DE" dirty="0" smtClean="0"/>
              <a:t> </a:t>
            </a:r>
            <a:r>
              <a:rPr lang="de-DE" dirty="0" err="1" smtClean="0"/>
              <a:t>of</a:t>
            </a:r>
            <a:r>
              <a:rPr lang="de-DE" dirty="0" smtClean="0"/>
              <a:t> </a:t>
            </a:r>
            <a:r>
              <a:rPr lang="de-DE" dirty="0" err="1" smtClean="0"/>
              <a:t>requirements</a:t>
            </a:r>
            <a:r>
              <a:rPr lang="de-DE" dirty="0" smtClean="0"/>
              <a:t> </a:t>
            </a:r>
            <a:r>
              <a:rPr lang="de-DE" dirty="0" err="1" smtClean="0"/>
              <a:t>to</a:t>
            </a:r>
            <a:r>
              <a:rPr lang="de-DE" dirty="0" smtClean="0"/>
              <a:t> </a:t>
            </a:r>
            <a:r>
              <a:rPr lang="de-DE" dirty="0" err="1" smtClean="0"/>
              <a:t>team</a:t>
            </a:r>
            <a:endParaRPr lang="de-DE" dirty="0" smtClean="0"/>
          </a:p>
          <a:p>
            <a:pPr lvl="1">
              <a:lnSpc>
                <a:spcPct val="90000"/>
              </a:lnSpc>
            </a:pPr>
            <a:r>
              <a:rPr lang="de-DE" dirty="0" err="1" smtClean="0"/>
              <a:t>Changes</a:t>
            </a:r>
            <a:r>
              <a:rPr lang="de-DE" dirty="0" smtClean="0"/>
              <a:t>: </a:t>
            </a:r>
            <a:r>
              <a:rPr lang="de-DE" dirty="0" err="1" smtClean="0"/>
              <a:t>often</a:t>
            </a:r>
            <a:r>
              <a:rPr lang="de-DE" dirty="0" smtClean="0"/>
              <a:t> </a:t>
            </a:r>
            <a:r>
              <a:rPr lang="de-DE" dirty="0" err="1" smtClean="0"/>
              <a:t>and</a:t>
            </a:r>
            <a:r>
              <a:rPr lang="de-DE" dirty="0" smtClean="0"/>
              <a:t> </a:t>
            </a:r>
            <a:r>
              <a:rPr lang="de-DE" dirty="0" err="1" smtClean="0"/>
              <a:t>appreciated</a:t>
            </a:r>
            <a:r>
              <a:rPr lang="de-DE" dirty="0" smtClean="0"/>
              <a:t> – but </a:t>
            </a:r>
            <a:r>
              <a:rPr lang="de-DE" dirty="0" err="1" smtClean="0"/>
              <a:t>put</a:t>
            </a:r>
            <a:r>
              <a:rPr lang="de-DE" dirty="0" smtClean="0"/>
              <a:t> a Baseline in </a:t>
            </a:r>
            <a:r>
              <a:rPr lang="de-DE" dirty="0" err="1" smtClean="0"/>
              <a:t>between</a:t>
            </a:r>
            <a:endParaRPr lang="de-DE" dirty="0" smtClean="0"/>
          </a:p>
          <a:p>
            <a:pPr lvl="1">
              <a:lnSpc>
                <a:spcPct val="90000"/>
              </a:lnSpc>
            </a:pPr>
            <a:endParaRPr lang="de-DE" dirty="0" smtClean="0"/>
          </a:p>
          <a:p>
            <a:pPr lvl="1">
              <a:lnSpc>
                <a:spcPct val="90000"/>
              </a:lnSpc>
            </a:pPr>
            <a:r>
              <a:rPr lang="de-DE" dirty="0" smtClean="0"/>
              <a:t>SCRUM-Master </a:t>
            </a:r>
            <a:r>
              <a:rPr lang="de-DE" dirty="0" err="1" smtClean="0"/>
              <a:t>is</a:t>
            </a:r>
            <a:r>
              <a:rPr lang="de-DE" dirty="0" smtClean="0"/>
              <a:t> a </a:t>
            </a:r>
            <a:r>
              <a:rPr lang="de-DE" dirty="0" err="1" smtClean="0"/>
              <a:t>buffer</a:t>
            </a:r>
            <a:r>
              <a:rPr lang="de-DE" dirty="0" smtClean="0"/>
              <a:t> </a:t>
            </a:r>
            <a:r>
              <a:rPr lang="de-DE" dirty="0" err="1" smtClean="0"/>
              <a:t>between</a:t>
            </a:r>
            <a:r>
              <a:rPr lang="de-DE" dirty="0" smtClean="0"/>
              <a:t> </a:t>
            </a:r>
            <a:r>
              <a:rPr lang="de-DE" dirty="0" err="1" smtClean="0"/>
              <a:t>interal</a:t>
            </a:r>
            <a:r>
              <a:rPr lang="de-DE" dirty="0" smtClean="0"/>
              <a:t> </a:t>
            </a:r>
            <a:r>
              <a:rPr lang="de-DE" dirty="0" err="1" smtClean="0"/>
              <a:t>and</a:t>
            </a:r>
            <a:r>
              <a:rPr lang="de-DE" dirty="0" smtClean="0"/>
              <a:t> </a:t>
            </a:r>
            <a:r>
              <a:rPr lang="de-DE" dirty="0" err="1" smtClean="0"/>
              <a:t>external</a:t>
            </a:r>
            <a:r>
              <a:rPr lang="de-DE" dirty="0" smtClean="0"/>
              <a:t> </a:t>
            </a:r>
            <a:r>
              <a:rPr lang="de-DE" dirty="0" err="1" smtClean="0"/>
              <a:t>stakeholders</a:t>
            </a:r>
            <a:endParaRPr lang="de-DE" dirty="0" smtClean="0"/>
          </a:p>
          <a:p>
            <a:pPr lvl="1">
              <a:lnSpc>
                <a:spcPct val="90000"/>
              </a:lnSpc>
            </a:pPr>
            <a:endParaRPr lang="de-DE" dirty="0" smtClean="0"/>
          </a:p>
          <a:p>
            <a:pPr lvl="1">
              <a:lnSpc>
                <a:spcPct val="90000"/>
              </a:lnSpc>
            </a:pPr>
            <a:r>
              <a:rPr lang="de-DE" dirty="0" smtClean="0"/>
              <a:t>Daily </a:t>
            </a:r>
            <a:r>
              <a:rPr lang="de-DE" dirty="0" err="1" smtClean="0"/>
              <a:t>meetings</a:t>
            </a:r>
            <a:r>
              <a:rPr lang="de-DE" dirty="0" smtClean="0"/>
              <a:t> </a:t>
            </a:r>
            <a:r>
              <a:rPr lang="de-DE" dirty="0" err="1" smtClean="0"/>
              <a:t>facilitate</a:t>
            </a:r>
            <a:r>
              <a:rPr lang="de-DE" dirty="0" smtClean="0"/>
              <a:t> </a:t>
            </a:r>
            <a:r>
              <a:rPr lang="de-DE" dirty="0" err="1" smtClean="0"/>
              <a:t>direct</a:t>
            </a:r>
            <a:r>
              <a:rPr lang="de-DE" dirty="0" smtClean="0"/>
              <a:t> </a:t>
            </a:r>
            <a:r>
              <a:rPr lang="de-DE" dirty="0" err="1" smtClean="0"/>
              <a:t>communication</a:t>
            </a:r>
            <a:endParaRPr lang="de-DE" dirty="0" smtClean="0"/>
          </a:p>
          <a:p>
            <a:pPr lvl="1">
              <a:lnSpc>
                <a:spcPct val="90000"/>
              </a:lnSpc>
            </a:pPr>
            <a:endParaRPr lang="de-DE" dirty="0" smtClean="0"/>
          </a:p>
          <a:p>
            <a:pPr>
              <a:lnSpc>
                <a:spcPct val="90000"/>
              </a:lnSpc>
            </a:pPr>
            <a:r>
              <a:rPr lang="de-DE" dirty="0" smtClean="0"/>
              <a:t>After </a:t>
            </a:r>
            <a:r>
              <a:rPr lang="de-DE" dirty="0" err="1" smtClean="0"/>
              <a:t>initial</a:t>
            </a:r>
            <a:r>
              <a:rPr lang="de-DE" dirty="0" smtClean="0"/>
              <a:t> </a:t>
            </a:r>
            <a:r>
              <a:rPr lang="de-DE" dirty="0" err="1" smtClean="0"/>
              <a:t>phase</a:t>
            </a:r>
            <a:r>
              <a:rPr lang="de-DE" dirty="0" smtClean="0"/>
              <a:t>: Project </a:t>
            </a:r>
            <a:r>
              <a:rPr lang="de-DE" dirty="0" err="1" smtClean="0"/>
              <a:t>flows</a:t>
            </a:r>
            <a:endParaRPr lang="de-DE" dirty="0" smtClean="0"/>
          </a:p>
          <a:p>
            <a:pPr lvl="1">
              <a:lnSpc>
                <a:spcPct val="90000"/>
              </a:lnSpc>
            </a:pPr>
            <a:r>
              <a:rPr lang="de-DE" dirty="0" err="1" smtClean="0"/>
              <a:t>Self-facilitating</a:t>
            </a:r>
            <a:r>
              <a:rPr lang="de-DE" dirty="0" smtClean="0"/>
              <a:t> on </a:t>
            </a:r>
            <a:r>
              <a:rPr lang="de-DE" dirty="0" err="1" smtClean="0"/>
              <a:t>informational</a:t>
            </a:r>
            <a:r>
              <a:rPr lang="de-DE" dirty="0" smtClean="0"/>
              <a:t> </a:t>
            </a:r>
            <a:r>
              <a:rPr lang="de-DE" dirty="0" err="1" smtClean="0"/>
              <a:t>and</a:t>
            </a:r>
            <a:r>
              <a:rPr lang="de-DE" dirty="0" smtClean="0"/>
              <a:t> </a:t>
            </a:r>
            <a:r>
              <a:rPr lang="de-DE" dirty="0" err="1" smtClean="0"/>
              <a:t>psychological</a:t>
            </a:r>
            <a:r>
              <a:rPr lang="de-DE" dirty="0" smtClean="0"/>
              <a:t> </a:t>
            </a:r>
            <a:r>
              <a:rPr lang="de-DE" dirty="0" err="1" smtClean="0"/>
              <a:t>level</a:t>
            </a:r>
            <a:endParaRPr lang="de-DE" dirty="0" smtClean="0"/>
          </a:p>
          <a:p>
            <a:pPr lvl="1">
              <a:lnSpc>
                <a:spcPct val="90000"/>
              </a:lnSpc>
            </a:pPr>
            <a:endParaRPr lang="de-DE" dirty="0" smtClean="0"/>
          </a:p>
          <a:p>
            <a:pPr>
              <a:lnSpc>
                <a:spcPct val="90000"/>
              </a:lnSpc>
            </a:pPr>
            <a:r>
              <a:rPr lang="de-DE" dirty="0" smtClean="0"/>
              <a:t>SCRUM </a:t>
            </a:r>
            <a:r>
              <a:rPr lang="de-DE" dirty="0" err="1" smtClean="0"/>
              <a:t>focusses</a:t>
            </a:r>
            <a:r>
              <a:rPr lang="de-DE" dirty="0" smtClean="0"/>
              <a:t> on essential </a:t>
            </a:r>
            <a:r>
              <a:rPr lang="de-DE" dirty="0" err="1" smtClean="0"/>
              <a:t>aspects</a:t>
            </a:r>
            <a:endParaRPr lang="de-DE" dirty="0" smtClean="0"/>
          </a:p>
          <a:p>
            <a:pPr lvl="1">
              <a:lnSpc>
                <a:spcPct val="90000"/>
              </a:lnSpc>
            </a:pPr>
            <a:r>
              <a:rPr lang="de-DE" dirty="0" err="1" smtClean="0"/>
              <a:t>Everything</a:t>
            </a:r>
            <a:r>
              <a:rPr lang="de-DE" dirty="0" smtClean="0"/>
              <a:t> not essential </a:t>
            </a:r>
            <a:r>
              <a:rPr lang="de-DE" dirty="0" err="1" smtClean="0"/>
              <a:t>can</a:t>
            </a:r>
            <a:r>
              <a:rPr lang="de-DE" dirty="0" smtClean="0"/>
              <a:t> </a:t>
            </a:r>
            <a:r>
              <a:rPr lang="de-DE" dirty="0" err="1" smtClean="0"/>
              <a:t>be</a:t>
            </a:r>
            <a:r>
              <a:rPr lang="de-DE" dirty="0" smtClean="0"/>
              <a:t> </a:t>
            </a:r>
            <a:r>
              <a:rPr lang="de-DE" dirty="0" err="1" smtClean="0"/>
              <a:t>decided</a:t>
            </a:r>
            <a:r>
              <a:rPr lang="de-DE" dirty="0" smtClean="0"/>
              <a:t> </a:t>
            </a:r>
            <a:r>
              <a:rPr lang="de-DE" dirty="0" err="1" smtClean="0"/>
              <a:t>by</a:t>
            </a:r>
            <a:r>
              <a:rPr lang="de-DE" dirty="0" smtClean="0"/>
              <a:t> </a:t>
            </a:r>
            <a:r>
              <a:rPr lang="de-DE" dirty="0" err="1" smtClean="0"/>
              <a:t>the</a:t>
            </a:r>
            <a:r>
              <a:rPr lang="de-DE" dirty="0" smtClean="0"/>
              <a:t> </a:t>
            </a:r>
            <a:r>
              <a:rPr lang="de-DE" dirty="0" err="1" smtClean="0"/>
              <a:t>team</a:t>
            </a:r>
            <a:endParaRPr lang="de-DE" dirty="0" smtClean="0"/>
          </a:p>
        </p:txBody>
      </p:sp>
      <p:sp>
        <p:nvSpPr>
          <p:cNvPr id="109570" name="Rectangle 2"/>
          <p:cNvSpPr>
            <a:spLocks noGrp="1" noChangeArrowheads="1"/>
          </p:cNvSpPr>
          <p:nvPr>
            <p:ph type="title"/>
          </p:nvPr>
        </p:nvSpPr>
        <p:spPr/>
        <p:txBody>
          <a:bodyPr/>
          <a:lstStyle/>
          <a:p>
            <a:r>
              <a:rPr lang="de-DE" dirty="0" smtClean="0"/>
              <a:t>SCRUM Approach</a:t>
            </a:r>
          </a:p>
        </p:txBody>
      </p:sp>
    </p:spTree>
    <p:extLst>
      <p:ext uri="{BB962C8B-B14F-4D97-AF65-F5344CB8AC3E}">
        <p14:creationId xmlns:p14="http://schemas.microsoft.com/office/powerpoint/2010/main" val="381488156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40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400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400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4009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4009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4009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4009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40099">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7400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009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50339" name="Rectangle 3"/>
          <p:cNvSpPr>
            <a:spLocks noGrp="1" noChangeArrowheads="1"/>
          </p:cNvSpPr>
          <p:nvPr>
            <p:ph idx="1"/>
          </p:nvPr>
        </p:nvSpPr>
        <p:spPr/>
        <p:txBody>
          <a:bodyPr>
            <a:normAutofit lnSpcReduction="10000"/>
          </a:bodyPr>
          <a:lstStyle/>
          <a:p>
            <a:r>
              <a:rPr lang="de-DE" dirty="0" smtClean="0"/>
              <a:t>SCRUM Meetings</a:t>
            </a:r>
          </a:p>
          <a:p>
            <a:pPr lvl="1"/>
            <a:r>
              <a:rPr lang="de-DE" sz="1900" dirty="0" smtClean="0"/>
              <a:t>SCRUM Master </a:t>
            </a:r>
            <a:r>
              <a:rPr lang="de-DE" sz="1900" dirty="0" err="1" smtClean="0"/>
              <a:t>minds</a:t>
            </a:r>
            <a:r>
              <a:rPr lang="de-DE" sz="1900" dirty="0" smtClean="0"/>
              <a:t> </a:t>
            </a:r>
            <a:r>
              <a:rPr lang="de-DE" sz="1900" dirty="0" err="1" smtClean="0"/>
              <a:t>the</a:t>
            </a:r>
            <a:r>
              <a:rPr lang="de-DE" sz="1900" dirty="0" smtClean="0"/>
              <a:t> time (2-3 min./Person)</a:t>
            </a:r>
          </a:p>
          <a:p>
            <a:pPr lvl="2"/>
            <a:r>
              <a:rPr lang="de-DE" sz="1900" dirty="0" err="1" smtClean="0"/>
              <a:t>Standup</a:t>
            </a:r>
            <a:r>
              <a:rPr lang="de-DE" sz="1900" dirty="0" smtClean="0"/>
              <a:t>-meeting: </a:t>
            </a:r>
            <a:r>
              <a:rPr lang="de-DE" sz="1900" dirty="0" err="1" smtClean="0"/>
              <a:t>faster</a:t>
            </a:r>
            <a:endParaRPr lang="de-DE" sz="1900" dirty="0" smtClean="0"/>
          </a:p>
          <a:p>
            <a:pPr lvl="2"/>
            <a:r>
              <a:rPr lang="de-DE" sz="1900" dirty="0" err="1" smtClean="0"/>
              <a:t>Replace</a:t>
            </a:r>
            <a:r>
              <a:rPr lang="de-DE" sz="1900" dirty="0" smtClean="0"/>
              <a:t> </a:t>
            </a:r>
            <a:r>
              <a:rPr lang="de-DE" sz="1900" dirty="0" err="1" smtClean="0"/>
              <a:t>status</a:t>
            </a:r>
            <a:r>
              <a:rPr lang="de-DE" sz="1900" dirty="0" smtClean="0"/>
              <a:t> </a:t>
            </a:r>
            <a:r>
              <a:rPr lang="de-DE" sz="1900" dirty="0" err="1" smtClean="0"/>
              <a:t>meetings</a:t>
            </a:r>
            <a:r>
              <a:rPr lang="de-DE" sz="1900" dirty="0" smtClean="0"/>
              <a:t> – </a:t>
            </a:r>
            <a:r>
              <a:rPr lang="de-DE" sz="1900" dirty="0" err="1" smtClean="0"/>
              <a:t>safe</a:t>
            </a:r>
            <a:r>
              <a:rPr lang="de-DE" sz="1900" dirty="0" smtClean="0"/>
              <a:t> time</a:t>
            </a:r>
          </a:p>
          <a:p>
            <a:pPr lvl="2"/>
            <a:endParaRPr lang="de-DE" dirty="0" smtClean="0"/>
          </a:p>
          <a:p>
            <a:pPr lvl="1"/>
            <a:r>
              <a:rPr lang="de-DE" sz="1900" dirty="0" err="1" smtClean="0"/>
              <a:t>Important</a:t>
            </a:r>
            <a:r>
              <a:rPr lang="de-DE" sz="1900" dirty="0" smtClean="0"/>
              <a:t>: </a:t>
            </a:r>
            <a:r>
              <a:rPr lang="de-DE" sz="1900" dirty="0" err="1" smtClean="0"/>
              <a:t>Always</a:t>
            </a:r>
            <a:r>
              <a:rPr lang="de-DE" sz="1900" dirty="0" smtClean="0"/>
              <a:t> same time </a:t>
            </a:r>
            <a:r>
              <a:rPr lang="de-DE" sz="1900" dirty="0" err="1" smtClean="0"/>
              <a:t>and</a:t>
            </a:r>
            <a:r>
              <a:rPr lang="de-DE" sz="1900" dirty="0" smtClean="0"/>
              <a:t> </a:t>
            </a:r>
            <a:r>
              <a:rPr lang="de-DE" sz="1900" dirty="0" err="1" smtClean="0"/>
              <a:t>place</a:t>
            </a:r>
            <a:r>
              <a:rPr lang="de-DE" sz="1900" dirty="0" smtClean="0"/>
              <a:t>! </a:t>
            </a:r>
          </a:p>
          <a:p>
            <a:pPr lvl="2"/>
            <a:r>
              <a:rPr lang="de-DE" sz="1900" dirty="0" smtClean="0"/>
              <a:t>(not </a:t>
            </a:r>
            <a:r>
              <a:rPr lang="de-DE" sz="1900" dirty="0" err="1" smtClean="0"/>
              <a:t>important</a:t>
            </a:r>
            <a:r>
              <a:rPr lang="de-DE" sz="1900" dirty="0" smtClean="0"/>
              <a:t>: </a:t>
            </a:r>
            <a:r>
              <a:rPr lang="de-DE" sz="1900" dirty="0" err="1" smtClean="0"/>
              <a:t>where</a:t>
            </a:r>
            <a:r>
              <a:rPr lang="de-DE" sz="1900" dirty="0" smtClean="0"/>
              <a:t>)</a:t>
            </a:r>
          </a:p>
          <a:p>
            <a:pPr lvl="2"/>
            <a:r>
              <a:rPr lang="de-DE" sz="1900" dirty="0" smtClean="0"/>
              <a:t>Daily / </a:t>
            </a:r>
            <a:r>
              <a:rPr lang="de-DE" sz="1900" dirty="0" err="1" smtClean="0"/>
              <a:t>frequent</a:t>
            </a:r>
            <a:r>
              <a:rPr lang="de-DE" sz="1900" dirty="0" smtClean="0"/>
              <a:t> </a:t>
            </a:r>
            <a:r>
              <a:rPr lang="de-DE" sz="1900" dirty="0" err="1" smtClean="0"/>
              <a:t>meetings</a:t>
            </a:r>
            <a:r>
              <a:rPr lang="de-DE" sz="1900" dirty="0" smtClean="0"/>
              <a:t> </a:t>
            </a:r>
            <a:r>
              <a:rPr lang="de-DE" sz="1900" dirty="0" err="1" smtClean="0"/>
              <a:t>avoid</a:t>
            </a:r>
            <a:r>
              <a:rPr lang="de-DE" sz="1900" dirty="0" smtClean="0"/>
              <a:t> </a:t>
            </a:r>
            <a:r>
              <a:rPr lang="de-DE" sz="1900" dirty="0" err="1" smtClean="0"/>
              <a:t>long</a:t>
            </a:r>
            <a:r>
              <a:rPr lang="de-DE" sz="1900" dirty="0" smtClean="0"/>
              <a:t>/</a:t>
            </a:r>
            <a:r>
              <a:rPr lang="de-DE" sz="1900" dirty="0" err="1" smtClean="0"/>
              <a:t>quiet</a:t>
            </a:r>
            <a:r>
              <a:rPr lang="de-DE" sz="1900" dirty="0" smtClean="0"/>
              <a:t> </a:t>
            </a:r>
            <a:r>
              <a:rPr lang="de-DE" sz="1900" dirty="0" err="1" smtClean="0"/>
              <a:t>crisis</a:t>
            </a:r>
            <a:endParaRPr lang="de-DE" sz="1900" dirty="0" smtClean="0"/>
          </a:p>
          <a:p>
            <a:pPr lvl="1"/>
            <a:endParaRPr lang="de-DE" sz="1800" dirty="0" smtClean="0"/>
          </a:p>
          <a:p>
            <a:pPr lvl="1"/>
            <a:r>
              <a:rPr lang="de-DE" sz="1900" dirty="0" smtClean="0"/>
              <a:t>Content</a:t>
            </a:r>
          </a:p>
          <a:p>
            <a:pPr lvl="2"/>
            <a:r>
              <a:rPr lang="de-DE" sz="1900" dirty="0" err="1" smtClean="0"/>
              <a:t>What</a:t>
            </a:r>
            <a:r>
              <a:rPr lang="de-DE" sz="1900" dirty="0" smtClean="0"/>
              <a:t> was </a:t>
            </a:r>
            <a:r>
              <a:rPr lang="de-DE" sz="1900" dirty="0" err="1" smtClean="0"/>
              <a:t>done</a:t>
            </a:r>
            <a:r>
              <a:rPr lang="de-DE" sz="1900" dirty="0" smtClean="0"/>
              <a:t> </a:t>
            </a:r>
            <a:r>
              <a:rPr lang="de-DE" sz="1900" dirty="0" err="1" smtClean="0"/>
              <a:t>since</a:t>
            </a:r>
            <a:r>
              <a:rPr lang="de-DE" sz="1900" dirty="0" smtClean="0"/>
              <a:t> </a:t>
            </a:r>
            <a:r>
              <a:rPr lang="de-DE" sz="1900" dirty="0" err="1" smtClean="0"/>
              <a:t>the</a:t>
            </a:r>
            <a:r>
              <a:rPr lang="de-DE" sz="1900" dirty="0" smtClean="0"/>
              <a:t> last </a:t>
            </a:r>
            <a:r>
              <a:rPr lang="de-DE" sz="1900" dirty="0" err="1" smtClean="0"/>
              <a:t>meeting</a:t>
            </a:r>
            <a:r>
              <a:rPr lang="de-DE" sz="1900" dirty="0" smtClean="0"/>
              <a:t>?</a:t>
            </a:r>
          </a:p>
          <a:p>
            <a:pPr lvl="2"/>
            <a:r>
              <a:rPr lang="de-DE" sz="1900" dirty="0" err="1" smtClean="0"/>
              <a:t>What</a:t>
            </a:r>
            <a:r>
              <a:rPr lang="de-DE" sz="1900" dirty="0" smtClean="0"/>
              <a:t> </a:t>
            </a:r>
            <a:r>
              <a:rPr lang="de-DE" sz="1900" dirty="0" err="1" smtClean="0"/>
              <a:t>is</a:t>
            </a:r>
            <a:r>
              <a:rPr lang="de-DE" sz="1900" dirty="0" smtClean="0"/>
              <a:t> </a:t>
            </a:r>
            <a:r>
              <a:rPr lang="de-DE" sz="1900" dirty="0" err="1" smtClean="0"/>
              <a:t>planned</a:t>
            </a:r>
            <a:r>
              <a:rPr lang="de-DE" sz="1900" dirty="0" smtClean="0"/>
              <a:t> </a:t>
            </a:r>
            <a:r>
              <a:rPr lang="de-DE" sz="1900" dirty="0" err="1" smtClean="0"/>
              <a:t>to</a:t>
            </a:r>
            <a:r>
              <a:rPr lang="de-DE" sz="1900" dirty="0" smtClean="0"/>
              <a:t> </a:t>
            </a:r>
            <a:r>
              <a:rPr lang="de-DE" sz="1900" dirty="0" err="1" smtClean="0"/>
              <a:t>be</a:t>
            </a:r>
            <a:r>
              <a:rPr lang="de-DE" sz="1900" dirty="0" smtClean="0"/>
              <a:t> </a:t>
            </a:r>
            <a:r>
              <a:rPr lang="de-DE" sz="1900" dirty="0" err="1" smtClean="0"/>
              <a:t>done</a:t>
            </a:r>
            <a:r>
              <a:rPr lang="de-DE" sz="1900" dirty="0" smtClean="0"/>
              <a:t> </a:t>
            </a:r>
            <a:r>
              <a:rPr lang="de-DE" sz="1900" dirty="0" err="1" smtClean="0"/>
              <a:t>before</a:t>
            </a:r>
            <a:r>
              <a:rPr lang="de-DE" sz="1900" dirty="0" smtClean="0"/>
              <a:t> </a:t>
            </a:r>
            <a:r>
              <a:rPr lang="de-DE" sz="1900" dirty="0" err="1" smtClean="0"/>
              <a:t>the</a:t>
            </a:r>
            <a:r>
              <a:rPr lang="de-DE" sz="1900" dirty="0" smtClean="0"/>
              <a:t> </a:t>
            </a:r>
            <a:r>
              <a:rPr lang="de-DE" sz="1900" dirty="0" err="1" smtClean="0"/>
              <a:t>next</a:t>
            </a:r>
            <a:r>
              <a:rPr lang="de-DE" sz="1900" dirty="0" smtClean="0"/>
              <a:t> </a:t>
            </a:r>
            <a:r>
              <a:rPr lang="de-DE" sz="1900" dirty="0" err="1" smtClean="0"/>
              <a:t>meeting</a:t>
            </a:r>
            <a:r>
              <a:rPr lang="de-DE" sz="1900" dirty="0" smtClean="0"/>
              <a:t>?</a:t>
            </a:r>
          </a:p>
          <a:p>
            <a:pPr lvl="2"/>
            <a:r>
              <a:rPr lang="de-DE" sz="1900" dirty="0" err="1" smtClean="0"/>
              <a:t>Found</a:t>
            </a:r>
            <a:r>
              <a:rPr lang="de-DE" sz="1900" dirty="0" smtClean="0"/>
              <a:t> </a:t>
            </a:r>
            <a:r>
              <a:rPr lang="de-DE" sz="1900" dirty="0" err="1" smtClean="0"/>
              <a:t>obstacles</a:t>
            </a:r>
            <a:r>
              <a:rPr lang="de-DE" sz="1900" dirty="0" smtClean="0"/>
              <a:t>? Write on </a:t>
            </a:r>
            <a:r>
              <a:rPr lang="de-DE" sz="1900" dirty="0" err="1" smtClean="0"/>
              <a:t>whiteboard</a:t>
            </a:r>
            <a:r>
              <a:rPr lang="de-DE" sz="1900" dirty="0" smtClean="0"/>
              <a:t>!</a:t>
            </a:r>
          </a:p>
          <a:p>
            <a:pPr lvl="2"/>
            <a:endParaRPr lang="de-DE" sz="1900" dirty="0" smtClean="0"/>
          </a:p>
          <a:p>
            <a:pPr lvl="1"/>
            <a:r>
              <a:rPr lang="de-DE" sz="1900" dirty="0" err="1" smtClean="0"/>
              <a:t>Useful</a:t>
            </a:r>
            <a:r>
              <a:rPr lang="de-DE" sz="1900" dirty="0" smtClean="0"/>
              <a:t>: Share </a:t>
            </a:r>
            <a:r>
              <a:rPr lang="de-DE" sz="1900" dirty="0" err="1" smtClean="0"/>
              <a:t>information</a:t>
            </a:r>
            <a:r>
              <a:rPr lang="de-DE" sz="1900" dirty="0" smtClean="0"/>
              <a:t> </a:t>
            </a:r>
            <a:r>
              <a:rPr lang="de-DE" sz="1900" dirty="0" err="1" smtClean="0"/>
              <a:t>and</a:t>
            </a:r>
            <a:r>
              <a:rPr lang="de-DE" sz="1900" dirty="0" smtClean="0"/>
              <a:t> </a:t>
            </a:r>
            <a:r>
              <a:rPr lang="de-DE" sz="1900" dirty="0" err="1" smtClean="0"/>
              <a:t>facilitate</a:t>
            </a:r>
            <a:r>
              <a:rPr lang="de-DE" sz="1900" dirty="0" smtClean="0"/>
              <a:t> </a:t>
            </a:r>
            <a:r>
              <a:rPr lang="de-DE" sz="1900" dirty="0" err="1" smtClean="0"/>
              <a:t>social</a:t>
            </a:r>
            <a:r>
              <a:rPr lang="de-DE" sz="1900" dirty="0" smtClean="0"/>
              <a:t> </a:t>
            </a:r>
            <a:r>
              <a:rPr lang="de-DE" sz="1900" dirty="0" err="1" smtClean="0"/>
              <a:t>aspects</a:t>
            </a:r>
            <a:endParaRPr lang="de-DE" sz="1900" dirty="0" smtClean="0"/>
          </a:p>
          <a:p>
            <a:pPr lvl="1"/>
            <a:r>
              <a:rPr lang="de-DE" sz="1900" dirty="0" smtClean="0"/>
              <a:t>Schedule </a:t>
            </a:r>
            <a:r>
              <a:rPr lang="de-DE" sz="1900" dirty="0" err="1" smtClean="0"/>
              <a:t>further</a:t>
            </a:r>
            <a:r>
              <a:rPr lang="de-DE" sz="1900" dirty="0" smtClean="0"/>
              <a:t> </a:t>
            </a:r>
            <a:r>
              <a:rPr lang="de-DE" sz="1900" dirty="0" err="1" smtClean="0"/>
              <a:t>meetings</a:t>
            </a:r>
            <a:r>
              <a:rPr lang="de-DE" sz="1900" dirty="0" smtClean="0"/>
              <a:t> </a:t>
            </a:r>
            <a:r>
              <a:rPr lang="de-DE" sz="1900" dirty="0" err="1" smtClean="0"/>
              <a:t>to</a:t>
            </a:r>
            <a:r>
              <a:rPr lang="de-DE" sz="1900" dirty="0" smtClean="0"/>
              <a:t> </a:t>
            </a:r>
            <a:r>
              <a:rPr lang="de-DE" sz="1900" dirty="0" err="1" smtClean="0"/>
              <a:t>follow</a:t>
            </a:r>
            <a:r>
              <a:rPr lang="de-DE" sz="1900" dirty="0" smtClean="0"/>
              <a:t> </a:t>
            </a:r>
            <a:r>
              <a:rPr lang="de-DE" sz="1900" dirty="0" err="1" smtClean="0"/>
              <a:t>up</a:t>
            </a:r>
            <a:r>
              <a:rPr lang="de-DE" sz="1900" dirty="0" smtClean="0"/>
              <a:t> on </a:t>
            </a:r>
            <a:r>
              <a:rPr lang="de-DE" sz="1900" dirty="0" err="1" smtClean="0"/>
              <a:t>things</a:t>
            </a:r>
            <a:r>
              <a:rPr lang="de-DE" sz="1900" dirty="0" smtClean="0"/>
              <a:t> (e.g. </a:t>
            </a:r>
            <a:r>
              <a:rPr lang="de-DE" sz="1900" dirty="0" err="1" smtClean="0"/>
              <a:t>obstacles</a:t>
            </a:r>
            <a:r>
              <a:rPr lang="de-DE" sz="1900" dirty="0" smtClean="0"/>
              <a:t>)</a:t>
            </a:r>
          </a:p>
        </p:txBody>
      </p:sp>
      <p:sp>
        <p:nvSpPr>
          <p:cNvPr id="111618" name="Rectangle 2"/>
          <p:cNvSpPr>
            <a:spLocks noGrp="1" noChangeArrowheads="1"/>
          </p:cNvSpPr>
          <p:nvPr>
            <p:ph type="title"/>
          </p:nvPr>
        </p:nvSpPr>
        <p:spPr/>
        <p:txBody>
          <a:bodyPr/>
          <a:lstStyle/>
          <a:p>
            <a:r>
              <a:rPr lang="de-DE" dirty="0" smtClean="0"/>
              <a:t>SCRUM Practices</a:t>
            </a:r>
            <a:br>
              <a:rPr lang="de-DE" dirty="0" smtClean="0"/>
            </a:br>
            <a:r>
              <a:rPr lang="de-DE" sz="1800" dirty="0" err="1" smtClean="0">
                <a:solidFill>
                  <a:schemeClr val="tx1"/>
                </a:solidFill>
              </a:rPr>
              <a:t>Hints</a:t>
            </a:r>
            <a:endParaRPr lang="de-DE" sz="1800" dirty="0" smtClean="0">
              <a:solidFill>
                <a:schemeClr val="tx1"/>
              </a:solidFill>
            </a:endParaRPr>
          </a:p>
        </p:txBody>
      </p:sp>
    </p:spTree>
    <p:extLst>
      <p:ext uri="{BB962C8B-B14F-4D97-AF65-F5344CB8AC3E}">
        <p14:creationId xmlns:p14="http://schemas.microsoft.com/office/powerpoint/2010/main" val="419915000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0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503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503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50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503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5033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75033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5033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75033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75033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750339">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750339">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7503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0339"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44682044"/>
              </p:ext>
            </p:extLst>
          </p:nvPr>
        </p:nvGraphicFramePr>
        <p:xfrm>
          <a:off x="457200" y="908050"/>
          <a:ext cx="8229600" cy="522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Knowledge and understanding</a:t>
                      </a:r>
                      <a:endParaRPr lang="en-US" dirty="0"/>
                    </a:p>
                  </a:txBody>
                  <a:tcPr/>
                </a:tc>
                <a:tc>
                  <a:txBody>
                    <a:bodyPr/>
                    <a:lstStyle/>
                    <a:p>
                      <a:r>
                        <a:rPr lang="en-US" dirty="0" smtClean="0"/>
                        <a:t>Skills and ability</a:t>
                      </a:r>
                      <a:endParaRPr lang="en-US" dirty="0"/>
                    </a:p>
                  </a:txBody>
                  <a:tcPr/>
                </a:tc>
                <a:tc>
                  <a:txBody>
                    <a:bodyPr/>
                    <a:lstStyle/>
                    <a:p>
                      <a:r>
                        <a:rPr lang="en-US" dirty="0" err="1" smtClean="0"/>
                        <a:t>Judgement</a:t>
                      </a:r>
                      <a:r>
                        <a:rPr lang="en-US" dirty="0" smtClean="0"/>
                        <a:t> and approach</a:t>
                      </a:r>
                      <a:endParaRPr lang="en-US" dirty="0"/>
                    </a:p>
                  </a:txBody>
                  <a:tcPr/>
                </a:tc>
              </a:tr>
              <a:tr h="370840">
                <a:tc>
                  <a:txBody>
                    <a:bodyPr/>
                    <a:lstStyle/>
                    <a:p>
                      <a:r>
                        <a:rPr lang="en-US" dirty="0" smtClean="0"/>
                        <a:t>Compare agile and traditional </a:t>
                      </a:r>
                      <a:r>
                        <a:rPr lang="en-US" dirty="0" err="1" smtClean="0"/>
                        <a:t>softw</a:t>
                      </a:r>
                      <a:r>
                        <a:rPr lang="en-US" dirty="0" smtClean="0"/>
                        <a:t>. </a:t>
                      </a:r>
                      <a:r>
                        <a:rPr lang="en-US" dirty="0" err="1" smtClean="0"/>
                        <a:t>dev</a:t>
                      </a:r>
                      <a:r>
                        <a:rPr lang="en-US" dirty="0" smtClean="0"/>
                        <a:t>,</a:t>
                      </a:r>
                      <a:endParaRPr lang="en-US" dirty="0"/>
                    </a:p>
                  </a:txBody>
                  <a:tcPr>
                    <a:solidFill>
                      <a:schemeClr val="accent2">
                        <a:lumMod val="20000"/>
                        <a:lumOff val="80000"/>
                      </a:schemeClr>
                    </a:solidFill>
                  </a:tcPr>
                </a:tc>
                <a:tc>
                  <a:txBody>
                    <a:bodyPr/>
                    <a:lstStyle/>
                    <a:p>
                      <a:r>
                        <a:rPr lang="en-US" dirty="0" smtClean="0"/>
                        <a:t>Forming a team organically</a:t>
                      </a:r>
                      <a:endParaRPr lang="en-US" dirty="0"/>
                    </a:p>
                  </a:txBody>
                  <a:tcPr>
                    <a:solidFill>
                      <a:schemeClr val="accent5">
                        <a:lumMod val="20000"/>
                        <a:lumOff val="80000"/>
                      </a:schemeClr>
                    </a:solidFill>
                  </a:tcPr>
                </a:tc>
                <a:tc>
                  <a:txBody>
                    <a:bodyPr/>
                    <a:lstStyle/>
                    <a:p>
                      <a:r>
                        <a:rPr lang="en-US" dirty="0" smtClean="0"/>
                        <a:t>Explain: people/</a:t>
                      </a:r>
                      <a:r>
                        <a:rPr lang="en-US" dirty="0" err="1" smtClean="0"/>
                        <a:t>commun</a:t>
                      </a:r>
                      <a:r>
                        <a:rPr lang="en-US" dirty="0" smtClean="0"/>
                        <a:t>.</a:t>
                      </a:r>
                      <a:r>
                        <a:rPr lang="en-US" baseline="0" dirty="0" smtClean="0"/>
                        <a:t> centric dev.</a:t>
                      </a:r>
                      <a:endParaRPr lang="en-US" dirty="0"/>
                    </a:p>
                  </a:txBody>
                  <a:tcPr>
                    <a:solidFill>
                      <a:srgbClr val="F2DCDB"/>
                    </a:solidFill>
                  </a:tcPr>
                </a:tc>
              </a:tr>
              <a:tr h="370840">
                <a:tc>
                  <a:txBody>
                    <a:bodyPr/>
                    <a:lstStyle/>
                    <a:p>
                      <a:r>
                        <a:rPr lang="en-US" dirty="0" smtClean="0"/>
                        <a:t>Relate lean and agile development</a:t>
                      </a:r>
                      <a:endParaRPr lang="en-US" dirty="0"/>
                    </a:p>
                  </a:txBody>
                  <a:tcPr>
                    <a:solidFill>
                      <a:schemeClr val="accent2">
                        <a:lumMod val="20000"/>
                        <a:lumOff val="80000"/>
                      </a:schemeClr>
                    </a:solidFill>
                  </a:tcPr>
                </a:tc>
                <a:tc>
                  <a:txBody>
                    <a:bodyPr/>
                    <a:lstStyle/>
                    <a:p>
                      <a:r>
                        <a:rPr lang="en-US" dirty="0" smtClean="0"/>
                        <a:t>Collaborate</a:t>
                      </a:r>
                      <a:r>
                        <a:rPr lang="en-US" baseline="0" dirty="0" smtClean="0"/>
                        <a:t> in small software dev. teams</a:t>
                      </a:r>
                      <a:endParaRPr lang="en-US" dirty="0"/>
                    </a:p>
                  </a:txBody>
                  <a:tcPr>
                    <a:solidFill>
                      <a:schemeClr val="accent5">
                        <a:lumMod val="20000"/>
                        <a:lumOff val="80000"/>
                      </a:schemeClr>
                    </a:solidFill>
                  </a:tcPr>
                </a:tc>
                <a:tc>
                  <a:txBody>
                    <a:bodyPr/>
                    <a:lstStyle/>
                    <a:p>
                      <a:r>
                        <a:rPr lang="en-US" dirty="0" smtClean="0"/>
                        <a:t>Apply fact: people drive project success</a:t>
                      </a:r>
                      <a:endParaRPr lang="en-US" dirty="0"/>
                    </a:p>
                  </a:txBody>
                  <a:tcPr>
                    <a:solidFill>
                      <a:srgbClr val="F2DCDB"/>
                    </a:solidFill>
                  </a:tcPr>
                </a:tc>
              </a:tr>
              <a:tr h="370840">
                <a:tc>
                  <a:txBody>
                    <a:bodyPr/>
                    <a:lstStyle/>
                    <a:p>
                      <a:r>
                        <a:rPr lang="en-US" dirty="0" smtClean="0"/>
                        <a:t>Contrast</a:t>
                      </a:r>
                      <a:r>
                        <a:rPr lang="en-US" baseline="0" dirty="0" smtClean="0"/>
                        <a:t> different agile methodologies</a:t>
                      </a:r>
                      <a:endParaRPr lang="en-US" dirty="0"/>
                    </a:p>
                  </a:txBody>
                  <a:tcPr>
                    <a:solidFill>
                      <a:srgbClr val="CCFFCC"/>
                    </a:solidFill>
                  </a:tcPr>
                </a:tc>
                <a:tc>
                  <a:txBody>
                    <a:bodyPr/>
                    <a:lstStyle/>
                    <a:p>
                      <a:r>
                        <a:rPr lang="en-US" dirty="0" smtClean="0"/>
                        <a:t>Interact</a:t>
                      </a:r>
                      <a:r>
                        <a:rPr lang="en-US" baseline="0" dirty="0" smtClean="0"/>
                        <a:t> and show progress continuously</a:t>
                      </a:r>
                      <a:endParaRPr lang="en-US" dirty="0"/>
                    </a:p>
                  </a:txBody>
                  <a:tcPr>
                    <a:solidFill>
                      <a:schemeClr val="accent5">
                        <a:lumMod val="20000"/>
                        <a:lumOff val="80000"/>
                      </a:schemeClr>
                    </a:solidFill>
                  </a:tcPr>
                </a:tc>
                <a:tc>
                  <a:txBody>
                    <a:bodyPr/>
                    <a:lstStyle/>
                    <a:p>
                      <a:r>
                        <a:rPr lang="en-US" dirty="0" smtClean="0"/>
                        <a:t>Describe: No single methodology fits all</a:t>
                      </a:r>
                      <a:endParaRPr lang="en-US" dirty="0"/>
                    </a:p>
                  </a:txBody>
                  <a:tcPr>
                    <a:solidFill>
                      <a:srgbClr val="F2DCDB"/>
                    </a:solidFill>
                  </a:tcPr>
                </a:tc>
              </a:tr>
              <a:tr h="370840">
                <a:tc>
                  <a:txBody>
                    <a:bodyPr/>
                    <a:lstStyle/>
                    <a:p>
                      <a:r>
                        <a:rPr lang="en-US" dirty="0" smtClean="0"/>
                        <a:t>Use the agile manifest and its accompanying principles</a:t>
                      </a:r>
                      <a:endParaRPr lang="en-US" dirty="0"/>
                    </a:p>
                  </a:txBody>
                  <a:tcPr>
                    <a:solidFill>
                      <a:srgbClr val="CCFFCC"/>
                    </a:solidFill>
                  </a:tcPr>
                </a:tc>
                <a:tc>
                  <a:txBody>
                    <a:bodyPr/>
                    <a:lstStyle/>
                    <a:p>
                      <a:r>
                        <a:rPr lang="en-US" dirty="0" smtClean="0"/>
                        <a:t>Develop SW</a:t>
                      </a:r>
                      <a:r>
                        <a:rPr lang="en-US" baseline="0" dirty="0" smtClean="0"/>
                        <a:t> using small and frequent iterations</a:t>
                      </a:r>
                      <a:endParaRPr lang="en-US" dirty="0"/>
                    </a:p>
                  </a:txBody>
                  <a:tcPr>
                    <a:solidFill>
                      <a:schemeClr val="accent5">
                        <a:lumMod val="20000"/>
                        <a:lumOff val="80000"/>
                      </a:schemeClr>
                    </a:solidFill>
                  </a:tcPr>
                </a:tc>
                <a:tc>
                  <a:txBody>
                    <a:bodyPr/>
                    <a:lstStyle/>
                    <a:p>
                      <a:r>
                        <a:rPr lang="en-US" dirty="0" smtClean="0"/>
                        <a:t>Discuss: methodology needs to adopt to culture </a:t>
                      </a:r>
                      <a:endParaRPr lang="en-US" dirty="0"/>
                    </a:p>
                  </a:txBody>
                  <a:tcPr>
                    <a:solidFill>
                      <a:srgbClr val="F2DCDB"/>
                    </a:solidFill>
                  </a:tcPr>
                </a:tc>
              </a:tr>
              <a:tr h="370840">
                <a:tc>
                  <a:txBody>
                    <a:bodyPr/>
                    <a:lstStyle/>
                    <a:p>
                      <a:r>
                        <a:rPr lang="en-US" dirty="0" smtClean="0"/>
                        <a:t>Discuss what is different</a:t>
                      </a:r>
                      <a:r>
                        <a:rPr lang="en-US" baseline="0" dirty="0" smtClean="0"/>
                        <a:t> when leading an agile team</a:t>
                      </a:r>
                      <a:endParaRPr lang="en-US" dirty="0"/>
                    </a:p>
                  </a:txBody>
                  <a:tcPr>
                    <a:solidFill>
                      <a:srgbClr val="F2DCDB"/>
                    </a:solidFill>
                  </a:tcPr>
                </a:tc>
                <a:tc>
                  <a:txBody>
                    <a:bodyPr/>
                    <a:lstStyle/>
                    <a:p>
                      <a:r>
                        <a:rPr lang="en-US" dirty="0" smtClean="0"/>
                        <a:t>Use test-driven dev. and automated tests</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r h="370840">
                <a:tc>
                  <a:txBody>
                    <a:bodyPr/>
                    <a:lstStyle/>
                    <a:p>
                      <a:endParaRPr lang="en-US" dirty="0"/>
                    </a:p>
                  </a:txBody>
                  <a:tcPr>
                    <a:solidFill>
                      <a:srgbClr val="FFFFFF"/>
                    </a:solidFill>
                  </a:tcPr>
                </a:tc>
                <a:tc>
                  <a:txBody>
                    <a:bodyPr/>
                    <a:lstStyle/>
                    <a:p>
                      <a:r>
                        <a:rPr lang="en-US" dirty="0" smtClean="0"/>
                        <a:t>Refactor a program/design</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r h="370840">
                <a:tc>
                  <a:txBody>
                    <a:bodyPr/>
                    <a:lstStyle/>
                    <a:p>
                      <a:endParaRPr lang="en-US" dirty="0"/>
                    </a:p>
                  </a:txBody>
                  <a:tcPr>
                    <a:solidFill>
                      <a:srgbClr val="FFFFFF"/>
                    </a:solidFill>
                  </a:tcPr>
                </a:tc>
                <a:tc>
                  <a:txBody>
                    <a:bodyPr/>
                    <a:lstStyle/>
                    <a:p>
                      <a:r>
                        <a:rPr lang="en-US" dirty="0" smtClean="0"/>
                        <a:t>Be member of agile team</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r h="370840">
                <a:tc>
                  <a:txBody>
                    <a:bodyPr/>
                    <a:lstStyle/>
                    <a:p>
                      <a:endParaRPr lang="en-US" dirty="0"/>
                    </a:p>
                  </a:txBody>
                  <a:tcPr>
                    <a:solidFill>
                      <a:srgbClr val="FFFFFF"/>
                    </a:solidFill>
                  </a:tcPr>
                </a:tc>
                <a:tc>
                  <a:txBody>
                    <a:bodyPr/>
                    <a:lstStyle/>
                    <a:p>
                      <a:r>
                        <a:rPr lang="en-US" dirty="0" smtClean="0"/>
                        <a:t>Incremental planning using user stories</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bl>
          </a:graphicData>
        </a:graphic>
      </p:graphicFrame>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
        <p:nvSpPr>
          <p:cNvPr id="7" name="TextBox 6"/>
          <p:cNvSpPr txBox="1"/>
          <p:nvPr/>
        </p:nvSpPr>
        <p:spPr>
          <a:xfrm rot="16200000">
            <a:off x="-230624" y="3253511"/>
            <a:ext cx="929461" cy="369332"/>
          </a:xfrm>
          <a:prstGeom prst="rect">
            <a:avLst/>
          </a:prstGeom>
          <a:noFill/>
        </p:spPr>
        <p:txBody>
          <a:bodyPr wrap="none" rtlCol="0">
            <a:spAutoFit/>
          </a:bodyPr>
          <a:lstStyle/>
          <a:p>
            <a:r>
              <a:rPr lang="en-US" b="1" dirty="0" smtClean="0"/>
              <a:t>Sprint 1</a:t>
            </a:r>
            <a:endParaRPr lang="en-US" b="1" dirty="0"/>
          </a:p>
        </p:txBody>
      </p:sp>
      <p:sp>
        <p:nvSpPr>
          <p:cNvPr id="8" name="TextBox 7"/>
          <p:cNvSpPr txBox="1"/>
          <p:nvPr/>
        </p:nvSpPr>
        <p:spPr>
          <a:xfrm rot="16200000">
            <a:off x="2506495" y="5480894"/>
            <a:ext cx="929461" cy="369332"/>
          </a:xfrm>
          <a:prstGeom prst="rect">
            <a:avLst/>
          </a:prstGeom>
          <a:noFill/>
        </p:spPr>
        <p:txBody>
          <a:bodyPr wrap="none" rtlCol="0">
            <a:spAutoFit/>
          </a:bodyPr>
          <a:lstStyle/>
          <a:p>
            <a:r>
              <a:rPr lang="en-US" b="1" dirty="0" smtClean="0"/>
              <a:t>Sprint 2</a:t>
            </a:r>
            <a:endParaRPr lang="en-US" b="1" dirty="0"/>
          </a:p>
        </p:txBody>
      </p:sp>
      <p:sp>
        <p:nvSpPr>
          <p:cNvPr id="9" name="TextBox 8"/>
          <p:cNvSpPr txBox="1"/>
          <p:nvPr/>
        </p:nvSpPr>
        <p:spPr>
          <a:xfrm rot="16200000">
            <a:off x="8406736" y="2476450"/>
            <a:ext cx="929461" cy="369332"/>
          </a:xfrm>
          <a:prstGeom prst="rect">
            <a:avLst/>
          </a:prstGeom>
          <a:noFill/>
        </p:spPr>
        <p:txBody>
          <a:bodyPr wrap="none" rtlCol="0">
            <a:spAutoFit/>
          </a:bodyPr>
          <a:lstStyle/>
          <a:p>
            <a:r>
              <a:rPr lang="en-US" b="1" dirty="0" smtClean="0"/>
              <a:t>Sprint 3</a:t>
            </a:r>
            <a:endParaRPr lang="en-US" b="1" dirty="0"/>
          </a:p>
        </p:txBody>
      </p:sp>
    </p:spTree>
    <p:extLst>
      <p:ext uri="{BB962C8B-B14F-4D97-AF65-F5344CB8AC3E}">
        <p14:creationId xmlns:p14="http://schemas.microsoft.com/office/powerpoint/2010/main" val="32461125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2387" name="Rectangle 3"/>
          <p:cNvSpPr>
            <a:spLocks noGrp="1" noChangeArrowheads="1"/>
          </p:cNvSpPr>
          <p:nvPr>
            <p:ph idx="1"/>
          </p:nvPr>
        </p:nvSpPr>
        <p:spPr/>
        <p:txBody>
          <a:bodyPr>
            <a:normAutofit lnSpcReduction="10000"/>
          </a:bodyPr>
          <a:lstStyle/>
          <a:p>
            <a:pPr>
              <a:lnSpc>
                <a:spcPct val="90000"/>
              </a:lnSpc>
            </a:pPr>
            <a:r>
              <a:rPr lang="de-DE" sz="2400" dirty="0"/>
              <a:t>Sprint</a:t>
            </a:r>
          </a:p>
          <a:p>
            <a:pPr lvl="1">
              <a:lnSpc>
                <a:spcPct val="90000"/>
              </a:lnSpc>
            </a:pPr>
            <a:r>
              <a:rPr lang="de-DE" sz="1800" dirty="0" err="1" smtClean="0"/>
              <a:t>During</a:t>
            </a:r>
            <a:r>
              <a:rPr lang="de-DE" sz="1800" dirty="0" smtClean="0"/>
              <a:t> </a:t>
            </a:r>
            <a:r>
              <a:rPr lang="de-DE" sz="1800" dirty="0" err="1" smtClean="0"/>
              <a:t>sprint</a:t>
            </a:r>
            <a:r>
              <a:rPr lang="de-DE" sz="1800" dirty="0" smtClean="0"/>
              <a:t>: </a:t>
            </a:r>
            <a:r>
              <a:rPr lang="de-DE" sz="1800" dirty="0" err="1" smtClean="0"/>
              <a:t>Autonomous</a:t>
            </a:r>
            <a:r>
              <a:rPr lang="de-DE" sz="1800" dirty="0" smtClean="0"/>
              <a:t> </a:t>
            </a:r>
            <a:r>
              <a:rPr lang="de-DE" sz="1800" dirty="0" err="1" smtClean="0"/>
              <a:t>team</a:t>
            </a:r>
            <a:r>
              <a:rPr lang="de-DE" sz="1800" dirty="0" smtClean="0"/>
              <a:t>: </a:t>
            </a:r>
            <a:r>
              <a:rPr lang="de-DE" sz="1800" i="1" dirty="0" err="1" smtClean="0"/>
              <a:t>Pioneers</a:t>
            </a:r>
            <a:endParaRPr lang="de-DE" sz="1800" i="1" dirty="0" smtClean="0"/>
          </a:p>
          <a:p>
            <a:pPr lvl="2">
              <a:lnSpc>
                <a:spcPct val="90000"/>
              </a:lnSpc>
            </a:pPr>
            <a:r>
              <a:rPr lang="de-DE" sz="1800" dirty="0" err="1" smtClean="0"/>
              <a:t>No</a:t>
            </a:r>
            <a:r>
              <a:rPr lang="de-DE" sz="1800" dirty="0" smtClean="0"/>
              <a:t> </a:t>
            </a:r>
            <a:r>
              <a:rPr lang="de-DE" sz="1800" dirty="0" err="1" smtClean="0"/>
              <a:t>new</a:t>
            </a:r>
            <a:r>
              <a:rPr lang="de-DE" sz="1800" dirty="0" smtClean="0"/>
              <a:t> </a:t>
            </a:r>
            <a:r>
              <a:rPr lang="de-DE" sz="1800" dirty="0" err="1" smtClean="0"/>
              <a:t>requirements</a:t>
            </a:r>
            <a:r>
              <a:rPr lang="de-DE" dirty="0"/>
              <a:t> </a:t>
            </a:r>
            <a:r>
              <a:rPr lang="de-DE" dirty="0" smtClean="0"/>
              <a:t>/ </a:t>
            </a:r>
            <a:r>
              <a:rPr lang="de-DE" dirty="0" err="1" smtClean="0"/>
              <a:t>no</a:t>
            </a:r>
            <a:r>
              <a:rPr lang="de-DE" dirty="0" smtClean="0"/>
              <a:t> </a:t>
            </a:r>
            <a:r>
              <a:rPr lang="de-DE" dirty="0" err="1" smtClean="0"/>
              <a:t>changes</a:t>
            </a:r>
            <a:endParaRPr lang="de-DE" sz="1800" dirty="0" smtClean="0"/>
          </a:p>
          <a:p>
            <a:pPr lvl="2">
              <a:lnSpc>
                <a:spcPct val="90000"/>
              </a:lnSpc>
            </a:pPr>
            <a:r>
              <a:rPr lang="de-DE" sz="1800" dirty="0" err="1" smtClean="0"/>
              <a:t>No</a:t>
            </a:r>
            <a:r>
              <a:rPr lang="de-DE" sz="1800" dirty="0" smtClean="0"/>
              <a:t> </a:t>
            </a:r>
            <a:r>
              <a:rPr lang="de-DE" sz="1800" dirty="0" err="1" smtClean="0"/>
              <a:t>external</a:t>
            </a:r>
            <a:r>
              <a:rPr lang="de-DE" sz="1800" dirty="0" smtClean="0"/>
              <a:t> </a:t>
            </a:r>
            <a:r>
              <a:rPr lang="de-DE" sz="1800" dirty="0" err="1" smtClean="0"/>
              <a:t>influences</a:t>
            </a:r>
            <a:endParaRPr lang="de-DE" sz="1800" dirty="0" smtClean="0"/>
          </a:p>
          <a:p>
            <a:pPr lvl="2">
              <a:lnSpc>
                <a:spcPct val="90000"/>
              </a:lnSpc>
            </a:pPr>
            <a:r>
              <a:rPr lang="de-DE" sz="1800" dirty="0" err="1" smtClean="0"/>
              <a:t>Only</a:t>
            </a:r>
            <a:r>
              <a:rPr lang="de-DE" sz="1800" dirty="0" smtClean="0"/>
              <a:t> </a:t>
            </a:r>
            <a:r>
              <a:rPr lang="de-DE" sz="1800" dirty="0" err="1" smtClean="0"/>
              <a:t>sprint</a:t>
            </a:r>
            <a:r>
              <a:rPr lang="de-DE" sz="1800" dirty="0" smtClean="0"/>
              <a:t> </a:t>
            </a:r>
            <a:r>
              <a:rPr lang="de-DE" sz="1800" dirty="0" err="1" smtClean="0"/>
              <a:t>goal</a:t>
            </a:r>
            <a:endParaRPr lang="de-DE" sz="1800" dirty="0" smtClean="0"/>
          </a:p>
          <a:p>
            <a:pPr lvl="3">
              <a:lnSpc>
                <a:spcPct val="90000"/>
              </a:lnSpc>
            </a:pPr>
            <a:r>
              <a:rPr lang="de-DE" sz="1800" dirty="0" smtClean="0"/>
              <a:t>Fixed: Time (</a:t>
            </a:r>
            <a:r>
              <a:rPr lang="de-DE" sz="1800" dirty="0" err="1" smtClean="0"/>
              <a:t>approx</a:t>
            </a:r>
            <a:r>
              <a:rPr lang="de-DE" sz="1800" dirty="0" smtClean="0"/>
              <a:t>. 30 Tage), </a:t>
            </a:r>
            <a:r>
              <a:rPr lang="de-DE" sz="1800" dirty="0" err="1" smtClean="0"/>
              <a:t>Cost</a:t>
            </a:r>
            <a:r>
              <a:rPr lang="de-DE" sz="1800" dirty="0" smtClean="0"/>
              <a:t> (Developers etc.), Quality</a:t>
            </a:r>
          </a:p>
          <a:p>
            <a:pPr lvl="3">
              <a:lnSpc>
                <a:spcPct val="90000"/>
              </a:lnSpc>
            </a:pPr>
            <a:r>
              <a:rPr lang="de-DE" sz="1800" dirty="0" smtClean="0"/>
              <a:t>Variable: </a:t>
            </a:r>
            <a:r>
              <a:rPr lang="de-DE" sz="1800" dirty="0" err="1" smtClean="0"/>
              <a:t>Functionality</a:t>
            </a:r>
            <a:endParaRPr lang="de-DE" sz="1800" dirty="0" smtClean="0"/>
          </a:p>
          <a:p>
            <a:pPr lvl="4">
              <a:lnSpc>
                <a:spcPct val="90000"/>
              </a:lnSpc>
            </a:pPr>
            <a:r>
              <a:rPr lang="de-DE" sz="1800" dirty="0" smtClean="0"/>
              <a:t>Team </a:t>
            </a:r>
            <a:r>
              <a:rPr lang="de-DE" sz="1800" dirty="0" err="1" smtClean="0"/>
              <a:t>can</a:t>
            </a:r>
            <a:r>
              <a:rPr lang="de-DE" sz="1800" dirty="0" smtClean="0"/>
              <a:t> </a:t>
            </a:r>
            <a:r>
              <a:rPr lang="de-DE" sz="1800" dirty="0" err="1" smtClean="0"/>
              <a:t>adjust</a:t>
            </a:r>
            <a:r>
              <a:rPr lang="de-DE" sz="1800" dirty="0" smtClean="0"/>
              <a:t> </a:t>
            </a:r>
            <a:r>
              <a:rPr lang="de-DE" sz="1800" dirty="0" err="1" smtClean="0"/>
              <a:t>details</a:t>
            </a:r>
            <a:r>
              <a:rPr lang="de-DE" sz="1800" dirty="0" smtClean="0"/>
              <a:t> </a:t>
            </a:r>
            <a:r>
              <a:rPr lang="de-DE" sz="1800" dirty="0" err="1" smtClean="0"/>
              <a:t>and</a:t>
            </a:r>
            <a:r>
              <a:rPr lang="de-DE" sz="1800" dirty="0" smtClean="0"/>
              <a:t> </a:t>
            </a:r>
            <a:r>
              <a:rPr lang="de-DE" sz="1800" dirty="0" err="1" smtClean="0"/>
              <a:t>scope</a:t>
            </a:r>
            <a:r>
              <a:rPr lang="de-DE" sz="1800" dirty="0" smtClean="0"/>
              <a:t> </a:t>
            </a:r>
            <a:r>
              <a:rPr lang="de-DE" sz="1800" dirty="0" err="1" smtClean="0"/>
              <a:t>of</a:t>
            </a:r>
            <a:r>
              <a:rPr lang="de-DE" sz="1800" dirty="0" smtClean="0"/>
              <a:t> </a:t>
            </a:r>
            <a:r>
              <a:rPr lang="de-DE" sz="1800" dirty="0" err="1" smtClean="0"/>
              <a:t>functionality</a:t>
            </a:r>
            <a:r>
              <a:rPr lang="de-DE" sz="1800" dirty="0" smtClean="0"/>
              <a:t> </a:t>
            </a:r>
            <a:r>
              <a:rPr lang="de-DE" sz="1800" dirty="0" err="1" smtClean="0"/>
              <a:t>based</a:t>
            </a:r>
            <a:r>
              <a:rPr lang="de-DE" sz="1800" dirty="0" smtClean="0"/>
              <a:t> on </a:t>
            </a:r>
            <a:r>
              <a:rPr lang="de-DE" sz="1800" dirty="0" err="1" smtClean="0"/>
              <a:t>the</a:t>
            </a:r>
            <a:r>
              <a:rPr lang="de-DE" sz="1800" dirty="0" smtClean="0"/>
              <a:t> time-</a:t>
            </a:r>
            <a:r>
              <a:rPr lang="de-DE" sz="1800" dirty="0" err="1" smtClean="0"/>
              <a:t>cost</a:t>
            </a:r>
            <a:r>
              <a:rPr lang="de-DE" sz="1800" dirty="0" smtClean="0"/>
              <a:t>-quality </a:t>
            </a:r>
            <a:r>
              <a:rPr lang="de-DE" sz="1800" dirty="0" err="1" smtClean="0"/>
              <a:t>frame</a:t>
            </a:r>
            <a:r>
              <a:rPr lang="de-DE" sz="1800" dirty="0" smtClean="0"/>
              <a:t> </a:t>
            </a:r>
            <a:r>
              <a:rPr lang="de-DE" sz="1800" dirty="0" err="1" smtClean="0"/>
              <a:t>and</a:t>
            </a:r>
            <a:r>
              <a:rPr lang="de-DE" sz="1800" dirty="0" smtClean="0"/>
              <a:t> </a:t>
            </a:r>
            <a:r>
              <a:rPr lang="de-DE" sz="1800" dirty="0" err="1" smtClean="0"/>
              <a:t>with</a:t>
            </a:r>
            <a:r>
              <a:rPr lang="de-DE" sz="1800" dirty="0" smtClean="0"/>
              <a:t> </a:t>
            </a:r>
            <a:r>
              <a:rPr lang="de-DE" sz="1800" dirty="0" err="1" smtClean="0"/>
              <a:t>respect</a:t>
            </a:r>
            <a:r>
              <a:rPr lang="de-DE" sz="1800" dirty="0" smtClean="0"/>
              <a:t> </a:t>
            </a:r>
            <a:r>
              <a:rPr lang="de-DE" sz="1800" dirty="0" err="1" smtClean="0"/>
              <a:t>to</a:t>
            </a:r>
            <a:r>
              <a:rPr lang="de-DE" sz="1800" dirty="0" smtClean="0"/>
              <a:t> </a:t>
            </a:r>
            <a:r>
              <a:rPr lang="de-DE" sz="1800" dirty="0" err="1" smtClean="0"/>
              <a:t>the</a:t>
            </a:r>
            <a:r>
              <a:rPr lang="de-DE" sz="1800" dirty="0" smtClean="0"/>
              <a:t> </a:t>
            </a:r>
            <a:r>
              <a:rPr lang="de-DE" sz="1800" dirty="0" err="1" smtClean="0"/>
              <a:t>sprint</a:t>
            </a:r>
            <a:r>
              <a:rPr lang="de-DE" sz="1800" dirty="0" smtClean="0"/>
              <a:t> </a:t>
            </a:r>
            <a:r>
              <a:rPr lang="de-DE" sz="1800" dirty="0" err="1" smtClean="0"/>
              <a:t>goal</a:t>
            </a:r>
            <a:endParaRPr lang="de-DE" sz="1800" dirty="0" smtClean="0"/>
          </a:p>
          <a:p>
            <a:pPr lvl="1">
              <a:lnSpc>
                <a:spcPct val="90000"/>
              </a:lnSpc>
            </a:pPr>
            <a:r>
              <a:rPr lang="de-DE" sz="1800" dirty="0" smtClean="0"/>
              <a:t>Sprint </a:t>
            </a:r>
            <a:r>
              <a:rPr lang="de-DE" sz="1800" dirty="0" err="1" smtClean="0"/>
              <a:t>can</a:t>
            </a:r>
            <a:r>
              <a:rPr lang="de-DE" sz="1800" dirty="0" smtClean="0"/>
              <a:t> </a:t>
            </a:r>
            <a:r>
              <a:rPr lang="de-DE" sz="1800" dirty="0" err="1" smtClean="0"/>
              <a:t>be</a:t>
            </a:r>
            <a:r>
              <a:rPr lang="de-DE" sz="1800" dirty="0" smtClean="0"/>
              <a:t> </a:t>
            </a:r>
            <a:r>
              <a:rPr lang="de-DE" sz="1800" dirty="0" err="1" smtClean="0"/>
              <a:t>cancelled</a:t>
            </a:r>
            <a:endParaRPr lang="de-DE" sz="1800" dirty="0" smtClean="0"/>
          </a:p>
          <a:p>
            <a:pPr lvl="1">
              <a:lnSpc>
                <a:spcPct val="90000"/>
              </a:lnSpc>
            </a:pPr>
            <a:r>
              <a:rPr lang="de-DE" sz="1800" dirty="0" smtClean="0"/>
              <a:t>After Sprint: 4h Sprint-Meeting</a:t>
            </a:r>
          </a:p>
          <a:p>
            <a:pPr lvl="2">
              <a:lnSpc>
                <a:spcPct val="90000"/>
              </a:lnSpc>
            </a:pPr>
            <a:r>
              <a:rPr lang="de-DE" sz="1800" dirty="0" err="1" smtClean="0"/>
              <a:t>Avoid</a:t>
            </a:r>
            <a:r>
              <a:rPr lang="de-DE" sz="1800" dirty="0" smtClean="0"/>
              <a:t> </a:t>
            </a:r>
            <a:r>
              <a:rPr lang="de-DE" sz="1800" dirty="0" err="1" smtClean="0"/>
              <a:t>long</a:t>
            </a:r>
            <a:r>
              <a:rPr lang="de-DE" sz="1800" dirty="0" smtClean="0"/>
              <a:t> </a:t>
            </a:r>
            <a:r>
              <a:rPr lang="de-DE" sz="1800" dirty="0" err="1" smtClean="0"/>
              <a:t>preparation</a:t>
            </a:r>
            <a:r>
              <a:rPr lang="de-DE" sz="1800" dirty="0" smtClean="0"/>
              <a:t> (max. 2h)</a:t>
            </a:r>
          </a:p>
          <a:p>
            <a:pPr lvl="2">
              <a:lnSpc>
                <a:spcPct val="90000"/>
              </a:lnSpc>
            </a:pPr>
            <a:r>
              <a:rPr lang="de-DE" sz="1800" dirty="0" err="1" smtClean="0"/>
              <a:t>Avoid</a:t>
            </a:r>
            <a:r>
              <a:rPr lang="de-DE" sz="1800" dirty="0" smtClean="0"/>
              <a:t> </a:t>
            </a:r>
            <a:r>
              <a:rPr lang="de-DE" sz="1800" dirty="0" err="1" smtClean="0"/>
              <a:t>slides</a:t>
            </a:r>
            <a:endParaRPr lang="de-DE" sz="1800" dirty="0" smtClean="0"/>
          </a:p>
          <a:p>
            <a:pPr lvl="2">
              <a:lnSpc>
                <a:spcPct val="90000"/>
              </a:lnSpc>
            </a:pPr>
            <a:r>
              <a:rPr lang="de-DE" sz="1800" dirty="0" err="1" smtClean="0"/>
              <a:t>Often</a:t>
            </a:r>
            <a:r>
              <a:rPr lang="de-DE" sz="1800" dirty="0" smtClean="0"/>
              <a:t> </a:t>
            </a:r>
            <a:r>
              <a:rPr lang="de-DE" sz="1800" dirty="0" err="1" smtClean="0"/>
              <a:t>very</a:t>
            </a:r>
            <a:r>
              <a:rPr lang="de-DE" sz="1800" dirty="0" smtClean="0"/>
              <a:t> informal</a:t>
            </a:r>
          </a:p>
          <a:p>
            <a:pPr>
              <a:lnSpc>
                <a:spcPct val="90000"/>
              </a:lnSpc>
            </a:pPr>
            <a:r>
              <a:rPr lang="de-DE" sz="2400" dirty="0" err="1" smtClean="0"/>
              <a:t>Adjust</a:t>
            </a:r>
            <a:r>
              <a:rPr lang="de-DE" sz="2400" dirty="0" smtClean="0"/>
              <a:t> SCRUM (</a:t>
            </a:r>
            <a:r>
              <a:rPr lang="de-DE" sz="2400" dirty="0" err="1" smtClean="0"/>
              <a:t>longer</a:t>
            </a:r>
            <a:r>
              <a:rPr lang="de-DE" sz="2400" dirty="0" smtClean="0"/>
              <a:t> Sprints</a:t>
            </a:r>
            <a:r>
              <a:rPr lang="de-DE" sz="2400" dirty="0"/>
              <a:t>, </a:t>
            </a:r>
            <a:r>
              <a:rPr lang="de-DE" sz="2400" dirty="0" err="1" smtClean="0"/>
              <a:t>other</a:t>
            </a:r>
            <a:r>
              <a:rPr lang="de-DE" sz="2400" dirty="0" smtClean="0"/>
              <a:t> Meetings</a:t>
            </a:r>
            <a:r>
              <a:rPr lang="de-DE" sz="2400" dirty="0"/>
              <a:t>…)</a:t>
            </a:r>
          </a:p>
          <a:p>
            <a:pPr lvl="1">
              <a:lnSpc>
                <a:spcPct val="90000"/>
              </a:lnSpc>
            </a:pPr>
            <a:r>
              <a:rPr lang="de-DE" sz="1800" dirty="0" smtClean="0"/>
              <a:t>Okay, after </a:t>
            </a:r>
            <a:r>
              <a:rPr lang="de-DE" sz="1800" dirty="0" err="1" smtClean="0"/>
              <a:t>being</a:t>
            </a:r>
            <a:r>
              <a:rPr lang="de-DE" sz="1800" dirty="0" smtClean="0"/>
              <a:t> </a:t>
            </a:r>
            <a:r>
              <a:rPr lang="de-DE" sz="1800" dirty="0" err="1" smtClean="0"/>
              <a:t>successful</a:t>
            </a:r>
            <a:r>
              <a:rPr lang="de-DE" sz="1800" dirty="0" smtClean="0"/>
              <a:t> </a:t>
            </a:r>
            <a:r>
              <a:rPr lang="de-DE" sz="1800" dirty="0" err="1" smtClean="0"/>
              <a:t>with</a:t>
            </a:r>
            <a:r>
              <a:rPr lang="de-DE" sz="1800" dirty="0" smtClean="0"/>
              <a:t> </a:t>
            </a:r>
            <a:r>
              <a:rPr lang="de-DE" sz="1800" dirty="0" err="1" smtClean="0"/>
              <a:t>the</a:t>
            </a:r>
            <a:r>
              <a:rPr lang="de-DE" sz="1800" dirty="0" smtClean="0"/>
              <a:t> traditional </a:t>
            </a:r>
            <a:r>
              <a:rPr lang="de-DE" sz="1800" dirty="0" err="1" smtClean="0"/>
              <a:t>setup</a:t>
            </a:r>
            <a:endParaRPr lang="de-DE" sz="1800" dirty="0" smtClean="0"/>
          </a:p>
          <a:p>
            <a:pPr lvl="1">
              <a:lnSpc>
                <a:spcPct val="90000"/>
              </a:lnSpc>
            </a:pPr>
            <a:r>
              <a:rPr lang="de-DE" sz="1800" dirty="0" err="1" smtClean="0"/>
              <a:t>Only</a:t>
            </a:r>
            <a:r>
              <a:rPr lang="de-DE" sz="1800" dirty="0" smtClean="0"/>
              <a:t> </a:t>
            </a:r>
            <a:r>
              <a:rPr lang="de-DE" sz="1800" dirty="0" err="1" smtClean="0"/>
              <a:t>based</a:t>
            </a:r>
            <a:r>
              <a:rPr lang="de-DE" sz="1800" dirty="0" smtClean="0"/>
              <a:t> on </a:t>
            </a:r>
            <a:r>
              <a:rPr lang="de-DE" sz="1800" dirty="0" err="1" smtClean="0"/>
              <a:t>experiences</a:t>
            </a:r>
            <a:r>
              <a:rPr lang="de-DE" sz="1800" dirty="0" smtClean="0"/>
              <a:t> – </a:t>
            </a:r>
            <a:r>
              <a:rPr lang="de-DE" sz="1800" dirty="0" err="1" smtClean="0"/>
              <a:t>never</a:t>
            </a:r>
            <a:r>
              <a:rPr lang="de-DE" sz="1800" dirty="0" smtClean="0"/>
              <a:t> </a:t>
            </a:r>
            <a:r>
              <a:rPr lang="de-DE" sz="1800" dirty="0" err="1" smtClean="0"/>
              <a:t>without</a:t>
            </a:r>
            <a:r>
              <a:rPr lang="de-DE" sz="1800" dirty="0" smtClean="0"/>
              <a:t> </a:t>
            </a:r>
            <a:r>
              <a:rPr lang="de-DE" sz="1800" dirty="0" err="1" smtClean="0"/>
              <a:t>experience</a:t>
            </a:r>
            <a:endParaRPr lang="de-DE" sz="1800" dirty="0" smtClean="0"/>
          </a:p>
          <a:p>
            <a:pPr lvl="1">
              <a:lnSpc>
                <a:spcPct val="90000"/>
              </a:lnSpc>
              <a:buFontTx/>
              <a:buNone/>
            </a:pPr>
            <a:endParaRPr lang="de-DE" sz="1600" dirty="0" smtClean="0"/>
          </a:p>
        </p:txBody>
      </p:sp>
      <p:sp>
        <p:nvSpPr>
          <p:cNvPr id="112642" name="Rectangle 2"/>
          <p:cNvSpPr>
            <a:spLocks noGrp="1" noChangeArrowheads="1"/>
          </p:cNvSpPr>
          <p:nvPr>
            <p:ph type="title"/>
          </p:nvPr>
        </p:nvSpPr>
        <p:spPr/>
        <p:txBody>
          <a:bodyPr/>
          <a:lstStyle/>
          <a:p>
            <a:r>
              <a:rPr lang="de-DE" dirty="0" smtClean="0"/>
              <a:t>SCRUM Practices</a:t>
            </a:r>
            <a:br>
              <a:rPr lang="de-DE" dirty="0" smtClean="0"/>
            </a:br>
            <a:r>
              <a:rPr lang="de-DE" sz="1800" dirty="0" err="1" smtClean="0">
                <a:solidFill>
                  <a:schemeClr val="tx1"/>
                </a:solidFill>
              </a:rPr>
              <a:t>Hints</a:t>
            </a:r>
            <a:endParaRPr lang="de-DE" sz="1800" dirty="0" smtClean="0">
              <a:solidFill>
                <a:schemeClr val="tx1"/>
              </a:solidFill>
            </a:endParaRPr>
          </a:p>
        </p:txBody>
      </p:sp>
    </p:spTree>
    <p:extLst>
      <p:ext uri="{BB962C8B-B14F-4D97-AF65-F5344CB8AC3E}">
        <p14:creationId xmlns:p14="http://schemas.microsoft.com/office/powerpoint/2010/main" val="342694683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52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523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523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523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523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523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523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523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5238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5238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5238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5238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52387">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52387">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52387">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5238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2387"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3954" name="AutoShape 2"/>
          <p:cNvSpPr>
            <a:spLocks noChangeArrowheads="1"/>
          </p:cNvSpPr>
          <p:nvPr/>
        </p:nvSpPr>
        <p:spPr bwMode="auto">
          <a:xfrm>
            <a:off x="2819400" y="2133600"/>
            <a:ext cx="6324600" cy="4724400"/>
          </a:xfrm>
          <a:prstGeom prst="roundRect">
            <a:avLst>
              <a:gd name="adj" fmla="val 16667"/>
            </a:avLst>
          </a:prstGeom>
          <a:solidFill>
            <a:srgbClr val="D5E6FF"/>
          </a:solidFill>
          <a:ln w="9525">
            <a:solidFill>
              <a:schemeClr val="tx1"/>
            </a:solidFill>
            <a:round/>
            <a:headEnd/>
            <a:tailEnd/>
          </a:ln>
        </p:spPr>
        <p:txBody>
          <a:bodyPr wrap="none" lIns="91436" tIns="45719" rIns="91436" bIns="45719" anchor="ctr"/>
          <a:lstStyle/>
          <a:p>
            <a:endParaRPr lang="de-DE" sz="1600" i="0"/>
          </a:p>
        </p:txBody>
      </p:sp>
      <p:pic>
        <p:nvPicPr>
          <p:cNvPr id="113667" name="Picture 3"/>
          <p:cNvPicPr>
            <a:picLocks noChangeAspect="1" noChangeArrowheads="1"/>
          </p:cNvPicPr>
          <p:nvPr/>
        </p:nvPicPr>
        <p:blipFill>
          <a:blip r:embed="rId3" cstate="print"/>
          <a:srcRect/>
          <a:stretch>
            <a:fillRect/>
          </a:stretch>
        </p:blipFill>
        <p:spPr bwMode="auto">
          <a:xfrm>
            <a:off x="152400" y="3048000"/>
            <a:ext cx="1371600" cy="1371600"/>
          </a:xfrm>
          <a:prstGeom prst="rect">
            <a:avLst/>
          </a:prstGeom>
          <a:noFill/>
          <a:ln w="9525">
            <a:noFill/>
            <a:miter lim="800000"/>
            <a:headEnd/>
            <a:tailEnd/>
          </a:ln>
        </p:spPr>
      </p:pic>
      <p:grpSp>
        <p:nvGrpSpPr>
          <p:cNvPr id="3" name="Group 7"/>
          <p:cNvGrpSpPr>
            <a:grpSpLocks/>
          </p:cNvGrpSpPr>
          <p:nvPr/>
        </p:nvGrpSpPr>
        <p:grpSpPr bwMode="auto">
          <a:xfrm>
            <a:off x="6553200" y="2362200"/>
            <a:ext cx="2133600" cy="1752600"/>
            <a:chOff x="4128" y="1488"/>
            <a:chExt cx="1344" cy="1104"/>
          </a:xfrm>
        </p:grpSpPr>
        <p:pic>
          <p:nvPicPr>
            <p:cNvPr id="113754" name="Picture 8"/>
            <p:cNvPicPr>
              <a:picLocks noChangeAspect="1" noChangeArrowheads="1"/>
            </p:cNvPicPr>
            <p:nvPr/>
          </p:nvPicPr>
          <p:blipFill>
            <a:blip r:embed="rId4" cstate="print"/>
            <a:srcRect/>
            <a:stretch>
              <a:fillRect/>
            </a:stretch>
          </p:blipFill>
          <p:spPr bwMode="auto">
            <a:xfrm>
              <a:off x="4128" y="1488"/>
              <a:ext cx="1344" cy="1104"/>
            </a:xfrm>
            <a:prstGeom prst="rect">
              <a:avLst/>
            </a:prstGeom>
            <a:noFill/>
            <a:ln w="9525">
              <a:noFill/>
              <a:miter lim="800000"/>
              <a:headEnd/>
              <a:tailEnd/>
            </a:ln>
          </p:spPr>
        </p:pic>
        <p:sp>
          <p:nvSpPr>
            <p:cNvPr id="113755" name="Text Box 9"/>
            <p:cNvSpPr txBox="1">
              <a:spLocks noChangeArrowheads="1"/>
            </p:cNvSpPr>
            <p:nvPr/>
          </p:nvSpPr>
          <p:spPr bwMode="auto">
            <a:xfrm>
              <a:off x="4458" y="1805"/>
              <a:ext cx="704" cy="442"/>
            </a:xfrm>
            <a:prstGeom prst="rect">
              <a:avLst/>
            </a:prstGeom>
            <a:noFill/>
            <a:ln w="9525">
              <a:noFill/>
              <a:miter lim="800000"/>
              <a:headEnd/>
              <a:tailEnd/>
            </a:ln>
          </p:spPr>
          <p:txBody>
            <a:bodyPr wrap="none" lIns="91436" tIns="45719" rIns="91436" bIns="45719">
              <a:spAutoFit/>
            </a:bodyPr>
            <a:lstStyle/>
            <a:p>
              <a:r>
                <a:rPr lang="de-DE" sz="2000" i="0"/>
                <a:t>SCRUM</a:t>
              </a:r>
            </a:p>
            <a:p>
              <a:r>
                <a:rPr lang="de-DE" sz="2000" i="0"/>
                <a:t>Room</a:t>
              </a:r>
            </a:p>
          </p:txBody>
        </p:sp>
      </p:grpSp>
      <p:grpSp>
        <p:nvGrpSpPr>
          <p:cNvPr id="4" name="Group 10"/>
          <p:cNvGrpSpPr>
            <a:grpSpLocks/>
          </p:cNvGrpSpPr>
          <p:nvPr/>
        </p:nvGrpSpPr>
        <p:grpSpPr bwMode="auto">
          <a:xfrm>
            <a:off x="3200400" y="2332038"/>
            <a:ext cx="2586038" cy="2317750"/>
            <a:chOff x="2016" y="1469"/>
            <a:chExt cx="1628" cy="1460"/>
          </a:xfrm>
        </p:grpSpPr>
        <p:pic>
          <p:nvPicPr>
            <p:cNvPr id="113752" name="Picture 11"/>
            <p:cNvPicPr>
              <a:picLocks noChangeAspect="1" noChangeArrowheads="1"/>
            </p:cNvPicPr>
            <p:nvPr/>
          </p:nvPicPr>
          <p:blipFill>
            <a:blip r:embed="rId5" cstate="print"/>
            <a:srcRect/>
            <a:stretch>
              <a:fillRect/>
            </a:stretch>
          </p:blipFill>
          <p:spPr bwMode="auto">
            <a:xfrm>
              <a:off x="2016" y="1728"/>
              <a:ext cx="1585" cy="1201"/>
            </a:xfrm>
            <a:prstGeom prst="rect">
              <a:avLst/>
            </a:prstGeom>
            <a:noFill/>
            <a:ln w="9525">
              <a:noFill/>
              <a:miter lim="800000"/>
              <a:headEnd/>
              <a:tailEnd/>
            </a:ln>
          </p:spPr>
        </p:pic>
        <p:sp>
          <p:nvSpPr>
            <p:cNvPr id="113753" name="Text Box 12"/>
            <p:cNvSpPr txBox="1">
              <a:spLocks noChangeArrowheads="1"/>
            </p:cNvSpPr>
            <p:nvPr/>
          </p:nvSpPr>
          <p:spPr bwMode="auto">
            <a:xfrm>
              <a:off x="2112" y="1469"/>
              <a:ext cx="1532" cy="250"/>
            </a:xfrm>
            <a:prstGeom prst="rect">
              <a:avLst/>
            </a:prstGeom>
            <a:noFill/>
            <a:ln w="9525">
              <a:noFill/>
              <a:miter lim="800000"/>
              <a:headEnd/>
              <a:tailEnd/>
            </a:ln>
          </p:spPr>
          <p:txBody>
            <a:bodyPr wrap="none" lIns="91436" tIns="45719" rIns="91436" bIns="45719">
              <a:spAutoFit/>
            </a:bodyPr>
            <a:lstStyle/>
            <a:p>
              <a:pPr algn="l"/>
              <a:r>
                <a:rPr lang="de-DE" sz="2000" i="0"/>
                <a:t>SCRUM team 7+/-2</a:t>
              </a:r>
            </a:p>
          </p:txBody>
        </p:sp>
      </p:grpSp>
      <p:sp>
        <p:nvSpPr>
          <p:cNvPr id="113671" name="Text Box 13"/>
          <p:cNvSpPr txBox="1">
            <a:spLocks noChangeArrowheads="1"/>
          </p:cNvSpPr>
          <p:nvPr/>
        </p:nvSpPr>
        <p:spPr bwMode="auto">
          <a:xfrm>
            <a:off x="136525" y="4354513"/>
            <a:ext cx="1413335" cy="1015661"/>
          </a:xfrm>
          <a:prstGeom prst="rect">
            <a:avLst/>
          </a:prstGeom>
          <a:noFill/>
          <a:ln w="9525">
            <a:noFill/>
            <a:miter lim="800000"/>
            <a:headEnd/>
            <a:tailEnd/>
          </a:ln>
        </p:spPr>
        <p:txBody>
          <a:bodyPr wrap="none" lIns="91436" tIns="45719" rIns="91436" bIns="45719">
            <a:spAutoFit/>
          </a:bodyPr>
          <a:lstStyle/>
          <a:p>
            <a:pPr algn="l"/>
            <a:r>
              <a:rPr lang="de-DE" sz="2000" i="0" dirty="0" err="1"/>
              <a:t>Product</a:t>
            </a:r>
            <a:endParaRPr lang="de-DE" sz="2000" i="0" dirty="0"/>
          </a:p>
          <a:p>
            <a:pPr algn="l"/>
            <a:r>
              <a:rPr lang="de-DE" sz="2000" i="0" dirty="0" err="1"/>
              <a:t>Backlog</a:t>
            </a:r>
            <a:endParaRPr lang="de-DE" sz="2000" i="0" dirty="0"/>
          </a:p>
          <a:p>
            <a:pPr algn="l"/>
            <a:r>
              <a:rPr lang="de-DE" sz="2000" i="0" dirty="0" smtClean="0"/>
              <a:t>(</a:t>
            </a:r>
            <a:r>
              <a:rPr lang="de-DE" sz="2000" i="0" dirty="0" err="1" smtClean="0"/>
              <a:t>prioritized</a:t>
            </a:r>
            <a:r>
              <a:rPr lang="de-DE" sz="2000" i="0" dirty="0" smtClean="0"/>
              <a:t>)</a:t>
            </a:r>
            <a:endParaRPr lang="de-DE" sz="2000" i="0" dirty="0"/>
          </a:p>
        </p:txBody>
      </p:sp>
      <p:grpSp>
        <p:nvGrpSpPr>
          <p:cNvPr id="5" name="Group 14"/>
          <p:cNvGrpSpPr>
            <a:grpSpLocks/>
          </p:cNvGrpSpPr>
          <p:nvPr/>
        </p:nvGrpSpPr>
        <p:grpSpPr bwMode="auto">
          <a:xfrm>
            <a:off x="228600" y="1066800"/>
            <a:ext cx="1214438" cy="1936750"/>
            <a:chOff x="0" y="701"/>
            <a:chExt cx="765" cy="1220"/>
          </a:xfrm>
        </p:grpSpPr>
        <p:pic>
          <p:nvPicPr>
            <p:cNvPr id="113750" name="Picture 15"/>
            <p:cNvPicPr>
              <a:picLocks noChangeAspect="1" noChangeArrowheads="1"/>
            </p:cNvPicPr>
            <p:nvPr/>
          </p:nvPicPr>
          <p:blipFill>
            <a:blip r:embed="rId6" cstate="print"/>
            <a:srcRect/>
            <a:stretch>
              <a:fillRect/>
            </a:stretch>
          </p:blipFill>
          <p:spPr bwMode="auto">
            <a:xfrm>
              <a:off x="0" y="1248"/>
              <a:ext cx="673" cy="673"/>
            </a:xfrm>
            <a:prstGeom prst="rect">
              <a:avLst/>
            </a:prstGeom>
            <a:noFill/>
            <a:ln w="9525">
              <a:noFill/>
              <a:miter lim="800000"/>
              <a:headEnd/>
              <a:tailEnd/>
            </a:ln>
          </p:spPr>
        </p:pic>
        <p:sp>
          <p:nvSpPr>
            <p:cNvPr id="113751" name="Text Box 16"/>
            <p:cNvSpPr txBox="1">
              <a:spLocks noChangeArrowheads="1"/>
            </p:cNvSpPr>
            <p:nvPr/>
          </p:nvSpPr>
          <p:spPr bwMode="auto">
            <a:xfrm>
              <a:off x="0" y="701"/>
              <a:ext cx="765" cy="442"/>
            </a:xfrm>
            <a:prstGeom prst="rect">
              <a:avLst/>
            </a:prstGeom>
            <a:noFill/>
            <a:ln w="9525">
              <a:noFill/>
              <a:miter lim="800000"/>
              <a:headEnd/>
              <a:tailEnd/>
            </a:ln>
          </p:spPr>
          <p:txBody>
            <a:bodyPr wrap="none" lIns="91436" tIns="45719" rIns="91436" bIns="45719">
              <a:spAutoFit/>
            </a:bodyPr>
            <a:lstStyle/>
            <a:p>
              <a:pPr algn="l"/>
              <a:r>
                <a:rPr lang="de-DE" sz="2000" i="0"/>
                <a:t>Product </a:t>
              </a:r>
              <a:br>
                <a:rPr lang="de-DE" sz="2000" i="0"/>
              </a:br>
              <a:r>
                <a:rPr lang="de-DE" sz="2000" i="0"/>
                <a:t>Owner</a:t>
              </a:r>
            </a:p>
          </p:txBody>
        </p:sp>
      </p:grpSp>
      <p:grpSp>
        <p:nvGrpSpPr>
          <p:cNvPr id="6" name="Group 17"/>
          <p:cNvGrpSpPr>
            <a:grpSpLocks/>
          </p:cNvGrpSpPr>
          <p:nvPr/>
        </p:nvGrpSpPr>
        <p:grpSpPr bwMode="auto">
          <a:xfrm>
            <a:off x="3200400" y="4419600"/>
            <a:ext cx="5105400" cy="1905000"/>
            <a:chOff x="2016" y="2928"/>
            <a:chExt cx="3216" cy="1200"/>
          </a:xfrm>
        </p:grpSpPr>
        <p:sp>
          <p:nvSpPr>
            <p:cNvPr id="113687" name="Text Box 18"/>
            <p:cNvSpPr txBox="1">
              <a:spLocks noChangeArrowheads="1"/>
            </p:cNvSpPr>
            <p:nvPr/>
          </p:nvSpPr>
          <p:spPr bwMode="auto">
            <a:xfrm>
              <a:off x="2064" y="3437"/>
              <a:ext cx="1520" cy="250"/>
            </a:xfrm>
            <a:prstGeom prst="rect">
              <a:avLst/>
            </a:prstGeom>
            <a:noFill/>
            <a:ln w="9525">
              <a:noFill/>
              <a:miter lim="800000"/>
              <a:headEnd/>
              <a:tailEnd/>
            </a:ln>
          </p:spPr>
          <p:txBody>
            <a:bodyPr wrap="none" lIns="91436" tIns="45719" rIns="91436" bIns="45719">
              <a:spAutoFit/>
            </a:bodyPr>
            <a:lstStyle/>
            <a:p>
              <a:pPr algn="l"/>
              <a:r>
                <a:rPr lang="de-DE" sz="2000" i="0"/>
                <a:t>   SPRINT: 30 days</a:t>
              </a:r>
            </a:p>
          </p:txBody>
        </p:sp>
        <p:sp>
          <p:nvSpPr>
            <p:cNvPr id="113688" name="Line 19"/>
            <p:cNvSpPr>
              <a:spLocks noChangeShapeType="1"/>
            </p:cNvSpPr>
            <p:nvPr/>
          </p:nvSpPr>
          <p:spPr bwMode="auto">
            <a:xfrm>
              <a:off x="2016" y="3264"/>
              <a:ext cx="3216" cy="0"/>
            </a:xfrm>
            <a:prstGeom prst="line">
              <a:avLst/>
            </a:prstGeom>
            <a:noFill/>
            <a:ln w="38100">
              <a:solidFill>
                <a:schemeClr val="tx1"/>
              </a:solidFill>
              <a:round/>
              <a:headEnd/>
              <a:tailEnd type="triangle" w="med" len="med"/>
            </a:ln>
          </p:spPr>
          <p:txBody>
            <a:bodyPr wrap="none" lIns="110377" tIns="55189" rIns="110377" bIns="55189">
              <a:spAutoFit/>
            </a:bodyPr>
            <a:lstStyle/>
            <a:p>
              <a:endParaRPr lang="de-DE"/>
            </a:p>
          </p:txBody>
        </p:sp>
        <p:grpSp>
          <p:nvGrpSpPr>
            <p:cNvPr id="7" name="Group 20"/>
            <p:cNvGrpSpPr>
              <a:grpSpLocks/>
            </p:cNvGrpSpPr>
            <p:nvPr/>
          </p:nvGrpSpPr>
          <p:grpSpPr bwMode="auto">
            <a:xfrm flipH="1">
              <a:off x="3360" y="2928"/>
              <a:ext cx="768" cy="1200"/>
              <a:chOff x="2592" y="1872"/>
              <a:chExt cx="768" cy="1200"/>
            </a:xfrm>
          </p:grpSpPr>
          <p:sp>
            <p:nvSpPr>
              <p:cNvPr id="113690" name="Freeform 21"/>
              <p:cNvSpPr>
                <a:spLocks/>
              </p:cNvSpPr>
              <p:nvPr/>
            </p:nvSpPr>
            <p:spPr bwMode="auto">
              <a:xfrm>
                <a:off x="2652" y="3031"/>
                <a:ext cx="690" cy="41"/>
              </a:xfrm>
              <a:custGeom>
                <a:avLst/>
                <a:gdLst>
                  <a:gd name="T0" fmla="*/ 33 w 2071"/>
                  <a:gd name="T1" fmla="*/ 11 h 123"/>
                  <a:gd name="T2" fmla="*/ 98 w 2071"/>
                  <a:gd name="T3" fmla="*/ 21 h 123"/>
                  <a:gd name="T4" fmla="*/ 160 w 2071"/>
                  <a:gd name="T5" fmla="*/ 30 h 123"/>
                  <a:gd name="T6" fmla="*/ 220 w 2071"/>
                  <a:gd name="T7" fmla="*/ 35 h 123"/>
                  <a:gd name="T8" fmla="*/ 277 w 2071"/>
                  <a:gd name="T9" fmla="*/ 39 h 123"/>
                  <a:gd name="T10" fmla="*/ 331 w 2071"/>
                  <a:gd name="T11" fmla="*/ 41 h 123"/>
                  <a:gd name="T12" fmla="*/ 382 w 2071"/>
                  <a:gd name="T13" fmla="*/ 41 h 123"/>
                  <a:gd name="T14" fmla="*/ 430 w 2071"/>
                  <a:gd name="T15" fmla="*/ 40 h 123"/>
                  <a:gd name="T16" fmla="*/ 475 w 2071"/>
                  <a:gd name="T17" fmla="*/ 38 h 123"/>
                  <a:gd name="T18" fmla="*/ 517 w 2071"/>
                  <a:gd name="T19" fmla="*/ 35 h 123"/>
                  <a:gd name="T20" fmla="*/ 555 w 2071"/>
                  <a:gd name="T21" fmla="*/ 32 h 123"/>
                  <a:gd name="T22" fmla="*/ 588 w 2071"/>
                  <a:gd name="T23" fmla="*/ 29 h 123"/>
                  <a:gd name="T24" fmla="*/ 618 w 2071"/>
                  <a:gd name="T25" fmla="*/ 25 h 123"/>
                  <a:gd name="T26" fmla="*/ 645 w 2071"/>
                  <a:gd name="T27" fmla="*/ 23 h 123"/>
                  <a:gd name="T28" fmla="*/ 666 w 2071"/>
                  <a:gd name="T29" fmla="*/ 21 h 123"/>
                  <a:gd name="T30" fmla="*/ 683 w 2071"/>
                  <a:gd name="T31" fmla="*/ 19 h 123"/>
                  <a:gd name="T32" fmla="*/ 690 w 2071"/>
                  <a:gd name="T33" fmla="*/ 19 h 123"/>
                  <a:gd name="T34" fmla="*/ 690 w 2071"/>
                  <a:gd name="T35" fmla="*/ 19 h 123"/>
                  <a:gd name="T36" fmla="*/ 684 w 2071"/>
                  <a:gd name="T37" fmla="*/ 17 h 123"/>
                  <a:gd name="T38" fmla="*/ 669 w 2071"/>
                  <a:gd name="T39" fmla="*/ 11 h 123"/>
                  <a:gd name="T40" fmla="*/ 653 w 2071"/>
                  <a:gd name="T41" fmla="*/ 5 h 123"/>
                  <a:gd name="T42" fmla="*/ 637 w 2071"/>
                  <a:gd name="T43" fmla="*/ 1 h 123"/>
                  <a:gd name="T44" fmla="*/ 625 w 2071"/>
                  <a:gd name="T45" fmla="*/ 0 h 123"/>
                  <a:gd name="T46" fmla="*/ 605 w 2071"/>
                  <a:gd name="T47" fmla="*/ 0 h 123"/>
                  <a:gd name="T48" fmla="*/ 575 w 2071"/>
                  <a:gd name="T49" fmla="*/ 0 h 123"/>
                  <a:gd name="T50" fmla="*/ 535 w 2071"/>
                  <a:gd name="T51" fmla="*/ 0 h 123"/>
                  <a:gd name="T52" fmla="*/ 489 w 2071"/>
                  <a:gd name="T53" fmla="*/ 0 h 123"/>
                  <a:gd name="T54" fmla="*/ 437 w 2071"/>
                  <a:gd name="T55" fmla="*/ 0 h 123"/>
                  <a:gd name="T56" fmla="*/ 381 w 2071"/>
                  <a:gd name="T57" fmla="*/ 0 h 123"/>
                  <a:gd name="T58" fmla="*/ 324 w 2071"/>
                  <a:gd name="T59" fmla="*/ 1 h 123"/>
                  <a:gd name="T60" fmla="*/ 266 w 2071"/>
                  <a:gd name="T61" fmla="*/ 1 h 123"/>
                  <a:gd name="T62" fmla="*/ 210 w 2071"/>
                  <a:gd name="T63" fmla="*/ 1 h 123"/>
                  <a:gd name="T64" fmla="*/ 157 w 2071"/>
                  <a:gd name="T65" fmla="*/ 2 h 123"/>
                  <a:gd name="T66" fmla="*/ 109 w 2071"/>
                  <a:gd name="T67" fmla="*/ 2 h 123"/>
                  <a:gd name="T68" fmla="*/ 68 w 2071"/>
                  <a:gd name="T69" fmla="*/ 3 h 123"/>
                  <a:gd name="T70" fmla="*/ 35 w 2071"/>
                  <a:gd name="T71" fmla="*/ 3 h 123"/>
                  <a:gd name="T72" fmla="*/ 12 w 2071"/>
                  <a:gd name="T73" fmla="*/ 4 h 123"/>
                  <a:gd name="T74" fmla="*/ 0 w 2071"/>
                  <a:gd name="T75" fmla="*/ 4 h 1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71"/>
                  <a:gd name="T115" fmla="*/ 0 h 123"/>
                  <a:gd name="T116" fmla="*/ 2071 w 2071"/>
                  <a:gd name="T117" fmla="*/ 123 h 1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71" h="123">
                    <a:moveTo>
                      <a:pt x="0" y="13"/>
                    </a:moveTo>
                    <a:lnTo>
                      <a:pt x="99" y="32"/>
                    </a:lnTo>
                    <a:lnTo>
                      <a:pt x="197" y="50"/>
                    </a:lnTo>
                    <a:lnTo>
                      <a:pt x="293" y="64"/>
                    </a:lnTo>
                    <a:lnTo>
                      <a:pt x="387" y="78"/>
                    </a:lnTo>
                    <a:lnTo>
                      <a:pt x="480" y="89"/>
                    </a:lnTo>
                    <a:lnTo>
                      <a:pt x="570" y="97"/>
                    </a:lnTo>
                    <a:lnTo>
                      <a:pt x="659" y="105"/>
                    </a:lnTo>
                    <a:lnTo>
                      <a:pt x="745" y="112"/>
                    </a:lnTo>
                    <a:lnTo>
                      <a:pt x="830" y="116"/>
                    </a:lnTo>
                    <a:lnTo>
                      <a:pt x="913" y="120"/>
                    </a:lnTo>
                    <a:lnTo>
                      <a:pt x="993" y="122"/>
                    </a:lnTo>
                    <a:lnTo>
                      <a:pt x="1070" y="123"/>
                    </a:lnTo>
                    <a:lnTo>
                      <a:pt x="1147" y="123"/>
                    </a:lnTo>
                    <a:lnTo>
                      <a:pt x="1220" y="122"/>
                    </a:lnTo>
                    <a:lnTo>
                      <a:pt x="1292" y="120"/>
                    </a:lnTo>
                    <a:lnTo>
                      <a:pt x="1361" y="116"/>
                    </a:lnTo>
                    <a:lnTo>
                      <a:pt x="1426" y="114"/>
                    </a:lnTo>
                    <a:lnTo>
                      <a:pt x="1489" y="110"/>
                    </a:lnTo>
                    <a:lnTo>
                      <a:pt x="1551" y="105"/>
                    </a:lnTo>
                    <a:lnTo>
                      <a:pt x="1608" y="101"/>
                    </a:lnTo>
                    <a:lnTo>
                      <a:pt x="1665" y="96"/>
                    </a:lnTo>
                    <a:lnTo>
                      <a:pt x="1717" y="91"/>
                    </a:lnTo>
                    <a:lnTo>
                      <a:pt x="1766" y="86"/>
                    </a:lnTo>
                    <a:lnTo>
                      <a:pt x="1814" y="81"/>
                    </a:lnTo>
                    <a:lnTo>
                      <a:pt x="1856" y="76"/>
                    </a:lnTo>
                    <a:lnTo>
                      <a:pt x="1897" y="72"/>
                    </a:lnTo>
                    <a:lnTo>
                      <a:pt x="1935" y="68"/>
                    </a:lnTo>
                    <a:lnTo>
                      <a:pt x="1969" y="64"/>
                    </a:lnTo>
                    <a:lnTo>
                      <a:pt x="1999" y="62"/>
                    </a:lnTo>
                    <a:lnTo>
                      <a:pt x="2026" y="60"/>
                    </a:lnTo>
                    <a:lnTo>
                      <a:pt x="2051" y="58"/>
                    </a:lnTo>
                    <a:lnTo>
                      <a:pt x="2071" y="58"/>
                    </a:lnTo>
                    <a:lnTo>
                      <a:pt x="2071" y="56"/>
                    </a:lnTo>
                    <a:lnTo>
                      <a:pt x="2054" y="51"/>
                    </a:lnTo>
                    <a:lnTo>
                      <a:pt x="2033" y="43"/>
                    </a:lnTo>
                    <a:lnTo>
                      <a:pt x="2009" y="34"/>
                    </a:lnTo>
                    <a:lnTo>
                      <a:pt x="1984" y="24"/>
                    </a:lnTo>
                    <a:lnTo>
                      <a:pt x="1959" y="15"/>
                    </a:lnTo>
                    <a:lnTo>
                      <a:pt x="1935" y="8"/>
                    </a:lnTo>
                    <a:lnTo>
                      <a:pt x="1912" y="3"/>
                    </a:lnTo>
                    <a:lnTo>
                      <a:pt x="1895" y="1"/>
                    </a:lnTo>
                    <a:lnTo>
                      <a:pt x="1877" y="1"/>
                    </a:lnTo>
                    <a:lnTo>
                      <a:pt x="1852" y="0"/>
                    </a:lnTo>
                    <a:lnTo>
                      <a:pt x="1817" y="0"/>
                    </a:lnTo>
                    <a:lnTo>
                      <a:pt x="1775" y="0"/>
                    </a:lnTo>
                    <a:lnTo>
                      <a:pt x="1725" y="0"/>
                    </a:lnTo>
                    <a:lnTo>
                      <a:pt x="1668" y="0"/>
                    </a:lnTo>
                    <a:lnTo>
                      <a:pt x="1606" y="0"/>
                    </a:lnTo>
                    <a:lnTo>
                      <a:pt x="1538" y="0"/>
                    </a:lnTo>
                    <a:lnTo>
                      <a:pt x="1467" y="0"/>
                    </a:lnTo>
                    <a:lnTo>
                      <a:pt x="1391" y="0"/>
                    </a:lnTo>
                    <a:lnTo>
                      <a:pt x="1311" y="0"/>
                    </a:lnTo>
                    <a:lnTo>
                      <a:pt x="1228" y="1"/>
                    </a:lnTo>
                    <a:lnTo>
                      <a:pt x="1144" y="1"/>
                    </a:lnTo>
                    <a:lnTo>
                      <a:pt x="1058" y="1"/>
                    </a:lnTo>
                    <a:lnTo>
                      <a:pt x="971" y="2"/>
                    </a:lnTo>
                    <a:lnTo>
                      <a:pt x="885" y="2"/>
                    </a:lnTo>
                    <a:lnTo>
                      <a:pt x="799" y="3"/>
                    </a:lnTo>
                    <a:lnTo>
                      <a:pt x="714" y="3"/>
                    </a:lnTo>
                    <a:lnTo>
                      <a:pt x="630" y="4"/>
                    </a:lnTo>
                    <a:lnTo>
                      <a:pt x="548" y="5"/>
                    </a:lnTo>
                    <a:lnTo>
                      <a:pt x="471" y="5"/>
                    </a:lnTo>
                    <a:lnTo>
                      <a:pt x="397" y="6"/>
                    </a:lnTo>
                    <a:lnTo>
                      <a:pt x="327" y="6"/>
                    </a:lnTo>
                    <a:lnTo>
                      <a:pt x="262" y="8"/>
                    </a:lnTo>
                    <a:lnTo>
                      <a:pt x="203" y="9"/>
                    </a:lnTo>
                    <a:lnTo>
                      <a:pt x="150" y="9"/>
                    </a:lnTo>
                    <a:lnTo>
                      <a:pt x="104" y="10"/>
                    </a:lnTo>
                    <a:lnTo>
                      <a:pt x="65" y="11"/>
                    </a:lnTo>
                    <a:lnTo>
                      <a:pt x="35" y="11"/>
                    </a:lnTo>
                    <a:lnTo>
                      <a:pt x="14" y="12"/>
                    </a:lnTo>
                    <a:lnTo>
                      <a:pt x="1" y="12"/>
                    </a:lnTo>
                    <a:lnTo>
                      <a:pt x="0" y="13"/>
                    </a:lnTo>
                    <a:close/>
                  </a:path>
                </a:pathLst>
              </a:custGeom>
              <a:solidFill>
                <a:srgbClr val="00FF00"/>
              </a:solidFill>
              <a:ln w="9525">
                <a:noFill/>
                <a:round/>
                <a:headEnd/>
                <a:tailEnd/>
              </a:ln>
            </p:spPr>
            <p:txBody>
              <a:bodyPr wrap="none" lIns="110377" tIns="55189" rIns="110377" bIns="55189">
                <a:spAutoFit/>
              </a:bodyPr>
              <a:lstStyle/>
              <a:p>
                <a:endParaRPr lang="de-DE"/>
              </a:p>
            </p:txBody>
          </p:sp>
          <p:sp>
            <p:nvSpPr>
              <p:cNvPr id="113691" name="Freeform 22"/>
              <p:cNvSpPr>
                <a:spLocks/>
              </p:cNvSpPr>
              <p:nvPr/>
            </p:nvSpPr>
            <p:spPr bwMode="auto">
              <a:xfrm>
                <a:off x="2652" y="3031"/>
                <a:ext cx="690" cy="41"/>
              </a:xfrm>
              <a:custGeom>
                <a:avLst/>
                <a:gdLst>
                  <a:gd name="T0" fmla="*/ 0 w 2071"/>
                  <a:gd name="T1" fmla="*/ 4 h 123"/>
                  <a:gd name="T2" fmla="*/ 66 w 2071"/>
                  <a:gd name="T3" fmla="*/ 17 h 123"/>
                  <a:gd name="T4" fmla="*/ 129 w 2071"/>
                  <a:gd name="T5" fmla="*/ 26 h 123"/>
                  <a:gd name="T6" fmla="*/ 190 w 2071"/>
                  <a:gd name="T7" fmla="*/ 32 h 123"/>
                  <a:gd name="T8" fmla="*/ 248 w 2071"/>
                  <a:gd name="T9" fmla="*/ 37 h 123"/>
                  <a:gd name="T10" fmla="*/ 304 w 2071"/>
                  <a:gd name="T11" fmla="*/ 40 h 123"/>
                  <a:gd name="T12" fmla="*/ 356 w 2071"/>
                  <a:gd name="T13" fmla="*/ 41 h 123"/>
                  <a:gd name="T14" fmla="*/ 406 w 2071"/>
                  <a:gd name="T15" fmla="*/ 41 h 123"/>
                  <a:gd name="T16" fmla="*/ 453 w 2071"/>
                  <a:gd name="T17" fmla="*/ 39 h 123"/>
                  <a:gd name="T18" fmla="*/ 496 w 2071"/>
                  <a:gd name="T19" fmla="*/ 37 h 123"/>
                  <a:gd name="T20" fmla="*/ 536 w 2071"/>
                  <a:gd name="T21" fmla="*/ 34 h 123"/>
                  <a:gd name="T22" fmla="*/ 572 w 2071"/>
                  <a:gd name="T23" fmla="*/ 30 h 123"/>
                  <a:gd name="T24" fmla="*/ 604 w 2071"/>
                  <a:gd name="T25" fmla="*/ 27 h 123"/>
                  <a:gd name="T26" fmla="*/ 632 w 2071"/>
                  <a:gd name="T27" fmla="*/ 24 h 123"/>
                  <a:gd name="T28" fmla="*/ 656 w 2071"/>
                  <a:gd name="T29" fmla="*/ 21 h 123"/>
                  <a:gd name="T30" fmla="*/ 675 w 2071"/>
                  <a:gd name="T31" fmla="*/ 20 h 123"/>
                  <a:gd name="T32" fmla="*/ 690 w 2071"/>
                  <a:gd name="T33" fmla="*/ 19 h 123"/>
                  <a:gd name="T34" fmla="*/ 690 w 2071"/>
                  <a:gd name="T35" fmla="*/ 19 h 123"/>
                  <a:gd name="T36" fmla="*/ 690 w 2071"/>
                  <a:gd name="T37" fmla="*/ 19 h 123"/>
                  <a:gd name="T38" fmla="*/ 690 w 2071"/>
                  <a:gd name="T39" fmla="*/ 19 h 123"/>
                  <a:gd name="T40" fmla="*/ 677 w 2071"/>
                  <a:gd name="T41" fmla="*/ 14 h 123"/>
                  <a:gd name="T42" fmla="*/ 661 w 2071"/>
                  <a:gd name="T43" fmla="*/ 8 h 123"/>
                  <a:gd name="T44" fmla="*/ 645 w 2071"/>
                  <a:gd name="T45" fmla="*/ 3 h 123"/>
                  <a:gd name="T46" fmla="*/ 631 w 2071"/>
                  <a:gd name="T47" fmla="*/ 0 h 123"/>
                  <a:gd name="T48" fmla="*/ 625 w 2071"/>
                  <a:gd name="T49" fmla="*/ 0 h 123"/>
                  <a:gd name="T50" fmla="*/ 605 w 2071"/>
                  <a:gd name="T51" fmla="*/ 0 h 123"/>
                  <a:gd name="T52" fmla="*/ 575 w 2071"/>
                  <a:gd name="T53" fmla="*/ 0 h 123"/>
                  <a:gd name="T54" fmla="*/ 535 w 2071"/>
                  <a:gd name="T55" fmla="*/ 0 h 123"/>
                  <a:gd name="T56" fmla="*/ 489 w 2071"/>
                  <a:gd name="T57" fmla="*/ 0 h 123"/>
                  <a:gd name="T58" fmla="*/ 437 w 2071"/>
                  <a:gd name="T59" fmla="*/ 0 h 123"/>
                  <a:gd name="T60" fmla="*/ 381 w 2071"/>
                  <a:gd name="T61" fmla="*/ 0 h 123"/>
                  <a:gd name="T62" fmla="*/ 324 w 2071"/>
                  <a:gd name="T63" fmla="*/ 1 h 123"/>
                  <a:gd name="T64" fmla="*/ 266 w 2071"/>
                  <a:gd name="T65" fmla="*/ 1 h 123"/>
                  <a:gd name="T66" fmla="*/ 210 w 2071"/>
                  <a:gd name="T67" fmla="*/ 1 h 123"/>
                  <a:gd name="T68" fmla="*/ 157 w 2071"/>
                  <a:gd name="T69" fmla="*/ 2 h 123"/>
                  <a:gd name="T70" fmla="*/ 109 w 2071"/>
                  <a:gd name="T71" fmla="*/ 2 h 123"/>
                  <a:gd name="T72" fmla="*/ 68 w 2071"/>
                  <a:gd name="T73" fmla="*/ 3 h 123"/>
                  <a:gd name="T74" fmla="*/ 35 w 2071"/>
                  <a:gd name="T75" fmla="*/ 3 h 123"/>
                  <a:gd name="T76" fmla="*/ 12 w 2071"/>
                  <a:gd name="T77" fmla="*/ 4 h 123"/>
                  <a:gd name="T78" fmla="*/ 0 w 2071"/>
                  <a:gd name="T79" fmla="*/ 4 h 1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71"/>
                  <a:gd name="T121" fmla="*/ 0 h 123"/>
                  <a:gd name="T122" fmla="*/ 2071 w 2071"/>
                  <a:gd name="T123" fmla="*/ 123 h 1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71" h="123">
                    <a:moveTo>
                      <a:pt x="0" y="13"/>
                    </a:moveTo>
                    <a:lnTo>
                      <a:pt x="0" y="13"/>
                    </a:lnTo>
                    <a:lnTo>
                      <a:pt x="99" y="32"/>
                    </a:lnTo>
                    <a:lnTo>
                      <a:pt x="197" y="50"/>
                    </a:lnTo>
                    <a:lnTo>
                      <a:pt x="293" y="64"/>
                    </a:lnTo>
                    <a:lnTo>
                      <a:pt x="387" y="78"/>
                    </a:lnTo>
                    <a:lnTo>
                      <a:pt x="480" y="89"/>
                    </a:lnTo>
                    <a:lnTo>
                      <a:pt x="570" y="97"/>
                    </a:lnTo>
                    <a:lnTo>
                      <a:pt x="659" y="105"/>
                    </a:lnTo>
                    <a:lnTo>
                      <a:pt x="745" y="112"/>
                    </a:lnTo>
                    <a:lnTo>
                      <a:pt x="830" y="116"/>
                    </a:lnTo>
                    <a:lnTo>
                      <a:pt x="913" y="120"/>
                    </a:lnTo>
                    <a:lnTo>
                      <a:pt x="993" y="122"/>
                    </a:lnTo>
                    <a:lnTo>
                      <a:pt x="1070" y="123"/>
                    </a:lnTo>
                    <a:lnTo>
                      <a:pt x="1147" y="123"/>
                    </a:lnTo>
                    <a:lnTo>
                      <a:pt x="1220" y="122"/>
                    </a:lnTo>
                    <a:lnTo>
                      <a:pt x="1292" y="120"/>
                    </a:lnTo>
                    <a:lnTo>
                      <a:pt x="1361" y="116"/>
                    </a:lnTo>
                    <a:lnTo>
                      <a:pt x="1426" y="114"/>
                    </a:lnTo>
                    <a:lnTo>
                      <a:pt x="1489" y="110"/>
                    </a:lnTo>
                    <a:lnTo>
                      <a:pt x="1551" y="105"/>
                    </a:lnTo>
                    <a:lnTo>
                      <a:pt x="1608" y="101"/>
                    </a:lnTo>
                    <a:lnTo>
                      <a:pt x="1665" y="96"/>
                    </a:lnTo>
                    <a:lnTo>
                      <a:pt x="1717" y="91"/>
                    </a:lnTo>
                    <a:lnTo>
                      <a:pt x="1766" y="86"/>
                    </a:lnTo>
                    <a:lnTo>
                      <a:pt x="1814" y="81"/>
                    </a:lnTo>
                    <a:lnTo>
                      <a:pt x="1856" y="76"/>
                    </a:lnTo>
                    <a:lnTo>
                      <a:pt x="1897" y="72"/>
                    </a:lnTo>
                    <a:lnTo>
                      <a:pt x="1935" y="68"/>
                    </a:lnTo>
                    <a:lnTo>
                      <a:pt x="1969" y="64"/>
                    </a:lnTo>
                    <a:lnTo>
                      <a:pt x="1999" y="62"/>
                    </a:lnTo>
                    <a:lnTo>
                      <a:pt x="2026" y="60"/>
                    </a:lnTo>
                    <a:lnTo>
                      <a:pt x="2051" y="58"/>
                    </a:lnTo>
                    <a:lnTo>
                      <a:pt x="2071" y="58"/>
                    </a:lnTo>
                    <a:lnTo>
                      <a:pt x="2071" y="56"/>
                    </a:lnTo>
                    <a:lnTo>
                      <a:pt x="2054" y="51"/>
                    </a:lnTo>
                    <a:lnTo>
                      <a:pt x="2033" y="43"/>
                    </a:lnTo>
                    <a:lnTo>
                      <a:pt x="2009" y="34"/>
                    </a:lnTo>
                    <a:lnTo>
                      <a:pt x="1984" y="24"/>
                    </a:lnTo>
                    <a:lnTo>
                      <a:pt x="1959" y="15"/>
                    </a:lnTo>
                    <a:lnTo>
                      <a:pt x="1935" y="8"/>
                    </a:lnTo>
                    <a:lnTo>
                      <a:pt x="1912" y="3"/>
                    </a:lnTo>
                    <a:lnTo>
                      <a:pt x="1895" y="1"/>
                    </a:lnTo>
                    <a:lnTo>
                      <a:pt x="1877" y="1"/>
                    </a:lnTo>
                    <a:lnTo>
                      <a:pt x="1852" y="0"/>
                    </a:lnTo>
                    <a:lnTo>
                      <a:pt x="1817" y="0"/>
                    </a:lnTo>
                    <a:lnTo>
                      <a:pt x="1775" y="0"/>
                    </a:lnTo>
                    <a:lnTo>
                      <a:pt x="1725" y="0"/>
                    </a:lnTo>
                    <a:lnTo>
                      <a:pt x="1668" y="0"/>
                    </a:lnTo>
                    <a:lnTo>
                      <a:pt x="1606" y="0"/>
                    </a:lnTo>
                    <a:lnTo>
                      <a:pt x="1538" y="0"/>
                    </a:lnTo>
                    <a:lnTo>
                      <a:pt x="1467" y="0"/>
                    </a:lnTo>
                    <a:lnTo>
                      <a:pt x="1391" y="0"/>
                    </a:lnTo>
                    <a:lnTo>
                      <a:pt x="1311" y="0"/>
                    </a:lnTo>
                    <a:lnTo>
                      <a:pt x="1228" y="1"/>
                    </a:lnTo>
                    <a:lnTo>
                      <a:pt x="1144" y="1"/>
                    </a:lnTo>
                    <a:lnTo>
                      <a:pt x="1058" y="1"/>
                    </a:lnTo>
                    <a:lnTo>
                      <a:pt x="971" y="2"/>
                    </a:lnTo>
                    <a:lnTo>
                      <a:pt x="885" y="2"/>
                    </a:lnTo>
                    <a:lnTo>
                      <a:pt x="799" y="3"/>
                    </a:lnTo>
                    <a:lnTo>
                      <a:pt x="714" y="3"/>
                    </a:lnTo>
                    <a:lnTo>
                      <a:pt x="630" y="4"/>
                    </a:lnTo>
                    <a:lnTo>
                      <a:pt x="548" y="5"/>
                    </a:lnTo>
                    <a:lnTo>
                      <a:pt x="471" y="5"/>
                    </a:lnTo>
                    <a:lnTo>
                      <a:pt x="397" y="6"/>
                    </a:lnTo>
                    <a:lnTo>
                      <a:pt x="327" y="6"/>
                    </a:lnTo>
                    <a:lnTo>
                      <a:pt x="262" y="8"/>
                    </a:lnTo>
                    <a:lnTo>
                      <a:pt x="203" y="9"/>
                    </a:lnTo>
                    <a:lnTo>
                      <a:pt x="150" y="9"/>
                    </a:lnTo>
                    <a:lnTo>
                      <a:pt x="104" y="10"/>
                    </a:lnTo>
                    <a:lnTo>
                      <a:pt x="65" y="11"/>
                    </a:lnTo>
                    <a:lnTo>
                      <a:pt x="35" y="11"/>
                    </a:lnTo>
                    <a:lnTo>
                      <a:pt x="14" y="12"/>
                    </a:lnTo>
                    <a:lnTo>
                      <a:pt x="1" y="12"/>
                    </a:lnTo>
                    <a:lnTo>
                      <a:pt x="0" y="13"/>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2" name="Freeform 23"/>
              <p:cNvSpPr>
                <a:spLocks/>
              </p:cNvSpPr>
              <p:nvPr/>
            </p:nvSpPr>
            <p:spPr bwMode="auto">
              <a:xfrm>
                <a:off x="2904" y="2577"/>
                <a:ext cx="216" cy="251"/>
              </a:xfrm>
              <a:custGeom>
                <a:avLst/>
                <a:gdLst>
                  <a:gd name="T0" fmla="*/ 6 w 647"/>
                  <a:gd name="T1" fmla="*/ 78 h 754"/>
                  <a:gd name="T2" fmla="*/ 18 w 647"/>
                  <a:gd name="T3" fmla="*/ 93 h 754"/>
                  <a:gd name="T4" fmla="*/ 30 w 647"/>
                  <a:gd name="T5" fmla="*/ 109 h 754"/>
                  <a:gd name="T6" fmla="*/ 33 w 647"/>
                  <a:gd name="T7" fmla="*/ 112 h 754"/>
                  <a:gd name="T8" fmla="*/ 36 w 647"/>
                  <a:gd name="T9" fmla="*/ 117 h 754"/>
                  <a:gd name="T10" fmla="*/ 42 w 647"/>
                  <a:gd name="T11" fmla="*/ 126 h 754"/>
                  <a:gd name="T12" fmla="*/ 53 w 647"/>
                  <a:gd name="T13" fmla="*/ 142 h 754"/>
                  <a:gd name="T14" fmla="*/ 65 w 647"/>
                  <a:gd name="T15" fmla="*/ 159 h 754"/>
                  <a:gd name="T16" fmla="*/ 78 w 647"/>
                  <a:gd name="T17" fmla="*/ 174 h 754"/>
                  <a:gd name="T18" fmla="*/ 91 w 647"/>
                  <a:gd name="T19" fmla="*/ 188 h 754"/>
                  <a:gd name="T20" fmla="*/ 105 w 647"/>
                  <a:gd name="T21" fmla="*/ 202 h 754"/>
                  <a:gd name="T22" fmla="*/ 111 w 647"/>
                  <a:gd name="T23" fmla="*/ 209 h 754"/>
                  <a:gd name="T24" fmla="*/ 122 w 647"/>
                  <a:gd name="T25" fmla="*/ 221 h 754"/>
                  <a:gd name="T26" fmla="*/ 133 w 647"/>
                  <a:gd name="T27" fmla="*/ 233 h 754"/>
                  <a:gd name="T28" fmla="*/ 148 w 647"/>
                  <a:gd name="T29" fmla="*/ 245 h 754"/>
                  <a:gd name="T30" fmla="*/ 177 w 647"/>
                  <a:gd name="T31" fmla="*/ 251 h 754"/>
                  <a:gd name="T32" fmla="*/ 204 w 647"/>
                  <a:gd name="T33" fmla="*/ 241 h 754"/>
                  <a:gd name="T34" fmla="*/ 214 w 647"/>
                  <a:gd name="T35" fmla="*/ 220 h 754"/>
                  <a:gd name="T36" fmla="*/ 216 w 647"/>
                  <a:gd name="T37" fmla="*/ 204 h 754"/>
                  <a:gd name="T38" fmla="*/ 216 w 647"/>
                  <a:gd name="T39" fmla="*/ 188 h 754"/>
                  <a:gd name="T40" fmla="*/ 216 w 647"/>
                  <a:gd name="T41" fmla="*/ 171 h 754"/>
                  <a:gd name="T42" fmla="*/ 214 w 647"/>
                  <a:gd name="T43" fmla="*/ 155 h 754"/>
                  <a:gd name="T44" fmla="*/ 210 w 647"/>
                  <a:gd name="T45" fmla="*/ 140 h 754"/>
                  <a:gd name="T46" fmla="*/ 204 w 647"/>
                  <a:gd name="T47" fmla="*/ 122 h 754"/>
                  <a:gd name="T48" fmla="*/ 196 w 647"/>
                  <a:gd name="T49" fmla="*/ 106 h 754"/>
                  <a:gd name="T50" fmla="*/ 185 w 647"/>
                  <a:gd name="T51" fmla="*/ 90 h 754"/>
                  <a:gd name="T52" fmla="*/ 172 w 647"/>
                  <a:gd name="T53" fmla="*/ 71 h 754"/>
                  <a:gd name="T54" fmla="*/ 160 w 647"/>
                  <a:gd name="T55" fmla="*/ 52 h 754"/>
                  <a:gd name="T56" fmla="*/ 151 w 647"/>
                  <a:gd name="T57" fmla="*/ 39 h 754"/>
                  <a:gd name="T58" fmla="*/ 143 w 647"/>
                  <a:gd name="T59" fmla="*/ 29 h 754"/>
                  <a:gd name="T60" fmla="*/ 136 w 647"/>
                  <a:gd name="T61" fmla="*/ 19 h 754"/>
                  <a:gd name="T62" fmla="*/ 131 w 647"/>
                  <a:gd name="T63" fmla="*/ 12 h 754"/>
                  <a:gd name="T64" fmla="*/ 124 w 647"/>
                  <a:gd name="T65" fmla="*/ 7 h 754"/>
                  <a:gd name="T66" fmla="*/ 113 w 647"/>
                  <a:gd name="T67" fmla="*/ 0 h 754"/>
                  <a:gd name="T68" fmla="*/ 92 w 647"/>
                  <a:gd name="T69" fmla="*/ 4 h 754"/>
                  <a:gd name="T70" fmla="*/ 71 w 647"/>
                  <a:gd name="T71" fmla="*/ 14 h 754"/>
                  <a:gd name="T72" fmla="*/ 56 w 647"/>
                  <a:gd name="T73" fmla="*/ 21 h 754"/>
                  <a:gd name="T74" fmla="*/ 41 w 647"/>
                  <a:gd name="T75" fmla="*/ 29 h 754"/>
                  <a:gd name="T76" fmla="*/ 28 w 647"/>
                  <a:gd name="T77" fmla="*/ 36 h 754"/>
                  <a:gd name="T78" fmla="*/ 13 w 647"/>
                  <a:gd name="T79" fmla="*/ 43 h 754"/>
                  <a:gd name="T80" fmla="*/ 2 w 647"/>
                  <a:gd name="T81" fmla="*/ 53 h 754"/>
                  <a:gd name="T82" fmla="*/ 0 w 647"/>
                  <a:gd name="T83" fmla="*/ 63 h 754"/>
                  <a:gd name="T84" fmla="*/ 1 w 647"/>
                  <a:gd name="T85" fmla="*/ 65 h 7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47"/>
                  <a:gd name="T130" fmla="*/ 0 h 754"/>
                  <a:gd name="T131" fmla="*/ 647 w 647"/>
                  <a:gd name="T132" fmla="*/ 754 h 75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47" h="754">
                    <a:moveTo>
                      <a:pt x="3" y="195"/>
                    </a:moveTo>
                    <a:lnTo>
                      <a:pt x="10" y="215"/>
                    </a:lnTo>
                    <a:lnTo>
                      <a:pt x="19" y="233"/>
                    </a:lnTo>
                    <a:lnTo>
                      <a:pt x="30" y="250"/>
                    </a:lnTo>
                    <a:lnTo>
                      <a:pt x="40" y="265"/>
                    </a:lnTo>
                    <a:lnTo>
                      <a:pt x="53" y="280"/>
                    </a:lnTo>
                    <a:lnTo>
                      <a:pt x="64" y="294"/>
                    </a:lnTo>
                    <a:lnTo>
                      <a:pt x="76" y="310"/>
                    </a:lnTo>
                    <a:lnTo>
                      <a:pt x="89" y="326"/>
                    </a:lnTo>
                    <a:lnTo>
                      <a:pt x="91" y="330"/>
                    </a:lnTo>
                    <a:lnTo>
                      <a:pt x="95" y="333"/>
                    </a:lnTo>
                    <a:lnTo>
                      <a:pt x="99" y="337"/>
                    </a:lnTo>
                    <a:lnTo>
                      <a:pt x="101" y="343"/>
                    </a:lnTo>
                    <a:lnTo>
                      <a:pt x="105" y="347"/>
                    </a:lnTo>
                    <a:lnTo>
                      <a:pt x="109" y="352"/>
                    </a:lnTo>
                    <a:lnTo>
                      <a:pt x="112" y="356"/>
                    </a:lnTo>
                    <a:lnTo>
                      <a:pt x="114" y="360"/>
                    </a:lnTo>
                    <a:lnTo>
                      <a:pt x="125" y="377"/>
                    </a:lnTo>
                    <a:lnTo>
                      <a:pt x="137" y="394"/>
                    </a:lnTo>
                    <a:lnTo>
                      <a:pt x="148" y="412"/>
                    </a:lnTo>
                    <a:lnTo>
                      <a:pt x="159" y="428"/>
                    </a:lnTo>
                    <a:lnTo>
                      <a:pt x="170" y="445"/>
                    </a:lnTo>
                    <a:lnTo>
                      <a:pt x="182" y="462"/>
                    </a:lnTo>
                    <a:lnTo>
                      <a:pt x="194" y="478"/>
                    </a:lnTo>
                    <a:lnTo>
                      <a:pt x="207" y="495"/>
                    </a:lnTo>
                    <a:lnTo>
                      <a:pt x="219" y="508"/>
                    </a:lnTo>
                    <a:lnTo>
                      <a:pt x="233" y="522"/>
                    </a:lnTo>
                    <a:lnTo>
                      <a:pt x="247" y="536"/>
                    </a:lnTo>
                    <a:lnTo>
                      <a:pt x="260" y="550"/>
                    </a:lnTo>
                    <a:lnTo>
                      <a:pt x="274" y="566"/>
                    </a:lnTo>
                    <a:lnTo>
                      <a:pt x="288" y="580"/>
                    </a:lnTo>
                    <a:lnTo>
                      <a:pt x="302" y="595"/>
                    </a:lnTo>
                    <a:lnTo>
                      <a:pt x="314" y="608"/>
                    </a:lnTo>
                    <a:lnTo>
                      <a:pt x="320" y="614"/>
                    </a:lnTo>
                    <a:lnTo>
                      <a:pt x="327" y="620"/>
                    </a:lnTo>
                    <a:lnTo>
                      <a:pt x="333" y="628"/>
                    </a:lnTo>
                    <a:lnTo>
                      <a:pt x="339" y="635"/>
                    </a:lnTo>
                    <a:lnTo>
                      <a:pt x="352" y="648"/>
                    </a:lnTo>
                    <a:lnTo>
                      <a:pt x="364" y="663"/>
                    </a:lnTo>
                    <a:lnTo>
                      <a:pt x="376" y="676"/>
                    </a:lnTo>
                    <a:lnTo>
                      <a:pt x="387" y="688"/>
                    </a:lnTo>
                    <a:lnTo>
                      <a:pt x="399" y="701"/>
                    </a:lnTo>
                    <a:lnTo>
                      <a:pt x="412" y="714"/>
                    </a:lnTo>
                    <a:lnTo>
                      <a:pt x="426" y="725"/>
                    </a:lnTo>
                    <a:lnTo>
                      <a:pt x="442" y="736"/>
                    </a:lnTo>
                    <a:lnTo>
                      <a:pt x="469" y="747"/>
                    </a:lnTo>
                    <a:lnTo>
                      <a:pt x="499" y="754"/>
                    </a:lnTo>
                    <a:lnTo>
                      <a:pt x="529" y="754"/>
                    </a:lnTo>
                    <a:lnTo>
                      <a:pt x="560" y="749"/>
                    </a:lnTo>
                    <a:lnTo>
                      <a:pt x="587" y="740"/>
                    </a:lnTo>
                    <a:lnTo>
                      <a:pt x="610" y="725"/>
                    </a:lnTo>
                    <a:lnTo>
                      <a:pt x="627" y="704"/>
                    </a:lnTo>
                    <a:lnTo>
                      <a:pt x="638" y="677"/>
                    </a:lnTo>
                    <a:lnTo>
                      <a:pt x="641" y="661"/>
                    </a:lnTo>
                    <a:lnTo>
                      <a:pt x="642" y="646"/>
                    </a:lnTo>
                    <a:lnTo>
                      <a:pt x="645" y="629"/>
                    </a:lnTo>
                    <a:lnTo>
                      <a:pt x="646" y="614"/>
                    </a:lnTo>
                    <a:lnTo>
                      <a:pt x="647" y="597"/>
                    </a:lnTo>
                    <a:lnTo>
                      <a:pt x="647" y="580"/>
                    </a:lnTo>
                    <a:lnTo>
                      <a:pt x="647" y="564"/>
                    </a:lnTo>
                    <a:lnTo>
                      <a:pt x="647" y="548"/>
                    </a:lnTo>
                    <a:lnTo>
                      <a:pt x="647" y="532"/>
                    </a:lnTo>
                    <a:lnTo>
                      <a:pt x="646" y="515"/>
                    </a:lnTo>
                    <a:lnTo>
                      <a:pt x="645" y="498"/>
                    </a:lnTo>
                    <a:lnTo>
                      <a:pt x="643" y="483"/>
                    </a:lnTo>
                    <a:lnTo>
                      <a:pt x="641" y="466"/>
                    </a:lnTo>
                    <a:lnTo>
                      <a:pt x="637" y="451"/>
                    </a:lnTo>
                    <a:lnTo>
                      <a:pt x="633" y="435"/>
                    </a:lnTo>
                    <a:lnTo>
                      <a:pt x="630" y="420"/>
                    </a:lnTo>
                    <a:lnTo>
                      <a:pt x="623" y="402"/>
                    </a:lnTo>
                    <a:lnTo>
                      <a:pt x="617" y="384"/>
                    </a:lnTo>
                    <a:lnTo>
                      <a:pt x="612" y="367"/>
                    </a:lnTo>
                    <a:lnTo>
                      <a:pt x="605" y="351"/>
                    </a:lnTo>
                    <a:lnTo>
                      <a:pt x="597" y="334"/>
                    </a:lnTo>
                    <a:lnTo>
                      <a:pt x="588" y="319"/>
                    </a:lnTo>
                    <a:lnTo>
                      <a:pt x="578" y="303"/>
                    </a:lnTo>
                    <a:lnTo>
                      <a:pt x="566" y="287"/>
                    </a:lnTo>
                    <a:lnTo>
                      <a:pt x="553" y="270"/>
                    </a:lnTo>
                    <a:lnTo>
                      <a:pt x="541" y="252"/>
                    </a:lnTo>
                    <a:lnTo>
                      <a:pt x="528" y="233"/>
                    </a:lnTo>
                    <a:lnTo>
                      <a:pt x="514" y="214"/>
                    </a:lnTo>
                    <a:lnTo>
                      <a:pt x="502" y="195"/>
                    </a:lnTo>
                    <a:lnTo>
                      <a:pt x="489" y="175"/>
                    </a:lnTo>
                    <a:lnTo>
                      <a:pt x="478" y="157"/>
                    </a:lnTo>
                    <a:lnTo>
                      <a:pt x="467" y="138"/>
                    </a:lnTo>
                    <a:lnTo>
                      <a:pt x="458" y="128"/>
                    </a:lnTo>
                    <a:lnTo>
                      <a:pt x="451" y="118"/>
                    </a:lnTo>
                    <a:lnTo>
                      <a:pt x="443" y="108"/>
                    </a:lnTo>
                    <a:lnTo>
                      <a:pt x="436" y="97"/>
                    </a:lnTo>
                    <a:lnTo>
                      <a:pt x="428" y="87"/>
                    </a:lnTo>
                    <a:lnTo>
                      <a:pt x="421" y="77"/>
                    </a:lnTo>
                    <a:lnTo>
                      <a:pt x="413" y="66"/>
                    </a:lnTo>
                    <a:lnTo>
                      <a:pt x="406" y="56"/>
                    </a:lnTo>
                    <a:lnTo>
                      <a:pt x="401" y="49"/>
                    </a:lnTo>
                    <a:lnTo>
                      <a:pt x="396" y="43"/>
                    </a:lnTo>
                    <a:lnTo>
                      <a:pt x="391" y="37"/>
                    </a:lnTo>
                    <a:lnTo>
                      <a:pt x="384" y="31"/>
                    </a:lnTo>
                    <a:lnTo>
                      <a:pt x="378" y="26"/>
                    </a:lnTo>
                    <a:lnTo>
                      <a:pt x="372" y="20"/>
                    </a:lnTo>
                    <a:lnTo>
                      <a:pt x="366" y="14"/>
                    </a:lnTo>
                    <a:lnTo>
                      <a:pt x="358" y="9"/>
                    </a:lnTo>
                    <a:lnTo>
                      <a:pt x="339" y="1"/>
                    </a:lnTo>
                    <a:lnTo>
                      <a:pt x="319" y="0"/>
                    </a:lnTo>
                    <a:lnTo>
                      <a:pt x="298" y="4"/>
                    </a:lnTo>
                    <a:lnTo>
                      <a:pt x="275" y="12"/>
                    </a:lnTo>
                    <a:lnTo>
                      <a:pt x="253" y="21"/>
                    </a:lnTo>
                    <a:lnTo>
                      <a:pt x="232" y="32"/>
                    </a:lnTo>
                    <a:lnTo>
                      <a:pt x="213" y="43"/>
                    </a:lnTo>
                    <a:lnTo>
                      <a:pt x="195" y="52"/>
                    </a:lnTo>
                    <a:lnTo>
                      <a:pt x="182" y="57"/>
                    </a:lnTo>
                    <a:lnTo>
                      <a:pt x="168" y="63"/>
                    </a:lnTo>
                    <a:lnTo>
                      <a:pt x="153" y="70"/>
                    </a:lnTo>
                    <a:lnTo>
                      <a:pt x="138" y="77"/>
                    </a:lnTo>
                    <a:lnTo>
                      <a:pt x="123" y="86"/>
                    </a:lnTo>
                    <a:lnTo>
                      <a:pt x="109" y="93"/>
                    </a:lnTo>
                    <a:lnTo>
                      <a:pt x="96" y="101"/>
                    </a:lnTo>
                    <a:lnTo>
                      <a:pt x="84" y="109"/>
                    </a:lnTo>
                    <a:lnTo>
                      <a:pt x="70" y="114"/>
                    </a:lnTo>
                    <a:lnTo>
                      <a:pt x="55" y="121"/>
                    </a:lnTo>
                    <a:lnTo>
                      <a:pt x="40" y="130"/>
                    </a:lnTo>
                    <a:lnTo>
                      <a:pt x="25" y="139"/>
                    </a:lnTo>
                    <a:lnTo>
                      <a:pt x="14" y="149"/>
                    </a:lnTo>
                    <a:lnTo>
                      <a:pt x="5" y="160"/>
                    </a:lnTo>
                    <a:lnTo>
                      <a:pt x="0" y="172"/>
                    </a:lnTo>
                    <a:lnTo>
                      <a:pt x="0" y="186"/>
                    </a:lnTo>
                    <a:lnTo>
                      <a:pt x="0" y="189"/>
                    </a:lnTo>
                    <a:lnTo>
                      <a:pt x="1" y="191"/>
                    </a:lnTo>
                    <a:lnTo>
                      <a:pt x="3" y="193"/>
                    </a:lnTo>
                    <a:lnTo>
                      <a:pt x="3" y="195"/>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693" name="Freeform 24"/>
              <p:cNvSpPr>
                <a:spLocks/>
              </p:cNvSpPr>
              <p:nvPr/>
            </p:nvSpPr>
            <p:spPr bwMode="auto">
              <a:xfrm>
                <a:off x="2904" y="2577"/>
                <a:ext cx="216" cy="251"/>
              </a:xfrm>
              <a:custGeom>
                <a:avLst/>
                <a:gdLst>
                  <a:gd name="T0" fmla="*/ 3 w 647"/>
                  <a:gd name="T1" fmla="*/ 72 h 754"/>
                  <a:gd name="T2" fmla="*/ 13 w 647"/>
                  <a:gd name="T3" fmla="*/ 88 h 754"/>
                  <a:gd name="T4" fmla="*/ 25 w 647"/>
                  <a:gd name="T5" fmla="*/ 103 h 754"/>
                  <a:gd name="T6" fmla="*/ 30 w 647"/>
                  <a:gd name="T7" fmla="*/ 110 h 754"/>
                  <a:gd name="T8" fmla="*/ 34 w 647"/>
                  <a:gd name="T9" fmla="*/ 114 h 754"/>
                  <a:gd name="T10" fmla="*/ 37 w 647"/>
                  <a:gd name="T11" fmla="*/ 119 h 754"/>
                  <a:gd name="T12" fmla="*/ 42 w 647"/>
                  <a:gd name="T13" fmla="*/ 126 h 754"/>
                  <a:gd name="T14" fmla="*/ 53 w 647"/>
                  <a:gd name="T15" fmla="*/ 142 h 754"/>
                  <a:gd name="T16" fmla="*/ 65 w 647"/>
                  <a:gd name="T17" fmla="*/ 159 h 754"/>
                  <a:gd name="T18" fmla="*/ 73 w 647"/>
                  <a:gd name="T19" fmla="*/ 169 h 754"/>
                  <a:gd name="T20" fmla="*/ 87 w 647"/>
                  <a:gd name="T21" fmla="*/ 183 h 754"/>
                  <a:gd name="T22" fmla="*/ 101 w 647"/>
                  <a:gd name="T23" fmla="*/ 198 h 754"/>
                  <a:gd name="T24" fmla="*/ 107 w 647"/>
                  <a:gd name="T25" fmla="*/ 204 h 754"/>
                  <a:gd name="T26" fmla="*/ 113 w 647"/>
                  <a:gd name="T27" fmla="*/ 211 h 754"/>
                  <a:gd name="T28" fmla="*/ 122 w 647"/>
                  <a:gd name="T29" fmla="*/ 221 h 754"/>
                  <a:gd name="T30" fmla="*/ 133 w 647"/>
                  <a:gd name="T31" fmla="*/ 233 h 754"/>
                  <a:gd name="T32" fmla="*/ 148 w 647"/>
                  <a:gd name="T33" fmla="*/ 245 h 754"/>
                  <a:gd name="T34" fmla="*/ 167 w 647"/>
                  <a:gd name="T35" fmla="*/ 251 h 754"/>
                  <a:gd name="T36" fmla="*/ 196 w 647"/>
                  <a:gd name="T37" fmla="*/ 246 h 754"/>
                  <a:gd name="T38" fmla="*/ 213 w 647"/>
                  <a:gd name="T39" fmla="*/ 225 h 754"/>
                  <a:gd name="T40" fmla="*/ 214 w 647"/>
                  <a:gd name="T41" fmla="*/ 215 h 754"/>
                  <a:gd name="T42" fmla="*/ 216 w 647"/>
                  <a:gd name="T43" fmla="*/ 199 h 754"/>
                  <a:gd name="T44" fmla="*/ 216 w 647"/>
                  <a:gd name="T45" fmla="*/ 182 h 754"/>
                  <a:gd name="T46" fmla="*/ 215 w 647"/>
                  <a:gd name="T47" fmla="*/ 166 h 754"/>
                  <a:gd name="T48" fmla="*/ 213 w 647"/>
                  <a:gd name="T49" fmla="*/ 150 h 754"/>
                  <a:gd name="T50" fmla="*/ 210 w 647"/>
                  <a:gd name="T51" fmla="*/ 140 h 754"/>
                  <a:gd name="T52" fmla="*/ 204 w 647"/>
                  <a:gd name="T53" fmla="*/ 122 h 754"/>
                  <a:gd name="T54" fmla="*/ 196 w 647"/>
                  <a:gd name="T55" fmla="*/ 106 h 754"/>
                  <a:gd name="T56" fmla="*/ 189 w 647"/>
                  <a:gd name="T57" fmla="*/ 96 h 754"/>
                  <a:gd name="T58" fmla="*/ 176 w 647"/>
                  <a:gd name="T59" fmla="*/ 78 h 754"/>
                  <a:gd name="T60" fmla="*/ 163 w 647"/>
                  <a:gd name="T61" fmla="*/ 58 h 754"/>
                  <a:gd name="T62" fmla="*/ 156 w 647"/>
                  <a:gd name="T63" fmla="*/ 46 h 754"/>
                  <a:gd name="T64" fmla="*/ 148 w 647"/>
                  <a:gd name="T65" fmla="*/ 36 h 754"/>
                  <a:gd name="T66" fmla="*/ 141 w 647"/>
                  <a:gd name="T67" fmla="*/ 26 h 754"/>
                  <a:gd name="T68" fmla="*/ 136 w 647"/>
                  <a:gd name="T69" fmla="*/ 19 h 754"/>
                  <a:gd name="T70" fmla="*/ 131 w 647"/>
                  <a:gd name="T71" fmla="*/ 12 h 754"/>
                  <a:gd name="T72" fmla="*/ 124 w 647"/>
                  <a:gd name="T73" fmla="*/ 7 h 754"/>
                  <a:gd name="T74" fmla="*/ 120 w 647"/>
                  <a:gd name="T75" fmla="*/ 3 h 754"/>
                  <a:gd name="T76" fmla="*/ 99 w 647"/>
                  <a:gd name="T77" fmla="*/ 1 h 754"/>
                  <a:gd name="T78" fmla="*/ 77 w 647"/>
                  <a:gd name="T79" fmla="*/ 11 h 754"/>
                  <a:gd name="T80" fmla="*/ 65 w 647"/>
                  <a:gd name="T81" fmla="*/ 17 h 754"/>
                  <a:gd name="T82" fmla="*/ 51 w 647"/>
                  <a:gd name="T83" fmla="*/ 23 h 754"/>
                  <a:gd name="T84" fmla="*/ 36 w 647"/>
                  <a:gd name="T85" fmla="*/ 31 h 754"/>
                  <a:gd name="T86" fmla="*/ 28 w 647"/>
                  <a:gd name="T87" fmla="*/ 36 h 754"/>
                  <a:gd name="T88" fmla="*/ 13 w 647"/>
                  <a:gd name="T89" fmla="*/ 43 h 754"/>
                  <a:gd name="T90" fmla="*/ 2 w 647"/>
                  <a:gd name="T91" fmla="*/ 53 h 754"/>
                  <a:gd name="T92" fmla="*/ 0 w 647"/>
                  <a:gd name="T93" fmla="*/ 62 h 754"/>
                  <a:gd name="T94" fmla="*/ 1 w 647"/>
                  <a:gd name="T95" fmla="*/ 64 h 75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7"/>
                  <a:gd name="T145" fmla="*/ 0 h 754"/>
                  <a:gd name="T146" fmla="*/ 647 w 647"/>
                  <a:gd name="T147" fmla="*/ 754 h 75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7" h="754">
                    <a:moveTo>
                      <a:pt x="3" y="195"/>
                    </a:moveTo>
                    <a:lnTo>
                      <a:pt x="3" y="195"/>
                    </a:lnTo>
                    <a:lnTo>
                      <a:pt x="10" y="215"/>
                    </a:lnTo>
                    <a:lnTo>
                      <a:pt x="19" y="233"/>
                    </a:lnTo>
                    <a:lnTo>
                      <a:pt x="30" y="250"/>
                    </a:lnTo>
                    <a:lnTo>
                      <a:pt x="40" y="265"/>
                    </a:lnTo>
                    <a:lnTo>
                      <a:pt x="53" y="280"/>
                    </a:lnTo>
                    <a:lnTo>
                      <a:pt x="64" y="294"/>
                    </a:lnTo>
                    <a:lnTo>
                      <a:pt x="76" y="310"/>
                    </a:lnTo>
                    <a:lnTo>
                      <a:pt x="89" y="326"/>
                    </a:lnTo>
                    <a:lnTo>
                      <a:pt x="91" y="330"/>
                    </a:lnTo>
                    <a:lnTo>
                      <a:pt x="95" y="333"/>
                    </a:lnTo>
                    <a:lnTo>
                      <a:pt x="99" y="337"/>
                    </a:lnTo>
                    <a:lnTo>
                      <a:pt x="101" y="343"/>
                    </a:lnTo>
                    <a:lnTo>
                      <a:pt x="105" y="347"/>
                    </a:lnTo>
                    <a:lnTo>
                      <a:pt x="109" y="352"/>
                    </a:lnTo>
                    <a:lnTo>
                      <a:pt x="112" y="356"/>
                    </a:lnTo>
                    <a:lnTo>
                      <a:pt x="114" y="360"/>
                    </a:lnTo>
                    <a:lnTo>
                      <a:pt x="125" y="377"/>
                    </a:lnTo>
                    <a:lnTo>
                      <a:pt x="137" y="394"/>
                    </a:lnTo>
                    <a:lnTo>
                      <a:pt x="148" y="412"/>
                    </a:lnTo>
                    <a:lnTo>
                      <a:pt x="159" y="428"/>
                    </a:lnTo>
                    <a:lnTo>
                      <a:pt x="170" y="445"/>
                    </a:lnTo>
                    <a:lnTo>
                      <a:pt x="182" y="462"/>
                    </a:lnTo>
                    <a:lnTo>
                      <a:pt x="194" y="478"/>
                    </a:lnTo>
                    <a:lnTo>
                      <a:pt x="207" y="495"/>
                    </a:lnTo>
                    <a:lnTo>
                      <a:pt x="219" y="508"/>
                    </a:lnTo>
                    <a:lnTo>
                      <a:pt x="233" y="522"/>
                    </a:lnTo>
                    <a:lnTo>
                      <a:pt x="247" y="536"/>
                    </a:lnTo>
                    <a:lnTo>
                      <a:pt x="260" y="550"/>
                    </a:lnTo>
                    <a:lnTo>
                      <a:pt x="274" y="566"/>
                    </a:lnTo>
                    <a:lnTo>
                      <a:pt x="288" y="580"/>
                    </a:lnTo>
                    <a:lnTo>
                      <a:pt x="302" y="595"/>
                    </a:lnTo>
                    <a:lnTo>
                      <a:pt x="314" y="608"/>
                    </a:lnTo>
                    <a:lnTo>
                      <a:pt x="320" y="614"/>
                    </a:lnTo>
                    <a:lnTo>
                      <a:pt x="327" y="620"/>
                    </a:lnTo>
                    <a:lnTo>
                      <a:pt x="333" y="628"/>
                    </a:lnTo>
                    <a:lnTo>
                      <a:pt x="339" y="635"/>
                    </a:lnTo>
                    <a:lnTo>
                      <a:pt x="352" y="648"/>
                    </a:lnTo>
                    <a:lnTo>
                      <a:pt x="364" y="663"/>
                    </a:lnTo>
                    <a:lnTo>
                      <a:pt x="376" y="676"/>
                    </a:lnTo>
                    <a:lnTo>
                      <a:pt x="387" y="688"/>
                    </a:lnTo>
                    <a:lnTo>
                      <a:pt x="399" y="701"/>
                    </a:lnTo>
                    <a:lnTo>
                      <a:pt x="412" y="714"/>
                    </a:lnTo>
                    <a:lnTo>
                      <a:pt x="426" y="725"/>
                    </a:lnTo>
                    <a:lnTo>
                      <a:pt x="442" y="736"/>
                    </a:lnTo>
                    <a:lnTo>
                      <a:pt x="469" y="747"/>
                    </a:lnTo>
                    <a:lnTo>
                      <a:pt x="499" y="754"/>
                    </a:lnTo>
                    <a:lnTo>
                      <a:pt x="529" y="754"/>
                    </a:lnTo>
                    <a:lnTo>
                      <a:pt x="560" y="749"/>
                    </a:lnTo>
                    <a:lnTo>
                      <a:pt x="587" y="740"/>
                    </a:lnTo>
                    <a:lnTo>
                      <a:pt x="610" y="725"/>
                    </a:lnTo>
                    <a:lnTo>
                      <a:pt x="627" y="704"/>
                    </a:lnTo>
                    <a:lnTo>
                      <a:pt x="638" y="677"/>
                    </a:lnTo>
                    <a:lnTo>
                      <a:pt x="641" y="661"/>
                    </a:lnTo>
                    <a:lnTo>
                      <a:pt x="642" y="646"/>
                    </a:lnTo>
                    <a:lnTo>
                      <a:pt x="645" y="629"/>
                    </a:lnTo>
                    <a:lnTo>
                      <a:pt x="646" y="614"/>
                    </a:lnTo>
                    <a:lnTo>
                      <a:pt x="647" y="597"/>
                    </a:lnTo>
                    <a:lnTo>
                      <a:pt x="647" y="580"/>
                    </a:lnTo>
                    <a:lnTo>
                      <a:pt x="647" y="564"/>
                    </a:lnTo>
                    <a:lnTo>
                      <a:pt x="647" y="548"/>
                    </a:lnTo>
                    <a:lnTo>
                      <a:pt x="647" y="532"/>
                    </a:lnTo>
                    <a:lnTo>
                      <a:pt x="646" y="515"/>
                    </a:lnTo>
                    <a:lnTo>
                      <a:pt x="645" y="498"/>
                    </a:lnTo>
                    <a:lnTo>
                      <a:pt x="643" y="483"/>
                    </a:lnTo>
                    <a:lnTo>
                      <a:pt x="641" y="466"/>
                    </a:lnTo>
                    <a:lnTo>
                      <a:pt x="637" y="451"/>
                    </a:lnTo>
                    <a:lnTo>
                      <a:pt x="633" y="435"/>
                    </a:lnTo>
                    <a:lnTo>
                      <a:pt x="630" y="420"/>
                    </a:lnTo>
                    <a:lnTo>
                      <a:pt x="623" y="402"/>
                    </a:lnTo>
                    <a:lnTo>
                      <a:pt x="617" y="384"/>
                    </a:lnTo>
                    <a:lnTo>
                      <a:pt x="612" y="367"/>
                    </a:lnTo>
                    <a:lnTo>
                      <a:pt x="605" y="351"/>
                    </a:lnTo>
                    <a:lnTo>
                      <a:pt x="597" y="334"/>
                    </a:lnTo>
                    <a:lnTo>
                      <a:pt x="588" y="319"/>
                    </a:lnTo>
                    <a:lnTo>
                      <a:pt x="578" y="303"/>
                    </a:lnTo>
                    <a:lnTo>
                      <a:pt x="566" y="287"/>
                    </a:lnTo>
                    <a:lnTo>
                      <a:pt x="553" y="270"/>
                    </a:lnTo>
                    <a:lnTo>
                      <a:pt x="541" y="252"/>
                    </a:lnTo>
                    <a:lnTo>
                      <a:pt x="528" y="233"/>
                    </a:lnTo>
                    <a:lnTo>
                      <a:pt x="514" y="214"/>
                    </a:lnTo>
                    <a:lnTo>
                      <a:pt x="502" y="195"/>
                    </a:lnTo>
                    <a:lnTo>
                      <a:pt x="489" y="175"/>
                    </a:lnTo>
                    <a:lnTo>
                      <a:pt x="478" y="157"/>
                    </a:lnTo>
                    <a:lnTo>
                      <a:pt x="467" y="138"/>
                    </a:lnTo>
                    <a:lnTo>
                      <a:pt x="458" y="128"/>
                    </a:lnTo>
                    <a:lnTo>
                      <a:pt x="451" y="118"/>
                    </a:lnTo>
                    <a:lnTo>
                      <a:pt x="443" y="108"/>
                    </a:lnTo>
                    <a:lnTo>
                      <a:pt x="436" y="97"/>
                    </a:lnTo>
                    <a:lnTo>
                      <a:pt x="428" y="87"/>
                    </a:lnTo>
                    <a:lnTo>
                      <a:pt x="421" y="77"/>
                    </a:lnTo>
                    <a:lnTo>
                      <a:pt x="413" y="66"/>
                    </a:lnTo>
                    <a:lnTo>
                      <a:pt x="406" y="56"/>
                    </a:lnTo>
                    <a:lnTo>
                      <a:pt x="401" y="49"/>
                    </a:lnTo>
                    <a:lnTo>
                      <a:pt x="396" y="43"/>
                    </a:lnTo>
                    <a:lnTo>
                      <a:pt x="391" y="37"/>
                    </a:lnTo>
                    <a:lnTo>
                      <a:pt x="384" y="31"/>
                    </a:lnTo>
                    <a:lnTo>
                      <a:pt x="378" y="26"/>
                    </a:lnTo>
                    <a:lnTo>
                      <a:pt x="372" y="20"/>
                    </a:lnTo>
                    <a:lnTo>
                      <a:pt x="366" y="14"/>
                    </a:lnTo>
                    <a:lnTo>
                      <a:pt x="358" y="9"/>
                    </a:lnTo>
                    <a:lnTo>
                      <a:pt x="339" y="1"/>
                    </a:lnTo>
                    <a:lnTo>
                      <a:pt x="319" y="0"/>
                    </a:lnTo>
                    <a:lnTo>
                      <a:pt x="298" y="4"/>
                    </a:lnTo>
                    <a:lnTo>
                      <a:pt x="275" y="12"/>
                    </a:lnTo>
                    <a:lnTo>
                      <a:pt x="253" y="21"/>
                    </a:lnTo>
                    <a:lnTo>
                      <a:pt x="232" y="32"/>
                    </a:lnTo>
                    <a:lnTo>
                      <a:pt x="213" y="43"/>
                    </a:lnTo>
                    <a:lnTo>
                      <a:pt x="195" y="52"/>
                    </a:lnTo>
                    <a:lnTo>
                      <a:pt x="182" y="57"/>
                    </a:lnTo>
                    <a:lnTo>
                      <a:pt x="168" y="63"/>
                    </a:lnTo>
                    <a:lnTo>
                      <a:pt x="153" y="70"/>
                    </a:lnTo>
                    <a:lnTo>
                      <a:pt x="138" y="77"/>
                    </a:lnTo>
                    <a:lnTo>
                      <a:pt x="123" y="86"/>
                    </a:lnTo>
                    <a:lnTo>
                      <a:pt x="109" y="93"/>
                    </a:lnTo>
                    <a:lnTo>
                      <a:pt x="96" y="101"/>
                    </a:lnTo>
                    <a:lnTo>
                      <a:pt x="84" y="109"/>
                    </a:lnTo>
                    <a:lnTo>
                      <a:pt x="70" y="114"/>
                    </a:lnTo>
                    <a:lnTo>
                      <a:pt x="55" y="121"/>
                    </a:lnTo>
                    <a:lnTo>
                      <a:pt x="40" y="130"/>
                    </a:lnTo>
                    <a:lnTo>
                      <a:pt x="25" y="139"/>
                    </a:lnTo>
                    <a:lnTo>
                      <a:pt x="14" y="149"/>
                    </a:lnTo>
                    <a:lnTo>
                      <a:pt x="5" y="160"/>
                    </a:lnTo>
                    <a:lnTo>
                      <a:pt x="0" y="172"/>
                    </a:lnTo>
                    <a:lnTo>
                      <a:pt x="0" y="186"/>
                    </a:lnTo>
                    <a:lnTo>
                      <a:pt x="0" y="189"/>
                    </a:lnTo>
                    <a:lnTo>
                      <a:pt x="1" y="191"/>
                    </a:lnTo>
                    <a:lnTo>
                      <a:pt x="3" y="193"/>
                    </a:lnTo>
                    <a:lnTo>
                      <a:pt x="3" y="195"/>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4" name="Freeform 25"/>
              <p:cNvSpPr>
                <a:spLocks/>
              </p:cNvSpPr>
              <p:nvPr/>
            </p:nvSpPr>
            <p:spPr bwMode="auto">
              <a:xfrm>
                <a:off x="2635" y="2569"/>
                <a:ext cx="108" cy="135"/>
              </a:xfrm>
              <a:custGeom>
                <a:avLst/>
                <a:gdLst>
                  <a:gd name="T0" fmla="*/ 4 w 324"/>
                  <a:gd name="T1" fmla="*/ 25 h 406"/>
                  <a:gd name="T2" fmla="*/ 3 w 324"/>
                  <a:gd name="T3" fmla="*/ 40 h 406"/>
                  <a:gd name="T4" fmla="*/ 2 w 324"/>
                  <a:gd name="T5" fmla="*/ 55 h 406"/>
                  <a:gd name="T6" fmla="*/ 0 w 324"/>
                  <a:gd name="T7" fmla="*/ 66 h 406"/>
                  <a:gd name="T8" fmla="*/ 0 w 324"/>
                  <a:gd name="T9" fmla="*/ 77 h 406"/>
                  <a:gd name="T10" fmla="*/ 5 w 324"/>
                  <a:gd name="T11" fmla="*/ 85 h 406"/>
                  <a:gd name="T12" fmla="*/ 8 w 324"/>
                  <a:gd name="T13" fmla="*/ 89 h 406"/>
                  <a:gd name="T14" fmla="*/ 9 w 324"/>
                  <a:gd name="T15" fmla="*/ 94 h 406"/>
                  <a:gd name="T16" fmla="*/ 11 w 324"/>
                  <a:gd name="T17" fmla="*/ 98 h 406"/>
                  <a:gd name="T18" fmla="*/ 14 w 324"/>
                  <a:gd name="T19" fmla="*/ 100 h 406"/>
                  <a:gd name="T20" fmla="*/ 18 w 324"/>
                  <a:gd name="T21" fmla="*/ 102 h 406"/>
                  <a:gd name="T22" fmla="*/ 24 w 324"/>
                  <a:gd name="T23" fmla="*/ 106 h 406"/>
                  <a:gd name="T24" fmla="*/ 26 w 324"/>
                  <a:gd name="T25" fmla="*/ 115 h 406"/>
                  <a:gd name="T26" fmla="*/ 28 w 324"/>
                  <a:gd name="T27" fmla="*/ 122 h 406"/>
                  <a:gd name="T28" fmla="*/ 30 w 324"/>
                  <a:gd name="T29" fmla="*/ 128 h 406"/>
                  <a:gd name="T30" fmla="*/ 33 w 324"/>
                  <a:gd name="T31" fmla="*/ 133 h 406"/>
                  <a:gd name="T32" fmla="*/ 42 w 324"/>
                  <a:gd name="T33" fmla="*/ 134 h 406"/>
                  <a:gd name="T34" fmla="*/ 46 w 324"/>
                  <a:gd name="T35" fmla="*/ 123 h 406"/>
                  <a:gd name="T36" fmla="*/ 44 w 324"/>
                  <a:gd name="T37" fmla="*/ 106 h 406"/>
                  <a:gd name="T38" fmla="*/ 41 w 324"/>
                  <a:gd name="T39" fmla="*/ 89 h 406"/>
                  <a:gd name="T40" fmla="*/ 42 w 324"/>
                  <a:gd name="T41" fmla="*/ 78 h 406"/>
                  <a:gd name="T42" fmla="*/ 47 w 324"/>
                  <a:gd name="T43" fmla="*/ 79 h 406"/>
                  <a:gd name="T44" fmla="*/ 54 w 324"/>
                  <a:gd name="T45" fmla="*/ 98 h 406"/>
                  <a:gd name="T46" fmla="*/ 59 w 324"/>
                  <a:gd name="T47" fmla="*/ 118 h 406"/>
                  <a:gd name="T48" fmla="*/ 64 w 324"/>
                  <a:gd name="T49" fmla="*/ 126 h 406"/>
                  <a:gd name="T50" fmla="*/ 70 w 324"/>
                  <a:gd name="T51" fmla="*/ 127 h 406"/>
                  <a:gd name="T52" fmla="*/ 73 w 324"/>
                  <a:gd name="T53" fmla="*/ 123 h 406"/>
                  <a:gd name="T54" fmla="*/ 74 w 324"/>
                  <a:gd name="T55" fmla="*/ 116 h 406"/>
                  <a:gd name="T56" fmla="*/ 73 w 324"/>
                  <a:gd name="T57" fmla="*/ 109 h 406"/>
                  <a:gd name="T58" fmla="*/ 70 w 324"/>
                  <a:gd name="T59" fmla="*/ 91 h 406"/>
                  <a:gd name="T60" fmla="*/ 68 w 324"/>
                  <a:gd name="T61" fmla="*/ 70 h 406"/>
                  <a:gd name="T62" fmla="*/ 68 w 324"/>
                  <a:gd name="T63" fmla="*/ 51 h 406"/>
                  <a:gd name="T64" fmla="*/ 74 w 324"/>
                  <a:gd name="T65" fmla="*/ 40 h 406"/>
                  <a:gd name="T66" fmla="*/ 83 w 324"/>
                  <a:gd name="T67" fmla="*/ 41 h 406"/>
                  <a:gd name="T68" fmla="*/ 89 w 324"/>
                  <a:gd name="T69" fmla="*/ 44 h 406"/>
                  <a:gd name="T70" fmla="*/ 93 w 324"/>
                  <a:gd name="T71" fmla="*/ 48 h 406"/>
                  <a:gd name="T72" fmla="*/ 98 w 324"/>
                  <a:gd name="T73" fmla="*/ 55 h 406"/>
                  <a:gd name="T74" fmla="*/ 106 w 324"/>
                  <a:gd name="T75" fmla="*/ 56 h 406"/>
                  <a:gd name="T76" fmla="*/ 108 w 324"/>
                  <a:gd name="T77" fmla="*/ 48 h 406"/>
                  <a:gd name="T78" fmla="*/ 106 w 324"/>
                  <a:gd name="T79" fmla="*/ 40 h 406"/>
                  <a:gd name="T80" fmla="*/ 100 w 324"/>
                  <a:gd name="T81" fmla="*/ 33 h 406"/>
                  <a:gd name="T82" fmla="*/ 90 w 324"/>
                  <a:gd name="T83" fmla="*/ 24 h 406"/>
                  <a:gd name="T84" fmla="*/ 80 w 324"/>
                  <a:gd name="T85" fmla="*/ 18 h 406"/>
                  <a:gd name="T86" fmla="*/ 75 w 324"/>
                  <a:gd name="T87" fmla="*/ 16 h 406"/>
                  <a:gd name="T88" fmla="*/ 70 w 324"/>
                  <a:gd name="T89" fmla="*/ 14 h 406"/>
                  <a:gd name="T90" fmla="*/ 66 w 324"/>
                  <a:gd name="T91" fmla="*/ 11 h 406"/>
                  <a:gd name="T92" fmla="*/ 63 w 324"/>
                  <a:gd name="T93" fmla="*/ 6 h 406"/>
                  <a:gd name="T94" fmla="*/ 60 w 324"/>
                  <a:gd name="T95" fmla="*/ 1 h 406"/>
                  <a:gd name="T96" fmla="*/ 48 w 324"/>
                  <a:gd name="T97" fmla="*/ 3 h 406"/>
                  <a:gd name="T98" fmla="*/ 29 w 324"/>
                  <a:gd name="T99" fmla="*/ 8 h 406"/>
                  <a:gd name="T100" fmla="*/ 11 w 324"/>
                  <a:gd name="T101" fmla="*/ 14 h 406"/>
                  <a:gd name="T102" fmla="*/ 6 w 324"/>
                  <a:gd name="T103" fmla="*/ 15 h 4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24"/>
                  <a:gd name="T157" fmla="*/ 0 h 406"/>
                  <a:gd name="T158" fmla="*/ 324 w 324"/>
                  <a:gd name="T159" fmla="*/ 406 h 4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24" h="406">
                    <a:moveTo>
                      <a:pt x="14" y="46"/>
                    </a:moveTo>
                    <a:lnTo>
                      <a:pt x="12" y="61"/>
                    </a:lnTo>
                    <a:lnTo>
                      <a:pt x="11" y="76"/>
                    </a:lnTo>
                    <a:lnTo>
                      <a:pt x="10" y="91"/>
                    </a:lnTo>
                    <a:lnTo>
                      <a:pt x="10" y="105"/>
                    </a:lnTo>
                    <a:lnTo>
                      <a:pt x="9" y="121"/>
                    </a:lnTo>
                    <a:lnTo>
                      <a:pt x="7" y="135"/>
                    </a:lnTo>
                    <a:lnTo>
                      <a:pt x="6" y="149"/>
                    </a:lnTo>
                    <a:lnTo>
                      <a:pt x="5" y="164"/>
                    </a:lnTo>
                    <a:lnTo>
                      <a:pt x="4" y="175"/>
                    </a:lnTo>
                    <a:lnTo>
                      <a:pt x="2" y="186"/>
                    </a:lnTo>
                    <a:lnTo>
                      <a:pt x="1" y="198"/>
                    </a:lnTo>
                    <a:lnTo>
                      <a:pt x="0" y="209"/>
                    </a:lnTo>
                    <a:lnTo>
                      <a:pt x="0" y="222"/>
                    </a:lnTo>
                    <a:lnTo>
                      <a:pt x="1" y="232"/>
                    </a:lnTo>
                    <a:lnTo>
                      <a:pt x="5" y="243"/>
                    </a:lnTo>
                    <a:lnTo>
                      <a:pt x="10" y="252"/>
                    </a:lnTo>
                    <a:lnTo>
                      <a:pt x="15" y="255"/>
                    </a:lnTo>
                    <a:lnTo>
                      <a:pt x="20" y="259"/>
                    </a:lnTo>
                    <a:lnTo>
                      <a:pt x="22" y="264"/>
                    </a:lnTo>
                    <a:lnTo>
                      <a:pt x="25" y="268"/>
                    </a:lnTo>
                    <a:lnTo>
                      <a:pt x="26" y="273"/>
                    </a:lnTo>
                    <a:lnTo>
                      <a:pt x="27" y="277"/>
                    </a:lnTo>
                    <a:lnTo>
                      <a:pt x="27" y="283"/>
                    </a:lnTo>
                    <a:lnTo>
                      <a:pt x="29" y="288"/>
                    </a:lnTo>
                    <a:lnTo>
                      <a:pt x="31" y="292"/>
                    </a:lnTo>
                    <a:lnTo>
                      <a:pt x="34" y="294"/>
                    </a:lnTo>
                    <a:lnTo>
                      <a:pt x="35" y="296"/>
                    </a:lnTo>
                    <a:lnTo>
                      <a:pt x="37" y="299"/>
                    </a:lnTo>
                    <a:lnTo>
                      <a:pt x="41" y="300"/>
                    </a:lnTo>
                    <a:lnTo>
                      <a:pt x="45" y="303"/>
                    </a:lnTo>
                    <a:lnTo>
                      <a:pt x="49" y="304"/>
                    </a:lnTo>
                    <a:lnTo>
                      <a:pt x="54" y="306"/>
                    </a:lnTo>
                    <a:lnTo>
                      <a:pt x="61" y="308"/>
                    </a:lnTo>
                    <a:lnTo>
                      <a:pt x="66" y="314"/>
                    </a:lnTo>
                    <a:lnTo>
                      <a:pt x="71" y="320"/>
                    </a:lnTo>
                    <a:lnTo>
                      <a:pt x="74" y="328"/>
                    </a:lnTo>
                    <a:lnTo>
                      <a:pt x="76" y="336"/>
                    </a:lnTo>
                    <a:lnTo>
                      <a:pt x="77" y="345"/>
                    </a:lnTo>
                    <a:lnTo>
                      <a:pt x="79" y="353"/>
                    </a:lnTo>
                    <a:lnTo>
                      <a:pt x="81" y="360"/>
                    </a:lnTo>
                    <a:lnTo>
                      <a:pt x="83" y="367"/>
                    </a:lnTo>
                    <a:lnTo>
                      <a:pt x="84" y="373"/>
                    </a:lnTo>
                    <a:lnTo>
                      <a:pt x="86" y="379"/>
                    </a:lnTo>
                    <a:lnTo>
                      <a:pt x="89" y="385"/>
                    </a:lnTo>
                    <a:lnTo>
                      <a:pt x="91" y="390"/>
                    </a:lnTo>
                    <a:lnTo>
                      <a:pt x="94" y="396"/>
                    </a:lnTo>
                    <a:lnTo>
                      <a:pt x="98" y="400"/>
                    </a:lnTo>
                    <a:lnTo>
                      <a:pt x="103" y="406"/>
                    </a:lnTo>
                    <a:lnTo>
                      <a:pt x="115" y="406"/>
                    </a:lnTo>
                    <a:lnTo>
                      <a:pt x="126" y="404"/>
                    </a:lnTo>
                    <a:lnTo>
                      <a:pt x="134" y="398"/>
                    </a:lnTo>
                    <a:lnTo>
                      <a:pt x="138" y="387"/>
                    </a:lnTo>
                    <a:lnTo>
                      <a:pt x="139" y="371"/>
                    </a:lnTo>
                    <a:lnTo>
                      <a:pt x="138" y="355"/>
                    </a:lnTo>
                    <a:lnTo>
                      <a:pt x="135" y="338"/>
                    </a:lnTo>
                    <a:lnTo>
                      <a:pt x="131" y="320"/>
                    </a:lnTo>
                    <a:lnTo>
                      <a:pt x="128" y="303"/>
                    </a:lnTo>
                    <a:lnTo>
                      <a:pt x="125" y="285"/>
                    </a:lnTo>
                    <a:lnTo>
                      <a:pt x="123" y="267"/>
                    </a:lnTo>
                    <a:lnTo>
                      <a:pt x="121" y="250"/>
                    </a:lnTo>
                    <a:lnTo>
                      <a:pt x="124" y="243"/>
                    </a:lnTo>
                    <a:lnTo>
                      <a:pt x="126" y="234"/>
                    </a:lnTo>
                    <a:lnTo>
                      <a:pt x="129" y="226"/>
                    </a:lnTo>
                    <a:lnTo>
                      <a:pt x="131" y="218"/>
                    </a:lnTo>
                    <a:lnTo>
                      <a:pt x="140" y="237"/>
                    </a:lnTo>
                    <a:lnTo>
                      <a:pt x="149" y="256"/>
                    </a:lnTo>
                    <a:lnTo>
                      <a:pt x="155" y="275"/>
                    </a:lnTo>
                    <a:lnTo>
                      <a:pt x="163" y="295"/>
                    </a:lnTo>
                    <a:lnTo>
                      <a:pt x="168" y="316"/>
                    </a:lnTo>
                    <a:lnTo>
                      <a:pt x="174" y="336"/>
                    </a:lnTo>
                    <a:lnTo>
                      <a:pt x="178" y="355"/>
                    </a:lnTo>
                    <a:lnTo>
                      <a:pt x="183" y="375"/>
                    </a:lnTo>
                    <a:lnTo>
                      <a:pt x="188" y="377"/>
                    </a:lnTo>
                    <a:lnTo>
                      <a:pt x="193" y="380"/>
                    </a:lnTo>
                    <a:lnTo>
                      <a:pt x="198" y="381"/>
                    </a:lnTo>
                    <a:lnTo>
                      <a:pt x="205" y="383"/>
                    </a:lnTo>
                    <a:lnTo>
                      <a:pt x="211" y="381"/>
                    </a:lnTo>
                    <a:lnTo>
                      <a:pt x="215" y="379"/>
                    </a:lnTo>
                    <a:lnTo>
                      <a:pt x="219" y="375"/>
                    </a:lnTo>
                    <a:lnTo>
                      <a:pt x="220" y="369"/>
                    </a:lnTo>
                    <a:lnTo>
                      <a:pt x="221" y="364"/>
                    </a:lnTo>
                    <a:lnTo>
                      <a:pt x="221" y="357"/>
                    </a:lnTo>
                    <a:lnTo>
                      <a:pt x="221" y="350"/>
                    </a:lnTo>
                    <a:lnTo>
                      <a:pt x="221" y="345"/>
                    </a:lnTo>
                    <a:lnTo>
                      <a:pt x="220" y="338"/>
                    </a:lnTo>
                    <a:lnTo>
                      <a:pt x="219" y="327"/>
                    </a:lnTo>
                    <a:lnTo>
                      <a:pt x="216" y="313"/>
                    </a:lnTo>
                    <a:lnTo>
                      <a:pt x="214" y="295"/>
                    </a:lnTo>
                    <a:lnTo>
                      <a:pt x="211" y="275"/>
                    </a:lnTo>
                    <a:lnTo>
                      <a:pt x="208" y="254"/>
                    </a:lnTo>
                    <a:lnTo>
                      <a:pt x="205" y="233"/>
                    </a:lnTo>
                    <a:lnTo>
                      <a:pt x="204" y="210"/>
                    </a:lnTo>
                    <a:lnTo>
                      <a:pt x="203" y="189"/>
                    </a:lnTo>
                    <a:lnTo>
                      <a:pt x="204" y="169"/>
                    </a:lnTo>
                    <a:lnTo>
                      <a:pt x="205" y="153"/>
                    </a:lnTo>
                    <a:lnTo>
                      <a:pt x="209" y="137"/>
                    </a:lnTo>
                    <a:lnTo>
                      <a:pt x="215" y="126"/>
                    </a:lnTo>
                    <a:lnTo>
                      <a:pt x="223" y="119"/>
                    </a:lnTo>
                    <a:lnTo>
                      <a:pt x="233" y="117"/>
                    </a:lnTo>
                    <a:lnTo>
                      <a:pt x="246" y="121"/>
                    </a:lnTo>
                    <a:lnTo>
                      <a:pt x="250" y="123"/>
                    </a:lnTo>
                    <a:lnTo>
                      <a:pt x="256" y="126"/>
                    </a:lnTo>
                    <a:lnTo>
                      <a:pt x="261" y="128"/>
                    </a:lnTo>
                    <a:lnTo>
                      <a:pt x="266" y="131"/>
                    </a:lnTo>
                    <a:lnTo>
                      <a:pt x="271" y="134"/>
                    </a:lnTo>
                    <a:lnTo>
                      <a:pt x="275" y="138"/>
                    </a:lnTo>
                    <a:lnTo>
                      <a:pt x="278" y="145"/>
                    </a:lnTo>
                    <a:lnTo>
                      <a:pt x="283" y="153"/>
                    </a:lnTo>
                    <a:lnTo>
                      <a:pt x="288" y="159"/>
                    </a:lnTo>
                    <a:lnTo>
                      <a:pt x="294" y="166"/>
                    </a:lnTo>
                    <a:lnTo>
                      <a:pt x="303" y="171"/>
                    </a:lnTo>
                    <a:lnTo>
                      <a:pt x="314" y="172"/>
                    </a:lnTo>
                    <a:lnTo>
                      <a:pt x="319" y="167"/>
                    </a:lnTo>
                    <a:lnTo>
                      <a:pt x="322" y="162"/>
                    </a:lnTo>
                    <a:lnTo>
                      <a:pt x="324" y="154"/>
                    </a:lnTo>
                    <a:lnTo>
                      <a:pt x="323" y="145"/>
                    </a:lnTo>
                    <a:lnTo>
                      <a:pt x="322" y="136"/>
                    </a:lnTo>
                    <a:lnTo>
                      <a:pt x="319" y="128"/>
                    </a:lnTo>
                    <a:lnTo>
                      <a:pt x="317" y="121"/>
                    </a:lnTo>
                    <a:lnTo>
                      <a:pt x="313" y="114"/>
                    </a:lnTo>
                    <a:lnTo>
                      <a:pt x="307" y="107"/>
                    </a:lnTo>
                    <a:lnTo>
                      <a:pt x="299" y="100"/>
                    </a:lnTo>
                    <a:lnTo>
                      <a:pt x="290" y="90"/>
                    </a:lnTo>
                    <a:lnTo>
                      <a:pt x="279" y="81"/>
                    </a:lnTo>
                    <a:lnTo>
                      <a:pt x="269" y="71"/>
                    </a:lnTo>
                    <a:lnTo>
                      <a:pt x="259" y="63"/>
                    </a:lnTo>
                    <a:lnTo>
                      <a:pt x="249" y="57"/>
                    </a:lnTo>
                    <a:lnTo>
                      <a:pt x="241" y="54"/>
                    </a:lnTo>
                    <a:lnTo>
                      <a:pt x="235" y="52"/>
                    </a:lnTo>
                    <a:lnTo>
                      <a:pt x="230" y="50"/>
                    </a:lnTo>
                    <a:lnTo>
                      <a:pt x="225" y="48"/>
                    </a:lnTo>
                    <a:lnTo>
                      <a:pt x="221" y="46"/>
                    </a:lnTo>
                    <a:lnTo>
                      <a:pt x="216" y="44"/>
                    </a:lnTo>
                    <a:lnTo>
                      <a:pt x="211" y="42"/>
                    </a:lnTo>
                    <a:lnTo>
                      <a:pt x="206" y="40"/>
                    </a:lnTo>
                    <a:lnTo>
                      <a:pt x="201" y="36"/>
                    </a:lnTo>
                    <a:lnTo>
                      <a:pt x="199" y="32"/>
                    </a:lnTo>
                    <a:lnTo>
                      <a:pt x="196" y="27"/>
                    </a:lnTo>
                    <a:lnTo>
                      <a:pt x="193" y="23"/>
                    </a:lnTo>
                    <a:lnTo>
                      <a:pt x="190" y="17"/>
                    </a:lnTo>
                    <a:lnTo>
                      <a:pt x="188" y="13"/>
                    </a:lnTo>
                    <a:lnTo>
                      <a:pt x="185" y="9"/>
                    </a:lnTo>
                    <a:lnTo>
                      <a:pt x="181" y="4"/>
                    </a:lnTo>
                    <a:lnTo>
                      <a:pt x="178" y="0"/>
                    </a:lnTo>
                    <a:lnTo>
                      <a:pt x="160" y="4"/>
                    </a:lnTo>
                    <a:lnTo>
                      <a:pt x="143" y="9"/>
                    </a:lnTo>
                    <a:lnTo>
                      <a:pt x="124" y="13"/>
                    </a:lnTo>
                    <a:lnTo>
                      <a:pt x="106" y="19"/>
                    </a:lnTo>
                    <a:lnTo>
                      <a:pt x="88" y="24"/>
                    </a:lnTo>
                    <a:lnTo>
                      <a:pt x="69" y="30"/>
                    </a:lnTo>
                    <a:lnTo>
                      <a:pt x="51" y="36"/>
                    </a:lnTo>
                    <a:lnTo>
                      <a:pt x="34" y="42"/>
                    </a:lnTo>
                    <a:lnTo>
                      <a:pt x="27" y="43"/>
                    </a:lnTo>
                    <a:lnTo>
                      <a:pt x="22" y="44"/>
                    </a:lnTo>
                    <a:lnTo>
                      <a:pt x="17" y="45"/>
                    </a:lnTo>
                    <a:lnTo>
                      <a:pt x="14" y="46"/>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695" name="Freeform 26"/>
              <p:cNvSpPr>
                <a:spLocks/>
              </p:cNvSpPr>
              <p:nvPr/>
            </p:nvSpPr>
            <p:spPr bwMode="auto">
              <a:xfrm>
                <a:off x="2635" y="2569"/>
                <a:ext cx="108" cy="135"/>
              </a:xfrm>
              <a:custGeom>
                <a:avLst/>
                <a:gdLst>
                  <a:gd name="T0" fmla="*/ 4 w 324"/>
                  <a:gd name="T1" fmla="*/ 20 h 406"/>
                  <a:gd name="T2" fmla="*/ 3 w 324"/>
                  <a:gd name="T3" fmla="*/ 35 h 406"/>
                  <a:gd name="T4" fmla="*/ 2 w 324"/>
                  <a:gd name="T5" fmla="*/ 50 h 406"/>
                  <a:gd name="T6" fmla="*/ 1 w 324"/>
                  <a:gd name="T7" fmla="*/ 58 h 406"/>
                  <a:gd name="T8" fmla="*/ 0 w 324"/>
                  <a:gd name="T9" fmla="*/ 69 h 406"/>
                  <a:gd name="T10" fmla="*/ 2 w 324"/>
                  <a:gd name="T11" fmla="*/ 81 h 406"/>
                  <a:gd name="T12" fmla="*/ 5 w 324"/>
                  <a:gd name="T13" fmla="*/ 85 h 406"/>
                  <a:gd name="T14" fmla="*/ 8 w 324"/>
                  <a:gd name="T15" fmla="*/ 89 h 406"/>
                  <a:gd name="T16" fmla="*/ 9 w 324"/>
                  <a:gd name="T17" fmla="*/ 94 h 406"/>
                  <a:gd name="T18" fmla="*/ 10 w 324"/>
                  <a:gd name="T19" fmla="*/ 97 h 406"/>
                  <a:gd name="T20" fmla="*/ 12 w 324"/>
                  <a:gd name="T21" fmla="*/ 99 h 406"/>
                  <a:gd name="T22" fmla="*/ 15 w 324"/>
                  <a:gd name="T23" fmla="*/ 101 h 406"/>
                  <a:gd name="T24" fmla="*/ 18 w 324"/>
                  <a:gd name="T25" fmla="*/ 102 h 406"/>
                  <a:gd name="T26" fmla="*/ 24 w 324"/>
                  <a:gd name="T27" fmla="*/ 106 h 406"/>
                  <a:gd name="T28" fmla="*/ 26 w 324"/>
                  <a:gd name="T29" fmla="*/ 115 h 406"/>
                  <a:gd name="T30" fmla="*/ 27 w 324"/>
                  <a:gd name="T31" fmla="*/ 120 h 406"/>
                  <a:gd name="T32" fmla="*/ 29 w 324"/>
                  <a:gd name="T33" fmla="*/ 126 h 406"/>
                  <a:gd name="T34" fmla="*/ 31 w 324"/>
                  <a:gd name="T35" fmla="*/ 132 h 406"/>
                  <a:gd name="T36" fmla="*/ 34 w 324"/>
                  <a:gd name="T37" fmla="*/ 135 h 406"/>
                  <a:gd name="T38" fmla="*/ 45 w 324"/>
                  <a:gd name="T39" fmla="*/ 132 h 406"/>
                  <a:gd name="T40" fmla="*/ 46 w 324"/>
                  <a:gd name="T41" fmla="*/ 123 h 406"/>
                  <a:gd name="T42" fmla="*/ 44 w 324"/>
                  <a:gd name="T43" fmla="*/ 106 h 406"/>
                  <a:gd name="T44" fmla="*/ 41 w 324"/>
                  <a:gd name="T45" fmla="*/ 89 h 406"/>
                  <a:gd name="T46" fmla="*/ 41 w 324"/>
                  <a:gd name="T47" fmla="*/ 81 h 406"/>
                  <a:gd name="T48" fmla="*/ 44 w 324"/>
                  <a:gd name="T49" fmla="*/ 72 h 406"/>
                  <a:gd name="T50" fmla="*/ 50 w 324"/>
                  <a:gd name="T51" fmla="*/ 85 h 406"/>
                  <a:gd name="T52" fmla="*/ 56 w 324"/>
                  <a:gd name="T53" fmla="*/ 105 h 406"/>
                  <a:gd name="T54" fmla="*/ 61 w 324"/>
                  <a:gd name="T55" fmla="*/ 125 h 406"/>
                  <a:gd name="T56" fmla="*/ 64 w 324"/>
                  <a:gd name="T57" fmla="*/ 126 h 406"/>
                  <a:gd name="T58" fmla="*/ 68 w 324"/>
                  <a:gd name="T59" fmla="*/ 127 h 406"/>
                  <a:gd name="T60" fmla="*/ 73 w 324"/>
                  <a:gd name="T61" fmla="*/ 125 h 406"/>
                  <a:gd name="T62" fmla="*/ 74 w 324"/>
                  <a:gd name="T63" fmla="*/ 119 h 406"/>
                  <a:gd name="T64" fmla="*/ 74 w 324"/>
                  <a:gd name="T65" fmla="*/ 115 h 406"/>
                  <a:gd name="T66" fmla="*/ 72 w 324"/>
                  <a:gd name="T67" fmla="*/ 104 h 406"/>
                  <a:gd name="T68" fmla="*/ 69 w 324"/>
                  <a:gd name="T69" fmla="*/ 84 h 406"/>
                  <a:gd name="T70" fmla="*/ 68 w 324"/>
                  <a:gd name="T71" fmla="*/ 63 h 406"/>
                  <a:gd name="T72" fmla="*/ 70 w 324"/>
                  <a:gd name="T73" fmla="*/ 46 h 406"/>
                  <a:gd name="T74" fmla="*/ 78 w 324"/>
                  <a:gd name="T75" fmla="*/ 39 h 406"/>
                  <a:gd name="T76" fmla="*/ 83 w 324"/>
                  <a:gd name="T77" fmla="*/ 41 h 406"/>
                  <a:gd name="T78" fmla="*/ 89 w 324"/>
                  <a:gd name="T79" fmla="*/ 44 h 406"/>
                  <a:gd name="T80" fmla="*/ 92 w 324"/>
                  <a:gd name="T81" fmla="*/ 46 h 406"/>
                  <a:gd name="T82" fmla="*/ 96 w 324"/>
                  <a:gd name="T83" fmla="*/ 53 h 406"/>
                  <a:gd name="T84" fmla="*/ 105 w 324"/>
                  <a:gd name="T85" fmla="*/ 57 h 406"/>
                  <a:gd name="T86" fmla="*/ 107 w 324"/>
                  <a:gd name="T87" fmla="*/ 54 h 406"/>
                  <a:gd name="T88" fmla="*/ 107 w 324"/>
                  <a:gd name="T89" fmla="*/ 45 h 406"/>
                  <a:gd name="T90" fmla="*/ 104 w 324"/>
                  <a:gd name="T91" fmla="*/ 38 h 406"/>
                  <a:gd name="T92" fmla="*/ 100 w 324"/>
                  <a:gd name="T93" fmla="*/ 33 h 406"/>
                  <a:gd name="T94" fmla="*/ 90 w 324"/>
                  <a:gd name="T95" fmla="*/ 24 h 406"/>
                  <a:gd name="T96" fmla="*/ 80 w 324"/>
                  <a:gd name="T97" fmla="*/ 18 h 406"/>
                  <a:gd name="T98" fmla="*/ 77 w 324"/>
                  <a:gd name="T99" fmla="*/ 17 h 406"/>
                  <a:gd name="T100" fmla="*/ 72 w 324"/>
                  <a:gd name="T101" fmla="*/ 15 h 406"/>
                  <a:gd name="T102" fmla="*/ 67 w 324"/>
                  <a:gd name="T103" fmla="*/ 12 h 406"/>
                  <a:gd name="T104" fmla="*/ 65 w 324"/>
                  <a:gd name="T105" fmla="*/ 9 h 406"/>
                  <a:gd name="T106" fmla="*/ 63 w 324"/>
                  <a:gd name="T107" fmla="*/ 4 h 406"/>
                  <a:gd name="T108" fmla="*/ 59 w 324"/>
                  <a:gd name="T109" fmla="*/ 0 h 406"/>
                  <a:gd name="T110" fmla="*/ 48 w 324"/>
                  <a:gd name="T111" fmla="*/ 3 h 406"/>
                  <a:gd name="T112" fmla="*/ 29 w 324"/>
                  <a:gd name="T113" fmla="*/ 8 h 406"/>
                  <a:gd name="T114" fmla="*/ 11 w 324"/>
                  <a:gd name="T115" fmla="*/ 14 h 406"/>
                  <a:gd name="T116" fmla="*/ 7 w 324"/>
                  <a:gd name="T117" fmla="*/ 15 h 4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4"/>
                  <a:gd name="T178" fmla="*/ 0 h 406"/>
                  <a:gd name="T179" fmla="*/ 324 w 324"/>
                  <a:gd name="T180" fmla="*/ 406 h 4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4" h="406">
                    <a:moveTo>
                      <a:pt x="14" y="46"/>
                    </a:moveTo>
                    <a:lnTo>
                      <a:pt x="14" y="46"/>
                    </a:lnTo>
                    <a:lnTo>
                      <a:pt x="12" y="61"/>
                    </a:lnTo>
                    <a:lnTo>
                      <a:pt x="11" y="76"/>
                    </a:lnTo>
                    <a:lnTo>
                      <a:pt x="10" y="91"/>
                    </a:lnTo>
                    <a:lnTo>
                      <a:pt x="10" y="105"/>
                    </a:lnTo>
                    <a:lnTo>
                      <a:pt x="9" y="121"/>
                    </a:lnTo>
                    <a:lnTo>
                      <a:pt x="7" y="135"/>
                    </a:lnTo>
                    <a:lnTo>
                      <a:pt x="6" y="149"/>
                    </a:lnTo>
                    <a:lnTo>
                      <a:pt x="5" y="164"/>
                    </a:lnTo>
                    <a:lnTo>
                      <a:pt x="4" y="175"/>
                    </a:lnTo>
                    <a:lnTo>
                      <a:pt x="2" y="186"/>
                    </a:lnTo>
                    <a:lnTo>
                      <a:pt x="1" y="198"/>
                    </a:lnTo>
                    <a:lnTo>
                      <a:pt x="0" y="209"/>
                    </a:lnTo>
                    <a:lnTo>
                      <a:pt x="0" y="222"/>
                    </a:lnTo>
                    <a:lnTo>
                      <a:pt x="1" y="232"/>
                    </a:lnTo>
                    <a:lnTo>
                      <a:pt x="5" y="243"/>
                    </a:lnTo>
                    <a:lnTo>
                      <a:pt x="10" y="252"/>
                    </a:lnTo>
                    <a:lnTo>
                      <a:pt x="15" y="255"/>
                    </a:lnTo>
                    <a:lnTo>
                      <a:pt x="20" y="259"/>
                    </a:lnTo>
                    <a:lnTo>
                      <a:pt x="22" y="264"/>
                    </a:lnTo>
                    <a:lnTo>
                      <a:pt x="25" y="268"/>
                    </a:lnTo>
                    <a:lnTo>
                      <a:pt x="26" y="273"/>
                    </a:lnTo>
                    <a:lnTo>
                      <a:pt x="27" y="277"/>
                    </a:lnTo>
                    <a:lnTo>
                      <a:pt x="27" y="283"/>
                    </a:lnTo>
                    <a:lnTo>
                      <a:pt x="29" y="288"/>
                    </a:lnTo>
                    <a:lnTo>
                      <a:pt x="31" y="292"/>
                    </a:lnTo>
                    <a:lnTo>
                      <a:pt x="34" y="294"/>
                    </a:lnTo>
                    <a:lnTo>
                      <a:pt x="35" y="296"/>
                    </a:lnTo>
                    <a:lnTo>
                      <a:pt x="37" y="299"/>
                    </a:lnTo>
                    <a:lnTo>
                      <a:pt x="41" y="300"/>
                    </a:lnTo>
                    <a:lnTo>
                      <a:pt x="45" y="303"/>
                    </a:lnTo>
                    <a:lnTo>
                      <a:pt x="49" y="304"/>
                    </a:lnTo>
                    <a:lnTo>
                      <a:pt x="54" y="306"/>
                    </a:lnTo>
                    <a:lnTo>
                      <a:pt x="61" y="308"/>
                    </a:lnTo>
                    <a:lnTo>
                      <a:pt x="66" y="314"/>
                    </a:lnTo>
                    <a:lnTo>
                      <a:pt x="71" y="320"/>
                    </a:lnTo>
                    <a:lnTo>
                      <a:pt x="74" y="328"/>
                    </a:lnTo>
                    <a:lnTo>
                      <a:pt x="76" y="336"/>
                    </a:lnTo>
                    <a:lnTo>
                      <a:pt x="77" y="345"/>
                    </a:lnTo>
                    <a:lnTo>
                      <a:pt x="79" y="353"/>
                    </a:lnTo>
                    <a:lnTo>
                      <a:pt x="81" y="360"/>
                    </a:lnTo>
                    <a:lnTo>
                      <a:pt x="83" y="367"/>
                    </a:lnTo>
                    <a:lnTo>
                      <a:pt x="84" y="373"/>
                    </a:lnTo>
                    <a:lnTo>
                      <a:pt x="86" y="379"/>
                    </a:lnTo>
                    <a:lnTo>
                      <a:pt x="89" y="385"/>
                    </a:lnTo>
                    <a:lnTo>
                      <a:pt x="91" y="390"/>
                    </a:lnTo>
                    <a:lnTo>
                      <a:pt x="94" y="396"/>
                    </a:lnTo>
                    <a:lnTo>
                      <a:pt x="98" y="400"/>
                    </a:lnTo>
                    <a:lnTo>
                      <a:pt x="103" y="406"/>
                    </a:lnTo>
                    <a:lnTo>
                      <a:pt x="115" y="406"/>
                    </a:lnTo>
                    <a:lnTo>
                      <a:pt x="126" y="404"/>
                    </a:lnTo>
                    <a:lnTo>
                      <a:pt x="134" y="398"/>
                    </a:lnTo>
                    <a:lnTo>
                      <a:pt x="138" y="387"/>
                    </a:lnTo>
                    <a:lnTo>
                      <a:pt x="139" y="371"/>
                    </a:lnTo>
                    <a:lnTo>
                      <a:pt x="138" y="355"/>
                    </a:lnTo>
                    <a:lnTo>
                      <a:pt x="135" y="338"/>
                    </a:lnTo>
                    <a:lnTo>
                      <a:pt x="131" y="320"/>
                    </a:lnTo>
                    <a:lnTo>
                      <a:pt x="128" y="303"/>
                    </a:lnTo>
                    <a:lnTo>
                      <a:pt x="125" y="285"/>
                    </a:lnTo>
                    <a:lnTo>
                      <a:pt x="123" y="267"/>
                    </a:lnTo>
                    <a:lnTo>
                      <a:pt x="121" y="250"/>
                    </a:lnTo>
                    <a:lnTo>
                      <a:pt x="124" y="243"/>
                    </a:lnTo>
                    <a:lnTo>
                      <a:pt x="126" y="234"/>
                    </a:lnTo>
                    <a:lnTo>
                      <a:pt x="129" y="226"/>
                    </a:lnTo>
                    <a:lnTo>
                      <a:pt x="131" y="218"/>
                    </a:lnTo>
                    <a:lnTo>
                      <a:pt x="140" y="237"/>
                    </a:lnTo>
                    <a:lnTo>
                      <a:pt x="149" y="256"/>
                    </a:lnTo>
                    <a:lnTo>
                      <a:pt x="155" y="275"/>
                    </a:lnTo>
                    <a:lnTo>
                      <a:pt x="163" y="295"/>
                    </a:lnTo>
                    <a:lnTo>
                      <a:pt x="168" y="316"/>
                    </a:lnTo>
                    <a:lnTo>
                      <a:pt x="174" y="336"/>
                    </a:lnTo>
                    <a:lnTo>
                      <a:pt x="178" y="355"/>
                    </a:lnTo>
                    <a:lnTo>
                      <a:pt x="183" y="375"/>
                    </a:lnTo>
                    <a:lnTo>
                      <a:pt x="188" y="377"/>
                    </a:lnTo>
                    <a:lnTo>
                      <a:pt x="193" y="380"/>
                    </a:lnTo>
                    <a:lnTo>
                      <a:pt x="198" y="381"/>
                    </a:lnTo>
                    <a:lnTo>
                      <a:pt x="205" y="383"/>
                    </a:lnTo>
                    <a:lnTo>
                      <a:pt x="211" y="381"/>
                    </a:lnTo>
                    <a:lnTo>
                      <a:pt x="215" y="379"/>
                    </a:lnTo>
                    <a:lnTo>
                      <a:pt x="219" y="375"/>
                    </a:lnTo>
                    <a:lnTo>
                      <a:pt x="220" y="369"/>
                    </a:lnTo>
                    <a:lnTo>
                      <a:pt x="221" y="364"/>
                    </a:lnTo>
                    <a:lnTo>
                      <a:pt x="221" y="357"/>
                    </a:lnTo>
                    <a:lnTo>
                      <a:pt x="221" y="350"/>
                    </a:lnTo>
                    <a:lnTo>
                      <a:pt x="221" y="345"/>
                    </a:lnTo>
                    <a:lnTo>
                      <a:pt x="220" y="338"/>
                    </a:lnTo>
                    <a:lnTo>
                      <a:pt x="219" y="327"/>
                    </a:lnTo>
                    <a:lnTo>
                      <a:pt x="216" y="313"/>
                    </a:lnTo>
                    <a:lnTo>
                      <a:pt x="214" y="295"/>
                    </a:lnTo>
                    <a:lnTo>
                      <a:pt x="211" y="275"/>
                    </a:lnTo>
                    <a:lnTo>
                      <a:pt x="208" y="254"/>
                    </a:lnTo>
                    <a:lnTo>
                      <a:pt x="205" y="233"/>
                    </a:lnTo>
                    <a:lnTo>
                      <a:pt x="204" y="210"/>
                    </a:lnTo>
                    <a:lnTo>
                      <a:pt x="203" y="189"/>
                    </a:lnTo>
                    <a:lnTo>
                      <a:pt x="204" y="169"/>
                    </a:lnTo>
                    <a:lnTo>
                      <a:pt x="205" y="153"/>
                    </a:lnTo>
                    <a:lnTo>
                      <a:pt x="209" y="137"/>
                    </a:lnTo>
                    <a:lnTo>
                      <a:pt x="215" y="126"/>
                    </a:lnTo>
                    <a:lnTo>
                      <a:pt x="223" y="119"/>
                    </a:lnTo>
                    <a:lnTo>
                      <a:pt x="233" y="117"/>
                    </a:lnTo>
                    <a:lnTo>
                      <a:pt x="246" y="121"/>
                    </a:lnTo>
                    <a:lnTo>
                      <a:pt x="250" y="123"/>
                    </a:lnTo>
                    <a:lnTo>
                      <a:pt x="256" y="126"/>
                    </a:lnTo>
                    <a:lnTo>
                      <a:pt x="261" y="128"/>
                    </a:lnTo>
                    <a:lnTo>
                      <a:pt x="266" y="131"/>
                    </a:lnTo>
                    <a:lnTo>
                      <a:pt x="271" y="134"/>
                    </a:lnTo>
                    <a:lnTo>
                      <a:pt x="275" y="138"/>
                    </a:lnTo>
                    <a:lnTo>
                      <a:pt x="278" y="145"/>
                    </a:lnTo>
                    <a:lnTo>
                      <a:pt x="283" y="153"/>
                    </a:lnTo>
                    <a:lnTo>
                      <a:pt x="288" y="159"/>
                    </a:lnTo>
                    <a:lnTo>
                      <a:pt x="294" y="166"/>
                    </a:lnTo>
                    <a:lnTo>
                      <a:pt x="303" y="171"/>
                    </a:lnTo>
                    <a:lnTo>
                      <a:pt x="314" y="172"/>
                    </a:lnTo>
                    <a:lnTo>
                      <a:pt x="319" y="167"/>
                    </a:lnTo>
                    <a:lnTo>
                      <a:pt x="322" y="162"/>
                    </a:lnTo>
                    <a:lnTo>
                      <a:pt x="324" y="154"/>
                    </a:lnTo>
                    <a:lnTo>
                      <a:pt x="323" y="145"/>
                    </a:lnTo>
                    <a:lnTo>
                      <a:pt x="322" y="136"/>
                    </a:lnTo>
                    <a:lnTo>
                      <a:pt x="319" y="128"/>
                    </a:lnTo>
                    <a:lnTo>
                      <a:pt x="317" y="121"/>
                    </a:lnTo>
                    <a:lnTo>
                      <a:pt x="313" y="114"/>
                    </a:lnTo>
                    <a:lnTo>
                      <a:pt x="307" y="107"/>
                    </a:lnTo>
                    <a:lnTo>
                      <a:pt x="299" y="100"/>
                    </a:lnTo>
                    <a:lnTo>
                      <a:pt x="290" y="90"/>
                    </a:lnTo>
                    <a:lnTo>
                      <a:pt x="279" y="81"/>
                    </a:lnTo>
                    <a:lnTo>
                      <a:pt x="269" y="71"/>
                    </a:lnTo>
                    <a:lnTo>
                      <a:pt x="259" y="63"/>
                    </a:lnTo>
                    <a:lnTo>
                      <a:pt x="249" y="57"/>
                    </a:lnTo>
                    <a:lnTo>
                      <a:pt x="241" y="54"/>
                    </a:lnTo>
                    <a:lnTo>
                      <a:pt x="235" y="52"/>
                    </a:lnTo>
                    <a:lnTo>
                      <a:pt x="230" y="50"/>
                    </a:lnTo>
                    <a:lnTo>
                      <a:pt x="225" y="48"/>
                    </a:lnTo>
                    <a:lnTo>
                      <a:pt x="221" y="46"/>
                    </a:lnTo>
                    <a:lnTo>
                      <a:pt x="216" y="44"/>
                    </a:lnTo>
                    <a:lnTo>
                      <a:pt x="211" y="42"/>
                    </a:lnTo>
                    <a:lnTo>
                      <a:pt x="206" y="40"/>
                    </a:lnTo>
                    <a:lnTo>
                      <a:pt x="201" y="36"/>
                    </a:lnTo>
                    <a:lnTo>
                      <a:pt x="199" y="32"/>
                    </a:lnTo>
                    <a:lnTo>
                      <a:pt x="196" y="27"/>
                    </a:lnTo>
                    <a:lnTo>
                      <a:pt x="193" y="23"/>
                    </a:lnTo>
                    <a:lnTo>
                      <a:pt x="190" y="17"/>
                    </a:lnTo>
                    <a:lnTo>
                      <a:pt x="188" y="13"/>
                    </a:lnTo>
                    <a:lnTo>
                      <a:pt x="185" y="9"/>
                    </a:lnTo>
                    <a:lnTo>
                      <a:pt x="181" y="4"/>
                    </a:lnTo>
                    <a:lnTo>
                      <a:pt x="178" y="0"/>
                    </a:lnTo>
                    <a:lnTo>
                      <a:pt x="160" y="4"/>
                    </a:lnTo>
                    <a:lnTo>
                      <a:pt x="143" y="9"/>
                    </a:lnTo>
                    <a:lnTo>
                      <a:pt x="124" y="13"/>
                    </a:lnTo>
                    <a:lnTo>
                      <a:pt x="106" y="19"/>
                    </a:lnTo>
                    <a:lnTo>
                      <a:pt x="88" y="24"/>
                    </a:lnTo>
                    <a:lnTo>
                      <a:pt x="69" y="30"/>
                    </a:lnTo>
                    <a:lnTo>
                      <a:pt x="51" y="36"/>
                    </a:lnTo>
                    <a:lnTo>
                      <a:pt x="34" y="42"/>
                    </a:lnTo>
                    <a:lnTo>
                      <a:pt x="27" y="43"/>
                    </a:lnTo>
                    <a:lnTo>
                      <a:pt x="22" y="44"/>
                    </a:lnTo>
                    <a:lnTo>
                      <a:pt x="17" y="45"/>
                    </a:lnTo>
                    <a:lnTo>
                      <a:pt x="14" y="4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6" name="Freeform 27"/>
              <p:cNvSpPr>
                <a:spLocks/>
              </p:cNvSpPr>
              <p:nvPr/>
            </p:nvSpPr>
            <p:spPr bwMode="auto">
              <a:xfrm>
                <a:off x="2798" y="2345"/>
                <a:ext cx="345" cy="302"/>
              </a:xfrm>
              <a:custGeom>
                <a:avLst/>
                <a:gdLst>
                  <a:gd name="T0" fmla="*/ 227 w 1036"/>
                  <a:gd name="T1" fmla="*/ 4 h 905"/>
                  <a:gd name="T2" fmla="*/ 235 w 1036"/>
                  <a:gd name="T3" fmla="*/ 7 h 905"/>
                  <a:gd name="T4" fmla="*/ 255 w 1036"/>
                  <a:gd name="T5" fmla="*/ 5 h 905"/>
                  <a:gd name="T6" fmla="*/ 275 w 1036"/>
                  <a:gd name="T7" fmla="*/ 12 h 905"/>
                  <a:gd name="T8" fmla="*/ 280 w 1036"/>
                  <a:gd name="T9" fmla="*/ 21 h 905"/>
                  <a:gd name="T10" fmla="*/ 288 w 1036"/>
                  <a:gd name="T11" fmla="*/ 28 h 905"/>
                  <a:gd name="T12" fmla="*/ 298 w 1036"/>
                  <a:gd name="T13" fmla="*/ 35 h 905"/>
                  <a:gd name="T14" fmla="*/ 306 w 1036"/>
                  <a:gd name="T15" fmla="*/ 46 h 905"/>
                  <a:gd name="T16" fmla="*/ 308 w 1036"/>
                  <a:gd name="T17" fmla="*/ 57 h 905"/>
                  <a:gd name="T18" fmla="*/ 311 w 1036"/>
                  <a:gd name="T19" fmla="*/ 73 h 905"/>
                  <a:gd name="T20" fmla="*/ 319 w 1036"/>
                  <a:gd name="T21" fmla="*/ 81 h 905"/>
                  <a:gd name="T22" fmla="*/ 325 w 1036"/>
                  <a:gd name="T23" fmla="*/ 100 h 905"/>
                  <a:gd name="T24" fmla="*/ 334 w 1036"/>
                  <a:gd name="T25" fmla="*/ 120 h 905"/>
                  <a:gd name="T26" fmla="*/ 342 w 1036"/>
                  <a:gd name="T27" fmla="*/ 130 h 905"/>
                  <a:gd name="T28" fmla="*/ 345 w 1036"/>
                  <a:gd name="T29" fmla="*/ 137 h 905"/>
                  <a:gd name="T30" fmla="*/ 343 w 1036"/>
                  <a:gd name="T31" fmla="*/ 147 h 905"/>
                  <a:gd name="T32" fmla="*/ 341 w 1036"/>
                  <a:gd name="T33" fmla="*/ 156 h 905"/>
                  <a:gd name="T34" fmla="*/ 325 w 1036"/>
                  <a:gd name="T35" fmla="*/ 168 h 905"/>
                  <a:gd name="T36" fmla="*/ 303 w 1036"/>
                  <a:gd name="T37" fmla="*/ 184 h 905"/>
                  <a:gd name="T38" fmla="*/ 282 w 1036"/>
                  <a:gd name="T39" fmla="*/ 198 h 905"/>
                  <a:gd name="T40" fmla="*/ 262 w 1036"/>
                  <a:gd name="T41" fmla="*/ 212 h 905"/>
                  <a:gd name="T42" fmla="*/ 245 w 1036"/>
                  <a:gd name="T43" fmla="*/ 224 h 905"/>
                  <a:gd name="T44" fmla="*/ 229 w 1036"/>
                  <a:gd name="T45" fmla="*/ 235 h 905"/>
                  <a:gd name="T46" fmla="*/ 211 w 1036"/>
                  <a:gd name="T47" fmla="*/ 246 h 905"/>
                  <a:gd name="T48" fmla="*/ 192 w 1036"/>
                  <a:gd name="T49" fmla="*/ 257 h 905"/>
                  <a:gd name="T50" fmla="*/ 178 w 1036"/>
                  <a:gd name="T51" fmla="*/ 265 h 905"/>
                  <a:gd name="T52" fmla="*/ 162 w 1036"/>
                  <a:gd name="T53" fmla="*/ 272 h 905"/>
                  <a:gd name="T54" fmla="*/ 144 w 1036"/>
                  <a:gd name="T55" fmla="*/ 282 h 905"/>
                  <a:gd name="T56" fmla="*/ 123 w 1036"/>
                  <a:gd name="T57" fmla="*/ 293 h 905"/>
                  <a:gd name="T58" fmla="*/ 111 w 1036"/>
                  <a:gd name="T59" fmla="*/ 299 h 905"/>
                  <a:gd name="T60" fmla="*/ 101 w 1036"/>
                  <a:gd name="T61" fmla="*/ 302 h 905"/>
                  <a:gd name="T62" fmla="*/ 85 w 1036"/>
                  <a:gd name="T63" fmla="*/ 293 h 905"/>
                  <a:gd name="T64" fmla="*/ 71 w 1036"/>
                  <a:gd name="T65" fmla="*/ 279 h 905"/>
                  <a:gd name="T66" fmla="*/ 55 w 1036"/>
                  <a:gd name="T67" fmla="*/ 256 h 905"/>
                  <a:gd name="T68" fmla="*/ 42 w 1036"/>
                  <a:gd name="T69" fmla="*/ 232 h 905"/>
                  <a:gd name="T70" fmla="*/ 37 w 1036"/>
                  <a:gd name="T71" fmla="*/ 215 h 905"/>
                  <a:gd name="T72" fmla="*/ 31 w 1036"/>
                  <a:gd name="T73" fmla="*/ 200 h 905"/>
                  <a:gd name="T74" fmla="*/ 25 w 1036"/>
                  <a:gd name="T75" fmla="*/ 191 h 905"/>
                  <a:gd name="T76" fmla="*/ 23 w 1036"/>
                  <a:gd name="T77" fmla="*/ 181 h 905"/>
                  <a:gd name="T78" fmla="*/ 21 w 1036"/>
                  <a:gd name="T79" fmla="*/ 170 h 905"/>
                  <a:gd name="T80" fmla="*/ 16 w 1036"/>
                  <a:gd name="T81" fmla="*/ 160 h 905"/>
                  <a:gd name="T82" fmla="*/ 6 w 1036"/>
                  <a:gd name="T83" fmla="*/ 145 h 905"/>
                  <a:gd name="T84" fmla="*/ 0 w 1036"/>
                  <a:gd name="T85" fmla="*/ 127 h 905"/>
                  <a:gd name="T86" fmla="*/ 4 w 1036"/>
                  <a:gd name="T87" fmla="*/ 112 h 905"/>
                  <a:gd name="T88" fmla="*/ 11 w 1036"/>
                  <a:gd name="T89" fmla="*/ 99 h 905"/>
                  <a:gd name="T90" fmla="*/ 28 w 1036"/>
                  <a:gd name="T91" fmla="*/ 91 h 905"/>
                  <a:gd name="T92" fmla="*/ 47 w 1036"/>
                  <a:gd name="T93" fmla="*/ 82 h 905"/>
                  <a:gd name="T94" fmla="*/ 65 w 1036"/>
                  <a:gd name="T95" fmla="*/ 73 h 905"/>
                  <a:gd name="T96" fmla="*/ 84 w 1036"/>
                  <a:gd name="T97" fmla="*/ 65 h 905"/>
                  <a:gd name="T98" fmla="*/ 103 w 1036"/>
                  <a:gd name="T99" fmla="*/ 56 h 905"/>
                  <a:gd name="T100" fmla="*/ 124 w 1036"/>
                  <a:gd name="T101" fmla="*/ 46 h 905"/>
                  <a:gd name="T102" fmla="*/ 145 w 1036"/>
                  <a:gd name="T103" fmla="*/ 36 h 905"/>
                  <a:gd name="T104" fmla="*/ 167 w 1036"/>
                  <a:gd name="T105" fmla="*/ 26 h 905"/>
                  <a:gd name="T106" fmla="*/ 188 w 1036"/>
                  <a:gd name="T107" fmla="*/ 16 h 905"/>
                  <a:gd name="T108" fmla="*/ 210 w 1036"/>
                  <a:gd name="T109" fmla="*/ 5 h 905"/>
                  <a:gd name="T110" fmla="*/ 220 w 1036"/>
                  <a:gd name="T111" fmla="*/ 1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36"/>
                  <a:gd name="T169" fmla="*/ 0 h 905"/>
                  <a:gd name="T170" fmla="*/ 1036 w 1036"/>
                  <a:gd name="T171" fmla="*/ 905 h 9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36" h="905">
                    <a:moveTo>
                      <a:pt x="667" y="0"/>
                    </a:moveTo>
                    <a:lnTo>
                      <a:pt x="672" y="5"/>
                    </a:lnTo>
                    <a:lnTo>
                      <a:pt x="677" y="9"/>
                    </a:lnTo>
                    <a:lnTo>
                      <a:pt x="682" y="13"/>
                    </a:lnTo>
                    <a:lnTo>
                      <a:pt x="687" y="16"/>
                    </a:lnTo>
                    <a:lnTo>
                      <a:pt x="694" y="19"/>
                    </a:lnTo>
                    <a:lnTo>
                      <a:pt x="699" y="22"/>
                    </a:lnTo>
                    <a:lnTo>
                      <a:pt x="706" y="22"/>
                    </a:lnTo>
                    <a:lnTo>
                      <a:pt x="712" y="22"/>
                    </a:lnTo>
                    <a:lnTo>
                      <a:pt x="730" y="18"/>
                    </a:lnTo>
                    <a:lnTo>
                      <a:pt x="747" y="16"/>
                    </a:lnTo>
                    <a:lnTo>
                      <a:pt x="765" y="15"/>
                    </a:lnTo>
                    <a:lnTo>
                      <a:pt x="782" y="16"/>
                    </a:lnTo>
                    <a:lnTo>
                      <a:pt x="799" y="20"/>
                    </a:lnTo>
                    <a:lnTo>
                      <a:pt x="812" y="27"/>
                    </a:lnTo>
                    <a:lnTo>
                      <a:pt x="825" y="37"/>
                    </a:lnTo>
                    <a:lnTo>
                      <a:pt x="834" y="52"/>
                    </a:lnTo>
                    <a:lnTo>
                      <a:pt x="835" y="56"/>
                    </a:lnTo>
                    <a:lnTo>
                      <a:pt x="837" y="59"/>
                    </a:lnTo>
                    <a:lnTo>
                      <a:pt x="840" y="63"/>
                    </a:lnTo>
                    <a:lnTo>
                      <a:pt x="842" y="67"/>
                    </a:lnTo>
                    <a:lnTo>
                      <a:pt x="850" y="73"/>
                    </a:lnTo>
                    <a:lnTo>
                      <a:pt x="858" y="78"/>
                    </a:lnTo>
                    <a:lnTo>
                      <a:pt x="864" y="84"/>
                    </a:lnTo>
                    <a:lnTo>
                      <a:pt x="871" y="88"/>
                    </a:lnTo>
                    <a:lnTo>
                      <a:pt x="879" y="93"/>
                    </a:lnTo>
                    <a:lnTo>
                      <a:pt x="886" y="98"/>
                    </a:lnTo>
                    <a:lnTo>
                      <a:pt x="894" y="105"/>
                    </a:lnTo>
                    <a:lnTo>
                      <a:pt x="900" y="111"/>
                    </a:lnTo>
                    <a:lnTo>
                      <a:pt x="906" y="120"/>
                    </a:lnTo>
                    <a:lnTo>
                      <a:pt x="913" y="129"/>
                    </a:lnTo>
                    <a:lnTo>
                      <a:pt x="918" y="137"/>
                    </a:lnTo>
                    <a:lnTo>
                      <a:pt x="921" y="145"/>
                    </a:lnTo>
                    <a:lnTo>
                      <a:pt x="924" y="153"/>
                    </a:lnTo>
                    <a:lnTo>
                      <a:pt x="925" y="161"/>
                    </a:lnTo>
                    <a:lnTo>
                      <a:pt x="926" y="171"/>
                    </a:lnTo>
                    <a:lnTo>
                      <a:pt x="926" y="184"/>
                    </a:lnTo>
                    <a:lnTo>
                      <a:pt x="926" y="200"/>
                    </a:lnTo>
                    <a:lnTo>
                      <a:pt x="928" y="212"/>
                    </a:lnTo>
                    <a:lnTo>
                      <a:pt x="933" y="220"/>
                    </a:lnTo>
                    <a:lnTo>
                      <a:pt x="939" y="226"/>
                    </a:lnTo>
                    <a:lnTo>
                      <a:pt x="945" y="230"/>
                    </a:lnTo>
                    <a:lnTo>
                      <a:pt x="953" y="236"/>
                    </a:lnTo>
                    <a:lnTo>
                      <a:pt x="959" y="242"/>
                    </a:lnTo>
                    <a:lnTo>
                      <a:pt x="965" y="253"/>
                    </a:lnTo>
                    <a:lnTo>
                      <a:pt x="969" y="270"/>
                    </a:lnTo>
                    <a:lnTo>
                      <a:pt x="973" y="286"/>
                    </a:lnTo>
                    <a:lnTo>
                      <a:pt x="976" y="301"/>
                    </a:lnTo>
                    <a:lnTo>
                      <a:pt x="981" y="317"/>
                    </a:lnTo>
                    <a:lnTo>
                      <a:pt x="988" y="331"/>
                    </a:lnTo>
                    <a:lnTo>
                      <a:pt x="994" y="346"/>
                    </a:lnTo>
                    <a:lnTo>
                      <a:pt x="1003" y="360"/>
                    </a:lnTo>
                    <a:lnTo>
                      <a:pt x="1014" y="373"/>
                    </a:lnTo>
                    <a:lnTo>
                      <a:pt x="1018" y="380"/>
                    </a:lnTo>
                    <a:lnTo>
                      <a:pt x="1023" y="386"/>
                    </a:lnTo>
                    <a:lnTo>
                      <a:pt x="1026" y="390"/>
                    </a:lnTo>
                    <a:lnTo>
                      <a:pt x="1031" y="394"/>
                    </a:lnTo>
                    <a:lnTo>
                      <a:pt x="1034" y="399"/>
                    </a:lnTo>
                    <a:lnTo>
                      <a:pt x="1036" y="404"/>
                    </a:lnTo>
                    <a:lnTo>
                      <a:pt x="1036" y="412"/>
                    </a:lnTo>
                    <a:lnTo>
                      <a:pt x="1036" y="422"/>
                    </a:lnTo>
                    <a:lnTo>
                      <a:pt x="1035" y="429"/>
                    </a:lnTo>
                    <a:lnTo>
                      <a:pt x="1033" y="434"/>
                    </a:lnTo>
                    <a:lnTo>
                      <a:pt x="1031" y="441"/>
                    </a:lnTo>
                    <a:lnTo>
                      <a:pt x="1029" y="448"/>
                    </a:lnTo>
                    <a:lnTo>
                      <a:pt x="1028" y="454"/>
                    </a:lnTo>
                    <a:lnTo>
                      <a:pt x="1026" y="461"/>
                    </a:lnTo>
                    <a:lnTo>
                      <a:pt x="1025" y="467"/>
                    </a:lnTo>
                    <a:lnTo>
                      <a:pt x="1024" y="473"/>
                    </a:lnTo>
                    <a:lnTo>
                      <a:pt x="1008" y="482"/>
                    </a:lnTo>
                    <a:lnTo>
                      <a:pt x="991" y="493"/>
                    </a:lnTo>
                    <a:lnTo>
                      <a:pt x="975" y="504"/>
                    </a:lnTo>
                    <a:lnTo>
                      <a:pt x="958" y="515"/>
                    </a:lnTo>
                    <a:lnTo>
                      <a:pt x="940" y="528"/>
                    </a:lnTo>
                    <a:lnTo>
                      <a:pt x="924" y="539"/>
                    </a:lnTo>
                    <a:lnTo>
                      <a:pt x="909" y="551"/>
                    </a:lnTo>
                    <a:lnTo>
                      <a:pt x="894" y="562"/>
                    </a:lnTo>
                    <a:lnTo>
                      <a:pt x="879" y="571"/>
                    </a:lnTo>
                    <a:lnTo>
                      <a:pt x="864" y="581"/>
                    </a:lnTo>
                    <a:lnTo>
                      <a:pt x="847" y="592"/>
                    </a:lnTo>
                    <a:lnTo>
                      <a:pt x="832" y="602"/>
                    </a:lnTo>
                    <a:lnTo>
                      <a:pt x="816" y="614"/>
                    </a:lnTo>
                    <a:lnTo>
                      <a:pt x="801" y="625"/>
                    </a:lnTo>
                    <a:lnTo>
                      <a:pt x="786" y="635"/>
                    </a:lnTo>
                    <a:lnTo>
                      <a:pt x="772" y="646"/>
                    </a:lnTo>
                    <a:lnTo>
                      <a:pt x="760" y="654"/>
                    </a:lnTo>
                    <a:lnTo>
                      <a:pt x="749" y="662"/>
                    </a:lnTo>
                    <a:lnTo>
                      <a:pt x="736" y="670"/>
                    </a:lnTo>
                    <a:lnTo>
                      <a:pt x="725" y="679"/>
                    </a:lnTo>
                    <a:lnTo>
                      <a:pt x="712" y="687"/>
                    </a:lnTo>
                    <a:lnTo>
                      <a:pt x="701" y="696"/>
                    </a:lnTo>
                    <a:lnTo>
                      <a:pt x="689" y="704"/>
                    </a:lnTo>
                    <a:lnTo>
                      <a:pt x="676" y="713"/>
                    </a:lnTo>
                    <a:lnTo>
                      <a:pt x="662" y="721"/>
                    </a:lnTo>
                    <a:lnTo>
                      <a:pt x="649" y="728"/>
                    </a:lnTo>
                    <a:lnTo>
                      <a:pt x="635" y="736"/>
                    </a:lnTo>
                    <a:lnTo>
                      <a:pt x="621" y="745"/>
                    </a:lnTo>
                    <a:lnTo>
                      <a:pt x="607" y="753"/>
                    </a:lnTo>
                    <a:lnTo>
                      <a:pt x="592" y="761"/>
                    </a:lnTo>
                    <a:lnTo>
                      <a:pt x="578" y="770"/>
                    </a:lnTo>
                    <a:lnTo>
                      <a:pt x="565" y="777"/>
                    </a:lnTo>
                    <a:lnTo>
                      <a:pt x="556" y="783"/>
                    </a:lnTo>
                    <a:lnTo>
                      <a:pt x="546" y="787"/>
                    </a:lnTo>
                    <a:lnTo>
                      <a:pt x="535" y="793"/>
                    </a:lnTo>
                    <a:lnTo>
                      <a:pt x="522" y="798"/>
                    </a:lnTo>
                    <a:lnTo>
                      <a:pt x="510" y="804"/>
                    </a:lnTo>
                    <a:lnTo>
                      <a:pt x="497" y="809"/>
                    </a:lnTo>
                    <a:lnTo>
                      <a:pt x="486" y="815"/>
                    </a:lnTo>
                    <a:lnTo>
                      <a:pt x="476" y="821"/>
                    </a:lnTo>
                    <a:lnTo>
                      <a:pt x="461" y="828"/>
                    </a:lnTo>
                    <a:lnTo>
                      <a:pt x="446" y="836"/>
                    </a:lnTo>
                    <a:lnTo>
                      <a:pt x="431" y="845"/>
                    </a:lnTo>
                    <a:lnTo>
                      <a:pt x="414" y="855"/>
                    </a:lnTo>
                    <a:lnTo>
                      <a:pt x="399" y="864"/>
                    </a:lnTo>
                    <a:lnTo>
                      <a:pt x="383" y="873"/>
                    </a:lnTo>
                    <a:lnTo>
                      <a:pt x="369" y="879"/>
                    </a:lnTo>
                    <a:lnTo>
                      <a:pt x="354" y="885"/>
                    </a:lnTo>
                    <a:lnTo>
                      <a:pt x="348" y="887"/>
                    </a:lnTo>
                    <a:lnTo>
                      <a:pt x="341" y="890"/>
                    </a:lnTo>
                    <a:lnTo>
                      <a:pt x="333" y="895"/>
                    </a:lnTo>
                    <a:lnTo>
                      <a:pt x="326" y="898"/>
                    </a:lnTo>
                    <a:lnTo>
                      <a:pt x="317" y="902"/>
                    </a:lnTo>
                    <a:lnTo>
                      <a:pt x="309" y="904"/>
                    </a:lnTo>
                    <a:lnTo>
                      <a:pt x="302" y="905"/>
                    </a:lnTo>
                    <a:lnTo>
                      <a:pt x="296" y="904"/>
                    </a:lnTo>
                    <a:lnTo>
                      <a:pt x="281" y="895"/>
                    </a:lnTo>
                    <a:lnTo>
                      <a:pt x="267" y="886"/>
                    </a:lnTo>
                    <a:lnTo>
                      <a:pt x="254" y="877"/>
                    </a:lnTo>
                    <a:lnTo>
                      <a:pt x="243" y="868"/>
                    </a:lnTo>
                    <a:lnTo>
                      <a:pt x="233" y="858"/>
                    </a:lnTo>
                    <a:lnTo>
                      <a:pt x="222" y="847"/>
                    </a:lnTo>
                    <a:lnTo>
                      <a:pt x="212" y="835"/>
                    </a:lnTo>
                    <a:lnTo>
                      <a:pt x="200" y="823"/>
                    </a:lnTo>
                    <a:lnTo>
                      <a:pt x="187" y="805"/>
                    </a:lnTo>
                    <a:lnTo>
                      <a:pt x="175" y="787"/>
                    </a:lnTo>
                    <a:lnTo>
                      <a:pt x="164" y="768"/>
                    </a:lnTo>
                    <a:lnTo>
                      <a:pt x="154" y="751"/>
                    </a:lnTo>
                    <a:lnTo>
                      <a:pt x="145" y="733"/>
                    </a:lnTo>
                    <a:lnTo>
                      <a:pt x="137" y="713"/>
                    </a:lnTo>
                    <a:lnTo>
                      <a:pt x="127" y="694"/>
                    </a:lnTo>
                    <a:lnTo>
                      <a:pt x="118" y="673"/>
                    </a:lnTo>
                    <a:lnTo>
                      <a:pt x="115" y="665"/>
                    </a:lnTo>
                    <a:lnTo>
                      <a:pt x="113" y="655"/>
                    </a:lnTo>
                    <a:lnTo>
                      <a:pt x="110" y="643"/>
                    </a:lnTo>
                    <a:lnTo>
                      <a:pt x="107" y="631"/>
                    </a:lnTo>
                    <a:lnTo>
                      <a:pt x="103" y="619"/>
                    </a:lnTo>
                    <a:lnTo>
                      <a:pt x="99" y="607"/>
                    </a:lnTo>
                    <a:lnTo>
                      <a:pt x="94" y="599"/>
                    </a:lnTo>
                    <a:lnTo>
                      <a:pt x="89" y="592"/>
                    </a:lnTo>
                    <a:lnTo>
                      <a:pt x="83" y="584"/>
                    </a:lnTo>
                    <a:lnTo>
                      <a:pt x="78" y="578"/>
                    </a:lnTo>
                    <a:lnTo>
                      <a:pt x="74" y="571"/>
                    </a:lnTo>
                    <a:lnTo>
                      <a:pt x="73" y="565"/>
                    </a:lnTo>
                    <a:lnTo>
                      <a:pt x="72" y="559"/>
                    </a:lnTo>
                    <a:lnTo>
                      <a:pt x="70" y="552"/>
                    </a:lnTo>
                    <a:lnTo>
                      <a:pt x="70" y="543"/>
                    </a:lnTo>
                    <a:lnTo>
                      <a:pt x="70" y="532"/>
                    </a:lnTo>
                    <a:lnTo>
                      <a:pt x="68" y="524"/>
                    </a:lnTo>
                    <a:lnTo>
                      <a:pt x="65" y="516"/>
                    </a:lnTo>
                    <a:lnTo>
                      <a:pt x="62" y="509"/>
                    </a:lnTo>
                    <a:lnTo>
                      <a:pt x="59" y="501"/>
                    </a:lnTo>
                    <a:lnTo>
                      <a:pt x="54" y="494"/>
                    </a:lnTo>
                    <a:lnTo>
                      <a:pt x="50" y="488"/>
                    </a:lnTo>
                    <a:lnTo>
                      <a:pt x="47" y="480"/>
                    </a:lnTo>
                    <a:lnTo>
                      <a:pt x="43" y="473"/>
                    </a:lnTo>
                    <a:lnTo>
                      <a:pt x="34" y="461"/>
                    </a:lnTo>
                    <a:lnTo>
                      <a:pt x="27" y="448"/>
                    </a:lnTo>
                    <a:lnTo>
                      <a:pt x="19" y="435"/>
                    </a:lnTo>
                    <a:lnTo>
                      <a:pt x="12" y="422"/>
                    </a:lnTo>
                    <a:lnTo>
                      <a:pt x="5" y="409"/>
                    </a:lnTo>
                    <a:lnTo>
                      <a:pt x="1" y="396"/>
                    </a:lnTo>
                    <a:lnTo>
                      <a:pt x="0" y="381"/>
                    </a:lnTo>
                    <a:lnTo>
                      <a:pt x="1" y="367"/>
                    </a:lnTo>
                    <a:lnTo>
                      <a:pt x="5" y="356"/>
                    </a:lnTo>
                    <a:lnTo>
                      <a:pt x="9" y="344"/>
                    </a:lnTo>
                    <a:lnTo>
                      <a:pt x="12" y="335"/>
                    </a:lnTo>
                    <a:lnTo>
                      <a:pt x="14" y="323"/>
                    </a:lnTo>
                    <a:lnTo>
                      <a:pt x="18" y="315"/>
                    </a:lnTo>
                    <a:lnTo>
                      <a:pt x="24" y="306"/>
                    </a:lnTo>
                    <a:lnTo>
                      <a:pt x="32" y="298"/>
                    </a:lnTo>
                    <a:lnTo>
                      <a:pt x="43" y="291"/>
                    </a:lnTo>
                    <a:lnTo>
                      <a:pt x="57" y="286"/>
                    </a:lnTo>
                    <a:lnTo>
                      <a:pt x="70" y="279"/>
                    </a:lnTo>
                    <a:lnTo>
                      <a:pt x="84" y="272"/>
                    </a:lnTo>
                    <a:lnTo>
                      <a:pt x="98" y="266"/>
                    </a:lnTo>
                    <a:lnTo>
                      <a:pt x="113" y="260"/>
                    </a:lnTo>
                    <a:lnTo>
                      <a:pt x="127" y="253"/>
                    </a:lnTo>
                    <a:lnTo>
                      <a:pt x="140" y="247"/>
                    </a:lnTo>
                    <a:lnTo>
                      <a:pt x="154" y="240"/>
                    </a:lnTo>
                    <a:lnTo>
                      <a:pt x="168" y="234"/>
                    </a:lnTo>
                    <a:lnTo>
                      <a:pt x="182" y="227"/>
                    </a:lnTo>
                    <a:lnTo>
                      <a:pt x="195" y="220"/>
                    </a:lnTo>
                    <a:lnTo>
                      <a:pt x="210" y="214"/>
                    </a:lnTo>
                    <a:lnTo>
                      <a:pt x="224" y="207"/>
                    </a:lnTo>
                    <a:lnTo>
                      <a:pt x="238" y="200"/>
                    </a:lnTo>
                    <a:lnTo>
                      <a:pt x="252" y="194"/>
                    </a:lnTo>
                    <a:lnTo>
                      <a:pt x="266" y="187"/>
                    </a:lnTo>
                    <a:lnTo>
                      <a:pt x="279" y="180"/>
                    </a:lnTo>
                    <a:lnTo>
                      <a:pt x="294" y="174"/>
                    </a:lnTo>
                    <a:lnTo>
                      <a:pt x="309" y="167"/>
                    </a:lnTo>
                    <a:lnTo>
                      <a:pt x="326" y="159"/>
                    </a:lnTo>
                    <a:lnTo>
                      <a:pt x="341" y="153"/>
                    </a:lnTo>
                    <a:lnTo>
                      <a:pt x="356" y="145"/>
                    </a:lnTo>
                    <a:lnTo>
                      <a:pt x="371" y="137"/>
                    </a:lnTo>
                    <a:lnTo>
                      <a:pt x="386" y="130"/>
                    </a:lnTo>
                    <a:lnTo>
                      <a:pt x="402" y="123"/>
                    </a:lnTo>
                    <a:lnTo>
                      <a:pt x="418" y="115"/>
                    </a:lnTo>
                    <a:lnTo>
                      <a:pt x="435" y="108"/>
                    </a:lnTo>
                    <a:lnTo>
                      <a:pt x="451" y="100"/>
                    </a:lnTo>
                    <a:lnTo>
                      <a:pt x="467" y="93"/>
                    </a:lnTo>
                    <a:lnTo>
                      <a:pt x="483" y="85"/>
                    </a:lnTo>
                    <a:lnTo>
                      <a:pt x="500" y="77"/>
                    </a:lnTo>
                    <a:lnTo>
                      <a:pt x="517" y="69"/>
                    </a:lnTo>
                    <a:lnTo>
                      <a:pt x="533" y="62"/>
                    </a:lnTo>
                    <a:lnTo>
                      <a:pt x="550" y="55"/>
                    </a:lnTo>
                    <a:lnTo>
                      <a:pt x="566" y="47"/>
                    </a:lnTo>
                    <a:lnTo>
                      <a:pt x="582" y="39"/>
                    </a:lnTo>
                    <a:lnTo>
                      <a:pt x="598" y="32"/>
                    </a:lnTo>
                    <a:lnTo>
                      <a:pt x="615" y="24"/>
                    </a:lnTo>
                    <a:lnTo>
                      <a:pt x="631" y="16"/>
                    </a:lnTo>
                    <a:lnTo>
                      <a:pt x="647" y="8"/>
                    </a:lnTo>
                    <a:lnTo>
                      <a:pt x="652" y="6"/>
                    </a:lnTo>
                    <a:lnTo>
                      <a:pt x="657" y="4"/>
                    </a:lnTo>
                    <a:lnTo>
                      <a:pt x="662" y="2"/>
                    </a:lnTo>
                    <a:lnTo>
                      <a:pt x="667" y="0"/>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697" name="Freeform 28"/>
              <p:cNvSpPr>
                <a:spLocks/>
              </p:cNvSpPr>
              <p:nvPr/>
            </p:nvSpPr>
            <p:spPr bwMode="auto">
              <a:xfrm>
                <a:off x="2798" y="2345"/>
                <a:ext cx="345" cy="302"/>
              </a:xfrm>
              <a:custGeom>
                <a:avLst/>
                <a:gdLst>
                  <a:gd name="T0" fmla="*/ 225 w 1036"/>
                  <a:gd name="T1" fmla="*/ 3 h 905"/>
                  <a:gd name="T2" fmla="*/ 233 w 1036"/>
                  <a:gd name="T3" fmla="*/ 7 h 905"/>
                  <a:gd name="T4" fmla="*/ 243 w 1036"/>
                  <a:gd name="T5" fmla="*/ 6 h 905"/>
                  <a:gd name="T6" fmla="*/ 266 w 1036"/>
                  <a:gd name="T7" fmla="*/ 7 h 905"/>
                  <a:gd name="T8" fmla="*/ 278 w 1036"/>
                  <a:gd name="T9" fmla="*/ 17 h 905"/>
                  <a:gd name="T10" fmla="*/ 280 w 1036"/>
                  <a:gd name="T11" fmla="*/ 22 h 905"/>
                  <a:gd name="T12" fmla="*/ 288 w 1036"/>
                  <a:gd name="T13" fmla="*/ 28 h 905"/>
                  <a:gd name="T14" fmla="*/ 298 w 1036"/>
                  <a:gd name="T15" fmla="*/ 35 h 905"/>
                  <a:gd name="T16" fmla="*/ 304 w 1036"/>
                  <a:gd name="T17" fmla="*/ 43 h 905"/>
                  <a:gd name="T18" fmla="*/ 308 w 1036"/>
                  <a:gd name="T19" fmla="*/ 54 h 905"/>
                  <a:gd name="T20" fmla="*/ 308 w 1036"/>
                  <a:gd name="T21" fmla="*/ 67 h 905"/>
                  <a:gd name="T22" fmla="*/ 315 w 1036"/>
                  <a:gd name="T23" fmla="*/ 77 h 905"/>
                  <a:gd name="T24" fmla="*/ 321 w 1036"/>
                  <a:gd name="T25" fmla="*/ 84 h 905"/>
                  <a:gd name="T26" fmla="*/ 327 w 1036"/>
                  <a:gd name="T27" fmla="*/ 106 h 905"/>
                  <a:gd name="T28" fmla="*/ 338 w 1036"/>
                  <a:gd name="T29" fmla="*/ 124 h 905"/>
                  <a:gd name="T30" fmla="*/ 342 w 1036"/>
                  <a:gd name="T31" fmla="*/ 130 h 905"/>
                  <a:gd name="T32" fmla="*/ 345 w 1036"/>
                  <a:gd name="T33" fmla="*/ 137 h 905"/>
                  <a:gd name="T34" fmla="*/ 344 w 1036"/>
                  <a:gd name="T35" fmla="*/ 145 h 905"/>
                  <a:gd name="T36" fmla="*/ 342 w 1036"/>
                  <a:gd name="T37" fmla="*/ 154 h 905"/>
                  <a:gd name="T38" fmla="*/ 336 w 1036"/>
                  <a:gd name="T39" fmla="*/ 161 h 905"/>
                  <a:gd name="T40" fmla="*/ 313 w 1036"/>
                  <a:gd name="T41" fmla="*/ 176 h 905"/>
                  <a:gd name="T42" fmla="*/ 298 w 1036"/>
                  <a:gd name="T43" fmla="*/ 188 h 905"/>
                  <a:gd name="T44" fmla="*/ 277 w 1036"/>
                  <a:gd name="T45" fmla="*/ 201 h 905"/>
                  <a:gd name="T46" fmla="*/ 257 w 1036"/>
                  <a:gd name="T47" fmla="*/ 216 h 905"/>
                  <a:gd name="T48" fmla="*/ 245 w 1036"/>
                  <a:gd name="T49" fmla="*/ 224 h 905"/>
                  <a:gd name="T50" fmla="*/ 229 w 1036"/>
                  <a:gd name="T51" fmla="*/ 235 h 905"/>
                  <a:gd name="T52" fmla="*/ 216 w 1036"/>
                  <a:gd name="T53" fmla="*/ 243 h 905"/>
                  <a:gd name="T54" fmla="*/ 197 w 1036"/>
                  <a:gd name="T55" fmla="*/ 254 h 905"/>
                  <a:gd name="T56" fmla="*/ 185 w 1036"/>
                  <a:gd name="T57" fmla="*/ 261 h 905"/>
                  <a:gd name="T58" fmla="*/ 170 w 1036"/>
                  <a:gd name="T59" fmla="*/ 268 h 905"/>
                  <a:gd name="T60" fmla="*/ 159 w 1036"/>
                  <a:gd name="T61" fmla="*/ 274 h 905"/>
                  <a:gd name="T62" fmla="*/ 138 w 1036"/>
                  <a:gd name="T63" fmla="*/ 285 h 905"/>
                  <a:gd name="T64" fmla="*/ 118 w 1036"/>
                  <a:gd name="T65" fmla="*/ 295 h 905"/>
                  <a:gd name="T66" fmla="*/ 111 w 1036"/>
                  <a:gd name="T67" fmla="*/ 299 h 905"/>
                  <a:gd name="T68" fmla="*/ 101 w 1036"/>
                  <a:gd name="T69" fmla="*/ 302 h 905"/>
                  <a:gd name="T70" fmla="*/ 89 w 1036"/>
                  <a:gd name="T71" fmla="*/ 296 h 905"/>
                  <a:gd name="T72" fmla="*/ 74 w 1036"/>
                  <a:gd name="T73" fmla="*/ 283 h 905"/>
                  <a:gd name="T74" fmla="*/ 62 w 1036"/>
                  <a:gd name="T75" fmla="*/ 269 h 905"/>
                  <a:gd name="T76" fmla="*/ 48 w 1036"/>
                  <a:gd name="T77" fmla="*/ 245 h 905"/>
                  <a:gd name="T78" fmla="*/ 39 w 1036"/>
                  <a:gd name="T79" fmla="*/ 225 h 905"/>
                  <a:gd name="T80" fmla="*/ 36 w 1036"/>
                  <a:gd name="T81" fmla="*/ 211 h 905"/>
                  <a:gd name="T82" fmla="*/ 30 w 1036"/>
                  <a:gd name="T83" fmla="*/ 198 h 905"/>
                  <a:gd name="T84" fmla="*/ 25 w 1036"/>
                  <a:gd name="T85" fmla="*/ 191 h 905"/>
                  <a:gd name="T86" fmla="*/ 23 w 1036"/>
                  <a:gd name="T87" fmla="*/ 181 h 905"/>
                  <a:gd name="T88" fmla="*/ 22 w 1036"/>
                  <a:gd name="T89" fmla="*/ 172 h 905"/>
                  <a:gd name="T90" fmla="*/ 17 w 1036"/>
                  <a:gd name="T91" fmla="*/ 163 h 905"/>
                  <a:gd name="T92" fmla="*/ 11 w 1036"/>
                  <a:gd name="T93" fmla="*/ 154 h 905"/>
                  <a:gd name="T94" fmla="*/ 2 w 1036"/>
                  <a:gd name="T95" fmla="*/ 136 h 905"/>
                  <a:gd name="T96" fmla="*/ 0 w 1036"/>
                  <a:gd name="T97" fmla="*/ 122 h 905"/>
                  <a:gd name="T98" fmla="*/ 5 w 1036"/>
                  <a:gd name="T99" fmla="*/ 108 h 905"/>
                  <a:gd name="T100" fmla="*/ 14 w 1036"/>
                  <a:gd name="T101" fmla="*/ 97 h 905"/>
                  <a:gd name="T102" fmla="*/ 28 w 1036"/>
                  <a:gd name="T103" fmla="*/ 91 h 905"/>
                  <a:gd name="T104" fmla="*/ 47 w 1036"/>
                  <a:gd name="T105" fmla="*/ 82 h 905"/>
                  <a:gd name="T106" fmla="*/ 65 w 1036"/>
                  <a:gd name="T107" fmla="*/ 73 h 905"/>
                  <a:gd name="T108" fmla="*/ 84 w 1036"/>
                  <a:gd name="T109" fmla="*/ 65 h 905"/>
                  <a:gd name="T110" fmla="*/ 98 w 1036"/>
                  <a:gd name="T111" fmla="*/ 58 h 905"/>
                  <a:gd name="T112" fmla="*/ 119 w 1036"/>
                  <a:gd name="T113" fmla="*/ 48 h 905"/>
                  <a:gd name="T114" fmla="*/ 134 w 1036"/>
                  <a:gd name="T115" fmla="*/ 41 h 905"/>
                  <a:gd name="T116" fmla="*/ 156 w 1036"/>
                  <a:gd name="T117" fmla="*/ 31 h 905"/>
                  <a:gd name="T118" fmla="*/ 177 w 1036"/>
                  <a:gd name="T119" fmla="*/ 21 h 905"/>
                  <a:gd name="T120" fmla="*/ 199 w 1036"/>
                  <a:gd name="T121" fmla="*/ 11 h 905"/>
                  <a:gd name="T122" fmla="*/ 215 w 1036"/>
                  <a:gd name="T123" fmla="*/ 3 h 905"/>
                  <a:gd name="T124" fmla="*/ 222 w 1036"/>
                  <a:gd name="T125" fmla="*/ 0 h 9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36"/>
                  <a:gd name="T190" fmla="*/ 0 h 905"/>
                  <a:gd name="T191" fmla="*/ 1036 w 1036"/>
                  <a:gd name="T192" fmla="*/ 905 h 9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36" h="905">
                    <a:moveTo>
                      <a:pt x="667" y="0"/>
                    </a:moveTo>
                    <a:lnTo>
                      <a:pt x="667" y="0"/>
                    </a:lnTo>
                    <a:lnTo>
                      <a:pt x="672" y="5"/>
                    </a:lnTo>
                    <a:lnTo>
                      <a:pt x="677" y="9"/>
                    </a:lnTo>
                    <a:lnTo>
                      <a:pt x="682" y="13"/>
                    </a:lnTo>
                    <a:lnTo>
                      <a:pt x="687" y="16"/>
                    </a:lnTo>
                    <a:lnTo>
                      <a:pt x="694" y="19"/>
                    </a:lnTo>
                    <a:lnTo>
                      <a:pt x="699" y="22"/>
                    </a:lnTo>
                    <a:lnTo>
                      <a:pt x="706" y="22"/>
                    </a:lnTo>
                    <a:lnTo>
                      <a:pt x="712" y="22"/>
                    </a:lnTo>
                    <a:lnTo>
                      <a:pt x="730" y="18"/>
                    </a:lnTo>
                    <a:lnTo>
                      <a:pt x="747" y="16"/>
                    </a:lnTo>
                    <a:lnTo>
                      <a:pt x="765" y="15"/>
                    </a:lnTo>
                    <a:lnTo>
                      <a:pt x="782" y="16"/>
                    </a:lnTo>
                    <a:lnTo>
                      <a:pt x="799" y="20"/>
                    </a:lnTo>
                    <a:lnTo>
                      <a:pt x="812" y="27"/>
                    </a:lnTo>
                    <a:lnTo>
                      <a:pt x="825" y="37"/>
                    </a:lnTo>
                    <a:lnTo>
                      <a:pt x="834" y="52"/>
                    </a:lnTo>
                    <a:lnTo>
                      <a:pt x="835" y="56"/>
                    </a:lnTo>
                    <a:lnTo>
                      <a:pt x="837" y="59"/>
                    </a:lnTo>
                    <a:lnTo>
                      <a:pt x="840" y="63"/>
                    </a:lnTo>
                    <a:lnTo>
                      <a:pt x="842" y="67"/>
                    </a:lnTo>
                    <a:lnTo>
                      <a:pt x="850" y="73"/>
                    </a:lnTo>
                    <a:lnTo>
                      <a:pt x="858" y="78"/>
                    </a:lnTo>
                    <a:lnTo>
                      <a:pt x="864" y="84"/>
                    </a:lnTo>
                    <a:lnTo>
                      <a:pt x="871" y="88"/>
                    </a:lnTo>
                    <a:lnTo>
                      <a:pt x="879" y="93"/>
                    </a:lnTo>
                    <a:lnTo>
                      <a:pt x="886" y="98"/>
                    </a:lnTo>
                    <a:lnTo>
                      <a:pt x="894" y="105"/>
                    </a:lnTo>
                    <a:lnTo>
                      <a:pt x="900" y="111"/>
                    </a:lnTo>
                    <a:lnTo>
                      <a:pt x="906" y="120"/>
                    </a:lnTo>
                    <a:lnTo>
                      <a:pt x="913" y="129"/>
                    </a:lnTo>
                    <a:lnTo>
                      <a:pt x="918" y="137"/>
                    </a:lnTo>
                    <a:lnTo>
                      <a:pt x="921" y="145"/>
                    </a:lnTo>
                    <a:lnTo>
                      <a:pt x="924" y="153"/>
                    </a:lnTo>
                    <a:lnTo>
                      <a:pt x="925" y="161"/>
                    </a:lnTo>
                    <a:lnTo>
                      <a:pt x="926" y="171"/>
                    </a:lnTo>
                    <a:lnTo>
                      <a:pt x="926" y="184"/>
                    </a:lnTo>
                    <a:lnTo>
                      <a:pt x="926" y="200"/>
                    </a:lnTo>
                    <a:lnTo>
                      <a:pt x="928" y="212"/>
                    </a:lnTo>
                    <a:lnTo>
                      <a:pt x="933" y="220"/>
                    </a:lnTo>
                    <a:lnTo>
                      <a:pt x="939" y="226"/>
                    </a:lnTo>
                    <a:lnTo>
                      <a:pt x="945" y="230"/>
                    </a:lnTo>
                    <a:lnTo>
                      <a:pt x="953" y="236"/>
                    </a:lnTo>
                    <a:lnTo>
                      <a:pt x="959" y="242"/>
                    </a:lnTo>
                    <a:lnTo>
                      <a:pt x="965" y="253"/>
                    </a:lnTo>
                    <a:lnTo>
                      <a:pt x="969" y="270"/>
                    </a:lnTo>
                    <a:lnTo>
                      <a:pt x="973" y="286"/>
                    </a:lnTo>
                    <a:lnTo>
                      <a:pt x="976" y="301"/>
                    </a:lnTo>
                    <a:lnTo>
                      <a:pt x="981" y="317"/>
                    </a:lnTo>
                    <a:lnTo>
                      <a:pt x="988" y="331"/>
                    </a:lnTo>
                    <a:lnTo>
                      <a:pt x="994" y="346"/>
                    </a:lnTo>
                    <a:lnTo>
                      <a:pt x="1003" y="360"/>
                    </a:lnTo>
                    <a:lnTo>
                      <a:pt x="1014" y="373"/>
                    </a:lnTo>
                    <a:lnTo>
                      <a:pt x="1018" y="380"/>
                    </a:lnTo>
                    <a:lnTo>
                      <a:pt x="1023" y="386"/>
                    </a:lnTo>
                    <a:lnTo>
                      <a:pt x="1026" y="390"/>
                    </a:lnTo>
                    <a:lnTo>
                      <a:pt x="1031" y="394"/>
                    </a:lnTo>
                    <a:lnTo>
                      <a:pt x="1034" y="399"/>
                    </a:lnTo>
                    <a:lnTo>
                      <a:pt x="1036" y="404"/>
                    </a:lnTo>
                    <a:lnTo>
                      <a:pt x="1036" y="412"/>
                    </a:lnTo>
                    <a:lnTo>
                      <a:pt x="1036" y="422"/>
                    </a:lnTo>
                    <a:lnTo>
                      <a:pt x="1035" y="429"/>
                    </a:lnTo>
                    <a:lnTo>
                      <a:pt x="1033" y="434"/>
                    </a:lnTo>
                    <a:lnTo>
                      <a:pt x="1031" y="441"/>
                    </a:lnTo>
                    <a:lnTo>
                      <a:pt x="1029" y="448"/>
                    </a:lnTo>
                    <a:lnTo>
                      <a:pt x="1028" y="454"/>
                    </a:lnTo>
                    <a:lnTo>
                      <a:pt x="1026" y="461"/>
                    </a:lnTo>
                    <a:lnTo>
                      <a:pt x="1025" y="467"/>
                    </a:lnTo>
                    <a:lnTo>
                      <a:pt x="1024" y="473"/>
                    </a:lnTo>
                    <a:lnTo>
                      <a:pt x="1008" y="482"/>
                    </a:lnTo>
                    <a:lnTo>
                      <a:pt x="991" y="493"/>
                    </a:lnTo>
                    <a:lnTo>
                      <a:pt x="975" y="504"/>
                    </a:lnTo>
                    <a:lnTo>
                      <a:pt x="958" y="515"/>
                    </a:lnTo>
                    <a:lnTo>
                      <a:pt x="940" y="528"/>
                    </a:lnTo>
                    <a:lnTo>
                      <a:pt x="924" y="539"/>
                    </a:lnTo>
                    <a:lnTo>
                      <a:pt x="909" y="551"/>
                    </a:lnTo>
                    <a:lnTo>
                      <a:pt x="894" y="562"/>
                    </a:lnTo>
                    <a:lnTo>
                      <a:pt x="879" y="571"/>
                    </a:lnTo>
                    <a:lnTo>
                      <a:pt x="864" y="581"/>
                    </a:lnTo>
                    <a:lnTo>
                      <a:pt x="847" y="592"/>
                    </a:lnTo>
                    <a:lnTo>
                      <a:pt x="832" y="602"/>
                    </a:lnTo>
                    <a:lnTo>
                      <a:pt x="816" y="614"/>
                    </a:lnTo>
                    <a:lnTo>
                      <a:pt x="801" y="625"/>
                    </a:lnTo>
                    <a:lnTo>
                      <a:pt x="786" y="635"/>
                    </a:lnTo>
                    <a:lnTo>
                      <a:pt x="772" y="646"/>
                    </a:lnTo>
                    <a:lnTo>
                      <a:pt x="760" y="654"/>
                    </a:lnTo>
                    <a:lnTo>
                      <a:pt x="749" y="662"/>
                    </a:lnTo>
                    <a:lnTo>
                      <a:pt x="736" y="670"/>
                    </a:lnTo>
                    <a:lnTo>
                      <a:pt x="725" y="679"/>
                    </a:lnTo>
                    <a:lnTo>
                      <a:pt x="712" y="687"/>
                    </a:lnTo>
                    <a:lnTo>
                      <a:pt x="701" y="696"/>
                    </a:lnTo>
                    <a:lnTo>
                      <a:pt x="689" y="704"/>
                    </a:lnTo>
                    <a:lnTo>
                      <a:pt x="676" y="713"/>
                    </a:lnTo>
                    <a:lnTo>
                      <a:pt x="662" y="721"/>
                    </a:lnTo>
                    <a:lnTo>
                      <a:pt x="649" y="728"/>
                    </a:lnTo>
                    <a:lnTo>
                      <a:pt x="635" y="736"/>
                    </a:lnTo>
                    <a:lnTo>
                      <a:pt x="621" y="745"/>
                    </a:lnTo>
                    <a:lnTo>
                      <a:pt x="607" y="753"/>
                    </a:lnTo>
                    <a:lnTo>
                      <a:pt x="592" y="761"/>
                    </a:lnTo>
                    <a:lnTo>
                      <a:pt x="578" y="770"/>
                    </a:lnTo>
                    <a:lnTo>
                      <a:pt x="565" y="777"/>
                    </a:lnTo>
                    <a:lnTo>
                      <a:pt x="556" y="783"/>
                    </a:lnTo>
                    <a:lnTo>
                      <a:pt x="546" y="787"/>
                    </a:lnTo>
                    <a:lnTo>
                      <a:pt x="535" y="793"/>
                    </a:lnTo>
                    <a:lnTo>
                      <a:pt x="522" y="798"/>
                    </a:lnTo>
                    <a:lnTo>
                      <a:pt x="510" y="804"/>
                    </a:lnTo>
                    <a:lnTo>
                      <a:pt x="497" y="809"/>
                    </a:lnTo>
                    <a:lnTo>
                      <a:pt x="486" y="815"/>
                    </a:lnTo>
                    <a:lnTo>
                      <a:pt x="476" y="821"/>
                    </a:lnTo>
                    <a:lnTo>
                      <a:pt x="461" y="828"/>
                    </a:lnTo>
                    <a:lnTo>
                      <a:pt x="446" y="836"/>
                    </a:lnTo>
                    <a:lnTo>
                      <a:pt x="431" y="845"/>
                    </a:lnTo>
                    <a:lnTo>
                      <a:pt x="414" y="855"/>
                    </a:lnTo>
                    <a:lnTo>
                      <a:pt x="399" y="864"/>
                    </a:lnTo>
                    <a:lnTo>
                      <a:pt x="383" y="873"/>
                    </a:lnTo>
                    <a:lnTo>
                      <a:pt x="369" y="879"/>
                    </a:lnTo>
                    <a:lnTo>
                      <a:pt x="354" y="885"/>
                    </a:lnTo>
                    <a:lnTo>
                      <a:pt x="348" y="887"/>
                    </a:lnTo>
                    <a:lnTo>
                      <a:pt x="341" y="890"/>
                    </a:lnTo>
                    <a:lnTo>
                      <a:pt x="333" y="895"/>
                    </a:lnTo>
                    <a:lnTo>
                      <a:pt x="326" y="898"/>
                    </a:lnTo>
                    <a:lnTo>
                      <a:pt x="317" y="902"/>
                    </a:lnTo>
                    <a:lnTo>
                      <a:pt x="309" y="904"/>
                    </a:lnTo>
                    <a:lnTo>
                      <a:pt x="302" y="905"/>
                    </a:lnTo>
                    <a:lnTo>
                      <a:pt x="296" y="904"/>
                    </a:lnTo>
                    <a:lnTo>
                      <a:pt x="281" y="895"/>
                    </a:lnTo>
                    <a:lnTo>
                      <a:pt x="267" y="886"/>
                    </a:lnTo>
                    <a:lnTo>
                      <a:pt x="254" y="877"/>
                    </a:lnTo>
                    <a:lnTo>
                      <a:pt x="243" y="868"/>
                    </a:lnTo>
                    <a:lnTo>
                      <a:pt x="233" y="858"/>
                    </a:lnTo>
                    <a:lnTo>
                      <a:pt x="222" y="847"/>
                    </a:lnTo>
                    <a:lnTo>
                      <a:pt x="212" y="835"/>
                    </a:lnTo>
                    <a:lnTo>
                      <a:pt x="200" y="823"/>
                    </a:lnTo>
                    <a:lnTo>
                      <a:pt x="187" y="805"/>
                    </a:lnTo>
                    <a:lnTo>
                      <a:pt x="175" y="787"/>
                    </a:lnTo>
                    <a:lnTo>
                      <a:pt x="164" y="768"/>
                    </a:lnTo>
                    <a:lnTo>
                      <a:pt x="154" y="751"/>
                    </a:lnTo>
                    <a:lnTo>
                      <a:pt x="145" y="733"/>
                    </a:lnTo>
                    <a:lnTo>
                      <a:pt x="137" y="713"/>
                    </a:lnTo>
                    <a:lnTo>
                      <a:pt x="127" y="694"/>
                    </a:lnTo>
                    <a:lnTo>
                      <a:pt x="118" y="673"/>
                    </a:lnTo>
                    <a:lnTo>
                      <a:pt x="115" y="665"/>
                    </a:lnTo>
                    <a:lnTo>
                      <a:pt x="113" y="655"/>
                    </a:lnTo>
                    <a:lnTo>
                      <a:pt x="110" y="643"/>
                    </a:lnTo>
                    <a:lnTo>
                      <a:pt x="107" y="631"/>
                    </a:lnTo>
                    <a:lnTo>
                      <a:pt x="103" y="619"/>
                    </a:lnTo>
                    <a:lnTo>
                      <a:pt x="99" y="607"/>
                    </a:lnTo>
                    <a:lnTo>
                      <a:pt x="94" y="599"/>
                    </a:lnTo>
                    <a:lnTo>
                      <a:pt x="89" y="592"/>
                    </a:lnTo>
                    <a:lnTo>
                      <a:pt x="83" y="584"/>
                    </a:lnTo>
                    <a:lnTo>
                      <a:pt x="78" y="578"/>
                    </a:lnTo>
                    <a:lnTo>
                      <a:pt x="74" y="571"/>
                    </a:lnTo>
                    <a:lnTo>
                      <a:pt x="73" y="565"/>
                    </a:lnTo>
                    <a:lnTo>
                      <a:pt x="72" y="559"/>
                    </a:lnTo>
                    <a:lnTo>
                      <a:pt x="70" y="552"/>
                    </a:lnTo>
                    <a:lnTo>
                      <a:pt x="70" y="543"/>
                    </a:lnTo>
                    <a:lnTo>
                      <a:pt x="70" y="532"/>
                    </a:lnTo>
                    <a:lnTo>
                      <a:pt x="68" y="524"/>
                    </a:lnTo>
                    <a:lnTo>
                      <a:pt x="65" y="516"/>
                    </a:lnTo>
                    <a:lnTo>
                      <a:pt x="62" y="509"/>
                    </a:lnTo>
                    <a:lnTo>
                      <a:pt x="59" y="501"/>
                    </a:lnTo>
                    <a:lnTo>
                      <a:pt x="54" y="494"/>
                    </a:lnTo>
                    <a:lnTo>
                      <a:pt x="50" y="488"/>
                    </a:lnTo>
                    <a:lnTo>
                      <a:pt x="47" y="480"/>
                    </a:lnTo>
                    <a:lnTo>
                      <a:pt x="43" y="473"/>
                    </a:lnTo>
                    <a:lnTo>
                      <a:pt x="34" y="461"/>
                    </a:lnTo>
                    <a:lnTo>
                      <a:pt x="27" y="448"/>
                    </a:lnTo>
                    <a:lnTo>
                      <a:pt x="19" y="435"/>
                    </a:lnTo>
                    <a:lnTo>
                      <a:pt x="12" y="422"/>
                    </a:lnTo>
                    <a:lnTo>
                      <a:pt x="5" y="409"/>
                    </a:lnTo>
                    <a:lnTo>
                      <a:pt x="1" y="396"/>
                    </a:lnTo>
                    <a:lnTo>
                      <a:pt x="0" y="381"/>
                    </a:lnTo>
                    <a:lnTo>
                      <a:pt x="1" y="367"/>
                    </a:lnTo>
                    <a:lnTo>
                      <a:pt x="5" y="356"/>
                    </a:lnTo>
                    <a:lnTo>
                      <a:pt x="9" y="344"/>
                    </a:lnTo>
                    <a:lnTo>
                      <a:pt x="12" y="335"/>
                    </a:lnTo>
                    <a:lnTo>
                      <a:pt x="14" y="323"/>
                    </a:lnTo>
                    <a:lnTo>
                      <a:pt x="18" y="315"/>
                    </a:lnTo>
                    <a:lnTo>
                      <a:pt x="24" y="306"/>
                    </a:lnTo>
                    <a:lnTo>
                      <a:pt x="32" y="298"/>
                    </a:lnTo>
                    <a:lnTo>
                      <a:pt x="43" y="291"/>
                    </a:lnTo>
                    <a:lnTo>
                      <a:pt x="57" y="286"/>
                    </a:lnTo>
                    <a:lnTo>
                      <a:pt x="70" y="279"/>
                    </a:lnTo>
                    <a:lnTo>
                      <a:pt x="84" y="272"/>
                    </a:lnTo>
                    <a:lnTo>
                      <a:pt x="98" y="266"/>
                    </a:lnTo>
                    <a:lnTo>
                      <a:pt x="113" y="260"/>
                    </a:lnTo>
                    <a:lnTo>
                      <a:pt x="127" y="253"/>
                    </a:lnTo>
                    <a:lnTo>
                      <a:pt x="140" y="247"/>
                    </a:lnTo>
                    <a:lnTo>
                      <a:pt x="154" y="240"/>
                    </a:lnTo>
                    <a:lnTo>
                      <a:pt x="168" y="234"/>
                    </a:lnTo>
                    <a:lnTo>
                      <a:pt x="182" y="227"/>
                    </a:lnTo>
                    <a:lnTo>
                      <a:pt x="195" y="220"/>
                    </a:lnTo>
                    <a:lnTo>
                      <a:pt x="210" y="214"/>
                    </a:lnTo>
                    <a:lnTo>
                      <a:pt x="224" y="207"/>
                    </a:lnTo>
                    <a:lnTo>
                      <a:pt x="238" y="200"/>
                    </a:lnTo>
                    <a:lnTo>
                      <a:pt x="252" y="194"/>
                    </a:lnTo>
                    <a:lnTo>
                      <a:pt x="266" y="187"/>
                    </a:lnTo>
                    <a:lnTo>
                      <a:pt x="279" y="180"/>
                    </a:lnTo>
                    <a:lnTo>
                      <a:pt x="294" y="174"/>
                    </a:lnTo>
                    <a:lnTo>
                      <a:pt x="309" y="167"/>
                    </a:lnTo>
                    <a:lnTo>
                      <a:pt x="326" y="159"/>
                    </a:lnTo>
                    <a:lnTo>
                      <a:pt x="341" y="153"/>
                    </a:lnTo>
                    <a:lnTo>
                      <a:pt x="356" y="145"/>
                    </a:lnTo>
                    <a:lnTo>
                      <a:pt x="371" y="137"/>
                    </a:lnTo>
                    <a:lnTo>
                      <a:pt x="386" y="130"/>
                    </a:lnTo>
                    <a:lnTo>
                      <a:pt x="402" y="123"/>
                    </a:lnTo>
                    <a:lnTo>
                      <a:pt x="418" y="115"/>
                    </a:lnTo>
                    <a:lnTo>
                      <a:pt x="435" y="108"/>
                    </a:lnTo>
                    <a:lnTo>
                      <a:pt x="451" y="100"/>
                    </a:lnTo>
                    <a:lnTo>
                      <a:pt x="467" y="93"/>
                    </a:lnTo>
                    <a:lnTo>
                      <a:pt x="483" y="85"/>
                    </a:lnTo>
                    <a:lnTo>
                      <a:pt x="500" y="77"/>
                    </a:lnTo>
                    <a:lnTo>
                      <a:pt x="517" y="69"/>
                    </a:lnTo>
                    <a:lnTo>
                      <a:pt x="533" y="62"/>
                    </a:lnTo>
                    <a:lnTo>
                      <a:pt x="550" y="55"/>
                    </a:lnTo>
                    <a:lnTo>
                      <a:pt x="566" y="47"/>
                    </a:lnTo>
                    <a:lnTo>
                      <a:pt x="582" y="39"/>
                    </a:lnTo>
                    <a:lnTo>
                      <a:pt x="598" y="32"/>
                    </a:lnTo>
                    <a:lnTo>
                      <a:pt x="615" y="24"/>
                    </a:lnTo>
                    <a:lnTo>
                      <a:pt x="631" y="16"/>
                    </a:lnTo>
                    <a:lnTo>
                      <a:pt x="647" y="8"/>
                    </a:lnTo>
                    <a:lnTo>
                      <a:pt x="652" y="6"/>
                    </a:lnTo>
                    <a:lnTo>
                      <a:pt x="657" y="4"/>
                    </a:lnTo>
                    <a:lnTo>
                      <a:pt x="662" y="2"/>
                    </a:lnTo>
                    <a:lnTo>
                      <a:pt x="667"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8" name="Freeform 29"/>
              <p:cNvSpPr>
                <a:spLocks/>
              </p:cNvSpPr>
              <p:nvPr/>
            </p:nvSpPr>
            <p:spPr bwMode="auto">
              <a:xfrm>
                <a:off x="2592" y="2021"/>
                <a:ext cx="597" cy="563"/>
              </a:xfrm>
              <a:custGeom>
                <a:avLst/>
                <a:gdLst>
                  <a:gd name="T0" fmla="*/ 566 w 1792"/>
                  <a:gd name="T1" fmla="*/ 165 h 1689"/>
                  <a:gd name="T2" fmla="*/ 585 w 1792"/>
                  <a:gd name="T3" fmla="*/ 150 h 1689"/>
                  <a:gd name="T4" fmla="*/ 592 w 1792"/>
                  <a:gd name="T5" fmla="*/ 125 h 1689"/>
                  <a:gd name="T6" fmla="*/ 597 w 1792"/>
                  <a:gd name="T7" fmla="*/ 106 h 1689"/>
                  <a:gd name="T8" fmla="*/ 577 w 1792"/>
                  <a:gd name="T9" fmla="*/ 82 h 1689"/>
                  <a:gd name="T10" fmla="*/ 520 w 1792"/>
                  <a:gd name="T11" fmla="*/ 78 h 1689"/>
                  <a:gd name="T12" fmla="*/ 482 w 1792"/>
                  <a:gd name="T13" fmla="*/ 70 h 1689"/>
                  <a:gd name="T14" fmla="*/ 443 w 1792"/>
                  <a:gd name="T15" fmla="*/ 39 h 1689"/>
                  <a:gd name="T16" fmla="*/ 421 w 1792"/>
                  <a:gd name="T17" fmla="*/ 22 h 1689"/>
                  <a:gd name="T18" fmla="*/ 395 w 1792"/>
                  <a:gd name="T19" fmla="*/ 12 h 1689"/>
                  <a:gd name="T20" fmla="*/ 334 w 1792"/>
                  <a:gd name="T21" fmla="*/ 2 h 1689"/>
                  <a:gd name="T22" fmla="*/ 290 w 1792"/>
                  <a:gd name="T23" fmla="*/ 0 h 1689"/>
                  <a:gd name="T24" fmla="*/ 238 w 1792"/>
                  <a:gd name="T25" fmla="*/ 9 h 1689"/>
                  <a:gd name="T26" fmla="*/ 187 w 1792"/>
                  <a:gd name="T27" fmla="*/ 27 h 1689"/>
                  <a:gd name="T28" fmla="*/ 149 w 1792"/>
                  <a:gd name="T29" fmla="*/ 41 h 1689"/>
                  <a:gd name="T30" fmla="*/ 116 w 1792"/>
                  <a:gd name="T31" fmla="*/ 56 h 1689"/>
                  <a:gd name="T32" fmla="*/ 67 w 1792"/>
                  <a:gd name="T33" fmla="*/ 83 h 1689"/>
                  <a:gd name="T34" fmla="*/ 47 w 1792"/>
                  <a:gd name="T35" fmla="*/ 97 h 1689"/>
                  <a:gd name="T36" fmla="*/ 37 w 1792"/>
                  <a:gd name="T37" fmla="*/ 115 h 1689"/>
                  <a:gd name="T38" fmla="*/ 30 w 1792"/>
                  <a:gd name="T39" fmla="*/ 148 h 1689"/>
                  <a:gd name="T40" fmla="*/ 22 w 1792"/>
                  <a:gd name="T41" fmla="*/ 167 h 1689"/>
                  <a:gd name="T42" fmla="*/ 13 w 1792"/>
                  <a:gd name="T43" fmla="*/ 228 h 1689"/>
                  <a:gd name="T44" fmla="*/ 4 w 1792"/>
                  <a:gd name="T45" fmla="*/ 289 h 1689"/>
                  <a:gd name="T46" fmla="*/ 0 w 1792"/>
                  <a:gd name="T47" fmla="*/ 349 h 1689"/>
                  <a:gd name="T48" fmla="*/ 1 w 1792"/>
                  <a:gd name="T49" fmla="*/ 403 h 1689"/>
                  <a:gd name="T50" fmla="*/ 4 w 1792"/>
                  <a:gd name="T51" fmla="*/ 449 h 1689"/>
                  <a:gd name="T52" fmla="*/ 3 w 1792"/>
                  <a:gd name="T53" fmla="*/ 478 h 1689"/>
                  <a:gd name="T54" fmla="*/ 13 w 1792"/>
                  <a:gd name="T55" fmla="*/ 512 h 1689"/>
                  <a:gd name="T56" fmla="*/ 21 w 1792"/>
                  <a:gd name="T57" fmla="*/ 532 h 1689"/>
                  <a:gd name="T58" fmla="*/ 35 w 1792"/>
                  <a:gd name="T59" fmla="*/ 547 h 1689"/>
                  <a:gd name="T60" fmla="*/ 60 w 1792"/>
                  <a:gd name="T61" fmla="*/ 563 h 1689"/>
                  <a:gd name="T62" fmla="*/ 107 w 1792"/>
                  <a:gd name="T63" fmla="*/ 536 h 1689"/>
                  <a:gd name="T64" fmla="*/ 98 w 1792"/>
                  <a:gd name="T65" fmla="*/ 513 h 1689"/>
                  <a:gd name="T66" fmla="*/ 98 w 1792"/>
                  <a:gd name="T67" fmla="*/ 489 h 1689"/>
                  <a:gd name="T68" fmla="*/ 91 w 1792"/>
                  <a:gd name="T69" fmla="*/ 467 h 1689"/>
                  <a:gd name="T70" fmla="*/ 82 w 1792"/>
                  <a:gd name="T71" fmla="*/ 430 h 1689"/>
                  <a:gd name="T72" fmla="*/ 86 w 1792"/>
                  <a:gd name="T73" fmla="*/ 416 h 1689"/>
                  <a:gd name="T74" fmla="*/ 81 w 1792"/>
                  <a:gd name="T75" fmla="*/ 391 h 1689"/>
                  <a:gd name="T76" fmla="*/ 86 w 1792"/>
                  <a:gd name="T77" fmla="*/ 372 h 1689"/>
                  <a:gd name="T78" fmla="*/ 86 w 1792"/>
                  <a:gd name="T79" fmla="*/ 330 h 1689"/>
                  <a:gd name="T80" fmla="*/ 99 w 1792"/>
                  <a:gd name="T81" fmla="*/ 300 h 1689"/>
                  <a:gd name="T82" fmla="*/ 120 w 1792"/>
                  <a:gd name="T83" fmla="*/ 272 h 1689"/>
                  <a:gd name="T84" fmla="*/ 142 w 1792"/>
                  <a:gd name="T85" fmla="*/ 304 h 1689"/>
                  <a:gd name="T86" fmla="*/ 163 w 1792"/>
                  <a:gd name="T87" fmla="*/ 335 h 1689"/>
                  <a:gd name="T88" fmla="*/ 171 w 1792"/>
                  <a:gd name="T89" fmla="*/ 370 h 1689"/>
                  <a:gd name="T90" fmla="*/ 185 w 1792"/>
                  <a:gd name="T91" fmla="*/ 403 h 1689"/>
                  <a:gd name="T92" fmla="*/ 219 w 1792"/>
                  <a:gd name="T93" fmla="*/ 430 h 1689"/>
                  <a:gd name="T94" fmla="*/ 259 w 1792"/>
                  <a:gd name="T95" fmla="*/ 427 h 1689"/>
                  <a:gd name="T96" fmla="*/ 297 w 1792"/>
                  <a:gd name="T97" fmla="*/ 417 h 1689"/>
                  <a:gd name="T98" fmla="*/ 340 w 1792"/>
                  <a:gd name="T99" fmla="*/ 398 h 1689"/>
                  <a:gd name="T100" fmla="*/ 388 w 1792"/>
                  <a:gd name="T101" fmla="*/ 370 h 1689"/>
                  <a:gd name="T102" fmla="*/ 423 w 1792"/>
                  <a:gd name="T103" fmla="*/ 340 h 1689"/>
                  <a:gd name="T104" fmla="*/ 437 w 1792"/>
                  <a:gd name="T105" fmla="*/ 306 h 1689"/>
                  <a:gd name="T106" fmla="*/ 432 w 1792"/>
                  <a:gd name="T107" fmla="*/ 265 h 1689"/>
                  <a:gd name="T108" fmla="*/ 411 w 1792"/>
                  <a:gd name="T109" fmla="*/ 235 h 1689"/>
                  <a:gd name="T110" fmla="*/ 403 w 1792"/>
                  <a:gd name="T111" fmla="*/ 206 h 1689"/>
                  <a:gd name="T112" fmla="*/ 424 w 1792"/>
                  <a:gd name="T113" fmla="*/ 184 h 1689"/>
                  <a:gd name="T114" fmla="*/ 467 w 1792"/>
                  <a:gd name="T115" fmla="*/ 176 h 1689"/>
                  <a:gd name="T116" fmla="*/ 510 w 1792"/>
                  <a:gd name="T117" fmla="*/ 168 h 168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92"/>
                  <a:gd name="T178" fmla="*/ 0 h 1689"/>
                  <a:gd name="T179" fmla="*/ 1792 w 1792"/>
                  <a:gd name="T180" fmla="*/ 1689 h 168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92" h="1689">
                    <a:moveTo>
                      <a:pt x="1599" y="493"/>
                    </a:moveTo>
                    <a:lnTo>
                      <a:pt x="1611" y="495"/>
                    </a:lnTo>
                    <a:lnTo>
                      <a:pt x="1623" y="498"/>
                    </a:lnTo>
                    <a:lnTo>
                      <a:pt x="1636" y="500"/>
                    </a:lnTo>
                    <a:lnTo>
                      <a:pt x="1649" y="501"/>
                    </a:lnTo>
                    <a:lnTo>
                      <a:pt x="1662" y="501"/>
                    </a:lnTo>
                    <a:lnTo>
                      <a:pt x="1674" y="500"/>
                    </a:lnTo>
                    <a:lnTo>
                      <a:pt x="1687" y="498"/>
                    </a:lnTo>
                    <a:lnTo>
                      <a:pt x="1698" y="495"/>
                    </a:lnTo>
                    <a:lnTo>
                      <a:pt x="1708" y="492"/>
                    </a:lnTo>
                    <a:lnTo>
                      <a:pt x="1716" y="489"/>
                    </a:lnTo>
                    <a:lnTo>
                      <a:pt x="1723" y="485"/>
                    </a:lnTo>
                    <a:lnTo>
                      <a:pt x="1731" y="481"/>
                    </a:lnTo>
                    <a:lnTo>
                      <a:pt x="1737" y="475"/>
                    </a:lnTo>
                    <a:lnTo>
                      <a:pt x="1742" y="470"/>
                    </a:lnTo>
                    <a:lnTo>
                      <a:pt x="1748" y="463"/>
                    </a:lnTo>
                    <a:lnTo>
                      <a:pt x="1753" y="456"/>
                    </a:lnTo>
                    <a:lnTo>
                      <a:pt x="1757" y="449"/>
                    </a:lnTo>
                    <a:lnTo>
                      <a:pt x="1760" y="440"/>
                    </a:lnTo>
                    <a:lnTo>
                      <a:pt x="1761" y="432"/>
                    </a:lnTo>
                    <a:lnTo>
                      <a:pt x="1763" y="423"/>
                    </a:lnTo>
                    <a:lnTo>
                      <a:pt x="1765" y="415"/>
                    </a:lnTo>
                    <a:lnTo>
                      <a:pt x="1766" y="406"/>
                    </a:lnTo>
                    <a:lnTo>
                      <a:pt x="1767" y="399"/>
                    </a:lnTo>
                    <a:lnTo>
                      <a:pt x="1770" y="390"/>
                    </a:lnTo>
                    <a:lnTo>
                      <a:pt x="1773" y="383"/>
                    </a:lnTo>
                    <a:lnTo>
                      <a:pt x="1777" y="376"/>
                    </a:lnTo>
                    <a:lnTo>
                      <a:pt x="1781" y="370"/>
                    </a:lnTo>
                    <a:lnTo>
                      <a:pt x="1785" y="362"/>
                    </a:lnTo>
                    <a:lnTo>
                      <a:pt x="1787" y="355"/>
                    </a:lnTo>
                    <a:lnTo>
                      <a:pt x="1790" y="348"/>
                    </a:lnTo>
                    <a:lnTo>
                      <a:pt x="1791" y="340"/>
                    </a:lnTo>
                    <a:lnTo>
                      <a:pt x="1792" y="332"/>
                    </a:lnTo>
                    <a:lnTo>
                      <a:pt x="1792" y="328"/>
                    </a:lnTo>
                    <a:lnTo>
                      <a:pt x="1792" y="322"/>
                    </a:lnTo>
                    <a:lnTo>
                      <a:pt x="1792" y="318"/>
                    </a:lnTo>
                    <a:lnTo>
                      <a:pt x="1792" y="313"/>
                    </a:lnTo>
                    <a:lnTo>
                      <a:pt x="1791" y="309"/>
                    </a:lnTo>
                    <a:lnTo>
                      <a:pt x="1790" y="304"/>
                    </a:lnTo>
                    <a:lnTo>
                      <a:pt x="1788" y="300"/>
                    </a:lnTo>
                    <a:lnTo>
                      <a:pt x="1787" y="295"/>
                    </a:lnTo>
                    <a:lnTo>
                      <a:pt x="1775" y="279"/>
                    </a:lnTo>
                    <a:lnTo>
                      <a:pt x="1762" y="265"/>
                    </a:lnTo>
                    <a:lnTo>
                      <a:pt x="1747" y="254"/>
                    </a:lnTo>
                    <a:lnTo>
                      <a:pt x="1731" y="245"/>
                    </a:lnTo>
                    <a:lnTo>
                      <a:pt x="1713" y="240"/>
                    </a:lnTo>
                    <a:lnTo>
                      <a:pt x="1695" y="238"/>
                    </a:lnTo>
                    <a:lnTo>
                      <a:pt x="1673" y="238"/>
                    </a:lnTo>
                    <a:lnTo>
                      <a:pt x="1651" y="240"/>
                    </a:lnTo>
                    <a:lnTo>
                      <a:pt x="1638" y="240"/>
                    </a:lnTo>
                    <a:lnTo>
                      <a:pt x="1622" y="240"/>
                    </a:lnTo>
                    <a:lnTo>
                      <a:pt x="1602" y="239"/>
                    </a:lnTo>
                    <a:lnTo>
                      <a:pt x="1582" y="237"/>
                    </a:lnTo>
                    <a:lnTo>
                      <a:pt x="1561" y="234"/>
                    </a:lnTo>
                    <a:lnTo>
                      <a:pt x="1542" y="232"/>
                    </a:lnTo>
                    <a:lnTo>
                      <a:pt x="1524" y="230"/>
                    </a:lnTo>
                    <a:lnTo>
                      <a:pt x="1512" y="229"/>
                    </a:lnTo>
                    <a:lnTo>
                      <a:pt x="1502" y="227"/>
                    </a:lnTo>
                    <a:lnTo>
                      <a:pt x="1491" y="224"/>
                    </a:lnTo>
                    <a:lnTo>
                      <a:pt x="1479" y="221"/>
                    </a:lnTo>
                    <a:lnTo>
                      <a:pt x="1469" y="218"/>
                    </a:lnTo>
                    <a:lnTo>
                      <a:pt x="1458" y="213"/>
                    </a:lnTo>
                    <a:lnTo>
                      <a:pt x="1448" y="209"/>
                    </a:lnTo>
                    <a:lnTo>
                      <a:pt x="1439" y="203"/>
                    </a:lnTo>
                    <a:lnTo>
                      <a:pt x="1430" y="198"/>
                    </a:lnTo>
                    <a:lnTo>
                      <a:pt x="1415" y="188"/>
                    </a:lnTo>
                    <a:lnTo>
                      <a:pt x="1400" y="177"/>
                    </a:lnTo>
                    <a:lnTo>
                      <a:pt x="1387" y="166"/>
                    </a:lnTo>
                    <a:lnTo>
                      <a:pt x="1373" y="152"/>
                    </a:lnTo>
                    <a:lnTo>
                      <a:pt x="1359" y="140"/>
                    </a:lnTo>
                    <a:lnTo>
                      <a:pt x="1344" y="129"/>
                    </a:lnTo>
                    <a:lnTo>
                      <a:pt x="1329" y="118"/>
                    </a:lnTo>
                    <a:lnTo>
                      <a:pt x="1313" y="108"/>
                    </a:lnTo>
                    <a:lnTo>
                      <a:pt x="1304" y="102"/>
                    </a:lnTo>
                    <a:lnTo>
                      <a:pt x="1297" y="97"/>
                    </a:lnTo>
                    <a:lnTo>
                      <a:pt x="1290" y="91"/>
                    </a:lnTo>
                    <a:lnTo>
                      <a:pt x="1285" y="85"/>
                    </a:lnTo>
                    <a:lnTo>
                      <a:pt x="1280" y="79"/>
                    </a:lnTo>
                    <a:lnTo>
                      <a:pt x="1275" y="73"/>
                    </a:lnTo>
                    <a:lnTo>
                      <a:pt x="1270" y="69"/>
                    </a:lnTo>
                    <a:lnTo>
                      <a:pt x="1263" y="65"/>
                    </a:lnTo>
                    <a:lnTo>
                      <a:pt x="1256" y="61"/>
                    </a:lnTo>
                    <a:lnTo>
                      <a:pt x="1249" y="58"/>
                    </a:lnTo>
                    <a:lnTo>
                      <a:pt x="1243" y="56"/>
                    </a:lnTo>
                    <a:lnTo>
                      <a:pt x="1235" y="53"/>
                    </a:lnTo>
                    <a:lnTo>
                      <a:pt x="1228" y="50"/>
                    </a:lnTo>
                    <a:lnTo>
                      <a:pt x="1221" y="48"/>
                    </a:lnTo>
                    <a:lnTo>
                      <a:pt x="1214" y="46"/>
                    </a:lnTo>
                    <a:lnTo>
                      <a:pt x="1208" y="42"/>
                    </a:lnTo>
                    <a:lnTo>
                      <a:pt x="1185" y="36"/>
                    </a:lnTo>
                    <a:lnTo>
                      <a:pt x="1164" y="30"/>
                    </a:lnTo>
                    <a:lnTo>
                      <a:pt x="1144" y="26"/>
                    </a:lnTo>
                    <a:lnTo>
                      <a:pt x="1123" y="21"/>
                    </a:lnTo>
                    <a:lnTo>
                      <a:pt x="1103" y="17"/>
                    </a:lnTo>
                    <a:lnTo>
                      <a:pt x="1081" y="14"/>
                    </a:lnTo>
                    <a:lnTo>
                      <a:pt x="1059" y="10"/>
                    </a:lnTo>
                    <a:lnTo>
                      <a:pt x="1036" y="7"/>
                    </a:lnTo>
                    <a:lnTo>
                      <a:pt x="1020" y="7"/>
                    </a:lnTo>
                    <a:lnTo>
                      <a:pt x="1004" y="7"/>
                    </a:lnTo>
                    <a:lnTo>
                      <a:pt x="989" y="6"/>
                    </a:lnTo>
                    <a:lnTo>
                      <a:pt x="974" y="5"/>
                    </a:lnTo>
                    <a:lnTo>
                      <a:pt x="959" y="5"/>
                    </a:lnTo>
                    <a:lnTo>
                      <a:pt x="944" y="4"/>
                    </a:lnTo>
                    <a:lnTo>
                      <a:pt x="930" y="2"/>
                    </a:lnTo>
                    <a:lnTo>
                      <a:pt x="915" y="1"/>
                    </a:lnTo>
                    <a:lnTo>
                      <a:pt x="901" y="1"/>
                    </a:lnTo>
                    <a:lnTo>
                      <a:pt x="886" y="0"/>
                    </a:lnTo>
                    <a:lnTo>
                      <a:pt x="871" y="0"/>
                    </a:lnTo>
                    <a:lnTo>
                      <a:pt x="856" y="1"/>
                    </a:lnTo>
                    <a:lnTo>
                      <a:pt x="840" y="1"/>
                    </a:lnTo>
                    <a:lnTo>
                      <a:pt x="825" y="2"/>
                    </a:lnTo>
                    <a:lnTo>
                      <a:pt x="808" y="4"/>
                    </a:lnTo>
                    <a:lnTo>
                      <a:pt x="791" y="6"/>
                    </a:lnTo>
                    <a:lnTo>
                      <a:pt x="771" y="11"/>
                    </a:lnTo>
                    <a:lnTo>
                      <a:pt x="751" y="17"/>
                    </a:lnTo>
                    <a:lnTo>
                      <a:pt x="732" y="22"/>
                    </a:lnTo>
                    <a:lnTo>
                      <a:pt x="713" y="28"/>
                    </a:lnTo>
                    <a:lnTo>
                      <a:pt x="695" y="34"/>
                    </a:lnTo>
                    <a:lnTo>
                      <a:pt x="675" y="39"/>
                    </a:lnTo>
                    <a:lnTo>
                      <a:pt x="656" y="45"/>
                    </a:lnTo>
                    <a:lnTo>
                      <a:pt x="637" y="51"/>
                    </a:lnTo>
                    <a:lnTo>
                      <a:pt x="622" y="57"/>
                    </a:lnTo>
                    <a:lnTo>
                      <a:pt x="607" y="62"/>
                    </a:lnTo>
                    <a:lnTo>
                      <a:pt x="592" y="69"/>
                    </a:lnTo>
                    <a:lnTo>
                      <a:pt x="577" y="75"/>
                    </a:lnTo>
                    <a:lnTo>
                      <a:pt x="562" y="80"/>
                    </a:lnTo>
                    <a:lnTo>
                      <a:pt x="547" y="86"/>
                    </a:lnTo>
                    <a:lnTo>
                      <a:pt x="532" y="90"/>
                    </a:lnTo>
                    <a:lnTo>
                      <a:pt x="517" y="96"/>
                    </a:lnTo>
                    <a:lnTo>
                      <a:pt x="507" y="100"/>
                    </a:lnTo>
                    <a:lnTo>
                      <a:pt x="496" y="105"/>
                    </a:lnTo>
                    <a:lnTo>
                      <a:pt x="484" y="110"/>
                    </a:lnTo>
                    <a:lnTo>
                      <a:pt x="472" y="115"/>
                    </a:lnTo>
                    <a:lnTo>
                      <a:pt x="461" y="119"/>
                    </a:lnTo>
                    <a:lnTo>
                      <a:pt x="448" y="122"/>
                    </a:lnTo>
                    <a:lnTo>
                      <a:pt x="437" y="127"/>
                    </a:lnTo>
                    <a:lnTo>
                      <a:pt x="427" y="130"/>
                    </a:lnTo>
                    <a:lnTo>
                      <a:pt x="419" y="133"/>
                    </a:lnTo>
                    <a:lnTo>
                      <a:pt x="408" y="139"/>
                    </a:lnTo>
                    <a:lnTo>
                      <a:pt x="395" y="146"/>
                    </a:lnTo>
                    <a:lnTo>
                      <a:pt x="383" y="152"/>
                    </a:lnTo>
                    <a:lnTo>
                      <a:pt x="370" y="159"/>
                    </a:lnTo>
                    <a:lnTo>
                      <a:pt x="359" y="164"/>
                    </a:lnTo>
                    <a:lnTo>
                      <a:pt x="349" y="169"/>
                    </a:lnTo>
                    <a:lnTo>
                      <a:pt x="342" y="170"/>
                    </a:lnTo>
                    <a:lnTo>
                      <a:pt x="323" y="179"/>
                    </a:lnTo>
                    <a:lnTo>
                      <a:pt x="305" y="188"/>
                    </a:lnTo>
                    <a:lnTo>
                      <a:pt x="288" y="198"/>
                    </a:lnTo>
                    <a:lnTo>
                      <a:pt x="270" y="208"/>
                    </a:lnTo>
                    <a:lnTo>
                      <a:pt x="254" y="218"/>
                    </a:lnTo>
                    <a:lnTo>
                      <a:pt x="237" y="228"/>
                    </a:lnTo>
                    <a:lnTo>
                      <a:pt x="219" y="238"/>
                    </a:lnTo>
                    <a:lnTo>
                      <a:pt x="201" y="248"/>
                    </a:lnTo>
                    <a:lnTo>
                      <a:pt x="196" y="251"/>
                    </a:lnTo>
                    <a:lnTo>
                      <a:pt x="190" y="255"/>
                    </a:lnTo>
                    <a:lnTo>
                      <a:pt x="183" y="260"/>
                    </a:lnTo>
                    <a:lnTo>
                      <a:pt x="176" y="263"/>
                    </a:lnTo>
                    <a:lnTo>
                      <a:pt x="169" y="269"/>
                    </a:lnTo>
                    <a:lnTo>
                      <a:pt x="161" y="274"/>
                    </a:lnTo>
                    <a:lnTo>
                      <a:pt x="154" y="280"/>
                    </a:lnTo>
                    <a:lnTo>
                      <a:pt x="148" y="284"/>
                    </a:lnTo>
                    <a:lnTo>
                      <a:pt x="141" y="291"/>
                    </a:lnTo>
                    <a:lnTo>
                      <a:pt x="136" y="297"/>
                    </a:lnTo>
                    <a:lnTo>
                      <a:pt x="133" y="304"/>
                    </a:lnTo>
                    <a:lnTo>
                      <a:pt x="130" y="312"/>
                    </a:lnTo>
                    <a:lnTo>
                      <a:pt x="129" y="319"/>
                    </a:lnTo>
                    <a:lnTo>
                      <a:pt x="128" y="325"/>
                    </a:lnTo>
                    <a:lnTo>
                      <a:pt x="124" y="331"/>
                    </a:lnTo>
                    <a:lnTo>
                      <a:pt x="119" y="335"/>
                    </a:lnTo>
                    <a:lnTo>
                      <a:pt x="115" y="341"/>
                    </a:lnTo>
                    <a:lnTo>
                      <a:pt x="110" y="345"/>
                    </a:lnTo>
                    <a:lnTo>
                      <a:pt x="105" y="351"/>
                    </a:lnTo>
                    <a:lnTo>
                      <a:pt x="100" y="356"/>
                    </a:lnTo>
                    <a:lnTo>
                      <a:pt x="98" y="369"/>
                    </a:lnTo>
                    <a:lnTo>
                      <a:pt x="98" y="381"/>
                    </a:lnTo>
                    <a:lnTo>
                      <a:pt x="98" y="394"/>
                    </a:lnTo>
                    <a:lnTo>
                      <a:pt x="98" y="406"/>
                    </a:lnTo>
                    <a:lnTo>
                      <a:pt x="96" y="419"/>
                    </a:lnTo>
                    <a:lnTo>
                      <a:pt x="95" y="431"/>
                    </a:lnTo>
                    <a:lnTo>
                      <a:pt x="90" y="444"/>
                    </a:lnTo>
                    <a:lnTo>
                      <a:pt x="84" y="456"/>
                    </a:lnTo>
                    <a:lnTo>
                      <a:pt x="81" y="462"/>
                    </a:lnTo>
                    <a:lnTo>
                      <a:pt x="80" y="467"/>
                    </a:lnTo>
                    <a:lnTo>
                      <a:pt x="78" y="473"/>
                    </a:lnTo>
                    <a:lnTo>
                      <a:pt x="75" y="479"/>
                    </a:lnTo>
                    <a:lnTo>
                      <a:pt x="73" y="484"/>
                    </a:lnTo>
                    <a:lnTo>
                      <a:pt x="70" y="490"/>
                    </a:lnTo>
                    <a:lnTo>
                      <a:pt x="68" y="495"/>
                    </a:lnTo>
                    <a:lnTo>
                      <a:pt x="65" y="501"/>
                    </a:lnTo>
                    <a:lnTo>
                      <a:pt x="63" y="521"/>
                    </a:lnTo>
                    <a:lnTo>
                      <a:pt x="60" y="542"/>
                    </a:lnTo>
                    <a:lnTo>
                      <a:pt x="58" y="562"/>
                    </a:lnTo>
                    <a:lnTo>
                      <a:pt x="55" y="582"/>
                    </a:lnTo>
                    <a:lnTo>
                      <a:pt x="51" y="603"/>
                    </a:lnTo>
                    <a:lnTo>
                      <a:pt x="49" y="623"/>
                    </a:lnTo>
                    <a:lnTo>
                      <a:pt x="45" y="644"/>
                    </a:lnTo>
                    <a:lnTo>
                      <a:pt x="43" y="664"/>
                    </a:lnTo>
                    <a:lnTo>
                      <a:pt x="39" y="684"/>
                    </a:lnTo>
                    <a:lnTo>
                      <a:pt x="35" y="705"/>
                    </a:lnTo>
                    <a:lnTo>
                      <a:pt x="33" y="725"/>
                    </a:lnTo>
                    <a:lnTo>
                      <a:pt x="29" y="745"/>
                    </a:lnTo>
                    <a:lnTo>
                      <a:pt x="26" y="765"/>
                    </a:lnTo>
                    <a:lnTo>
                      <a:pt x="23" y="786"/>
                    </a:lnTo>
                    <a:lnTo>
                      <a:pt x="19" y="806"/>
                    </a:lnTo>
                    <a:lnTo>
                      <a:pt x="16" y="826"/>
                    </a:lnTo>
                    <a:lnTo>
                      <a:pt x="15" y="846"/>
                    </a:lnTo>
                    <a:lnTo>
                      <a:pt x="13" y="866"/>
                    </a:lnTo>
                    <a:lnTo>
                      <a:pt x="11" y="886"/>
                    </a:lnTo>
                    <a:lnTo>
                      <a:pt x="10" y="906"/>
                    </a:lnTo>
                    <a:lnTo>
                      <a:pt x="8" y="926"/>
                    </a:lnTo>
                    <a:lnTo>
                      <a:pt x="6" y="946"/>
                    </a:lnTo>
                    <a:lnTo>
                      <a:pt x="5" y="966"/>
                    </a:lnTo>
                    <a:lnTo>
                      <a:pt x="5" y="986"/>
                    </a:lnTo>
                    <a:lnTo>
                      <a:pt x="4" y="1006"/>
                    </a:lnTo>
                    <a:lnTo>
                      <a:pt x="3" y="1026"/>
                    </a:lnTo>
                    <a:lnTo>
                      <a:pt x="1" y="1047"/>
                    </a:lnTo>
                    <a:lnTo>
                      <a:pt x="1" y="1067"/>
                    </a:lnTo>
                    <a:lnTo>
                      <a:pt x="1" y="1087"/>
                    </a:lnTo>
                    <a:lnTo>
                      <a:pt x="0" y="1107"/>
                    </a:lnTo>
                    <a:lnTo>
                      <a:pt x="0" y="1127"/>
                    </a:lnTo>
                    <a:lnTo>
                      <a:pt x="0" y="1147"/>
                    </a:lnTo>
                    <a:lnTo>
                      <a:pt x="1" y="1162"/>
                    </a:lnTo>
                    <a:lnTo>
                      <a:pt x="1" y="1177"/>
                    </a:lnTo>
                    <a:lnTo>
                      <a:pt x="3" y="1192"/>
                    </a:lnTo>
                    <a:lnTo>
                      <a:pt x="4" y="1208"/>
                    </a:lnTo>
                    <a:lnTo>
                      <a:pt x="6" y="1223"/>
                    </a:lnTo>
                    <a:lnTo>
                      <a:pt x="8" y="1239"/>
                    </a:lnTo>
                    <a:lnTo>
                      <a:pt x="9" y="1254"/>
                    </a:lnTo>
                    <a:lnTo>
                      <a:pt x="9" y="1270"/>
                    </a:lnTo>
                    <a:lnTo>
                      <a:pt x="10" y="1285"/>
                    </a:lnTo>
                    <a:lnTo>
                      <a:pt x="11" y="1301"/>
                    </a:lnTo>
                    <a:lnTo>
                      <a:pt x="11" y="1315"/>
                    </a:lnTo>
                    <a:lnTo>
                      <a:pt x="11" y="1331"/>
                    </a:lnTo>
                    <a:lnTo>
                      <a:pt x="11" y="1346"/>
                    </a:lnTo>
                    <a:lnTo>
                      <a:pt x="10" y="1361"/>
                    </a:lnTo>
                    <a:lnTo>
                      <a:pt x="9" y="1376"/>
                    </a:lnTo>
                    <a:lnTo>
                      <a:pt x="6" y="1391"/>
                    </a:lnTo>
                    <a:lnTo>
                      <a:pt x="6" y="1400"/>
                    </a:lnTo>
                    <a:lnTo>
                      <a:pt x="6" y="1407"/>
                    </a:lnTo>
                    <a:lnTo>
                      <a:pt x="8" y="1414"/>
                    </a:lnTo>
                    <a:lnTo>
                      <a:pt x="8" y="1422"/>
                    </a:lnTo>
                    <a:lnTo>
                      <a:pt x="9" y="1428"/>
                    </a:lnTo>
                    <a:lnTo>
                      <a:pt x="10" y="1435"/>
                    </a:lnTo>
                    <a:lnTo>
                      <a:pt x="13" y="1442"/>
                    </a:lnTo>
                    <a:lnTo>
                      <a:pt x="15" y="1450"/>
                    </a:lnTo>
                    <a:lnTo>
                      <a:pt x="20" y="1461"/>
                    </a:lnTo>
                    <a:lnTo>
                      <a:pt x="24" y="1473"/>
                    </a:lnTo>
                    <a:lnTo>
                      <a:pt x="28" y="1485"/>
                    </a:lnTo>
                    <a:lnTo>
                      <a:pt x="31" y="1498"/>
                    </a:lnTo>
                    <a:lnTo>
                      <a:pt x="34" y="1511"/>
                    </a:lnTo>
                    <a:lnTo>
                      <a:pt x="38" y="1524"/>
                    </a:lnTo>
                    <a:lnTo>
                      <a:pt x="40" y="1536"/>
                    </a:lnTo>
                    <a:lnTo>
                      <a:pt x="44" y="1548"/>
                    </a:lnTo>
                    <a:lnTo>
                      <a:pt x="46" y="1555"/>
                    </a:lnTo>
                    <a:lnTo>
                      <a:pt x="49" y="1561"/>
                    </a:lnTo>
                    <a:lnTo>
                      <a:pt x="50" y="1567"/>
                    </a:lnTo>
                    <a:lnTo>
                      <a:pt x="51" y="1573"/>
                    </a:lnTo>
                    <a:lnTo>
                      <a:pt x="54" y="1578"/>
                    </a:lnTo>
                    <a:lnTo>
                      <a:pt x="56" y="1584"/>
                    </a:lnTo>
                    <a:lnTo>
                      <a:pt x="59" y="1589"/>
                    </a:lnTo>
                    <a:lnTo>
                      <a:pt x="63" y="1595"/>
                    </a:lnTo>
                    <a:lnTo>
                      <a:pt x="71" y="1599"/>
                    </a:lnTo>
                    <a:lnTo>
                      <a:pt x="79" y="1604"/>
                    </a:lnTo>
                    <a:lnTo>
                      <a:pt x="86" y="1606"/>
                    </a:lnTo>
                    <a:lnTo>
                      <a:pt x="91" y="1609"/>
                    </a:lnTo>
                    <a:lnTo>
                      <a:pt x="95" y="1613"/>
                    </a:lnTo>
                    <a:lnTo>
                      <a:pt x="99" y="1617"/>
                    </a:lnTo>
                    <a:lnTo>
                      <a:pt x="100" y="1623"/>
                    </a:lnTo>
                    <a:lnTo>
                      <a:pt x="101" y="1632"/>
                    </a:lnTo>
                    <a:lnTo>
                      <a:pt x="104" y="1642"/>
                    </a:lnTo>
                    <a:lnTo>
                      <a:pt x="106" y="1649"/>
                    </a:lnTo>
                    <a:lnTo>
                      <a:pt x="109" y="1657"/>
                    </a:lnTo>
                    <a:lnTo>
                      <a:pt x="111" y="1664"/>
                    </a:lnTo>
                    <a:lnTo>
                      <a:pt x="115" y="1669"/>
                    </a:lnTo>
                    <a:lnTo>
                      <a:pt x="120" y="1675"/>
                    </a:lnTo>
                    <a:lnTo>
                      <a:pt x="128" y="1681"/>
                    </a:lnTo>
                    <a:lnTo>
                      <a:pt x="136" y="1687"/>
                    </a:lnTo>
                    <a:lnTo>
                      <a:pt x="156" y="1689"/>
                    </a:lnTo>
                    <a:lnTo>
                      <a:pt x="179" y="1688"/>
                    </a:lnTo>
                    <a:lnTo>
                      <a:pt x="205" y="1684"/>
                    </a:lnTo>
                    <a:lnTo>
                      <a:pt x="233" y="1678"/>
                    </a:lnTo>
                    <a:lnTo>
                      <a:pt x="259" y="1669"/>
                    </a:lnTo>
                    <a:lnTo>
                      <a:pt x="283" y="1659"/>
                    </a:lnTo>
                    <a:lnTo>
                      <a:pt x="303" y="1648"/>
                    </a:lnTo>
                    <a:lnTo>
                      <a:pt x="317" y="1636"/>
                    </a:lnTo>
                    <a:lnTo>
                      <a:pt x="320" y="1627"/>
                    </a:lnTo>
                    <a:lnTo>
                      <a:pt x="320" y="1617"/>
                    </a:lnTo>
                    <a:lnTo>
                      <a:pt x="320" y="1608"/>
                    </a:lnTo>
                    <a:lnTo>
                      <a:pt x="318" y="1598"/>
                    </a:lnTo>
                    <a:lnTo>
                      <a:pt x="314" y="1589"/>
                    </a:lnTo>
                    <a:lnTo>
                      <a:pt x="310" y="1580"/>
                    </a:lnTo>
                    <a:lnTo>
                      <a:pt x="307" y="1571"/>
                    </a:lnTo>
                    <a:lnTo>
                      <a:pt x="304" y="1562"/>
                    </a:lnTo>
                    <a:lnTo>
                      <a:pt x="303" y="1556"/>
                    </a:lnTo>
                    <a:lnTo>
                      <a:pt x="302" y="1551"/>
                    </a:lnTo>
                    <a:lnTo>
                      <a:pt x="298" y="1545"/>
                    </a:lnTo>
                    <a:lnTo>
                      <a:pt x="294" y="1539"/>
                    </a:lnTo>
                    <a:lnTo>
                      <a:pt x="298" y="1531"/>
                    </a:lnTo>
                    <a:lnTo>
                      <a:pt x="300" y="1523"/>
                    </a:lnTo>
                    <a:lnTo>
                      <a:pt x="303" y="1514"/>
                    </a:lnTo>
                    <a:lnTo>
                      <a:pt x="305" y="1506"/>
                    </a:lnTo>
                    <a:lnTo>
                      <a:pt x="305" y="1497"/>
                    </a:lnTo>
                    <a:lnTo>
                      <a:pt x="304" y="1489"/>
                    </a:lnTo>
                    <a:lnTo>
                      <a:pt x="302" y="1481"/>
                    </a:lnTo>
                    <a:lnTo>
                      <a:pt x="297" y="1473"/>
                    </a:lnTo>
                    <a:lnTo>
                      <a:pt x="293" y="1468"/>
                    </a:lnTo>
                    <a:lnTo>
                      <a:pt x="290" y="1464"/>
                    </a:lnTo>
                    <a:lnTo>
                      <a:pt x="287" y="1460"/>
                    </a:lnTo>
                    <a:lnTo>
                      <a:pt x="284" y="1455"/>
                    </a:lnTo>
                    <a:lnTo>
                      <a:pt x="282" y="1451"/>
                    </a:lnTo>
                    <a:lnTo>
                      <a:pt x="279" y="1446"/>
                    </a:lnTo>
                    <a:lnTo>
                      <a:pt x="277" y="1441"/>
                    </a:lnTo>
                    <a:lnTo>
                      <a:pt x="275" y="1436"/>
                    </a:lnTo>
                    <a:lnTo>
                      <a:pt x="273" y="1420"/>
                    </a:lnTo>
                    <a:lnTo>
                      <a:pt x="272" y="1402"/>
                    </a:lnTo>
                    <a:lnTo>
                      <a:pt x="270" y="1385"/>
                    </a:lnTo>
                    <a:lnTo>
                      <a:pt x="269" y="1369"/>
                    </a:lnTo>
                    <a:lnTo>
                      <a:pt x="267" y="1352"/>
                    </a:lnTo>
                    <a:lnTo>
                      <a:pt x="263" y="1335"/>
                    </a:lnTo>
                    <a:lnTo>
                      <a:pt x="257" y="1320"/>
                    </a:lnTo>
                    <a:lnTo>
                      <a:pt x="249" y="1304"/>
                    </a:lnTo>
                    <a:lnTo>
                      <a:pt x="248" y="1300"/>
                    </a:lnTo>
                    <a:lnTo>
                      <a:pt x="247" y="1295"/>
                    </a:lnTo>
                    <a:lnTo>
                      <a:pt x="245" y="1291"/>
                    </a:lnTo>
                    <a:lnTo>
                      <a:pt x="245" y="1286"/>
                    </a:lnTo>
                    <a:lnTo>
                      <a:pt x="245" y="1283"/>
                    </a:lnTo>
                    <a:lnTo>
                      <a:pt x="245" y="1279"/>
                    </a:lnTo>
                    <a:lnTo>
                      <a:pt x="247" y="1275"/>
                    </a:lnTo>
                    <a:lnTo>
                      <a:pt x="248" y="1271"/>
                    </a:lnTo>
                    <a:lnTo>
                      <a:pt x="250" y="1265"/>
                    </a:lnTo>
                    <a:lnTo>
                      <a:pt x="253" y="1259"/>
                    </a:lnTo>
                    <a:lnTo>
                      <a:pt x="255" y="1253"/>
                    </a:lnTo>
                    <a:lnTo>
                      <a:pt x="257" y="1248"/>
                    </a:lnTo>
                    <a:lnTo>
                      <a:pt x="258" y="1242"/>
                    </a:lnTo>
                    <a:lnTo>
                      <a:pt x="259" y="1236"/>
                    </a:lnTo>
                    <a:lnTo>
                      <a:pt x="259" y="1231"/>
                    </a:lnTo>
                    <a:lnTo>
                      <a:pt x="259" y="1224"/>
                    </a:lnTo>
                    <a:lnTo>
                      <a:pt x="257" y="1213"/>
                    </a:lnTo>
                    <a:lnTo>
                      <a:pt x="254" y="1202"/>
                    </a:lnTo>
                    <a:lnTo>
                      <a:pt x="250" y="1192"/>
                    </a:lnTo>
                    <a:lnTo>
                      <a:pt x="248" y="1182"/>
                    </a:lnTo>
                    <a:lnTo>
                      <a:pt x="244" y="1172"/>
                    </a:lnTo>
                    <a:lnTo>
                      <a:pt x="243" y="1162"/>
                    </a:lnTo>
                    <a:lnTo>
                      <a:pt x="242" y="1151"/>
                    </a:lnTo>
                    <a:lnTo>
                      <a:pt x="243" y="1140"/>
                    </a:lnTo>
                    <a:lnTo>
                      <a:pt x="245" y="1137"/>
                    </a:lnTo>
                    <a:lnTo>
                      <a:pt x="248" y="1132"/>
                    </a:lnTo>
                    <a:lnTo>
                      <a:pt x="250" y="1128"/>
                    </a:lnTo>
                    <a:lnTo>
                      <a:pt x="253" y="1123"/>
                    </a:lnTo>
                    <a:lnTo>
                      <a:pt x="255" y="1120"/>
                    </a:lnTo>
                    <a:lnTo>
                      <a:pt x="257" y="1116"/>
                    </a:lnTo>
                    <a:lnTo>
                      <a:pt x="259" y="1111"/>
                    </a:lnTo>
                    <a:lnTo>
                      <a:pt x="260" y="1107"/>
                    </a:lnTo>
                    <a:lnTo>
                      <a:pt x="260" y="1090"/>
                    </a:lnTo>
                    <a:lnTo>
                      <a:pt x="260" y="1073"/>
                    </a:lnTo>
                    <a:lnTo>
                      <a:pt x="259" y="1057"/>
                    </a:lnTo>
                    <a:lnTo>
                      <a:pt x="258" y="1041"/>
                    </a:lnTo>
                    <a:lnTo>
                      <a:pt x="257" y="1025"/>
                    </a:lnTo>
                    <a:lnTo>
                      <a:pt x="257" y="1008"/>
                    </a:lnTo>
                    <a:lnTo>
                      <a:pt x="258" y="991"/>
                    </a:lnTo>
                    <a:lnTo>
                      <a:pt x="260" y="973"/>
                    </a:lnTo>
                    <a:lnTo>
                      <a:pt x="264" y="963"/>
                    </a:lnTo>
                    <a:lnTo>
                      <a:pt x="268" y="955"/>
                    </a:lnTo>
                    <a:lnTo>
                      <a:pt x="273" y="946"/>
                    </a:lnTo>
                    <a:lnTo>
                      <a:pt x="278" y="936"/>
                    </a:lnTo>
                    <a:lnTo>
                      <a:pt x="283" y="927"/>
                    </a:lnTo>
                    <a:lnTo>
                      <a:pt x="289" y="918"/>
                    </a:lnTo>
                    <a:lnTo>
                      <a:pt x="293" y="909"/>
                    </a:lnTo>
                    <a:lnTo>
                      <a:pt x="298" y="899"/>
                    </a:lnTo>
                    <a:lnTo>
                      <a:pt x="307" y="888"/>
                    </a:lnTo>
                    <a:lnTo>
                      <a:pt x="315" y="877"/>
                    </a:lnTo>
                    <a:lnTo>
                      <a:pt x="323" y="865"/>
                    </a:lnTo>
                    <a:lnTo>
                      <a:pt x="330" y="853"/>
                    </a:lnTo>
                    <a:lnTo>
                      <a:pt x="338" y="841"/>
                    </a:lnTo>
                    <a:lnTo>
                      <a:pt x="344" y="828"/>
                    </a:lnTo>
                    <a:lnTo>
                      <a:pt x="350" y="816"/>
                    </a:lnTo>
                    <a:lnTo>
                      <a:pt x="357" y="804"/>
                    </a:lnTo>
                    <a:lnTo>
                      <a:pt x="360" y="815"/>
                    </a:lnTo>
                    <a:lnTo>
                      <a:pt x="367" y="826"/>
                    </a:lnTo>
                    <a:lnTo>
                      <a:pt x="374" y="837"/>
                    </a:lnTo>
                    <a:lnTo>
                      <a:pt x="383" y="849"/>
                    </a:lnTo>
                    <a:lnTo>
                      <a:pt x="392" y="860"/>
                    </a:lnTo>
                    <a:lnTo>
                      <a:pt x="400" y="872"/>
                    </a:lnTo>
                    <a:lnTo>
                      <a:pt x="409" y="884"/>
                    </a:lnTo>
                    <a:lnTo>
                      <a:pt x="417" y="894"/>
                    </a:lnTo>
                    <a:lnTo>
                      <a:pt x="422" y="904"/>
                    </a:lnTo>
                    <a:lnTo>
                      <a:pt x="426" y="912"/>
                    </a:lnTo>
                    <a:lnTo>
                      <a:pt x="429" y="922"/>
                    </a:lnTo>
                    <a:lnTo>
                      <a:pt x="432" y="931"/>
                    </a:lnTo>
                    <a:lnTo>
                      <a:pt x="434" y="940"/>
                    </a:lnTo>
                    <a:lnTo>
                      <a:pt x="438" y="950"/>
                    </a:lnTo>
                    <a:lnTo>
                      <a:pt x="444" y="959"/>
                    </a:lnTo>
                    <a:lnTo>
                      <a:pt x="452" y="968"/>
                    </a:lnTo>
                    <a:lnTo>
                      <a:pt x="468" y="982"/>
                    </a:lnTo>
                    <a:lnTo>
                      <a:pt x="481" y="995"/>
                    </a:lnTo>
                    <a:lnTo>
                      <a:pt x="489" y="1006"/>
                    </a:lnTo>
                    <a:lnTo>
                      <a:pt x="497" y="1016"/>
                    </a:lnTo>
                    <a:lnTo>
                      <a:pt x="502" y="1028"/>
                    </a:lnTo>
                    <a:lnTo>
                      <a:pt x="506" y="1041"/>
                    </a:lnTo>
                    <a:lnTo>
                      <a:pt x="508" y="1058"/>
                    </a:lnTo>
                    <a:lnTo>
                      <a:pt x="509" y="1078"/>
                    </a:lnTo>
                    <a:lnTo>
                      <a:pt x="509" y="1083"/>
                    </a:lnTo>
                    <a:lnTo>
                      <a:pt x="511" y="1091"/>
                    </a:lnTo>
                    <a:lnTo>
                      <a:pt x="511" y="1100"/>
                    </a:lnTo>
                    <a:lnTo>
                      <a:pt x="512" y="1109"/>
                    </a:lnTo>
                    <a:lnTo>
                      <a:pt x="513" y="1118"/>
                    </a:lnTo>
                    <a:lnTo>
                      <a:pt x="516" y="1126"/>
                    </a:lnTo>
                    <a:lnTo>
                      <a:pt x="518" y="1132"/>
                    </a:lnTo>
                    <a:lnTo>
                      <a:pt x="522" y="1138"/>
                    </a:lnTo>
                    <a:lnTo>
                      <a:pt x="536" y="1148"/>
                    </a:lnTo>
                    <a:lnTo>
                      <a:pt x="544" y="1161"/>
                    </a:lnTo>
                    <a:lnTo>
                      <a:pt x="549" y="1177"/>
                    </a:lnTo>
                    <a:lnTo>
                      <a:pt x="553" y="1193"/>
                    </a:lnTo>
                    <a:lnTo>
                      <a:pt x="556" y="1209"/>
                    </a:lnTo>
                    <a:lnTo>
                      <a:pt x="559" y="1223"/>
                    </a:lnTo>
                    <a:lnTo>
                      <a:pt x="564" y="1234"/>
                    </a:lnTo>
                    <a:lnTo>
                      <a:pt x="572" y="1241"/>
                    </a:lnTo>
                    <a:lnTo>
                      <a:pt x="583" y="1248"/>
                    </a:lnTo>
                    <a:lnTo>
                      <a:pt x="597" y="1256"/>
                    </a:lnTo>
                    <a:lnTo>
                      <a:pt x="611" y="1265"/>
                    </a:lnTo>
                    <a:lnTo>
                      <a:pt x="626" y="1274"/>
                    </a:lnTo>
                    <a:lnTo>
                      <a:pt x="642" y="1283"/>
                    </a:lnTo>
                    <a:lnTo>
                      <a:pt x="657" y="1289"/>
                    </a:lnTo>
                    <a:lnTo>
                      <a:pt x="671" y="1292"/>
                    </a:lnTo>
                    <a:lnTo>
                      <a:pt x="683" y="1292"/>
                    </a:lnTo>
                    <a:lnTo>
                      <a:pt x="697" y="1291"/>
                    </a:lnTo>
                    <a:lnTo>
                      <a:pt x="710" y="1290"/>
                    </a:lnTo>
                    <a:lnTo>
                      <a:pt x="723" y="1288"/>
                    </a:lnTo>
                    <a:lnTo>
                      <a:pt x="737" y="1286"/>
                    </a:lnTo>
                    <a:lnTo>
                      <a:pt x="751" y="1284"/>
                    </a:lnTo>
                    <a:lnTo>
                      <a:pt x="763" y="1283"/>
                    </a:lnTo>
                    <a:lnTo>
                      <a:pt x="777" y="1281"/>
                    </a:lnTo>
                    <a:lnTo>
                      <a:pt x="790" y="1279"/>
                    </a:lnTo>
                    <a:lnTo>
                      <a:pt x="803" y="1275"/>
                    </a:lnTo>
                    <a:lnTo>
                      <a:pt x="816" y="1273"/>
                    </a:lnTo>
                    <a:lnTo>
                      <a:pt x="830" y="1270"/>
                    </a:lnTo>
                    <a:lnTo>
                      <a:pt x="842" y="1266"/>
                    </a:lnTo>
                    <a:lnTo>
                      <a:pt x="855" y="1263"/>
                    </a:lnTo>
                    <a:lnTo>
                      <a:pt x="867" y="1259"/>
                    </a:lnTo>
                    <a:lnTo>
                      <a:pt x="880" y="1254"/>
                    </a:lnTo>
                    <a:lnTo>
                      <a:pt x="892" y="1250"/>
                    </a:lnTo>
                    <a:lnTo>
                      <a:pt x="906" y="1245"/>
                    </a:lnTo>
                    <a:lnTo>
                      <a:pt x="921" y="1240"/>
                    </a:lnTo>
                    <a:lnTo>
                      <a:pt x="936" y="1234"/>
                    </a:lnTo>
                    <a:lnTo>
                      <a:pt x="951" y="1229"/>
                    </a:lnTo>
                    <a:lnTo>
                      <a:pt x="966" y="1222"/>
                    </a:lnTo>
                    <a:lnTo>
                      <a:pt x="980" y="1215"/>
                    </a:lnTo>
                    <a:lnTo>
                      <a:pt x="995" y="1209"/>
                    </a:lnTo>
                    <a:lnTo>
                      <a:pt x="1007" y="1202"/>
                    </a:lnTo>
                    <a:lnTo>
                      <a:pt x="1022" y="1195"/>
                    </a:lnTo>
                    <a:lnTo>
                      <a:pt x="1039" y="1188"/>
                    </a:lnTo>
                    <a:lnTo>
                      <a:pt x="1055" y="1180"/>
                    </a:lnTo>
                    <a:lnTo>
                      <a:pt x="1071" y="1171"/>
                    </a:lnTo>
                    <a:lnTo>
                      <a:pt x="1088" y="1161"/>
                    </a:lnTo>
                    <a:lnTo>
                      <a:pt x="1104" y="1152"/>
                    </a:lnTo>
                    <a:lnTo>
                      <a:pt x="1119" y="1141"/>
                    </a:lnTo>
                    <a:lnTo>
                      <a:pt x="1135" y="1131"/>
                    </a:lnTo>
                    <a:lnTo>
                      <a:pt x="1151" y="1120"/>
                    </a:lnTo>
                    <a:lnTo>
                      <a:pt x="1166" y="1109"/>
                    </a:lnTo>
                    <a:lnTo>
                      <a:pt x="1181" y="1099"/>
                    </a:lnTo>
                    <a:lnTo>
                      <a:pt x="1196" y="1087"/>
                    </a:lnTo>
                    <a:lnTo>
                      <a:pt x="1210" y="1076"/>
                    </a:lnTo>
                    <a:lnTo>
                      <a:pt x="1224" y="1066"/>
                    </a:lnTo>
                    <a:lnTo>
                      <a:pt x="1236" y="1054"/>
                    </a:lnTo>
                    <a:lnTo>
                      <a:pt x="1249" y="1043"/>
                    </a:lnTo>
                    <a:lnTo>
                      <a:pt x="1256" y="1037"/>
                    </a:lnTo>
                    <a:lnTo>
                      <a:pt x="1263" y="1029"/>
                    </a:lnTo>
                    <a:lnTo>
                      <a:pt x="1270" y="1020"/>
                    </a:lnTo>
                    <a:lnTo>
                      <a:pt x="1275" y="1012"/>
                    </a:lnTo>
                    <a:lnTo>
                      <a:pt x="1282" y="1003"/>
                    </a:lnTo>
                    <a:lnTo>
                      <a:pt x="1287" y="995"/>
                    </a:lnTo>
                    <a:lnTo>
                      <a:pt x="1290" y="985"/>
                    </a:lnTo>
                    <a:lnTo>
                      <a:pt x="1294" y="976"/>
                    </a:lnTo>
                    <a:lnTo>
                      <a:pt x="1302" y="963"/>
                    </a:lnTo>
                    <a:lnTo>
                      <a:pt x="1307" y="949"/>
                    </a:lnTo>
                    <a:lnTo>
                      <a:pt x="1309" y="935"/>
                    </a:lnTo>
                    <a:lnTo>
                      <a:pt x="1312" y="919"/>
                    </a:lnTo>
                    <a:lnTo>
                      <a:pt x="1312" y="904"/>
                    </a:lnTo>
                    <a:lnTo>
                      <a:pt x="1312" y="889"/>
                    </a:lnTo>
                    <a:lnTo>
                      <a:pt x="1312" y="874"/>
                    </a:lnTo>
                    <a:lnTo>
                      <a:pt x="1313" y="860"/>
                    </a:lnTo>
                    <a:lnTo>
                      <a:pt x="1317" y="847"/>
                    </a:lnTo>
                    <a:lnTo>
                      <a:pt x="1317" y="833"/>
                    </a:lnTo>
                    <a:lnTo>
                      <a:pt x="1313" y="819"/>
                    </a:lnTo>
                    <a:lnTo>
                      <a:pt x="1307" y="807"/>
                    </a:lnTo>
                    <a:lnTo>
                      <a:pt x="1298" y="795"/>
                    </a:lnTo>
                    <a:lnTo>
                      <a:pt x="1287" y="785"/>
                    </a:lnTo>
                    <a:lnTo>
                      <a:pt x="1275" y="776"/>
                    </a:lnTo>
                    <a:lnTo>
                      <a:pt x="1263" y="768"/>
                    </a:lnTo>
                    <a:lnTo>
                      <a:pt x="1246" y="757"/>
                    </a:lnTo>
                    <a:lnTo>
                      <a:pt x="1238" y="747"/>
                    </a:lnTo>
                    <a:lnTo>
                      <a:pt x="1233" y="737"/>
                    </a:lnTo>
                    <a:lnTo>
                      <a:pt x="1231" y="727"/>
                    </a:lnTo>
                    <a:lnTo>
                      <a:pt x="1233" y="717"/>
                    </a:lnTo>
                    <a:lnTo>
                      <a:pt x="1235" y="705"/>
                    </a:lnTo>
                    <a:lnTo>
                      <a:pt x="1236" y="693"/>
                    </a:lnTo>
                    <a:lnTo>
                      <a:pt x="1235" y="678"/>
                    </a:lnTo>
                    <a:lnTo>
                      <a:pt x="1233" y="672"/>
                    </a:lnTo>
                    <a:lnTo>
                      <a:pt x="1230" y="666"/>
                    </a:lnTo>
                    <a:lnTo>
                      <a:pt x="1228" y="661"/>
                    </a:lnTo>
                    <a:lnTo>
                      <a:pt x="1225" y="655"/>
                    </a:lnTo>
                    <a:lnTo>
                      <a:pt x="1219" y="643"/>
                    </a:lnTo>
                    <a:lnTo>
                      <a:pt x="1215" y="631"/>
                    </a:lnTo>
                    <a:lnTo>
                      <a:pt x="1211" y="619"/>
                    </a:lnTo>
                    <a:lnTo>
                      <a:pt x="1210" y="608"/>
                    </a:lnTo>
                    <a:lnTo>
                      <a:pt x="1209" y="597"/>
                    </a:lnTo>
                    <a:lnTo>
                      <a:pt x="1210" y="586"/>
                    </a:lnTo>
                    <a:lnTo>
                      <a:pt x="1211" y="573"/>
                    </a:lnTo>
                    <a:lnTo>
                      <a:pt x="1213" y="560"/>
                    </a:lnTo>
                    <a:lnTo>
                      <a:pt x="1228" y="558"/>
                    </a:lnTo>
                    <a:lnTo>
                      <a:pt x="1243" y="556"/>
                    </a:lnTo>
                    <a:lnTo>
                      <a:pt x="1258" y="554"/>
                    </a:lnTo>
                    <a:lnTo>
                      <a:pt x="1274" y="551"/>
                    </a:lnTo>
                    <a:lnTo>
                      <a:pt x="1289" y="547"/>
                    </a:lnTo>
                    <a:lnTo>
                      <a:pt x="1304" y="544"/>
                    </a:lnTo>
                    <a:lnTo>
                      <a:pt x="1319" y="542"/>
                    </a:lnTo>
                    <a:lnTo>
                      <a:pt x="1334" y="538"/>
                    </a:lnTo>
                    <a:lnTo>
                      <a:pt x="1348" y="536"/>
                    </a:lnTo>
                    <a:lnTo>
                      <a:pt x="1362" y="534"/>
                    </a:lnTo>
                    <a:lnTo>
                      <a:pt x="1374" y="532"/>
                    </a:lnTo>
                    <a:lnTo>
                      <a:pt x="1388" y="530"/>
                    </a:lnTo>
                    <a:lnTo>
                      <a:pt x="1402" y="527"/>
                    </a:lnTo>
                    <a:lnTo>
                      <a:pt x="1414" y="525"/>
                    </a:lnTo>
                    <a:lnTo>
                      <a:pt x="1428" y="522"/>
                    </a:lnTo>
                    <a:lnTo>
                      <a:pt x="1442" y="520"/>
                    </a:lnTo>
                    <a:lnTo>
                      <a:pt x="1457" y="517"/>
                    </a:lnTo>
                    <a:lnTo>
                      <a:pt x="1472" y="514"/>
                    </a:lnTo>
                    <a:lnTo>
                      <a:pt x="1487" y="512"/>
                    </a:lnTo>
                    <a:lnTo>
                      <a:pt x="1502" y="508"/>
                    </a:lnTo>
                    <a:lnTo>
                      <a:pt x="1517" y="506"/>
                    </a:lnTo>
                    <a:lnTo>
                      <a:pt x="1532" y="504"/>
                    </a:lnTo>
                    <a:lnTo>
                      <a:pt x="1548" y="501"/>
                    </a:lnTo>
                    <a:lnTo>
                      <a:pt x="1563" y="498"/>
                    </a:lnTo>
                    <a:lnTo>
                      <a:pt x="1572" y="497"/>
                    </a:lnTo>
                    <a:lnTo>
                      <a:pt x="1582" y="495"/>
                    </a:lnTo>
                    <a:lnTo>
                      <a:pt x="1591" y="494"/>
                    </a:lnTo>
                    <a:lnTo>
                      <a:pt x="1599" y="493"/>
                    </a:lnTo>
                    <a:close/>
                  </a:path>
                </a:pathLst>
              </a:custGeom>
              <a:solidFill>
                <a:srgbClr val="FF0000"/>
              </a:solidFill>
              <a:ln w="9525">
                <a:noFill/>
                <a:round/>
                <a:headEnd/>
                <a:tailEnd/>
              </a:ln>
            </p:spPr>
            <p:txBody>
              <a:bodyPr wrap="none" lIns="110377" tIns="55189" rIns="110377" bIns="55189">
                <a:spAutoFit/>
              </a:bodyPr>
              <a:lstStyle/>
              <a:p>
                <a:endParaRPr lang="de-DE"/>
              </a:p>
            </p:txBody>
          </p:sp>
          <p:sp>
            <p:nvSpPr>
              <p:cNvPr id="113699" name="Freeform 30"/>
              <p:cNvSpPr>
                <a:spLocks/>
              </p:cNvSpPr>
              <p:nvPr/>
            </p:nvSpPr>
            <p:spPr bwMode="auto">
              <a:xfrm>
                <a:off x="2592" y="2021"/>
                <a:ext cx="597" cy="563"/>
              </a:xfrm>
              <a:custGeom>
                <a:avLst/>
                <a:gdLst>
                  <a:gd name="T0" fmla="*/ 566 w 1792"/>
                  <a:gd name="T1" fmla="*/ 165 h 1689"/>
                  <a:gd name="T2" fmla="*/ 584 w 1792"/>
                  <a:gd name="T3" fmla="*/ 152 h 1689"/>
                  <a:gd name="T4" fmla="*/ 591 w 1792"/>
                  <a:gd name="T5" fmla="*/ 128 h 1689"/>
                  <a:gd name="T6" fmla="*/ 597 w 1792"/>
                  <a:gd name="T7" fmla="*/ 107 h 1689"/>
                  <a:gd name="T8" fmla="*/ 582 w 1792"/>
                  <a:gd name="T9" fmla="*/ 85 h 1689"/>
                  <a:gd name="T10" fmla="*/ 527 w 1792"/>
                  <a:gd name="T11" fmla="*/ 79 h 1689"/>
                  <a:gd name="T12" fmla="*/ 486 w 1792"/>
                  <a:gd name="T13" fmla="*/ 71 h 1689"/>
                  <a:gd name="T14" fmla="*/ 448 w 1792"/>
                  <a:gd name="T15" fmla="*/ 43 h 1689"/>
                  <a:gd name="T16" fmla="*/ 423 w 1792"/>
                  <a:gd name="T17" fmla="*/ 23 h 1689"/>
                  <a:gd name="T18" fmla="*/ 402 w 1792"/>
                  <a:gd name="T19" fmla="*/ 14 h 1689"/>
                  <a:gd name="T20" fmla="*/ 345 w 1792"/>
                  <a:gd name="T21" fmla="*/ 2 h 1689"/>
                  <a:gd name="T22" fmla="*/ 295 w 1792"/>
                  <a:gd name="T23" fmla="*/ 0 h 1689"/>
                  <a:gd name="T24" fmla="*/ 244 w 1792"/>
                  <a:gd name="T25" fmla="*/ 7 h 1689"/>
                  <a:gd name="T26" fmla="*/ 192 w 1792"/>
                  <a:gd name="T27" fmla="*/ 25 h 1689"/>
                  <a:gd name="T28" fmla="*/ 154 w 1792"/>
                  <a:gd name="T29" fmla="*/ 40 h 1689"/>
                  <a:gd name="T30" fmla="*/ 120 w 1792"/>
                  <a:gd name="T31" fmla="*/ 55 h 1689"/>
                  <a:gd name="T32" fmla="*/ 73 w 1792"/>
                  <a:gd name="T33" fmla="*/ 79 h 1689"/>
                  <a:gd name="T34" fmla="*/ 51 w 1792"/>
                  <a:gd name="T35" fmla="*/ 93 h 1689"/>
                  <a:gd name="T36" fmla="*/ 40 w 1792"/>
                  <a:gd name="T37" fmla="*/ 112 h 1689"/>
                  <a:gd name="T38" fmla="*/ 32 w 1792"/>
                  <a:gd name="T39" fmla="*/ 140 h 1689"/>
                  <a:gd name="T40" fmla="*/ 23 w 1792"/>
                  <a:gd name="T41" fmla="*/ 163 h 1689"/>
                  <a:gd name="T42" fmla="*/ 15 w 1792"/>
                  <a:gd name="T43" fmla="*/ 215 h 1689"/>
                  <a:gd name="T44" fmla="*/ 5 w 1792"/>
                  <a:gd name="T45" fmla="*/ 275 h 1689"/>
                  <a:gd name="T46" fmla="*/ 1 w 1792"/>
                  <a:gd name="T47" fmla="*/ 342 h 1689"/>
                  <a:gd name="T48" fmla="*/ 1 w 1792"/>
                  <a:gd name="T49" fmla="*/ 397 h 1689"/>
                  <a:gd name="T50" fmla="*/ 4 w 1792"/>
                  <a:gd name="T51" fmla="*/ 449 h 1689"/>
                  <a:gd name="T52" fmla="*/ 3 w 1792"/>
                  <a:gd name="T53" fmla="*/ 478 h 1689"/>
                  <a:gd name="T54" fmla="*/ 13 w 1792"/>
                  <a:gd name="T55" fmla="*/ 512 h 1689"/>
                  <a:gd name="T56" fmla="*/ 21 w 1792"/>
                  <a:gd name="T57" fmla="*/ 532 h 1689"/>
                  <a:gd name="T58" fmla="*/ 34 w 1792"/>
                  <a:gd name="T59" fmla="*/ 544 h 1689"/>
                  <a:gd name="T60" fmla="*/ 52 w 1792"/>
                  <a:gd name="T61" fmla="*/ 563 h 1689"/>
                  <a:gd name="T62" fmla="*/ 107 w 1792"/>
                  <a:gd name="T63" fmla="*/ 539 h 1689"/>
                  <a:gd name="T64" fmla="*/ 99 w 1792"/>
                  <a:gd name="T65" fmla="*/ 515 h 1689"/>
                  <a:gd name="T66" fmla="*/ 99 w 1792"/>
                  <a:gd name="T67" fmla="*/ 491 h 1689"/>
                  <a:gd name="T68" fmla="*/ 92 w 1792"/>
                  <a:gd name="T69" fmla="*/ 479 h 1689"/>
                  <a:gd name="T70" fmla="*/ 83 w 1792"/>
                  <a:gd name="T71" fmla="*/ 433 h 1689"/>
                  <a:gd name="T72" fmla="*/ 84 w 1792"/>
                  <a:gd name="T73" fmla="*/ 420 h 1689"/>
                  <a:gd name="T74" fmla="*/ 83 w 1792"/>
                  <a:gd name="T75" fmla="*/ 397 h 1689"/>
                  <a:gd name="T76" fmla="*/ 84 w 1792"/>
                  <a:gd name="T77" fmla="*/ 374 h 1689"/>
                  <a:gd name="T78" fmla="*/ 86 w 1792"/>
                  <a:gd name="T79" fmla="*/ 342 h 1689"/>
                  <a:gd name="T80" fmla="*/ 96 w 1792"/>
                  <a:gd name="T81" fmla="*/ 306 h 1689"/>
                  <a:gd name="T82" fmla="*/ 117 w 1792"/>
                  <a:gd name="T83" fmla="*/ 272 h 1689"/>
                  <a:gd name="T84" fmla="*/ 139 w 1792"/>
                  <a:gd name="T85" fmla="*/ 298 h 1689"/>
                  <a:gd name="T86" fmla="*/ 151 w 1792"/>
                  <a:gd name="T87" fmla="*/ 323 h 1689"/>
                  <a:gd name="T88" fmla="*/ 170 w 1792"/>
                  <a:gd name="T89" fmla="*/ 361 h 1689"/>
                  <a:gd name="T90" fmla="*/ 181 w 1792"/>
                  <a:gd name="T91" fmla="*/ 387 h 1689"/>
                  <a:gd name="T92" fmla="*/ 204 w 1792"/>
                  <a:gd name="T93" fmla="*/ 422 h 1689"/>
                  <a:gd name="T94" fmla="*/ 246 w 1792"/>
                  <a:gd name="T95" fmla="*/ 429 h 1689"/>
                  <a:gd name="T96" fmla="*/ 289 w 1792"/>
                  <a:gd name="T97" fmla="*/ 420 h 1689"/>
                  <a:gd name="T98" fmla="*/ 331 w 1792"/>
                  <a:gd name="T99" fmla="*/ 403 h 1689"/>
                  <a:gd name="T100" fmla="*/ 378 w 1792"/>
                  <a:gd name="T101" fmla="*/ 377 h 1689"/>
                  <a:gd name="T102" fmla="*/ 418 w 1792"/>
                  <a:gd name="T103" fmla="*/ 346 h 1689"/>
                  <a:gd name="T104" fmla="*/ 435 w 1792"/>
                  <a:gd name="T105" fmla="*/ 316 h 1689"/>
                  <a:gd name="T106" fmla="*/ 437 w 1792"/>
                  <a:gd name="T107" fmla="*/ 273 h 1689"/>
                  <a:gd name="T108" fmla="*/ 410 w 1792"/>
                  <a:gd name="T109" fmla="*/ 242 h 1689"/>
                  <a:gd name="T110" fmla="*/ 408 w 1792"/>
                  <a:gd name="T111" fmla="*/ 218 h 1689"/>
                  <a:gd name="T112" fmla="*/ 409 w 1792"/>
                  <a:gd name="T113" fmla="*/ 186 h 1689"/>
                  <a:gd name="T114" fmla="*/ 454 w 1792"/>
                  <a:gd name="T115" fmla="*/ 178 h 1689"/>
                  <a:gd name="T116" fmla="*/ 495 w 1792"/>
                  <a:gd name="T117" fmla="*/ 171 h 1689"/>
                  <a:gd name="T118" fmla="*/ 533 w 1792"/>
                  <a:gd name="T119" fmla="*/ 164 h 16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92"/>
                  <a:gd name="T181" fmla="*/ 0 h 1689"/>
                  <a:gd name="T182" fmla="*/ 1792 w 1792"/>
                  <a:gd name="T183" fmla="*/ 1689 h 168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92" h="1689">
                    <a:moveTo>
                      <a:pt x="1599" y="493"/>
                    </a:moveTo>
                    <a:lnTo>
                      <a:pt x="1599" y="493"/>
                    </a:lnTo>
                    <a:lnTo>
                      <a:pt x="1611" y="495"/>
                    </a:lnTo>
                    <a:lnTo>
                      <a:pt x="1623" y="498"/>
                    </a:lnTo>
                    <a:lnTo>
                      <a:pt x="1636" y="500"/>
                    </a:lnTo>
                    <a:lnTo>
                      <a:pt x="1649" y="501"/>
                    </a:lnTo>
                    <a:lnTo>
                      <a:pt x="1662" y="501"/>
                    </a:lnTo>
                    <a:lnTo>
                      <a:pt x="1674" y="500"/>
                    </a:lnTo>
                    <a:lnTo>
                      <a:pt x="1687" y="498"/>
                    </a:lnTo>
                    <a:lnTo>
                      <a:pt x="1698" y="495"/>
                    </a:lnTo>
                    <a:lnTo>
                      <a:pt x="1708" y="492"/>
                    </a:lnTo>
                    <a:lnTo>
                      <a:pt x="1716" y="489"/>
                    </a:lnTo>
                    <a:lnTo>
                      <a:pt x="1723" y="485"/>
                    </a:lnTo>
                    <a:lnTo>
                      <a:pt x="1731" y="481"/>
                    </a:lnTo>
                    <a:lnTo>
                      <a:pt x="1737" y="475"/>
                    </a:lnTo>
                    <a:lnTo>
                      <a:pt x="1742" y="470"/>
                    </a:lnTo>
                    <a:lnTo>
                      <a:pt x="1748" y="463"/>
                    </a:lnTo>
                    <a:lnTo>
                      <a:pt x="1753" y="456"/>
                    </a:lnTo>
                    <a:lnTo>
                      <a:pt x="1757" y="449"/>
                    </a:lnTo>
                    <a:lnTo>
                      <a:pt x="1760" y="440"/>
                    </a:lnTo>
                    <a:lnTo>
                      <a:pt x="1761" y="432"/>
                    </a:lnTo>
                    <a:lnTo>
                      <a:pt x="1763" y="423"/>
                    </a:lnTo>
                    <a:lnTo>
                      <a:pt x="1765" y="415"/>
                    </a:lnTo>
                    <a:lnTo>
                      <a:pt x="1766" y="406"/>
                    </a:lnTo>
                    <a:lnTo>
                      <a:pt x="1767" y="399"/>
                    </a:lnTo>
                    <a:lnTo>
                      <a:pt x="1770" y="390"/>
                    </a:lnTo>
                    <a:lnTo>
                      <a:pt x="1773" y="383"/>
                    </a:lnTo>
                    <a:lnTo>
                      <a:pt x="1777" y="376"/>
                    </a:lnTo>
                    <a:lnTo>
                      <a:pt x="1781" y="370"/>
                    </a:lnTo>
                    <a:lnTo>
                      <a:pt x="1785" y="362"/>
                    </a:lnTo>
                    <a:lnTo>
                      <a:pt x="1787" y="355"/>
                    </a:lnTo>
                    <a:lnTo>
                      <a:pt x="1790" y="348"/>
                    </a:lnTo>
                    <a:lnTo>
                      <a:pt x="1791" y="340"/>
                    </a:lnTo>
                    <a:lnTo>
                      <a:pt x="1792" y="332"/>
                    </a:lnTo>
                    <a:lnTo>
                      <a:pt x="1792" y="328"/>
                    </a:lnTo>
                    <a:lnTo>
                      <a:pt x="1792" y="322"/>
                    </a:lnTo>
                    <a:lnTo>
                      <a:pt x="1792" y="318"/>
                    </a:lnTo>
                    <a:lnTo>
                      <a:pt x="1792" y="313"/>
                    </a:lnTo>
                    <a:lnTo>
                      <a:pt x="1791" y="309"/>
                    </a:lnTo>
                    <a:lnTo>
                      <a:pt x="1790" y="304"/>
                    </a:lnTo>
                    <a:lnTo>
                      <a:pt x="1788" y="300"/>
                    </a:lnTo>
                    <a:lnTo>
                      <a:pt x="1787" y="295"/>
                    </a:lnTo>
                    <a:lnTo>
                      <a:pt x="1775" y="279"/>
                    </a:lnTo>
                    <a:lnTo>
                      <a:pt x="1762" y="265"/>
                    </a:lnTo>
                    <a:lnTo>
                      <a:pt x="1747" y="254"/>
                    </a:lnTo>
                    <a:lnTo>
                      <a:pt x="1731" y="245"/>
                    </a:lnTo>
                    <a:lnTo>
                      <a:pt x="1713" y="240"/>
                    </a:lnTo>
                    <a:lnTo>
                      <a:pt x="1695" y="238"/>
                    </a:lnTo>
                    <a:lnTo>
                      <a:pt x="1673" y="238"/>
                    </a:lnTo>
                    <a:lnTo>
                      <a:pt x="1651" y="240"/>
                    </a:lnTo>
                    <a:lnTo>
                      <a:pt x="1638" y="240"/>
                    </a:lnTo>
                    <a:lnTo>
                      <a:pt x="1622" y="240"/>
                    </a:lnTo>
                    <a:lnTo>
                      <a:pt x="1602" y="239"/>
                    </a:lnTo>
                    <a:lnTo>
                      <a:pt x="1582" y="237"/>
                    </a:lnTo>
                    <a:lnTo>
                      <a:pt x="1561" y="234"/>
                    </a:lnTo>
                    <a:lnTo>
                      <a:pt x="1542" y="232"/>
                    </a:lnTo>
                    <a:lnTo>
                      <a:pt x="1524" y="230"/>
                    </a:lnTo>
                    <a:lnTo>
                      <a:pt x="1512" y="229"/>
                    </a:lnTo>
                    <a:lnTo>
                      <a:pt x="1502" y="227"/>
                    </a:lnTo>
                    <a:lnTo>
                      <a:pt x="1491" y="224"/>
                    </a:lnTo>
                    <a:lnTo>
                      <a:pt x="1479" y="221"/>
                    </a:lnTo>
                    <a:lnTo>
                      <a:pt x="1469" y="218"/>
                    </a:lnTo>
                    <a:lnTo>
                      <a:pt x="1458" y="213"/>
                    </a:lnTo>
                    <a:lnTo>
                      <a:pt x="1448" y="209"/>
                    </a:lnTo>
                    <a:lnTo>
                      <a:pt x="1439" y="203"/>
                    </a:lnTo>
                    <a:lnTo>
                      <a:pt x="1430" y="198"/>
                    </a:lnTo>
                    <a:lnTo>
                      <a:pt x="1415" y="188"/>
                    </a:lnTo>
                    <a:lnTo>
                      <a:pt x="1400" y="177"/>
                    </a:lnTo>
                    <a:lnTo>
                      <a:pt x="1387" y="166"/>
                    </a:lnTo>
                    <a:lnTo>
                      <a:pt x="1373" y="152"/>
                    </a:lnTo>
                    <a:lnTo>
                      <a:pt x="1359" y="140"/>
                    </a:lnTo>
                    <a:lnTo>
                      <a:pt x="1344" y="129"/>
                    </a:lnTo>
                    <a:lnTo>
                      <a:pt x="1329" y="118"/>
                    </a:lnTo>
                    <a:lnTo>
                      <a:pt x="1313" y="108"/>
                    </a:lnTo>
                    <a:lnTo>
                      <a:pt x="1304" y="102"/>
                    </a:lnTo>
                    <a:lnTo>
                      <a:pt x="1297" y="97"/>
                    </a:lnTo>
                    <a:lnTo>
                      <a:pt x="1290" y="91"/>
                    </a:lnTo>
                    <a:lnTo>
                      <a:pt x="1285" y="85"/>
                    </a:lnTo>
                    <a:lnTo>
                      <a:pt x="1280" y="79"/>
                    </a:lnTo>
                    <a:lnTo>
                      <a:pt x="1275" y="73"/>
                    </a:lnTo>
                    <a:lnTo>
                      <a:pt x="1270" y="69"/>
                    </a:lnTo>
                    <a:lnTo>
                      <a:pt x="1263" y="65"/>
                    </a:lnTo>
                    <a:lnTo>
                      <a:pt x="1256" y="61"/>
                    </a:lnTo>
                    <a:lnTo>
                      <a:pt x="1249" y="58"/>
                    </a:lnTo>
                    <a:lnTo>
                      <a:pt x="1243" y="56"/>
                    </a:lnTo>
                    <a:lnTo>
                      <a:pt x="1235" y="53"/>
                    </a:lnTo>
                    <a:lnTo>
                      <a:pt x="1228" y="50"/>
                    </a:lnTo>
                    <a:lnTo>
                      <a:pt x="1221" y="48"/>
                    </a:lnTo>
                    <a:lnTo>
                      <a:pt x="1214" y="46"/>
                    </a:lnTo>
                    <a:lnTo>
                      <a:pt x="1208" y="42"/>
                    </a:lnTo>
                    <a:lnTo>
                      <a:pt x="1185" y="36"/>
                    </a:lnTo>
                    <a:lnTo>
                      <a:pt x="1164" y="30"/>
                    </a:lnTo>
                    <a:lnTo>
                      <a:pt x="1144" y="26"/>
                    </a:lnTo>
                    <a:lnTo>
                      <a:pt x="1123" y="21"/>
                    </a:lnTo>
                    <a:lnTo>
                      <a:pt x="1103" y="17"/>
                    </a:lnTo>
                    <a:lnTo>
                      <a:pt x="1081" y="14"/>
                    </a:lnTo>
                    <a:lnTo>
                      <a:pt x="1059" y="10"/>
                    </a:lnTo>
                    <a:lnTo>
                      <a:pt x="1036" y="7"/>
                    </a:lnTo>
                    <a:lnTo>
                      <a:pt x="1020" y="7"/>
                    </a:lnTo>
                    <a:lnTo>
                      <a:pt x="1004" y="7"/>
                    </a:lnTo>
                    <a:lnTo>
                      <a:pt x="989" y="6"/>
                    </a:lnTo>
                    <a:lnTo>
                      <a:pt x="974" y="5"/>
                    </a:lnTo>
                    <a:lnTo>
                      <a:pt x="959" y="5"/>
                    </a:lnTo>
                    <a:lnTo>
                      <a:pt x="944" y="4"/>
                    </a:lnTo>
                    <a:lnTo>
                      <a:pt x="930" y="2"/>
                    </a:lnTo>
                    <a:lnTo>
                      <a:pt x="915" y="1"/>
                    </a:lnTo>
                    <a:lnTo>
                      <a:pt x="901" y="1"/>
                    </a:lnTo>
                    <a:lnTo>
                      <a:pt x="886" y="0"/>
                    </a:lnTo>
                    <a:lnTo>
                      <a:pt x="871" y="0"/>
                    </a:lnTo>
                    <a:lnTo>
                      <a:pt x="856" y="1"/>
                    </a:lnTo>
                    <a:lnTo>
                      <a:pt x="840" y="1"/>
                    </a:lnTo>
                    <a:lnTo>
                      <a:pt x="825" y="2"/>
                    </a:lnTo>
                    <a:lnTo>
                      <a:pt x="808" y="4"/>
                    </a:lnTo>
                    <a:lnTo>
                      <a:pt x="791" y="6"/>
                    </a:lnTo>
                    <a:lnTo>
                      <a:pt x="771" y="11"/>
                    </a:lnTo>
                    <a:lnTo>
                      <a:pt x="751" y="17"/>
                    </a:lnTo>
                    <a:lnTo>
                      <a:pt x="732" y="22"/>
                    </a:lnTo>
                    <a:lnTo>
                      <a:pt x="713" y="28"/>
                    </a:lnTo>
                    <a:lnTo>
                      <a:pt x="695" y="34"/>
                    </a:lnTo>
                    <a:lnTo>
                      <a:pt x="675" y="39"/>
                    </a:lnTo>
                    <a:lnTo>
                      <a:pt x="656" y="45"/>
                    </a:lnTo>
                    <a:lnTo>
                      <a:pt x="637" y="51"/>
                    </a:lnTo>
                    <a:lnTo>
                      <a:pt x="622" y="57"/>
                    </a:lnTo>
                    <a:lnTo>
                      <a:pt x="607" y="62"/>
                    </a:lnTo>
                    <a:lnTo>
                      <a:pt x="592" y="69"/>
                    </a:lnTo>
                    <a:lnTo>
                      <a:pt x="577" y="75"/>
                    </a:lnTo>
                    <a:lnTo>
                      <a:pt x="562" y="80"/>
                    </a:lnTo>
                    <a:lnTo>
                      <a:pt x="547" y="86"/>
                    </a:lnTo>
                    <a:lnTo>
                      <a:pt x="532" y="90"/>
                    </a:lnTo>
                    <a:lnTo>
                      <a:pt x="517" y="96"/>
                    </a:lnTo>
                    <a:lnTo>
                      <a:pt x="507" y="100"/>
                    </a:lnTo>
                    <a:lnTo>
                      <a:pt x="496" y="105"/>
                    </a:lnTo>
                    <a:lnTo>
                      <a:pt x="484" y="110"/>
                    </a:lnTo>
                    <a:lnTo>
                      <a:pt x="472" y="115"/>
                    </a:lnTo>
                    <a:lnTo>
                      <a:pt x="461" y="119"/>
                    </a:lnTo>
                    <a:lnTo>
                      <a:pt x="448" y="122"/>
                    </a:lnTo>
                    <a:lnTo>
                      <a:pt x="437" y="127"/>
                    </a:lnTo>
                    <a:lnTo>
                      <a:pt x="427" y="130"/>
                    </a:lnTo>
                    <a:lnTo>
                      <a:pt x="419" y="133"/>
                    </a:lnTo>
                    <a:lnTo>
                      <a:pt x="408" y="139"/>
                    </a:lnTo>
                    <a:lnTo>
                      <a:pt x="395" y="146"/>
                    </a:lnTo>
                    <a:lnTo>
                      <a:pt x="383" y="152"/>
                    </a:lnTo>
                    <a:lnTo>
                      <a:pt x="370" y="159"/>
                    </a:lnTo>
                    <a:lnTo>
                      <a:pt x="359" y="164"/>
                    </a:lnTo>
                    <a:lnTo>
                      <a:pt x="349" y="169"/>
                    </a:lnTo>
                    <a:lnTo>
                      <a:pt x="342" y="170"/>
                    </a:lnTo>
                    <a:lnTo>
                      <a:pt x="323" y="179"/>
                    </a:lnTo>
                    <a:lnTo>
                      <a:pt x="305" y="188"/>
                    </a:lnTo>
                    <a:lnTo>
                      <a:pt x="288" y="198"/>
                    </a:lnTo>
                    <a:lnTo>
                      <a:pt x="270" y="208"/>
                    </a:lnTo>
                    <a:lnTo>
                      <a:pt x="254" y="218"/>
                    </a:lnTo>
                    <a:lnTo>
                      <a:pt x="237" y="228"/>
                    </a:lnTo>
                    <a:lnTo>
                      <a:pt x="219" y="238"/>
                    </a:lnTo>
                    <a:lnTo>
                      <a:pt x="201" y="248"/>
                    </a:lnTo>
                    <a:lnTo>
                      <a:pt x="196" y="251"/>
                    </a:lnTo>
                    <a:lnTo>
                      <a:pt x="190" y="255"/>
                    </a:lnTo>
                    <a:lnTo>
                      <a:pt x="183" y="260"/>
                    </a:lnTo>
                    <a:lnTo>
                      <a:pt x="176" y="263"/>
                    </a:lnTo>
                    <a:lnTo>
                      <a:pt x="169" y="269"/>
                    </a:lnTo>
                    <a:lnTo>
                      <a:pt x="161" y="274"/>
                    </a:lnTo>
                    <a:lnTo>
                      <a:pt x="154" y="280"/>
                    </a:lnTo>
                    <a:lnTo>
                      <a:pt x="148" y="284"/>
                    </a:lnTo>
                    <a:lnTo>
                      <a:pt x="141" y="291"/>
                    </a:lnTo>
                    <a:lnTo>
                      <a:pt x="136" y="297"/>
                    </a:lnTo>
                    <a:lnTo>
                      <a:pt x="133" y="304"/>
                    </a:lnTo>
                    <a:lnTo>
                      <a:pt x="130" y="312"/>
                    </a:lnTo>
                    <a:lnTo>
                      <a:pt x="129" y="319"/>
                    </a:lnTo>
                    <a:lnTo>
                      <a:pt x="128" y="325"/>
                    </a:lnTo>
                    <a:lnTo>
                      <a:pt x="124" y="331"/>
                    </a:lnTo>
                    <a:lnTo>
                      <a:pt x="119" y="335"/>
                    </a:lnTo>
                    <a:lnTo>
                      <a:pt x="115" y="341"/>
                    </a:lnTo>
                    <a:lnTo>
                      <a:pt x="110" y="345"/>
                    </a:lnTo>
                    <a:lnTo>
                      <a:pt x="105" y="351"/>
                    </a:lnTo>
                    <a:lnTo>
                      <a:pt x="100" y="356"/>
                    </a:lnTo>
                    <a:lnTo>
                      <a:pt x="98" y="369"/>
                    </a:lnTo>
                    <a:lnTo>
                      <a:pt x="98" y="381"/>
                    </a:lnTo>
                    <a:lnTo>
                      <a:pt x="98" y="394"/>
                    </a:lnTo>
                    <a:lnTo>
                      <a:pt x="98" y="406"/>
                    </a:lnTo>
                    <a:lnTo>
                      <a:pt x="96" y="419"/>
                    </a:lnTo>
                    <a:lnTo>
                      <a:pt x="95" y="431"/>
                    </a:lnTo>
                    <a:lnTo>
                      <a:pt x="90" y="444"/>
                    </a:lnTo>
                    <a:lnTo>
                      <a:pt x="84" y="456"/>
                    </a:lnTo>
                    <a:lnTo>
                      <a:pt x="81" y="462"/>
                    </a:lnTo>
                    <a:lnTo>
                      <a:pt x="80" y="467"/>
                    </a:lnTo>
                    <a:lnTo>
                      <a:pt x="78" y="473"/>
                    </a:lnTo>
                    <a:lnTo>
                      <a:pt x="75" y="479"/>
                    </a:lnTo>
                    <a:lnTo>
                      <a:pt x="73" y="484"/>
                    </a:lnTo>
                    <a:lnTo>
                      <a:pt x="70" y="490"/>
                    </a:lnTo>
                    <a:lnTo>
                      <a:pt x="68" y="495"/>
                    </a:lnTo>
                    <a:lnTo>
                      <a:pt x="65" y="501"/>
                    </a:lnTo>
                    <a:lnTo>
                      <a:pt x="63" y="521"/>
                    </a:lnTo>
                    <a:lnTo>
                      <a:pt x="60" y="542"/>
                    </a:lnTo>
                    <a:lnTo>
                      <a:pt x="58" y="562"/>
                    </a:lnTo>
                    <a:lnTo>
                      <a:pt x="55" y="582"/>
                    </a:lnTo>
                    <a:lnTo>
                      <a:pt x="51" y="603"/>
                    </a:lnTo>
                    <a:lnTo>
                      <a:pt x="49" y="623"/>
                    </a:lnTo>
                    <a:lnTo>
                      <a:pt x="45" y="644"/>
                    </a:lnTo>
                    <a:lnTo>
                      <a:pt x="43" y="664"/>
                    </a:lnTo>
                    <a:lnTo>
                      <a:pt x="39" y="684"/>
                    </a:lnTo>
                    <a:lnTo>
                      <a:pt x="35" y="705"/>
                    </a:lnTo>
                    <a:lnTo>
                      <a:pt x="33" y="725"/>
                    </a:lnTo>
                    <a:lnTo>
                      <a:pt x="29" y="745"/>
                    </a:lnTo>
                    <a:lnTo>
                      <a:pt x="26" y="765"/>
                    </a:lnTo>
                    <a:lnTo>
                      <a:pt x="23" y="786"/>
                    </a:lnTo>
                    <a:lnTo>
                      <a:pt x="19" y="806"/>
                    </a:lnTo>
                    <a:lnTo>
                      <a:pt x="16" y="826"/>
                    </a:lnTo>
                    <a:lnTo>
                      <a:pt x="15" y="846"/>
                    </a:lnTo>
                    <a:lnTo>
                      <a:pt x="13" y="866"/>
                    </a:lnTo>
                    <a:lnTo>
                      <a:pt x="11" y="886"/>
                    </a:lnTo>
                    <a:lnTo>
                      <a:pt x="10" y="906"/>
                    </a:lnTo>
                    <a:lnTo>
                      <a:pt x="8" y="926"/>
                    </a:lnTo>
                    <a:lnTo>
                      <a:pt x="6" y="946"/>
                    </a:lnTo>
                    <a:lnTo>
                      <a:pt x="5" y="966"/>
                    </a:lnTo>
                    <a:lnTo>
                      <a:pt x="5" y="986"/>
                    </a:lnTo>
                    <a:lnTo>
                      <a:pt x="4" y="1006"/>
                    </a:lnTo>
                    <a:lnTo>
                      <a:pt x="3" y="1026"/>
                    </a:lnTo>
                    <a:lnTo>
                      <a:pt x="1" y="1047"/>
                    </a:lnTo>
                    <a:lnTo>
                      <a:pt x="1" y="1067"/>
                    </a:lnTo>
                    <a:lnTo>
                      <a:pt x="1" y="1087"/>
                    </a:lnTo>
                    <a:lnTo>
                      <a:pt x="0" y="1107"/>
                    </a:lnTo>
                    <a:lnTo>
                      <a:pt x="0" y="1127"/>
                    </a:lnTo>
                    <a:lnTo>
                      <a:pt x="0" y="1147"/>
                    </a:lnTo>
                    <a:lnTo>
                      <a:pt x="1" y="1162"/>
                    </a:lnTo>
                    <a:lnTo>
                      <a:pt x="1" y="1177"/>
                    </a:lnTo>
                    <a:lnTo>
                      <a:pt x="3" y="1192"/>
                    </a:lnTo>
                    <a:lnTo>
                      <a:pt x="4" y="1208"/>
                    </a:lnTo>
                    <a:lnTo>
                      <a:pt x="6" y="1223"/>
                    </a:lnTo>
                    <a:lnTo>
                      <a:pt x="8" y="1239"/>
                    </a:lnTo>
                    <a:lnTo>
                      <a:pt x="9" y="1254"/>
                    </a:lnTo>
                    <a:lnTo>
                      <a:pt x="9" y="1270"/>
                    </a:lnTo>
                    <a:lnTo>
                      <a:pt x="10" y="1285"/>
                    </a:lnTo>
                    <a:lnTo>
                      <a:pt x="11" y="1301"/>
                    </a:lnTo>
                    <a:lnTo>
                      <a:pt x="11" y="1315"/>
                    </a:lnTo>
                    <a:lnTo>
                      <a:pt x="11" y="1331"/>
                    </a:lnTo>
                    <a:lnTo>
                      <a:pt x="11" y="1346"/>
                    </a:lnTo>
                    <a:lnTo>
                      <a:pt x="10" y="1361"/>
                    </a:lnTo>
                    <a:lnTo>
                      <a:pt x="9" y="1376"/>
                    </a:lnTo>
                    <a:lnTo>
                      <a:pt x="6" y="1391"/>
                    </a:lnTo>
                    <a:lnTo>
                      <a:pt x="6" y="1400"/>
                    </a:lnTo>
                    <a:lnTo>
                      <a:pt x="6" y="1407"/>
                    </a:lnTo>
                    <a:lnTo>
                      <a:pt x="8" y="1414"/>
                    </a:lnTo>
                    <a:lnTo>
                      <a:pt x="8" y="1422"/>
                    </a:lnTo>
                    <a:lnTo>
                      <a:pt x="9" y="1428"/>
                    </a:lnTo>
                    <a:lnTo>
                      <a:pt x="10" y="1435"/>
                    </a:lnTo>
                    <a:lnTo>
                      <a:pt x="13" y="1442"/>
                    </a:lnTo>
                    <a:lnTo>
                      <a:pt x="15" y="1450"/>
                    </a:lnTo>
                    <a:lnTo>
                      <a:pt x="20" y="1461"/>
                    </a:lnTo>
                    <a:lnTo>
                      <a:pt x="24" y="1473"/>
                    </a:lnTo>
                    <a:lnTo>
                      <a:pt x="28" y="1485"/>
                    </a:lnTo>
                    <a:lnTo>
                      <a:pt x="31" y="1498"/>
                    </a:lnTo>
                    <a:lnTo>
                      <a:pt x="34" y="1511"/>
                    </a:lnTo>
                    <a:lnTo>
                      <a:pt x="38" y="1524"/>
                    </a:lnTo>
                    <a:lnTo>
                      <a:pt x="40" y="1536"/>
                    </a:lnTo>
                    <a:lnTo>
                      <a:pt x="44" y="1548"/>
                    </a:lnTo>
                    <a:lnTo>
                      <a:pt x="46" y="1555"/>
                    </a:lnTo>
                    <a:lnTo>
                      <a:pt x="49" y="1561"/>
                    </a:lnTo>
                    <a:lnTo>
                      <a:pt x="50" y="1567"/>
                    </a:lnTo>
                    <a:lnTo>
                      <a:pt x="51" y="1573"/>
                    </a:lnTo>
                    <a:lnTo>
                      <a:pt x="54" y="1578"/>
                    </a:lnTo>
                    <a:lnTo>
                      <a:pt x="56" y="1584"/>
                    </a:lnTo>
                    <a:lnTo>
                      <a:pt x="59" y="1589"/>
                    </a:lnTo>
                    <a:lnTo>
                      <a:pt x="63" y="1595"/>
                    </a:lnTo>
                    <a:lnTo>
                      <a:pt x="71" y="1599"/>
                    </a:lnTo>
                    <a:lnTo>
                      <a:pt x="79" y="1604"/>
                    </a:lnTo>
                    <a:lnTo>
                      <a:pt x="86" y="1606"/>
                    </a:lnTo>
                    <a:lnTo>
                      <a:pt x="91" y="1609"/>
                    </a:lnTo>
                    <a:lnTo>
                      <a:pt x="95" y="1613"/>
                    </a:lnTo>
                    <a:lnTo>
                      <a:pt x="99" y="1617"/>
                    </a:lnTo>
                    <a:lnTo>
                      <a:pt x="100" y="1623"/>
                    </a:lnTo>
                    <a:lnTo>
                      <a:pt x="101" y="1632"/>
                    </a:lnTo>
                    <a:lnTo>
                      <a:pt x="104" y="1642"/>
                    </a:lnTo>
                    <a:lnTo>
                      <a:pt x="106" y="1649"/>
                    </a:lnTo>
                    <a:lnTo>
                      <a:pt x="109" y="1657"/>
                    </a:lnTo>
                    <a:lnTo>
                      <a:pt x="111" y="1664"/>
                    </a:lnTo>
                    <a:lnTo>
                      <a:pt x="115" y="1669"/>
                    </a:lnTo>
                    <a:lnTo>
                      <a:pt x="120" y="1675"/>
                    </a:lnTo>
                    <a:lnTo>
                      <a:pt x="128" y="1681"/>
                    </a:lnTo>
                    <a:lnTo>
                      <a:pt x="136" y="1687"/>
                    </a:lnTo>
                    <a:lnTo>
                      <a:pt x="156" y="1689"/>
                    </a:lnTo>
                    <a:lnTo>
                      <a:pt x="179" y="1688"/>
                    </a:lnTo>
                    <a:lnTo>
                      <a:pt x="205" y="1684"/>
                    </a:lnTo>
                    <a:lnTo>
                      <a:pt x="233" y="1678"/>
                    </a:lnTo>
                    <a:lnTo>
                      <a:pt x="259" y="1669"/>
                    </a:lnTo>
                    <a:lnTo>
                      <a:pt x="283" y="1659"/>
                    </a:lnTo>
                    <a:lnTo>
                      <a:pt x="303" y="1648"/>
                    </a:lnTo>
                    <a:lnTo>
                      <a:pt x="317" y="1636"/>
                    </a:lnTo>
                    <a:lnTo>
                      <a:pt x="320" y="1627"/>
                    </a:lnTo>
                    <a:lnTo>
                      <a:pt x="320" y="1617"/>
                    </a:lnTo>
                    <a:lnTo>
                      <a:pt x="320" y="1608"/>
                    </a:lnTo>
                    <a:lnTo>
                      <a:pt x="318" y="1598"/>
                    </a:lnTo>
                    <a:lnTo>
                      <a:pt x="314" y="1589"/>
                    </a:lnTo>
                    <a:lnTo>
                      <a:pt x="310" y="1580"/>
                    </a:lnTo>
                    <a:lnTo>
                      <a:pt x="307" y="1571"/>
                    </a:lnTo>
                    <a:lnTo>
                      <a:pt x="304" y="1562"/>
                    </a:lnTo>
                    <a:lnTo>
                      <a:pt x="303" y="1556"/>
                    </a:lnTo>
                    <a:lnTo>
                      <a:pt x="302" y="1551"/>
                    </a:lnTo>
                    <a:lnTo>
                      <a:pt x="298" y="1545"/>
                    </a:lnTo>
                    <a:lnTo>
                      <a:pt x="294" y="1539"/>
                    </a:lnTo>
                    <a:lnTo>
                      <a:pt x="298" y="1531"/>
                    </a:lnTo>
                    <a:lnTo>
                      <a:pt x="300" y="1523"/>
                    </a:lnTo>
                    <a:lnTo>
                      <a:pt x="303" y="1514"/>
                    </a:lnTo>
                    <a:lnTo>
                      <a:pt x="305" y="1506"/>
                    </a:lnTo>
                    <a:lnTo>
                      <a:pt x="305" y="1497"/>
                    </a:lnTo>
                    <a:lnTo>
                      <a:pt x="304" y="1489"/>
                    </a:lnTo>
                    <a:lnTo>
                      <a:pt x="302" y="1481"/>
                    </a:lnTo>
                    <a:lnTo>
                      <a:pt x="297" y="1473"/>
                    </a:lnTo>
                    <a:lnTo>
                      <a:pt x="293" y="1468"/>
                    </a:lnTo>
                    <a:lnTo>
                      <a:pt x="290" y="1464"/>
                    </a:lnTo>
                    <a:lnTo>
                      <a:pt x="287" y="1460"/>
                    </a:lnTo>
                    <a:lnTo>
                      <a:pt x="284" y="1455"/>
                    </a:lnTo>
                    <a:lnTo>
                      <a:pt x="282" y="1451"/>
                    </a:lnTo>
                    <a:lnTo>
                      <a:pt x="279" y="1446"/>
                    </a:lnTo>
                    <a:lnTo>
                      <a:pt x="277" y="1441"/>
                    </a:lnTo>
                    <a:lnTo>
                      <a:pt x="275" y="1436"/>
                    </a:lnTo>
                    <a:lnTo>
                      <a:pt x="273" y="1420"/>
                    </a:lnTo>
                    <a:lnTo>
                      <a:pt x="272" y="1402"/>
                    </a:lnTo>
                    <a:lnTo>
                      <a:pt x="270" y="1385"/>
                    </a:lnTo>
                    <a:lnTo>
                      <a:pt x="269" y="1369"/>
                    </a:lnTo>
                    <a:lnTo>
                      <a:pt x="267" y="1352"/>
                    </a:lnTo>
                    <a:lnTo>
                      <a:pt x="263" y="1335"/>
                    </a:lnTo>
                    <a:lnTo>
                      <a:pt x="257" y="1320"/>
                    </a:lnTo>
                    <a:lnTo>
                      <a:pt x="249" y="1304"/>
                    </a:lnTo>
                    <a:lnTo>
                      <a:pt x="248" y="1300"/>
                    </a:lnTo>
                    <a:lnTo>
                      <a:pt x="247" y="1295"/>
                    </a:lnTo>
                    <a:lnTo>
                      <a:pt x="245" y="1291"/>
                    </a:lnTo>
                    <a:lnTo>
                      <a:pt x="245" y="1286"/>
                    </a:lnTo>
                    <a:lnTo>
                      <a:pt x="245" y="1283"/>
                    </a:lnTo>
                    <a:lnTo>
                      <a:pt x="245" y="1279"/>
                    </a:lnTo>
                    <a:lnTo>
                      <a:pt x="247" y="1275"/>
                    </a:lnTo>
                    <a:lnTo>
                      <a:pt x="248" y="1271"/>
                    </a:lnTo>
                    <a:lnTo>
                      <a:pt x="250" y="1265"/>
                    </a:lnTo>
                    <a:lnTo>
                      <a:pt x="253" y="1259"/>
                    </a:lnTo>
                    <a:lnTo>
                      <a:pt x="255" y="1253"/>
                    </a:lnTo>
                    <a:lnTo>
                      <a:pt x="257" y="1248"/>
                    </a:lnTo>
                    <a:lnTo>
                      <a:pt x="258" y="1242"/>
                    </a:lnTo>
                    <a:lnTo>
                      <a:pt x="259" y="1236"/>
                    </a:lnTo>
                    <a:lnTo>
                      <a:pt x="259" y="1231"/>
                    </a:lnTo>
                    <a:lnTo>
                      <a:pt x="259" y="1224"/>
                    </a:lnTo>
                    <a:lnTo>
                      <a:pt x="257" y="1213"/>
                    </a:lnTo>
                    <a:lnTo>
                      <a:pt x="254" y="1202"/>
                    </a:lnTo>
                    <a:lnTo>
                      <a:pt x="250" y="1192"/>
                    </a:lnTo>
                    <a:lnTo>
                      <a:pt x="248" y="1182"/>
                    </a:lnTo>
                    <a:lnTo>
                      <a:pt x="244" y="1172"/>
                    </a:lnTo>
                    <a:lnTo>
                      <a:pt x="243" y="1162"/>
                    </a:lnTo>
                    <a:lnTo>
                      <a:pt x="242" y="1151"/>
                    </a:lnTo>
                    <a:lnTo>
                      <a:pt x="243" y="1140"/>
                    </a:lnTo>
                    <a:lnTo>
                      <a:pt x="245" y="1137"/>
                    </a:lnTo>
                    <a:lnTo>
                      <a:pt x="248" y="1132"/>
                    </a:lnTo>
                    <a:lnTo>
                      <a:pt x="250" y="1128"/>
                    </a:lnTo>
                    <a:lnTo>
                      <a:pt x="253" y="1123"/>
                    </a:lnTo>
                    <a:lnTo>
                      <a:pt x="255" y="1120"/>
                    </a:lnTo>
                    <a:lnTo>
                      <a:pt x="257" y="1116"/>
                    </a:lnTo>
                    <a:lnTo>
                      <a:pt x="259" y="1111"/>
                    </a:lnTo>
                    <a:lnTo>
                      <a:pt x="260" y="1107"/>
                    </a:lnTo>
                    <a:lnTo>
                      <a:pt x="260" y="1090"/>
                    </a:lnTo>
                    <a:lnTo>
                      <a:pt x="260" y="1073"/>
                    </a:lnTo>
                    <a:lnTo>
                      <a:pt x="259" y="1057"/>
                    </a:lnTo>
                    <a:lnTo>
                      <a:pt x="258" y="1041"/>
                    </a:lnTo>
                    <a:lnTo>
                      <a:pt x="257" y="1025"/>
                    </a:lnTo>
                    <a:lnTo>
                      <a:pt x="257" y="1008"/>
                    </a:lnTo>
                    <a:lnTo>
                      <a:pt x="258" y="991"/>
                    </a:lnTo>
                    <a:lnTo>
                      <a:pt x="260" y="973"/>
                    </a:lnTo>
                    <a:lnTo>
                      <a:pt x="264" y="963"/>
                    </a:lnTo>
                    <a:lnTo>
                      <a:pt x="268" y="955"/>
                    </a:lnTo>
                    <a:lnTo>
                      <a:pt x="273" y="946"/>
                    </a:lnTo>
                    <a:lnTo>
                      <a:pt x="278" y="936"/>
                    </a:lnTo>
                    <a:lnTo>
                      <a:pt x="283" y="927"/>
                    </a:lnTo>
                    <a:lnTo>
                      <a:pt x="289" y="918"/>
                    </a:lnTo>
                    <a:lnTo>
                      <a:pt x="293" y="909"/>
                    </a:lnTo>
                    <a:lnTo>
                      <a:pt x="298" y="899"/>
                    </a:lnTo>
                    <a:lnTo>
                      <a:pt x="307" y="888"/>
                    </a:lnTo>
                    <a:lnTo>
                      <a:pt x="315" y="877"/>
                    </a:lnTo>
                    <a:lnTo>
                      <a:pt x="323" y="865"/>
                    </a:lnTo>
                    <a:lnTo>
                      <a:pt x="330" y="853"/>
                    </a:lnTo>
                    <a:lnTo>
                      <a:pt x="338" y="841"/>
                    </a:lnTo>
                    <a:lnTo>
                      <a:pt x="344" y="828"/>
                    </a:lnTo>
                    <a:lnTo>
                      <a:pt x="350" y="816"/>
                    </a:lnTo>
                    <a:lnTo>
                      <a:pt x="357" y="804"/>
                    </a:lnTo>
                    <a:lnTo>
                      <a:pt x="360" y="815"/>
                    </a:lnTo>
                    <a:lnTo>
                      <a:pt x="367" y="826"/>
                    </a:lnTo>
                    <a:lnTo>
                      <a:pt x="374" y="837"/>
                    </a:lnTo>
                    <a:lnTo>
                      <a:pt x="383" y="849"/>
                    </a:lnTo>
                    <a:lnTo>
                      <a:pt x="392" y="860"/>
                    </a:lnTo>
                    <a:lnTo>
                      <a:pt x="400" y="872"/>
                    </a:lnTo>
                    <a:lnTo>
                      <a:pt x="409" y="884"/>
                    </a:lnTo>
                    <a:lnTo>
                      <a:pt x="417" y="894"/>
                    </a:lnTo>
                    <a:lnTo>
                      <a:pt x="422" y="904"/>
                    </a:lnTo>
                    <a:lnTo>
                      <a:pt x="426" y="912"/>
                    </a:lnTo>
                    <a:lnTo>
                      <a:pt x="429" y="922"/>
                    </a:lnTo>
                    <a:lnTo>
                      <a:pt x="432" y="931"/>
                    </a:lnTo>
                    <a:lnTo>
                      <a:pt x="434" y="940"/>
                    </a:lnTo>
                    <a:lnTo>
                      <a:pt x="438" y="950"/>
                    </a:lnTo>
                    <a:lnTo>
                      <a:pt x="444" y="959"/>
                    </a:lnTo>
                    <a:lnTo>
                      <a:pt x="452" y="968"/>
                    </a:lnTo>
                    <a:lnTo>
                      <a:pt x="468" y="982"/>
                    </a:lnTo>
                    <a:lnTo>
                      <a:pt x="481" y="995"/>
                    </a:lnTo>
                    <a:lnTo>
                      <a:pt x="489" y="1006"/>
                    </a:lnTo>
                    <a:lnTo>
                      <a:pt x="497" y="1016"/>
                    </a:lnTo>
                    <a:lnTo>
                      <a:pt x="502" y="1028"/>
                    </a:lnTo>
                    <a:lnTo>
                      <a:pt x="506" y="1041"/>
                    </a:lnTo>
                    <a:lnTo>
                      <a:pt x="508" y="1058"/>
                    </a:lnTo>
                    <a:lnTo>
                      <a:pt x="509" y="1078"/>
                    </a:lnTo>
                    <a:lnTo>
                      <a:pt x="509" y="1083"/>
                    </a:lnTo>
                    <a:lnTo>
                      <a:pt x="511" y="1091"/>
                    </a:lnTo>
                    <a:lnTo>
                      <a:pt x="511" y="1100"/>
                    </a:lnTo>
                    <a:lnTo>
                      <a:pt x="512" y="1109"/>
                    </a:lnTo>
                    <a:lnTo>
                      <a:pt x="513" y="1118"/>
                    </a:lnTo>
                    <a:lnTo>
                      <a:pt x="516" y="1126"/>
                    </a:lnTo>
                    <a:lnTo>
                      <a:pt x="518" y="1132"/>
                    </a:lnTo>
                    <a:lnTo>
                      <a:pt x="522" y="1138"/>
                    </a:lnTo>
                    <a:lnTo>
                      <a:pt x="536" y="1148"/>
                    </a:lnTo>
                    <a:lnTo>
                      <a:pt x="544" y="1161"/>
                    </a:lnTo>
                    <a:lnTo>
                      <a:pt x="549" y="1177"/>
                    </a:lnTo>
                    <a:lnTo>
                      <a:pt x="553" y="1193"/>
                    </a:lnTo>
                    <a:lnTo>
                      <a:pt x="556" y="1209"/>
                    </a:lnTo>
                    <a:lnTo>
                      <a:pt x="559" y="1223"/>
                    </a:lnTo>
                    <a:lnTo>
                      <a:pt x="564" y="1234"/>
                    </a:lnTo>
                    <a:lnTo>
                      <a:pt x="572" y="1241"/>
                    </a:lnTo>
                    <a:lnTo>
                      <a:pt x="583" y="1248"/>
                    </a:lnTo>
                    <a:lnTo>
                      <a:pt x="597" y="1256"/>
                    </a:lnTo>
                    <a:lnTo>
                      <a:pt x="611" y="1265"/>
                    </a:lnTo>
                    <a:lnTo>
                      <a:pt x="626" y="1274"/>
                    </a:lnTo>
                    <a:lnTo>
                      <a:pt x="642" y="1283"/>
                    </a:lnTo>
                    <a:lnTo>
                      <a:pt x="657" y="1289"/>
                    </a:lnTo>
                    <a:lnTo>
                      <a:pt x="671" y="1292"/>
                    </a:lnTo>
                    <a:lnTo>
                      <a:pt x="683" y="1292"/>
                    </a:lnTo>
                    <a:lnTo>
                      <a:pt x="697" y="1291"/>
                    </a:lnTo>
                    <a:lnTo>
                      <a:pt x="710" y="1290"/>
                    </a:lnTo>
                    <a:lnTo>
                      <a:pt x="723" y="1288"/>
                    </a:lnTo>
                    <a:lnTo>
                      <a:pt x="737" y="1286"/>
                    </a:lnTo>
                    <a:lnTo>
                      <a:pt x="751" y="1284"/>
                    </a:lnTo>
                    <a:lnTo>
                      <a:pt x="763" y="1283"/>
                    </a:lnTo>
                    <a:lnTo>
                      <a:pt x="777" y="1281"/>
                    </a:lnTo>
                    <a:lnTo>
                      <a:pt x="790" y="1279"/>
                    </a:lnTo>
                    <a:lnTo>
                      <a:pt x="803" y="1275"/>
                    </a:lnTo>
                    <a:lnTo>
                      <a:pt x="816" y="1273"/>
                    </a:lnTo>
                    <a:lnTo>
                      <a:pt x="830" y="1270"/>
                    </a:lnTo>
                    <a:lnTo>
                      <a:pt x="842" y="1266"/>
                    </a:lnTo>
                    <a:lnTo>
                      <a:pt x="855" y="1263"/>
                    </a:lnTo>
                    <a:lnTo>
                      <a:pt x="867" y="1259"/>
                    </a:lnTo>
                    <a:lnTo>
                      <a:pt x="880" y="1254"/>
                    </a:lnTo>
                    <a:lnTo>
                      <a:pt x="892" y="1250"/>
                    </a:lnTo>
                    <a:lnTo>
                      <a:pt x="906" y="1245"/>
                    </a:lnTo>
                    <a:lnTo>
                      <a:pt x="921" y="1240"/>
                    </a:lnTo>
                    <a:lnTo>
                      <a:pt x="936" y="1234"/>
                    </a:lnTo>
                    <a:lnTo>
                      <a:pt x="951" y="1229"/>
                    </a:lnTo>
                    <a:lnTo>
                      <a:pt x="966" y="1222"/>
                    </a:lnTo>
                    <a:lnTo>
                      <a:pt x="980" y="1215"/>
                    </a:lnTo>
                    <a:lnTo>
                      <a:pt x="995" y="1209"/>
                    </a:lnTo>
                    <a:lnTo>
                      <a:pt x="1007" y="1202"/>
                    </a:lnTo>
                    <a:lnTo>
                      <a:pt x="1022" y="1195"/>
                    </a:lnTo>
                    <a:lnTo>
                      <a:pt x="1039" y="1188"/>
                    </a:lnTo>
                    <a:lnTo>
                      <a:pt x="1055" y="1180"/>
                    </a:lnTo>
                    <a:lnTo>
                      <a:pt x="1071" y="1171"/>
                    </a:lnTo>
                    <a:lnTo>
                      <a:pt x="1088" y="1161"/>
                    </a:lnTo>
                    <a:lnTo>
                      <a:pt x="1104" y="1152"/>
                    </a:lnTo>
                    <a:lnTo>
                      <a:pt x="1119" y="1141"/>
                    </a:lnTo>
                    <a:lnTo>
                      <a:pt x="1135" y="1131"/>
                    </a:lnTo>
                    <a:lnTo>
                      <a:pt x="1151" y="1120"/>
                    </a:lnTo>
                    <a:lnTo>
                      <a:pt x="1166" y="1109"/>
                    </a:lnTo>
                    <a:lnTo>
                      <a:pt x="1181" y="1099"/>
                    </a:lnTo>
                    <a:lnTo>
                      <a:pt x="1196" y="1087"/>
                    </a:lnTo>
                    <a:lnTo>
                      <a:pt x="1210" y="1076"/>
                    </a:lnTo>
                    <a:lnTo>
                      <a:pt x="1224" y="1066"/>
                    </a:lnTo>
                    <a:lnTo>
                      <a:pt x="1236" y="1054"/>
                    </a:lnTo>
                    <a:lnTo>
                      <a:pt x="1249" y="1043"/>
                    </a:lnTo>
                    <a:lnTo>
                      <a:pt x="1256" y="1037"/>
                    </a:lnTo>
                    <a:lnTo>
                      <a:pt x="1263" y="1029"/>
                    </a:lnTo>
                    <a:lnTo>
                      <a:pt x="1270" y="1020"/>
                    </a:lnTo>
                    <a:lnTo>
                      <a:pt x="1275" y="1012"/>
                    </a:lnTo>
                    <a:lnTo>
                      <a:pt x="1282" y="1003"/>
                    </a:lnTo>
                    <a:lnTo>
                      <a:pt x="1287" y="995"/>
                    </a:lnTo>
                    <a:lnTo>
                      <a:pt x="1290" y="985"/>
                    </a:lnTo>
                    <a:lnTo>
                      <a:pt x="1294" y="976"/>
                    </a:lnTo>
                    <a:lnTo>
                      <a:pt x="1302" y="963"/>
                    </a:lnTo>
                    <a:lnTo>
                      <a:pt x="1307" y="949"/>
                    </a:lnTo>
                    <a:lnTo>
                      <a:pt x="1309" y="935"/>
                    </a:lnTo>
                    <a:lnTo>
                      <a:pt x="1312" y="919"/>
                    </a:lnTo>
                    <a:lnTo>
                      <a:pt x="1312" y="904"/>
                    </a:lnTo>
                    <a:lnTo>
                      <a:pt x="1312" y="889"/>
                    </a:lnTo>
                    <a:lnTo>
                      <a:pt x="1312" y="874"/>
                    </a:lnTo>
                    <a:lnTo>
                      <a:pt x="1313" y="860"/>
                    </a:lnTo>
                    <a:lnTo>
                      <a:pt x="1317" y="847"/>
                    </a:lnTo>
                    <a:lnTo>
                      <a:pt x="1317" y="833"/>
                    </a:lnTo>
                    <a:lnTo>
                      <a:pt x="1313" y="819"/>
                    </a:lnTo>
                    <a:lnTo>
                      <a:pt x="1307" y="807"/>
                    </a:lnTo>
                    <a:lnTo>
                      <a:pt x="1298" y="795"/>
                    </a:lnTo>
                    <a:lnTo>
                      <a:pt x="1287" y="785"/>
                    </a:lnTo>
                    <a:lnTo>
                      <a:pt x="1275" y="776"/>
                    </a:lnTo>
                    <a:lnTo>
                      <a:pt x="1263" y="768"/>
                    </a:lnTo>
                    <a:lnTo>
                      <a:pt x="1246" y="757"/>
                    </a:lnTo>
                    <a:lnTo>
                      <a:pt x="1238" y="747"/>
                    </a:lnTo>
                    <a:lnTo>
                      <a:pt x="1233" y="737"/>
                    </a:lnTo>
                    <a:lnTo>
                      <a:pt x="1231" y="727"/>
                    </a:lnTo>
                    <a:lnTo>
                      <a:pt x="1233" y="717"/>
                    </a:lnTo>
                    <a:lnTo>
                      <a:pt x="1235" y="705"/>
                    </a:lnTo>
                    <a:lnTo>
                      <a:pt x="1236" y="693"/>
                    </a:lnTo>
                    <a:lnTo>
                      <a:pt x="1235" y="678"/>
                    </a:lnTo>
                    <a:lnTo>
                      <a:pt x="1233" y="672"/>
                    </a:lnTo>
                    <a:lnTo>
                      <a:pt x="1230" y="666"/>
                    </a:lnTo>
                    <a:lnTo>
                      <a:pt x="1228" y="661"/>
                    </a:lnTo>
                    <a:lnTo>
                      <a:pt x="1225" y="655"/>
                    </a:lnTo>
                    <a:lnTo>
                      <a:pt x="1219" y="643"/>
                    </a:lnTo>
                    <a:lnTo>
                      <a:pt x="1215" y="631"/>
                    </a:lnTo>
                    <a:lnTo>
                      <a:pt x="1211" y="619"/>
                    </a:lnTo>
                    <a:lnTo>
                      <a:pt x="1210" y="608"/>
                    </a:lnTo>
                    <a:lnTo>
                      <a:pt x="1209" y="597"/>
                    </a:lnTo>
                    <a:lnTo>
                      <a:pt x="1210" y="586"/>
                    </a:lnTo>
                    <a:lnTo>
                      <a:pt x="1211" y="573"/>
                    </a:lnTo>
                    <a:lnTo>
                      <a:pt x="1213" y="560"/>
                    </a:lnTo>
                    <a:lnTo>
                      <a:pt x="1228" y="558"/>
                    </a:lnTo>
                    <a:lnTo>
                      <a:pt x="1243" y="556"/>
                    </a:lnTo>
                    <a:lnTo>
                      <a:pt x="1258" y="554"/>
                    </a:lnTo>
                    <a:lnTo>
                      <a:pt x="1274" y="551"/>
                    </a:lnTo>
                    <a:lnTo>
                      <a:pt x="1289" y="547"/>
                    </a:lnTo>
                    <a:lnTo>
                      <a:pt x="1304" y="544"/>
                    </a:lnTo>
                    <a:lnTo>
                      <a:pt x="1319" y="542"/>
                    </a:lnTo>
                    <a:lnTo>
                      <a:pt x="1334" y="538"/>
                    </a:lnTo>
                    <a:lnTo>
                      <a:pt x="1348" y="536"/>
                    </a:lnTo>
                    <a:lnTo>
                      <a:pt x="1362" y="534"/>
                    </a:lnTo>
                    <a:lnTo>
                      <a:pt x="1374" y="532"/>
                    </a:lnTo>
                    <a:lnTo>
                      <a:pt x="1388" y="530"/>
                    </a:lnTo>
                    <a:lnTo>
                      <a:pt x="1402" y="527"/>
                    </a:lnTo>
                    <a:lnTo>
                      <a:pt x="1414" y="525"/>
                    </a:lnTo>
                    <a:lnTo>
                      <a:pt x="1428" y="522"/>
                    </a:lnTo>
                    <a:lnTo>
                      <a:pt x="1442" y="520"/>
                    </a:lnTo>
                    <a:lnTo>
                      <a:pt x="1457" y="517"/>
                    </a:lnTo>
                    <a:lnTo>
                      <a:pt x="1472" y="514"/>
                    </a:lnTo>
                    <a:lnTo>
                      <a:pt x="1487" y="512"/>
                    </a:lnTo>
                    <a:lnTo>
                      <a:pt x="1502" y="508"/>
                    </a:lnTo>
                    <a:lnTo>
                      <a:pt x="1517" y="506"/>
                    </a:lnTo>
                    <a:lnTo>
                      <a:pt x="1532" y="504"/>
                    </a:lnTo>
                    <a:lnTo>
                      <a:pt x="1548" y="501"/>
                    </a:lnTo>
                    <a:lnTo>
                      <a:pt x="1563" y="498"/>
                    </a:lnTo>
                    <a:lnTo>
                      <a:pt x="1572" y="497"/>
                    </a:lnTo>
                    <a:lnTo>
                      <a:pt x="1582" y="495"/>
                    </a:lnTo>
                    <a:lnTo>
                      <a:pt x="1591" y="494"/>
                    </a:lnTo>
                    <a:lnTo>
                      <a:pt x="1599" y="493"/>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0" name="Freeform 31"/>
              <p:cNvSpPr>
                <a:spLocks/>
              </p:cNvSpPr>
              <p:nvPr/>
            </p:nvSpPr>
            <p:spPr bwMode="auto">
              <a:xfrm>
                <a:off x="3179" y="2107"/>
                <a:ext cx="11" cy="17"/>
              </a:xfrm>
              <a:custGeom>
                <a:avLst/>
                <a:gdLst>
                  <a:gd name="T0" fmla="*/ 1 w 34"/>
                  <a:gd name="T1" fmla="*/ 0 h 49"/>
                  <a:gd name="T2" fmla="*/ 1 w 34"/>
                  <a:gd name="T3" fmla="*/ 0 h 49"/>
                  <a:gd name="T4" fmla="*/ 3 w 34"/>
                  <a:gd name="T5" fmla="*/ 2 h 49"/>
                  <a:gd name="T6" fmla="*/ 4 w 34"/>
                  <a:gd name="T7" fmla="*/ 4 h 49"/>
                  <a:gd name="T8" fmla="*/ 6 w 34"/>
                  <a:gd name="T9" fmla="*/ 5 h 49"/>
                  <a:gd name="T10" fmla="*/ 8 w 34"/>
                  <a:gd name="T11" fmla="*/ 8 h 49"/>
                  <a:gd name="T12" fmla="*/ 8 w 34"/>
                  <a:gd name="T13" fmla="*/ 10 h 49"/>
                  <a:gd name="T14" fmla="*/ 10 w 34"/>
                  <a:gd name="T15" fmla="*/ 11 h 49"/>
                  <a:gd name="T16" fmla="*/ 10 w 34"/>
                  <a:gd name="T17" fmla="*/ 14 h 49"/>
                  <a:gd name="T18" fmla="*/ 11 w 34"/>
                  <a:gd name="T19" fmla="*/ 17 h 49"/>
                  <a:gd name="T20" fmla="*/ 9 w 34"/>
                  <a:gd name="T21" fmla="*/ 17 h 49"/>
                  <a:gd name="T22" fmla="*/ 8 w 34"/>
                  <a:gd name="T23" fmla="*/ 15 h 49"/>
                  <a:gd name="T24" fmla="*/ 8 w 34"/>
                  <a:gd name="T25" fmla="*/ 12 h 49"/>
                  <a:gd name="T26" fmla="*/ 8 w 34"/>
                  <a:gd name="T27" fmla="*/ 11 h 49"/>
                  <a:gd name="T28" fmla="*/ 6 w 34"/>
                  <a:gd name="T29" fmla="*/ 8 h 49"/>
                  <a:gd name="T30" fmla="*/ 5 w 34"/>
                  <a:gd name="T31" fmla="*/ 7 h 49"/>
                  <a:gd name="T32" fmla="*/ 3 w 34"/>
                  <a:gd name="T33" fmla="*/ 5 h 49"/>
                  <a:gd name="T34" fmla="*/ 2 w 34"/>
                  <a:gd name="T35" fmla="*/ 3 h 49"/>
                  <a:gd name="T36" fmla="*/ 0 w 34"/>
                  <a:gd name="T37" fmla="*/ 1 h 49"/>
                  <a:gd name="T38" fmla="*/ 0 w 34"/>
                  <a:gd name="T39" fmla="*/ 1 h 49"/>
                  <a:gd name="T40" fmla="*/ 1 w 34"/>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49"/>
                  <a:gd name="T65" fmla="*/ 34 w 34"/>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49">
                    <a:moveTo>
                      <a:pt x="4" y="0"/>
                    </a:moveTo>
                    <a:lnTo>
                      <a:pt x="4" y="0"/>
                    </a:lnTo>
                    <a:lnTo>
                      <a:pt x="9" y="5"/>
                    </a:lnTo>
                    <a:lnTo>
                      <a:pt x="12" y="11"/>
                    </a:lnTo>
                    <a:lnTo>
                      <a:pt x="19" y="15"/>
                    </a:lnTo>
                    <a:lnTo>
                      <a:pt x="24" y="22"/>
                    </a:lnTo>
                    <a:lnTo>
                      <a:pt x="26" y="28"/>
                    </a:lnTo>
                    <a:lnTo>
                      <a:pt x="30" y="33"/>
                    </a:lnTo>
                    <a:lnTo>
                      <a:pt x="31" y="41"/>
                    </a:lnTo>
                    <a:lnTo>
                      <a:pt x="34" y="48"/>
                    </a:lnTo>
                    <a:lnTo>
                      <a:pt x="29" y="49"/>
                    </a:lnTo>
                    <a:lnTo>
                      <a:pt x="26" y="43"/>
                    </a:lnTo>
                    <a:lnTo>
                      <a:pt x="25" y="36"/>
                    </a:lnTo>
                    <a:lnTo>
                      <a:pt x="24" y="31"/>
                    </a:lnTo>
                    <a:lnTo>
                      <a:pt x="19" y="24"/>
                    </a:lnTo>
                    <a:lnTo>
                      <a:pt x="15" y="20"/>
                    </a:lnTo>
                    <a:lnTo>
                      <a:pt x="9" y="14"/>
                    </a:lnTo>
                    <a:lnTo>
                      <a:pt x="6" y="10"/>
                    </a:lnTo>
                    <a:lnTo>
                      <a:pt x="0" y="4"/>
                    </a:lnTo>
                    <a:lnTo>
                      <a:pt x="4" y="0"/>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01" name="Freeform 32"/>
              <p:cNvSpPr>
                <a:spLocks/>
              </p:cNvSpPr>
              <p:nvPr/>
            </p:nvSpPr>
            <p:spPr bwMode="auto">
              <a:xfrm>
                <a:off x="3179" y="2107"/>
                <a:ext cx="11" cy="17"/>
              </a:xfrm>
              <a:custGeom>
                <a:avLst/>
                <a:gdLst>
                  <a:gd name="T0" fmla="*/ 1 w 34"/>
                  <a:gd name="T1" fmla="*/ 0 h 49"/>
                  <a:gd name="T2" fmla="*/ 1 w 34"/>
                  <a:gd name="T3" fmla="*/ 0 h 49"/>
                  <a:gd name="T4" fmla="*/ 3 w 34"/>
                  <a:gd name="T5" fmla="*/ 2 h 49"/>
                  <a:gd name="T6" fmla="*/ 4 w 34"/>
                  <a:gd name="T7" fmla="*/ 4 h 49"/>
                  <a:gd name="T8" fmla="*/ 6 w 34"/>
                  <a:gd name="T9" fmla="*/ 5 h 49"/>
                  <a:gd name="T10" fmla="*/ 8 w 34"/>
                  <a:gd name="T11" fmla="*/ 8 h 49"/>
                  <a:gd name="T12" fmla="*/ 8 w 34"/>
                  <a:gd name="T13" fmla="*/ 10 h 49"/>
                  <a:gd name="T14" fmla="*/ 10 w 34"/>
                  <a:gd name="T15" fmla="*/ 11 h 49"/>
                  <a:gd name="T16" fmla="*/ 10 w 34"/>
                  <a:gd name="T17" fmla="*/ 14 h 49"/>
                  <a:gd name="T18" fmla="*/ 11 w 34"/>
                  <a:gd name="T19" fmla="*/ 17 h 49"/>
                  <a:gd name="T20" fmla="*/ 9 w 34"/>
                  <a:gd name="T21" fmla="*/ 17 h 49"/>
                  <a:gd name="T22" fmla="*/ 8 w 34"/>
                  <a:gd name="T23" fmla="*/ 15 h 49"/>
                  <a:gd name="T24" fmla="*/ 8 w 34"/>
                  <a:gd name="T25" fmla="*/ 12 h 49"/>
                  <a:gd name="T26" fmla="*/ 8 w 34"/>
                  <a:gd name="T27" fmla="*/ 11 h 49"/>
                  <a:gd name="T28" fmla="*/ 6 w 34"/>
                  <a:gd name="T29" fmla="*/ 8 h 49"/>
                  <a:gd name="T30" fmla="*/ 5 w 34"/>
                  <a:gd name="T31" fmla="*/ 7 h 49"/>
                  <a:gd name="T32" fmla="*/ 3 w 34"/>
                  <a:gd name="T33" fmla="*/ 5 h 49"/>
                  <a:gd name="T34" fmla="*/ 2 w 34"/>
                  <a:gd name="T35" fmla="*/ 3 h 49"/>
                  <a:gd name="T36" fmla="*/ 0 w 34"/>
                  <a:gd name="T37" fmla="*/ 1 h 49"/>
                  <a:gd name="T38" fmla="*/ 0 w 34"/>
                  <a:gd name="T39" fmla="*/ 1 h 49"/>
                  <a:gd name="T40" fmla="*/ 1 w 34"/>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49"/>
                  <a:gd name="T65" fmla="*/ 34 w 34"/>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49">
                    <a:moveTo>
                      <a:pt x="4" y="0"/>
                    </a:moveTo>
                    <a:lnTo>
                      <a:pt x="4" y="0"/>
                    </a:lnTo>
                    <a:lnTo>
                      <a:pt x="9" y="5"/>
                    </a:lnTo>
                    <a:lnTo>
                      <a:pt x="12" y="11"/>
                    </a:lnTo>
                    <a:lnTo>
                      <a:pt x="19" y="15"/>
                    </a:lnTo>
                    <a:lnTo>
                      <a:pt x="24" y="22"/>
                    </a:lnTo>
                    <a:lnTo>
                      <a:pt x="26" y="28"/>
                    </a:lnTo>
                    <a:lnTo>
                      <a:pt x="30" y="33"/>
                    </a:lnTo>
                    <a:lnTo>
                      <a:pt x="31" y="41"/>
                    </a:lnTo>
                    <a:lnTo>
                      <a:pt x="34" y="48"/>
                    </a:lnTo>
                    <a:lnTo>
                      <a:pt x="29" y="49"/>
                    </a:lnTo>
                    <a:lnTo>
                      <a:pt x="26" y="43"/>
                    </a:lnTo>
                    <a:lnTo>
                      <a:pt x="25" y="36"/>
                    </a:lnTo>
                    <a:lnTo>
                      <a:pt x="24" y="31"/>
                    </a:lnTo>
                    <a:lnTo>
                      <a:pt x="19" y="24"/>
                    </a:lnTo>
                    <a:lnTo>
                      <a:pt x="15" y="20"/>
                    </a:lnTo>
                    <a:lnTo>
                      <a:pt x="9" y="14"/>
                    </a:lnTo>
                    <a:lnTo>
                      <a:pt x="6" y="10"/>
                    </a:lnTo>
                    <a:lnTo>
                      <a:pt x="0" y="4"/>
                    </a:lnTo>
                    <a:lnTo>
                      <a:pt x="4"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2" name="Freeform 33"/>
              <p:cNvSpPr>
                <a:spLocks/>
              </p:cNvSpPr>
              <p:nvPr/>
            </p:nvSpPr>
            <p:spPr bwMode="auto">
              <a:xfrm>
                <a:off x="3159" y="2758"/>
                <a:ext cx="157" cy="244"/>
              </a:xfrm>
              <a:custGeom>
                <a:avLst/>
                <a:gdLst>
                  <a:gd name="T0" fmla="*/ 1 w 472"/>
                  <a:gd name="T1" fmla="*/ 48 h 732"/>
                  <a:gd name="T2" fmla="*/ 5 w 472"/>
                  <a:gd name="T3" fmla="*/ 62 h 732"/>
                  <a:gd name="T4" fmla="*/ 12 w 472"/>
                  <a:gd name="T5" fmla="*/ 74 h 732"/>
                  <a:gd name="T6" fmla="*/ 20 w 472"/>
                  <a:gd name="T7" fmla="*/ 86 h 732"/>
                  <a:gd name="T8" fmla="*/ 27 w 472"/>
                  <a:gd name="T9" fmla="*/ 95 h 732"/>
                  <a:gd name="T10" fmla="*/ 33 w 472"/>
                  <a:gd name="T11" fmla="*/ 100 h 732"/>
                  <a:gd name="T12" fmla="*/ 38 w 472"/>
                  <a:gd name="T13" fmla="*/ 106 h 732"/>
                  <a:gd name="T14" fmla="*/ 43 w 472"/>
                  <a:gd name="T15" fmla="*/ 112 h 732"/>
                  <a:gd name="T16" fmla="*/ 49 w 472"/>
                  <a:gd name="T17" fmla="*/ 118 h 732"/>
                  <a:gd name="T18" fmla="*/ 56 w 472"/>
                  <a:gd name="T19" fmla="*/ 125 h 732"/>
                  <a:gd name="T20" fmla="*/ 63 w 472"/>
                  <a:gd name="T21" fmla="*/ 132 h 732"/>
                  <a:gd name="T22" fmla="*/ 69 w 472"/>
                  <a:gd name="T23" fmla="*/ 139 h 732"/>
                  <a:gd name="T24" fmla="*/ 76 w 472"/>
                  <a:gd name="T25" fmla="*/ 150 h 732"/>
                  <a:gd name="T26" fmla="*/ 81 w 472"/>
                  <a:gd name="T27" fmla="*/ 164 h 732"/>
                  <a:gd name="T28" fmla="*/ 84 w 472"/>
                  <a:gd name="T29" fmla="*/ 179 h 732"/>
                  <a:gd name="T30" fmla="*/ 87 w 472"/>
                  <a:gd name="T31" fmla="*/ 194 h 732"/>
                  <a:gd name="T32" fmla="*/ 89 w 472"/>
                  <a:gd name="T33" fmla="*/ 203 h 732"/>
                  <a:gd name="T34" fmla="*/ 90 w 472"/>
                  <a:gd name="T35" fmla="*/ 207 h 732"/>
                  <a:gd name="T36" fmla="*/ 91 w 472"/>
                  <a:gd name="T37" fmla="*/ 210 h 732"/>
                  <a:gd name="T38" fmla="*/ 91 w 472"/>
                  <a:gd name="T39" fmla="*/ 214 h 732"/>
                  <a:gd name="T40" fmla="*/ 92 w 472"/>
                  <a:gd name="T41" fmla="*/ 222 h 732"/>
                  <a:gd name="T42" fmla="*/ 94 w 472"/>
                  <a:gd name="T43" fmla="*/ 231 h 732"/>
                  <a:gd name="T44" fmla="*/ 98 w 472"/>
                  <a:gd name="T45" fmla="*/ 238 h 732"/>
                  <a:gd name="T46" fmla="*/ 106 w 472"/>
                  <a:gd name="T47" fmla="*/ 242 h 732"/>
                  <a:gd name="T48" fmla="*/ 118 w 472"/>
                  <a:gd name="T49" fmla="*/ 244 h 732"/>
                  <a:gd name="T50" fmla="*/ 132 w 472"/>
                  <a:gd name="T51" fmla="*/ 241 h 732"/>
                  <a:gd name="T52" fmla="*/ 145 w 472"/>
                  <a:gd name="T53" fmla="*/ 236 h 732"/>
                  <a:gd name="T54" fmla="*/ 155 w 472"/>
                  <a:gd name="T55" fmla="*/ 229 h 732"/>
                  <a:gd name="T56" fmla="*/ 157 w 472"/>
                  <a:gd name="T57" fmla="*/ 219 h 732"/>
                  <a:gd name="T58" fmla="*/ 155 w 472"/>
                  <a:gd name="T59" fmla="*/ 207 h 732"/>
                  <a:gd name="T60" fmla="*/ 152 w 472"/>
                  <a:gd name="T61" fmla="*/ 195 h 732"/>
                  <a:gd name="T62" fmla="*/ 149 w 472"/>
                  <a:gd name="T63" fmla="*/ 182 h 732"/>
                  <a:gd name="T64" fmla="*/ 145 w 472"/>
                  <a:gd name="T65" fmla="*/ 169 h 732"/>
                  <a:gd name="T66" fmla="*/ 141 w 472"/>
                  <a:gd name="T67" fmla="*/ 157 h 732"/>
                  <a:gd name="T68" fmla="*/ 137 w 472"/>
                  <a:gd name="T69" fmla="*/ 145 h 732"/>
                  <a:gd name="T70" fmla="*/ 134 w 472"/>
                  <a:gd name="T71" fmla="*/ 132 h 732"/>
                  <a:gd name="T72" fmla="*/ 131 w 472"/>
                  <a:gd name="T73" fmla="*/ 119 h 732"/>
                  <a:gd name="T74" fmla="*/ 127 w 472"/>
                  <a:gd name="T75" fmla="*/ 105 h 732"/>
                  <a:gd name="T76" fmla="*/ 123 w 472"/>
                  <a:gd name="T77" fmla="*/ 90 h 732"/>
                  <a:gd name="T78" fmla="*/ 121 w 472"/>
                  <a:gd name="T79" fmla="*/ 75 h 732"/>
                  <a:gd name="T80" fmla="*/ 119 w 472"/>
                  <a:gd name="T81" fmla="*/ 64 h 732"/>
                  <a:gd name="T82" fmla="*/ 118 w 472"/>
                  <a:gd name="T83" fmla="*/ 57 h 732"/>
                  <a:gd name="T84" fmla="*/ 117 w 472"/>
                  <a:gd name="T85" fmla="*/ 48 h 732"/>
                  <a:gd name="T86" fmla="*/ 116 w 472"/>
                  <a:gd name="T87" fmla="*/ 40 h 732"/>
                  <a:gd name="T88" fmla="*/ 114 w 472"/>
                  <a:gd name="T89" fmla="*/ 32 h 732"/>
                  <a:gd name="T90" fmla="*/ 111 w 472"/>
                  <a:gd name="T91" fmla="*/ 24 h 732"/>
                  <a:gd name="T92" fmla="*/ 108 w 472"/>
                  <a:gd name="T93" fmla="*/ 17 h 732"/>
                  <a:gd name="T94" fmla="*/ 103 w 472"/>
                  <a:gd name="T95" fmla="*/ 10 h 732"/>
                  <a:gd name="T96" fmla="*/ 99 w 472"/>
                  <a:gd name="T97" fmla="*/ 7 h 732"/>
                  <a:gd name="T98" fmla="*/ 96 w 472"/>
                  <a:gd name="T99" fmla="*/ 4 h 732"/>
                  <a:gd name="T100" fmla="*/ 93 w 472"/>
                  <a:gd name="T101" fmla="*/ 1 h 732"/>
                  <a:gd name="T102" fmla="*/ 89 w 472"/>
                  <a:gd name="T103" fmla="*/ 0 h 732"/>
                  <a:gd name="T104" fmla="*/ 83 w 472"/>
                  <a:gd name="T105" fmla="*/ 0 h 732"/>
                  <a:gd name="T106" fmla="*/ 71 w 472"/>
                  <a:gd name="T107" fmla="*/ 3 h 732"/>
                  <a:gd name="T108" fmla="*/ 56 w 472"/>
                  <a:gd name="T109" fmla="*/ 8 h 732"/>
                  <a:gd name="T110" fmla="*/ 43 w 472"/>
                  <a:gd name="T111" fmla="*/ 13 h 732"/>
                  <a:gd name="T112" fmla="*/ 35 w 472"/>
                  <a:gd name="T113" fmla="*/ 17 h 732"/>
                  <a:gd name="T114" fmla="*/ 22 w 472"/>
                  <a:gd name="T115" fmla="*/ 21 h 732"/>
                  <a:gd name="T116" fmla="*/ 10 w 472"/>
                  <a:gd name="T117" fmla="*/ 28 h 732"/>
                  <a:gd name="T118" fmla="*/ 1 w 472"/>
                  <a:gd name="T119" fmla="*/ 36 h 73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72"/>
                  <a:gd name="T181" fmla="*/ 0 h 732"/>
                  <a:gd name="T182" fmla="*/ 472 w 472"/>
                  <a:gd name="T183" fmla="*/ 732 h 73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72" h="732">
                    <a:moveTo>
                      <a:pt x="0" y="121"/>
                    </a:moveTo>
                    <a:lnTo>
                      <a:pt x="2" y="144"/>
                    </a:lnTo>
                    <a:lnTo>
                      <a:pt x="9" y="165"/>
                    </a:lnTo>
                    <a:lnTo>
                      <a:pt x="15" y="185"/>
                    </a:lnTo>
                    <a:lnTo>
                      <a:pt x="25" y="205"/>
                    </a:lnTo>
                    <a:lnTo>
                      <a:pt x="35" y="223"/>
                    </a:lnTo>
                    <a:lnTo>
                      <a:pt x="47" y="241"/>
                    </a:lnTo>
                    <a:lnTo>
                      <a:pt x="60" y="258"/>
                    </a:lnTo>
                    <a:lnTo>
                      <a:pt x="75" y="276"/>
                    </a:lnTo>
                    <a:lnTo>
                      <a:pt x="82" y="284"/>
                    </a:lnTo>
                    <a:lnTo>
                      <a:pt x="91" y="293"/>
                    </a:lnTo>
                    <a:lnTo>
                      <a:pt x="99" y="301"/>
                    </a:lnTo>
                    <a:lnTo>
                      <a:pt x="106" y="309"/>
                    </a:lnTo>
                    <a:lnTo>
                      <a:pt x="115" y="318"/>
                    </a:lnTo>
                    <a:lnTo>
                      <a:pt x="122" y="327"/>
                    </a:lnTo>
                    <a:lnTo>
                      <a:pt x="130" y="336"/>
                    </a:lnTo>
                    <a:lnTo>
                      <a:pt x="137" y="345"/>
                    </a:lnTo>
                    <a:lnTo>
                      <a:pt x="147" y="355"/>
                    </a:lnTo>
                    <a:lnTo>
                      <a:pt x="157" y="365"/>
                    </a:lnTo>
                    <a:lnTo>
                      <a:pt x="167" y="376"/>
                    </a:lnTo>
                    <a:lnTo>
                      <a:pt x="179" y="386"/>
                    </a:lnTo>
                    <a:lnTo>
                      <a:pt x="189" y="396"/>
                    </a:lnTo>
                    <a:lnTo>
                      <a:pt x="199" y="406"/>
                    </a:lnTo>
                    <a:lnTo>
                      <a:pt x="208" y="417"/>
                    </a:lnTo>
                    <a:lnTo>
                      <a:pt x="216" y="428"/>
                    </a:lnTo>
                    <a:lnTo>
                      <a:pt x="228" y="449"/>
                    </a:lnTo>
                    <a:lnTo>
                      <a:pt x="236" y="471"/>
                    </a:lnTo>
                    <a:lnTo>
                      <a:pt x="244" y="493"/>
                    </a:lnTo>
                    <a:lnTo>
                      <a:pt x="249" y="515"/>
                    </a:lnTo>
                    <a:lnTo>
                      <a:pt x="254" y="537"/>
                    </a:lnTo>
                    <a:lnTo>
                      <a:pt x="258" y="558"/>
                    </a:lnTo>
                    <a:lnTo>
                      <a:pt x="263" y="581"/>
                    </a:lnTo>
                    <a:lnTo>
                      <a:pt x="268" y="604"/>
                    </a:lnTo>
                    <a:lnTo>
                      <a:pt x="269" y="609"/>
                    </a:lnTo>
                    <a:lnTo>
                      <a:pt x="269" y="615"/>
                    </a:lnTo>
                    <a:lnTo>
                      <a:pt x="270" y="620"/>
                    </a:lnTo>
                    <a:lnTo>
                      <a:pt x="271" y="626"/>
                    </a:lnTo>
                    <a:lnTo>
                      <a:pt x="273" y="631"/>
                    </a:lnTo>
                    <a:lnTo>
                      <a:pt x="274" y="636"/>
                    </a:lnTo>
                    <a:lnTo>
                      <a:pt x="274" y="641"/>
                    </a:lnTo>
                    <a:lnTo>
                      <a:pt x="275" y="646"/>
                    </a:lnTo>
                    <a:lnTo>
                      <a:pt x="278" y="665"/>
                    </a:lnTo>
                    <a:lnTo>
                      <a:pt x="280" y="680"/>
                    </a:lnTo>
                    <a:lnTo>
                      <a:pt x="283" y="693"/>
                    </a:lnTo>
                    <a:lnTo>
                      <a:pt x="288" y="703"/>
                    </a:lnTo>
                    <a:lnTo>
                      <a:pt x="294" y="713"/>
                    </a:lnTo>
                    <a:lnTo>
                      <a:pt x="304" y="720"/>
                    </a:lnTo>
                    <a:lnTo>
                      <a:pt x="319" y="727"/>
                    </a:lnTo>
                    <a:lnTo>
                      <a:pt x="339" y="732"/>
                    </a:lnTo>
                    <a:lnTo>
                      <a:pt x="356" y="731"/>
                    </a:lnTo>
                    <a:lnTo>
                      <a:pt x="375" y="729"/>
                    </a:lnTo>
                    <a:lnTo>
                      <a:pt x="397" y="724"/>
                    </a:lnTo>
                    <a:lnTo>
                      <a:pt x="417" y="718"/>
                    </a:lnTo>
                    <a:lnTo>
                      <a:pt x="437" y="709"/>
                    </a:lnTo>
                    <a:lnTo>
                      <a:pt x="453" y="699"/>
                    </a:lnTo>
                    <a:lnTo>
                      <a:pt x="465" y="688"/>
                    </a:lnTo>
                    <a:lnTo>
                      <a:pt x="472" y="675"/>
                    </a:lnTo>
                    <a:lnTo>
                      <a:pt x="472" y="657"/>
                    </a:lnTo>
                    <a:lnTo>
                      <a:pt x="469" y="638"/>
                    </a:lnTo>
                    <a:lnTo>
                      <a:pt x="467" y="620"/>
                    </a:lnTo>
                    <a:lnTo>
                      <a:pt x="463" y="601"/>
                    </a:lnTo>
                    <a:lnTo>
                      <a:pt x="458" y="584"/>
                    </a:lnTo>
                    <a:lnTo>
                      <a:pt x="453" y="565"/>
                    </a:lnTo>
                    <a:lnTo>
                      <a:pt x="448" y="546"/>
                    </a:lnTo>
                    <a:lnTo>
                      <a:pt x="442" y="527"/>
                    </a:lnTo>
                    <a:lnTo>
                      <a:pt x="435" y="508"/>
                    </a:lnTo>
                    <a:lnTo>
                      <a:pt x="429" y="489"/>
                    </a:lnTo>
                    <a:lnTo>
                      <a:pt x="423" y="470"/>
                    </a:lnTo>
                    <a:lnTo>
                      <a:pt x="418" y="453"/>
                    </a:lnTo>
                    <a:lnTo>
                      <a:pt x="412" y="434"/>
                    </a:lnTo>
                    <a:lnTo>
                      <a:pt x="407" y="416"/>
                    </a:lnTo>
                    <a:lnTo>
                      <a:pt x="402" y="397"/>
                    </a:lnTo>
                    <a:lnTo>
                      <a:pt x="398" y="379"/>
                    </a:lnTo>
                    <a:lnTo>
                      <a:pt x="393" y="358"/>
                    </a:lnTo>
                    <a:lnTo>
                      <a:pt x="388" y="336"/>
                    </a:lnTo>
                    <a:lnTo>
                      <a:pt x="383" y="314"/>
                    </a:lnTo>
                    <a:lnTo>
                      <a:pt x="378" y="292"/>
                    </a:lnTo>
                    <a:lnTo>
                      <a:pt x="371" y="269"/>
                    </a:lnTo>
                    <a:lnTo>
                      <a:pt x="368" y="247"/>
                    </a:lnTo>
                    <a:lnTo>
                      <a:pt x="364" y="225"/>
                    </a:lnTo>
                    <a:lnTo>
                      <a:pt x="360" y="203"/>
                    </a:lnTo>
                    <a:lnTo>
                      <a:pt x="359" y="192"/>
                    </a:lnTo>
                    <a:lnTo>
                      <a:pt x="358" y="181"/>
                    </a:lnTo>
                    <a:lnTo>
                      <a:pt x="355" y="170"/>
                    </a:lnTo>
                    <a:lnTo>
                      <a:pt x="354" y="157"/>
                    </a:lnTo>
                    <a:lnTo>
                      <a:pt x="353" y="145"/>
                    </a:lnTo>
                    <a:lnTo>
                      <a:pt x="350" y="133"/>
                    </a:lnTo>
                    <a:lnTo>
                      <a:pt x="349" y="120"/>
                    </a:lnTo>
                    <a:lnTo>
                      <a:pt x="346" y="107"/>
                    </a:lnTo>
                    <a:lnTo>
                      <a:pt x="343" y="95"/>
                    </a:lnTo>
                    <a:lnTo>
                      <a:pt x="339" y="83"/>
                    </a:lnTo>
                    <a:lnTo>
                      <a:pt x="335" y="72"/>
                    </a:lnTo>
                    <a:lnTo>
                      <a:pt x="330" y="61"/>
                    </a:lnTo>
                    <a:lnTo>
                      <a:pt x="325" y="50"/>
                    </a:lnTo>
                    <a:lnTo>
                      <a:pt x="319" y="41"/>
                    </a:lnTo>
                    <a:lnTo>
                      <a:pt x="311" y="31"/>
                    </a:lnTo>
                    <a:lnTo>
                      <a:pt x="303" y="23"/>
                    </a:lnTo>
                    <a:lnTo>
                      <a:pt x="299" y="20"/>
                    </a:lnTo>
                    <a:lnTo>
                      <a:pt x="295" y="15"/>
                    </a:lnTo>
                    <a:lnTo>
                      <a:pt x="290" y="11"/>
                    </a:lnTo>
                    <a:lnTo>
                      <a:pt x="285" y="8"/>
                    </a:lnTo>
                    <a:lnTo>
                      <a:pt x="280" y="4"/>
                    </a:lnTo>
                    <a:lnTo>
                      <a:pt x="274" y="2"/>
                    </a:lnTo>
                    <a:lnTo>
                      <a:pt x="269" y="1"/>
                    </a:lnTo>
                    <a:lnTo>
                      <a:pt x="263" y="0"/>
                    </a:lnTo>
                    <a:lnTo>
                      <a:pt x="250" y="0"/>
                    </a:lnTo>
                    <a:lnTo>
                      <a:pt x="233" y="4"/>
                    </a:lnTo>
                    <a:lnTo>
                      <a:pt x="213" y="10"/>
                    </a:lnTo>
                    <a:lnTo>
                      <a:pt x="190" y="16"/>
                    </a:lnTo>
                    <a:lnTo>
                      <a:pt x="167" y="24"/>
                    </a:lnTo>
                    <a:lnTo>
                      <a:pt x="147" y="33"/>
                    </a:lnTo>
                    <a:lnTo>
                      <a:pt x="130" y="40"/>
                    </a:lnTo>
                    <a:lnTo>
                      <a:pt x="117" y="45"/>
                    </a:lnTo>
                    <a:lnTo>
                      <a:pt x="104" y="50"/>
                    </a:lnTo>
                    <a:lnTo>
                      <a:pt x="86" y="56"/>
                    </a:lnTo>
                    <a:lnTo>
                      <a:pt x="66" y="64"/>
                    </a:lnTo>
                    <a:lnTo>
                      <a:pt x="47" y="73"/>
                    </a:lnTo>
                    <a:lnTo>
                      <a:pt x="29" y="83"/>
                    </a:lnTo>
                    <a:lnTo>
                      <a:pt x="14" y="94"/>
                    </a:lnTo>
                    <a:lnTo>
                      <a:pt x="4" y="107"/>
                    </a:lnTo>
                    <a:lnTo>
                      <a:pt x="0" y="121"/>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703" name="Freeform 34"/>
              <p:cNvSpPr>
                <a:spLocks/>
              </p:cNvSpPr>
              <p:nvPr/>
            </p:nvSpPr>
            <p:spPr bwMode="auto">
              <a:xfrm>
                <a:off x="3159" y="2758"/>
                <a:ext cx="157" cy="244"/>
              </a:xfrm>
              <a:custGeom>
                <a:avLst/>
                <a:gdLst>
                  <a:gd name="T0" fmla="*/ 1 w 472"/>
                  <a:gd name="T1" fmla="*/ 48 h 732"/>
                  <a:gd name="T2" fmla="*/ 8 w 472"/>
                  <a:gd name="T3" fmla="*/ 68 h 732"/>
                  <a:gd name="T4" fmla="*/ 20 w 472"/>
                  <a:gd name="T5" fmla="*/ 86 h 732"/>
                  <a:gd name="T6" fmla="*/ 27 w 472"/>
                  <a:gd name="T7" fmla="*/ 95 h 732"/>
                  <a:gd name="T8" fmla="*/ 35 w 472"/>
                  <a:gd name="T9" fmla="*/ 103 h 732"/>
                  <a:gd name="T10" fmla="*/ 43 w 472"/>
                  <a:gd name="T11" fmla="*/ 112 h 732"/>
                  <a:gd name="T12" fmla="*/ 49 w 472"/>
                  <a:gd name="T13" fmla="*/ 118 h 732"/>
                  <a:gd name="T14" fmla="*/ 60 w 472"/>
                  <a:gd name="T15" fmla="*/ 129 h 732"/>
                  <a:gd name="T16" fmla="*/ 69 w 472"/>
                  <a:gd name="T17" fmla="*/ 139 h 732"/>
                  <a:gd name="T18" fmla="*/ 76 w 472"/>
                  <a:gd name="T19" fmla="*/ 150 h 732"/>
                  <a:gd name="T20" fmla="*/ 83 w 472"/>
                  <a:gd name="T21" fmla="*/ 172 h 732"/>
                  <a:gd name="T22" fmla="*/ 87 w 472"/>
                  <a:gd name="T23" fmla="*/ 194 h 732"/>
                  <a:gd name="T24" fmla="*/ 89 w 472"/>
                  <a:gd name="T25" fmla="*/ 203 h 732"/>
                  <a:gd name="T26" fmla="*/ 90 w 472"/>
                  <a:gd name="T27" fmla="*/ 209 h 732"/>
                  <a:gd name="T28" fmla="*/ 91 w 472"/>
                  <a:gd name="T29" fmla="*/ 214 h 732"/>
                  <a:gd name="T30" fmla="*/ 92 w 472"/>
                  <a:gd name="T31" fmla="*/ 222 h 732"/>
                  <a:gd name="T32" fmla="*/ 96 w 472"/>
                  <a:gd name="T33" fmla="*/ 234 h 732"/>
                  <a:gd name="T34" fmla="*/ 106 w 472"/>
                  <a:gd name="T35" fmla="*/ 242 h 732"/>
                  <a:gd name="T36" fmla="*/ 118 w 472"/>
                  <a:gd name="T37" fmla="*/ 244 h 732"/>
                  <a:gd name="T38" fmla="*/ 139 w 472"/>
                  <a:gd name="T39" fmla="*/ 239 h 732"/>
                  <a:gd name="T40" fmla="*/ 155 w 472"/>
                  <a:gd name="T41" fmla="*/ 229 h 732"/>
                  <a:gd name="T42" fmla="*/ 157 w 472"/>
                  <a:gd name="T43" fmla="*/ 219 h 732"/>
                  <a:gd name="T44" fmla="*/ 154 w 472"/>
                  <a:gd name="T45" fmla="*/ 200 h 732"/>
                  <a:gd name="T46" fmla="*/ 149 w 472"/>
                  <a:gd name="T47" fmla="*/ 182 h 732"/>
                  <a:gd name="T48" fmla="*/ 143 w 472"/>
                  <a:gd name="T49" fmla="*/ 163 h 732"/>
                  <a:gd name="T50" fmla="*/ 137 w 472"/>
                  <a:gd name="T51" fmla="*/ 145 h 732"/>
                  <a:gd name="T52" fmla="*/ 132 w 472"/>
                  <a:gd name="T53" fmla="*/ 126 h 732"/>
                  <a:gd name="T54" fmla="*/ 129 w 472"/>
                  <a:gd name="T55" fmla="*/ 112 h 732"/>
                  <a:gd name="T56" fmla="*/ 123 w 472"/>
                  <a:gd name="T57" fmla="*/ 90 h 732"/>
                  <a:gd name="T58" fmla="*/ 120 w 472"/>
                  <a:gd name="T59" fmla="*/ 68 h 732"/>
                  <a:gd name="T60" fmla="*/ 119 w 472"/>
                  <a:gd name="T61" fmla="*/ 60 h 732"/>
                  <a:gd name="T62" fmla="*/ 117 w 472"/>
                  <a:gd name="T63" fmla="*/ 48 h 732"/>
                  <a:gd name="T64" fmla="*/ 115 w 472"/>
                  <a:gd name="T65" fmla="*/ 36 h 732"/>
                  <a:gd name="T66" fmla="*/ 111 w 472"/>
                  <a:gd name="T67" fmla="*/ 24 h 732"/>
                  <a:gd name="T68" fmla="*/ 106 w 472"/>
                  <a:gd name="T69" fmla="*/ 14 h 732"/>
                  <a:gd name="T70" fmla="*/ 101 w 472"/>
                  <a:gd name="T71" fmla="*/ 8 h 732"/>
                  <a:gd name="T72" fmla="*/ 96 w 472"/>
                  <a:gd name="T73" fmla="*/ 4 h 732"/>
                  <a:gd name="T74" fmla="*/ 91 w 472"/>
                  <a:gd name="T75" fmla="*/ 1 h 732"/>
                  <a:gd name="T76" fmla="*/ 87 w 472"/>
                  <a:gd name="T77" fmla="*/ 0 h 732"/>
                  <a:gd name="T78" fmla="*/ 71 w 472"/>
                  <a:gd name="T79" fmla="*/ 3 h 732"/>
                  <a:gd name="T80" fmla="*/ 49 w 472"/>
                  <a:gd name="T81" fmla="*/ 11 h 732"/>
                  <a:gd name="T82" fmla="*/ 39 w 472"/>
                  <a:gd name="T83" fmla="*/ 15 h 732"/>
                  <a:gd name="T84" fmla="*/ 22 w 472"/>
                  <a:gd name="T85" fmla="*/ 21 h 732"/>
                  <a:gd name="T86" fmla="*/ 5 w 472"/>
                  <a:gd name="T87" fmla="*/ 31 h 7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2"/>
                  <a:gd name="T133" fmla="*/ 0 h 732"/>
                  <a:gd name="T134" fmla="*/ 472 w 472"/>
                  <a:gd name="T135" fmla="*/ 732 h 7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2" h="732">
                    <a:moveTo>
                      <a:pt x="0" y="121"/>
                    </a:moveTo>
                    <a:lnTo>
                      <a:pt x="0" y="121"/>
                    </a:lnTo>
                    <a:lnTo>
                      <a:pt x="2" y="144"/>
                    </a:lnTo>
                    <a:lnTo>
                      <a:pt x="9" y="165"/>
                    </a:lnTo>
                    <a:lnTo>
                      <a:pt x="15" y="185"/>
                    </a:lnTo>
                    <a:lnTo>
                      <a:pt x="25" y="205"/>
                    </a:lnTo>
                    <a:lnTo>
                      <a:pt x="35" y="223"/>
                    </a:lnTo>
                    <a:lnTo>
                      <a:pt x="47" y="241"/>
                    </a:lnTo>
                    <a:lnTo>
                      <a:pt x="60" y="258"/>
                    </a:lnTo>
                    <a:lnTo>
                      <a:pt x="75" y="276"/>
                    </a:lnTo>
                    <a:lnTo>
                      <a:pt x="82" y="284"/>
                    </a:lnTo>
                    <a:lnTo>
                      <a:pt x="91" y="293"/>
                    </a:lnTo>
                    <a:lnTo>
                      <a:pt x="99" y="301"/>
                    </a:lnTo>
                    <a:lnTo>
                      <a:pt x="106" y="309"/>
                    </a:lnTo>
                    <a:lnTo>
                      <a:pt x="115" y="318"/>
                    </a:lnTo>
                    <a:lnTo>
                      <a:pt x="122" y="327"/>
                    </a:lnTo>
                    <a:lnTo>
                      <a:pt x="130" y="336"/>
                    </a:lnTo>
                    <a:lnTo>
                      <a:pt x="137" y="345"/>
                    </a:lnTo>
                    <a:lnTo>
                      <a:pt x="147" y="355"/>
                    </a:lnTo>
                    <a:lnTo>
                      <a:pt x="157" y="365"/>
                    </a:lnTo>
                    <a:lnTo>
                      <a:pt x="167" y="376"/>
                    </a:lnTo>
                    <a:lnTo>
                      <a:pt x="179" y="386"/>
                    </a:lnTo>
                    <a:lnTo>
                      <a:pt x="189" y="396"/>
                    </a:lnTo>
                    <a:lnTo>
                      <a:pt x="199" y="406"/>
                    </a:lnTo>
                    <a:lnTo>
                      <a:pt x="208" y="417"/>
                    </a:lnTo>
                    <a:lnTo>
                      <a:pt x="216" y="428"/>
                    </a:lnTo>
                    <a:lnTo>
                      <a:pt x="228" y="449"/>
                    </a:lnTo>
                    <a:lnTo>
                      <a:pt x="236" y="471"/>
                    </a:lnTo>
                    <a:lnTo>
                      <a:pt x="244" y="493"/>
                    </a:lnTo>
                    <a:lnTo>
                      <a:pt x="249" y="515"/>
                    </a:lnTo>
                    <a:lnTo>
                      <a:pt x="254" y="537"/>
                    </a:lnTo>
                    <a:lnTo>
                      <a:pt x="258" y="558"/>
                    </a:lnTo>
                    <a:lnTo>
                      <a:pt x="263" y="581"/>
                    </a:lnTo>
                    <a:lnTo>
                      <a:pt x="268" y="604"/>
                    </a:lnTo>
                    <a:lnTo>
                      <a:pt x="269" y="609"/>
                    </a:lnTo>
                    <a:lnTo>
                      <a:pt x="269" y="615"/>
                    </a:lnTo>
                    <a:lnTo>
                      <a:pt x="270" y="620"/>
                    </a:lnTo>
                    <a:lnTo>
                      <a:pt x="271" y="626"/>
                    </a:lnTo>
                    <a:lnTo>
                      <a:pt x="273" y="631"/>
                    </a:lnTo>
                    <a:lnTo>
                      <a:pt x="274" y="636"/>
                    </a:lnTo>
                    <a:lnTo>
                      <a:pt x="274" y="641"/>
                    </a:lnTo>
                    <a:lnTo>
                      <a:pt x="275" y="646"/>
                    </a:lnTo>
                    <a:lnTo>
                      <a:pt x="278" y="665"/>
                    </a:lnTo>
                    <a:lnTo>
                      <a:pt x="280" y="680"/>
                    </a:lnTo>
                    <a:lnTo>
                      <a:pt x="283" y="693"/>
                    </a:lnTo>
                    <a:lnTo>
                      <a:pt x="288" y="703"/>
                    </a:lnTo>
                    <a:lnTo>
                      <a:pt x="294" y="713"/>
                    </a:lnTo>
                    <a:lnTo>
                      <a:pt x="304" y="720"/>
                    </a:lnTo>
                    <a:lnTo>
                      <a:pt x="319" y="727"/>
                    </a:lnTo>
                    <a:lnTo>
                      <a:pt x="339" y="732"/>
                    </a:lnTo>
                    <a:lnTo>
                      <a:pt x="356" y="731"/>
                    </a:lnTo>
                    <a:lnTo>
                      <a:pt x="375" y="729"/>
                    </a:lnTo>
                    <a:lnTo>
                      <a:pt x="397" y="724"/>
                    </a:lnTo>
                    <a:lnTo>
                      <a:pt x="417" y="718"/>
                    </a:lnTo>
                    <a:lnTo>
                      <a:pt x="437" y="709"/>
                    </a:lnTo>
                    <a:lnTo>
                      <a:pt x="453" y="699"/>
                    </a:lnTo>
                    <a:lnTo>
                      <a:pt x="465" y="688"/>
                    </a:lnTo>
                    <a:lnTo>
                      <a:pt x="472" y="675"/>
                    </a:lnTo>
                    <a:lnTo>
                      <a:pt x="472" y="657"/>
                    </a:lnTo>
                    <a:lnTo>
                      <a:pt x="469" y="638"/>
                    </a:lnTo>
                    <a:lnTo>
                      <a:pt x="467" y="620"/>
                    </a:lnTo>
                    <a:lnTo>
                      <a:pt x="463" y="601"/>
                    </a:lnTo>
                    <a:lnTo>
                      <a:pt x="458" y="584"/>
                    </a:lnTo>
                    <a:lnTo>
                      <a:pt x="453" y="565"/>
                    </a:lnTo>
                    <a:lnTo>
                      <a:pt x="448" y="546"/>
                    </a:lnTo>
                    <a:lnTo>
                      <a:pt x="442" y="527"/>
                    </a:lnTo>
                    <a:lnTo>
                      <a:pt x="435" y="508"/>
                    </a:lnTo>
                    <a:lnTo>
                      <a:pt x="429" y="489"/>
                    </a:lnTo>
                    <a:lnTo>
                      <a:pt x="423" y="470"/>
                    </a:lnTo>
                    <a:lnTo>
                      <a:pt x="418" y="453"/>
                    </a:lnTo>
                    <a:lnTo>
                      <a:pt x="412" y="434"/>
                    </a:lnTo>
                    <a:lnTo>
                      <a:pt x="407" y="416"/>
                    </a:lnTo>
                    <a:lnTo>
                      <a:pt x="402" y="397"/>
                    </a:lnTo>
                    <a:lnTo>
                      <a:pt x="398" y="379"/>
                    </a:lnTo>
                    <a:lnTo>
                      <a:pt x="393" y="358"/>
                    </a:lnTo>
                    <a:lnTo>
                      <a:pt x="388" y="336"/>
                    </a:lnTo>
                    <a:lnTo>
                      <a:pt x="383" y="314"/>
                    </a:lnTo>
                    <a:lnTo>
                      <a:pt x="378" y="292"/>
                    </a:lnTo>
                    <a:lnTo>
                      <a:pt x="371" y="269"/>
                    </a:lnTo>
                    <a:lnTo>
                      <a:pt x="368" y="247"/>
                    </a:lnTo>
                    <a:lnTo>
                      <a:pt x="364" y="225"/>
                    </a:lnTo>
                    <a:lnTo>
                      <a:pt x="360" y="203"/>
                    </a:lnTo>
                    <a:lnTo>
                      <a:pt x="359" y="192"/>
                    </a:lnTo>
                    <a:lnTo>
                      <a:pt x="358" y="181"/>
                    </a:lnTo>
                    <a:lnTo>
                      <a:pt x="355" y="170"/>
                    </a:lnTo>
                    <a:lnTo>
                      <a:pt x="354" y="157"/>
                    </a:lnTo>
                    <a:lnTo>
                      <a:pt x="353" y="145"/>
                    </a:lnTo>
                    <a:lnTo>
                      <a:pt x="350" y="133"/>
                    </a:lnTo>
                    <a:lnTo>
                      <a:pt x="349" y="120"/>
                    </a:lnTo>
                    <a:lnTo>
                      <a:pt x="346" y="107"/>
                    </a:lnTo>
                    <a:lnTo>
                      <a:pt x="343" y="95"/>
                    </a:lnTo>
                    <a:lnTo>
                      <a:pt x="339" y="83"/>
                    </a:lnTo>
                    <a:lnTo>
                      <a:pt x="335" y="72"/>
                    </a:lnTo>
                    <a:lnTo>
                      <a:pt x="330" y="61"/>
                    </a:lnTo>
                    <a:lnTo>
                      <a:pt x="325" y="50"/>
                    </a:lnTo>
                    <a:lnTo>
                      <a:pt x="319" y="41"/>
                    </a:lnTo>
                    <a:lnTo>
                      <a:pt x="311" y="31"/>
                    </a:lnTo>
                    <a:lnTo>
                      <a:pt x="303" y="23"/>
                    </a:lnTo>
                    <a:lnTo>
                      <a:pt x="299" y="20"/>
                    </a:lnTo>
                    <a:lnTo>
                      <a:pt x="295" y="15"/>
                    </a:lnTo>
                    <a:lnTo>
                      <a:pt x="290" y="11"/>
                    </a:lnTo>
                    <a:lnTo>
                      <a:pt x="285" y="8"/>
                    </a:lnTo>
                    <a:lnTo>
                      <a:pt x="280" y="4"/>
                    </a:lnTo>
                    <a:lnTo>
                      <a:pt x="274" y="2"/>
                    </a:lnTo>
                    <a:lnTo>
                      <a:pt x="269" y="1"/>
                    </a:lnTo>
                    <a:lnTo>
                      <a:pt x="263" y="0"/>
                    </a:lnTo>
                    <a:lnTo>
                      <a:pt x="250" y="0"/>
                    </a:lnTo>
                    <a:lnTo>
                      <a:pt x="233" y="4"/>
                    </a:lnTo>
                    <a:lnTo>
                      <a:pt x="213" y="10"/>
                    </a:lnTo>
                    <a:lnTo>
                      <a:pt x="190" y="16"/>
                    </a:lnTo>
                    <a:lnTo>
                      <a:pt x="167" y="24"/>
                    </a:lnTo>
                    <a:lnTo>
                      <a:pt x="147" y="33"/>
                    </a:lnTo>
                    <a:lnTo>
                      <a:pt x="130" y="40"/>
                    </a:lnTo>
                    <a:lnTo>
                      <a:pt x="117" y="45"/>
                    </a:lnTo>
                    <a:lnTo>
                      <a:pt x="104" y="50"/>
                    </a:lnTo>
                    <a:lnTo>
                      <a:pt x="86" y="56"/>
                    </a:lnTo>
                    <a:lnTo>
                      <a:pt x="66" y="64"/>
                    </a:lnTo>
                    <a:lnTo>
                      <a:pt x="47" y="73"/>
                    </a:lnTo>
                    <a:lnTo>
                      <a:pt x="29" y="83"/>
                    </a:lnTo>
                    <a:lnTo>
                      <a:pt x="14" y="94"/>
                    </a:lnTo>
                    <a:lnTo>
                      <a:pt x="4" y="107"/>
                    </a:lnTo>
                    <a:lnTo>
                      <a:pt x="0" y="12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4" name="Freeform 35"/>
              <p:cNvSpPr>
                <a:spLocks/>
              </p:cNvSpPr>
              <p:nvPr/>
            </p:nvSpPr>
            <p:spPr bwMode="auto">
              <a:xfrm>
                <a:off x="2674" y="1872"/>
                <a:ext cx="175" cy="145"/>
              </a:xfrm>
              <a:custGeom>
                <a:avLst/>
                <a:gdLst>
                  <a:gd name="T0" fmla="*/ 20 w 523"/>
                  <a:gd name="T1" fmla="*/ 96 h 436"/>
                  <a:gd name="T2" fmla="*/ 17 w 523"/>
                  <a:gd name="T3" fmla="*/ 94 h 436"/>
                  <a:gd name="T4" fmla="*/ 15 w 523"/>
                  <a:gd name="T5" fmla="*/ 90 h 436"/>
                  <a:gd name="T6" fmla="*/ 12 w 523"/>
                  <a:gd name="T7" fmla="*/ 87 h 436"/>
                  <a:gd name="T8" fmla="*/ 9 w 523"/>
                  <a:gd name="T9" fmla="*/ 81 h 436"/>
                  <a:gd name="T10" fmla="*/ 5 w 523"/>
                  <a:gd name="T11" fmla="*/ 77 h 436"/>
                  <a:gd name="T12" fmla="*/ 4 w 523"/>
                  <a:gd name="T13" fmla="*/ 74 h 436"/>
                  <a:gd name="T14" fmla="*/ 4 w 523"/>
                  <a:gd name="T15" fmla="*/ 74 h 436"/>
                  <a:gd name="T16" fmla="*/ 0 w 523"/>
                  <a:gd name="T17" fmla="*/ 66 h 436"/>
                  <a:gd name="T18" fmla="*/ 0 w 523"/>
                  <a:gd name="T19" fmla="*/ 53 h 436"/>
                  <a:gd name="T20" fmla="*/ 6 w 523"/>
                  <a:gd name="T21" fmla="*/ 40 h 436"/>
                  <a:gd name="T22" fmla="*/ 13 w 523"/>
                  <a:gd name="T23" fmla="*/ 34 h 436"/>
                  <a:gd name="T24" fmla="*/ 20 w 523"/>
                  <a:gd name="T25" fmla="*/ 30 h 436"/>
                  <a:gd name="T26" fmla="*/ 30 w 523"/>
                  <a:gd name="T27" fmla="*/ 26 h 436"/>
                  <a:gd name="T28" fmla="*/ 39 w 523"/>
                  <a:gd name="T29" fmla="*/ 20 h 436"/>
                  <a:gd name="T30" fmla="*/ 49 w 523"/>
                  <a:gd name="T31" fmla="*/ 16 h 436"/>
                  <a:gd name="T32" fmla="*/ 57 w 523"/>
                  <a:gd name="T33" fmla="*/ 13 h 436"/>
                  <a:gd name="T34" fmla="*/ 64 w 523"/>
                  <a:gd name="T35" fmla="*/ 9 h 436"/>
                  <a:gd name="T36" fmla="*/ 74 w 523"/>
                  <a:gd name="T37" fmla="*/ 4 h 436"/>
                  <a:gd name="T38" fmla="*/ 84 w 523"/>
                  <a:gd name="T39" fmla="*/ 0 h 436"/>
                  <a:gd name="T40" fmla="*/ 94 w 523"/>
                  <a:gd name="T41" fmla="*/ 3 h 436"/>
                  <a:gd name="T42" fmla="*/ 105 w 523"/>
                  <a:gd name="T43" fmla="*/ 3 h 436"/>
                  <a:gd name="T44" fmla="*/ 118 w 523"/>
                  <a:gd name="T45" fmla="*/ 1 h 436"/>
                  <a:gd name="T46" fmla="*/ 131 w 523"/>
                  <a:gd name="T47" fmla="*/ 5 h 436"/>
                  <a:gd name="T48" fmla="*/ 145 w 523"/>
                  <a:gd name="T49" fmla="*/ 9 h 436"/>
                  <a:gd name="T50" fmla="*/ 154 w 523"/>
                  <a:gd name="T51" fmla="*/ 13 h 436"/>
                  <a:gd name="T52" fmla="*/ 156 w 523"/>
                  <a:gd name="T53" fmla="*/ 19 h 436"/>
                  <a:gd name="T54" fmla="*/ 158 w 523"/>
                  <a:gd name="T55" fmla="*/ 21 h 436"/>
                  <a:gd name="T56" fmla="*/ 164 w 523"/>
                  <a:gd name="T57" fmla="*/ 29 h 436"/>
                  <a:gd name="T58" fmla="*/ 169 w 523"/>
                  <a:gd name="T59" fmla="*/ 43 h 436"/>
                  <a:gd name="T60" fmla="*/ 169 w 523"/>
                  <a:gd name="T61" fmla="*/ 57 h 436"/>
                  <a:gd name="T62" fmla="*/ 171 w 523"/>
                  <a:gd name="T63" fmla="*/ 71 h 436"/>
                  <a:gd name="T64" fmla="*/ 172 w 523"/>
                  <a:gd name="T65" fmla="*/ 85 h 436"/>
                  <a:gd name="T66" fmla="*/ 170 w 523"/>
                  <a:gd name="T67" fmla="*/ 97 h 436"/>
                  <a:gd name="T68" fmla="*/ 170 w 523"/>
                  <a:gd name="T69" fmla="*/ 107 h 436"/>
                  <a:gd name="T70" fmla="*/ 172 w 523"/>
                  <a:gd name="T71" fmla="*/ 117 h 436"/>
                  <a:gd name="T72" fmla="*/ 175 w 523"/>
                  <a:gd name="T73" fmla="*/ 127 h 436"/>
                  <a:gd name="T74" fmla="*/ 170 w 523"/>
                  <a:gd name="T75" fmla="*/ 140 h 436"/>
                  <a:gd name="T76" fmla="*/ 162 w 523"/>
                  <a:gd name="T77" fmla="*/ 145 h 436"/>
                  <a:gd name="T78" fmla="*/ 157 w 523"/>
                  <a:gd name="T79" fmla="*/ 142 h 436"/>
                  <a:gd name="T80" fmla="*/ 139 w 523"/>
                  <a:gd name="T81" fmla="*/ 135 h 436"/>
                  <a:gd name="T82" fmla="*/ 114 w 523"/>
                  <a:gd name="T83" fmla="*/ 127 h 436"/>
                  <a:gd name="T84" fmla="*/ 89 w 523"/>
                  <a:gd name="T85" fmla="*/ 119 h 436"/>
                  <a:gd name="T86" fmla="*/ 64 w 523"/>
                  <a:gd name="T87" fmla="*/ 111 h 436"/>
                  <a:gd name="T88" fmla="*/ 39 w 523"/>
                  <a:gd name="T89" fmla="*/ 103 h 4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3"/>
                  <a:gd name="T136" fmla="*/ 0 h 436"/>
                  <a:gd name="T137" fmla="*/ 523 w 523"/>
                  <a:gd name="T138" fmla="*/ 436 h 4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3" h="436">
                    <a:moveTo>
                      <a:pt x="70" y="294"/>
                    </a:moveTo>
                    <a:lnTo>
                      <a:pt x="66" y="292"/>
                    </a:lnTo>
                    <a:lnTo>
                      <a:pt x="61" y="290"/>
                    </a:lnTo>
                    <a:lnTo>
                      <a:pt x="57" y="286"/>
                    </a:lnTo>
                    <a:lnTo>
                      <a:pt x="53" y="283"/>
                    </a:lnTo>
                    <a:lnTo>
                      <a:pt x="50" y="282"/>
                    </a:lnTo>
                    <a:lnTo>
                      <a:pt x="47" y="277"/>
                    </a:lnTo>
                    <a:lnTo>
                      <a:pt x="45" y="274"/>
                    </a:lnTo>
                    <a:lnTo>
                      <a:pt x="45" y="271"/>
                    </a:lnTo>
                    <a:lnTo>
                      <a:pt x="42" y="270"/>
                    </a:lnTo>
                    <a:lnTo>
                      <a:pt x="40" y="266"/>
                    </a:lnTo>
                    <a:lnTo>
                      <a:pt x="36" y="261"/>
                    </a:lnTo>
                    <a:lnTo>
                      <a:pt x="33" y="255"/>
                    </a:lnTo>
                    <a:lnTo>
                      <a:pt x="30" y="249"/>
                    </a:lnTo>
                    <a:lnTo>
                      <a:pt x="26" y="243"/>
                    </a:lnTo>
                    <a:lnTo>
                      <a:pt x="23" y="237"/>
                    </a:lnTo>
                    <a:lnTo>
                      <a:pt x="20" y="234"/>
                    </a:lnTo>
                    <a:lnTo>
                      <a:pt x="15" y="233"/>
                    </a:lnTo>
                    <a:lnTo>
                      <a:pt x="13" y="232"/>
                    </a:lnTo>
                    <a:lnTo>
                      <a:pt x="13" y="229"/>
                    </a:lnTo>
                    <a:lnTo>
                      <a:pt x="13" y="224"/>
                    </a:lnTo>
                    <a:lnTo>
                      <a:pt x="12" y="224"/>
                    </a:lnTo>
                    <a:lnTo>
                      <a:pt x="11" y="224"/>
                    </a:lnTo>
                    <a:lnTo>
                      <a:pt x="10" y="224"/>
                    </a:lnTo>
                    <a:lnTo>
                      <a:pt x="5" y="211"/>
                    </a:lnTo>
                    <a:lnTo>
                      <a:pt x="1" y="198"/>
                    </a:lnTo>
                    <a:lnTo>
                      <a:pt x="0" y="184"/>
                    </a:lnTo>
                    <a:lnTo>
                      <a:pt x="0" y="171"/>
                    </a:lnTo>
                    <a:lnTo>
                      <a:pt x="1" y="158"/>
                    </a:lnTo>
                    <a:lnTo>
                      <a:pt x="5" y="144"/>
                    </a:lnTo>
                    <a:lnTo>
                      <a:pt x="10" y="132"/>
                    </a:lnTo>
                    <a:lnTo>
                      <a:pt x="17" y="120"/>
                    </a:lnTo>
                    <a:lnTo>
                      <a:pt x="25" y="114"/>
                    </a:lnTo>
                    <a:lnTo>
                      <a:pt x="32" y="109"/>
                    </a:lnTo>
                    <a:lnTo>
                      <a:pt x="38" y="103"/>
                    </a:lnTo>
                    <a:lnTo>
                      <a:pt x="46" y="99"/>
                    </a:lnTo>
                    <a:lnTo>
                      <a:pt x="52" y="94"/>
                    </a:lnTo>
                    <a:lnTo>
                      <a:pt x="61" y="90"/>
                    </a:lnTo>
                    <a:lnTo>
                      <a:pt x="70" y="85"/>
                    </a:lnTo>
                    <a:lnTo>
                      <a:pt x="80" y="81"/>
                    </a:lnTo>
                    <a:lnTo>
                      <a:pt x="90" y="78"/>
                    </a:lnTo>
                    <a:lnTo>
                      <a:pt x="98" y="73"/>
                    </a:lnTo>
                    <a:lnTo>
                      <a:pt x="107" y="68"/>
                    </a:lnTo>
                    <a:lnTo>
                      <a:pt x="116" y="61"/>
                    </a:lnTo>
                    <a:lnTo>
                      <a:pt x="126" y="55"/>
                    </a:lnTo>
                    <a:lnTo>
                      <a:pt x="135" y="51"/>
                    </a:lnTo>
                    <a:lnTo>
                      <a:pt x="145" y="48"/>
                    </a:lnTo>
                    <a:lnTo>
                      <a:pt x="156" y="47"/>
                    </a:lnTo>
                    <a:lnTo>
                      <a:pt x="162" y="42"/>
                    </a:lnTo>
                    <a:lnTo>
                      <a:pt x="170" y="38"/>
                    </a:lnTo>
                    <a:lnTo>
                      <a:pt x="177" y="33"/>
                    </a:lnTo>
                    <a:lnTo>
                      <a:pt x="186" y="30"/>
                    </a:lnTo>
                    <a:lnTo>
                      <a:pt x="192" y="27"/>
                    </a:lnTo>
                    <a:lnTo>
                      <a:pt x="201" y="22"/>
                    </a:lnTo>
                    <a:lnTo>
                      <a:pt x="211" y="17"/>
                    </a:lnTo>
                    <a:lnTo>
                      <a:pt x="222" y="11"/>
                    </a:lnTo>
                    <a:lnTo>
                      <a:pt x="232" y="7"/>
                    </a:lnTo>
                    <a:lnTo>
                      <a:pt x="242" y="3"/>
                    </a:lnTo>
                    <a:lnTo>
                      <a:pt x="250" y="1"/>
                    </a:lnTo>
                    <a:lnTo>
                      <a:pt x="256" y="0"/>
                    </a:lnTo>
                    <a:lnTo>
                      <a:pt x="270" y="6"/>
                    </a:lnTo>
                    <a:lnTo>
                      <a:pt x="282" y="8"/>
                    </a:lnTo>
                    <a:lnTo>
                      <a:pt x="294" y="10"/>
                    </a:lnTo>
                    <a:lnTo>
                      <a:pt x="305" y="10"/>
                    </a:lnTo>
                    <a:lnTo>
                      <a:pt x="315" y="9"/>
                    </a:lnTo>
                    <a:lnTo>
                      <a:pt x="326" y="7"/>
                    </a:lnTo>
                    <a:lnTo>
                      <a:pt x="339" y="4"/>
                    </a:lnTo>
                    <a:lnTo>
                      <a:pt x="354" y="2"/>
                    </a:lnTo>
                    <a:lnTo>
                      <a:pt x="365" y="7"/>
                    </a:lnTo>
                    <a:lnTo>
                      <a:pt x="379" y="11"/>
                    </a:lnTo>
                    <a:lnTo>
                      <a:pt x="391" y="16"/>
                    </a:lnTo>
                    <a:lnTo>
                      <a:pt x="406" y="20"/>
                    </a:lnTo>
                    <a:lnTo>
                      <a:pt x="420" y="23"/>
                    </a:lnTo>
                    <a:lnTo>
                      <a:pt x="433" y="27"/>
                    </a:lnTo>
                    <a:lnTo>
                      <a:pt x="446" y="30"/>
                    </a:lnTo>
                    <a:lnTo>
                      <a:pt x="458" y="33"/>
                    </a:lnTo>
                    <a:lnTo>
                      <a:pt x="459" y="40"/>
                    </a:lnTo>
                    <a:lnTo>
                      <a:pt x="461" y="45"/>
                    </a:lnTo>
                    <a:lnTo>
                      <a:pt x="464" y="52"/>
                    </a:lnTo>
                    <a:lnTo>
                      <a:pt x="465" y="58"/>
                    </a:lnTo>
                    <a:lnTo>
                      <a:pt x="466" y="59"/>
                    </a:lnTo>
                    <a:lnTo>
                      <a:pt x="469" y="61"/>
                    </a:lnTo>
                    <a:lnTo>
                      <a:pt x="471" y="63"/>
                    </a:lnTo>
                    <a:lnTo>
                      <a:pt x="474" y="64"/>
                    </a:lnTo>
                    <a:lnTo>
                      <a:pt x="484" y="74"/>
                    </a:lnTo>
                    <a:lnTo>
                      <a:pt x="491" y="87"/>
                    </a:lnTo>
                    <a:lnTo>
                      <a:pt x="498" y="101"/>
                    </a:lnTo>
                    <a:lnTo>
                      <a:pt x="503" y="114"/>
                    </a:lnTo>
                    <a:lnTo>
                      <a:pt x="506" y="130"/>
                    </a:lnTo>
                    <a:lnTo>
                      <a:pt x="508" y="144"/>
                    </a:lnTo>
                    <a:lnTo>
                      <a:pt x="506" y="159"/>
                    </a:lnTo>
                    <a:lnTo>
                      <a:pt x="504" y="172"/>
                    </a:lnTo>
                    <a:lnTo>
                      <a:pt x="506" y="184"/>
                    </a:lnTo>
                    <a:lnTo>
                      <a:pt x="509" y="198"/>
                    </a:lnTo>
                    <a:lnTo>
                      <a:pt x="511" y="212"/>
                    </a:lnTo>
                    <a:lnTo>
                      <a:pt x="513" y="227"/>
                    </a:lnTo>
                    <a:lnTo>
                      <a:pt x="513" y="243"/>
                    </a:lnTo>
                    <a:lnTo>
                      <a:pt x="513" y="257"/>
                    </a:lnTo>
                    <a:lnTo>
                      <a:pt x="511" y="271"/>
                    </a:lnTo>
                    <a:lnTo>
                      <a:pt x="509" y="282"/>
                    </a:lnTo>
                    <a:lnTo>
                      <a:pt x="508" y="293"/>
                    </a:lnTo>
                    <a:lnTo>
                      <a:pt x="506" y="303"/>
                    </a:lnTo>
                    <a:lnTo>
                      <a:pt x="508" y="313"/>
                    </a:lnTo>
                    <a:lnTo>
                      <a:pt x="509" y="323"/>
                    </a:lnTo>
                    <a:lnTo>
                      <a:pt x="510" y="332"/>
                    </a:lnTo>
                    <a:lnTo>
                      <a:pt x="511" y="342"/>
                    </a:lnTo>
                    <a:lnTo>
                      <a:pt x="513" y="353"/>
                    </a:lnTo>
                    <a:lnTo>
                      <a:pt x="514" y="364"/>
                    </a:lnTo>
                    <a:lnTo>
                      <a:pt x="520" y="372"/>
                    </a:lnTo>
                    <a:lnTo>
                      <a:pt x="523" y="382"/>
                    </a:lnTo>
                    <a:lnTo>
                      <a:pt x="520" y="395"/>
                    </a:lnTo>
                    <a:lnTo>
                      <a:pt x="515" y="408"/>
                    </a:lnTo>
                    <a:lnTo>
                      <a:pt x="508" y="421"/>
                    </a:lnTo>
                    <a:lnTo>
                      <a:pt x="500" y="429"/>
                    </a:lnTo>
                    <a:lnTo>
                      <a:pt x="491" y="436"/>
                    </a:lnTo>
                    <a:lnTo>
                      <a:pt x="484" y="436"/>
                    </a:lnTo>
                    <a:lnTo>
                      <a:pt x="481" y="434"/>
                    </a:lnTo>
                    <a:lnTo>
                      <a:pt x="476" y="431"/>
                    </a:lnTo>
                    <a:lnTo>
                      <a:pt x="470" y="427"/>
                    </a:lnTo>
                    <a:lnTo>
                      <a:pt x="465" y="424"/>
                    </a:lnTo>
                    <a:lnTo>
                      <a:pt x="440" y="416"/>
                    </a:lnTo>
                    <a:lnTo>
                      <a:pt x="416" y="407"/>
                    </a:lnTo>
                    <a:lnTo>
                      <a:pt x="391" y="400"/>
                    </a:lnTo>
                    <a:lnTo>
                      <a:pt x="366" y="392"/>
                    </a:lnTo>
                    <a:lnTo>
                      <a:pt x="341" y="383"/>
                    </a:lnTo>
                    <a:lnTo>
                      <a:pt x="316" y="375"/>
                    </a:lnTo>
                    <a:lnTo>
                      <a:pt x="291" y="367"/>
                    </a:lnTo>
                    <a:lnTo>
                      <a:pt x="267" y="358"/>
                    </a:lnTo>
                    <a:lnTo>
                      <a:pt x="242" y="351"/>
                    </a:lnTo>
                    <a:lnTo>
                      <a:pt x="217" y="343"/>
                    </a:lnTo>
                    <a:lnTo>
                      <a:pt x="192" y="335"/>
                    </a:lnTo>
                    <a:lnTo>
                      <a:pt x="167" y="326"/>
                    </a:lnTo>
                    <a:lnTo>
                      <a:pt x="143" y="318"/>
                    </a:lnTo>
                    <a:lnTo>
                      <a:pt x="118" y="311"/>
                    </a:lnTo>
                    <a:lnTo>
                      <a:pt x="95" y="302"/>
                    </a:lnTo>
                    <a:lnTo>
                      <a:pt x="70" y="294"/>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05" name="Freeform 36"/>
              <p:cNvSpPr>
                <a:spLocks/>
              </p:cNvSpPr>
              <p:nvPr/>
            </p:nvSpPr>
            <p:spPr bwMode="auto">
              <a:xfrm>
                <a:off x="2674" y="1872"/>
                <a:ext cx="175" cy="145"/>
              </a:xfrm>
              <a:custGeom>
                <a:avLst/>
                <a:gdLst>
                  <a:gd name="T0" fmla="*/ 22 w 523"/>
                  <a:gd name="T1" fmla="*/ 97 h 436"/>
                  <a:gd name="T2" fmla="*/ 18 w 523"/>
                  <a:gd name="T3" fmla="*/ 94 h 436"/>
                  <a:gd name="T4" fmla="*/ 16 w 523"/>
                  <a:gd name="T5" fmla="*/ 92 h 436"/>
                  <a:gd name="T6" fmla="*/ 15 w 523"/>
                  <a:gd name="T7" fmla="*/ 90 h 436"/>
                  <a:gd name="T8" fmla="*/ 12 w 523"/>
                  <a:gd name="T9" fmla="*/ 87 h 436"/>
                  <a:gd name="T10" fmla="*/ 9 w 523"/>
                  <a:gd name="T11" fmla="*/ 81 h 436"/>
                  <a:gd name="T12" fmla="*/ 7 w 523"/>
                  <a:gd name="T13" fmla="*/ 78 h 436"/>
                  <a:gd name="T14" fmla="*/ 4 w 523"/>
                  <a:gd name="T15" fmla="*/ 76 h 436"/>
                  <a:gd name="T16" fmla="*/ 4 w 523"/>
                  <a:gd name="T17" fmla="*/ 74 h 436"/>
                  <a:gd name="T18" fmla="*/ 3 w 523"/>
                  <a:gd name="T19" fmla="*/ 74 h 436"/>
                  <a:gd name="T20" fmla="*/ 0 w 523"/>
                  <a:gd name="T21" fmla="*/ 66 h 436"/>
                  <a:gd name="T22" fmla="*/ 0 w 523"/>
                  <a:gd name="T23" fmla="*/ 53 h 436"/>
                  <a:gd name="T24" fmla="*/ 6 w 523"/>
                  <a:gd name="T25" fmla="*/ 40 h 436"/>
                  <a:gd name="T26" fmla="*/ 11 w 523"/>
                  <a:gd name="T27" fmla="*/ 36 h 436"/>
                  <a:gd name="T28" fmla="*/ 17 w 523"/>
                  <a:gd name="T29" fmla="*/ 31 h 436"/>
                  <a:gd name="T30" fmla="*/ 27 w 523"/>
                  <a:gd name="T31" fmla="*/ 27 h 436"/>
                  <a:gd name="T32" fmla="*/ 33 w 523"/>
                  <a:gd name="T33" fmla="*/ 24 h 436"/>
                  <a:gd name="T34" fmla="*/ 42 w 523"/>
                  <a:gd name="T35" fmla="*/ 18 h 436"/>
                  <a:gd name="T36" fmla="*/ 52 w 523"/>
                  <a:gd name="T37" fmla="*/ 16 h 436"/>
                  <a:gd name="T38" fmla="*/ 57 w 523"/>
                  <a:gd name="T39" fmla="*/ 13 h 436"/>
                  <a:gd name="T40" fmla="*/ 62 w 523"/>
                  <a:gd name="T41" fmla="*/ 10 h 436"/>
                  <a:gd name="T42" fmla="*/ 71 w 523"/>
                  <a:gd name="T43" fmla="*/ 6 h 436"/>
                  <a:gd name="T44" fmla="*/ 81 w 523"/>
                  <a:gd name="T45" fmla="*/ 1 h 436"/>
                  <a:gd name="T46" fmla="*/ 86 w 523"/>
                  <a:gd name="T47" fmla="*/ 0 h 436"/>
                  <a:gd name="T48" fmla="*/ 98 w 523"/>
                  <a:gd name="T49" fmla="*/ 3 h 436"/>
                  <a:gd name="T50" fmla="*/ 109 w 523"/>
                  <a:gd name="T51" fmla="*/ 2 h 436"/>
                  <a:gd name="T52" fmla="*/ 118 w 523"/>
                  <a:gd name="T53" fmla="*/ 1 h 436"/>
                  <a:gd name="T54" fmla="*/ 131 w 523"/>
                  <a:gd name="T55" fmla="*/ 5 h 436"/>
                  <a:gd name="T56" fmla="*/ 145 w 523"/>
                  <a:gd name="T57" fmla="*/ 9 h 436"/>
                  <a:gd name="T58" fmla="*/ 153 w 523"/>
                  <a:gd name="T59" fmla="*/ 11 h 436"/>
                  <a:gd name="T60" fmla="*/ 155 w 523"/>
                  <a:gd name="T61" fmla="*/ 17 h 436"/>
                  <a:gd name="T62" fmla="*/ 156 w 523"/>
                  <a:gd name="T63" fmla="*/ 20 h 436"/>
                  <a:gd name="T64" fmla="*/ 159 w 523"/>
                  <a:gd name="T65" fmla="*/ 21 h 436"/>
                  <a:gd name="T66" fmla="*/ 164 w 523"/>
                  <a:gd name="T67" fmla="*/ 29 h 436"/>
                  <a:gd name="T68" fmla="*/ 169 w 523"/>
                  <a:gd name="T69" fmla="*/ 43 h 436"/>
                  <a:gd name="T70" fmla="*/ 169 w 523"/>
                  <a:gd name="T71" fmla="*/ 57 h 436"/>
                  <a:gd name="T72" fmla="*/ 170 w 523"/>
                  <a:gd name="T73" fmla="*/ 66 h 436"/>
                  <a:gd name="T74" fmla="*/ 172 w 523"/>
                  <a:gd name="T75" fmla="*/ 81 h 436"/>
                  <a:gd name="T76" fmla="*/ 170 w 523"/>
                  <a:gd name="T77" fmla="*/ 94 h 436"/>
                  <a:gd name="T78" fmla="*/ 169 w 523"/>
                  <a:gd name="T79" fmla="*/ 101 h 436"/>
                  <a:gd name="T80" fmla="*/ 171 w 523"/>
                  <a:gd name="T81" fmla="*/ 110 h 436"/>
                  <a:gd name="T82" fmla="*/ 172 w 523"/>
                  <a:gd name="T83" fmla="*/ 121 h 436"/>
                  <a:gd name="T84" fmla="*/ 175 w 523"/>
                  <a:gd name="T85" fmla="*/ 127 h 436"/>
                  <a:gd name="T86" fmla="*/ 170 w 523"/>
                  <a:gd name="T87" fmla="*/ 140 h 436"/>
                  <a:gd name="T88" fmla="*/ 162 w 523"/>
                  <a:gd name="T89" fmla="*/ 145 h 436"/>
                  <a:gd name="T90" fmla="*/ 159 w 523"/>
                  <a:gd name="T91" fmla="*/ 143 h 436"/>
                  <a:gd name="T92" fmla="*/ 156 w 523"/>
                  <a:gd name="T93" fmla="*/ 141 h 436"/>
                  <a:gd name="T94" fmla="*/ 131 w 523"/>
                  <a:gd name="T95" fmla="*/ 133 h 436"/>
                  <a:gd name="T96" fmla="*/ 106 w 523"/>
                  <a:gd name="T97" fmla="*/ 125 h 436"/>
                  <a:gd name="T98" fmla="*/ 81 w 523"/>
                  <a:gd name="T99" fmla="*/ 117 h 436"/>
                  <a:gd name="T100" fmla="*/ 56 w 523"/>
                  <a:gd name="T101" fmla="*/ 108 h 436"/>
                  <a:gd name="T102" fmla="*/ 32 w 523"/>
                  <a:gd name="T103" fmla="*/ 100 h 4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3"/>
                  <a:gd name="T157" fmla="*/ 0 h 436"/>
                  <a:gd name="T158" fmla="*/ 523 w 523"/>
                  <a:gd name="T159" fmla="*/ 436 h 4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3" h="436">
                    <a:moveTo>
                      <a:pt x="70" y="294"/>
                    </a:moveTo>
                    <a:lnTo>
                      <a:pt x="70" y="294"/>
                    </a:lnTo>
                    <a:lnTo>
                      <a:pt x="66" y="292"/>
                    </a:lnTo>
                    <a:lnTo>
                      <a:pt x="61" y="290"/>
                    </a:lnTo>
                    <a:lnTo>
                      <a:pt x="57" y="286"/>
                    </a:lnTo>
                    <a:lnTo>
                      <a:pt x="53" y="283"/>
                    </a:lnTo>
                    <a:lnTo>
                      <a:pt x="50" y="282"/>
                    </a:lnTo>
                    <a:lnTo>
                      <a:pt x="47" y="277"/>
                    </a:lnTo>
                    <a:lnTo>
                      <a:pt x="45" y="274"/>
                    </a:lnTo>
                    <a:lnTo>
                      <a:pt x="45" y="271"/>
                    </a:lnTo>
                    <a:lnTo>
                      <a:pt x="42" y="270"/>
                    </a:lnTo>
                    <a:lnTo>
                      <a:pt x="40" y="266"/>
                    </a:lnTo>
                    <a:lnTo>
                      <a:pt x="36" y="261"/>
                    </a:lnTo>
                    <a:lnTo>
                      <a:pt x="33" y="255"/>
                    </a:lnTo>
                    <a:lnTo>
                      <a:pt x="30" y="249"/>
                    </a:lnTo>
                    <a:lnTo>
                      <a:pt x="26" y="243"/>
                    </a:lnTo>
                    <a:lnTo>
                      <a:pt x="23" y="237"/>
                    </a:lnTo>
                    <a:lnTo>
                      <a:pt x="20" y="234"/>
                    </a:lnTo>
                    <a:lnTo>
                      <a:pt x="15" y="233"/>
                    </a:lnTo>
                    <a:lnTo>
                      <a:pt x="13" y="232"/>
                    </a:lnTo>
                    <a:lnTo>
                      <a:pt x="13" y="229"/>
                    </a:lnTo>
                    <a:lnTo>
                      <a:pt x="13" y="224"/>
                    </a:lnTo>
                    <a:lnTo>
                      <a:pt x="12" y="224"/>
                    </a:lnTo>
                    <a:lnTo>
                      <a:pt x="11" y="224"/>
                    </a:lnTo>
                    <a:lnTo>
                      <a:pt x="10" y="224"/>
                    </a:lnTo>
                    <a:lnTo>
                      <a:pt x="5" y="211"/>
                    </a:lnTo>
                    <a:lnTo>
                      <a:pt x="1" y="198"/>
                    </a:lnTo>
                    <a:lnTo>
                      <a:pt x="0" y="184"/>
                    </a:lnTo>
                    <a:lnTo>
                      <a:pt x="0" y="171"/>
                    </a:lnTo>
                    <a:lnTo>
                      <a:pt x="1" y="158"/>
                    </a:lnTo>
                    <a:lnTo>
                      <a:pt x="5" y="144"/>
                    </a:lnTo>
                    <a:lnTo>
                      <a:pt x="10" y="132"/>
                    </a:lnTo>
                    <a:lnTo>
                      <a:pt x="17" y="120"/>
                    </a:lnTo>
                    <a:lnTo>
                      <a:pt x="25" y="114"/>
                    </a:lnTo>
                    <a:lnTo>
                      <a:pt x="32" y="109"/>
                    </a:lnTo>
                    <a:lnTo>
                      <a:pt x="38" y="103"/>
                    </a:lnTo>
                    <a:lnTo>
                      <a:pt x="46" y="99"/>
                    </a:lnTo>
                    <a:lnTo>
                      <a:pt x="52" y="94"/>
                    </a:lnTo>
                    <a:lnTo>
                      <a:pt x="61" y="90"/>
                    </a:lnTo>
                    <a:lnTo>
                      <a:pt x="70" y="85"/>
                    </a:lnTo>
                    <a:lnTo>
                      <a:pt x="80" y="81"/>
                    </a:lnTo>
                    <a:lnTo>
                      <a:pt x="90" y="78"/>
                    </a:lnTo>
                    <a:lnTo>
                      <a:pt x="98" y="73"/>
                    </a:lnTo>
                    <a:lnTo>
                      <a:pt x="107" y="68"/>
                    </a:lnTo>
                    <a:lnTo>
                      <a:pt x="116" y="61"/>
                    </a:lnTo>
                    <a:lnTo>
                      <a:pt x="126" y="55"/>
                    </a:lnTo>
                    <a:lnTo>
                      <a:pt x="135" y="51"/>
                    </a:lnTo>
                    <a:lnTo>
                      <a:pt x="145" y="48"/>
                    </a:lnTo>
                    <a:lnTo>
                      <a:pt x="156" y="47"/>
                    </a:lnTo>
                    <a:lnTo>
                      <a:pt x="162" y="42"/>
                    </a:lnTo>
                    <a:lnTo>
                      <a:pt x="170" y="38"/>
                    </a:lnTo>
                    <a:lnTo>
                      <a:pt x="177" y="33"/>
                    </a:lnTo>
                    <a:lnTo>
                      <a:pt x="186" y="30"/>
                    </a:lnTo>
                    <a:lnTo>
                      <a:pt x="192" y="27"/>
                    </a:lnTo>
                    <a:lnTo>
                      <a:pt x="201" y="22"/>
                    </a:lnTo>
                    <a:lnTo>
                      <a:pt x="211" y="17"/>
                    </a:lnTo>
                    <a:lnTo>
                      <a:pt x="222" y="11"/>
                    </a:lnTo>
                    <a:lnTo>
                      <a:pt x="232" y="7"/>
                    </a:lnTo>
                    <a:lnTo>
                      <a:pt x="242" y="3"/>
                    </a:lnTo>
                    <a:lnTo>
                      <a:pt x="250" y="1"/>
                    </a:lnTo>
                    <a:lnTo>
                      <a:pt x="256" y="0"/>
                    </a:lnTo>
                    <a:lnTo>
                      <a:pt x="270" y="6"/>
                    </a:lnTo>
                    <a:lnTo>
                      <a:pt x="282" y="8"/>
                    </a:lnTo>
                    <a:lnTo>
                      <a:pt x="294" y="10"/>
                    </a:lnTo>
                    <a:lnTo>
                      <a:pt x="305" y="10"/>
                    </a:lnTo>
                    <a:lnTo>
                      <a:pt x="315" y="9"/>
                    </a:lnTo>
                    <a:lnTo>
                      <a:pt x="326" y="7"/>
                    </a:lnTo>
                    <a:lnTo>
                      <a:pt x="339" y="4"/>
                    </a:lnTo>
                    <a:lnTo>
                      <a:pt x="354" y="2"/>
                    </a:lnTo>
                    <a:lnTo>
                      <a:pt x="365" y="7"/>
                    </a:lnTo>
                    <a:lnTo>
                      <a:pt x="379" y="11"/>
                    </a:lnTo>
                    <a:lnTo>
                      <a:pt x="391" y="16"/>
                    </a:lnTo>
                    <a:lnTo>
                      <a:pt x="406" y="20"/>
                    </a:lnTo>
                    <a:lnTo>
                      <a:pt x="420" y="23"/>
                    </a:lnTo>
                    <a:lnTo>
                      <a:pt x="433" y="27"/>
                    </a:lnTo>
                    <a:lnTo>
                      <a:pt x="446" y="30"/>
                    </a:lnTo>
                    <a:lnTo>
                      <a:pt x="458" y="33"/>
                    </a:lnTo>
                    <a:lnTo>
                      <a:pt x="459" y="40"/>
                    </a:lnTo>
                    <a:lnTo>
                      <a:pt x="461" y="45"/>
                    </a:lnTo>
                    <a:lnTo>
                      <a:pt x="464" y="52"/>
                    </a:lnTo>
                    <a:lnTo>
                      <a:pt x="465" y="58"/>
                    </a:lnTo>
                    <a:lnTo>
                      <a:pt x="466" y="59"/>
                    </a:lnTo>
                    <a:lnTo>
                      <a:pt x="469" y="61"/>
                    </a:lnTo>
                    <a:lnTo>
                      <a:pt x="471" y="63"/>
                    </a:lnTo>
                    <a:lnTo>
                      <a:pt x="474" y="64"/>
                    </a:lnTo>
                    <a:lnTo>
                      <a:pt x="484" y="74"/>
                    </a:lnTo>
                    <a:lnTo>
                      <a:pt x="491" y="87"/>
                    </a:lnTo>
                    <a:lnTo>
                      <a:pt x="498" y="101"/>
                    </a:lnTo>
                    <a:lnTo>
                      <a:pt x="503" y="114"/>
                    </a:lnTo>
                    <a:lnTo>
                      <a:pt x="506" y="130"/>
                    </a:lnTo>
                    <a:lnTo>
                      <a:pt x="508" y="144"/>
                    </a:lnTo>
                    <a:lnTo>
                      <a:pt x="506" y="159"/>
                    </a:lnTo>
                    <a:lnTo>
                      <a:pt x="504" y="172"/>
                    </a:lnTo>
                    <a:lnTo>
                      <a:pt x="506" y="184"/>
                    </a:lnTo>
                    <a:lnTo>
                      <a:pt x="509" y="198"/>
                    </a:lnTo>
                    <a:lnTo>
                      <a:pt x="511" y="212"/>
                    </a:lnTo>
                    <a:lnTo>
                      <a:pt x="513" y="227"/>
                    </a:lnTo>
                    <a:lnTo>
                      <a:pt x="513" y="243"/>
                    </a:lnTo>
                    <a:lnTo>
                      <a:pt x="513" y="257"/>
                    </a:lnTo>
                    <a:lnTo>
                      <a:pt x="511" y="271"/>
                    </a:lnTo>
                    <a:lnTo>
                      <a:pt x="509" y="282"/>
                    </a:lnTo>
                    <a:lnTo>
                      <a:pt x="508" y="293"/>
                    </a:lnTo>
                    <a:lnTo>
                      <a:pt x="506" y="303"/>
                    </a:lnTo>
                    <a:lnTo>
                      <a:pt x="508" y="313"/>
                    </a:lnTo>
                    <a:lnTo>
                      <a:pt x="509" y="323"/>
                    </a:lnTo>
                    <a:lnTo>
                      <a:pt x="510" y="332"/>
                    </a:lnTo>
                    <a:lnTo>
                      <a:pt x="511" y="342"/>
                    </a:lnTo>
                    <a:lnTo>
                      <a:pt x="513" y="353"/>
                    </a:lnTo>
                    <a:lnTo>
                      <a:pt x="514" y="364"/>
                    </a:lnTo>
                    <a:lnTo>
                      <a:pt x="520" y="372"/>
                    </a:lnTo>
                    <a:lnTo>
                      <a:pt x="523" y="382"/>
                    </a:lnTo>
                    <a:lnTo>
                      <a:pt x="520" y="395"/>
                    </a:lnTo>
                    <a:lnTo>
                      <a:pt x="515" y="408"/>
                    </a:lnTo>
                    <a:lnTo>
                      <a:pt x="508" y="421"/>
                    </a:lnTo>
                    <a:lnTo>
                      <a:pt x="500" y="429"/>
                    </a:lnTo>
                    <a:lnTo>
                      <a:pt x="491" y="436"/>
                    </a:lnTo>
                    <a:lnTo>
                      <a:pt x="484" y="436"/>
                    </a:lnTo>
                    <a:lnTo>
                      <a:pt x="481" y="434"/>
                    </a:lnTo>
                    <a:lnTo>
                      <a:pt x="476" y="431"/>
                    </a:lnTo>
                    <a:lnTo>
                      <a:pt x="470" y="427"/>
                    </a:lnTo>
                    <a:lnTo>
                      <a:pt x="465" y="424"/>
                    </a:lnTo>
                    <a:lnTo>
                      <a:pt x="440" y="416"/>
                    </a:lnTo>
                    <a:lnTo>
                      <a:pt x="416" y="407"/>
                    </a:lnTo>
                    <a:lnTo>
                      <a:pt x="391" y="400"/>
                    </a:lnTo>
                    <a:lnTo>
                      <a:pt x="366" y="392"/>
                    </a:lnTo>
                    <a:lnTo>
                      <a:pt x="341" y="383"/>
                    </a:lnTo>
                    <a:lnTo>
                      <a:pt x="316" y="375"/>
                    </a:lnTo>
                    <a:lnTo>
                      <a:pt x="291" y="367"/>
                    </a:lnTo>
                    <a:lnTo>
                      <a:pt x="267" y="358"/>
                    </a:lnTo>
                    <a:lnTo>
                      <a:pt x="242" y="351"/>
                    </a:lnTo>
                    <a:lnTo>
                      <a:pt x="217" y="343"/>
                    </a:lnTo>
                    <a:lnTo>
                      <a:pt x="192" y="335"/>
                    </a:lnTo>
                    <a:lnTo>
                      <a:pt x="167" y="326"/>
                    </a:lnTo>
                    <a:lnTo>
                      <a:pt x="143" y="318"/>
                    </a:lnTo>
                    <a:lnTo>
                      <a:pt x="118" y="311"/>
                    </a:lnTo>
                    <a:lnTo>
                      <a:pt x="95" y="302"/>
                    </a:lnTo>
                    <a:lnTo>
                      <a:pt x="70" y="294"/>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6" name="Freeform 37"/>
              <p:cNvSpPr>
                <a:spLocks/>
              </p:cNvSpPr>
              <p:nvPr/>
            </p:nvSpPr>
            <p:spPr bwMode="auto">
              <a:xfrm>
                <a:off x="2924" y="2082"/>
                <a:ext cx="202" cy="162"/>
              </a:xfrm>
              <a:custGeom>
                <a:avLst/>
                <a:gdLst>
                  <a:gd name="T0" fmla="*/ 17 w 605"/>
                  <a:gd name="T1" fmla="*/ 13 h 487"/>
                  <a:gd name="T2" fmla="*/ 9 w 605"/>
                  <a:gd name="T3" fmla="*/ 20 h 487"/>
                  <a:gd name="T4" fmla="*/ 3 w 605"/>
                  <a:gd name="T5" fmla="*/ 33 h 487"/>
                  <a:gd name="T6" fmla="*/ 0 w 605"/>
                  <a:gd name="T7" fmla="*/ 47 h 487"/>
                  <a:gd name="T8" fmla="*/ 2 w 605"/>
                  <a:gd name="T9" fmla="*/ 61 h 487"/>
                  <a:gd name="T10" fmla="*/ 6 w 605"/>
                  <a:gd name="T11" fmla="*/ 78 h 487"/>
                  <a:gd name="T12" fmla="*/ 14 w 605"/>
                  <a:gd name="T13" fmla="*/ 94 h 487"/>
                  <a:gd name="T14" fmla="*/ 25 w 605"/>
                  <a:gd name="T15" fmla="*/ 109 h 487"/>
                  <a:gd name="T16" fmla="*/ 36 w 605"/>
                  <a:gd name="T17" fmla="*/ 121 h 487"/>
                  <a:gd name="T18" fmla="*/ 47 w 605"/>
                  <a:gd name="T19" fmla="*/ 131 h 487"/>
                  <a:gd name="T20" fmla="*/ 59 w 605"/>
                  <a:gd name="T21" fmla="*/ 141 h 487"/>
                  <a:gd name="T22" fmla="*/ 73 w 605"/>
                  <a:gd name="T23" fmla="*/ 149 h 487"/>
                  <a:gd name="T24" fmla="*/ 88 w 605"/>
                  <a:gd name="T25" fmla="*/ 155 h 487"/>
                  <a:gd name="T26" fmla="*/ 104 w 605"/>
                  <a:gd name="T27" fmla="*/ 159 h 487"/>
                  <a:gd name="T28" fmla="*/ 121 w 605"/>
                  <a:gd name="T29" fmla="*/ 161 h 487"/>
                  <a:gd name="T30" fmla="*/ 135 w 605"/>
                  <a:gd name="T31" fmla="*/ 162 h 487"/>
                  <a:gd name="T32" fmla="*/ 148 w 605"/>
                  <a:gd name="T33" fmla="*/ 161 h 487"/>
                  <a:gd name="T34" fmla="*/ 162 w 605"/>
                  <a:gd name="T35" fmla="*/ 159 h 487"/>
                  <a:gd name="T36" fmla="*/ 173 w 605"/>
                  <a:gd name="T37" fmla="*/ 156 h 487"/>
                  <a:gd name="T38" fmla="*/ 183 w 605"/>
                  <a:gd name="T39" fmla="*/ 151 h 487"/>
                  <a:gd name="T40" fmla="*/ 191 w 605"/>
                  <a:gd name="T41" fmla="*/ 145 h 487"/>
                  <a:gd name="T42" fmla="*/ 197 w 605"/>
                  <a:gd name="T43" fmla="*/ 137 h 487"/>
                  <a:gd name="T44" fmla="*/ 200 w 605"/>
                  <a:gd name="T45" fmla="*/ 128 h 487"/>
                  <a:gd name="T46" fmla="*/ 202 w 605"/>
                  <a:gd name="T47" fmla="*/ 118 h 487"/>
                  <a:gd name="T48" fmla="*/ 202 w 605"/>
                  <a:gd name="T49" fmla="*/ 108 h 487"/>
                  <a:gd name="T50" fmla="*/ 201 w 605"/>
                  <a:gd name="T51" fmla="*/ 98 h 487"/>
                  <a:gd name="T52" fmla="*/ 199 w 605"/>
                  <a:gd name="T53" fmla="*/ 89 h 487"/>
                  <a:gd name="T54" fmla="*/ 197 w 605"/>
                  <a:gd name="T55" fmla="*/ 80 h 487"/>
                  <a:gd name="T56" fmla="*/ 193 w 605"/>
                  <a:gd name="T57" fmla="*/ 71 h 487"/>
                  <a:gd name="T58" fmla="*/ 189 w 605"/>
                  <a:gd name="T59" fmla="*/ 62 h 487"/>
                  <a:gd name="T60" fmla="*/ 184 w 605"/>
                  <a:gd name="T61" fmla="*/ 53 h 487"/>
                  <a:gd name="T62" fmla="*/ 176 w 605"/>
                  <a:gd name="T63" fmla="*/ 43 h 487"/>
                  <a:gd name="T64" fmla="*/ 166 w 605"/>
                  <a:gd name="T65" fmla="*/ 34 h 487"/>
                  <a:gd name="T66" fmla="*/ 156 w 605"/>
                  <a:gd name="T67" fmla="*/ 26 h 487"/>
                  <a:gd name="T68" fmla="*/ 144 w 605"/>
                  <a:gd name="T69" fmla="*/ 19 h 487"/>
                  <a:gd name="T70" fmla="*/ 131 w 605"/>
                  <a:gd name="T71" fmla="*/ 13 h 487"/>
                  <a:gd name="T72" fmla="*/ 116 w 605"/>
                  <a:gd name="T73" fmla="*/ 7 h 487"/>
                  <a:gd name="T74" fmla="*/ 101 w 605"/>
                  <a:gd name="T75" fmla="*/ 4 h 487"/>
                  <a:gd name="T76" fmla="*/ 86 w 605"/>
                  <a:gd name="T77" fmla="*/ 1 h 487"/>
                  <a:gd name="T78" fmla="*/ 70 w 605"/>
                  <a:gd name="T79" fmla="*/ 0 h 487"/>
                  <a:gd name="T80" fmla="*/ 55 w 605"/>
                  <a:gd name="T81" fmla="*/ 1 h 487"/>
                  <a:gd name="T82" fmla="*/ 40 w 605"/>
                  <a:gd name="T83" fmla="*/ 3 h 487"/>
                  <a:gd name="T84" fmla="*/ 26 w 605"/>
                  <a:gd name="T85" fmla="*/ 7 h 4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05"/>
                  <a:gd name="T130" fmla="*/ 0 h 487"/>
                  <a:gd name="T131" fmla="*/ 605 w 605"/>
                  <a:gd name="T132" fmla="*/ 487 h 4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05" h="487">
                    <a:moveTo>
                      <a:pt x="58" y="32"/>
                    </a:moveTo>
                    <a:lnTo>
                      <a:pt x="51" y="39"/>
                    </a:lnTo>
                    <a:lnTo>
                      <a:pt x="42" y="47"/>
                    </a:lnTo>
                    <a:lnTo>
                      <a:pt x="28" y="60"/>
                    </a:lnTo>
                    <a:lnTo>
                      <a:pt x="17" y="77"/>
                    </a:lnTo>
                    <a:lnTo>
                      <a:pt x="9" y="98"/>
                    </a:lnTo>
                    <a:lnTo>
                      <a:pt x="4" y="118"/>
                    </a:lnTo>
                    <a:lnTo>
                      <a:pt x="0" y="140"/>
                    </a:lnTo>
                    <a:lnTo>
                      <a:pt x="0" y="162"/>
                    </a:lnTo>
                    <a:lnTo>
                      <a:pt x="5" y="184"/>
                    </a:lnTo>
                    <a:lnTo>
                      <a:pt x="10" y="211"/>
                    </a:lnTo>
                    <a:lnTo>
                      <a:pt x="19" y="233"/>
                    </a:lnTo>
                    <a:lnTo>
                      <a:pt x="29" y="258"/>
                    </a:lnTo>
                    <a:lnTo>
                      <a:pt x="43" y="283"/>
                    </a:lnTo>
                    <a:lnTo>
                      <a:pt x="61" y="309"/>
                    </a:lnTo>
                    <a:lnTo>
                      <a:pt x="76" y="328"/>
                    </a:lnTo>
                    <a:lnTo>
                      <a:pt x="91" y="345"/>
                    </a:lnTo>
                    <a:lnTo>
                      <a:pt x="107" y="363"/>
                    </a:lnTo>
                    <a:lnTo>
                      <a:pt x="123" y="380"/>
                    </a:lnTo>
                    <a:lnTo>
                      <a:pt x="141" y="395"/>
                    </a:lnTo>
                    <a:lnTo>
                      <a:pt x="159" y="410"/>
                    </a:lnTo>
                    <a:lnTo>
                      <a:pt x="178" y="423"/>
                    </a:lnTo>
                    <a:lnTo>
                      <a:pt x="198" y="435"/>
                    </a:lnTo>
                    <a:lnTo>
                      <a:pt x="219" y="447"/>
                    </a:lnTo>
                    <a:lnTo>
                      <a:pt x="241" y="457"/>
                    </a:lnTo>
                    <a:lnTo>
                      <a:pt x="263" y="465"/>
                    </a:lnTo>
                    <a:lnTo>
                      <a:pt x="287" y="473"/>
                    </a:lnTo>
                    <a:lnTo>
                      <a:pt x="311" y="479"/>
                    </a:lnTo>
                    <a:lnTo>
                      <a:pt x="336" y="483"/>
                    </a:lnTo>
                    <a:lnTo>
                      <a:pt x="362" y="485"/>
                    </a:lnTo>
                    <a:lnTo>
                      <a:pt x="388" y="486"/>
                    </a:lnTo>
                    <a:lnTo>
                      <a:pt x="405" y="487"/>
                    </a:lnTo>
                    <a:lnTo>
                      <a:pt x="423" y="486"/>
                    </a:lnTo>
                    <a:lnTo>
                      <a:pt x="443" y="485"/>
                    </a:lnTo>
                    <a:lnTo>
                      <a:pt x="463" y="483"/>
                    </a:lnTo>
                    <a:lnTo>
                      <a:pt x="484" y="479"/>
                    </a:lnTo>
                    <a:lnTo>
                      <a:pt x="502" y="474"/>
                    </a:lnTo>
                    <a:lnTo>
                      <a:pt x="519" y="470"/>
                    </a:lnTo>
                    <a:lnTo>
                      <a:pt x="534" y="463"/>
                    </a:lnTo>
                    <a:lnTo>
                      <a:pt x="549" y="455"/>
                    </a:lnTo>
                    <a:lnTo>
                      <a:pt x="562" y="445"/>
                    </a:lnTo>
                    <a:lnTo>
                      <a:pt x="572" y="435"/>
                    </a:lnTo>
                    <a:lnTo>
                      <a:pt x="582" y="424"/>
                    </a:lnTo>
                    <a:lnTo>
                      <a:pt x="589" y="412"/>
                    </a:lnTo>
                    <a:lnTo>
                      <a:pt x="595" y="399"/>
                    </a:lnTo>
                    <a:lnTo>
                      <a:pt x="600" y="384"/>
                    </a:lnTo>
                    <a:lnTo>
                      <a:pt x="604" y="370"/>
                    </a:lnTo>
                    <a:lnTo>
                      <a:pt x="605" y="354"/>
                    </a:lnTo>
                    <a:lnTo>
                      <a:pt x="605" y="339"/>
                    </a:lnTo>
                    <a:lnTo>
                      <a:pt x="605" y="324"/>
                    </a:lnTo>
                    <a:lnTo>
                      <a:pt x="605" y="310"/>
                    </a:lnTo>
                    <a:lnTo>
                      <a:pt x="602" y="295"/>
                    </a:lnTo>
                    <a:lnTo>
                      <a:pt x="601" y="281"/>
                    </a:lnTo>
                    <a:lnTo>
                      <a:pt x="597" y="267"/>
                    </a:lnTo>
                    <a:lnTo>
                      <a:pt x="594" y="253"/>
                    </a:lnTo>
                    <a:lnTo>
                      <a:pt x="590" y="240"/>
                    </a:lnTo>
                    <a:lnTo>
                      <a:pt x="585" y="227"/>
                    </a:lnTo>
                    <a:lnTo>
                      <a:pt x="579" y="213"/>
                    </a:lnTo>
                    <a:lnTo>
                      <a:pt x="572" y="200"/>
                    </a:lnTo>
                    <a:lnTo>
                      <a:pt x="566" y="187"/>
                    </a:lnTo>
                    <a:lnTo>
                      <a:pt x="559" y="173"/>
                    </a:lnTo>
                    <a:lnTo>
                      <a:pt x="550" y="160"/>
                    </a:lnTo>
                    <a:lnTo>
                      <a:pt x="541" y="147"/>
                    </a:lnTo>
                    <a:lnTo>
                      <a:pt x="526" y="130"/>
                    </a:lnTo>
                    <a:lnTo>
                      <a:pt x="511" y="116"/>
                    </a:lnTo>
                    <a:lnTo>
                      <a:pt x="496" y="102"/>
                    </a:lnTo>
                    <a:lnTo>
                      <a:pt x="481" y="90"/>
                    </a:lnTo>
                    <a:lnTo>
                      <a:pt x="466" y="79"/>
                    </a:lnTo>
                    <a:lnTo>
                      <a:pt x="450" y="68"/>
                    </a:lnTo>
                    <a:lnTo>
                      <a:pt x="432" y="58"/>
                    </a:lnTo>
                    <a:lnTo>
                      <a:pt x="412" y="47"/>
                    </a:lnTo>
                    <a:lnTo>
                      <a:pt x="391" y="38"/>
                    </a:lnTo>
                    <a:lnTo>
                      <a:pt x="370" y="30"/>
                    </a:lnTo>
                    <a:lnTo>
                      <a:pt x="347" y="22"/>
                    </a:lnTo>
                    <a:lnTo>
                      <a:pt x="326" y="17"/>
                    </a:lnTo>
                    <a:lnTo>
                      <a:pt x="303" y="11"/>
                    </a:lnTo>
                    <a:lnTo>
                      <a:pt x="281" y="7"/>
                    </a:lnTo>
                    <a:lnTo>
                      <a:pt x="257" y="2"/>
                    </a:lnTo>
                    <a:lnTo>
                      <a:pt x="233" y="0"/>
                    </a:lnTo>
                    <a:lnTo>
                      <a:pt x="211" y="0"/>
                    </a:lnTo>
                    <a:lnTo>
                      <a:pt x="188" y="0"/>
                    </a:lnTo>
                    <a:lnTo>
                      <a:pt x="166" y="2"/>
                    </a:lnTo>
                    <a:lnTo>
                      <a:pt x="143" y="5"/>
                    </a:lnTo>
                    <a:lnTo>
                      <a:pt x="121" y="9"/>
                    </a:lnTo>
                    <a:lnTo>
                      <a:pt x="99" y="16"/>
                    </a:lnTo>
                    <a:lnTo>
                      <a:pt x="78" y="22"/>
                    </a:lnTo>
                    <a:lnTo>
                      <a:pt x="58" y="32"/>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707" name="Freeform 38"/>
              <p:cNvSpPr>
                <a:spLocks/>
              </p:cNvSpPr>
              <p:nvPr/>
            </p:nvSpPr>
            <p:spPr bwMode="auto">
              <a:xfrm>
                <a:off x="2924" y="2082"/>
                <a:ext cx="202" cy="162"/>
              </a:xfrm>
              <a:custGeom>
                <a:avLst/>
                <a:gdLst>
                  <a:gd name="T0" fmla="*/ 17 w 605"/>
                  <a:gd name="T1" fmla="*/ 13 h 487"/>
                  <a:gd name="T2" fmla="*/ 9 w 605"/>
                  <a:gd name="T3" fmla="*/ 20 h 487"/>
                  <a:gd name="T4" fmla="*/ 3 w 605"/>
                  <a:gd name="T5" fmla="*/ 33 h 487"/>
                  <a:gd name="T6" fmla="*/ 0 w 605"/>
                  <a:gd name="T7" fmla="*/ 47 h 487"/>
                  <a:gd name="T8" fmla="*/ 2 w 605"/>
                  <a:gd name="T9" fmla="*/ 61 h 487"/>
                  <a:gd name="T10" fmla="*/ 6 w 605"/>
                  <a:gd name="T11" fmla="*/ 78 h 487"/>
                  <a:gd name="T12" fmla="*/ 14 w 605"/>
                  <a:gd name="T13" fmla="*/ 94 h 487"/>
                  <a:gd name="T14" fmla="*/ 20 w 605"/>
                  <a:gd name="T15" fmla="*/ 103 h 487"/>
                  <a:gd name="T16" fmla="*/ 30 w 605"/>
                  <a:gd name="T17" fmla="*/ 115 h 487"/>
                  <a:gd name="T18" fmla="*/ 41 w 605"/>
                  <a:gd name="T19" fmla="*/ 126 h 487"/>
                  <a:gd name="T20" fmla="*/ 53 w 605"/>
                  <a:gd name="T21" fmla="*/ 136 h 487"/>
                  <a:gd name="T22" fmla="*/ 66 w 605"/>
                  <a:gd name="T23" fmla="*/ 145 h 487"/>
                  <a:gd name="T24" fmla="*/ 80 w 605"/>
                  <a:gd name="T25" fmla="*/ 152 h 487"/>
                  <a:gd name="T26" fmla="*/ 96 w 605"/>
                  <a:gd name="T27" fmla="*/ 157 h 487"/>
                  <a:gd name="T28" fmla="*/ 112 w 605"/>
                  <a:gd name="T29" fmla="*/ 161 h 487"/>
                  <a:gd name="T30" fmla="*/ 130 w 605"/>
                  <a:gd name="T31" fmla="*/ 162 h 487"/>
                  <a:gd name="T32" fmla="*/ 135 w 605"/>
                  <a:gd name="T33" fmla="*/ 162 h 487"/>
                  <a:gd name="T34" fmla="*/ 148 w 605"/>
                  <a:gd name="T35" fmla="*/ 161 h 487"/>
                  <a:gd name="T36" fmla="*/ 162 w 605"/>
                  <a:gd name="T37" fmla="*/ 159 h 487"/>
                  <a:gd name="T38" fmla="*/ 173 w 605"/>
                  <a:gd name="T39" fmla="*/ 156 h 487"/>
                  <a:gd name="T40" fmla="*/ 178 w 605"/>
                  <a:gd name="T41" fmla="*/ 154 h 487"/>
                  <a:gd name="T42" fmla="*/ 188 w 605"/>
                  <a:gd name="T43" fmla="*/ 148 h 487"/>
                  <a:gd name="T44" fmla="*/ 194 w 605"/>
                  <a:gd name="T45" fmla="*/ 141 h 487"/>
                  <a:gd name="T46" fmla="*/ 199 w 605"/>
                  <a:gd name="T47" fmla="*/ 133 h 487"/>
                  <a:gd name="T48" fmla="*/ 202 w 605"/>
                  <a:gd name="T49" fmla="*/ 123 h 487"/>
                  <a:gd name="T50" fmla="*/ 202 w 605"/>
                  <a:gd name="T51" fmla="*/ 118 h 487"/>
                  <a:gd name="T52" fmla="*/ 202 w 605"/>
                  <a:gd name="T53" fmla="*/ 108 h 487"/>
                  <a:gd name="T54" fmla="*/ 201 w 605"/>
                  <a:gd name="T55" fmla="*/ 98 h 487"/>
                  <a:gd name="T56" fmla="*/ 199 w 605"/>
                  <a:gd name="T57" fmla="*/ 89 h 487"/>
                  <a:gd name="T58" fmla="*/ 197 w 605"/>
                  <a:gd name="T59" fmla="*/ 80 h 487"/>
                  <a:gd name="T60" fmla="*/ 193 w 605"/>
                  <a:gd name="T61" fmla="*/ 71 h 487"/>
                  <a:gd name="T62" fmla="*/ 189 w 605"/>
                  <a:gd name="T63" fmla="*/ 62 h 487"/>
                  <a:gd name="T64" fmla="*/ 184 w 605"/>
                  <a:gd name="T65" fmla="*/ 53 h 487"/>
                  <a:gd name="T66" fmla="*/ 181 w 605"/>
                  <a:gd name="T67" fmla="*/ 49 h 487"/>
                  <a:gd name="T68" fmla="*/ 171 w 605"/>
                  <a:gd name="T69" fmla="*/ 39 h 487"/>
                  <a:gd name="T70" fmla="*/ 161 w 605"/>
                  <a:gd name="T71" fmla="*/ 30 h 487"/>
                  <a:gd name="T72" fmla="*/ 150 w 605"/>
                  <a:gd name="T73" fmla="*/ 23 h 487"/>
                  <a:gd name="T74" fmla="*/ 138 w 605"/>
                  <a:gd name="T75" fmla="*/ 16 h 487"/>
                  <a:gd name="T76" fmla="*/ 131 w 605"/>
                  <a:gd name="T77" fmla="*/ 13 h 487"/>
                  <a:gd name="T78" fmla="*/ 116 w 605"/>
                  <a:gd name="T79" fmla="*/ 7 h 487"/>
                  <a:gd name="T80" fmla="*/ 101 w 605"/>
                  <a:gd name="T81" fmla="*/ 4 h 487"/>
                  <a:gd name="T82" fmla="*/ 86 w 605"/>
                  <a:gd name="T83" fmla="*/ 1 h 487"/>
                  <a:gd name="T84" fmla="*/ 78 w 605"/>
                  <a:gd name="T85" fmla="*/ 0 h 487"/>
                  <a:gd name="T86" fmla="*/ 63 w 605"/>
                  <a:gd name="T87" fmla="*/ 0 h 487"/>
                  <a:gd name="T88" fmla="*/ 48 w 605"/>
                  <a:gd name="T89" fmla="*/ 2 h 487"/>
                  <a:gd name="T90" fmla="*/ 33 w 605"/>
                  <a:gd name="T91" fmla="*/ 5 h 487"/>
                  <a:gd name="T92" fmla="*/ 19 w 605"/>
                  <a:gd name="T93" fmla="*/ 11 h 48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05"/>
                  <a:gd name="T142" fmla="*/ 0 h 487"/>
                  <a:gd name="T143" fmla="*/ 605 w 605"/>
                  <a:gd name="T144" fmla="*/ 487 h 48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05" h="487">
                    <a:moveTo>
                      <a:pt x="58" y="32"/>
                    </a:moveTo>
                    <a:lnTo>
                      <a:pt x="51" y="39"/>
                    </a:lnTo>
                    <a:lnTo>
                      <a:pt x="42" y="47"/>
                    </a:lnTo>
                    <a:lnTo>
                      <a:pt x="28" y="60"/>
                    </a:lnTo>
                    <a:lnTo>
                      <a:pt x="17" y="77"/>
                    </a:lnTo>
                    <a:lnTo>
                      <a:pt x="9" y="98"/>
                    </a:lnTo>
                    <a:lnTo>
                      <a:pt x="4" y="118"/>
                    </a:lnTo>
                    <a:lnTo>
                      <a:pt x="0" y="140"/>
                    </a:lnTo>
                    <a:lnTo>
                      <a:pt x="0" y="162"/>
                    </a:lnTo>
                    <a:lnTo>
                      <a:pt x="5" y="184"/>
                    </a:lnTo>
                    <a:lnTo>
                      <a:pt x="10" y="211"/>
                    </a:lnTo>
                    <a:lnTo>
                      <a:pt x="19" y="233"/>
                    </a:lnTo>
                    <a:lnTo>
                      <a:pt x="29" y="258"/>
                    </a:lnTo>
                    <a:lnTo>
                      <a:pt x="43" y="283"/>
                    </a:lnTo>
                    <a:lnTo>
                      <a:pt x="61" y="309"/>
                    </a:lnTo>
                    <a:lnTo>
                      <a:pt x="76" y="328"/>
                    </a:lnTo>
                    <a:lnTo>
                      <a:pt x="91" y="345"/>
                    </a:lnTo>
                    <a:lnTo>
                      <a:pt x="107" y="363"/>
                    </a:lnTo>
                    <a:lnTo>
                      <a:pt x="123" y="380"/>
                    </a:lnTo>
                    <a:lnTo>
                      <a:pt x="141" y="395"/>
                    </a:lnTo>
                    <a:lnTo>
                      <a:pt x="159" y="410"/>
                    </a:lnTo>
                    <a:lnTo>
                      <a:pt x="178" y="423"/>
                    </a:lnTo>
                    <a:lnTo>
                      <a:pt x="198" y="435"/>
                    </a:lnTo>
                    <a:lnTo>
                      <a:pt x="219" y="447"/>
                    </a:lnTo>
                    <a:lnTo>
                      <a:pt x="241" y="457"/>
                    </a:lnTo>
                    <a:lnTo>
                      <a:pt x="263" y="465"/>
                    </a:lnTo>
                    <a:lnTo>
                      <a:pt x="287" y="473"/>
                    </a:lnTo>
                    <a:lnTo>
                      <a:pt x="311" y="479"/>
                    </a:lnTo>
                    <a:lnTo>
                      <a:pt x="336" y="483"/>
                    </a:lnTo>
                    <a:lnTo>
                      <a:pt x="362" y="485"/>
                    </a:lnTo>
                    <a:lnTo>
                      <a:pt x="388" y="486"/>
                    </a:lnTo>
                    <a:lnTo>
                      <a:pt x="405" y="487"/>
                    </a:lnTo>
                    <a:lnTo>
                      <a:pt x="423" y="486"/>
                    </a:lnTo>
                    <a:lnTo>
                      <a:pt x="443" y="485"/>
                    </a:lnTo>
                    <a:lnTo>
                      <a:pt x="463" y="483"/>
                    </a:lnTo>
                    <a:lnTo>
                      <a:pt x="484" y="479"/>
                    </a:lnTo>
                    <a:lnTo>
                      <a:pt x="502" y="474"/>
                    </a:lnTo>
                    <a:lnTo>
                      <a:pt x="519" y="470"/>
                    </a:lnTo>
                    <a:lnTo>
                      <a:pt x="534" y="463"/>
                    </a:lnTo>
                    <a:lnTo>
                      <a:pt x="549" y="455"/>
                    </a:lnTo>
                    <a:lnTo>
                      <a:pt x="562" y="445"/>
                    </a:lnTo>
                    <a:lnTo>
                      <a:pt x="572" y="435"/>
                    </a:lnTo>
                    <a:lnTo>
                      <a:pt x="582" y="424"/>
                    </a:lnTo>
                    <a:lnTo>
                      <a:pt x="589" y="412"/>
                    </a:lnTo>
                    <a:lnTo>
                      <a:pt x="595" y="399"/>
                    </a:lnTo>
                    <a:lnTo>
                      <a:pt x="600" y="384"/>
                    </a:lnTo>
                    <a:lnTo>
                      <a:pt x="604" y="370"/>
                    </a:lnTo>
                    <a:lnTo>
                      <a:pt x="605" y="354"/>
                    </a:lnTo>
                    <a:lnTo>
                      <a:pt x="605" y="339"/>
                    </a:lnTo>
                    <a:lnTo>
                      <a:pt x="605" y="324"/>
                    </a:lnTo>
                    <a:lnTo>
                      <a:pt x="605" y="310"/>
                    </a:lnTo>
                    <a:lnTo>
                      <a:pt x="602" y="295"/>
                    </a:lnTo>
                    <a:lnTo>
                      <a:pt x="601" y="281"/>
                    </a:lnTo>
                    <a:lnTo>
                      <a:pt x="597" y="267"/>
                    </a:lnTo>
                    <a:lnTo>
                      <a:pt x="594" y="253"/>
                    </a:lnTo>
                    <a:lnTo>
                      <a:pt x="590" y="240"/>
                    </a:lnTo>
                    <a:lnTo>
                      <a:pt x="585" y="227"/>
                    </a:lnTo>
                    <a:lnTo>
                      <a:pt x="579" y="213"/>
                    </a:lnTo>
                    <a:lnTo>
                      <a:pt x="572" y="200"/>
                    </a:lnTo>
                    <a:lnTo>
                      <a:pt x="566" y="187"/>
                    </a:lnTo>
                    <a:lnTo>
                      <a:pt x="559" y="173"/>
                    </a:lnTo>
                    <a:lnTo>
                      <a:pt x="550" y="160"/>
                    </a:lnTo>
                    <a:lnTo>
                      <a:pt x="541" y="147"/>
                    </a:lnTo>
                    <a:lnTo>
                      <a:pt x="526" y="130"/>
                    </a:lnTo>
                    <a:lnTo>
                      <a:pt x="511" y="116"/>
                    </a:lnTo>
                    <a:lnTo>
                      <a:pt x="496" y="102"/>
                    </a:lnTo>
                    <a:lnTo>
                      <a:pt x="481" y="90"/>
                    </a:lnTo>
                    <a:lnTo>
                      <a:pt x="466" y="79"/>
                    </a:lnTo>
                    <a:lnTo>
                      <a:pt x="450" y="68"/>
                    </a:lnTo>
                    <a:lnTo>
                      <a:pt x="432" y="58"/>
                    </a:lnTo>
                    <a:lnTo>
                      <a:pt x="412" y="47"/>
                    </a:lnTo>
                    <a:lnTo>
                      <a:pt x="391" y="38"/>
                    </a:lnTo>
                    <a:lnTo>
                      <a:pt x="370" y="30"/>
                    </a:lnTo>
                    <a:lnTo>
                      <a:pt x="347" y="22"/>
                    </a:lnTo>
                    <a:lnTo>
                      <a:pt x="326" y="17"/>
                    </a:lnTo>
                    <a:lnTo>
                      <a:pt x="303" y="11"/>
                    </a:lnTo>
                    <a:lnTo>
                      <a:pt x="281" y="7"/>
                    </a:lnTo>
                    <a:lnTo>
                      <a:pt x="257" y="2"/>
                    </a:lnTo>
                    <a:lnTo>
                      <a:pt x="233" y="0"/>
                    </a:lnTo>
                    <a:lnTo>
                      <a:pt x="211" y="0"/>
                    </a:lnTo>
                    <a:lnTo>
                      <a:pt x="188" y="0"/>
                    </a:lnTo>
                    <a:lnTo>
                      <a:pt x="166" y="2"/>
                    </a:lnTo>
                    <a:lnTo>
                      <a:pt x="143" y="5"/>
                    </a:lnTo>
                    <a:lnTo>
                      <a:pt x="121" y="9"/>
                    </a:lnTo>
                    <a:lnTo>
                      <a:pt x="99" y="16"/>
                    </a:lnTo>
                    <a:lnTo>
                      <a:pt x="78" y="22"/>
                    </a:lnTo>
                    <a:lnTo>
                      <a:pt x="58" y="32"/>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8" name="Freeform 39"/>
              <p:cNvSpPr>
                <a:spLocks/>
              </p:cNvSpPr>
              <p:nvPr/>
            </p:nvSpPr>
            <p:spPr bwMode="auto">
              <a:xfrm>
                <a:off x="2932" y="2097"/>
                <a:ext cx="169" cy="140"/>
              </a:xfrm>
              <a:custGeom>
                <a:avLst/>
                <a:gdLst>
                  <a:gd name="T0" fmla="*/ 167 w 506"/>
                  <a:gd name="T1" fmla="*/ 131 h 420"/>
                  <a:gd name="T2" fmla="*/ 162 w 506"/>
                  <a:gd name="T3" fmla="*/ 133 h 420"/>
                  <a:gd name="T4" fmla="*/ 157 w 506"/>
                  <a:gd name="T5" fmla="*/ 135 h 420"/>
                  <a:gd name="T6" fmla="*/ 153 w 506"/>
                  <a:gd name="T7" fmla="*/ 136 h 420"/>
                  <a:gd name="T8" fmla="*/ 145 w 506"/>
                  <a:gd name="T9" fmla="*/ 138 h 420"/>
                  <a:gd name="T10" fmla="*/ 134 w 506"/>
                  <a:gd name="T11" fmla="*/ 140 h 420"/>
                  <a:gd name="T12" fmla="*/ 123 w 506"/>
                  <a:gd name="T13" fmla="*/ 140 h 420"/>
                  <a:gd name="T14" fmla="*/ 113 w 506"/>
                  <a:gd name="T15" fmla="*/ 140 h 420"/>
                  <a:gd name="T16" fmla="*/ 103 w 506"/>
                  <a:gd name="T17" fmla="*/ 139 h 420"/>
                  <a:gd name="T18" fmla="*/ 93 w 506"/>
                  <a:gd name="T19" fmla="*/ 136 h 420"/>
                  <a:gd name="T20" fmla="*/ 83 w 506"/>
                  <a:gd name="T21" fmla="*/ 133 h 420"/>
                  <a:gd name="T22" fmla="*/ 73 w 506"/>
                  <a:gd name="T23" fmla="*/ 129 h 420"/>
                  <a:gd name="T24" fmla="*/ 58 w 506"/>
                  <a:gd name="T25" fmla="*/ 122 h 420"/>
                  <a:gd name="T26" fmla="*/ 43 w 506"/>
                  <a:gd name="T27" fmla="*/ 111 h 420"/>
                  <a:gd name="T28" fmla="*/ 30 w 506"/>
                  <a:gd name="T29" fmla="*/ 99 h 420"/>
                  <a:gd name="T30" fmla="*/ 18 w 506"/>
                  <a:gd name="T31" fmla="*/ 85 h 420"/>
                  <a:gd name="T32" fmla="*/ 9 w 506"/>
                  <a:gd name="T33" fmla="*/ 69 h 420"/>
                  <a:gd name="T34" fmla="*/ 3 w 506"/>
                  <a:gd name="T35" fmla="*/ 55 h 420"/>
                  <a:gd name="T36" fmla="*/ 0 w 506"/>
                  <a:gd name="T37" fmla="*/ 41 h 420"/>
                  <a:gd name="T38" fmla="*/ 0 w 506"/>
                  <a:gd name="T39" fmla="*/ 27 h 420"/>
                  <a:gd name="T40" fmla="*/ 3 w 506"/>
                  <a:gd name="T41" fmla="*/ 17 h 420"/>
                  <a:gd name="T42" fmla="*/ 5 w 506"/>
                  <a:gd name="T43" fmla="*/ 14 h 420"/>
                  <a:gd name="T44" fmla="*/ 6 w 506"/>
                  <a:gd name="T45" fmla="*/ 10 h 420"/>
                  <a:gd name="T46" fmla="*/ 7 w 506"/>
                  <a:gd name="T47" fmla="*/ 7 h 420"/>
                  <a:gd name="T48" fmla="*/ 10 w 506"/>
                  <a:gd name="T49" fmla="*/ 4 h 420"/>
                  <a:gd name="T50" fmla="*/ 13 w 506"/>
                  <a:gd name="T51" fmla="*/ 1 h 420"/>
                  <a:gd name="T52" fmla="*/ 13 w 506"/>
                  <a:gd name="T53" fmla="*/ 2 h 420"/>
                  <a:gd name="T54" fmla="*/ 12 w 506"/>
                  <a:gd name="T55" fmla="*/ 6 h 420"/>
                  <a:gd name="T56" fmla="*/ 10 w 506"/>
                  <a:gd name="T57" fmla="*/ 11 h 420"/>
                  <a:gd name="T58" fmla="*/ 10 w 506"/>
                  <a:gd name="T59" fmla="*/ 15 h 420"/>
                  <a:gd name="T60" fmla="*/ 10 w 506"/>
                  <a:gd name="T61" fmla="*/ 30 h 420"/>
                  <a:gd name="T62" fmla="*/ 18 w 506"/>
                  <a:gd name="T63" fmla="*/ 54 h 420"/>
                  <a:gd name="T64" fmla="*/ 31 w 506"/>
                  <a:gd name="T65" fmla="*/ 75 h 420"/>
                  <a:gd name="T66" fmla="*/ 50 w 506"/>
                  <a:gd name="T67" fmla="*/ 95 h 420"/>
                  <a:gd name="T68" fmla="*/ 73 w 506"/>
                  <a:gd name="T69" fmla="*/ 110 h 420"/>
                  <a:gd name="T70" fmla="*/ 99 w 506"/>
                  <a:gd name="T71" fmla="*/ 122 h 420"/>
                  <a:gd name="T72" fmla="*/ 127 w 506"/>
                  <a:gd name="T73" fmla="*/ 129 h 420"/>
                  <a:gd name="T74" fmla="*/ 155 w 506"/>
                  <a:gd name="T75" fmla="*/ 131 h 42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6"/>
                  <a:gd name="T115" fmla="*/ 0 h 420"/>
                  <a:gd name="T116" fmla="*/ 506 w 506"/>
                  <a:gd name="T117" fmla="*/ 420 h 42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6" h="420">
                    <a:moveTo>
                      <a:pt x="506" y="389"/>
                    </a:moveTo>
                    <a:lnTo>
                      <a:pt x="499" y="393"/>
                    </a:lnTo>
                    <a:lnTo>
                      <a:pt x="492" y="395"/>
                    </a:lnTo>
                    <a:lnTo>
                      <a:pt x="486" y="398"/>
                    </a:lnTo>
                    <a:lnTo>
                      <a:pt x="478" y="402"/>
                    </a:lnTo>
                    <a:lnTo>
                      <a:pt x="471" y="405"/>
                    </a:lnTo>
                    <a:lnTo>
                      <a:pt x="463" y="407"/>
                    </a:lnTo>
                    <a:lnTo>
                      <a:pt x="457" y="409"/>
                    </a:lnTo>
                    <a:lnTo>
                      <a:pt x="449" y="410"/>
                    </a:lnTo>
                    <a:lnTo>
                      <a:pt x="433" y="414"/>
                    </a:lnTo>
                    <a:lnTo>
                      <a:pt x="415" y="417"/>
                    </a:lnTo>
                    <a:lnTo>
                      <a:pt x="400" y="419"/>
                    </a:lnTo>
                    <a:lnTo>
                      <a:pt x="384" y="420"/>
                    </a:lnTo>
                    <a:lnTo>
                      <a:pt x="368" y="420"/>
                    </a:lnTo>
                    <a:lnTo>
                      <a:pt x="353" y="420"/>
                    </a:lnTo>
                    <a:lnTo>
                      <a:pt x="338" y="419"/>
                    </a:lnTo>
                    <a:lnTo>
                      <a:pt x="323" y="418"/>
                    </a:lnTo>
                    <a:lnTo>
                      <a:pt x="307" y="416"/>
                    </a:lnTo>
                    <a:lnTo>
                      <a:pt x="292" y="413"/>
                    </a:lnTo>
                    <a:lnTo>
                      <a:pt x="278" y="408"/>
                    </a:lnTo>
                    <a:lnTo>
                      <a:pt x="263" y="404"/>
                    </a:lnTo>
                    <a:lnTo>
                      <a:pt x="248" y="399"/>
                    </a:lnTo>
                    <a:lnTo>
                      <a:pt x="233" y="394"/>
                    </a:lnTo>
                    <a:lnTo>
                      <a:pt x="218" y="387"/>
                    </a:lnTo>
                    <a:lnTo>
                      <a:pt x="203" y="380"/>
                    </a:lnTo>
                    <a:lnTo>
                      <a:pt x="175" y="365"/>
                    </a:lnTo>
                    <a:lnTo>
                      <a:pt x="151" y="351"/>
                    </a:lnTo>
                    <a:lnTo>
                      <a:pt x="129" y="334"/>
                    </a:lnTo>
                    <a:lnTo>
                      <a:pt x="108" y="317"/>
                    </a:lnTo>
                    <a:lnTo>
                      <a:pt x="89" y="298"/>
                    </a:lnTo>
                    <a:lnTo>
                      <a:pt x="71" y="278"/>
                    </a:lnTo>
                    <a:lnTo>
                      <a:pt x="54" y="255"/>
                    </a:lnTo>
                    <a:lnTo>
                      <a:pt x="38" y="231"/>
                    </a:lnTo>
                    <a:lnTo>
                      <a:pt x="26" y="208"/>
                    </a:lnTo>
                    <a:lnTo>
                      <a:pt x="17" y="187"/>
                    </a:lnTo>
                    <a:lnTo>
                      <a:pt x="10" y="166"/>
                    </a:lnTo>
                    <a:lnTo>
                      <a:pt x="4" y="145"/>
                    </a:lnTo>
                    <a:lnTo>
                      <a:pt x="1" y="123"/>
                    </a:lnTo>
                    <a:lnTo>
                      <a:pt x="0" y="102"/>
                    </a:lnTo>
                    <a:lnTo>
                      <a:pt x="1" y="80"/>
                    </a:lnTo>
                    <a:lnTo>
                      <a:pt x="6" y="56"/>
                    </a:lnTo>
                    <a:lnTo>
                      <a:pt x="9" y="51"/>
                    </a:lnTo>
                    <a:lnTo>
                      <a:pt x="11" y="46"/>
                    </a:lnTo>
                    <a:lnTo>
                      <a:pt x="14" y="41"/>
                    </a:lnTo>
                    <a:lnTo>
                      <a:pt x="16" y="36"/>
                    </a:lnTo>
                    <a:lnTo>
                      <a:pt x="19" y="31"/>
                    </a:lnTo>
                    <a:lnTo>
                      <a:pt x="21" y="26"/>
                    </a:lnTo>
                    <a:lnTo>
                      <a:pt x="22" y="22"/>
                    </a:lnTo>
                    <a:lnTo>
                      <a:pt x="25" y="18"/>
                    </a:lnTo>
                    <a:lnTo>
                      <a:pt x="30" y="13"/>
                    </a:lnTo>
                    <a:lnTo>
                      <a:pt x="34" y="9"/>
                    </a:lnTo>
                    <a:lnTo>
                      <a:pt x="38" y="4"/>
                    </a:lnTo>
                    <a:lnTo>
                      <a:pt x="40" y="0"/>
                    </a:lnTo>
                    <a:lnTo>
                      <a:pt x="39" y="6"/>
                    </a:lnTo>
                    <a:lnTo>
                      <a:pt x="36" y="13"/>
                    </a:lnTo>
                    <a:lnTo>
                      <a:pt x="35" y="19"/>
                    </a:lnTo>
                    <a:lnTo>
                      <a:pt x="33" y="25"/>
                    </a:lnTo>
                    <a:lnTo>
                      <a:pt x="31" y="32"/>
                    </a:lnTo>
                    <a:lnTo>
                      <a:pt x="30" y="39"/>
                    </a:lnTo>
                    <a:lnTo>
                      <a:pt x="29" y="45"/>
                    </a:lnTo>
                    <a:lnTo>
                      <a:pt x="28" y="52"/>
                    </a:lnTo>
                    <a:lnTo>
                      <a:pt x="30" y="90"/>
                    </a:lnTo>
                    <a:lnTo>
                      <a:pt x="39" y="125"/>
                    </a:lnTo>
                    <a:lnTo>
                      <a:pt x="53" y="161"/>
                    </a:lnTo>
                    <a:lnTo>
                      <a:pt x="71" y="194"/>
                    </a:lnTo>
                    <a:lnTo>
                      <a:pt x="94" y="226"/>
                    </a:lnTo>
                    <a:lnTo>
                      <a:pt x="120" y="256"/>
                    </a:lnTo>
                    <a:lnTo>
                      <a:pt x="151" y="284"/>
                    </a:lnTo>
                    <a:lnTo>
                      <a:pt x="184" y="308"/>
                    </a:lnTo>
                    <a:lnTo>
                      <a:pt x="220" y="331"/>
                    </a:lnTo>
                    <a:lnTo>
                      <a:pt x="258" y="351"/>
                    </a:lnTo>
                    <a:lnTo>
                      <a:pt x="297" y="366"/>
                    </a:lnTo>
                    <a:lnTo>
                      <a:pt x="338" y="379"/>
                    </a:lnTo>
                    <a:lnTo>
                      <a:pt x="379" y="388"/>
                    </a:lnTo>
                    <a:lnTo>
                      <a:pt x="422" y="393"/>
                    </a:lnTo>
                    <a:lnTo>
                      <a:pt x="464" y="394"/>
                    </a:lnTo>
                    <a:lnTo>
                      <a:pt x="506" y="389"/>
                    </a:lnTo>
                    <a:close/>
                  </a:path>
                </a:pathLst>
              </a:custGeom>
              <a:solidFill>
                <a:srgbClr val="C4CCCC"/>
              </a:solidFill>
              <a:ln w="9525">
                <a:noFill/>
                <a:round/>
                <a:headEnd/>
                <a:tailEnd/>
              </a:ln>
            </p:spPr>
            <p:txBody>
              <a:bodyPr wrap="none" lIns="110377" tIns="55189" rIns="110377" bIns="55189">
                <a:spAutoFit/>
              </a:bodyPr>
              <a:lstStyle/>
              <a:p>
                <a:endParaRPr lang="de-DE"/>
              </a:p>
            </p:txBody>
          </p:sp>
          <p:sp>
            <p:nvSpPr>
              <p:cNvPr id="113709" name="Freeform 40"/>
              <p:cNvSpPr>
                <a:spLocks/>
              </p:cNvSpPr>
              <p:nvPr/>
            </p:nvSpPr>
            <p:spPr bwMode="auto">
              <a:xfrm>
                <a:off x="2932" y="2097"/>
                <a:ext cx="169" cy="140"/>
              </a:xfrm>
              <a:custGeom>
                <a:avLst/>
                <a:gdLst>
                  <a:gd name="T0" fmla="*/ 169 w 506"/>
                  <a:gd name="T1" fmla="*/ 130 h 420"/>
                  <a:gd name="T2" fmla="*/ 164 w 506"/>
                  <a:gd name="T3" fmla="*/ 132 h 420"/>
                  <a:gd name="T4" fmla="*/ 160 w 506"/>
                  <a:gd name="T5" fmla="*/ 134 h 420"/>
                  <a:gd name="T6" fmla="*/ 155 w 506"/>
                  <a:gd name="T7" fmla="*/ 136 h 420"/>
                  <a:gd name="T8" fmla="*/ 150 w 506"/>
                  <a:gd name="T9" fmla="*/ 137 h 420"/>
                  <a:gd name="T10" fmla="*/ 145 w 506"/>
                  <a:gd name="T11" fmla="*/ 138 h 420"/>
                  <a:gd name="T12" fmla="*/ 134 w 506"/>
                  <a:gd name="T13" fmla="*/ 140 h 420"/>
                  <a:gd name="T14" fmla="*/ 123 w 506"/>
                  <a:gd name="T15" fmla="*/ 140 h 420"/>
                  <a:gd name="T16" fmla="*/ 113 w 506"/>
                  <a:gd name="T17" fmla="*/ 140 h 420"/>
                  <a:gd name="T18" fmla="*/ 103 w 506"/>
                  <a:gd name="T19" fmla="*/ 139 h 420"/>
                  <a:gd name="T20" fmla="*/ 93 w 506"/>
                  <a:gd name="T21" fmla="*/ 136 h 420"/>
                  <a:gd name="T22" fmla="*/ 83 w 506"/>
                  <a:gd name="T23" fmla="*/ 133 h 420"/>
                  <a:gd name="T24" fmla="*/ 73 w 506"/>
                  <a:gd name="T25" fmla="*/ 129 h 420"/>
                  <a:gd name="T26" fmla="*/ 68 w 506"/>
                  <a:gd name="T27" fmla="*/ 127 h 420"/>
                  <a:gd name="T28" fmla="*/ 50 w 506"/>
                  <a:gd name="T29" fmla="*/ 117 h 420"/>
                  <a:gd name="T30" fmla="*/ 36 w 506"/>
                  <a:gd name="T31" fmla="*/ 106 h 420"/>
                  <a:gd name="T32" fmla="*/ 24 w 506"/>
                  <a:gd name="T33" fmla="*/ 93 h 420"/>
                  <a:gd name="T34" fmla="*/ 13 w 506"/>
                  <a:gd name="T35" fmla="*/ 77 h 420"/>
                  <a:gd name="T36" fmla="*/ 9 w 506"/>
                  <a:gd name="T37" fmla="*/ 69 h 420"/>
                  <a:gd name="T38" fmla="*/ 3 w 506"/>
                  <a:gd name="T39" fmla="*/ 55 h 420"/>
                  <a:gd name="T40" fmla="*/ 0 w 506"/>
                  <a:gd name="T41" fmla="*/ 41 h 420"/>
                  <a:gd name="T42" fmla="*/ 0 w 506"/>
                  <a:gd name="T43" fmla="*/ 27 h 420"/>
                  <a:gd name="T44" fmla="*/ 2 w 506"/>
                  <a:gd name="T45" fmla="*/ 19 h 420"/>
                  <a:gd name="T46" fmla="*/ 4 w 506"/>
                  <a:gd name="T47" fmla="*/ 15 h 420"/>
                  <a:gd name="T48" fmla="*/ 5 w 506"/>
                  <a:gd name="T49" fmla="*/ 12 h 420"/>
                  <a:gd name="T50" fmla="*/ 7 w 506"/>
                  <a:gd name="T51" fmla="*/ 9 h 420"/>
                  <a:gd name="T52" fmla="*/ 8 w 506"/>
                  <a:gd name="T53" fmla="*/ 6 h 420"/>
                  <a:gd name="T54" fmla="*/ 10 w 506"/>
                  <a:gd name="T55" fmla="*/ 4 h 420"/>
                  <a:gd name="T56" fmla="*/ 13 w 506"/>
                  <a:gd name="T57" fmla="*/ 1 h 420"/>
                  <a:gd name="T58" fmla="*/ 13 w 506"/>
                  <a:gd name="T59" fmla="*/ 0 h 420"/>
                  <a:gd name="T60" fmla="*/ 12 w 506"/>
                  <a:gd name="T61" fmla="*/ 4 h 420"/>
                  <a:gd name="T62" fmla="*/ 11 w 506"/>
                  <a:gd name="T63" fmla="*/ 8 h 420"/>
                  <a:gd name="T64" fmla="*/ 10 w 506"/>
                  <a:gd name="T65" fmla="*/ 13 h 420"/>
                  <a:gd name="T66" fmla="*/ 9 w 506"/>
                  <a:gd name="T67" fmla="*/ 17 h 420"/>
                  <a:gd name="T68" fmla="*/ 10 w 506"/>
                  <a:gd name="T69" fmla="*/ 30 h 420"/>
                  <a:gd name="T70" fmla="*/ 18 w 506"/>
                  <a:gd name="T71" fmla="*/ 54 h 420"/>
                  <a:gd name="T72" fmla="*/ 31 w 506"/>
                  <a:gd name="T73" fmla="*/ 75 h 420"/>
                  <a:gd name="T74" fmla="*/ 50 w 506"/>
                  <a:gd name="T75" fmla="*/ 95 h 420"/>
                  <a:gd name="T76" fmla="*/ 73 w 506"/>
                  <a:gd name="T77" fmla="*/ 110 h 420"/>
                  <a:gd name="T78" fmla="*/ 99 w 506"/>
                  <a:gd name="T79" fmla="*/ 122 h 420"/>
                  <a:gd name="T80" fmla="*/ 127 w 506"/>
                  <a:gd name="T81" fmla="*/ 129 h 420"/>
                  <a:gd name="T82" fmla="*/ 155 w 506"/>
                  <a:gd name="T83" fmla="*/ 131 h 4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06"/>
                  <a:gd name="T127" fmla="*/ 0 h 420"/>
                  <a:gd name="T128" fmla="*/ 506 w 506"/>
                  <a:gd name="T129" fmla="*/ 420 h 4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06" h="420">
                    <a:moveTo>
                      <a:pt x="506" y="389"/>
                    </a:moveTo>
                    <a:lnTo>
                      <a:pt x="506" y="389"/>
                    </a:lnTo>
                    <a:lnTo>
                      <a:pt x="499" y="393"/>
                    </a:lnTo>
                    <a:lnTo>
                      <a:pt x="492" y="395"/>
                    </a:lnTo>
                    <a:lnTo>
                      <a:pt x="486" y="398"/>
                    </a:lnTo>
                    <a:lnTo>
                      <a:pt x="478" y="402"/>
                    </a:lnTo>
                    <a:lnTo>
                      <a:pt x="471" y="405"/>
                    </a:lnTo>
                    <a:lnTo>
                      <a:pt x="463" y="407"/>
                    </a:lnTo>
                    <a:lnTo>
                      <a:pt x="457" y="409"/>
                    </a:lnTo>
                    <a:lnTo>
                      <a:pt x="449" y="410"/>
                    </a:lnTo>
                    <a:lnTo>
                      <a:pt x="433" y="414"/>
                    </a:lnTo>
                    <a:lnTo>
                      <a:pt x="415" y="417"/>
                    </a:lnTo>
                    <a:lnTo>
                      <a:pt x="400" y="419"/>
                    </a:lnTo>
                    <a:lnTo>
                      <a:pt x="384" y="420"/>
                    </a:lnTo>
                    <a:lnTo>
                      <a:pt x="368" y="420"/>
                    </a:lnTo>
                    <a:lnTo>
                      <a:pt x="353" y="420"/>
                    </a:lnTo>
                    <a:lnTo>
                      <a:pt x="338" y="419"/>
                    </a:lnTo>
                    <a:lnTo>
                      <a:pt x="323" y="418"/>
                    </a:lnTo>
                    <a:lnTo>
                      <a:pt x="307" y="416"/>
                    </a:lnTo>
                    <a:lnTo>
                      <a:pt x="292" y="413"/>
                    </a:lnTo>
                    <a:lnTo>
                      <a:pt x="278" y="408"/>
                    </a:lnTo>
                    <a:lnTo>
                      <a:pt x="263" y="404"/>
                    </a:lnTo>
                    <a:lnTo>
                      <a:pt x="248" y="399"/>
                    </a:lnTo>
                    <a:lnTo>
                      <a:pt x="233" y="394"/>
                    </a:lnTo>
                    <a:lnTo>
                      <a:pt x="218" y="387"/>
                    </a:lnTo>
                    <a:lnTo>
                      <a:pt x="203" y="380"/>
                    </a:lnTo>
                    <a:lnTo>
                      <a:pt x="175" y="365"/>
                    </a:lnTo>
                    <a:lnTo>
                      <a:pt x="151" y="351"/>
                    </a:lnTo>
                    <a:lnTo>
                      <a:pt x="129" y="334"/>
                    </a:lnTo>
                    <a:lnTo>
                      <a:pt x="108" y="317"/>
                    </a:lnTo>
                    <a:lnTo>
                      <a:pt x="89" y="298"/>
                    </a:lnTo>
                    <a:lnTo>
                      <a:pt x="71" y="278"/>
                    </a:lnTo>
                    <a:lnTo>
                      <a:pt x="54" y="255"/>
                    </a:lnTo>
                    <a:lnTo>
                      <a:pt x="38" y="231"/>
                    </a:lnTo>
                    <a:lnTo>
                      <a:pt x="26" y="208"/>
                    </a:lnTo>
                    <a:lnTo>
                      <a:pt x="17" y="187"/>
                    </a:lnTo>
                    <a:lnTo>
                      <a:pt x="10" y="166"/>
                    </a:lnTo>
                    <a:lnTo>
                      <a:pt x="4" y="145"/>
                    </a:lnTo>
                    <a:lnTo>
                      <a:pt x="1" y="123"/>
                    </a:lnTo>
                    <a:lnTo>
                      <a:pt x="0" y="102"/>
                    </a:lnTo>
                    <a:lnTo>
                      <a:pt x="1" y="80"/>
                    </a:lnTo>
                    <a:lnTo>
                      <a:pt x="6" y="56"/>
                    </a:lnTo>
                    <a:lnTo>
                      <a:pt x="9" y="51"/>
                    </a:lnTo>
                    <a:lnTo>
                      <a:pt x="11" y="46"/>
                    </a:lnTo>
                    <a:lnTo>
                      <a:pt x="14" y="41"/>
                    </a:lnTo>
                    <a:lnTo>
                      <a:pt x="16" y="36"/>
                    </a:lnTo>
                    <a:lnTo>
                      <a:pt x="19" y="31"/>
                    </a:lnTo>
                    <a:lnTo>
                      <a:pt x="21" y="26"/>
                    </a:lnTo>
                    <a:lnTo>
                      <a:pt x="22" y="22"/>
                    </a:lnTo>
                    <a:lnTo>
                      <a:pt x="25" y="18"/>
                    </a:lnTo>
                    <a:lnTo>
                      <a:pt x="30" y="13"/>
                    </a:lnTo>
                    <a:lnTo>
                      <a:pt x="34" y="9"/>
                    </a:lnTo>
                    <a:lnTo>
                      <a:pt x="38" y="4"/>
                    </a:lnTo>
                    <a:lnTo>
                      <a:pt x="40" y="0"/>
                    </a:lnTo>
                    <a:lnTo>
                      <a:pt x="39" y="6"/>
                    </a:lnTo>
                    <a:lnTo>
                      <a:pt x="36" y="13"/>
                    </a:lnTo>
                    <a:lnTo>
                      <a:pt x="35" y="19"/>
                    </a:lnTo>
                    <a:lnTo>
                      <a:pt x="33" y="25"/>
                    </a:lnTo>
                    <a:lnTo>
                      <a:pt x="31" y="32"/>
                    </a:lnTo>
                    <a:lnTo>
                      <a:pt x="30" y="39"/>
                    </a:lnTo>
                    <a:lnTo>
                      <a:pt x="29" y="45"/>
                    </a:lnTo>
                    <a:lnTo>
                      <a:pt x="28" y="52"/>
                    </a:lnTo>
                    <a:lnTo>
                      <a:pt x="30" y="90"/>
                    </a:lnTo>
                    <a:lnTo>
                      <a:pt x="39" y="125"/>
                    </a:lnTo>
                    <a:lnTo>
                      <a:pt x="53" y="161"/>
                    </a:lnTo>
                    <a:lnTo>
                      <a:pt x="71" y="194"/>
                    </a:lnTo>
                    <a:lnTo>
                      <a:pt x="94" y="226"/>
                    </a:lnTo>
                    <a:lnTo>
                      <a:pt x="120" y="256"/>
                    </a:lnTo>
                    <a:lnTo>
                      <a:pt x="151" y="284"/>
                    </a:lnTo>
                    <a:lnTo>
                      <a:pt x="184" y="308"/>
                    </a:lnTo>
                    <a:lnTo>
                      <a:pt x="220" y="331"/>
                    </a:lnTo>
                    <a:lnTo>
                      <a:pt x="258" y="351"/>
                    </a:lnTo>
                    <a:lnTo>
                      <a:pt x="297" y="366"/>
                    </a:lnTo>
                    <a:lnTo>
                      <a:pt x="338" y="379"/>
                    </a:lnTo>
                    <a:lnTo>
                      <a:pt x="379" y="388"/>
                    </a:lnTo>
                    <a:lnTo>
                      <a:pt x="422" y="393"/>
                    </a:lnTo>
                    <a:lnTo>
                      <a:pt x="464" y="394"/>
                    </a:lnTo>
                    <a:lnTo>
                      <a:pt x="506" y="389"/>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0" name="Freeform 41"/>
              <p:cNvSpPr>
                <a:spLocks/>
              </p:cNvSpPr>
              <p:nvPr/>
            </p:nvSpPr>
            <p:spPr bwMode="auto">
              <a:xfrm>
                <a:off x="2982" y="2082"/>
                <a:ext cx="174" cy="141"/>
              </a:xfrm>
              <a:custGeom>
                <a:avLst/>
                <a:gdLst>
                  <a:gd name="T0" fmla="*/ 148 w 523"/>
                  <a:gd name="T1" fmla="*/ 31 h 422"/>
                  <a:gd name="T2" fmla="*/ 134 w 523"/>
                  <a:gd name="T3" fmla="*/ 29 h 422"/>
                  <a:gd name="T4" fmla="*/ 117 w 523"/>
                  <a:gd name="T5" fmla="*/ 22 h 422"/>
                  <a:gd name="T6" fmla="*/ 100 w 523"/>
                  <a:gd name="T7" fmla="*/ 9 h 422"/>
                  <a:gd name="T8" fmla="*/ 91 w 523"/>
                  <a:gd name="T9" fmla="*/ 5 h 422"/>
                  <a:gd name="T10" fmla="*/ 85 w 523"/>
                  <a:gd name="T11" fmla="*/ 2 h 422"/>
                  <a:gd name="T12" fmla="*/ 80 w 523"/>
                  <a:gd name="T13" fmla="*/ 1 h 422"/>
                  <a:gd name="T14" fmla="*/ 71 w 523"/>
                  <a:gd name="T15" fmla="*/ 1 h 422"/>
                  <a:gd name="T16" fmla="*/ 68 w 523"/>
                  <a:gd name="T17" fmla="*/ 0 h 422"/>
                  <a:gd name="T18" fmla="*/ 66 w 523"/>
                  <a:gd name="T19" fmla="*/ 6 h 422"/>
                  <a:gd name="T20" fmla="*/ 79 w 523"/>
                  <a:gd name="T21" fmla="*/ 16 h 422"/>
                  <a:gd name="T22" fmla="*/ 88 w 523"/>
                  <a:gd name="T23" fmla="*/ 28 h 422"/>
                  <a:gd name="T24" fmla="*/ 87 w 523"/>
                  <a:gd name="T25" fmla="*/ 33 h 422"/>
                  <a:gd name="T26" fmla="*/ 68 w 523"/>
                  <a:gd name="T27" fmla="*/ 36 h 422"/>
                  <a:gd name="T28" fmla="*/ 34 w 523"/>
                  <a:gd name="T29" fmla="*/ 36 h 422"/>
                  <a:gd name="T30" fmla="*/ 14 w 523"/>
                  <a:gd name="T31" fmla="*/ 38 h 422"/>
                  <a:gd name="T32" fmla="*/ 0 w 523"/>
                  <a:gd name="T33" fmla="*/ 45 h 422"/>
                  <a:gd name="T34" fmla="*/ 3 w 523"/>
                  <a:gd name="T35" fmla="*/ 51 h 422"/>
                  <a:gd name="T36" fmla="*/ 10 w 523"/>
                  <a:gd name="T37" fmla="*/ 52 h 422"/>
                  <a:gd name="T38" fmla="*/ 20 w 523"/>
                  <a:gd name="T39" fmla="*/ 51 h 422"/>
                  <a:gd name="T40" fmla="*/ 38 w 523"/>
                  <a:gd name="T41" fmla="*/ 52 h 422"/>
                  <a:gd name="T42" fmla="*/ 62 w 523"/>
                  <a:gd name="T43" fmla="*/ 57 h 422"/>
                  <a:gd name="T44" fmla="*/ 61 w 523"/>
                  <a:gd name="T45" fmla="*/ 69 h 422"/>
                  <a:gd name="T46" fmla="*/ 48 w 523"/>
                  <a:gd name="T47" fmla="*/ 78 h 422"/>
                  <a:gd name="T48" fmla="*/ 33 w 523"/>
                  <a:gd name="T49" fmla="*/ 86 h 422"/>
                  <a:gd name="T50" fmla="*/ 14 w 523"/>
                  <a:gd name="T51" fmla="*/ 93 h 422"/>
                  <a:gd name="T52" fmla="*/ 5 w 523"/>
                  <a:gd name="T53" fmla="*/ 97 h 422"/>
                  <a:gd name="T54" fmla="*/ 3 w 523"/>
                  <a:gd name="T55" fmla="*/ 104 h 422"/>
                  <a:gd name="T56" fmla="*/ 8 w 523"/>
                  <a:gd name="T57" fmla="*/ 108 h 422"/>
                  <a:gd name="T58" fmla="*/ 22 w 523"/>
                  <a:gd name="T59" fmla="*/ 108 h 422"/>
                  <a:gd name="T60" fmla="*/ 46 w 523"/>
                  <a:gd name="T61" fmla="*/ 100 h 422"/>
                  <a:gd name="T62" fmla="*/ 60 w 523"/>
                  <a:gd name="T63" fmla="*/ 93 h 422"/>
                  <a:gd name="T64" fmla="*/ 73 w 523"/>
                  <a:gd name="T65" fmla="*/ 87 h 422"/>
                  <a:gd name="T66" fmla="*/ 75 w 523"/>
                  <a:gd name="T67" fmla="*/ 87 h 422"/>
                  <a:gd name="T68" fmla="*/ 73 w 523"/>
                  <a:gd name="T69" fmla="*/ 89 h 422"/>
                  <a:gd name="T70" fmla="*/ 70 w 523"/>
                  <a:gd name="T71" fmla="*/ 91 h 422"/>
                  <a:gd name="T72" fmla="*/ 60 w 523"/>
                  <a:gd name="T73" fmla="*/ 97 h 422"/>
                  <a:gd name="T74" fmla="*/ 46 w 523"/>
                  <a:gd name="T75" fmla="*/ 105 h 422"/>
                  <a:gd name="T76" fmla="*/ 35 w 523"/>
                  <a:gd name="T77" fmla="*/ 110 h 422"/>
                  <a:gd name="T78" fmla="*/ 25 w 523"/>
                  <a:gd name="T79" fmla="*/ 115 h 422"/>
                  <a:gd name="T80" fmla="*/ 25 w 523"/>
                  <a:gd name="T81" fmla="*/ 126 h 422"/>
                  <a:gd name="T82" fmla="*/ 37 w 523"/>
                  <a:gd name="T83" fmla="*/ 127 h 422"/>
                  <a:gd name="T84" fmla="*/ 48 w 523"/>
                  <a:gd name="T85" fmla="*/ 123 h 422"/>
                  <a:gd name="T86" fmla="*/ 59 w 523"/>
                  <a:gd name="T87" fmla="*/ 117 h 422"/>
                  <a:gd name="T88" fmla="*/ 71 w 523"/>
                  <a:gd name="T89" fmla="*/ 110 h 422"/>
                  <a:gd name="T90" fmla="*/ 85 w 523"/>
                  <a:gd name="T91" fmla="*/ 101 h 422"/>
                  <a:gd name="T92" fmla="*/ 87 w 523"/>
                  <a:gd name="T93" fmla="*/ 100 h 422"/>
                  <a:gd name="T94" fmla="*/ 76 w 523"/>
                  <a:gd name="T95" fmla="*/ 113 h 422"/>
                  <a:gd name="T96" fmla="*/ 52 w 523"/>
                  <a:gd name="T97" fmla="*/ 128 h 422"/>
                  <a:gd name="T98" fmla="*/ 38 w 523"/>
                  <a:gd name="T99" fmla="*/ 134 h 422"/>
                  <a:gd name="T100" fmla="*/ 40 w 523"/>
                  <a:gd name="T101" fmla="*/ 141 h 422"/>
                  <a:gd name="T102" fmla="*/ 54 w 523"/>
                  <a:gd name="T103" fmla="*/ 140 h 422"/>
                  <a:gd name="T104" fmla="*/ 67 w 523"/>
                  <a:gd name="T105" fmla="*/ 136 h 422"/>
                  <a:gd name="T106" fmla="*/ 86 w 523"/>
                  <a:gd name="T107" fmla="*/ 126 h 422"/>
                  <a:gd name="T108" fmla="*/ 104 w 523"/>
                  <a:gd name="T109" fmla="*/ 107 h 422"/>
                  <a:gd name="T110" fmla="*/ 127 w 523"/>
                  <a:gd name="T111" fmla="*/ 96 h 422"/>
                  <a:gd name="T112" fmla="*/ 154 w 523"/>
                  <a:gd name="T113" fmla="*/ 86 h 422"/>
                  <a:gd name="T114" fmla="*/ 165 w 523"/>
                  <a:gd name="T115" fmla="*/ 80 h 422"/>
                  <a:gd name="T116" fmla="*/ 172 w 523"/>
                  <a:gd name="T117" fmla="*/ 75 h 422"/>
                  <a:gd name="T118" fmla="*/ 174 w 523"/>
                  <a:gd name="T119" fmla="*/ 63 h 422"/>
                  <a:gd name="T120" fmla="*/ 171 w 523"/>
                  <a:gd name="T121" fmla="*/ 49 h 422"/>
                  <a:gd name="T122" fmla="*/ 163 w 523"/>
                  <a:gd name="T123" fmla="*/ 37 h 422"/>
                  <a:gd name="T124" fmla="*/ 159 w 523"/>
                  <a:gd name="T125" fmla="*/ 34 h 42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23"/>
                  <a:gd name="T190" fmla="*/ 0 h 422"/>
                  <a:gd name="T191" fmla="*/ 523 w 523"/>
                  <a:gd name="T192" fmla="*/ 422 h 42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23" h="422">
                    <a:moveTo>
                      <a:pt x="478" y="101"/>
                    </a:moveTo>
                    <a:lnTo>
                      <a:pt x="468" y="98"/>
                    </a:lnTo>
                    <a:lnTo>
                      <a:pt x="457" y="96"/>
                    </a:lnTo>
                    <a:lnTo>
                      <a:pt x="446" y="94"/>
                    </a:lnTo>
                    <a:lnTo>
                      <a:pt x="434" y="93"/>
                    </a:lnTo>
                    <a:lnTo>
                      <a:pt x="423" y="93"/>
                    </a:lnTo>
                    <a:lnTo>
                      <a:pt x="412" y="90"/>
                    </a:lnTo>
                    <a:lnTo>
                      <a:pt x="402" y="88"/>
                    </a:lnTo>
                    <a:lnTo>
                      <a:pt x="392" y="85"/>
                    </a:lnTo>
                    <a:lnTo>
                      <a:pt x="379" y="79"/>
                    </a:lnTo>
                    <a:lnTo>
                      <a:pt x="367" y="73"/>
                    </a:lnTo>
                    <a:lnTo>
                      <a:pt x="353" y="65"/>
                    </a:lnTo>
                    <a:lnTo>
                      <a:pt x="341" y="55"/>
                    </a:lnTo>
                    <a:lnTo>
                      <a:pt x="327" y="46"/>
                    </a:lnTo>
                    <a:lnTo>
                      <a:pt x="314" y="36"/>
                    </a:lnTo>
                    <a:lnTo>
                      <a:pt x="302" y="27"/>
                    </a:lnTo>
                    <a:lnTo>
                      <a:pt x="290" y="19"/>
                    </a:lnTo>
                    <a:lnTo>
                      <a:pt x="285" y="17"/>
                    </a:lnTo>
                    <a:lnTo>
                      <a:pt x="280" y="16"/>
                    </a:lnTo>
                    <a:lnTo>
                      <a:pt x="275" y="14"/>
                    </a:lnTo>
                    <a:lnTo>
                      <a:pt x="270" y="12"/>
                    </a:lnTo>
                    <a:lnTo>
                      <a:pt x="265" y="9"/>
                    </a:lnTo>
                    <a:lnTo>
                      <a:pt x="260" y="7"/>
                    </a:lnTo>
                    <a:lnTo>
                      <a:pt x="255" y="6"/>
                    </a:lnTo>
                    <a:lnTo>
                      <a:pt x="252" y="4"/>
                    </a:lnTo>
                    <a:lnTo>
                      <a:pt x="248" y="4"/>
                    </a:lnTo>
                    <a:lnTo>
                      <a:pt x="244" y="4"/>
                    </a:lnTo>
                    <a:lnTo>
                      <a:pt x="240" y="4"/>
                    </a:lnTo>
                    <a:lnTo>
                      <a:pt x="235" y="4"/>
                    </a:lnTo>
                    <a:lnTo>
                      <a:pt x="229" y="5"/>
                    </a:lnTo>
                    <a:lnTo>
                      <a:pt x="222" y="5"/>
                    </a:lnTo>
                    <a:lnTo>
                      <a:pt x="214" y="3"/>
                    </a:lnTo>
                    <a:lnTo>
                      <a:pt x="208" y="0"/>
                    </a:lnTo>
                    <a:lnTo>
                      <a:pt x="207" y="0"/>
                    </a:lnTo>
                    <a:lnTo>
                      <a:pt x="205" y="0"/>
                    </a:lnTo>
                    <a:lnTo>
                      <a:pt x="204" y="0"/>
                    </a:lnTo>
                    <a:lnTo>
                      <a:pt x="199" y="7"/>
                    </a:lnTo>
                    <a:lnTo>
                      <a:pt x="197" y="13"/>
                    </a:lnTo>
                    <a:lnTo>
                      <a:pt x="198" y="18"/>
                    </a:lnTo>
                    <a:lnTo>
                      <a:pt x="204" y="25"/>
                    </a:lnTo>
                    <a:lnTo>
                      <a:pt x="215" y="34"/>
                    </a:lnTo>
                    <a:lnTo>
                      <a:pt x="225" y="42"/>
                    </a:lnTo>
                    <a:lnTo>
                      <a:pt x="237" y="49"/>
                    </a:lnTo>
                    <a:lnTo>
                      <a:pt x="245" y="56"/>
                    </a:lnTo>
                    <a:lnTo>
                      <a:pt x="254" y="64"/>
                    </a:lnTo>
                    <a:lnTo>
                      <a:pt x="260" y="73"/>
                    </a:lnTo>
                    <a:lnTo>
                      <a:pt x="264" y="83"/>
                    </a:lnTo>
                    <a:lnTo>
                      <a:pt x="265" y="96"/>
                    </a:lnTo>
                    <a:lnTo>
                      <a:pt x="264" y="97"/>
                    </a:lnTo>
                    <a:lnTo>
                      <a:pt x="264" y="98"/>
                    </a:lnTo>
                    <a:lnTo>
                      <a:pt x="263" y="100"/>
                    </a:lnTo>
                    <a:lnTo>
                      <a:pt x="263" y="101"/>
                    </a:lnTo>
                    <a:lnTo>
                      <a:pt x="248" y="105"/>
                    </a:lnTo>
                    <a:lnTo>
                      <a:pt x="228" y="107"/>
                    </a:lnTo>
                    <a:lnTo>
                      <a:pt x="204" y="108"/>
                    </a:lnTo>
                    <a:lnTo>
                      <a:pt x="177" y="108"/>
                    </a:lnTo>
                    <a:lnTo>
                      <a:pt x="149" y="108"/>
                    </a:lnTo>
                    <a:lnTo>
                      <a:pt x="124" y="108"/>
                    </a:lnTo>
                    <a:lnTo>
                      <a:pt x="102" y="107"/>
                    </a:lnTo>
                    <a:lnTo>
                      <a:pt x="84" y="107"/>
                    </a:lnTo>
                    <a:lnTo>
                      <a:pt x="73" y="109"/>
                    </a:lnTo>
                    <a:lnTo>
                      <a:pt x="59" y="110"/>
                    </a:lnTo>
                    <a:lnTo>
                      <a:pt x="43" y="113"/>
                    </a:lnTo>
                    <a:lnTo>
                      <a:pt x="28" y="116"/>
                    </a:lnTo>
                    <a:lnTo>
                      <a:pt x="14" y="120"/>
                    </a:lnTo>
                    <a:lnTo>
                      <a:pt x="5" y="127"/>
                    </a:lnTo>
                    <a:lnTo>
                      <a:pt x="0" y="136"/>
                    </a:lnTo>
                    <a:lnTo>
                      <a:pt x="3" y="148"/>
                    </a:lnTo>
                    <a:lnTo>
                      <a:pt x="4" y="149"/>
                    </a:lnTo>
                    <a:lnTo>
                      <a:pt x="5" y="150"/>
                    </a:lnTo>
                    <a:lnTo>
                      <a:pt x="8" y="152"/>
                    </a:lnTo>
                    <a:lnTo>
                      <a:pt x="10" y="152"/>
                    </a:lnTo>
                    <a:lnTo>
                      <a:pt x="15" y="154"/>
                    </a:lnTo>
                    <a:lnTo>
                      <a:pt x="21" y="155"/>
                    </a:lnTo>
                    <a:lnTo>
                      <a:pt x="29" y="156"/>
                    </a:lnTo>
                    <a:lnTo>
                      <a:pt x="36" y="156"/>
                    </a:lnTo>
                    <a:lnTo>
                      <a:pt x="44" y="155"/>
                    </a:lnTo>
                    <a:lnTo>
                      <a:pt x="51" y="155"/>
                    </a:lnTo>
                    <a:lnTo>
                      <a:pt x="59" y="154"/>
                    </a:lnTo>
                    <a:lnTo>
                      <a:pt x="65" y="152"/>
                    </a:lnTo>
                    <a:lnTo>
                      <a:pt x="76" y="152"/>
                    </a:lnTo>
                    <a:lnTo>
                      <a:pt x="93" y="155"/>
                    </a:lnTo>
                    <a:lnTo>
                      <a:pt x="113" y="157"/>
                    </a:lnTo>
                    <a:lnTo>
                      <a:pt x="134" y="160"/>
                    </a:lnTo>
                    <a:lnTo>
                      <a:pt x="154" y="164"/>
                    </a:lnTo>
                    <a:lnTo>
                      <a:pt x="173" y="168"/>
                    </a:lnTo>
                    <a:lnTo>
                      <a:pt x="187" y="172"/>
                    </a:lnTo>
                    <a:lnTo>
                      <a:pt x="195" y="177"/>
                    </a:lnTo>
                    <a:lnTo>
                      <a:pt x="195" y="187"/>
                    </a:lnTo>
                    <a:lnTo>
                      <a:pt x="192" y="197"/>
                    </a:lnTo>
                    <a:lnTo>
                      <a:pt x="184" y="206"/>
                    </a:lnTo>
                    <a:lnTo>
                      <a:pt x="175" y="214"/>
                    </a:lnTo>
                    <a:lnTo>
                      <a:pt x="165" y="221"/>
                    </a:lnTo>
                    <a:lnTo>
                      <a:pt x="154" y="228"/>
                    </a:lnTo>
                    <a:lnTo>
                      <a:pt x="143" y="233"/>
                    </a:lnTo>
                    <a:lnTo>
                      <a:pt x="133" y="238"/>
                    </a:lnTo>
                    <a:lnTo>
                      <a:pt x="124" y="245"/>
                    </a:lnTo>
                    <a:lnTo>
                      <a:pt x="113" y="251"/>
                    </a:lnTo>
                    <a:lnTo>
                      <a:pt x="100" y="258"/>
                    </a:lnTo>
                    <a:lnTo>
                      <a:pt x="86" y="263"/>
                    </a:lnTo>
                    <a:lnTo>
                      <a:pt x="71" y="269"/>
                    </a:lnTo>
                    <a:lnTo>
                      <a:pt x="56" y="275"/>
                    </a:lnTo>
                    <a:lnTo>
                      <a:pt x="43" y="279"/>
                    </a:lnTo>
                    <a:lnTo>
                      <a:pt x="31" y="281"/>
                    </a:lnTo>
                    <a:lnTo>
                      <a:pt x="26" y="285"/>
                    </a:lnTo>
                    <a:lnTo>
                      <a:pt x="21" y="288"/>
                    </a:lnTo>
                    <a:lnTo>
                      <a:pt x="16" y="291"/>
                    </a:lnTo>
                    <a:lnTo>
                      <a:pt x="13" y="295"/>
                    </a:lnTo>
                    <a:lnTo>
                      <a:pt x="10" y="300"/>
                    </a:lnTo>
                    <a:lnTo>
                      <a:pt x="9" y="305"/>
                    </a:lnTo>
                    <a:lnTo>
                      <a:pt x="10" y="311"/>
                    </a:lnTo>
                    <a:lnTo>
                      <a:pt x="13" y="319"/>
                    </a:lnTo>
                    <a:lnTo>
                      <a:pt x="16" y="320"/>
                    </a:lnTo>
                    <a:lnTo>
                      <a:pt x="20" y="322"/>
                    </a:lnTo>
                    <a:lnTo>
                      <a:pt x="24" y="323"/>
                    </a:lnTo>
                    <a:lnTo>
                      <a:pt x="28" y="326"/>
                    </a:lnTo>
                    <a:lnTo>
                      <a:pt x="36" y="328"/>
                    </a:lnTo>
                    <a:lnTo>
                      <a:pt x="50" y="327"/>
                    </a:lnTo>
                    <a:lnTo>
                      <a:pt x="66" y="322"/>
                    </a:lnTo>
                    <a:lnTo>
                      <a:pt x="85" y="317"/>
                    </a:lnTo>
                    <a:lnTo>
                      <a:pt x="104" y="311"/>
                    </a:lnTo>
                    <a:lnTo>
                      <a:pt x="123" y="305"/>
                    </a:lnTo>
                    <a:lnTo>
                      <a:pt x="137" y="298"/>
                    </a:lnTo>
                    <a:lnTo>
                      <a:pt x="148" y="293"/>
                    </a:lnTo>
                    <a:lnTo>
                      <a:pt x="159" y="288"/>
                    </a:lnTo>
                    <a:lnTo>
                      <a:pt x="169" y="282"/>
                    </a:lnTo>
                    <a:lnTo>
                      <a:pt x="179" y="277"/>
                    </a:lnTo>
                    <a:lnTo>
                      <a:pt x="189" y="272"/>
                    </a:lnTo>
                    <a:lnTo>
                      <a:pt x="199" y="268"/>
                    </a:lnTo>
                    <a:lnTo>
                      <a:pt x="209" y="263"/>
                    </a:lnTo>
                    <a:lnTo>
                      <a:pt x="220" y="259"/>
                    </a:lnTo>
                    <a:lnTo>
                      <a:pt x="233" y="256"/>
                    </a:lnTo>
                    <a:lnTo>
                      <a:pt x="229" y="257"/>
                    </a:lnTo>
                    <a:lnTo>
                      <a:pt x="227" y="259"/>
                    </a:lnTo>
                    <a:lnTo>
                      <a:pt x="225" y="261"/>
                    </a:lnTo>
                    <a:lnTo>
                      <a:pt x="223" y="263"/>
                    </a:lnTo>
                    <a:lnTo>
                      <a:pt x="222" y="263"/>
                    </a:lnTo>
                    <a:lnTo>
                      <a:pt x="220" y="266"/>
                    </a:lnTo>
                    <a:lnTo>
                      <a:pt x="218" y="267"/>
                    </a:lnTo>
                    <a:lnTo>
                      <a:pt x="217" y="269"/>
                    </a:lnTo>
                    <a:lnTo>
                      <a:pt x="214" y="270"/>
                    </a:lnTo>
                    <a:lnTo>
                      <a:pt x="212" y="271"/>
                    </a:lnTo>
                    <a:lnTo>
                      <a:pt x="209" y="273"/>
                    </a:lnTo>
                    <a:lnTo>
                      <a:pt x="208" y="276"/>
                    </a:lnTo>
                    <a:lnTo>
                      <a:pt x="199" y="280"/>
                    </a:lnTo>
                    <a:lnTo>
                      <a:pt x="189" y="286"/>
                    </a:lnTo>
                    <a:lnTo>
                      <a:pt x="179" y="291"/>
                    </a:lnTo>
                    <a:lnTo>
                      <a:pt x="169" y="297"/>
                    </a:lnTo>
                    <a:lnTo>
                      <a:pt x="158" y="303"/>
                    </a:lnTo>
                    <a:lnTo>
                      <a:pt x="148" y="309"/>
                    </a:lnTo>
                    <a:lnTo>
                      <a:pt x="138" y="314"/>
                    </a:lnTo>
                    <a:lnTo>
                      <a:pt x="128" y="319"/>
                    </a:lnTo>
                    <a:lnTo>
                      <a:pt x="120" y="322"/>
                    </a:lnTo>
                    <a:lnTo>
                      <a:pt x="113" y="326"/>
                    </a:lnTo>
                    <a:lnTo>
                      <a:pt x="105" y="328"/>
                    </a:lnTo>
                    <a:lnTo>
                      <a:pt x="98" y="331"/>
                    </a:lnTo>
                    <a:lnTo>
                      <a:pt x="90" y="334"/>
                    </a:lnTo>
                    <a:lnTo>
                      <a:pt x="84" y="339"/>
                    </a:lnTo>
                    <a:lnTo>
                      <a:pt x="76" y="344"/>
                    </a:lnTo>
                    <a:lnTo>
                      <a:pt x="71" y="351"/>
                    </a:lnTo>
                    <a:lnTo>
                      <a:pt x="70" y="363"/>
                    </a:lnTo>
                    <a:lnTo>
                      <a:pt x="73" y="372"/>
                    </a:lnTo>
                    <a:lnTo>
                      <a:pt x="76" y="378"/>
                    </a:lnTo>
                    <a:lnTo>
                      <a:pt x="83" y="381"/>
                    </a:lnTo>
                    <a:lnTo>
                      <a:pt x="90" y="383"/>
                    </a:lnTo>
                    <a:lnTo>
                      <a:pt x="100" y="382"/>
                    </a:lnTo>
                    <a:lnTo>
                      <a:pt x="110" y="380"/>
                    </a:lnTo>
                    <a:lnTo>
                      <a:pt x="122" y="376"/>
                    </a:lnTo>
                    <a:lnTo>
                      <a:pt x="129" y="373"/>
                    </a:lnTo>
                    <a:lnTo>
                      <a:pt x="137" y="370"/>
                    </a:lnTo>
                    <a:lnTo>
                      <a:pt x="145" y="367"/>
                    </a:lnTo>
                    <a:lnTo>
                      <a:pt x="153" y="363"/>
                    </a:lnTo>
                    <a:lnTo>
                      <a:pt x="162" y="359"/>
                    </a:lnTo>
                    <a:lnTo>
                      <a:pt x="169" y="356"/>
                    </a:lnTo>
                    <a:lnTo>
                      <a:pt x="177" y="351"/>
                    </a:lnTo>
                    <a:lnTo>
                      <a:pt x="183" y="347"/>
                    </a:lnTo>
                    <a:lnTo>
                      <a:pt x="193" y="342"/>
                    </a:lnTo>
                    <a:lnTo>
                      <a:pt x="203" y="337"/>
                    </a:lnTo>
                    <a:lnTo>
                      <a:pt x="213" y="330"/>
                    </a:lnTo>
                    <a:lnTo>
                      <a:pt x="223" y="323"/>
                    </a:lnTo>
                    <a:lnTo>
                      <a:pt x="234" y="317"/>
                    </a:lnTo>
                    <a:lnTo>
                      <a:pt x="244" y="309"/>
                    </a:lnTo>
                    <a:lnTo>
                      <a:pt x="254" y="302"/>
                    </a:lnTo>
                    <a:lnTo>
                      <a:pt x="263" y="297"/>
                    </a:lnTo>
                    <a:lnTo>
                      <a:pt x="262" y="298"/>
                    </a:lnTo>
                    <a:lnTo>
                      <a:pt x="260" y="298"/>
                    </a:lnTo>
                    <a:lnTo>
                      <a:pt x="260" y="299"/>
                    </a:lnTo>
                    <a:lnTo>
                      <a:pt x="260" y="300"/>
                    </a:lnTo>
                    <a:lnTo>
                      <a:pt x="254" y="312"/>
                    </a:lnTo>
                    <a:lnTo>
                      <a:pt x="244" y="324"/>
                    </a:lnTo>
                    <a:lnTo>
                      <a:pt x="229" y="339"/>
                    </a:lnTo>
                    <a:lnTo>
                      <a:pt x="212" y="351"/>
                    </a:lnTo>
                    <a:lnTo>
                      <a:pt x="193" y="364"/>
                    </a:lnTo>
                    <a:lnTo>
                      <a:pt x="173" y="374"/>
                    </a:lnTo>
                    <a:lnTo>
                      <a:pt x="155" y="382"/>
                    </a:lnTo>
                    <a:lnTo>
                      <a:pt x="140" y="387"/>
                    </a:lnTo>
                    <a:lnTo>
                      <a:pt x="129" y="390"/>
                    </a:lnTo>
                    <a:lnTo>
                      <a:pt x="122" y="396"/>
                    </a:lnTo>
                    <a:lnTo>
                      <a:pt x="115" y="401"/>
                    </a:lnTo>
                    <a:lnTo>
                      <a:pt x="112" y="407"/>
                    </a:lnTo>
                    <a:lnTo>
                      <a:pt x="112" y="412"/>
                    </a:lnTo>
                    <a:lnTo>
                      <a:pt x="114" y="418"/>
                    </a:lnTo>
                    <a:lnTo>
                      <a:pt x="120" y="421"/>
                    </a:lnTo>
                    <a:lnTo>
                      <a:pt x="130" y="422"/>
                    </a:lnTo>
                    <a:lnTo>
                      <a:pt x="142" y="422"/>
                    </a:lnTo>
                    <a:lnTo>
                      <a:pt x="152" y="421"/>
                    </a:lnTo>
                    <a:lnTo>
                      <a:pt x="162" y="419"/>
                    </a:lnTo>
                    <a:lnTo>
                      <a:pt x="172" y="417"/>
                    </a:lnTo>
                    <a:lnTo>
                      <a:pt x="182" y="414"/>
                    </a:lnTo>
                    <a:lnTo>
                      <a:pt x="192" y="411"/>
                    </a:lnTo>
                    <a:lnTo>
                      <a:pt x="200" y="408"/>
                    </a:lnTo>
                    <a:lnTo>
                      <a:pt x="210" y="403"/>
                    </a:lnTo>
                    <a:lnTo>
                      <a:pt x="225" y="397"/>
                    </a:lnTo>
                    <a:lnTo>
                      <a:pt x="242" y="388"/>
                    </a:lnTo>
                    <a:lnTo>
                      <a:pt x="257" y="376"/>
                    </a:lnTo>
                    <a:lnTo>
                      <a:pt x="272" y="361"/>
                    </a:lnTo>
                    <a:lnTo>
                      <a:pt x="285" y="347"/>
                    </a:lnTo>
                    <a:lnTo>
                      <a:pt x="301" y="333"/>
                    </a:lnTo>
                    <a:lnTo>
                      <a:pt x="314" y="320"/>
                    </a:lnTo>
                    <a:lnTo>
                      <a:pt x="327" y="310"/>
                    </a:lnTo>
                    <a:lnTo>
                      <a:pt x="344" y="301"/>
                    </a:lnTo>
                    <a:lnTo>
                      <a:pt x="362" y="293"/>
                    </a:lnTo>
                    <a:lnTo>
                      <a:pt x="382" y="287"/>
                    </a:lnTo>
                    <a:lnTo>
                      <a:pt x="402" y="280"/>
                    </a:lnTo>
                    <a:lnTo>
                      <a:pt x="423" y="273"/>
                    </a:lnTo>
                    <a:lnTo>
                      <a:pt x="443" y="266"/>
                    </a:lnTo>
                    <a:lnTo>
                      <a:pt x="462" y="258"/>
                    </a:lnTo>
                    <a:lnTo>
                      <a:pt x="481" y="248"/>
                    </a:lnTo>
                    <a:lnTo>
                      <a:pt x="486" y="246"/>
                    </a:lnTo>
                    <a:lnTo>
                      <a:pt x="492" y="243"/>
                    </a:lnTo>
                    <a:lnTo>
                      <a:pt x="497" y="240"/>
                    </a:lnTo>
                    <a:lnTo>
                      <a:pt x="503" y="237"/>
                    </a:lnTo>
                    <a:lnTo>
                      <a:pt x="508" y="232"/>
                    </a:lnTo>
                    <a:lnTo>
                      <a:pt x="512" y="229"/>
                    </a:lnTo>
                    <a:lnTo>
                      <a:pt x="516" y="225"/>
                    </a:lnTo>
                    <a:lnTo>
                      <a:pt x="518" y="221"/>
                    </a:lnTo>
                    <a:lnTo>
                      <a:pt x="522" y="210"/>
                    </a:lnTo>
                    <a:lnTo>
                      <a:pt x="523" y="200"/>
                    </a:lnTo>
                    <a:lnTo>
                      <a:pt x="523" y="189"/>
                    </a:lnTo>
                    <a:lnTo>
                      <a:pt x="522" y="178"/>
                    </a:lnTo>
                    <a:lnTo>
                      <a:pt x="520" y="167"/>
                    </a:lnTo>
                    <a:lnTo>
                      <a:pt x="516" y="156"/>
                    </a:lnTo>
                    <a:lnTo>
                      <a:pt x="513" y="146"/>
                    </a:lnTo>
                    <a:lnTo>
                      <a:pt x="510" y="135"/>
                    </a:lnTo>
                    <a:lnTo>
                      <a:pt x="503" y="126"/>
                    </a:lnTo>
                    <a:lnTo>
                      <a:pt x="497" y="118"/>
                    </a:lnTo>
                    <a:lnTo>
                      <a:pt x="491" y="110"/>
                    </a:lnTo>
                    <a:lnTo>
                      <a:pt x="484" y="103"/>
                    </a:lnTo>
                    <a:lnTo>
                      <a:pt x="482" y="103"/>
                    </a:lnTo>
                    <a:lnTo>
                      <a:pt x="481" y="101"/>
                    </a:lnTo>
                    <a:lnTo>
                      <a:pt x="479" y="101"/>
                    </a:lnTo>
                    <a:lnTo>
                      <a:pt x="478" y="101"/>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711" name="Freeform 42"/>
              <p:cNvSpPr>
                <a:spLocks/>
              </p:cNvSpPr>
              <p:nvPr/>
            </p:nvSpPr>
            <p:spPr bwMode="auto">
              <a:xfrm>
                <a:off x="2982" y="2082"/>
                <a:ext cx="174" cy="141"/>
              </a:xfrm>
              <a:custGeom>
                <a:avLst/>
                <a:gdLst>
                  <a:gd name="T0" fmla="*/ 148 w 523"/>
                  <a:gd name="T1" fmla="*/ 31 h 422"/>
                  <a:gd name="T2" fmla="*/ 130 w 523"/>
                  <a:gd name="T3" fmla="*/ 28 h 422"/>
                  <a:gd name="T4" fmla="*/ 113 w 523"/>
                  <a:gd name="T5" fmla="*/ 18 h 422"/>
                  <a:gd name="T6" fmla="*/ 96 w 523"/>
                  <a:gd name="T7" fmla="*/ 6 h 422"/>
                  <a:gd name="T8" fmla="*/ 88 w 523"/>
                  <a:gd name="T9" fmla="*/ 3 h 422"/>
                  <a:gd name="T10" fmla="*/ 83 w 523"/>
                  <a:gd name="T11" fmla="*/ 1 h 422"/>
                  <a:gd name="T12" fmla="*/ 76 w 523"/>
                  <a:gd name="T13" fmla="*/ 2 h 422"/>
                  <a:gd name="T14" fmla="*/ 69 w 523"/>
                  <a:gd name="T15" fmla="*/ 0 h 422"/>
                  <a:gd name="T16" fmla="*/ 66 w 523"/>
                  <a:gd name="T17" fmla="*/ 2 h 422"/>
                  <a:gd name="T18" fmla="*/ 72 w 523"/>
                  <a:gd name="T19" fmla="*/ 11 h 422"/>
                  <a:gd name="T20" fmla="*/ 87 w 523"/>
                  <a:gd name="T21" fmla="*/ 24 h 422"/>
                  <a:gd name="T22" fmla="*/ 88 w 523"/>
                  <a:gd name="T23" fmla="*/ 33 h 422"/>
                  <a:gd name="T24" fmla="*/ 76 w 523"/>
                  <a:gd name="T25" fmla="*/ 36 h 422"/>
                  <a:gd name="T26" fmla="*/ 34 w 523"/>
                  <a:gd name="T27" fmla="*/ 36 h 422"/>
                  <a:gd name="T28" fmla="*/ 14 w 523"/>
                  <a:gd name="T29" fmla="*/ 38 h 422"/>
                  <a:gd name="T30" fmla="*/ 1 w 523"/>
                  <a:gd name="T31" fmla="*/ 49 h 422"/>
                  <a:gd name="T32" fmla="*/ 3 w 523"/>
                  <a:gd name="T33" fmla="*/ 51 h 422"/>
                  <a:gd name="T34" fmla="*/ 12 w 523"/>
                  <a:gd name="T35" fmla="*/ 52 h 422"/>
                  <a:gd name="T36" fmla="*/ 22 w 523"/>
                  <a:gd name="T37" fmla="*/ 51 h 422"/>
                  <a:gd name="T38" fmla="*/ 51 w 523"/>
                  <a:gd name="T39" fmla="*/ 55 h 422"/>
                  <a:gd name="T40" fmla="*/ 65 w 523"/>
                  <a:gd name="T41" fmla="*/ 62 h 422"/>
                  <a:gd name="T42" fmla="*/ 51 w 523"/>
                  <a:gd name="T43" fmla="*/ 76 h 422"/>
                  <a:gd name="T44" fmla="*/ 38 w 523"/>
                  <a:gd name="T45" fmla="*/ 84 h 422"/>
                  <a:gd name="T46" fmla="*/ 14 w 523"/>
                  <a:gd name="T47" fmla="*/ 93 h 422"/>
                  <a:gd name="T48" fmla="*/ 5 w 523"/>
                  <a:gd name="T49" fmla="*/ 97 h 422"/>
                  <a:gd name="T50" fmla="*/ 4 w 523"/>
                  <a:gd name="T51" fmla="*/ 107 h 422"/>
                  <a:gd name="T52" fmla="*/ 9 w 523"/>
                  <a:gd name="T53" fmla="*/ 109 h 422"/>
                  <a:gd name="T54" fmla="*/ 28 w 523"/>
                  <a:gd name="T55" fmla="*/ 106 h 422"/>
                  <a:gd name="T56" fmla="*/ 49 w 523"/>
                  <a:gd name="T57" fmla="*/ 98 h 422"/>
                  <a:gd name="T58" fmla="*/ 66 w 523"/>
                  <a:gd name="T59" fmla="*/ 90 h 422"/>
                  <a:gd name="T60" fmla="*/ 76 w 523"/>
                  <a:gd name="T61" fmla="*/ 86 h 422"/>
                  <a:gd name="T62" fmla="*/ 74 w 523"/>
                  <a:gd name="T63" fmla="*/ 88 h 422"/>
                  <a:gd name="T64" fmla="*/ 71 w 523"/>
                  <a:gd name="T65" fmla="*/ 90 h 422"/>
                  <a:gd name="T66" fmla="*/ 66 w 523"/>
                  <a:gd name="T67" fmla="*/ 94 h 422"/>
                  <a:gd name="T68" fmla="*/ 49 w 523"/>
                  <a:gd name="T69" fmla="*/ 103 h 422"/>
                  <a:gd name="T70" fmla="*/ 38 w 523"/>
                  <a:gd name="T71" fmla="*/ 109 h 422"/>
                  <a:gd name="T72" fmla="*/ 25 w 523"/>
                  <a:gd name="T73" fmla="*/ 115 h 422"/>
                  <a:gd name="T74" fmla="*/ 25 w 523"/>
                  <a:gd name="T75" fmla="*/ 126 h 422"/>
                  <a:gd name="T76" fmla="*/ 41 w 523"/>
                  <a:gd name="T77" fmla="*/ 126 h 422"/>
                  <a:gd name="T78" fmla="*/ 51 w 523"/>
                  <a:gd name="T79" fmla="*/ 121 h 422"/>
                  <a:gd name="T80" fmla="*/ 61 w 523"/>
                  <a:gd name="T81" fmla="*/ 116 h 422"/>
                  <a:gd name="T82" fmla="*/ 78 w 523"/>
                  <a:gd name="T83" fmla="*/ 106 h 422"/>
                  <a:gd name="T84" fmla="*/ 87 w 523"/>
                  <a:gd name="T85" fmla="*/ 100 h 422"/>
                  <a:gd name="T86" fmla="*/ 85 w 523"/>
                  <a:gd name="T87" fmla="*/ 104 h 422"/>
                  <a:gd name="T88" fmla="*/ 58 w 523"/>
                  <a:gd name="T89" fmla="*/ 125 h 422"/>
                  <a:gd name="T90" fmla="*/ 41 w 523"/>
                  <a:gd name="T91" fmla="*/ 132 h 422"/>
                  <a:gd name="T92" fmla="*/ 40 w 523"/>
                  <a:gd name="T93" fmla="*/ 141 h 422"/>
                  <a:gd name="T94" fmla="*/ 54 w 523"/>
                  <a:gd name="T95" fmla="*/ 140 h 422"/>
                  <a:gd name="T96" fmla="*/ 70 w 523"/>
                  <a:gd name="T97" fmla="*/ 135 h 422"/>
                  <a:gd name="T98" fmla="*/ 90 w 523"/>
                  <a:gd name="T99" fmla="*/ 121 h 422"/>
                  <a:gd name="T100" fmla="*/ 109 w 523"/>
                  <a:gd name="T101" fmla="*/ 104 h 422"/>
                  <a:gd name="T102" fmla="*/ 141 w 523"/>
                  <a:gd name="T103" fmla="*/ 91 h 422"/>
                  <a:gd name="T104" fmla="*/ 162 w 523"/>
                  <a:gd name="T105" fmla="*/ 82 h 422"/>
                  <a:gd name="T106" fmla="*/ 170 w 523"/>
                  <a:gd name="T107" fmla="*/ 77 h 422"/>
                  <a:gd name="T108" fmla="*/ 174 w 523"/>
                  <a:gd name="T109" fmla="*/ 67 h 422"/>
                  <a:gd name="T110" fmla="*/ 171 w 523"/>
                  <a:gd name="T111" fmla="*/ 49 h 422"/>
                  <a:gd name="T112" fmla="*/ 163 w 523"/>
                  <a:gd name="T113" fmla="*/ 37 h 422"/>
                  <a:gd name="T114" fmla="*/ 159 w 523"/>
                  <a:gd name="T115" fmla="*/ 34 h 4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3"/>
                  <a:gd name="T175" fmla="*/ 0 h 422"/>
                  <a:gd name="T176" fmla="*/ 523 w 523"/>
                  <a:gd name="T177" fmla="*/ 422 h 42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3" h="422">
                    <a:moveTo>
                      <a:pt x="478" y="101"/>
                    </a:moveTo>
                    <a:lnTo>
                      <a:pt x="478" y="101"/>
                    </a:lnTo>
                    <a:lnTo>
                      <a:pt x="468" y="98"/>
                    </a:lnTo>
                    <a:lnTo>
                      <a:pt x="457" y="96"/>
                    </a:lnTo>
                    <a:lnTo>
                      <a:pt x="446" y="94"/>
                    </a:lnTo>
                    <a:lnTo>
                      <a:pt x="434" y="93"/>
                    </a:lnTo>
                    <a:lnTo>
                      <a:pt x="423" y="93"/>
                    </a:lnTo>
                    <a:lnTo>
                      <a:pt x="412" y="90"/>
                    </a:lnTo>
                    <a:lnTo>
                      <a:pt x="402" y="88"/>
                    </a:lnTo>
                    <a:lnTo>
                      <a:pt x="392" y="85"/>
                    </a:lnTo>
                    <a:lnTo>
                      <a:pt x="379" y="79"/>
                    </a:lnTo>
                    <a:lnTo>
                      <a:pt x="367" y="73"/>
                    </a:lnTo>
                    <a:lnTo>
                      <a:pt x="353" y="65"/>
                    </a:lnTo>
                    <a:lnTo>
                      <a:pt x="341" y="55"/>
                    </a:lnTo>
                    <a:lnTo>
                      <a:pt x="327" y="46"/>
                    </a:lnTo>
                    <a:lnTo>
                      <a:pt x="314" y="36"/>
                    </a:lnTo>
                    <a:lnTo>
                      <a:pt x="302" y="27"/>
                    </a:lnTo>
                    <a:lnTo>
                      <a:pt x="290" y="19"/>
                    </a:lnTo>
                    <a:lnTo>
                      <a:pt x="285" y="17"/>
                    </a:lnTo>
                    <a:lnTo>
                      <a:pt x="280" y="16"/>
                    </a:lnTo>
                    <a:lnTo>
                      <a:pt x="275" y="14"/>
                    </a:lnTo>
                    <a:lnTo>
                      <a:pt x="270" y="12"/>
                    </a:lnTo>
                    <a:lnTo>
                      <a:pt x="265" y="9"/>
                    </a:lnTo>
                    <a:lnTo>
                      <a:pt x="260" y="7"/>
                    </a:lnTo>
                    <a:lnTo>
                      <a:pt x="255" y="6"/>
                    </a:lnTo>
                    <a:lnTo>
                      <a:pt x="252" y="4"/>
                    </a:lnTo>
                    <a:lnTo>
                      <a:pt x="248" y="4"/>
                    </a:lnTo>
                    <a:lnTo>
                      <a:pt x="244" y="4"/>
                    </a:lnTo>
                    <a:lnTo>
                      <a:pt x="240" y="4"/>
                    </a:lnTo>
                    <a:lnTo>
                      <a:pt x="235" y="4"/>
                    </a:lnTo>
                    <a:lnTo>
                      <a:pt x="229" y="5"/>
                    </a:lnTo>
                    <a:lnTo>
                      <a:pt x="222" y="5"/>
                    </a:lnTo>
                    <a:lnTo>
                      <a:pt x="214" y="3"/>
                    </a:lnTo>
                    <a:lnTo>
                      <a:pt x="208" y="0"/>
                    </a:lnTo>
                    <a:lnTo>
                      <a:pt x="207" y="0"/>
                    </a:lnTo>
                    <a:lnTo>
                      <a:pt x="205" y="0"/>
                    </a:lnTo>
                    <a:lnTo>
                      <a:pt x="204" y="0"/>
                    </a:lnTo>
                    <a:lnTo>
                      <a:pt x="199" y="7"/>
                    </a:lnTo>
                    <a:lnTo>
                      <a:pt x="197" y="13"/>
                    </a:lnTo>
                    <a:lnTo>
                      <a:pt x="198" y="18"/>
                    </a:lnTo>
                    <a:lnTo>
                      <a:pt x="204" y="25"/>
                    </a:lnTo>
                    <a:lnTo>
                      <a:pt x="215" y="34"/>
                    </a:lnTo>
                    <a:lnTo>
                      <a:pt x="225" y="42"/>
                    </a:lnTo>
                    <a:lnTo>
                      <a:pt x="237" y="49"/>
                    </a:lnTo>
                    <a:lnTo>
                      <a:pt x="245" y="56"/>
                    </a:lnTo>
                    <a:lnTo>
                      <a:pt x="254" y="64"/>
                    </a:lnTo>
                    <a:lnTo>
                      <a:pt x="260" y="73"/>
                    </a:lnTo>
                    <a:lnTo>
                      <a:pt x="264" y="83"/>
                    </a:lnTo>
                    <a:lnTo>
                      <a:pt x="265" y="96"/>
                    </a:lnTo>
                    <a:lnTo>
                      <a:pt x="264" y="97"/>
                    </a:lnTo>
                    <a:lnTo>
                      <a:pt x="264" y="98"/>
                    </a:lnTo>
                    <a:lnTo>
                      <a:pt x="263" y="100"/>
                    </a:lnTo>
                    <a:lnTo>
                      <a:pt x="263" y="101"/>
                    </a:lnTo>
                    <a:lnTo>
                      <a:pt x="248" y="105"/>
                    </a:lnTo>
                    <a:lnTo>
                      <a:pt x="228" y="107"/>
                    </a:lnTo>
                    <a:lnTo>
                      <a:pt x="204" y="108"/>
                    </a:lnTo>
                    <a:lnTo>
                      <a:pt x="177" y="108"/>
                    </a:lnTo>
                    <a:lnTo>
                      <a:pt x="149" y="108"/>
                    </a:lnTo>
                    <a:lnTo>
                      <a:pt x="124" y="108"/>
                    </a:lnTo>
                    <a:lnTo>
                      <a:pt x="102" y="107"/>
                    </a:lnTo>
                    <a:lnTo>
                      <a:pt x="84" y="107"/>
                    </a:lnTo>
                    <a:lnTo>
                      <a:pt x="73" y="109"/>
                    </a:lnTo>
                    <a:lnTo>
                      <a:pt x="59" y="110"/>
                    </a:lnTo>
                    <a:lnTo>
                      <a:pt x="43" y="113"/>
                    </a:lnTo>
                    <a:lnTo>
                      <a:pt x="28" y="116"/>
                    </a:lnTo>
                    <a:lnTo>
                      <a:pt x="14" y="120"/>
                    </a:lnTo>
                    <a:lnTo>
                      <a:pt x="5" y="127"/>
                    </a:lnTo>
                    <a:lnTo>
                      <a:pt x="0" y="136"/>
                    </a:lnTo>
                    <a:lnTo>
                      <a:pt x="3" y="148"/>
                    </a:lnTo>
                    <a:lnTo>
                      <a:pt x="4" y="149"/>
                    </a:lnTo>
                    <a:lnTo>
                      <a:pt x="5" y="150"/>
                    </a:lnTo>
                    <a:lnTo>
                      <a:pt x="8" y="152"/>
                    </a:lnTo>
                    <a:lnTo>
                      <a:pt x="10" y="152"/>
                    </a:lnTo>
                    <a:lnTo>
                      <a:pt x="15" y="154"/>
                    </a:lnTo>
                    <a:lnTo>
                      <a:pt x="21" y="155"/>
                    </a:lnTo>
                    <a:lnTo>
                      <a:pt x="29" y="156"/>
                    </a:lnTo>
                    <a:lnTo>
                      <a:pt x="36" y="156"/>
                    </a:lnTo>
                    <a:lnTo>
                      <a:pt x="44" y="155"/>
                    </a:lnTo>
                    <a:lnTo>
                      <a:pt x="51" y="155"/>
                    </a:lnTo>
                    <a:lnTo>
                      <a:pt x="59" y="154"/>
                    </a:lnTo>
                    <a:lnTo>
                      <a:pt x="65" y="152"/>
                    </a:lnTo>
                    <a:lnTo>
                      <a:pt x="76" y="152"/>
                    </a:lnTo>
                    <a:lnTo>
                      <a:pt x="93" y="155"/>
                    </a:lnTo>
                    <a:lnTo>
                      <a:pt x="113" y="157"/>
                    </a:lnTo>
                    <a:lnTo>
                      <a:pt x="134" y="160"/>
                    </a:lnTo>
                    <a:lnTo>
                      <a:pt x="154" y="164"/>
                    </a:lnTo>
                    <a:lnTo>
                      <a:pt x="173" y="168"/>
                    </a:lnTo>
                    <a:lnTo>
                      <a:pt x="187" y="172"/>
                    </a:lnTo>
                    <a:lnTo>
                      <a:pt x="195" y="177"/>
                    </a:lnTo>
                    <a:lnTo>
                      <a:pt x="195" y="187"/>
                    </a:lnTo>
                    <a:lnTo>
                      <a:pt x="192" y="197"/>
                    </a:lnTo>
                    <a:lnTo>
                      <a:pt x="184" y="206"/>
                    </a:lnTo>
                    <a:lnTo>
                      <a:pt x="175" y="214"/>
                    </a:lnTo>
                    <a:lnTo>
                      <a:pt x="165" y="221"/>
                    </a:lnTo>
                    <a:lnTo>
                      <a:pt x="154" y="228"/>
                    </a:lnTo>
                    <a:lnTo>
                      <a:pt x="143" y="233"/>
                    </a:lnTo>
                    <a:lnTo>
                      <a:pt x="133" y="238"/>
                    </a:lnTo>
                    <a:lnTo>
                      <a:pt x="124" y="245"/>
                    </a:lnTo>
                    <a:lnTo>
                      <a:pt x="113" y="251"/>
                    </a:lnTo>
                    <a:lnTo>
                      <a:pt x="100" y="258"/>
                    </a:lnTo>
                    <a:lnTo>
                      <a:pt x="86" y="263"/>
                    </a:lnTo>
                    <a:lnTo>
                      <a:pt x="71" y="269"/>
                    </a:lnTo>
                    <a:lnTo>
                      <a:pt x="56" y="275"/>
                    </a:lnTo>
                    <a:lnTo>
                      <a:pt x="43" y="279"/>
                    </a:lnTo>
                    <a:lnTo>
                      <a:pt x="31" y="281"/>
                    </a:lnTo>
                    <a:lnTo>
                      <a:pt x="26" y="285"/>
                    </a:lnTo>
                    <a:lnTo>
                      <a:pt x="21" y="288"/>
                    </a:lnTo>
                    <a:lnTo>
                      <a:pt x="16" y="291"/>
                    </a:lnTo>
                    <a:lnTo>
                      <a:pt x="13" y="295"/>
                    </a:lnTo>
                    <a:lnTo>
                      <a:pt x="10" y="300"/>
                    </a:lnTo>
                    <a:lnTo>
                      <a:pt x="9" y="305"/>
                    </a:lnTo>
                    <a:lnTo>
                      <a:pt x="10" y="311"/>
                    </a:lnTo>
                    <a:lnTo>
                      <a:pt x="13" y="319"/>
                    </a:lnTo>
                    <a:lnTo>
                      <a:pt x="16" y="320"/>
                    </a:lnTo>
                    <a:lnTo>
                      <a:pt x="20" y="322"/>
                    </a:lnTo>
                    <a:lnTo>
                      <a:pt x="24" y="323"/>
                    </a:lnTo>
                    <a:lnTo>
                      <a:pt x="28" y="326"/>
                    </a:lnTo>
                    <a:lnTo>
                      <a:pt x="36" y="328"/>
                    </a:lnTo>
                    <a:lnTo>
                      <a:pt x="50" y="327"/>
                    </a:lnTo>
                    <a:lnTo>
                      <a:pt x="66" y="322"/>
                    </a:lnTo>
                    <a:lnTo>
                      <a:pt x="85" y="317"/>
                    </a:lnTo>
                    <a:lnTo>
                      <a:pt x="104" y="311"/>
                    </a:lnTo>
                    <a:lnTo>
                      <a:pt x="123" y="305"/>
                    </a:lnTo>
                    <a:lnTo>
                      <a:pt x="137" y="298"/>
                    </a:lnTo>
                    <a:lnTo>
                      <a:pt x="148" y="293"/>
                    </a:lnTo>
                    <a:lnTo>
                      <a:pt x="159" y="288"/>
                    </a:lnTo>
                    <a:lnTo>
                      <a:pt x="169" y="282"/>
                    </a:lnTo>
                    <a:lnTo>
                      <a:pt x="179" y="277"/>
                    </a:lnTo>
                    <a:lnTo>
                      <a:pt x="189" y="272"/>
                    </a:lnTo>
                    <a:lnTo>
                      <a:pt x="199" y="268"/>
                    </a:lnTo>
                    <a:lnTo>
                      <a:pt x="209" y="263"/>
                    </a:lnTo>
                    <a:lnTo>
                      <a:pt x="220" y="259"/>
                    </a:lnTo>
                    <a:lnTo>
                      <a:pt x="233" y="256"/>
                    </a:lnTo>
                    <a:lnTo>
                      <a:pt x="229" y="257"/>
                    </a:lnTo>
                    <a:lnTo>
                      <a:pt x="227" y="259"/>
                    </a:lnTo>
                    <a:lnTo>
                      <a:pt x="225" y="261"/>
                    </a:lnTo>
                    <a:lnTo>
                      <a:pt x="223" y="263"/>
                    </a:lnTo>
                    <a:lnTo>
                      <a:pt x="222" y="263"/>
                    </a:lnTo>
                    <a:lnTo>
                      <a:pt x="220" y="266"/>
                    </a:lnTo>
                    <a:lnTo>
                      <a:pt x="218" y="267"/>
                    </a:lnTo>
                    <a:lnTo>
                      <a:pt x="217" y="269"/>
                    </a:lnTo>
                    <a:lnTo>
                      <a:pt x="214" y="270"/>
                    </a:lnTo>
                    <a:lnTo>
                      <a:pt x="212" y="271"/>
                    </a:lnTo>
                    <a:lnTo>
                      <a:pt x="209" y="273"/>
                    </a:lnTo>
                    <a:lnTo>
                      <a:pt x="208" y="276"/>
                    </a:lnTo>
                    <a:lnTo>
                      <a:pt x="199" y="280"/>
                    </a:lnTo>
                    <a:lnTo>
                      <a:pt x="189" y="286"/>
                    </a:lnTo>
                    <a:lnTo>
                      <a:pt x="179" y="291"/>
                    </a:lnTo>
                    <a:lnTo>
                      <a:pt x="169" y="297"/>
                    </a:lnTo>
                    <a:lnTo>
                      <a:pt x="158" y="303"/>
                    </a:lnTo>
                    <a:lnTo>
                      <a:pt x="148" y="309"/>
                    </a:lnTo>
                    <a:lnTo>
                      <a:pt x="138" y="314"/>
                    </a:lnTo>
                    <a:lnTo>
                      <a:pt x="128" y="319"/>
                    </a:lnTo>
                    <a:lnTo>
                      <a:pt x="120" y="322"/>
                    </a:lnTo>
                    <a:lnTo>
                      <a:pt x="113" y="326"/>
                    </a:lnTo>
                    <a:lnTo>
                      <a:pt x="105" y="328"/>
                    </a:lnTo>
                    <a:lnTo>
                      <a:pt x="98" y="331"/>
                    </a:lnTo>
                    <a:lnTo>
                      <a:pt x="90" y="334"/>
                    </a:lnTo>
                    <a:lnTo>
                      <a:pt x="84" y="339"/>
                    </a:lnTo>
                    <a:lnTo>
                      <a:pt x="76" y="344"/>
                    </a:lnTo>
                    <a:lnTo>
                      <a:pt x="71" y="351"/>
                    </a:lnTo>
                    <a:lnTo>
                      <a:pt x="70" y="363"/>
                    </a:lnTo>
                    <a:lnTo>
                      <a:pt x="73" y="372"/>
                    </a:lnTo>
                    <a:lnTo>
                      <a:pt x="76" y="378"/>
                    </a:lnTo>
                    <a:lnTo>
                      <a:pt x="83" y="381"/>
                    </a:lnTo>
                    <a:lnTo>
                      <a:pt x="90" y="383"/>
                    </a:lnTo>
                    <a:lnTo>
                      <a:pt x="100" y="382"/>
                    </a:lnTo>
                    <a:lnTo>
                      <a:pt x="110" y="380"/>
                    </a:lnTo>
                    <a:lnTo>
                      <a:pt x="122" y="376"/>
                    </a:lnTo>
                    <a:lnTo>
                      <a:pt x="129" y="373"/>
                    </a:lnTo>
                    <a:lnTo>
                      <a:pt x="137" y="370"/>
                    </a:lnTo>
                    <a:lnTo>
                      <a:pt x="145" y="367"/>
                    </a:lnTo>
                    <a:lnTo>
                      <a:pt x="153" y="363"/>
                    </a:lnTo>
                    <a:lnTo>
                      <a:pt x="162" y="359"/>
                    </a:lnTo>
                    <a:lnTo>
                      <a:pt x="169" y="356"/>
                    </a:lnTo>
                    <a:lnTo>
                      <a:pt x="177" y="351"/>
                    </a:lnTo>
                    <a:lnTo>
                      <a:pt x="183" y="347"/>
                    </a:lnTo>
                    <a:lnTo>
                      <a:pt x="193" y="342"/>
                    </a:lnTo>
                    <a:lnTo>
                      <a:pt x="203" y="337"/>
                    </a:lnTo>
                    <a:lnTo>
                      <a:pt x="213" y="330"/>
                    </a:lnTo>
                    <a:lnTo>
                      <a:pt x="223" y="323"/>
                    </a:lnTo>
                    <a:lnTo>
                      <a:pt x="234" y="317"/>
                    </a:lnTo>
                    <a:lnTo>
                      <a:pt x="244" y="309"/>
                    </a:lnTo>
                    <a:lnTo>
                      <a:pt x="254" y="302"/>
                    </a:lnTo>
                    <a:lnTo>
                      <a:pt x="263" y="297"/>
                    </a:lnTo>
                    <a:lnTo>
                      <a:pt x="262" y="298"/>
                    </a:lnTo>
                    <a:lnTo>
                      <a:pt x="260" y="298"/>
                    </a:lnTo>
                    <a:lnTo>
                      <a:pt x="260" y="299"/>
                    </a:lnTo>
                    <a:lnTo>
                      <a:pt x="260" y="300"/>
                    </a:lnTo>
                    <a:lnTo>
                      <a:pt x="254" y="312"/>
                    </a:lnTo>
                    <a:lnTo>
                      <a:pt x="244" y="324"/>
                    </a:lnTo>
                    <a:lnTo>
                      <a:pt x="229" y="339"/>
                    </a:lnTo>
                    <a:lnTo>
                      <a:pt x="212" y="351"/>
                    </a:lnTo>
                    <a:lnTo>
                      <a:pt x="193" y="364"/>
                    </a:lnTo>
                    <a:lnTo>
                      <a:pt x="173" y="374"/>
                    </a:lnTo>
                    <a:lnTo>
                      <a:pt x="155" y="382"/>
                    </a:lnTo>
                    <a:lnTo>
                      <a:pt x="140" y="387"/>
                    </a:lnTo>
                    <a:lnTo>
                      <a:pt x="129" y="390"/>
                    </a:lnTo>
                    <a:lnTo>
                      <a:pt x="122" y="396"/>
                    </a:lnTo>
                    <a:lnTo>
                      <a:pt x="115" y="401"/>
                    </a:lnTo>
                    <a:lnTo>
                      <a:pt x="112" y="407"/>
                    </a:lnTo>
                    <a:lnTo>
                      <a:pt x="112" y="412"/>
                    </a:lnTo>
                    <a:lnTo>
                      <a:pt x="114" y="418"/>
                    </a:lnTo>
                    <a:lnTo>
                      <a:pt x="120" y="421"/>
                    </a:lnTo>
                    <a:lnTo>
                      <a:pt x="130" y="422"/>
                    </a:lnTo>
                    <a:lnTo>
                      <a:pt x="142" y="422"/>
                    </a:lnTo>
                    <a:lnTo>
                      <a:pt x="152" y="421"/>
                    </a:lnTo>
                    <a:lnTo>
                      <a:pt x="162" y="419"/>
                    </a:lnTo>
                    <a:lnTo>
                      <a:pt x="172" y="417"/>
                    </a:lnTo>
                    <a:lnTo>
                      <a:pt x="182" y="414"/>
                    </a:lnTo>
                    <a:lnTo>
                      <a:pt x="192" y="411"/>
                    </a:lnTo>
                    <a:lnTo>
                      <a:pt x="200" y="408"/>
                    </a:lnTo>
                    <a:lnTo>
                      <a:pt x="210" y="403"/>
                    </a:lnTo>
                    <a:lnTo>
                      <a:pt x="225" y="397"/>
                    </a:lnTo>
                    <a:lnTo>
                      <a:pt x="242" y="388"/>
                    </a:lnTo>
                    <a:lnTo>
                      <a:pt x="257" y="376"/>
                    </a:lnTo>
                    <a:lnTo>
                      <a:pt x="272" y="361"/>
                    </a:lnTo>
                    <a:lnTo>
                      <a:pt x="285" y="347"/>
                    </a:lnTo>
                    <a:lnTo>
                      <a:pt x="301" y="333"/>
                    </a:lnTo>
                    <a:lnTo>
                      <a:pt x="314" y="320"/>
                    </a:lnTo>
                    <a:lnTo>
                      <a:pt x="327" y="310"/>
                    </a:lnTo>
                    <a:lnTo>
                      <a:pt x="344" y="301"/>
                    </a:lnTo>
                    <a:lnTo>
                      <a:pt x="362" y="293"/>
                    </a:lnTo>
                    <a:lnTo>
                      <a:pt x="382" y="287"/>
                    </a:lnTo>
                    <a:lnTo>
                      <a:pt x="402" y="280"/>
                    </a:lnTo>
                    <a:lnTo>
                      <a:pt x="423" y="273"/>
                    </a:lnTo>
                    <a:lnTo>
                      <a:pt x="443" y="266"/>
                    </a:lnTo>
                    <a:lnTo>
                      <a:pt x="462" y="258"/>
                    </a:lnTo>
                    <a:lnTo>
                      <a:pt x="481" y="248"/>
                    </a:lnTo>
                    <a:lnTo>
                      <a:pt x="486" y="246"/>
                    </a:lnTo>
                    <a:lnTo>
                      <a:pt x="492" y="243"/>
                    </a:lnTo>
                    <a:lnTo>
                      <a:pt x="497" y="240"/>
                    </a:lnTo>
                    <a:lnTo>
                      <a:pt x="503" y="237"/>
                    </a:lnTo>
                    <a:lnTo>
                      <a:pt x="508" y="232"/>
                    </a:lnTo>
                    <a:lnTo>
                      <a:pt x="512" y="229"/>
                    </a:lnTo>
                    <a:lnTo>
                      <a:pt x="516" y="225"/>
                    </a:lnTo>
                    <a:lnTo>
                      <a:pt x="518" y="221"/>
                    </a:lnTo>
                    <a:lnTo>
                      <a:pt x="522" y="210"/>
                    </a:lnTo>
                    <a:lnTo>
                      <a:pt x="523" y="200"/>
                    </a:lnTo>
                    <a:lnTo>
                      <a:pt x="523" y="189"/>
                    </a:lnTo>
                    <a:lnTo>
                      <a:pt x="522" y="178"/>
                    </a:lnTo>
                    <a:lnTo>
                      <a:pt x="520" y="167"/>
                    </a:lnTo>
                    <a:lnTo>
                      <a:pt x="516" y="156"/>
                    </a:lnTo>
                    <a:lnTo>
                      <a:pt x="513" y="146"/>
                    </a:lnTo>
                    <a:lnTo>
                      <a:pt x="510" y="135"/>
                    </a:lnTo>
                    <a:lnTo>
                      <a:pt x="503" y="126"/>
                    </a:lnTo>
                    <a:lnTo>
                      <a:pt x="497" y="118"/>
                    </a:lnTo>
                    <a:lnTo>
                      <a:pt x="491" y="110"/>
                    </a:lnTo>
                    <a:lnTo>
                      <a:pt x="484" y="103"/>
                    </a:lnTo>
                    <a:lnTo>
                      <a:pt x="482" y="103"/>
                    </a:lnTo>
                    <a:lnTo>
                      <a:pt x="481" y="101"/>
                    </a:lnTo>
                    <a:lnTo>
                      <a:pt x="479" y="101"/>
                    </a:lnTo>
                    <a:lnTo>
                      <a:pt x="478" y="10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2" name="Freeform 43"/>
              <p:cNvSpPr>
                <a:spLocks/>
              </p:cNvSpPr>
              <p:nvPr/>
            </p:nvSpPr>
            <p:spPr bwMode="auto">
              <a:xfrm>
                <a:off x="2708" y="2023"/>
                <a:ext cx="167" cy="119"/>
              </a:xfrm>
              <a:custGeom>
                <a:avLst/>
                <a:gdLst>
                  <a:gd name="T0" fmla="*/ 142 w 500"/>
                  <a:gd name="T1" fmla="*/ 113 h 356"/>
                  <a:gd name="T2" fmla="*/ 133 w 500"/>
                  <a:gd name="T3" fmla="*/ 104 h 356"/>
                  <a:gd name="T4" fmla="*/ 123 w 500"/>
                  <a:gd name="T5" fmla="*/ 95 h 356"/>
                  <a:gd name="T6" fmla="*/ 111 w 500"/>
                  <a:gd name="T7" fmla="*/ 89 h 356"/>
                  <a:gd name="T8" fmla="*/ 98 w 500"/>
                  <a:gd name="T9" fmla="*/ 86 h 356"/>
                  <a:gd name="T10" fmla="*/ 83 w 500"/>
                  <a:gd name="T11" fmla="*/ 84 h 356"/>
                  <a:gd name="T12" fmla="*/ 66 w 500"/>
                  <a:gd name="T13" fmla="*/ 83 h 356"/>
                  <a:gd name="T14" fmla="*/ 50 w 500"/>
                  <a:gd name="T15" fmla="*/ 80 h 356"/>
                  <a:gd name="T16" fmla="*/ 40 w 500"/>
                  <a:gd name="T17" fmla="*/ 79 h 356"/>
                  <a:gd name="T18" fmla="*/ 33 w 500"/>
                  <a:gd name="T19" fmla="*/ 81 h 356"/>
                  <a:gd name="T20" fmla="*/ 25 w 500"/>
                  <a:gd name="T21" fmla="*/ 84 h 356"/>
                  <a:gd name="T22" fmla="*/ 18 w 500"/>
                  <a:gd name="T23" fmla="*/ 85 h 356"/>
                  <a:gd name="T24" fmla="*/ 14 w 500"/>
                  <a:gd name="T25" fmla="*/ 82 h 356"/>
                  <a:gd name="T26" fmla="*/ 8 w 500"/>
                  <a:gd name="T27" fmla="*/ 76 h 356"/>
                  <a:gd name="T28" fmla="*/ 3 w 500"/>
                  <a:gd name="T29" fmla="*/ 69 h 356"/>
                  <a:gd name="T30" fmla="*/ 0 w 500"/>
                  <a:gd name="T31" fmla="*/ 60 h 356"/>
                  <a:gd name="T32" fmla="*/ 3 w 500"/>
                  <a:gd name="T33" fmla="*/ 50 h 356"/>
                  <a:gd name="T34" fmla="*/ 10 w 500"/>
                  <a:gd name="T35" fmla="*/ 41 h 356"/>
                  <a:gd name="T36" fmla="*/ 16 w 500"/>
                  <a:gd name="T37" fmla="*/ 31 h 356"/>
                  <a:gd name="T38" fmla="*/ 20 w 500"/>
                  <a:gd name="T39" fmla="*/ 27 h 356"/>
                  <a:gd name="T40" fmla="*/ 25 w 500"/>
                  <a:gd name="T41" fmla="*/ 22 h 356"/>
                  <a:gd name="T42" fmla="*/ 29 w 500"/>
                  <a:gd name="T43" fmla="*/ 19 h 356"/>
                  <a:gd name="T44" fmla="*/ 31 w 500"/>
                  <a:gd name="T45" fmla="*/ 17 h 356"/>
                  <a:gd name="T46" fmla="*/ 48 w 500"/>
                  <a:gd name="T47" fmla="*/ 14 h 356"/>
                  <a:gd name="T48" fmla="*/ 66 w 500"/>
                  <a:gd name="T49" fmla="*/ 10 h 356"/>
                  <a:gd name="T50" fmla="*/ 83 w 500"/>
                  <a:gd name="T51" fmla="*/ 7 h 356"/>
                  <a:gd name="T52" fmla="*/ 100 w 500"/>
                  <a:gd name="T53" fmla="*/ 4 h 356"/>
                  <a:gd name="T54" fmla="*/ 116 w 500"/>
                  <a:gd name="T55" fmla="*/ 1 h 356"/>
                  <a:gd name="T56" fmla="*/ 127 w 500"/>
                  <a:gd name="T57" fmla="*/ 0 h 356"/>
                  <a:gd name="T58" fmla="*/ 133 w 500"/>
                  <a:gd name="T59" fmla="*/ 0 h 356"/>
                  <a:gd name="T60" fmla="*/ 140 w 500"/>
                  <a:gd name="T61" fmla="*/ 0 h 356"/>
                  <a:gd name="T62" fmla="*/ 148 w 500"/>
                  <a:gd name="T63" fmla="*/ 4 h 356"/>
                  <a:gd name="T64" fmla="*/ 156 w 500"/>
                  <a:gd name="T65" fmla="*/ 8 h 356"/>
                  <a:gd name="T66" fmla="*/ 161 w 500"/>
                  <a:gd name="T67" fmla="*/ 11 h 356"/>
                  <a:gd name="T68" fmla="*/ 162 w 500"/>
                  <a:gd name="T69" fmla="*/ 12 h 356"/>
                  <a:gd name="T70" fmla="*/ 165 w 500"/>
                  <a:gd name="T71" fmla="*/ 14 h 356"/>
                  <a:gd name="T72" fmla="*/ 166 w 500"/>
                  <a:gd name="T73" fmla="*/ 16 h 356"/>
                  <a:gd name="T74" fmla="*/ 166 w 500"/>
                  <a:gd name="T75" fmla="*/ 20 h 356"/>
                  <a:gd name="T76" fmla="*/ 155 w 500"/>
                  <a:gd name="T77" fmla="*/ 39 h 356"/>
                  <a:gd name="T78" fmla="*/ 142 w 500"/>
                  <a:gd name="T79" fmla="*/ 58 h 356"/>
                  <a:gd name="T80" fmla="*/ 133 w 500"/>
                  <a:gd name="T81" fmla="*/ 65 h 356"/>
                  <a:gd name="T82" fmla="*/ 128 w 500"/>
                  <a:gd name="T83" fmla="*/ 73 h 356"/>
                  <a:gd name="T84" fmla="*/ 134 w 500"/>
                  <a:gd name="T85" fmla="*/ 87 h 356"/>
                  <a:gd name="T86" fmla="*/ 142 w 500"/>
                  <a:gd name="T87" fmla="*/ 102 h 356"/>
                  <a:gd name="T88" fmla="*/ 146 w 500"/>
                  <a:gd name="T89" fmla="*/ 109 h 356"/>
                  <a:gd name="T90" fmla="*/ 147 w 500"/>
                  <a:gd name="T91" fmla="*/ 114 h 356"/>
                  <a:gd name="T92" fmla="*/ 148 w 500"/>
                  <a:gd name="T93" fmla="*/ 119 h 3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0"/>
                  <a:gd name="T142" fmla="*/ 0 h 356"/>
                  <a:gd name="T143" fmla="*/ 500 w 500"/>
                  <a:gd name="T144" fmla="*/ 356 h 35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0" h="356">
                    <a:moveTo>
                      <a:pt x="442" y="356"/>
                    </a:moveTo>
                    <a:lnTo>
                      <a:pt x="433" y="347"/>
                    </a:lnTo>
                    <a:lnTo>
                      <a:pt x="424" y="338"/>
                    </a:lnTo>
                    <a:lnTo>
                      <a:pt x="416" y="329"/>
                    </a:lnTo>
                    <a:lnTo>
                      <a:pt x="407" y="321"/>
                    </a:lnTo>
                    <a:lnTo>
                      <a:pt x="397" y="312"/>
                    </a:lnTo>
                    <a:lnTo>
                      <a:pt x="388" y="302"/>
                    </a:lnTo>
                    <a:lnTo>
                      <a:pt x="378" y="294"/>
                    </a:lnTo>
                    <a:lnTo>
                      <a:pt x="369" y="285"/>
                    </a:lnTo>
                    <a:lnTo>
                      <a:pt x="356" y="277"/>
                    </a:lnTo>
                    <a:lnTo>
                      <a:pt x="343" y="272"/>
                    </a:lnTo>
                    <a:lnTo>
                      <a:pt x="331" y="267"/>
                    </a:lnTo>
                    <a:lnTo>
                      <a:pt x="318" y="263"/>
                    </a:lnTo>
                    <a:lnTo>
                      <a:pt x="306" y="260"/>
                    </a:lnTo>
                    <a:lnTo>
                      <a:pt x="292" y="257"/>
                    </a:lnTo>
                    <a:lnTo>
                      <a:pt x="277" y="254"/>
                    </a:lnTo>
                    <a:lnTo>
                      <a:pt x="260" y="252"/>
                    </a:lnTo>
                    <a:lnTo>
                      <a:pt x="249" y="252"/>
                    </a:lnTo>
                    <a:lnTo>
                      <a:pt x="234" y="251"/>
                    </a:lnTo>
                    <a:lnTo>
                      <a:pt x="217" y="250"/>
                    </a:lnTo>
                    <a:lnTo>
                      <a:pt x="198" y="247"/>
                    </a:lnTo>
                    <a:lnTo>
                      <a:pt x="180" y="245"/>
                    </a:lnTo>
                    <a:lnTo>
                      <a:pt x="164" y="242"/>
                    </a:lnTo>
                    <a:lnTo>
                      <a:pt x="149" y="238"/>
                    </a:lnTo>
                    <a:lnTo>
                      <a:pt x="139" y="235"/>
                    </a:lnTo>
                    <a:lnTo>
                      <a:pt x="129" y="235"/>
                    </a:lnTo>
                    <a:lnTo>
                      <a:pt x="120" y="236"/>
                    </a:lnTo>
                    <a:lnTo>
                      <a:pt x="113" y="237"/>
                    </a:lnTo>
                    <a:lnTo>
                      <a:pt x="105" y="238"/>
                    </a:lnTo>
                    <a:lnTo>
                      <a:pt x="98" y="241"/>
                    </a:lnTo>
                    <a:lnTo>
                      <a:pt x="90" y="243"/>
                    </a:lnTo>
                    <a:lnTo>
                      <a:pt x="83" y="246"/>
                    </a:lnTo>
                    <a:lnTo>
                      <a:pt x="74" y="250"/>
                    </a:lnTo>
                    <a:lnTo>
                      <a:pt x="66" y="252"/>
                    </a:lnTo>
                    <a:lnTo>
                      <a:pt x="60" y="253"/>
                    </a:lnTo>
                    <a:lnTo>
                      <a:pt x="54" y="253"/>
                    </a:lnTo>
                    <a:lnTo>
                      <a:pt x="50" y="251"/>
                    </a:lnTo>
                    <a:lnTo>
                      <a:pt x="45" y="248"/>
                    </a:lnTo>
                    <a:lnTo>
                      <a:pt x="41" y="245"/>
                    </a:lnTo>
                    <a:lnTo>
                      <a:pt x="36" y="241"/>
                    </a:lnTo>
                    <a:lnTo>
                      <a:pt x="31" y="235"/>
                    </a:lnTo>
                    <a:lnTo>
                      <a:pt x="25" y="227"/>
                    </a:lnTo>
                    <a:lnTo>
                      <a:pt x="19" y="220"/>
                    </a:lnTo>
                    <a:lnTo>
                      <a:pt x="13" y="213"/>
                    </a:lnTo>
                    <a:lnTo>
                      <a:pt x="9" y="205"/>
                    </a:lnTo>
                    <a:lnTo>
                      <a:pt x="5" y="196"/>
                    </a:lnTo>
                    <a:lnTo>
                      <a:pt x="3" y="189"/>
                    </a:lnTo>
                    <a:lnTo>
                      <a:pt x="0" y="179"/>
                    </a:lnTo>
                    <a:lnTo>
                      <a:pt x="0" y="169"/>
                    </a:lnTo>
                    <a:lnTo>
                      <a:pt x="4" y="159"/>
                    </a:lnTo>
                    <a:lnTo>
                      <a:pt x="10" y="150"/>
                    </a:lnTo>
                    <a:lnTo>
                      <a:pt x="16" y="141"/>
                    </a:lnTo>
                    <a:lnTo>
                      <a:pt x="23" y="132"/>
                    </a:lnTo>
                    <a:lnTo>
                      <a:pt x="29" y="122"/>
                    </a:lnTo>
                    <a:lnTo>
                      <a:pt x="36" y="113"/>
                    </a:lnTo>
                    <a:lnTo>
                      <a:pt x="43" y="103"/>
                    </a:lnTo>
                    <a:lnTo>
                      <a:pt x="49" y="93"/>
                    </a:lnTo>
                    <a:lnTo>
                      <a:pt x="53" y="89"/>
                    </a:lnTo>
                    <a:lnTo>
                      <a:pt x="58" y="84"/>
                    </a:lnTo>
                    <a:lnTo>
                      <a:pt x="61" y="80"/>
                    </a:lnTo>
                    <a:lnTo>
                      <a:pt x="65" y="75"/>
                    </a:lnTo>
                    <a:lnTo>
                      <a:pt x="70" y="71"/>
                    </a:lnTo>
                    <a:lnTo>
                      <a:pt x="74" y="66"/>
                    </a:lnTo>
                    <a:lnTo>
                      <a:pt x="79" y="62"/>
                    </a:lnTo>
                    <a:lnTo>
                      <a:pt x="84" y="58"/>
                    </a:lnTo>
                    <a:lnTo>
                      <a:pt x="87" y="56"/>
                    </a:lnTo>
                    <a:lnTo>
                      <a:pt x="89" y="54"/>
                    </a:lnTo>
                    <a:lnTo>
                      <a:pt x="92" y="53"/>
                    </a:lnTo>
                    <a:lnTo>
                      <a:pt x="94" y="52"/>
                    </a:lnTo>
                    <a:lnTo>
                      <a:pt x="112" y="49"/>
                    </a:lnTo>
                    <a:lnTo>
                      <a:pt x="129" y="44"/>
                    </a:lnTo>
                    <a:lnTo>
                      <a:pt x="145" y="41"/>
                    </a:lnTo>
                    <a:lnTo>
                      <a:pt x="163" y="37"/>
                    </a:lnTo>
                    <a:lnTo>
                      <a:pt x="180" y="33"/>
                    </a:lnTo>
                    <a:lnTo>
                      <a:pt x="197" y="30"/>
                    </a:lnTo>
                    <a:lnTo>
                      <a:pt x="214" y="25"/>
                    </a:lnTo>
                    <a:lnTo>
                      <a:pt x="232" y="22"/>
                    </a:lnTo>
                    <a:lnTo>
                      <a:pt x="248" y="20"/>
                    </a:lnTo>
                    <a:lnTo>
                      <a:pt x="264" y="17"/>
                    </a:lnTo>
                    <a:lnTo>
                      <a:pt x="282" y="14"/>
                    </a:lnTo>
                    <a:lnTo>
                      <a:pt x="298" y="11"/>
                    </a:lnTo>
                    <a:lnTo>
                      <a:pt x="314" y="8"/>
                    </a:lnTo>
                    <a:lnTo>
                      <a:pt x="332" y="5"/>
                    </a:lnTo>
                    <a:lnTo>
                      <a:pt x="348" y="2"/>
                    </a:lnTo>
                    <a:lnTo>
                      <a:pt x="364" y="0"/>
                    </a:lnTo>
                    <a:lnTo>
                      <a:pt x="372" y="0"/>
                    </a:lnTo>
                    <a:lnTo>
                      <a:pt x="379" y="0"/>
                    </a:lnTo>
                    <a:lnTo>
                      <a:pt x="386" y="0"/>
                    </a:lnTo>
                    <a:lnTo>
                      <a:pt x="393" y="0"/>
                    </a:lnTo>
                    <a:lnTo>
                      <a:pt x="399" y="0"/>
                    </a:lnTo>
                    <a:lnTo>
                      <a:pt x="406" y="0"/>
                    </a:lnTo>
                    <a:lnTo>
                      <a:pt x="413" y="0"/>
                    </a:lnTo>
                    <a:lnTo>
                      <a:pt x="419" y="1"/>
                    </a:lnTo>
                    <a:lnTo>
                      <a:pt x="428" y="4"/>
                    </a:lnTo>
                    <a:lnTo>
                      <a:pt x="436" y="9"/>
                    </a:lnTo>
                    <a:lnTo>
                      <a:pt x="443" y="12"/>
                    </a:lnTo>
                    <a:lnTo>
                      <a:pt x="451" y="17"/>
                    </a:lnTo>
                    <a:lnTo>
                      <a:pt x="458" y="21"/>
                    </a:lnTo>
                    <a:lnTo>
                      <a:pt x="466" y="25"/>
                    </a:lnTo>
                    <a:lnTo>
                      <a:pt x="473" y="29"/>
                    </a:lnTo>
                    <a:lnTo>
                      <a:pt x="481" y="33"/>
                    </a:lnTo>
                    <a:lnTo>
                      <a:pt x="482" y="34"/>
                    </a:lnTo>
                    <a:lnTo>
                      <a:pt x="482" y="35"/>
                    </a:lnTo>
                    <a:lnTo>
                      <a:pt x="483" y="35"/>
                    </a:lnTo>
                    <a:lnTo>
                      <a:pt x="486" y="35"/>
                    </a:lnTo>
                    <a:lnTo>
                      <a:pt x="487" y="38"/>
                    </a:lnTo>
                    <a:lnTo>
                      <a:pt x="491" y="40"/>
                    </a:lnTo>
                    <a:lnTo>
                      <a:pt x="493" y="42"/>
                    </a:lnTo>
                    <a:lnTo>
                      <a:pt x="497" y="43"/>
                    </a:lnTo>
                    <a:lnTo>
                      <a:pt x="498" y="46"/>
                    </a:lnTo>
                    <a:lnTo>
                      <a:pt x="498" y="49"/>
                    </a:lnTo>
                    <a:lnTo>
                      <a:pt x="500" y="51"/>
                    </a:lnTo>
                    <a:lnTo>
                      <a:pt x="500" y="53"/>
                    </a:lnTo>
                    <a:lnTo>
                      <a:pt x="497" y="61"/>
                    </a:lnTo>
                    <a:lnTo>
                      <a:pt x="490" y="76"/>
                    </a:lnTo>
                    <a:lnTo>
                      <a:pt x="478" y="95"/>
                    </a:lnTo>
                    <a:lnTo>
                      <a:pt x="464" y="118"/>
                    </a:lnTo>
                    <a:lnTo>
                      <a:pt x="451" y="139"/>
                    </a:lnTo>
                    <a:lnTo>
                      <a:pt x="436" y="159"/>
                    </a:lnTo>
                    <a:lnTo>
                      <a:pt x="424" y="173"/>
                    </a:lnTo>
                    <a:lnTo>
                      <a:pt x="414" y="181"/>
                    </a:lnTo>
                    <a:lnTo>
                      <a:pt x="407" y="187"/>
                    </a:lnTo>
                    <a:lnTo>
                      <a:pt x="399" y="193"/>
                    </a:lnTo>
                    <a:lnTo>
                      <a:pt x="392" y="199"/>
                    </a:lnTo>
                    <a:lnTo>
                      <a:pt x="383" y="207"/>
                    </a:lnTo>
                    <a:lnTo>
                      <a:pt x="383" y="219"/>
                    </a:lnTo>
                    <a:lnTo>
                      <a:pt x="387" y="231"/>
                    </a:lnTo>
                    <a:lnTo>
                      <a:pt x="393" y="246"/>
                    </a:lnTo>
                    <a:lnTo>
                      <a:pt x="401" y="261"/>
                    </a:lnTo>
                    <a:lnTo>
                      <a:pt x="409" y="276"/>
                    </a:lnTo>
                    <a:lnTo>
                      <a:pt x="418" y="291"/>
                    </a:lnTo>
                    <a:lnTo>
                      <a:pt x="426" y="305"/>
                    </a:lnTo>
                    <a:lnTo>
                      <a:pt x="432" y="316"/>
                    </a:lnTo>
                    <a:lnTo>
                      <a:pt x="434" y="321"/>
                    </a:lnTo>
                    <a:lnTo>
                      <a:pt x="437" y="326"/>
                    </a:lnTo>
                    <a:lnTo>
                      <a:pt x="438" y="331"/>
                    </a:lnTo>
                    <a:lnTo>
                      <a:pt x="439" y="336"/>
                    </a:lnTo>
                    <a:lnTo>
                      <a:pt x="441" y="341"/>
                    </a:lnTo>
                    <a:lnTo>
                      <a:pt x="442" y="346"/>
                    </a:lnTo>
                    <a:lnTo>
                      <a:pt x="442" y="351"/>
                    </a:lnTo>
                    <a:lnTo>
                      <a:pt x="442" y="356"/>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713" name="Freeform 44"/>
              <p:cNvSpPr>
                <a:spLocks/>
              </p:cNvSpPr>
              <p:nvPr/>
            </p:nvSpPr>
            <p:spPr bwMode="auto">
              <a:xfrm>
                <a:off x="2708" y="2023"/>
                <a:ext cx="167" cy="119"/>
              </a:xfrm>
              <a:custGeom>
                <a:avLst/>
                <a:gdLst>
                  <a:gd name="T0" fmla="*/ 145 w 500"/>
                  <a:gd name="T1" fmla="*/ 116 h 356"/>
                  <a:gd name="T2" fmla="*/ 136 w 500"/>
                  <a:gd name="T3" fmla="*/ 107 h 356"/>
                  <a:gd name="T4" fmla="*/ 126 w 500"/>
                  <a:gd name="T5" fmla="*/ 98 h 356"/>
                  <a:gd name="T6" fmla="*/ 119 w 500"/>
                  <a:gd name="T7" fmla="*/ 93 h 356"/>
                  <a:gd name="T8" fmla="*/ 106 w 500"/>
                  <a:gd name="T9" fmla="*/ 88 h 356"/>
                  <a:gd name="T10" fmla="*/ 93 w 500"/>
                  <a:gd name="T11" fmla="*/ 85 h 356"/>
                  <a:gd name="T12" fmla="*/ 83 w 500"/>
                  <a:gd name="T13" fmla="*/ 84 h 356"/>
                  <a:gd name="T14" fmla="*/ 66 w 500"/>
                  <a:gd name="T15" fmla="*/ 83 h 356"/>
                  <a:gd name="T16" fmla="*/ 50 w 500"/>
                  <a:gd name="T17" fmla="*/ 80 h 356"/>
                  <a:gd name="T18" fmla="*/ 43 w 500"/>
                  <a:gd name="T19" fmla="*/ 79 h 356"/>
                  <a:gd name="T20" fmla="*/ 35 w 500"/>
                  <a:gd name="T21" fmla="*/ 80 h 356"/>
                  <a:gd name="T22" fmla="*/ 28 w 500"/>
                  <a:gd name="T23" fmla="*/ 82 h 356"/>
                  <a:gd name="T24" fmla="*/ 22 w 500"/>
                  <a:gd name="T25" fmla="*/ 84 h 356"/>
                  <a:gd name="T26" fmla="*/ 17 w 500"/>
                  <a:gd name="T27" fmla="*/ 84 h 356"/>
                  <a:gd name="T28" fmla="*/ 12 w 500"/>
                  <a:gd name="T29" fmla="*/ 81 h 356"/>
                  <a:gd name="T30" fmla="*/ 8 w 500"/>
                  <a:gd name="T31" fmla="*/ 76 h 356"/>
                  <a:gd name="T32" fmla="*/ 3 w 500"/>
                  <a:gd name="T33" fmla="*/ 69 h 356"/>
                  <a:gd name="T34" fmla="*/ 0 w 500"/>
                  <a:gd name="T35" fmla="*/ 60 h 356"/>
                  <a:gd name="T36" fmla="*/ 1 w 500"/>
                  <a:gd name="T37" fmla="*/ 53 h 356"/>
                  <a:gd name="T38" fmla="*/ 8 w 500"/>
                  <a:gd name="T39" fmla="*/ 44 h 356"/>
                  <a:gd name="T40" fmla="*/ 14 w 500"/>
                  <a:gd name="T41" fmla="*/ 34 h 356"/>
                  <a:gd name="T42" fmla="*/ 18 w 500"/>
                  <a:gd name="T43" fmla="*/ 30 h 356"/>
                  <a:gd name="T44" fmla="*/ 22 w 500"/>
                  <a:gd name="T45" fmla="*/ 25 h 356"/>
                  <a:gd name="T46" fmla="*/ 26 w 500"/>
                  <a:gd name="T47" fmla="*/ 21 h 356"/>
                  <a:gd name="T48" fmla="*/ 29 w 500"/>
                  <a:gd name="T49" fmla="*/ 19 h 356"/>
                  <a:gd name="T50" fmla="*/ 31 w 500"/>
                  <a:gd name="T51" fmla="*/ 17 h 356"/>
                  <a:gd name="T52" fmla="*/ 43 w 500"/>
                  <a:gd name="T53" fmla="*/ 15 h 356"/>
                  <a:gd name="T54" fmla="*/ 60 w 500"/>
                  <a:gd name="T55" fmla="*/ 11 h 356"/>
                  <a:gd name="T56" fmla="*/ 77 w 500"/>
                  <a:gd name="T57" fmla="*/ 7 h 356"/>
                  <a:gd name="T58" fmla="*/ 88 w 500"/>
                  <a:gd name="T59" fmla="*/ 6 h 356"/>
                  <a:gd name="T60" fmla="*/ 105 w 500"/>
                  <a:gd name="T61" fmla="*/ 3 h 356"/>
                  <a:gd name="T62" fmla="*/ 122 w 500"/>
                  <a:gd name="T63" fmla="*/ 0 h 356"/>
                  <a:gd name="T64" fmla="*/ 127 w 500"/>
                  <a:gd name="T65" fmla="*/ 0 h 356"/>
                  <a:gd name="T66" fmla="*/ 133 w 500"/>
                  <a:gd name="T67" fmla="*/ 0 h 356"/>
                  <a:gd name="T68" fmla="*/ 140 w 500"/>
                  <a:gd name="T69" fmla="*/ 0 h 356"/>
                  <a:gd name="T70" fmla="*/ 146 w 500"/>
                  <a:gd name="T71" fmla="*/ 3 h 356"/>
                  <a:gd name="T72" fmla="*/ 153 w 500"/>
                  <a:gd name="T73" fmla="*/ 7 h 356"/>
                  <a:gd name="T74" fmla="*/ 161 w 500"/>
                  <a:gd name="T75" fmla="*/ 11 h 356"/>
                  <a:gd name="T76" fmla="*/ 161 w 500"/>
                  <a:gd name="T77" fmla="*/ 12 h 356"/>
                  <a:gd name="T78" fmla="*/ 162 w 500"/>
                  <a:gd name="T79" fmla="*/ 12 h 356"/>
                  <a:gd name="T80" fmla="*/ 165 w 500"/>
                  <a:gd name="T81" fmla="*/ 14 h 356"/>
                  <a:gd name="T82" fmla="*/ 166 w 500"/>
                  <a:gd name="T83" fmla="*/ 15 h 356"/>
                  <a:gd name="T84" fmla="*/ 167 w 500"/>
                  <a:gd name="T85" fmla="*/ 18 h 356"/>
                  <a:gd name="T86" fmla="*/ 164 w 500"/>
                  <a:gd name="T87" fmla="*/ 25 h 356"/>
                  <a:gd name="T88" fmla="*/ 151 w 500"/>
                  <a:gd name="T89" fmla="*/ 46 h 356"/>
                  <a:gd name="T90" fmla="*/ 138 w 500"/>
                  <a:gd name="T91" fmla="*/ 61 h 356"/>
                  <a:gd name="T92" fmla="*/ 133 w 500"/>
                  <a:gd name="T93" fmla="*/ 65 h 356"/>
                  <a:gd name="T94" fmla="*/ 128 w 500"/>
                  <a:gd name="T95" fmla="*/ 69 h 356"/>
                  <a:gd name="T96" fmla="*/ 131 w 500"/>
                  <a:gd name="T97" fmla="*/ 82 h 356"/>
                  <a:gd name="T98" fmla="*/ 140 w 500"/>
                  <a:gd name="T99" fmla="*/ 97 h 356"/>
                  <a:gd name="T100" fmla="*/ 144 w 500"/>
                  <a:gd name="T101" fmla="*/ 106 h 356"/>
                  <a:gd name="T102" fmla="*/ 146 w 500"/>
                  <a:gd name="T103" fmla="*/ 111 h 356"/>
                  <a:gd name="T104" fmla="*/ 148 w 500"/>
                  <a:gd name="T105" fmla="*/ 116 h 3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0"/>
                  <a:gd name="T160" fmla="*/ 0 h 356"/>
                  <a:gd name="T161" fmla="*/ 500 w 500"/>
                  <a:gd name="T162" fmla="*/ 356 h 35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0" h="356">
                    <a:moveTo>
                      <a:pt x="442" y="356"/>
                    </a:moveTo>
                    <a:lnTo>
                      <a:pt x="442" y="356"/>
                    </a:lnTo>
                    <a:lnTo>
                      <a:pt x="433" y="347"/>
                    </a:lnTo>
                    <a:lnTo>
                      <a:pt x="424" y="338"/>
                    </a:lnTo>
                    <a:lnTo>
                      <a:pt x="416" y="329"/>
                    </a:lnTo>
                    <a:lnTo>
                      <a:pt x="407" y="321"/>
                    </a:lnTo>
                    <a:lnTo>
                      <a:pt x="397" y="312"/>
                    </a:lnTo>
                    <a:lnTo>
                      <a:pt x="388" y="302"/>
                    </a:lnTo>
                    <a:lnTo>
                      <a:pt x="378" y="294"/>
                    </a:lnTo>
                    <a:lnTo>
                      <a:pt x="369" y="285"/>
                    </a:lnTo>
                    <a:lnTo>
                      <a:pt x="356" y="277"/>
                    </a:lnTo>
                    <a:lnTo>
                      <a:pt x="343" y="272"/>
                    </a:lnTo>
                    <a:lnTo>
                      <a:pt x="331" y="267"/>
                    </a:lnTo>
                    <a:lnTo>
                      <a:pt x="318" y="263"/>
                    </a:lnTo>
                    <a:lnTo>
                      <a:pt x="306" y="260"/>
                    </a:lnTo>
                    <a:lnTo>
                      <a:pt x="292" y="257"/>
                    </a:lnTo>
                    <a:lnTo>
                      <a:pt x="277" y="254"/>
                    </a:lnTo>
                    <a:lnTo>
                      <a:pt x="260" y="252"/>
                    </a:lnTo>
                    <a:lnTo>
                      <a:pt x="249" y="252"/>
                    </a:lnTo>
                    <a:lnTo>
                      <a:pt x="234" y="251"/>
                    </a:lnTo>
                    <a:lnTo>
                      <a:pt x="217" y="250"/>
                    </a:lnTo>
                    <a:lnTo>
                      <a:pt x="198" y="247"/>
                    </a:lnTo>
                    <a:lnTo>
                      <a:pt x="180" y="245"/>
                    </a:lnTo>
                    <a:lnTo>
                      <a:pt x="164" y="242"/>
                    </a:lnTo>
                    <a:lnTo>
                      <a:pt x="149" y="238"/>
                    </a:lnTo>
                    <a:lnTo>
                      <a:pt x="139" y="235"/>
                    </a:lnTo>
                    <a:lnTo>
                      <a:pt x="129" y="235"/>
                    </a:lnTo>
                    <a:lnTo>
                      <a:pt x="120" y="236"/>
                    </a:lnTo>
                    <a:lnTo>
                      <a:pt x="113" y="237"/>
                    </a:lnTo>
                    <a:lnTo>
                      <a:pt x="105" y="238"/>
                    </a:lnTo>
                    <a:lnTo>
                      <a:pt x="98" y="241"/>
                    </a:lnTo>
                    <a:lnTo>
                      <a:pt x="90" y="243"/>
                    </a:lnTo>
                    <a:lnTo>
                      <a:pt x="83" y="246"/>
                    </a:lnTo>
                    <a:lnTo>
                      <a:pt x="74" y="250"/>
                    </a:lnTo>
                    <a:lnTo>
                      <a:pt x="66" y="252"/>
                    </a:lnTo>
                    <a:lnTo>
                      <a:pt x="60" y="253"/>
                    </a:lnTo>
                    <a:lnTo>
                      <a:pt x="54" y="253"/>
                    </a:lnTo>
                    <a:lnTo>
                      <a:pt x="50" y="251"/>
                    </a:lnTo>
                    <a:lnTo>
                      <a:pt x="45" y="248"/>
                    </a:lnTo>
                    <a:lnTo>
                      <a:pt x="41" y="245"/>
                    </a:lnTo>
                    <a:lnTo>
                      <a:pt x="36" y="241"/>
                    </a:lnTo>
                    <a:lnTo>
                      <a:pt x="31" y="235"/>
                    </a:lnTo>
                    <a:lnTo>
                      <a:pt x="25" y="227"/>
                    </a:lnTo>
                    <a:lnTo>
                      <a:pt x="19" y="220"/>
                    </a:lnTo>
                    <a:lnTo>
                      <a:pt x="13" y="213"/>
                    </a:lnTo>
                    <a:lnTo>
                      <a:pt x="9" y="205"/>
                    </a:lnTo>
                    <a:lnTo>
                      <a:pt x="5" y="196"/>
                    </a:lnTo>
                    <a:lnTo>
                      <a:pt x="3" y="189"/>
                    </a:lnTo>
                    <a:lnTo>
                      <a:pt x="0" y="179"/>
                    </a:lnTo>
                    <a:lnTo>
                      <a:pt x="0" y="169"/>
                    </a:lnTo>
                    <a:lnTo>
                      <a:pt x="4" y="159"/>
                    </a:lnTo>
                    <a:lnTo>
                      <a:pt x="10" y="150"/>
                    </a:lnTo>
                    <a:lnTo>
                      <a:pt x="16" y="141"/>
                    </a:lnTo>
                    <a:lnTo>
                      <a:pt x="23" y="132"/>
                    </a:lnTo>
                    <a:lnTo>
                      <a:pt x="29" y="122"/>
                    </a:lnTo>
                    <a:lnTo>
                      <a:pt x="36" y="113"/>
                    </a:lnTo>
                    <a:lnTo>
                      <a:pt x="43" y="103"/>
                    </a:lnTo>
                    <a:lnTo>
                      <a:pt x="49" y="93"/>
                    </a:lnTo>
                    <a:lnTo>
                      <a:pt x="53" y="89"/>
                    </a:lnTo>
                    <a:lnTo>
                      <a:pt x="58" y="84"/>
                    </a:lnTo>
                    <a:lnTo>
                      <a:pt x="61" y="80"/>
                    </a:lnTo>
                    <a:lnTo>
                      <a:pt x="65" y="75"/>
                    </a:lnTo>
                    <a:lnTo>
                      <a:pt x="70" y="71"/>
                    </a:lnTo>
                    <a:lnTo>
                      <a:pt x="74" y="66"/>
                    </a:lnTo>
                    <a:lnTo>
                      <a:pt x="79" y="62"/>
                    </a:lnTo>
                    <a:lnTo>
                      <a:pt x="84" y="58"/>
                    </a:lnTo>
                    <a:lnTo>
                      <a:pt x="87" y="56"/>
                    </a:lnTo>
                    <a:lnTo>
                      <a:pt x="89" y="54"/>
                    </a:lnTo>
                    <a:lnTo>
                      <a:pt x="92" y="53"/>
                    </a:lnTo>
                    <a:lnTo>
                      <a:pt x="94" y="52"/>
                    </a:lnTo>
                    <a:lnTo>
                      <a:pt x="112" y="49"/>
                    </a:lnTo>
                    <a:lnTo>
                      <a:pt x="129" y="44"/>
                    </a:lnTo>
                    <a:lnTo>
                      <a:pt x="145" y="41"/>
                    </a:lnTo>
                    <a:lnTo>
                      <a:pt x="163" y="37"/>
                    </a:lnTo>
                    <a:lnTo>
                      <a:pt x="180" y="33"/>
                    </a:lnTo>
                    <a:lnTo>
                      <a:pt x="197" y="30"/>
                    </a:lnTo>
                    <a:lnTo>
                      <a:pt x="214" y="25"/>
                    </a:lnTo>
                    <a:lnTo>
                      <a:pt x="232" y="22"/>
                    </a:lnTo>
                    <a:lnTo>
                      <a:pt x="248" y="20"/>
                    </a:lnTo>
                    <a:lnTo>
                      <a:pt x="264" y="17"/>
                    </a:lnTo>
                    <a:lnTo>
                      <a:pt x="282" y="14"/>
                    </a:lnTo>
                    <a:lnTo>
                      <a:pt x="298" y="11"/>
                    </a:lnTo>
                    <a:lnTo>
                      <a:pt x="314" y="8"/>
                    </a:lnTo>
                    <a:lnTo>
                      <a:pt x="332" y="5"/>
                    </a:lnTo>
                    <a:lnTo>
                      <a:pt x="348" y="2"/>
                    </a:lnTo>
                    <a:lnTo>
                      <a:pt x="364" y="0"/>
                    </a:lnTo>
                    <a:lnTo>
                      <a:pt x="372" y="0"/>
                    </a:lnTo>
                    <a:lnTo>
                      <a:pt x="379" y="0"/>
                    </a:lnTo>
                    <a:lnTo>
                      <a:pt x="386" y="0"/>
                    </a:lnTo>
                    <a:lnTo>
                      <a:pt x="393" y="0"/>
                    </a:lnTo>
                    <a:lnTo>
                      <a:pt x="399" y="0"/>
                    </a:lnTo>
                    <a:lnTo>
                      <a:pt x="406" y="0"/>
                    </a:lnTo>
                    <a:lnTo>
                      <a:pt x="413" y="0"/>
                    </a:lnTo>
                    <a:lnTo>
                      <a:pt x="419" y="1"/>
                    </a:lnTo>
                    <a:lnTo>
                      <a:pt x="428" y="4"/>
                    </a:lnTo>
                    <a:lnTo>
                      <a:pt x="436" y="9"/>
                    </a:lnTo>
                    <a:lnTo>
                      <a:pt x="443" y="12"/>
                    </a:lnTo>
                    <a:lnTo>
                      <a:pt x="451" y="17"/>
                    </a:lnTo>
                    <a:lnTo>
                      <a:pt x="458" y="21"/>
                    </a:lnTo>
                    <a:lnTo>
                      <a:pt x="466" y="25"/>
                    </a:lnTo>
                    <a:lnTo>
                      <a:pt x="473" y="29"/>
                    </a:lnTo>
                    <a:lnTo>
                      <a:pt x="481" y="33"/>
                    </a:lnTo>
                    <a:lnTo>
                      <a:pt x="482" y="34"/>
                    </a:lnTo>
                    <a:lnTo>
                      <a:pt x="482" y="35"/>
                    </a:lnTo>
                    <a:lnTo>
                      <a:pt x="483" y="35"/>
                    </a:lnTo>
                    <a:lnTo>
                      <a:pt x="486" y="35"/>
                    </a:lnTo>
                    <a:lnTo>
                      <a:pt x="487" y="38"/>
                    </a:lnTo>
                    <a:lnTo>
                      <a:pt x="491" y="40"/>
                    </a:lnTo>
                    <a:lnTo>
                      <a:pt x="493" y="42"/>
                    </a:lnTo>
                    <a:lnTo>
                      <a:pt x="497" y="43"/>
                    </a:lnTo>
                    <a:lnTo>
                      <a:pt x="498" y="46"/>
                    </a:lnTo>
                    <a:lnTo>
                      <a:pt x="498" y="49"/>
                    </a:lnTo>
                    <a:lnTo>
                      <a:pt x="500" y="51"/>
                    </a:lnTo>
                    <a:lnTo>
                      <a:pt x="500" y="53"/>
                    </a:lnTo>
                    <a:lnTo>
                      <a:pt x="497" y="61"/>
                    </a:lnTo>
                    <a:lnTo>
                      <a:pt x="490" y="76"/>
                    </a:lnTo>
                    <a:lnTo>
                      <a:pt x="478" y="95"/>
                    </a:lnTo>
                    <a:lnTo>
                      <a:pt x="464" y="118"/>
                    </a:lnTo>
                    <a:lnTo>
                      <a:pt x="451" y="139"/>
                    </a:lnTo>
                    <a:lnTo>
                      <a:pt x="436" y="159"/>
                    </a:lnTo>
                    <a:lnTo>
                      <a:pt x="424" y="173"/>
                    </a:lnTo>
                    <a:lnTo>
                      <a:pt x="414" y="181"/>
                    </a:lnTo>
                    <a:lnTo>
                      <a:pt x="407" y="187"/>
                    </a:lnTo>
                    <a:lnTo>
                      <a:pt x="399" y="193"/>
                    </a:lnTo>
                    <a:lnTo>
                      <a:pt x="392" y="199"/>
                    </a:lnTo>
                    <a:lnTo>
                      <a:pt x="383" y="207"/>
                    </a:lnTo>
                    <a:lnTo>
                      <a:pt x="383" y="219"/>
                    </a:lnTo>
                    <a:lnTo>
                      <a:pt x="387" y="231"/>
                    </a:lnTo>
                    <a:lnTo>
                      <a:pt x="393" y="246"/>
                    </a:lnTo>
                    <a:lnTo>
                      <a:pt x="401" y="261"/>
                    </a:lnTo>
                    <a:lnTo>
                      <a:pt x="409" y="276"/>
                    </a:lnTo>
                    <a:lnTo>
                      <a:pt x="418" y="291"/>
                    </a:lnTo>
                    <a:lnTo>
                      <a:pt x="426" y="305"/>
                    </a:lnTo>
                    <a:lnTo>
                      <a:pt x="432" y="316"/>
                    </a:lnTo>
                    <a:lnTo>
                      <a:pt x="434" y="321"/>
                    </a:lnTo>
                    <a:lnTo>
                      <a:pt x="437" y="326"/>
                    </a:lnTo>
                    <a:lnTo>
                      <a:pt x="438" y="331"/>
                    </a:lnTo>
                    <a:lnTo>
                      <a:pt x="439" y="336"/>
                    </a:lnTo>
                    <a:lnTo>
                      <a:pt x="441" y="341"/>
                    </a:lnTo>
                    <a:lnTo>
                      <a:pt x="442" y="346"/>
                    </a:lnTo>
                    <a:lnTo>
                      <a:pt x="442" y="351"/>
                    </a:lnTo>
                    <a:lnTo>
                      <a:pt x="442" y="35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4" name="Freeform 45"/>
              <p:cNvSpPr>
                <a:spLocks/>
              </p:cNvSpPr>
              <p:nvPr/>
            </p:nvSpPr>
            <p:spPr bwMode="auto">
              <a:xfrm>
                <a:off x="2698" y="1926"/>
                <a:ext cx="153" cy="188"/>
              </a:xfrm>
              <a:custGeom>
                <a:avLst/>
                <a:gdLst>
                  <a:gd name="T0" fmla="*/ 127 w 458"/>
                  <a:gd name="T1" fmla="*/ 178 h 566"/>
                  <a:gd name="T2" fmla="*/ 126 w 458"/>
                  <a:gd name="T3" fmla="*/ 166 h 566"/>
                  <a:gd name="T4" fmla="*/ 136 w 458"/>
                  <a:gd name="T5" fmla="*/ 149 h 566"/>
                  <a:gd name="T6" fmla="*/ 149 w 458"/>
                  <a:gd name="T7" fmla="*/ 129 h 566"/>
                  <a:gd name="T8" fmla="*/ 148 w 458"/>
                  <a:gd name="T9" fmla="*/ 111 h 566"/>
                  <a:gd name="T10" fmla="*/ 138 w 458"/>
                  <a:gd name="T11" fmla="*/ 92 h 566"/>
                  <a:gd name="T12" fmla="*/ 137 w 458"/>
                  <a:gd name="T13" fmla="*/ 80 h 566"/>
                  <a:gd name="T14" fmla="*/ 149 w 458"/>
                  <a:gd name="T15" fmla="*/ 68 h 566"/>
                  <a:gd name="T16" fmla="*/ 153 w 458"/>
                  <a:gd name="T17" fmla="*/ 45 h 566"/>
                  <a:gd name="T18" fmla="*/ 148 w 458"/>
                  <a:gd name="T19" fmla="*/ 35 h 566"/>
                  <a:gd name="T20" fmla="*/ 140 w 458"/>
                  <a:gd name="T21" fmla="*/ 30 h 566"/>
                  <a:gd name="T22" fmla="*/ 133 w 458"/>
                  <a:gd name="T23" fmla="*/ 30 h 566"/>
                  <a:gd name="T24" fmla="*/ 129 w 458"/>
                  <a:gd name="T25" fmla="*/ 35 h 566"/>
                  <a:gd name="T26" fmla="*/ 126 w 458"/>
                  <a:gd name="T27" fmla="*/ 41 h 566"/>
                  <a:gd name="T28" fmla="*/ 123 w 458"/>
                  <a:gd name="T29" fmla="*/ 48 h 566"/>
                  <a:gd name="T30" fmla="*/ 117 w 458"/>
                  <a:gd name="T31" fmla="*/ 44 h 566"/>
                  <a:gd name="T32" fmla="*/ 114 w 458"/>
                  <a:gd name="T33" fmla="*/ 37 h 566"/>
                  <a:gd name="T34" fmla="*/ 111 w 458"/>
                  <a:gd name="T35" fmla="*/ 30 h 566"/>
                  <a:gd name="T36" fmla="*/ 109 w 458"/>
                  <a:gd name="T37" fmla="*/ 30 h 566"/>
                  <a:gd name="T38" fmla="*/ 108 w 458"/>
                  <a:gd name="T39" fmla="*/ 25 h 566"/>
                  <a:gd name="T40" fmla="*/ 108 w 458"/>
                  <a:gd name="T41" fmla="*/ 17 h 566"/>
                  <a:gd name="T42" fmla="*/ 102 w 458"/>
                  <a:gd name="T43" fmla="*/ 16 h 566"/>
                  <a:gd name="T44" fmla="*/ 101 w 458"/>
                  <a:gd name="T45" fmla="*/ 17 h 566"/>
                  <a:gd name="T46" fmla="*/ 94 w 458"/>
                  <a:gd name="T47" fmla="*/ 18 h 566"/>
                  <a:gd name="T48" fmla="*/ 77 w 458"/>
                  <a:gd name="T49" fmla="*/ 11 h 566"/>
                  <a:gd name="T50" fmla="*/ 71 w 458"/>
                  <a:gd name="T51" fmla="*/ 3 h 566"/>
                  <a:gd name="T52" fmla="*/ 62 w 458"/>
                  <a:gd name="T53" fmla="*/ 0 h 566"/>
                  <a:gd name="T54" fmla="*/ 60 w 458"/>
                  <a:gd name="T55" fmla="*/ 1 h 566"/>
                  <a:gd name="T56" fmla="*/ 58 w 458"/>
                  <a:gd name="T57" fmla="*/ 3 h 566"/>
                  <a:gd name="T58" fmla="*/ 53 w 458"/>
                  <a:gd name="T59" fmla="*/ 9 h 566"/>
                  <a:gd name="T60" fmla="*/ 46 w 458"/>
                  <a:gd name="T61" fmla="*/ 14 h 566"/>
                  <a:gd name="T62" fmla="*/ 41 w 458"/>
                  <a:gd name="T63" fmla="*/ 19 h 566"/>
                  <a:gd name="T64" fmla="*/ 32 w 458"/>
                  <a:gd name="T65" fmla="*/ 21 h 566"/>
                  <a:gd name="T66" fmla="*/ 18 w 458"/>
                  <a:gd name="T67" fmla="*/ 27 h 566"/>
                  <a:gd name="T68" fmla="*/ 8 w 458"/>
                  <a:gd name="T69" fmla="*/ 34 h 566"/>
                  <a:gd name="T70" fmla="*/ 5 w 458"/>
                  <a:gd name="T71" fmla="*/ 35 h 566"/>
                  <a:gd name="T72" fmla="*/ 1 w 458"/>
                  <a:gd name="T73" fmla="*/ 41 h 566"/>
                  <a:gd name="T74" fmla="*/ 3 w 458"/>
                  <a:gd name="T75" fmla="*/ 49 h 566"/>
                  <a:gd name="T76" fmla="*/ 9 w 458"/>
                  <a:gd name="T77" fmla="*/ 68 h 566"/>
                  <a:gd name="T78" fmla="*/ 12 w 458"/>
                  <a:gd name="T79" fmla="*/ 75 h 566"/>
                  <a:gd name="T80" fmla="*/ 14 w 458"/>
                  <a:gd name="T81" fmla="*/ 83 h 566"/>
                  <a:gd name="T82" fmla="*/ 26 w 458"/>
                  <a:gd name="T83" fmla="*/ 106 h 566"/>
                  <a:gd name="T84" fmla="*/ 42 w 458"/>
                  <a:gd name="T85" fmla="*/ 135 h 566"/>
                  <a:gd name="T86" fmla="*/ 49 w 458"/>
                  <a:gd name="T87" fmla="*/ 149 h 566"/>
                  <a:gd name="T88" fmla="*/ 55 w 458"/>
                  <a:gd name="T89" fmla="*/ 159 h 566"/>
                  <a:gd name="T90" fmla="*/ 61 w 458"/>
                  <a:gd name="T91" fmla="*/ 163 h 566"/>
                  <a:gd name="T92" fmla="*/ 70 w 458"/>
                  <a:gd name="T93" fmla="*/ 164 h 566"/>
                  <a:gd name="T94" fmla="*/ 76 w 458"/>
                  <a:gd name="T95" fmla="*/ 163 h 566"/>
                  <a:gd name="T96" fmla="*/ 78 w 458"/>
                  <a:gd name="T97" fmla="*/ 168 h 566"/>
                  <a:gd name="T98" fmla="*/ 82 w 458"/>
                  <a:gd name="T99" fmla="*/ 173 h 566"/>
                  <a:gd name="T100" fmla="*/ 99 w 458"/>
                  <a:gd name="T101" fmla="*/ 176 h 566"/>
                  <a:gd name="T102" fmla="*/ 119 w 458"/>
                  <a:gd name="T103" fmla="*/ 180 h 566"/>
                  <a:gd name="T104" fmla="*/ 129 w 458"/>
                  <a:gd name="T105" fmla="*/ 186 h 5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58"/>
                  <a:gd name="T160" fmla="*/ 0 h 566"/>
                  <a:gd name="T161" fmla="*/ 458 w 458"/>
                  <a:gd name="T162" fmla="*/ 566 h 5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58" h="566">
                    <a:moveTo>
                      <a:pt x="393" y="566"/>
                    </a:moveTo>
                    <a:lnTo>
                      <a:pt x="388" y="556"/>
                    </a:lnTo>
                    <a:lnTo>
                      <a:pt x="383" y="546"/>
                    </a:lnTo>
                    <a:lnTo>
                      <a:pt x="379" y="537"/>
                    </a:lnTo>
                    <a:lnTo>
                      <a:pt x="376" y="528"/>
                    </a:lnTo>
                    <a:lnTo>
                      <a:pt x="373" y="519"/>
                    </a:lnTo>
                    <a:lnTo>
                      <a:pt x="373" y="509"/>
                    </a:lnTo>
                    <a:lnTo>
                      <a:pt x="376" y="499"/>
                    </a:lnTo>
                    <a:lnTo>
                      <a:pt x="379" y="489"/>
                    </a:lnTo>
                    <a:lnTo>
                      <a:pt x="388" y="479"/>
                    </a:lnTo>
                    <a:lnTo>
                      <a:pt x="398" y="466"/>
                    </a:lnTo>
                    <a:lnTo>
                      <a:pt x="408" y="450"/>
                    </a:lnTo>
                    <a:lnTo>
                      <a:pt x="419" y="434"/>
                    </a:lnTo>
                    <a:lnTo>
                      <a:pt x="429" y="418"/>
                    </a:lnTo>
                    <a:lnTo>
                      <a:pt x="439" y="403"/>
                    </a:lnTo>
                    <a:lnTo>
                      <a:pt x="446" y="389"/>
                    </a:lnTo>
                    <a:lnTo>
                      <a:pt x="449" y="378"/>
                    </a:lnTo>
                    <a:lnTo>
                      <a:pt x="449" y="363"/>
                    </a:lnTo>
                    <a:lnTo>
                      <a:pt x="447" y="348"/>
                    </a:lnTo>
                    <a:lnTo>
                      <a:pt x="442" y="334"/>
                    </a:lnTo>
                    <a:lnTo>
                      <a:pt x="436" y="320"/>
                    </a:lnTo>
                    <a:lnTo>
                      <a:pt x="429" y="306"/>
                    </a:lnTo>
                    <a:lnTo>
                      <a:pt x="422" y="293"/>
                    </a:lnTo>
                    <a:lnTo>
                      <a:pt x="414" y="278"/>
                    </a:lnTo>
                    <a:lnTo>
                      <a:pt x="409" y="265"/>
                    </a:lnTo>
                    <a:lnTo>
                      <a:pt x="409" y="256"/>
                    </a:lnTo>
                    <a:lnTo>
                      <a:pt x="409" y="248"/>
                    </a:lnTo>
                    <a:lnTo>
                      <a:pt x="411" y="242"/>
                    </a:lnTo>
                    <a:lnTo>
                      <a:pt x="417" y="236"/>
                    </a:lnTo>
                    <a:lnTo>
                      <a:pt x="428" y="232"/>
                    </a:lnTo>
                    <a:lnTo>
                      <a:pt x="438" y="222"/>
                    </a:lnTo>
                    <a:lnTo>
                      <a:pt x="447" y="206"/>
                    </a:lnTo>
                    <a:lnTo>
                      <a:pt x="452" y="189"/>
                    </a:lnTo>
                    <a:lnTo>
                      <a:pt x="456" y="169"/>
                    </a:lnTo>
                    <a:lnTo>
                      <a:pt x="458" y="151"/>
                    </a:lnTo>
                    <a:lnTo>
                      <a:pt x="458" y="135"/>
                    </a:lnTo>
                    <a:lnTo>
                      <a:pt x="456" y="124"/>
                    </a:lnTo>
                    <a:lnTo>
                      <a:pt x="453" y="116"/>
                    </a:lnTo>
                    <a:lnTo>
                      <a:pt x="449" y="110"/>
                    </a:lnTo>
                    <a:lnTo>
                      <a:pt x="444" y="104"/>
                    </a:lnTo>
                    <a:lnTo>
                      <a:pt x="441" y="99"/>
                    </a:lnTo>
                    <a:lnTo>
                      <a:pt x="434" y="94"/>
                    </a:lnTo>
                    <a:lnTo>
                      <a:pt x="427" y="91"/>
                    </a:lnTo>
                    <a:lnTo>
                      <a:pt x="419" y="89"/>
                    </a:lnTo>
                    <a:lnTo>
                      <a:pt x="409" y="88"/>
                    </a:lnTo>
                    <a:lnTo>
                      <a:pt x="406" y="89"/>
                    </a:lnTo>
                    <a:lnTo>
                      <a:pt x="403" y="89"/>
                    </a:lnTo>
                    <a:lnTo>
                      <a:pt x="399" y="90"/>
                    </a:lnTo>
                    <a:lnTo>
                      <a:pt x="394" y="92"/>
                    </a:lnTo>
                    <a:lnTo>
                      <a:pt x="391" y="96"/>
                    </a:lnTo>
                    <a:lnTo>
                      <a:pt x="388" y="101"/>
                    </a:lnTo>
                    <a:lnTo>
                      <a:pt x="386" y="104"/>
                    </a:lnTo>
                    <a:lnTo>
                      <a:pt x="383" y="109"/>
                    </a:lnTo>
                    <a:lnTo>
                      <a:pt x="381" y="113"/>
                    </a:lnTo>
                    <a:lnTo>
                      <a:pt x="379" y="118"/>
                    </a:lnTo>
                    <a:lnTo>
                      <a:pt x="378" y="122"/>
                    </a:lnTo>
                    <a:lnTo>
                      <a:pt x="377" y="129"/>
                    </a:lnTo>
                    <a:lnTo>
                      <a:pt x="376" y="139"/>
                    </a:lnTo>
                    <a:lnTo>
                      <a:pt x="373" y="144"/>
                    </a:lnTo>
                    <a:lnTo>
                      <a:pt x="369" y="146"/>
                    </a:lnTo>
                    <a:lnTo>
                      <a:pt x="366" y="145"/>
                    </a:lnTo>
                    <a:lnTo>
                      <a:pt x="359" y="143"/>
                    </a:lnTo>
                    <a:lnTo>
                      <a:pt x="354" y="139"/>
                    </a:lnTo>
                    <a:lnTo>
                      <a:pt x="349" y="133"/>
                    </a:lnTo>
                    <a:lnTo>
                      <a:pt x="346" y="126"/>
                    </a:lnTo>
                    <a:lnTo>
                      <a:pt x="344" y="123"/>
                    </a:lnTo>
                    <a:lnTo>
                      <a:pt x="343" y="118"/>
                    </a:lnTo>
                    <a:lnTo>
                      <a:pt x="341" y="111"/>
                    </a:lnTo>
                    <a:lnTo>
                      <a:pt x="339" y="105"/>
                    </a:lnTo>
                    <a:lnTo>
                      <a:pt x="337" y="100"/>
                    </a:lnTo>
                    <a:lnTo>
                      <a:pt x="333" y="94"/>
                    </a:lnTo>
                    <a:lnTo>
                      <a:pt x="331" y="91"/>
                    </a:lnTo>
                    <a:lnTo>
                      <a:pt x="327" y="90"/>
                    </a:lnTo>
                    <a:lnTo>
                      <a:pt x="326" y="85"/>
                    </a:lnTo>
                    <a:lnTo>
                      <a:pt x="326" y="80"/>
                    </a:lnTo>
                    <a:lnTo>
                      <a:pt x="324" y="74"/>
                    </a:lnTo>
                    <a:lnTo>
                      <a:pt x="324" y="68"/>
                    </a:lnTo>
                    <a:lnTo>
                      <a:pt x="323" y="62"/>
                    </a:lnTo>
                    <a:lnTo>
                      <a:pt x="323" y="57"/>
                    </a:lnTo>
                    <a:lnTo>
                      <a:pt x="322" y="51"/>
                    </a:lnTo>
                    <a:lnTo>
                      <a:pt x="321" y="47"/>
                    </a:lnTo>
                    <a:lnTo>
                      <a:pt x="317" y="45"/>
                    </a:lnTo>
                    <a:lnTo>
                      <a:pt x="312" y="47"/>
                    </a:lnTo>
                    <a:lnTo>
                      <a:pt x="305" y="48"/>
                    </a:lnTo>
                    <a:lnTo>
                      <a:pt x="302" y="50"/>
                    </a:lnTo>
                    <a:lnTo>
                      <a:pt x="299" y="53"/>
                    </a:lnTo>
                    <a:lnTo>
                      <a:pt x="292" y="54"/>
                    </a:lnTo>
                    <a:lnTo>
                      <a:pt x="280" y="53"/>
                    </a:lnTo>
                    <a:lnTo>
                      <a:pt x="268" y="51"/>
                    </a:lnTo>
                    <a:lnTo>
                      <a:pt x="254" y="47"/>
                    </a:lnTo>
                    <a:lnTo>
                      <a:pt x="240" y="41"/>
                    </a:lnTo>
                    <a:lnTo>
                      <a:pt x="229" y="34"/>
                    </a:lnTo>
                    <a:lnTo>
                      <a:pt x="222" y="25"/>
                    </a:lnTo>
                    <a:lnTo>
                      <a:pt x="220" y="19"/>
                    </a:lnTo>
                    <a:lnTo>
                      <a:pt x="217" y="13"/>
                    </a:lnTo>
                    <a:lnTo>
                      <a:pt x="212" y="9"/>
                    </a:lnTo>
                    <a:lnTo>
                      <a:pt x="207" y="4"/>
                    </a:lnTo>
                    <a:lnTo>
                      <a:pt x="199" y="1"/>
                    </a:lnTo>
                    <a:lnTo>
                      <a:pt x="192" y="0"/>
                    </a:lnTo>
                    <a:lnTo>
                      <a:pt x="185" y="0"/>
                    </a:lnTo>
                    <a:lnTo>
                      <a:pt x="179" y="2"/>
                    </a:lnTo>
                    <a:lnTo>
                      <a:pt x="179" y="3"/>
                    </a:lnTo>
                    <a:lnTo>
                      <a:pt x="179" y="5"/>
                    </a:lnTo>
                    <a:lnTo>
                      <a:pt x="177" y="7"/>
                    </a:lnTo>
                    <a:lnTo>
                      <a:pt x="175" y="9"/>
                    </a:lnTo>
                    <a:lnTo>
                      <a:pt x="173" y="11"/>
                    </a:lnTo>
                    <a:lnTo>
                      <a:pt x="169" y="18"/>
                    </a:lnTo>
                    <a:lnTo>
                      <a:pt x="164" y="22"/>
                    </a:lnTo>
                    <a:lnTo>
                      <a:pt x="158" y="27"/>
                    </a:lnTo>
                    <a:lnTo>
                      <a:pt x="152" y="30"/>
                    </a:lnTo>
                    <a:lnTo>
                      <a:pt x="145" y="33"/>
                    </a:lnTo>
                    <a:lnTo>
                      <a:pt x="140" y="37"/>
                    </a:lnTo>
                    <a:lnTo>
                      <a:pt x="137" y="41"/>
                    </a:lnTo>
                    <a:lnTo>
                      <a:pt x="134" y="47"/>
                    </a:lnTo>
                    <a:lnTo>
                      <a:pt x="130" y="51"/>
                    </a:lnTo>
                    <a:lnTo>
                      <a:pt x="127" y="55"/>
                    </a:lnTo>
                    <a:lnTo>
                      <a:pt x="122" y="58"/>
                    </a:lnTo>
                    <a:lnTo>
                      <a:pt x="117" y="60"/>
                    </a:lnTo>
                    <a:lnTo>
                      <a:pt x="110" y="61"/>
                    </a:lnTo>
                    <a:lnTo>
                      <a:pt x="104" y="62"/>
                    </a:lnTo>
                    <a:lnTo>
                      <a:pt x="96" y="63"/>
                    </a:lnTo>
                    <a:lnTo>
                      <a:pt x="90" y="63"/>
                    </a:lnTo>
                    <a:lnTo>
                      <a:pt x="76" y="68"/>
                    </a:lnTo>
                    <a:lnTo>
                      <a:pt x="64" y="73"/>
                    </a:lnTo>
                    <a:lnTo>
                      <a:pt x="55" y="80"/>
                    </a:lnTo>
                    <a:lnTo>
                      <a:pt x="46" y="86"/>
                    </a:lnTo>
                    <a:lnTo>
                      <a:pt x="39" y="93"/>
                    </a:lnTo>
                    <a:lnTo>
                      <a:pt x="33" y="99"/>
                    </a:lnTo>
                    <a:lnTo>
                      <a:pt x="25" y="103"/>
                    </a:lnTo>
                    <a:lnTo>
                      <a:pt x="16" y="104"/>
                    </a:lnTo>
                    <a:lnTo>
                      <a:pt x="16" y="105"/>
                    </a:lnTo>
                    <a:lnTo>
                      <a:pt x="14" y="110"/>
                    </a:lnTo>
                    <a:lnTo>
                      <a:pt x="9" y="116"/>
                    </a:lnTo>
                    <a:lnTo>
                      <a:pt x="4" y="122"/>
                    </a:lnTo>
                    <a:lnTo>
                      <a:pt x="0" y="124"/>
                    </a:lnTo>
                    <a:lnTo>
                      <a:pt x="0" y="128"/>
                    </a:lnTo>
                    <a:lnTo>
                      <a:pt x="3" y="136"/>
                    </a:lnTo>
                    <a:lnTo>
                      <a:pt x="8" y="149"/>
                    </a:lnTo>
                    <a:lnTo>
                      <a:pt x="13" y="163"/>
                    </a:lnTo>
                    <a:lnTo>
                      <a:pt x="18" y="179"/>
                    </a:lnTo>
                    <a:lnTo>
                      <a:pt x="23" y="193"/>
                    </a:lnTo>
                    <a:lnTo>
                      <a:pt x="26" y="204"/>
                    </a:lnTo>
                    <a:lnTo>
                      <a:pt x="29" y="211"/>
                    </a:lnTo>
                    <a:lnTo>
                      <a:pt x="31" y="215"/>
                    </a:lnTo>
                    <a:lnTo>
                      <a:pt x="33" y="221"/>
                    </a:lnTo>
                    <a:lnTo>
                      <a:pt x="35" y="226"/>
                    </a:lnTo>
                    <a:lnTo>
                      <a:pt x="36" y="232"/>
                    </a:lnTo>
                    <a:lnTo>
                      <a:pt x="39" y="239"/>
                    </a:lnTo>
                    <a:lnTo>
                      <a:pt x="40" y="244"/>
                    </a:lnTo>
                    <a:lnTo>
                      <a:pt x="41" y="250"/>
                    </a:lnTo>
                    <a:lnTo>
                      <a:pt x="43" y="254"/>
                    </a:lnTo>
                    <a:lnTo>
                      <a:pt x="54" y="276"/>
                    </a:lnTo>
                    <a:lnTo>
                      <a:pt x="65" y="297"/>
                    </a:lnTo>
                    <a:lnTo>
                      <a:pt x="78" y="320"/>
                    </a:lnTo>
                    <a:lnTo>
                      <a:pt x="89" y="341"/>
                    </a:lnTo>
                    <a:lnTo>
                      <a:pt x="102" y="363"/>
                    </a:lnTo>
                    <a:lnTo>
                      <a:pt x="114" y="384"/>
                    </a:lnTo>
                    <a:lnTo>
                      <a:pt x="125" y="406"/>
                    </a:lnTo>
                    <a:lnTo>
                      <a:pt x="138" y="427"/>
                    </a:lnTo>
                    <a:lnTo>
                      <a:pt x="140" y="433"/>
                    </a:lnTo>
                    <a:lnTo>
                      <a:pt x="144" y="440"/>
                    </a:lnTo>
                    <a:lnTo>
                      <a:pt x="147" y="449"/>
                    </a:lnTo>
                    <a:lnTo>
                      <a:pt x="150" y="457"/>
                    </a:lnTo>
                    <a:lnTo>
                      <a:pt x="155" y="466"/>
                    </a:lnTo>
                    <a:lnTo>
                      <a:pt x="159" y="474"/>
                    </a:lnTo>
                    <a:lnTo>
                      <a:pt x="164" y="479"/>
                    </a:lnTo>
                    <a:lnTo>
                      <a:pt x="170" y="484"/>
                    </a:lnTo>
                    <a:lnTo>
                      <a:pt x="174" y="486"/>
                    </a:lnTo>
                    <a:lnTo>
                      <a:pt x="179" y="489"/>
                    </a:lnTo>
                    <a:lnTo>
                      <a:pt x="184" y="492"/>
                    </a:lnTo>
                    <a:lnTo>
                      <a:pt x="192" y="494"/>
                    </a:lnTo>
                    <a:lnTo>
                      <a:pt x="198" y="495"/>
                    </a:lnTo>
                    <a:lnTo>
                      <a:pt x="204" y="496"/>
                    </a:lnTo>
                    <a:lnTo>
                      <a:pt x="210" y="495"/>
                    </a:lnTo>
                    <a:lnTo>
                      <a:pt x="215" y="494"/>
                    </a:lnTo>
                    <a:lnTo>
                      <a:pt x="218" y="494"/>
                    </a:lnTo>
                    <a:lnTo>
                      <a:pt x="223" y="492"/>
                    </a:lnTo>
                    <a:lnTo>
                      <a:pt x="228" y="490"/>
                    </a:lnTo>
                    <a:lnTo>
                      <a:pt x="230" y="489"/>
                    </a:lnTo>
                    <a:lnTo>
                      <a:pt x="232" y="494"/>
                    </a:lnTo>
                    <a:lnTo>
                      <a:pt x="233" y="499"/>
                    </a:lnTo>
                    <a:lnTo>
                      <a:pt x="234" y="505"/>
                    </a:lnTo>
                    <a:lnTo>
                      <a:pt x="235" y="510"/>
                    </a:lnTo>
                    <a:lnTo>
                      <a:pt x="238" y="515"/>
                    </a:lnTo>
                    <a:lnTo>
                      <a:pt x="240" y="519"/>
                    </a:lnTo>
                    <a:lnTo>
                      <a:pt x="245" y="521"/>
                    </a:lnTo>
                    <a:lnTo>
                      <a:pt x="253" y="523"/>
                    </a:lnTo>
                    <a:lnTo>
                      <a:pt x="267" y="526"/>
                    </a:lnTo>
                    <a:lnTo>
                      <a:pt x="280" y="528"/>
                    </a:lnTo>
                    <a:lnTo>
                      <a:pt x="297" y="530"/>
                    </a:lnTo>
                    <a:lnTo>
                      <a:pt x="312" y="533"/>
                    </a:lnTo>
                    <a:lnTo>
                      <a:pt x="327" y="536"/>
                    </a:lnTo>
                    <a:lnTo>
                      <a:pt x="342" y="538"/>
                    </a:lnTo>
                    <a:lnTo>
                      <a:pt x="356" y="543"/>
                    </a:lnTo>
                    <a:lnTo>
                      <a:pt x="367" y="548"/>
                    </a:lnTo>
                    <a:lnTo>
                      <a:pt x="373" y="551"/>
                    </a:lnTo>
                    <a:lnTo>
                      <a:pt x="381" y="557"/>
                    </a:lnTo>
                    <a:lnTo>
                      <a:pt x="387" y="561"/>
                    </a:lnTo>
                    <a:lnTo>
                      <a:pt x="393" y="566"/>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715" name="Freeform 46"/>
              <p:cNvSpPr>
                <a:spLocks/>
              </p:cNvSpPr>
              <p:nvPr/>
            </p:nvSpPr>
            <p:spPr bwMode="auto">
              <a:xfrm>
                <a:off x="2698" y="1926"/>
                <a:ext cx="153" cy="188"/>
              </a:xfrm>
              <a:custGeom>
                <a:avLst/>
                <a:gdLst>
                  <a:gd name="T0" fmla="*/ 128 w 458"/>
                  <a:gd name="T1" fmla="*/ 181 h 566"/>
                  <a:gd name="T2" fmla="*/ 125 w 458"/>
                  <a:gd name="T3" fmla="*/ 169 h 566"/>
                  <a:gd name="T4" fmla="*/ 130 w 458"/>
                  <a:gd name="T5" fmla="*/ 159 h 566"/>
                  <a:gd name="T6" fmla="*/ 143 w 458"/>
                  <a:gd name="T7" fmla="*/ 139 h 566"/>
                  <a:gd name="T8" fmla="*/ 150 w 458"/>
                  <a:gd name="T9" fmla="*/ 126 h 566"/>
                  <a:gd name="T10" fmla="*/ 146 w 458"/>
                  <a:gd name="T11" fmla="*/ 106 h 566"/>
                  <a:gd name="T12" fmla="*/ 137 w 458"/>
                  <a:gd name="T13" fmla="*/ 88 h 566"/>
                  <a:gd name="T14" fmla="*/ 137 w 458"/>
                  <a:gd name="T15" fmla="*/ 80 h 566"/>
                  <a:gd name="T16" fmla="*/ 146 w 458"/>
                  <a:gd name="T17" fmla="*/ 74 h 566"/>
                  <a:gd name="T18" fmla="*/ 153 w 458"/>
                  <a:gd name="T19" fmla="*/ 50 h 566"/>
                  <a:gd name="T20" fmla="*/ 151 w 458"/>
                  <a:gd name="T21" fmla="*/ 39 h 566"/>
                  <a:gd name="T22" fmla="*/ 145 w 458"/>
                  <a:gd name="T23" fmla="*/ 31 h 566"/>
                  <a:gd name="T24" fmla="*/ 137 w 458"/>
                  <a:gd name="T25" fmla="*/ 29 h 566"/>
                  <a:gd name="T26" fmla="*/ 132 w 458"/>
                  <a:gd name="T27" fmla="*/ 31 h 566"/>
                  <a:gd name="T28" fmla="*/ 129 w 458"/>
                  <a:gd name="T29" fmla="*/ 35 h 566"/>
                  <a:gd name="T30" fmla="*/ 126 w 458"/>
                  <a:gd name="T31" fmla="*/ 41 h 566"/>
                  <a:gd name="T32" fmla="*/ 125 w 458"/>
                  <a:gd name="T33" fmla="*/ 48 h 566"/>
                  <a:gd name="T34" fmla="*/ 118 w 458"/>
                  <a:gd name="T35" fmla="*/ 46 h 566"/>
                  <a:gd name="T36" fmla="*/ 115 w 458"/>
                  <a:gd name="T37" fmla="*/ 41 h 566"/>
                  <a:gd name="T38" fmla="*/ 113 w 458"/>
                  <a:gd name="T39" fmla="*/ 33 h 566"/>
                  <a:gd name="T40" fmla="*/ 109 w 458"/>
                  <a:gd name="T41" fmla="*/ 30 h 566"/>
                  <a:gd name="T42" fmla="*/ 109 w 458"/>
                  <a:gd name="T43" fmla="*/ 30 h 566"/>
                  <a:gd name="T44" fmla="*/ 108 w 458"/>
                  <a:gd name="T45" fmla="*/ 25 h 566"/>
                  <a:gd name="T46" fmla="*/ 108 w 458"/>
                  <a:gd name="T47" fmla="*/ 17 h 566"/>
                  <a:gd name="T48" fmla="*/ 104 w 458"/>
                  <a:gd name="T49" fmla="*/ 16 h 566"/>
                  <a:gd name="T50" fmla="*/ 101 w 458"/>
                  <a:gd name="T51" fmla="*/ 17 h 566"/>
                  <a:gd name="T52" fmla="*/ 101 w 458"/>
                  <a:gd name="T53" fmla="*/ 17 h 566"/>
                  <a:gd name="T54" fmla="*/ 90 w 458"/>
                  <a:gd name="T55" fmla="*/ 17 h 566"/>
                  <a:gd name="T56" fmla="*/ 74 w 458"/>
                  <a:gd name="T57" fmla="*/ 8 h 566"/>
                  <a:gd name="T58" fmla="*/ 71 w 458"/>
                  <a:gd name="T59" fmla="*/ 3 h 566"/>
                  <a:gd name="T60" fmla="*/ 62 w 458"/>
                  <a:gd name="T61" fmla="*/ 0 h 566"/>
                  <a:gd name="T62" fmla="*/ 60 w 458"/>
                  <a:gd name="T63" fmla="*/ 1 h 566"/>
                  <a:gd name="T64" fmla="*/ 60 w 458"/>
                  <a:gd name="T65" fmla="*/ 2 h 566"/>
                  <a:gd name="T66" fmla="*/ 58 w 458"/>
                  <a:gd name="T67" fmla="*/ 4 h 566"/>
                  <a:gd name="T68" fmla="*/ 51 w 458"/>
                  <a:gd name="T69" fmla="*/ 10 h 566"/>
                  <a:gd name="T70" fmla="*/ 45 w 458"/>
                  <a:gd name="T71" fmla="*/ 16 h 566"/>
                  <a:gd name="T72" fmla="*/ 41 w 458"/>
                  <a:gd name="T73" fmla="*/ 19 h 566"/>
                  <a:gd name="T74" fmla="*/ 32 w 458"/>
                  <a:gd name="T75" fmla="*/ 21 h 566"/>
                  <a:gd name="T76" fmla="*/ 21 w 458"/>
                  <a:gd name="T77" fmla="*/ 24 h 566"/>
                  <a:gd name="T78" fmla="*/ 11 w 458"/>
                  <a:gd name="T79" fmla="*/ 33 h 566"/>
                  <a:gd name="T80" fmla="*/ 5 w 458"/>
                  <a:gd name="T81" fmla="*/ 35 h 566"/>
                  <a:gd name="T82" fmla="*/ 5 w 458"/>
                  <a:gd name="T83" fmla="*/ 35 h 566"/>
                  <a:gd name="T84" fmla="*/ 0 w 458"/>
                  <a:gd name="T85" fmla="*/ 41 h 566"/>
                  <a:gd name="T86" fmla="*/ 3 w 458"/>
                  <a:gd name="T87" fmla="*/ 49 h 566"/>
                  <a:gd name="T88" fmla="*/ 9 w 458"/>
                  <a:gd name="T89" fmla="*/ 68 h 566"/>
                  <a:gd name="T90" fmla="*/ 11 w 458"/>
                  <a:gd name="T91" fmla="*/ 73 h 566"/>
                  <a:gd name="T92" fmla="*/ 13 w 458"/>
                  <a:gd name="T93" fmla="*/ 81 h 566"/>
                  <a:gd name="T94" fmla="*/ 18 w 458"/>
                  <a:gd name="T95" fmla="*/ 92 h 566"/>
                  <a:gd name="T96" fmla="*/ 34 w 458"/>
                  <a:gd name="T97" fmla="*/ 121 h 566"/>
                  <a:gd name="T98" fmla="*/ 46 w 458"/>
                  <a:gd name="T99" fmla="*/ 142 h 566"/>
                  <a:gd name="T100" fmla="*/ 50 w 458"/>
                  <a:gd name="T101" fmla="*/ 152 h 566"/>
                  <a:gd name="T102" fmla="*/ 57 w 458"/>
                  <a:gd name="T103" fmla="*/ 161 h 566"/>
                  <a:gd name="T104" fmla="*/ 61 w 458"/>
                  <a:gd name="T105" fmla="*/ 163 h 566"/>
                  <a:gd name="T106" fmla="*/ 70 w 458"/>
                  <a:gd name="T107" fmla="*/ 164 h 566"/>
                  <a:gd name="T108" fmla="*/ 74 w 458"/>
                  <a:gd name="T109" fmla="*/ 163 h 566"/>
                  <a:gd name="T110" fmla="*/ 78 w 458"/>
                  <a:gd name="T111" fmla="*/ 164 h 566"/>
                  <a:gd name="T112" fmla="*/ 80 w 458"/>
                  <a:gd name="T113" fmla="*/ 171 h 566"/>
                  <a:gd name="T114" fmla="*/ 85 w 458"/>
                  <a:gd name="T115" fmla="*/ 174 h 566"/>
                  <a:gd name="T116" fmla="*/ 104 w 458"/>
                  <a:gd name="T117" fmla="*/ 177 h 566"/>
                  <a:gd name="T118" fmla="*/ 123 w 458"/>
                  <a:gd name="T119" fmla="*/ 182 h 566"/>
                  <a:gd name="T120" fmla="*/ 129 w 458"/>
                  <a:gd name="T121" fmla="*/ 186 h 5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58"/>
                  <a:gd name="T184" fmla="*/ 0 h 566"/>
                  <a:gd name="T185" fmla="*/ 458 w 458"/>
                  <a:gd name="T186" fmla="*/ 566 h 5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58" h="566">
                    <a:moveTo>
                      <a:pt x="393" y="566"/>
                    </a:moveTo>
                    <a:lnTo>
                      <a:pt x="393" y="566"/>
                    </a:lnTo>
                    <a:lnTo>
                      <a:pt x="388" y="556"/>
                    </a:lnTo>
                    <a:lnTo>
                      <a:pt x="383" y="546"/>
                    </a:lnTo>
                    <a:lnTo>
                      <a:pt x="379" y="537"/>
                    </a:lnTo>
                    <a:lnTo>
                      <a:pt x="376" y="528"/>
                    </a:lnTo>
                    <a:lnTo>
                      <a:pt x="373" y="519"/>
                    </a:lnTo>
                    <a:lnTo>
                      <a:pt x="373" y="509"/>
                    </a:lnTo>
                    <a:lnTo>
                      <a:pt x="376" y="499"/>
                    </a:lnTo>
                    <a:lnTo>
                      <a:pt x="379" y="489"/>
                    </a:lnTo>
                    <a:lnTo>
                      <a:pt x="388" y="479"/>
                    </a:lnTo>
                    <a:lnTo>
                      <a:pt x="398" y="466"/>
                    </a:lnTo>
                    <a:lnTo>
                      <a:pt x="408" y="450"/>
                    </a:lnTo>
                    <a:lnTo>
                      <a:pt x="419" y="434"/>
                    </a:lnTo>
                    <a:lnTo>
                      <a:pt x="429" y="418"/>
                    </a:lnTo>
                    <a:lnTo>
                      <a:pt x="439" y="403"/>
                    </a:lnTo>
                    <a:lnTo>
                      <a:pt x="446" y="389"/>
                    </a:lnTo>
                    <a:lnTo>
                      <a:pt x="449" y="378"/>
                    </a:lnTo>
                    <a:lnTo>
                      <a:pt x="449" y="363"/>
                    </a:lnTo>
                    <a:lnTo>
                      <a:pt x="447" y="348"/>
                    </a:lnTo>
                    <a:lnTo>
                      <a:pt x="442" y="334"/>
                    </a:lnTo>
                    <a:lnTo>
                      <a:pt x="436" y="320"/>
                    </a:lnTo>
                    <a:lnTo>
                      <a:pt x="429" y="306"/>
                    </a:lnTo>
                    <a:lnTo>
                      <a:pt x="422" y="293"/>
                    </a:lnTo>
                    <a:lnTo>
                      <a:pt x="414" y="278"/>
                    </a:lnTo>
                    <a:lnTo>
                      <a:pt x="409" y="265"/>
                    </a:lnTo>
                    <a:lnTo>
                      <a:pt x="409" y="256"/>
                    </a:lnTo>
                    <a:lnTo>
                      <a:pt x="409" y="248"/>
                    </a:lnTo>
                    <a:lnTo>
                      <a:pt x="411" y="242"/>
                    </a:lnTo>
                    <a:lnTo>
                      <a:pt x="417" y="236"/>
                    </a:lnTo>
                    <a:lnTo>
                      <a:pt x="428" y="232"/>
                    </a:lnTo>
                    <a:lnTo>
                      <a:pt x="438" y="222"/>
                    </a:lnTo>
                    <a:lnTo>
                      <a:pt x="447" y="206"/>
                    </a:lnTo>
                    <a:lnTo>
                      <a:pt x="452" y="189"/>
                    </a:lnTo>
                    <a:lnTo>
                      <a:pt x="456" y="169"/>
                    </a:lnTo>
                    <a:lnTo>
                      <a:pt x="458" y="151"/>
                    </a:lnTo>
                    <a:lnTo>
                      <a:pt x="458" y="135"/>
                    </a:lnTo>
                    <a:lnTo>
                      <a:pt x="456" y="124"/>
                    </a:lnTo>
                    <a:lnTo>
                      <a:pt x="453" y="116"/>
                    </a:lnTo>
                    <a:lnTo>
                      <a:pt x="449" y="110"/>
                    </a:lnTo>
                    <a:lnTo>
                      <a:pt x="444" y="104"/>
                    </a:lnTo>
                    <a:lnTo>
                      <a:pt x="441" y="99"/>
                    </a:lnTo>
                    <a:lnTo>
                      <a:pt x="434" y="94"/>
                    </a:lnTo>
                    <a:lnTo>
                      <a:pt x="427" y="91"/>
                    </a:lnTo>
                    <a:lnTo>
                      <a:pt x="419" y="89"/>
                    </a:lnTo>
                    <a:lnTo>
                      <a:pt x="409" y="88"/>
                    </a:lnTo>
                    <a:lnTo>
                      <a:pt x="406" y="89"/>
                    </a:lnTo>
                    <a:lnTo>
                      <a:pt x="403" y="89"/>
                    </a:lnTo>
                    <a:lnTo>
                      <a:pt x="399" y="90"/>
                    </a:lnTo>
                    <a:lnTo>
                      <a:pt x="394" y="92"/>
                    </a:lnTo>
                    <a:lnTo>
                      <a:pt x="391" y="96"/>
                    </a:lnTo>
                    <a:lnTo>
                      <a:pt x="388" y="101"/>
                    </a:lnTo>
                    <a:lnTo>
                      <a:pt x="386" y="104"/>
                    </a:lnTo>
                    <a:lnTo>
                      <a:pt x="383" y="109"/>
                    </a:lnTo>
                    <a:lnTo>
                      <a:pt x="381" y="113"/>
                    </a:lnTo>
                    <a:lnTo>
                      <a:pt x="379" y="118"/>
                    </a:lnTo>
                    <a:lnTo>
                      <a:pt x="378" y="122"/>
                    </a:lnTo>
                    <a:lnTo>
                      <a:pt x="377" y="129"/>
                    </a:lnTo>
                    <a:lnTo>
                      <a:pt x="376" y="139"/>
                    </a:lnTo>
                    <a:lnTo>
                      <a:pt x="373" y="144"/>
                    </a:lnTo>
                    <a:lnTo>
                      <a:pt x="369" y="146"/>
                    </a:lnTo>
                    <a:lnTo>
                      <a:pt x="366" y="145"/>
                    </a:lnTo>
                    <a:lnTo>
                      <a:pt x="359" y="143"/>
                    </a:lnTo>
                    <a:lnTo>
                      <a:pt x="354" y="139"/>
                    </a:lnTo>
                    <a:lnTo>
                      <a:pt x="349" y="133"/>
                    </a:lnTo>
                    <a:lnTo>
                      <a:pt x="346" y="126"/>
                    </a:lnTo>
                    <a:lnTo>
                      <a:pt x="344" y="123"/>
                    </a:lnTo>
                    <a:lnTo>
                      <a:pt x="343" y="118"/>
                    </a:lnTo>
                    <a:lnTo>
                      <a:pt x="341" y="111"/>
                    </a:lnTo>
                    <a:lnTo>
                      <a:pt x="339" y="105"/>
                    </a:lnTo>
                    <a:lnTo>
                      <a:pt x="337" y="100"/>
                    </a:lnTo>
                    <a:lnTo>
                      <a:pt x="333" y="94"/>
                    </a:lnTo>
                    <a:lnTo>
                      <a:pt x="331" y="91"/>
                    </a:lnTo>
                    <a:lnTo>
                      <a:pt x="327" y="90"/>
                    </a:lnTo>
                    <a:lnTo>
                      <a:pt x="326" y="85"/>
                    </a:lnTo>
                    <a:lnTo>
                      <a:pt x="326" y="80"/>
                    </a:lnTo>
                    <a:lnTo>
                      <a:pt x="324" y="74"/>
                    </a:lnTo>
                    <a:lnTo>
                      <a:pt x="324" y="68"/>
                    </a:lnTo>
                    <a:lnTo>
                      <a:pt x="323" y="62"/>
                    </a:lnTo>
                    <a:lnTo>
                      <a:pt x="323" y="57"/>
                    </a:lnTo>
                    <a:lnTo>
                      <a:pt x="322" y="51"/>
                    </a:lnTo>
                    <a:lnTo>
                      <a:pt x="321" y="47"/>
                    </a:lnTo>
                    <a:lnTo>
                      <a:pt x="317" y="45"/>
                    </a:lnTo>
                    <a:lnTo>
                      <a:pt x="312" y="47"/>
                    </a:lnTo>
                    <a:lnTo>
                      <a:pt x="305" y="48"/>
                    </a:lnTo>
                    <a:lnTo>
                      <a:pt x="302" y="50"/>
                    </a:lnTo>
                    <a:lnTo>
                      <a:pt x="299" y="53"/>
                    </a:lnTo>
                    <a:lnTo>
                      <a:pt x="292" y="54"/>
                    </a:lnTo>
                    <a:lnTo>
                      <a:pt x="280" y="53"/>
                    </a:lnTo>
                    <a:lnTo>
                      <a:pt x="268" y="51"/>
                    </a:lnTo>
                    <a:lnTo>
                      <a:pt x="254" y="47"/>
                    </a:lnTo>
                    <a:lnTo>
                      <a:pt x="240" y="41"/>
                    </a:lnTo>
                    <a:lnTo>
                      <a:pt x="229" y="34"/>
                    </a:lnTo>
                    <a:lnTo>
                      <a:pt x="222" y="25"/>
                    </a:lnTo>
                    <a:lnTo>
                      <a:pt x="220" y="19"/>
                    </a:lnTo>
                    <a:lnTo>
                      <a:pt x="217" y="13"/>
                    </a:lnTo>
                    <a:lnTo>
                      <a:pt x="212" y="9"/>
                    </a:lnTo>
                    <a:lnTo>
                      <a:pt x="207" y="4"/>
                    </a:lnTo>
                    <a:lnTo>
                      <a:pt x="199" y="1"/>
                    </a:lnTo>
                    <a:lnTo>
                      <a:pt x="192" y="0"/>
                    </a:lnTo>
                    <a:lnTo>
                      <a:pt x="185" y="0"/>
                    </a:lnTo>
                    <a:lnTo>
                      <a:pt x="179" y="2"/>
                    </a:lnTo>
                    <a:lnTo>
                      <a:pt x="179" y="3"/>
                    </a:lnTo>
                    <a:lnTo>
                      <a:pt x="179" y="5"/>
                    </a:lnTo>
                    <a:lnTo>
                      <a:pt x="177" y="7"/>
                    </a:lnTo>
                    <a:lnTo>
                      <a:pt x="175" y="9"/>
                    </a:lnTo>
                    <a:lnTo>
                      <a:pt x="173" y="11"/>
                    </a:lnTo>
                    <a:lnTo>
                      <a:pt x="169" y="18"/>
                    </a:lnTo>
                    <a:lnTo>
                      <a:pt x="164" y="22"/>
                    </a:lnTo>
                    <a:lnTo>
                      <a:pt x="158" y="27"/>
                    </a:lnTo>
                    <a:lnTo>
                      <a:pt x="152" y="30"/>
                    </a:lnTo>
                    <a:lnTo>
                      <a:pt x="145" y="33"/>
                    </a:lnTo>
                    <a:lnTo>
                      <a:pt x="140" y="37"/>
                    </a:lnTo>
                    <a:lnTo>
                      <a:pt x="137" y="41"/>
                    </a:lnTo>
                    <a:lnTo>
                      <a:pt x="134" y="47"/>
                    </a:lnTo>
                    <a:lnTo>
                      <a:pt x="130" y="51"/>
                    </a:lnTo>
                    <a:lnTo>
                      <a:pt x="127" y="55"/>
                    </a:lnTo>
                    <a:lnTo>
                      <a:pt x="122" y="58"/>
                    </a:lnTo>
                    <a:lnTo>
                      <a:pt x="117" y="60"/>
                    </a:lnTo>
                    <a:lnTo>
                      <a:pt x="110" y="61"/>
                    </a:lnTo>
                    <a:lnTo>
                      <a:pt x="104" y="62"/>
                    </a:lnTo>
                    <a:lnTo>
                      <a:pt x="96" y="63"/>
                    </a:lnTo>
                    <a:lnTo>
                      <a:pt x="90" y="63"/>
                    </a:lnTo>
                    <a:lnTo>
                      <a:pt x="76" y="68"/>
                    </a:lnTo>
                    <a:lnTo>
                      <a:pt x="64" y="73"/>
                    </a:lnTo>
                    <a:lnTo>
                      <a:pt x="55" y="80"/>
                    </a:lnTo>
                    <a:lnTo>
                      <a:pt x="46" y="86"/>
                    </a:lnTo>
                    <a:lnTo>
                      <a:pt x="39" y="93"/>
                    </a:lnTo>
                    <a:lnTo>
                      <a:pt x="33" y="99"/>
                    </a:lnTo>
                    <a:lnTo>
                      <a:pt x="25" y="103"/>
                    </a:lnTo>
                    <a:lnTo>
                      <a:pt x="16" y="104"/>
                    </a:lnTo>
                    <a:lnTo>
                      <a:pt x="16" y="105"/>
                    </a:lnTo>
                    <a:lnTo>
                      <a:pt x="14" y="110"/>
                    </a:lnTo>
                    <a:lnTo>
                      <a:pt x="9" y="116"/>
                    </a:lnTo>
                    <a:lnTo>
                      <a:pt x="4" y="122"/>
                    </a:lnTo>
                    <a:lnTo>
                      <a:pt x="0" y="124"/>
                    </a:lnTo>
                    <a:lnTo>
                      <a:pt x="0" y="128"/>
                    </a:lnTo>
                    <a:lnTo>
                      <a:pt x="3" y="136"/>
                    </a:lnTo>
                    <a:lnTo>
                      <a:pt x="8" y="149"/>
                    </a:lnTo>
                    <a:lnTo>
                      <a:pt x="13" y="163"/>
                    </a:lnTo>
                    <a:lnTo>
                      <a:pt x="18" y="179"/>
                    </a:lnTo>
                    <a:lnTo>
                      <a:pt x="23" y="193"/>
                    </a:lnTo>
                    <a:lnTo>
                      <a:pt x="26" y="204"/>
                    </a:lnTo>
                    <a:lnTo>
                      <a:pt x="29" y="211"/>
                    </a:lnTo>
                    <a:lnTo>
                      <a:pt x="31" y="215"/>
                    </a:lnTo>
                    <a:lnTo>
                      <a:pt x="33" y="221"/>
                    </a:lnTo>
                    <a:lnTo>
                      <a:pt x="35" y="226"/>
                    </a:lnTo>
                    <a:lnTo>
                      <a:pt x="36" y="232"/>
                    </a:lnTo>
                    <a:lnTo>
                      <a:pt x="39" y="239"/>
                    </a:lnTo>
                    <a:lnTo>
                      <a:pt x="40" y="244"/>
                    </a:lnTo>
                    <a:lnTo>
                      <a:pt x="41" y="250"/>
                    </a:lnTo>
                    <a:lnTo>
                      <a:pt x="43" y="254"/>
                    </a:lnTo>
                    <a:lnTo>
                      <a:pt x="54" y="276"/>
                    </a:lnTo>
                    <a:lnTo>
                      <a:pt x="65" y="297"/>
                    </a:lnTo>
                    <a:lnTo>
                      <a:pt x="78" y="320"/>
                    </a:lnTo>
                    <a:lnTo>
                      <a:pt x="89" y="341"/>
                    </a:lnTo>
                    <a:lnTo>
                      <a:pt x="102" y="363"/>
                    </a:lnTo>
                    <a:lnTo>
                      <a:pt x="114" y="384"/>
                    </a:lnTo>
                    <a:lnTo>
                      <a:pt x="125" y="406"/>
                    </a:lnTo>
                    <a:lnTo>
                      <a:pt x="138" y="427"/>
                    </a:lnTo>
                    <a:lnTo>
                      <a:pt x="140" y="433"/>
                    </a:lnTo>
                    <a:lnTo>
                      <a:pt x="144" y="440"/>
                    </a:lnTo>
                    <a:lnTo>
                      <a:pt x="147" y="449"/>
                    </a:lnTo>
                    <a:lnTo>
                      <a:pt x="150" y="457"/>
                    </a:lnTo>
                    <a:lnTo>
                      <a:pt x="155" y="466"/>
                    </a:lnTo>
                    <a:lnTo>
                      <a:pt x="159" y="474"/>
                    </a:lnTo>
                    <a:lnTo>
                      <a:pt x="164" y="479"/>
                    </a:lnTo>
                    <a:lnTo>
                      <a:pt x="170" y="484"/>
                    </a:lnTo>
                    <a:lnTo>
                      <a:pt x="174" y="486"/>
                    </a:lnTo>
                    <a:lnTo>
                      <a:pt x="179" y="489"/>
                    </a:lnTo>
                    <a:lnTo>
                      <a:pt x="184" y="492"/>
                    </a:lnTo>
                    <a:lnTo>
                      <a:pt x="192" y="494"/>
                    </a:lnTo>
                    <a:lnTo>
                      <a:pt x="198" y="495"/>
                    </a:lnTo>
                    <a:lnTo>
                      <a:pt x="204" y="496"/>
                    </a:lnTo>
                    <a:lnTo>
                      <a:pt x="210" y="495"/>
                    </a:lnTo>
                    <a:lnTo>
                      <a:pt x="215" y="494"/>
                    </a:lnTo>
                    <a:lnTo>
                      <a:pt x="218" y="494"/>
                    </a:lnTo>
                    <a:lnTo>
                      <a:pt x="223" y="492"/>
                    </a:lnTo>
                    <a:lnTo>
                      <a:pt x="228" y="490"/>
                    </a:lnTo>
                    <a:lnTo>
                      <a:pt x="230" y="489"/>
                    </a:lnTo>
                    <a:lnTo>
                      <a:pt x="232" y="494"/>
                    </a:lnTo>
                    <a:lnTo>
                      <a:pt x="233" y="499"/>
                    </a:lnTo>
                    <a:lnTo>
                      <a:pt x="234" y="505"/>
                    </a:lnTo>
                    <a:lnTo>
                      <a:pt x="235" y="510"/>
                    </a:lnTo>
                    <a:lnTo>
                      <a:pt x="238" y="515"/>
                    </a:lnTo>
                    <a:lnTo>
                      <a:pt x="240" y="519"/>
                    </a:lnTo>
                    <a:lnTo>
                      <a:pt x="245" y="521"/>
                    </a:lnTo>
                    <a:lnTo>
                      <a:pt x="253" y="523"/>
                    </a:lnTo>
                    <a:lnTo>
                      <a:pt x="267" y="526"/>
                    </a:lnTo>
                    <a:lnTo>
                      <a:pt x="280" y="528"/>
                    </a:lnTo>
                    <a:lnTo>
                      <a:pt x="297" y="530"/>
                    </a:lnTo>
                    <a:lnTo>
                      <a:pt x="312" y="533"/>
                    </a:lnTo>
                    <a:lnTo>
                      <a:pt x="327" y="536"/>
                    </a:lnTo>
                    <a:lnTo>
                      <a:pt x="342" y="538"/>
                    </a:lnTo>
                    <a:lnTo>
                      <a:pt x="356" y="543"/>
                    </a:lnTo>
                    <a:lnTo>
                      <a:pt x="367" y="548"/>
                    </a:lnTo>
                    <a:lnTo>
                      <a:pt x="373" y="551"/>
                    </a:lnTo>
                    <a:lnTo>
                      <a:pt x="381" y="557"/>
                    </a:lnTo>
                    <a:lnTo>
                      <a:pt x="387" y="561"/>
                    </a:lnTo>
                    <a:lnTo>
                      <a:pt x="393" y="56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6" name="Freeform 47"/>
              <p:cNvSpPr>
                <a:spLocks/>
              </p:cNvSpPr>
              <p:nvPr/>
            </p:nvSpPr>
            <p:spPr bwMode="auto">
              <a:xfrm>
                <a:off x="2758" y="2059"/>
                <a:ext cx="16" cy="8"/>
              </a:xfrm>
              <a:custGeom>
                <a:avLst/>
                <a:gdLst>
                  <a:gd name="T0" fmla="*/ 0 w 48"/>
                  <a:gd name="T1" fmla="*/ 6 h 23"/>
                  <a:gd name="T2" fmla="*/ 1 w 48"/>
                  <a:gd name="T3" fmla="*/ 6 h 23"/>
                  <a:gd name="T4" fmla="*/ 2 w 48"/>
                  <a:gd name="T5" fmla="*/ 5 h 23"/>
                  <a:gd name="T6" fmla="*/ 4 w 48"/>
                  <a:gd name="T7" fmla="*/ 4 h 23"/>
                  <a:gd name="T8" fmla="*/ 7 w 48"/>
                  <a:gd name="T9" fmla="*/ 2 h 23"/>
                  <a:gd name="T10" fmla="*/ 10 w 48"/>
                  <a:gd name="T11" fmla="*/ 2 h 23"/>
                  <a:gd name="T12" fmla="*/ 13 w 48"/>
                  <a:gd name="T13" fmla="*/ 1 h 23"/>
                  <a:gd name="T14" fmla="*/ 15 w 48"/>
                  <a:gd name="T15" fmla="*/ 0 h 23"/>
                  <a:gd name="T16" fmla="*/ 16 w 48"/>
                  <a:gd name="T17" fmla="*/ 0 h 23"/>
                  <a:gd name="T18" fmla="*/ 16 w 48"/>
                  <a:gd name="T19" fmla="*/ 2 h 23"/>
                  <a:gd name="T20" fmla="*/ 14 w 48"/>
                  <a:gd name="T21" fmla="*/ 4 h 23"/>
                  <a:gd name="T22" fmla="*/ 12 w 48"/>
                  <a:gd name="T23" fmla="*/ 6 h 23"/>
                  <a:gd name="T24" fmla="*/ 10 w 48"/>
                  <a:gd name="T25" fmla="*/ 8 h 23"/>
                  <a:gd name="T26" fmla="*/ 9 w 48"/>
                  <a:gd name="T27" fmla="*/ 8 h 23"/>
                  <a:gd name="T28" fmla="*/ 9 w 48"/>
                  <a:gd name="T29" fmla="*/ 8 h 23"/>
                  <a:gd name="T30" fmla="*/ 9 w 48"/>
                  <a:gd name="T31" fmla="*/ 8 h 23"/>
                  <a:gd name="T32" fmla="*/ 8 w 48"/>
                  <a:gd name="T33" fmla="*/ 8 h 23"/>
                  <a:gd name="T34" fmla="*/ 7 w 48"/>
                  <a:gd name="T35" fmla="*/ 8 h 23"/>
                  <a:gd name="T36" fmla="*/ 5 w 48"/>
                  <a:gd name="T37" fmla="*/ 8 h 23"/>
                  <a:gd name="T38" fmla="*/ 3 w 48"/>
                  <a:gd name="T39" fmla="*/ 8 h 23"/>
                  <a:gd name="T40" fmla="*/ 1 w 48"/>
                  <a:gd name="T41" fmla="*/ 8 h 23"/>
                  <a:gd name="T42" fmla="*/ 1 w 48"/>
                  <a:gd name="T43" fmla="*/ 7 h 23"/>
                  <a:gd name="T44" fmla="*/ 1 w 48"/>
                  <a:gd name="T45" fmla="*/ 6 h 23"/>
                  <a:gd name="T46" fmla="*/ 0 w 48"/>
                  <a:gd name="T47" fmla="*/ 6 h 23"/>
                  <a:gd name="T48" fmla="*/ 0 w 48"/>
                  <a:gd name="T49" fmla="*/ 6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23"/>
                  <a:gd name="T77" fmla="*/ 48 w 48"/>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23">
                    <a:moveTo>
                      <a:pt x="0" y="18"/>
                    </a:moveTo>
                    <a:lnTo>
                      <a:pt x="2" y="16"/>
                    </a:lnTo>
                    <a:lnTo>
                      <a:pt x="7" y="14"/>
                    </a:lnTo>
                    <a:lnTo>
                      <a:pt x="13" y="11"/>
                    </a:lnTo>
                    <a:lnTo>
                      <a:pt x="22" y="7"/>
                    </a:lnTo>
                    <a:lnTo>
                      <a:pt x="29" y="5"/>
                    </a:lnTo>
                    <a:lnTo>
                      <a:pt x="38" y="2"/>
                    </a:lnTo>
                    <a:lnTo>
                      <a:pt x="44" y="1"/>
                    </a:lnTo>
                    <a:lnTo>
                      <a:pt x="48" y="0"/>
                    </a:lnTo>
                    <a:lnTo>
                      <a:pt x="48" y="5"/>
                    </a:lnTo>
                    <a:lnTo>
                      <a:pt x="43" y="12"/>
                    </a:lnTo>
                    <a:lnTo>
                      <a:pt x="35" y="17"/>
                    </a:lnTo>
                    <a:lnTo>
                      <a:pt x="29" y="22"/>
                    </a:lnTo>
                    <a:lnTo>
                      <a:pt x="28" y="22"/>
                    </a:lnTo>
                    <a:lnTo>
                      <a:pt x="27" y="22"/>
                    </a:lnTo>
                    <a:lnTo>
                      <a:pt x="25" y="22"/>
                    </a:lnTo>
                    <a:lnTo>
                      <a:pt x="20" y="23"/>
                    </a:lnTo>
                    <a:lnTo>
                      <a:pt x="14" y="23"/>
                    </a:lnTo>
                    <a:lnTo>
                      <a:pt x="8" y="22"/>
                    </a:lnTo>
                    <a:lnTo>
                      <a:pt x="3" y="22"/>
                    </a:lnTo>
                    <a:lnTo>
                      <a:pt x="3" y="20"/>
                    </a:lnTo>
                    <a:lnTo>
                      <a:pt x="2" y="18"/>
                    </a:lnTo>
                    <a:lnTo>
                      <a:pt x="0" y="18"/>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17" name="Freeform 48"/>
              <p:cNvSpPr>
                <a:spLocks/>
              </p:cNvSpPr>
              <p:nvPr/>
            </p:nvSpPr>
            <p:spPr bwMode="auto">
              <a:xfrm>
                <a:off x="2758" y="2059"/>
                <a:ext cx="16" cy="8"/>
              </a:xfrm>
              <a:custGeom>
                <a:avLst/>
                <a:gdLst>
                  <a:gd name="T0" fmla="*/ 0 w 48"/>
                  <a:gd name="T1" fmla="*/ 6 h 23"/>
                  <a:gd name="T2" fmla="*/ 0 w 48"/>
                  <a:gd name="T3" fmla="*/ 6 h 23"/>
                  <a:gd name="T4" fmla="*/ 1 w 48"/>
                  <a:gd name="T5" fmla="*/ 6 h 23"/>
                  <a:gd name="T6" fmla="*/ 2 w 48"/>
                  <a:gd name="T7" fmla="*/ 5 h 23"/>
                  <a:gd name="T8" fmla="*/ 4 w 48"/>
                  <a:gd name="T9" fmla="*/ 4 h 23"/>
                  <a:gd name="T10" fmla="*/ 7 w 48"/>
                  <a:gd name="T11" fmla="*/ 2 h 23"/>
                  <a:gd name="T12" fmla="*/ 10 w 48"/>
                  <a:gd name="T13" fmla="*/ 2 h 23"/>
                  <a:gd name="T14" fmla="*/ 13 w 48"/>
                  <a:gd name="T15" fmla="*/ 1 h 23"/>
                  <a:gd name="T16" fmla="*/ 15 w 48"/>
                  <a:gd name="T17" fmla="*/ 0 h 23"/>
                  <a:gd name="T18" fmla="*/ 16 w 48"/>
                  <a:gd name="T19" fmla="*/ 0 h 23"/>
                  <a:gd name="T20" fmla="*/ 16 w 48"/>
                  <a:gd name="T21" fmla="*/ 0 h 23"/>
                  <a:gd name="T22" fmla="*/ 16 w 48"/>
                  <a:gd name="T23" fmla="*/ 2 h 23"/>
                  <a:gd name="T24" fmla="*/ 14 w 48"/>
                  <a:gd name="T25" fmla="*/ 4 h 23"/>
                  <a:gd name="T26" fmla="*/ 12 w 48"/>
                  <a:gd name="T27" fmla="*/ 6 h 23"/>
                  <a:gd name="T28" fmla="*/ 10 w 48"/>
                  <a:gd name="T29" fmla="*/ 8 h 23"/>
                  <a:gd name="T30" fmla="*/ 10 w 48"/>
                  <a:gd name="T31" fmla="*/ 8 h 23"/>
                  <a:gd name="T32" fmla="*/ 9 w 48"/>
                  <a:gd name="T33" fmla="*/ 8 h 23"/>
                  <a:gd name="T34" fmla="*/ 9 w 48"/>
                  <a:gd name="T35" fmla="*/ 8 h 23"/>
                  <a:gd name="T36" fmla="*/ 9 w 48"/>
                  <a:gd name="T37" fmla="*/ 8 h 23"/>
                  <a:gd name="T38" fmla="*/ 8 w 48"/>
                  <a:gd name="T39" fmla="*/ 8 h 23"/>
                  <a:gd name="T40" fmla="*/ 8 w 48"/>
                  <a:gd name="T41" fmla="*/ 8 h 23"/>
                  <a:gd name="T42" fmla="*/ 7 w 48"/>
                  <a:gd name="T43" fmla="*/ 8 h 23"/>
                  <a:gd name="T44" fmla="*/ 5 w 48"/>
                  <a:gd name="T45" fmla="*/ 8 h 23"/>
                  <a:gd name="T46" fmla="*/ 3 w 48"/>
                  <a:gd name="T47" fmla="*/ 8 h 23"/>
                  <a:gd name="T48" fmla="*/ 1 w 48"/>
                  <a:gd name="T49" fmla="*/ 8 h 23"/>
                  <a:gd name="T50" fmla="*/ 1 w 48"/>
                  <a:gd name="T51" fmla="*/ 8 h 23"/>
                  <a:gd name="T52" fmla="*/ 1 w 48"/>
                  <a:gd name="T53" fmla="*/ 7 h 23"/>
                  <a:gd name="T54" fmla="*/ 1 w 48"/>
                  <a:gd name="T55" fmla="*/ 6 h 23"/>
                  <a:gd name="T56" fmla="*/ 0 w 48"/>
                  <a:gd name="T57" fmla="*/ 6 h 23"/>
                  <a:gd name="T58" fmla="*/ 0 w 48"/>
                  <a:gd name="T59" fmla="*/ 6 h 2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8"/>
                  <a:gd name="T91" fmla="*/ 0 h 23"/>
                  <a:gd name="T92" fmla="*/ 48 w 48"/>
                  <a:gd name="T93" fmla="*/ 23 h 2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8" h="23">
                    <a:moveTo>
                      <a:pt x="0" y="18"/>
                    </a:moveTo>
                    <a:lnTo>
                      <a:pt x="0" y="18"/>
                    </a:lnTo>
                    <a:lnTo>
                      <a:pt x="2" y="16"/>
                    </a:lnTo>
                    <a:lnTo>
                      <a:pt x="7" y="14"/>
                    </a:lnTo>
                    <a:lnTo>
                      <a:pt x="13" y="11"/>
                    </a:lnTo>
                    <a:lnTo>
                      <a:pt x="22" y="7"/>
                    </a:lnTo>
                    <a:lnTo>
                      <a:pt x="29" y="5"/>
                    </a:lnTo>
                    <a:lnTo>
                      <a:pt x="38" y="2"/>
                    </a:lnTo>
                    <a:lnTo>
                      <a:pt x="44" y="1"/>
                    </a:lnTo>
                    <a:lnTo>
                      <a:pt x="48" y="0"/>
                    </a:lnTo>
                    <a:lnTo>
                      <a:pt x="48" y="5"/>
                    </a:lnTo>
                    <a:lnTo>
                      <a:pt x="43" y="12"/>
                    </a:lnTo>
                    <a:lnTo>
                      <a:pt x="35" y="17"/>
                    </a:lnTo>
                    <a:lnTo>
                      <a:pt x="29" y="22"/>
                    </a:lnTo>
                    <a:lnTo>
                      <a:pt x="28" y="22"/>
                    </a:lnTo>
                    <a:lnTo>
                      <a:pt x="27" y="22"/>
                    </a:lnTo>
                    <a:lnTo>
                      <a:pt x="25" y="22"/>
                    </a:lnTo>
                    <a:lnTo>
                      <a:pt x="20" y="23"/>
                    </a:lnTo>
                    <a:lnTo>
                      <a:pt x="14" y="23"/>
                    </a:lnTo>
                    <a:lnTo>
                      <a:pt x="8" y="22"/>
                    </a:lnTo>
                    <a:lnTo>
                      <a:pt x="3" y="22"/>
                    </a:lnTo>
                    <a:lnTo>
                      <a:pt x="3" y="20"/>
                    </a:lnTo>
                    <a:lnTo>
                      <a:pt x="2" y="18"/>
                    </a:lnTo>
                    <a:lnTo>
                      <a:pt x="0" y="18"/>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8" name="Freeform 49"/>
              <p:cNvSpPr>
                <a:spLocks/>
              </p:cNvSpPr>
              <p:nvPr/>
            </p:nvSpPr>
            <p:spPr bwMode="auto">
              <a:xfrm>
                <a:off x="2746" y="2047"/>
                <a:ext cx="38" cy="11"/>
              </a:xfrm>
              <a:custGeom>
                <a:avLst/>
                <a:gdLst>
                  <a:gd name="T0" fmla="*/ 6 w 115"/>
                  <a:gd name="T1" fmla="*/ 11 h 35"/>
                  <a:gd name="T2" fmla="*/ 2 w 115"/>
                  <a:gd name="T3" fmla="*/ 11 h 35"/>
                  <a:gd name="T4" fmla="*/ 0 w 115"/>
                  <a:gd name="T5" fmla="*/ 10 h 35"/>
                  <a:gd name="T6" fmla="*/ 0 w 115"/>
                  <a:gd name="T7" fmla="*/ 10 h 35"/>
                  <a:gd name="T8" fmla="*/ 0 w 115"/>
                  <a:gd name="T9" fmla="*/ 8 h 35"/>
                  <a:gd name="T10" fmla="*/ 2 w 115"/>
                  <a:gd name="T11" fmla="*/ 7 h 35"/>
                  <a:gd name="T12" fmla="*/ 3 w 115"/>
                  <a:gd name="T13" fmla="*/ 5 h 35"/>
                  <a:gd name="T14" fmla="*/ 5 w 115"/>
                  <a:gd name="T15" fmla="*/ 3 h 35"/>
                  <a:gd name="T16" fmla="*/ 7 w 115"/>
                  <a:gd name="T17" fmla="*/ 2 h 35"/>
                  <a:gd name="T18" fmla="*/ 8 w 115"/>
                  <a:gd name="T19" fmla="*/ 3 h 35"/>
                  <a:gd name="T20" fmla="*/ 9 w 115"/>
                  <a:gd name="T21" fmla="*/ 3 h 35"/>
                  <a:gd name="T22" fmla="*/ 11 w 115"/>
                  <a:gd name="T23" fmla="*/ 3 h 35"/>
                  <a:gd name="T24" fmla="*/ 12 w 115"/>
                  <a:gd name="T25" fmla="*/ 2 h 35"/>
                  <a:gd name="T26" fmla="*/ 12 w 115"/>
                  <a:gd name="T27" fmla="*/ 2 h 35"/>
                  <a:gd name="T28" fmla="*/ 13 w 115"/>
                  <a:gd name="T29" fmla="*/ 2 h 35"/>
                  <a:gd name="T30" fmla="*/ 14 w 115"/>
                  <a:gd name="T31" fmla="*/ 1 h 35"/>
                  <a:gd name="T32" fmla="*/ 14 w 115"/>
                  <a:gd name="T33" fmla="*/ 1 h 35"/>
                  <a:gd name="T34" fmla="*/ 17 w 115"/>
                  <a:gd name="T35" fmla="*/ 1 h 35"/>
                  <a:gd name="T36" fmla="*/ 20 w 115"/>
                  <a:gd name="T37" fmla="*/ 1 h 35"/>
                  <a:gd name="T38" fmla="*/ 23 w 115"/>
                  <a:gd name="T39" fmla="*/ 0 h 35"/>
                  <a:gd name="T40" fmla="*/ 26 w 115"/>
                  <a:gd name="T41" fmla="*/ 0 h 35"/>
                  <a:gd name="T42" fmla="*/ 29 w 115"/>
                  <a:gd name="T43" fmla="*/ 0 h 35"/>
                  <a:gd name="T44" fmla="*/ 32 w 115"/>
                  <a:gd name="T45" fmla="*/ 0 h 35"/>
                  <a:gd name="T46" fmla="*/ 35 w 115"/>
                  <a:gd name="T47" fmla="*/ 0 h 35"/>
                  <a:gd name="T48" fmla="*/ 38 w 115"/>
                  <a:gd name="T49" fmla="*/ 0 h 35"/>
                  <a:gd name="T50" fmla="*/ 38 w 115"/>
                  <a:gd name="T51" fmla="*/ 0 h 35"/>
                  <a:gd name="T52" fmla="*/ 38 w 115"/>
                  <a:gd name="T53" fmla="*/ 0 h 35"/>
                  <a:gd name="T54" fmla="*/ 38 w 115"/>
                  <a:gd name="T55" fmla="*/ 0 h 35"/>
                  <a:gd name="T56" fmla="*/ 38 w 115"/>
                  <a:gd name="T57" fmla="*/ 0 h 35"/>
                  <a:gd name="T58" fmla="*/ 37 w 115"/>
                  <a:gd name="T59" fmla="*/ 0 h 35"/>
                  <a:gd name="T60" fmla="*/ 36 w 115"/>
                  <a:gd name="T61" fmla="*/ 2 h 35"/>
                  <a:gd name="T62" fmla="*/ 34 w 115"/>
                  <a:gd name="T63" fmla="*/ 3 h 35"/>
                  <a:gd name="T64" fmla="*/ 32 w 115"/>
                  <a:gd name="T65" fmla="*/ 5 h 35"/>
                  <a:gd name="T66" fmla="*/ 29 w 115"/>
                  <a:gd name="T67" fmla="*/ 6 h 35"/>
                  <a:gd name="T68" fmla="*/ 26 w 115"/>
                  <a:gd name="T69" fmla="*/ 7 h 35"/>
                  <a:gd name="T70" fmla="*/ 24 w 115"/>
                  <a:gd name="T71" fmla="*/ 6 h 35"/>
                  <a:gd name="T72" fmla="*/ 22 w 115"/>
                  <a:gd name="T73" fmla="*/ 3 h 35"/>
                  <a:gd name="T74" fmla="*/ 20 w 115"/>
                  <a:gd name="T75" fmla="*/ 3 h 35"/>
                  <a:gd name="T76" fmla="*/ 17 w 115"/>
                  <a:gd name="T77" fmla="*/ 4 h 35"/>
                  <a:gd name="T78" fmla="*/ 15 w 115"/>
                  <a:gd name="T79" fmla="*/ 4 h 35"/>
                  <a:gd name="T80" fmla="*/ 13 w 115"/>
                  <a:gd name="T81" fmla="*/ 5 h 35"/>
                  <a:gd name="T82" fmla="*/ 11 w 115"/>
                  <a:gd name="T83" fmla="*/ 6 h 35"/>
                  <a:gd name="T84" fmla="*/ 9 w 115"/>
                  <a:gd name="T85" fmla="*/ 7 h 35"/>
                  <a:gd name="T86" fmla="*/ 8 w 115"/>
                  <a:gd name="T87" fmla="*/ 8 h 35"/>
                  <a:gd name="T88" fmla="*/ 7 w 115"/>
                  <a:gd name="T89" fmla="*/ 10 h 35"/>
                  <a:gd name="T90" fmla="*/ 7 w 115"/>
                  <a:gd name="T91" fmla="*/ 10 h 35"/>
                  <a:gd name="T92" fmla="*/ 7 w 115"/>
                  <a:gd name="T93" fmla="*/ 10 h 35"/>
                  <a:gd name="T94" fmla="*/ 7 w 115"/>
                  <a:gd name="T95" fmla="*/ 10 h 35"/>
                  <a:gd name="T96" fmla="*/ 7 w 115"/>
                  <a:gd name="T97" fmla="*/ 10 h 35"/>
                  <a:gd name="T98" fmla="*/ 7 w 115"/>
                  <a:gd name="T99" fmla="*/ 10 h 35"/>
                  <a:gd name="T100" fmla="*/ 7 w 115"/>
                  <a:gd name="T101" fmla="*/ 10 h 35"/>
                  <a:gd name="T102" fmla="*/ 7 w 115"/>
                  <a:gd name="T103" fmla="*/ 10 h 35"/>
                  <a:gd name="T104" fmla="*/ 7 w 115"/>
                  <a:gd name="T105" fmla="*/ 10 h 35"/>
                  <a:gd name="T106" fmla="*/ 7 w 115"/>
                  <a:gd name="T107" fmla="*/ 10 h 35"/>
                  <a:gd name="T108" fmla="*/ 7 w 115"/>
                  <a:gd name="T109" fmla="*/ 11 h 35"/>
                  <a:gd name="T110" fmla="*/ 6 w 115"/>
                  <a:gd name="T111" fmla="*/ 11 h 35"/>
                  <a:gd name="T112" fmla="*/ 6 w 115"/>
                  <a:gd name="T113" fmla="*/ 11 h 3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
                  <a:gd name="T172" fmla="*/ 0 h 35"/>
                  <a:gd name="T173" fmla="*/ 115 w 115"/>
                  <a:gd name="T174" fmla="*/ 35 h 3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 h="35">
                    <a:moveTo>
                      <a:pt x="18" y="34"/>
                    </a:moveTo>
                    <a:lnTo>
                      <a:pt x="7" y="35"/>
                    </a:lnTo>
                    <a:lnTo>
                      <a:pt x="1" y="33"/>
                    </a:lnTo>
                    <a:lnTo>
                      <a:pt x="0" y="31"/>
                    </a:lnTo>
                    <a:lnTo>
                      <a:pt x="1" y="26"/>
                    </a:lnTo>
                    <a:lnTo>
                      <a:pt x="5" y="22"/>
                    </a:lnTo>
                    <a:lnTo>
                      <a:pt x="10" y="16"/>
                    </a:lnTo>
                    <a:lnTo>
                      <a:pt x="15" y="11"/>
                    </a:lnTo>
                    <a:lnTo>
                      <a:pt x="20" y="6"/>
                    </a:lnTo>
                    <a:lnTo>
                      <a:pt x="23" y="9"/>
                    </a:lnTo>
                    <a:lnTo>
                      <a:pt x="28" y="9"/>
                    </a:lnTo>
                    <a:lnTo>
                      <a:pt x="32" y="9"/>
                    </a:lnTo>
                    <a:lnTo>
                      <a:pt x="36" y="6"/>
                    </a:lnTo>
                    <a:lnTo>
                      <a:pt x="37" y="6"/>
                    </a:lnTo>
                    <a:lnTo>
                      <a:pt x="40" y="5"/>
                    </a:lnTo>
                    <a:lnTo>
                      <a:pt x="41" y="3"/>
                    </a:lnTo>
                    <a:lnTo>
                      <a:pt x="43" y="2"/>
                    </a:lnTo>
                    <a:lnTo>
                      <a:pt x="52" y="2"/>
                    </a:lnTo>
                    <a:lnTo>
                      <a:pt x="61" y="2"/>
                    </a:lnTo>
                    <a:lnTo>
                      <a:pt x="70" y="1"/>
                    </a:lnTo>
                    <a:lnTo>
                      <a:pt x="80" y="1"/>
                    </a:lnTo>
                    <a:lnTo>
                      <a:pt x="88" y="1"/>
                    </a:lnTo>
                    <a:lnTo>
                      <a:pt x="97" y="0"/>
                    </a:lnTo>
                    <a:lnTo>
                      <a:pt x="106" y="0"/>
                    </a:lnTo>
                    <a:lnTo>
                      <a:pt x="115" y="0"/>
                    </a:lnTo>
                    <a:lnTo>
                      <a:pt x="113" y="1"/>
                    </a:lnTo>
                    <a:lnTo>
                      <a:pt x="108" y="5"/>
                    </a:lnTo>
                    <a:lnTo>
                      <a:pt x="102" y="11"/>
                    </a:lnTo>
                    <a:lnTo>
                      <a:pt x="96" y="15"/>
                    </a:lnTo>
                    <a:lnTo>
                      <a:pt x="87" y="20"/>
                    </a:lnTo>
                    <a:lnTo>
                      <a:pt x="80" y="21"/>
                    </a:lnTo>
                    <a:lnTo>
                      <a:pt x="73" y="19"/>
                    </a:lnTo>
                    <a:lnTo>
                      <a:pt x="68" y="11"/>
                    </a:lnTo>
                    <a:lnTo>
                      <a:pt x="60" y="11"/>
                    </a:lnTo>
                    <a:lnTo>
                      <a:pt x="51" y="12"/>
                    </a:lnTo>
                    <a:lnTo>
                      <a:pt x="45" y="13"/>
                    </a:lnTo>
                    <a:lnTo>
                      <a:pt x="38" y="15"/>
                    </a:lnTo>
                    <a:lnTo>
                      <a:pt x="33" y="18"/>
                    </a:lnTo>
                    <a:lnTo>
                      <a:pt x="28" y="22"/>
                    </a:lnTo>
                    <a:lnTo>
                      <a:pt x="25" y="26"/>
                    </a:lnTo>
                    <a:lnTo>
                      <a:pt x="22" y="32"/>
                    </a:lnTo>
                    <a:lnTo>
                      <a:pt x="21" y="32"/>
                    </a:lnTo>
                    <a:lnTo>
                      <a:pt x="20" y="32"/>
                    </a:lnTo>
                    <a:lnTo>
                      <a:pt x="20" y="33"/>
                    </a:lnTo>
                    <a:lnTo>
                      <a:pt x="20" y="34"/>
                    </a:lnTo>
                    <a:lnTo>
                      <a:pt x="18" y="34"/>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19" name="Freeform 50"/>
              <p:cNvSpPr>
                <a:spLocks/>
              </p:cNvSpPr>
              <p:nvPr/>
            </p:nvSpPr>
            <p:spPr bwMode="auto">
              <a:xfrm>
                <a:off x="2746" y="2047"/>
                <a:ext cx="38" cy="11"/>
              </a:xfrm>
              <a:custGeom>
                <a:avLst/>
                <a:gdLst>
                  <a:gd name="T0" fmla="*/ 6 w 115"/>
                  <a:gd name="T1" fmla="*/ 11 h 35"/>
                  <a:gd name="T2" fmla="*/ 0 w 115"/>
                  <a:gd name="T3" fmla="*/ 10 h 35"/>
                  <a:gd name="T4" fmla="*/ 0 w 115"/>
                  <a:gd name="T5" fmla="*/ 8 h 35"/>
                  <a:gd name="T6" fmla="*/ 3 w 115"/>
                  <a:gd name="T7" fmla="*/ 5 h 35"/>
                  <a:gd name="T8" fmla="*/ 7 w 115"/>
                  <a:gd name="T9" fmla="*/ 2 h 35"/>
                  <a:gd name="T10" fmla="*/ 8 w 115"/>
                  <a:gd name="T11" fmla="*/ 3 h 35"/>
                  <a:gd name="T12" fmla="*/ 11 w 115"/>
                  <a:gd name="T13" fmla="*/ 3 h 35"/>
                  <a:gd name="T14" fmla="*/ 12 w 115"/>
                  <a:gd name="T15" fmla="*/ 2 h 35"/>
                  <a:gd name="T16" fmla="*/ 13 w 115"/>
                  <a:gd name="T17" fmla="*/ 2 h 35"/>
                  <a:gd name="T18" fmla="*/ 14 w 115"/>
                  <a:gd name="T19" fmla="*/ 1 h 35"/>
                  <a:gd name="T20" fmla="*/ 17 w 115"/>
                  <a:gd name="T21" fmla="*/ 1 h 35"/>
                  <a:gd name="T22" fmla="*/ 23 w 115"/>
                  <a:gd name="T23" fmla="*/ 0 h 35"/>
                  <a:gd name="T24" fmla="*/ 29 w 115"/>
                  <a:gd name="T25" fmla="*/ 0 h 35"/>
                  <a:gd name="T26" fmla="*/ 35 w 115"/>
                  <a:gd name="T27" fmla="*/ 0 h 35"/>
                  <a:gd name="T28" fmla="*/ 38 w 115"/>
                  <a:gd name="T29" fmla="*/ 0 h 35"/>
                  <a:gd name="T30" fmla="*/ 38 w 115"/>
                  <a:gd name="T31" fmla="*/ 0 h 35"/>
                  <a:gd name="T32" fmla="*/ 38 w 115"/>
                  <a:gd name="T33" fmla="*/ 0 h 35"/>
                  <a:gd name="T34" fmla="*/ 37 w 115"/>
                  <a:gd name="T35" fmla="*/ 0 h 35"/>
                  <a:gd name="T36" fmla="*/ 34 w 115"/>
                  <a:gd name="T37" fmla="*/ 3 h 35"/>
                  <a:gd name="T38" fmla="*/ 29 w 115"/>
                  <a:gd name="T39" fmla="*/ 6 h 35"/>
                  <a:gd name="T40" fmla="*/ 24 w 115"/>
                  <a:gd name="T41" fmla="*/ 6 h 35"/>
                  <a:gd name="T42" fmla="*/ 22 w 115"/>
                  <a:gd name="T43" fmla="*/ 3 h 35"/>
                  <a:gd name="T44" fmla="*/ 17 w 115"/>
                  <a:gd name="T45" fmla="*/ 4 h 35"/>
                  <a:gd name="T46" fmla="*/ 13 w 115"/>
                  <a:gd name="T47" fmla="*/ 5 h 35"/>
                  <a:gd name="T48" fmla="*/ 9 w 115"/>
                  <a:gd name="T49" fmla="*/ 7 h 35"/>
                  <a:gd name="T50" fmla="*/ 7 w 115"/>
                  <a:gd name="T51" fmla="*/ 10 h 35"/>
                  <a:gd name="T52" fmla="*/ 7 w 115"/>
                  <a:gd name="T53" fmla="*/ 10 h 35"/>
                  <a:gd name="T54" fmla="*/ 7 w 115"/>
                  <a:gd name="T55" fmla="*/ 10 h 35"/>
                  <a:gd name="T56" fmla="*/ 7 w 115"/>
                  <a:gd name="T57" fmla="*/ 10 h 35"/>
                  <a:gd name="T58" fmla="*/ 7 w 115"/>
                  <a:gd name="T59" fmla="*/ 10 h 35"/>
                  <a:gd name="T60" fmla="*/ 7 w 115"/>
                  <a:gd name="T61" fmla="*/ 10 h 35"/>
                  <a:gd name="T62" fmla="*/ 7 w 115"/>
                  <a:gd name="T63" fmla="*/ 10 h 35"/>
                  <a:gd name="T64" fmla="*/ 6 w 115"/>
                  <a:gd name="T65" fmla="*/ 11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35"/>
                  <a:gd name="T101" fmla="*/ 115 w 115"/>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35">
                    <a:moveTo>
                      <a:pt x="18" y="34"/>
                    </a:moveTo>
                    <a:lnTo>
                      <a:pt x="18" y="34"/>
                    </a:lnTo>
                    <a:lnTo>
                      <a:pt x="7" y="35"/>
                    </a:lnTo>
                    <a:lnTo>
                      <a:pt x="1" y="33"/>
                    </a:lnTo>
                    <a:lnTo>
                      <a:pt x="0" y="31"/>
                    </a:lnTo>
                    <a:lnTo>
                      <a:pt x="1" y="26"/>
                    </a:lnTo>
                    <a:lnTo>
                      <a:pt x="5" y="22"/>
                    </a:lnTo>
                    <a:lnTo>
                      <a:pt x="10" y="16"/>
                    </a:lnTo>
                    <a:lnTo>
                      <a:pt x="15" y="11"/>
                    </a:lnTo>
                    <a:lnTo>
                      <a:pt x="20" y="6"/>
                    </a:lnTo>
                    <a:lnTo>
                      <a:pt x="23" y="9"/>
                    </a:lnTo>
                    <a:lnTo>
                      <a:pt x="28" y="9"/>
                    </a:lnTo>
                    <a:lnTo>
                      <a:pt x="32" y="9"/>
                    </a:lnTo>
                    <a:lnTo>
                      <a:pt x="36" y="6"/>
                    </a:lnTo>
                    <a:lnTo>
                      <a:pt x="37" y="6"/>
                    </a:lnTo>
                    <a:lnTo>
                      <a:pt x="40" y="5"/>
                    </a:lnTo>
                    <a:lnTo>
                      <a:pt x="41" y="3"/>
                    </a:lnTo>
                    <a:lnTo>
                      <a:pt x="43" y="2"/>
                    </a:lnTo>
                    <a:lnTo>
                      <a:pt x="52" y="2"/>
                    </a:lnTo>
                    <a:lnTo>
                      <a:pt x="61" y="2"/>
                    </a:lnTo>
                    <a:lnTo>
                      <a:pt x="70" y="1"/>
                    </a:lnTo>
                    <a:lnTo>
                      <a:pt x="80" y="1"/>
                    </a:lnTo>
                    <a:lnTo>
                      <a:pt x="88" y="1"/>
                    </a:lnTo>
                    <a:lnTo>
                      <a:pt x="97" y="0"/>
                    </a:lnTo>
                    <a:lnTo>
                      <a:pt x="106" y="0"/>
                    </a:lnTo>
                    <a:lnTo>
                      <a:pt x="115" y="0"/>
                    </a:lnTo>
                    <a:lnTo>
                      <a:pt x="113" y="1"/>
                    </a:lnTo>
                    <a:lnTo>
                      <a:pt x="108" y="5"/>
                    </a:lnTo>
                    <a:lnTo>
                      <a:pt x="102" y="11"/>
                    </a:lnTo>
                    <a:lnTo>
                      <a:pt x="96" y="15"/>
                    </a:lnTo>
                    <a:lnTo>
                      <a:pt x="87" y="20"/>
                    </a:lnTo>
                    <a:lnTo>
                      <a:pt x="80" y="21"/>
                    </a:lnTo>
                    <a:lnTo>
                      <a:pt x="73" y="19"/>
                    </a:lnTo>
                    <a:lnTo>
                      <a:pt x="68" y="11"/>
                    </a:lnTo>
                    <a:lnTo>
                      <a:pt x="60" y="11"/>
                    </a:lnTo>
                    <a:lnTo>
                      <a:pt x="51" y="12"/>
                    </a:lnTo>
                    <a:lnTo>
                      <a:pt x="45" y="13"/>
                    </a:lnTo>
                    <a:lnTo>
                      <a:pt x="38" y="15"/>
                    </a:lnTo>
                    <a:lnTo>
                      <a:pt x="33" y="18"/>
                    </a:lnTo>
                    <a:lnTo>
                      <a:pt x="28" y="22"/>
                    </a:lnTo>
                    <a:lnTo>
                      <a:pt x="25" y="26"/>
                    </a:lnTo>
                    <a:lnTo>
                      <a:pt x="22" y="32"/>
                    </a:lnTo>
                    <a:lnTo>
                      <a:pt x="21" y="32"/>
                    </a:lnTo>
                    <a:lnTo>
                      <a:pt x="20" y="32"/>
                    </a:lnTo>
                    <a:lnTo>
                      <a:pt x="20" y="33"/>
                    </a:lnTo>
                    <a:lnTo>
                      <a:pt x="20" y="34"/>
                    </a:lnTo>
                    <a:lnTo>
                      <a:pt x="18" y="34"/>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0" name="Freeform 51"/>
              <p:cNvSpPr>
                <a:spLocks/>
              </p:cNvSpPr>
              <p:nvPr/>
            </p:nvSpPr>
            <p:spPr bwMode="auto">
              <a:xfrm>
                <a:off x="2741" y="2026"/>
                <a:ext cx="25" cy="10"/>
              </a:xfrm>
              <a:custGeom>
                <a:avLst/>
                <a:gdLst>
                  <a:gd name="T0" fmla="*/ 12 w 77"/>
                  <a:gd name="T1" fmla="*/ 9 h 30"/>
                  <a:gd name="T2" fmla="*/ 10 w 77"/>
                  <a:gd name="T3" fmla="*/ 10 h 30"/>
                  <a:gd name="T4" fmla="*/ 9 w 77"/>
                  <a:gd name="T5" fmla="*/ 10 h 30"/>
                  <a:gd name="T6" fmla="*/ 7 w 77"/>
                  <a:gd name="T7" fmla="*/ 9 h 30"/>
                  <a:gd name="T8" fmla="*/ 6 w 77"/>
                  <a:gd name="T9" fmla="*/ 9 h 30"/>
                  <a:gd name="T10" fmla="*/ 4 w 77"/>
                  <a:gd name="T11" fmla="*/ 8 h 30"/>
                  <a:gd name="T12" fmla="*/ 2 w 77"/>
                  <a:gd name="T13" fmla="*/ 8 h 30"/>
                  <a:gd name="T14" fmla="*/ 1 w 77"/>
                  <a:gd name="T15" fmla="*/ 7 h 30"/>
                  <a:gd name="T16" fmla="*/ 0 w 77"/>
                  <a:gd name="T17" fmla="*/ 6 h 30"/>
                  <a:gd name="T18" fmla="*/ 1 w 77"/>
                  <a:gd name="T19" fmla="*/ 6 h 30"/>
                  <a:gd name="T20" fmla="*/ 2 w 77"/>
                  <a:gd name="T21" fmla="*/ 5 h 30"/>
                  <a:gd name="T22" fmla="*/ 5 w 77"/>
                  <a:gd name="T23" fmla="*/ 5 h 30"/>
                  <a:gd name="T24" fmla="*/ 7 w 77"/>
                  <a:gd name="T25" fmla="*/ 4 h 30"/>
                  <a:gd name="T26" fmla="*/ 10 w 77"/>
                  <a:gd name="T27" fmla="*/ 3 h 30"/>
                  <a:gd name="T28" fmla="*/ 13 w 77"/>
                  <a:gd name="T29" fmla="*/ 2 h 30"/>
                  <a:gd name="T30" fmla="*/ 15 w 77"/>
                  <a:gd name="T31" fmla="*/ 2 h 30"/>
                  <a:gd name="T32" fmla="*/ 17 w 77"/>
                  <a:gd name="T33" fmla="*/ 1 h 30"/>
                  <a:gd name="T34" fmla="*/ 18 w 77"/>
                  <a:gd name="T35" fmla="*/ 1 h 30"/>
                  <a:gd name="T36" fmla="*/ 21 w 77"/>
                  <a:gd name="T37" fmla="*/ 0 h 30"/>
                  <a:gd name="T38" fmla="*/ 24 w 77"/>
                  <a:gd name="T39" fmla="*/ 0 h 30"/>
                  <a:gd name="T40" fmla="*/ 25 w 77"/>
                  <a:gd name="T41" fmla="*/ 1 h 30"/>
                  <a:gd name="T42" fmla="*/ 25 w 77"/>
                  <a:gd name="T43" fmla="*/ 1 h 30"/>
                  <a:gd name="T44" fmla="*/ 24 w 77"/>
                  <a:gd name="T45" fmla="*/ 1 h 30"/>
                  <a:gd name="T46" fmla="*/ 24 w 77"/>
                  <a:gd name="T47" fmla="*/ 1 h 30"/>
                  <a:gd name="T48" fmla="*/ 23 w 77"/>
                  <a:gd name="T49" fmla="*/ 1 h 30"/>
                  <a:gd name="T50" fmla="*/ 20 w 77"/>
                  <a:gd name="T51" fmla="*/ 3 h 30"/>
                  <a:gd name="T52" fmla="*/ 18 w 77"/>
                  <a:gd name="T53" fmla="*/ 6 h 30"/>
                  <a:gd name="T54" fmla="*/ 15 w 77"/>
                  <a:gd name="T55" fmla="*/ 8 h 30"/>
                  <a:gd name="T56" fmla="*/ 12 w 77"/>
                  <a:gd name="T57" fmla="*/ 9 h 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7"/>
                  <a:gd name="T88" fmla="*/ 0 h 30"/>
                  <a:gd name="T89" fmla="*/ 77 w 77"/>
                  <a:gd name="T90" fmla="*/ 30 h 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7" h="30">
                    <a:moveTo>
                      <a:pt x="37" y="28"/>
                    </a:moveTo>
                    <a:lnTo>
                      <a:pt x="32" y="30"/>
                    </a:lnTo>
                    <a:lnTo>
                      <a:pt x="28" y="30"/>
                    </a:lnTo>
                    <a:lnTo>
                      <a:pt x="22" y="28"/>
                    </a:lnTo>
                    <a:lnTo>
                      <a:pt x="17" y="26"/>
                    </a:lnTo>
                    <a:lnTo>
                      <a:pt x="12" y="25"/>
                    </a:lnTo>
                    <a:lnTo>
                      <a:pt x="7" y="23"/>
                    </a:lnTo>
                    <a:lnTo>
                      <a:pt x="3" y="21"/>
                    </a:lnTo>
                    <a:lnTo>
                      <a:pt x="0" y="18"/>
                    </a:lnTo>
                    <a:lnTo>
                      <a:pt x="2" y="18"/>
                    </a:lnTo>
                    <a:lnTo>
                      <a:pt x="7" y="16"/>
                    </a:lnTo>
                    <a:lnTo>
                      <a:pt x="15" y="15"/>
                    </a:lnTo>
                    <a:lnTo>
                      <a:pt x="23" y="13"/>
                    </a:lnTo>
                    <a:lnTo>
                      <a:pt x="32" y="10"/>
                    </a:lnTo>
                    <a:lnTo>
                      <a:pt x="41" y="7"/>
                    </a:lnTo>
                    <a:lnTo>
                      <a:pt x="47" y="5"/>
                    </a:lnTo>
                    <a:lnTo>
                      <a:pt x="51" y="4"/>
                    </a:lnTo>
                    <a:lnTo>
                      <a:pt x="56" y="2"/>
                    </a:lnTo>
                    <a:lnTo>
                      <a:pt x="65" y="0"/>
                    </a:lnTo>
                    <a:lnTo>
                      <a:pt x="73" y="0"/>
                    </a:lnTo>
                    <a:lnTo>
                      <a:pt x="77" y="4"/>
                    </a:lnTo>
                    <a:lnTo>
                      <a:pt x="76" y="4"/>
                    </a:lnTo>
                    <a:lnTo>
                      <a:pt x="75" y="4"/>
                    </a:lnTo>
                    <a:lnTo>
                      <a:pt x="73" y="4"/>
                    </a:lnTo>
                    <a:lnTo>
                      <a:pt x="72" y="4"/>
                    </a:lnTo>
                    <a:lnTo>
                      <a:pt x="63" y="10"/>
                    </a:lnTo>
                    <a:lnTo>
                      <a:pt x="55" y="17"/>
                    </a:lnTo>
                    <a:lnTo>
                      <a:pt x="46" y="24"/>
                    </a:lnTo>
                    <a:lnTo>
                      <a:pt x="37" y="28"/>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21" name="Freeform 52"/>
              <p:cNvSpPr>
                <a:spLocks/>
              </p:cNvSpPr>
              <p:nvPr/>
            </p:nvSpPr>
            <p:spPr bwMode="auto">
              <a:xfrm>
                <a:off x="2741" y="2026"/>
                <a:ext cx="25" cy="10"/>
              </a:xfrm>
              <a:custGeom>
                <a:avLst/>
                <a:gdLst>
                  <a:gd name="T0" fmla="*/ 12 w 77"/>
                  <a:gd name="T1" fmla="*/ 9 h 30"/>
                  <a:gd name="T2" fmla="*/ 12 w 77"/>
                  <a:gd name="T3" fmla="*/ 9 h 30"/>
                  <a:gd name="T4" fmla="*/ 10 w 77"/>
                  <a:gd name="T5" fmla="*/ 10 h 30"/>
                  <a:gd name="T6" fmla="*/ 9 w 77"/>
                  <a:gd name="T7" fmla="*/ 10 h 30"/>
                  <a:gd name="T8" fmla="*/ 7 w 77"/>
                  <a:gd name="T9" fmla="*/ 9 h 30"/>
                  <a:gd name="T10" fmla="*/ 6 w 77"/>
                  <a:gd name="T11" fmla="*/ 9 h 30"/>
                  <a:gd name="T12" fmla="*/ 4 w 77"/>
                  <a:gd name="T13" fmla="*/ 8 h 30"/>
                  <a:gd name="T14" fmla="*/ 2 w 77"/>
                  <a:gd name="T15" fmla="*/ 8 h 30"/>
                  <a:gd name="T16" fmla="*/ 1 w 77"/>
                  <a:gd name="T17" fmla="*/ 7 h 30"/>
                  <a:gd name="T18" fmla="*/ 0 w 77"/>
                  <a:gd name="T19" fmla="*/ 6 h 30"/>
                  <a:gd name="T20" fmla="*/ 0 w 77"/>
                  <a:gd name="T21" fmla="*/ 6 h 30"/>
                  <a:gd name="T22" fmla="*/ 1 w 77"/>
                  <a:gd name="T23" fmla="*/ 6 h 30"/>
                  <a:gd name="T24" fmla="*/ 2 w 77"/>
                  <a:gd name="T25" fmla="*/ 5 h 30"/>
                  <a:gd name="T26" fmla="*/ 5 w 77"/>
                  <a:gd name="T27" fmla="*/ 5 h 30"/>
                  <a:gd name="T28" fmla="*/ 7 w 77"/>
                  <a:gd name="T29" fmla="*/ 4 h 30"/>
                  <a:gd name="T30" fmla="*/ 10 w 77"/>
                  <a:gd name="T31" fmla="*/ 3 h 30"/>
                  <a:gd name="T32" fmla="*/ 13 w 77"/>
                  <a:gd name="T33" fmla="*/ 2 h 30"/>
                  <a:gd name="T34" fmla="*/ 15 w 77"/>
                  <a:gd name="T35" fmla="*/ 2 h 30"/>
                  <a:gd name="T36" fmla="*/ 17 w 77"/>
                  <a:gd name="T37" fmla="*/ 1 h 30"/>
                  <a:gd name="T38" fmla="*/ 17 w 77"/>
                  <a:gd name="T39" fmla="*/ 1 h 30"/>
                  <a:gd name="T40" fmla="*/ 18 w 77"/>
                  <a:gd name="T41" fmla="*/ 1 h 30"/>
                  <a:gd name="T42" fmla="*/ 21 w 77"/>
                  <a:gd name="T43" fmla="*/ 0 h 30"/>
                  <a:gd name="T44" fmla="*/ 24 w 77"/>
                  <a:gd name="T45" fmla="*/ 0 h 30"/>
                  <a:gd name="T46" fmla="*/ 25 w 77"/>
                  <a:gd name="T47" fmla="*/ 1 h 30"/>
                  <a:gd name="T48" fmla="*/ 25 w 77"/>
                  <a:gd name="T49" fmla="*/ 1 h 30"/>
                  <a:gd name="T50" fmla="*/ 25 w 77"/>
                  <a:gd name="T51" fmla="*/ 1 h 30"/>
                  <a:gd name="T52" fmla="*/ 24 w 77"/>
                  <a:gd name="T53" fmla="*/ 1 h 30"/>
                  <a:gd name="T54" fmla="*/ 24 w 77"/>
                  <a:gd name="T55" fmla="*/ 1 h 30"/>
                  <a:gd name="T56" fmla="*/ 23 w 77"/>
                  <a:gd name="T57" fmla="*/ 1 h 30"/>
                  <a:gd name="T58" fmla="*/ 23 w 77"/>
                  <a:gd name="T59" fmla="*/ 1 h 30"/>
                  <a:gd name="T60" fmla="*/ 20 w 77"/>
                  <a:gd name="T61" fmla="*/ 3 h 30"/>
                  <a:gd name="T62" fmla="*/ 18 w 77"/>
                  <a:gd name="T63" fmla="*/ 6 h 30"/>
                  <a:gd name="T64" fmla="*/ 15 w 77"/>
                  <a:gd name="T65" fmla="*/ 8 h 30"/>
                  <a:gd name="T66" fmla="*/ 12 w 77"/>
                  <a:gd name="T67" fmla="*/ 9 h 3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30"/>
                  <a:gd name="T104" fmla="*/ 77 w 77"/>
                  <a:gd name="T105" fmla="*/ 30 h 3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30">
                    <a:moveTo>
                      <a:pt x="37" y="28"/>
                    </a:moveTo>
                    <a:lnTo>
                      <a:pt x="37" y="28"/>
                    </a:lnTo>
                    <a:lnTo>
                      <a:pt x="32" y="30"/>
                    </a:lnTo>
                    <a:lnTo>
                      <a:pt x="28" y="30"/>
                    </a:lnTo>
                    <a:lnTo>
                      <a:pt x="22" y="28"/>
                    </a:lnTo>
                    <a:lnTo>
                      <a:pt x="17" y="26"/>
                    </a:lnTo>
                    <a:lnTo>
                      <a:pt x="12" y="25"/>
                    </a:lnTo>
                    <a:lnTo>
                      <a:pt x="7" y="23"/>
                    </a:lnTo>
                    <a:lnTo>
                      <a:pt x="3" y="21"/>
                    </a:lnTo>
                    <a:lnTo>
                      <a:pt x="0" y="18"/>
                    </a:lnTo>
                    <a:lnTo>
                      <a:pt x="2" y="18"/>
                    </a:lnTo>
                    <a:lnTo>
                      <a:pt x="7" y="16"/>
                    </a:lnTo>
                    <a:lnTo>
                      <a:pt x="15" y="15"/>
                    </a:lnTo>
                    <a:lnTo>
                      <a:pt x="23" y="13"/>
                    </a:lnTo>
                    <a:lnTo>
                      <a:pt x="32" y="10"/>
                    </a:lnTo>
                    <a:lnTo>
                      <a:pt x="41" y="7"/>
                    </a:lnTo>
                    <a:lnTo>
                      <a:pt x="47" y="5"/>
                    </a:lnTo>
                    <a:lnTo>
                      <a:pt x="51" y="4"/>
                    </a:lnTo>
                    <a:lnTo>
                      <a:pt x="56" y="2"/>
                    </a:lnTo>
                    <a:lnTo>
                      <a:pt x="65" y="0"/>
                    </a:lnTo>
                    <a:lnTo>
                      <a:pt x="73" y="0"/>
                    </a:lnTo>
                    <a:lnTo>
                      <a:pt x="77" y="4"/>
                    </a:lnTo>
                    <a:lnTo>
                      <a:pt x="76" y="4"/>
                    </a:lnTo>
                    <a:lnTo>
                      <a:pt x="75" y="4"/>
                    </a:lnTo>
                    <a:lnTo>
                      <a:pt x="73" y="4"/>
                    </a:lnTo>
                    <a:lnTo>
                      <a:pt x="72" y="4"/>
                    </a:lnTo>
                    <a:lnTo>
                      <a:pt x="63" y="10"/>
                    </a:lnTo>
                    <a:lnTo>
                      <a:pt x="55" y="17"/>
                    </a:lnTo>
                    <a:lnTo>
                      <a:pt x="46" y="24"/>
                    </a:lnTo>
                    <a:lnTo>
                      <a:pt x="37" y="28"/>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2" name="Freeform 53"/>
              <p:cNvSpPr>
                <a:spLocks/>
              </p:cNvSpPr>
              <p:nvPr/>
            </p:nvSpPr>
            <p:spPr bwMode="auto">
              <a:xfrm>
                <a:off x="2708" y="1985"/>
                <a:ext cx="35" cy="30"/>
              </a:xfrm>
              <a:custGeom>
                <a:avLst/>
                <a:gdLst>
                  <a:gd name="T0" fmla="*/ 29 w 105"/>
                  <a:gd name="T1" fmla="*/ 26 h 91"/>
                  <a:gd name="T2" fmla="*/ 28 w 105"/>
                  <a:gd name="T3" fmla="*/ 21 h 91"/>
                  <a:gd name="T4" fmla="*/ 28 w 105"/>
                  <a:gd name="T5" fmla="*/ 18 h 91"/>
                  <a:gd name="T6" fmla="*/ 26 w 105"/>
                  <a:gd name="T7" fmla="*/ 16 h 91"/>
                  <a:gd name="T8" fmla="*/ 21 w 105"/>
                  <a:gd name="T9" fmla="*/ 18 h 91"/>
                  <a:gd name="T10" fmla="*/ 17 w 105"/>
                  <a:gd name="T11" fmla="*/ 21 h 91"/>
                  <a:gd name="T12" fmla="*/ 12 w 105"/>
                  <a:gd name="T13" fmla="*/ 19 h 91"/>
                  <a:gd name="T14" fmla="*/ 12 w 105"/>
                  <a:gd name="T15" fmla="*/ 18 h 91"/>
                  <a:gd name="T16" fmla="*/ 10 w 105"/>
                  <a:gd name="T17" fmla="*/ 17 h 91"/>
                  <a:gd name="T18" fmla="*/ 7 w 105"/>
                  <a:gd name="T19" fmla="*/ 15 h 91"/>
                  <a:gd name="T20" fmla="*/ 7 w 105"/>
                  <a:gd name="T21" fmla="*/ 14 h 91"/>
                  <a:gd name="T22" fmla="*/ 11 w 105"/>
                  <a:gd name="T23" fmla="*/ 13 h 91"/>
                  <a:gd name="T24" fmla="*/ 16 w 105"/>
                  <a:gd name="T25" fmla="*/ 11 h 91"/>
                  <a:gd name="T26" fmla="*/ 17 w 105"/>
                  <a:gd name="T27" fmla="*/ 9 h 91"/>
                  <a:gd name="T28" fmla="*/ 13 w 105"/>
                  <a:gd name="T29" fmla="*/ 6 h 91"/>
                  <a:gd name="T30" fmla="*/ 8 w 105"/>
                  <a:gd name="T31" fmla="*/ 5 h 91"/>
                  <a:gd name="T32" fmla="*/ 6 w 105"/>
                  <a:gd name="T33" fmla="*/ 4 h 91"/>
                  <a:gd name="T34" fmla="*/ 6 w 105"/>
                  <a:gd name="T35" fmla="*/ 4 h 91"/>
                  <a:gd name="T36" fmla="*/ 4 w 105"/>
                  <a:gd name="T37" fmla="*/ 5 h 91"/>
                  <a:gd name="T38" fmla="*/ 0 w 105"/>
                  <a:gd name="T39" fmla="*/ 7 h 91"/>
                  <a:gd name="T40" fmla="*/ 1 w 105"/>
                  <a:gd name="T41" fmla="*/ 4 h 91"/>
                  <a:gd name="T42" fmla="*/ 2 w 105"/>
                  <a:gd name="T43" fmla="*/ 3 h 91"/>
                  <a:gd name="T44" fmla="*/ 5 w 105"/>
                  <a:gd name="T45" fmla="*/ 2 h 91"/>
                  <a:gd name="T46" fmla="*/ 9 w 105"/>
                  <a:gd name="T47" fmla="*/ 1 h 91"/>
                  <a:gd name="T48" fmla="*/ 14 w 105"/>
                  <a:gd name="T49" fmla="*/ 0 h 91"/>
                  <a:gd name="T50" fmla="*/ 19 w 105"/>
                  <a:gd name="T51" fmla="*/ 1 h 91"/>
                  <a:gd name="T52" fmla="*/ 25 w 105"/>
                  <a:gd name="T53" fmla="*/ 2 h 91"/>
                  <a:gd name="T54" fmla="*/ 30 w 105"/>
                  <a:gd name="T55" fmla="*/ 2 h 91"/>
                  <a:gd name="T56" fmla="*/ 35 w 105"/>
                  <a:gd name="T57" fmla="*/ 2 h 91"/>
                  <a:gd name="T58" fmla="*/ 34 w 105"/>
                  <a:gd name="T59" fmla="*/ 5 h 91"/>
                  <a:gd name="T60" fmla="*/ 30 w 105"/>
                  <a:gd name="T61" fmla="*/ 8 h 91"/>
                  <a:gd name="T62" fmla="*/ 29 w 105"/>
                  <a:gd name="T63" fmla="*/ 9 h 91"/>
                  <a:gd name="T64" fmla="*/ 29 w 105"/>
                  <a:gd name="T65" fmla="*/ 12 h 91"/>
                  <a:gd name="T66" fmla="*/ 30 w 105"/>
                  <a:gd name="T67" fmla="*/ 17 h 91"/>
                  <a:gd name="T68" fmla="*/ 30 w 105"/>
                  <a:gd name="T69" fmla="*/ 22 h 91"/>
                  <a:gd name="T70" fmla="*/ 31 w 105"/>
                  <a:gd name="T71" fmla="*/ 28 h 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
                  <a:gd name="T109" fmla="*/ 0 h 91"/>
                  <a:gd name="T110" fmla="*/ 105 w 105"/>
                  <a:gd name="T111" fmla="*/ 91 h 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 h="91">
                    <a:moveTo>
                      <a:pt x="93" y="91"/>
                    </a:moveTo>
                    <a:lnTo>
                      <a:pt x="88" y="80"/>
                    </a:lnTo>
                    <a:lnTo>
                      <a:pt x="86" y="71"/>
                    </a:lnTo>
                    <a:lnTo>
                      <a:pt x="85" y="64"/>
                    </a:lnTo>
                    <a:lnTo>
                      <a:pt x="86" y="58"/>
                    </a:lnTo>
                    <a:lnTo>
                      <a:pt x="85" y="54"/>
                    </a:lnTo>
                    <a:lnTo>
                      <a:pt x="83" y="50"/>
                    </a:lnTo>
                    <a:lnTo>
                      <a:pt x="78" y="49"/>
                    </a:lnTo>
                    <a:lnTo>
                      <a:pt x="67" y="48"/>
                    </a:lnTo>
                    <a:lnTo>
                      <a:pt x="64" y="54"/>
                    </a:lnTo>
                    <a:lnTo>
                      <a:pt x="59" y="60"/>
                    </a:lnTo>
                    <a:lnTo>
                      <a:pt x="50" y="65"/>
                    </a:lnTo>
                    <a:lnTo>
                      <a:pt x="39" y="59"/>
                    </a:lnTo>
                    <a:lnTo>
                      <a:pt x="37" y="57"/>
                    </a:lnTo>
                    <a:lnTo>
                      <a:pt x="37" y="56"/>
                    </a:lnTo>
                    <a:lnTo>
                      <a:pt x="36" y="54"/>
                    </a:lnTo>
                    <a:lnTo>
                      <a:pt x="35" y="53"/>
                    </a:lnTo>
                    <a:lnTo>
                      <a:pt x="30" y="52"/>
                    </a:lnTo>
                    <a:lnTo>
                      <a:pt x="25" y="50"/>
                    </a:lnTo>
                    <a:lnTo>
                      <a:pt x="20" y="47"/>
                    </a:lnTo>
                    <a:lnTo>
                      <a:pt x="16" y="45"/>
                    </a:lnTo>
                    <a:lnTo>
                      <a:pt x="21" y="42"/>
                    </a:lnTo>
                    <a:lnTo>
                      <a:pt x="27" y="39"/>
                    </a:lnTo>
                    <a:lnTo>
                      <a:pt x="32" y="38"/>
                    </a:lnTo>
                    <a:lnTo>
                      <a:pt x="39" y="36"/>
                    </a:lnTo>
                    <a:lnTo>
                      <a:pt x="49" y="33"/>
                    </a:lnTo>
                    <a:lnTo>
                      <a:pt x="52" y="29"/>
                    </a:lnTo>
                    <a:lnTo>
                      <a:pt x="52" y="26"/>
                    </a:lnTo>
                    <a:lnTo>
                      <a:pt x="47" y="23"/>
                    </a:lnTo>
                    <a:lnTo>
                      <a:pt x="40" y="19"/>
                    </a:lnTo>
                    <a:lnTo>
                      <a:pt x="32" y="16"/>
                    </a:lnTo>
                    <a:lnTo>
                      <a:pt x="25" y="14"/>
                    </a:lnTo>
                    <a:lnTo>
                      <a:pt x="20" y="12"/>
                    </a:lnTo>
                    <a:lnTo>
                      <a:pt x="19" y="12"/>
                    </a:lnTo>
                    <a:lnTo>
                      <a:pt x="17" y="12"/>
                    </a:lnTo>
                    <a:lnTo>
                      <a:pt x="16" y="12"/>
                    </a:lnTo>
                    <a:lnTo>
                      <a:pt x="12" y="15"/>
                    </a:lnTo>
                    <a:lnTo>
                      <a:pt x="6" y="19"/>
                    </a:lnTo>
                    <a:lnTo>
                      <a:pt x="0" y="20"/>
                    </a:lnTo>
                    <a:lnTo>
                      <a:pt x="1" y="15"/>
                    </a:lnTo>
                    <a:lnTo>
                      <a:pt x="2" y="13"/>
                    </a:lnTo>
                    <a:lnTo>
                      <a:pt x="4" y="10"/>
                    </a:lnTo>
                    <a:lnTo>
                      <a:pt x="5" y="9"/>
                    </a:lnTo>
                    <a:lnTo>
                      <a:pt x="7" y="7"/>
                    </a:lnTo>
                    <a:lnTo>
                      <a:pt x="14" y="5"/>
                    </a:lnTo>
                    <a:lnTo>
                      <a:pt x="21" y="3"/>
                    </a:lnTo>
                    <a:lnTo>
                      <a:pt x="27" y="2"/>
                    </a:lnTo>
                    <a:lnTo>
                      <a:pt x="35" y="0"/>
                    </a:lnTo>
                    <a:lnTo>
                      <a:pt x="42" y="0"/>
                    </a:lnTo>
                    <a:lnTo>
                      <a:pt x="50" y="0"/>
                    </a:lnTo>
                    <a:lnTo>
                      <a:pt x="57" y="2"/>
                    </a:lnTo>
                    <a:lnTo>
                      <a:pt x="65" y="4"/>
                    </a:lnTo>
                    <a:lnTo>
                      <a:pt x="74" y="7"/>
                    </a:lnTo>
                    <a:lnTo>
                      <a:pt x="83" y="8"/>
                    </a:lnTo>
                    <a:lnTo>
                      <a:pt x="91" y="7"/>
                    </a:lnTo>
                    <a:lnTo>
                      <a:pt x="99" y="7"/>
                    </a:lnTo>
                    <a:lnTo>
                      <a:pt x="104" y="7"/>
                    </a:lnTo>
                    <a:lnTo>
                      <a:pt x="105" y="9"/>
                    </a:lnTo>
                    <a:lnTo>
                      <a:pt x="101" y="14"/>
                    </a:lnTo>
                    <a:lnTo>
                      <a:pt x="93" y="23"/>
                    </a:lnTo>
                    <a:lnTo>
                      <a:pt x="90" y="24"/>
                    </a:lnTo>
                    <a:lnTo>
                      <a:pt x="89" y="25"/>
                    </a:lnTo>
                    <a:lnTo>
                      <a:pt x="88" y="27"/>
                    </a:lnTo>
                    <a:lnTo>
                      <a:pt x="88" y="28"/>
                    </a:lnTo>
                    <a:lnTo>
                      <a:pt x="88" y="36"/>
                    </a:lnTo>
                    <a:lnTo>
                      <a:pt x="89" y="44"/>
                    </a:lnTo>
                    <a:lnTo>
                      <a:pt x="89" y="53"/>
                    </a:lnTo>
                    <a:lnTo>
                      <a:pt x="90" y="60"/>
                    </a:lnTo>
                    <a:lnTo>
                      <a:pt x="91" y="68"/>
                    </a:lnTo>
                    <a:lnTo>
                      <a:pt x="91" y="76"/>
                    </a:lnTo>
                    <a:lnTo>
                      <a:pt x="93" y="84"/>
                    </a:lnTo>
                    <a:lnTo>
                      <a:pt x="93" y="91"/>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23" name="Freeform 54"/>
              <p:cNvSpPr>
                <a:spLocks/>
              </p:cNvSpPr>
              <p:nvPr/>
            </p:nvSpPr>
            <p:spPr bwMode="auto">
              <a:xfrm>
                <a:off x="2708" y="1985"/>
                <a:ext cx="35" cy="30"/>
              </a:xfrm>
              <a:custGeom>
                <a:avLst/>
                <a:gdLst>
                  <a:gd name="T0" fmla="*/ 31 w 105"/>
                  <a:gd name="T1" fmla="*/ 30 h 91"/>
                  <a:gd name="T2" fmla="*/ 29 w 105"/>
                  <a:gd name="T3" fmla="*/ 23 h 91"/>
                  <a:gd name="T4" fmla="*/ 29 w 105"/>
                  <a:gd name="T5" fmla="*/ 19 h 91"/>
                  <a:gd name="T6" fmla="*/ 28 w 105"/>
                  <a:gd name="T7" fmla="*/ 16 h 91"/>
                  <a:gd name="T8" fmla="*/ 22 w 105"/>
                  <a:gd name="T9" fmla="*/ 16 h 91"/>
                  <a:gd name="T10" fmla="*/ 21 w 105"/>
                  <a:gd name="T11" fmla="*/ 18 h 91"/>
                  <a:gd name="T12" fmla="*/ 17 w 105"/>
                  <a:gd name="T13" fmla="*/ 21 h 91"/>
                  <a:gd name="T14" fmla="*/ 13 w 105"/>
                  <a:gd name="T15" fmla="*/ 19 h 91"/>
                  <a:gd name="T16" fmla="*/ 12 w 105"/>
                  <a:gd name="T17" fmla="*/ 18 h 91"/>
                  <a:gd name="T18" fmla="*/ 12 w 105"/>
                  <a:gd name="T19" fmla="*/ 17 h 91"/>
                  <a:gd name="T20" fmla="*/ 10 w 105"/>
                  <a:gd name="T21" fmla="*/ 17 h 91"/>
                  <a:gd name="T22" fmla="*/ 7 w 105"/>
                  <a:gd name="T23" fmla="*/ 15 h 91"/>
                  <a:gd name="T24" fmla="*/ 5 w 105"/>
                  <a:gd name="T25" fmla="*/ 15 h 91"/>
                  <a:gd name="T26" fmla="*/ 9 w 105"/>
                  <a:gd name="T27" fmla="*/ 13 h 91"/>
                  <a:gd name="T28" fmla="*/ 13 w 105"/>
                  <a:gd name="T29" fmla="*/ 12 h 91"/>
                  <a:gd name="T30" fmla="*/ 16 w 105"/>
                  <a:gd name="T31" fmla="*/ 11 h 91"/>
                  <a:gd name="T32" fmla="*/ 17 w 105"/>
                  <a:gd name="T33" fmla="*/ 9 h 91"/>
                  <a:gd name="T34" fmla="*/ 13 w 105"/>
                  <a:gd name="T35" fmla="*/ 6 h 91"/>
                  <a:gd name="T36" fmla="*/ 8 w 105"/>
                  <a:gd name="T37" fmla="*/ 5 h 91"/>
                  <a:gd name="T38" fmla="*/ 7 w 105"/>
                  <a:gd name="T39" fmla="*/ 4 h 91"/>
                  <a:gd name="T40" fmla="*/ 6 w 105"/>
                  <a:gd name="T41" fmla="*/ 4 h 91"/>
                  <a:gd name="T42" fmla="*/ 5 w 105"/>
                  <a:gd name="T43" fmla="*/ 4 h 91"/>
                  <a:gd name="T44" fmla="*/ 4 w 105"/>
                  <a:gd name="T45" fmla="*/ 5 h 91"/>
                  <a:gd name="T46" fmla="*/ 0 w 105"/>
                  <a:gd name="T47" fmla="*/ 7 h 91"/>
                  <a:gd name="T48" fmla="*/ 0 w 105"/>
                  <a:gd name="T49" fmla="*/ 5 h 91"/>
                  <a:gd name="T50" fmla="*/ 1 w 105"/>
                  <a:gd name="T51" fmla="*/ 3 h 91"/>
                  <a:gd name="T52" fmla="*/ 2 w 105"/>
                  <a:gd name="T53" fmla="*/ 2 h 91"/>
                  <a:gd name="T54" fmla="*/ 5 w 105"/>
                  <a:gd name="T55" fmla="*/ 2 h 91"/>
                  <a:gd name="T56" fmla="*/ 9 w 105"/>
                  <a:gd name="T57" fmla="*/ 1 h 91"/>
                  <a:gd name="T58" fmla="*/ 14 w 105"/>
                  <a:gd name="T59" fmla="*/ 0 h 91"/>
                  <a:gd name="T60" fmla="*/ 19 w 105"/>
                  <a:gd name="T61" fmla="*/ 1 h 91"/>
                  <a:gd name="T62" fmla="*/ 22 w 105"/>
                  <a:gd name="T63" fmla="*/ 1 h 91"/>
                  <a:gd name="T64" fmla="*/ 28 w 105"/>
                  <a:gd name="T65" fmla="*/ 3 h 91"/>
                  <a:gd name="T66" fmla="*/ 33 w 105"/>
                  <a:gd name="T67" fmla="*/ 2 h 91"/>
                  <a:gd name="T68" fmla="*/ 35 w 105"/>
                  <a:gd name="T69" fmla="*/ 3 h 91"/>
                  <a:gd name="T70" fmla="*/ 31 w 105"/>
                  <a:gd name="T71" fmla="*/ 8 h 91"/>
                  <a:gd name="T72" fmla="*/ 30 w 105"/>
                  <a:gd name="T73" fmla="*/ 8 h 91"/>
                  <a:gd name="T74" fmla="*/ 29 w 105"/>
                  <a:gd name="T75" fmla="*/ 9 h 91"/>
                  <a:gd name="T76" fmla="*/ 29 w 105"/>
                  <a:gd name="T77" fmla="*/ 9 h 91"/>
                  <a:gd name="T78" fmla="*/ 30 w 105"/>
                  <a:gd name="T79" fmla="*/ 15 h 91"/>
                  <a:gd name="T80" fmla="*/ 30 w 105"/>
                  <a:gd name="T81" fmla="*/ 20 h 91"/>
                  <a:gd name="T82" fmla="*/ 30 w 105"/>
                  <a:gd name="T83" fmla="*/ 25 h 91"/>
                  <a:gd name="T84" fmla="*/ 31 w 105"/>
                  <a:gd name="T85" fmla="*/ 30 h 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5"/>
                  <a:gd name="T130" fmla="*/ 0 h 91"/>
                  <a:gd name="T131" fmla="*/ 105 w 105"/>
                  <a:gd name="T132" fmla="*/ 91 h 9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5" h="91">
                    <a:moveTo>
                      <a:pt x="93" y="91"/>
                    </a:moveTo>
                    <a:lnTo>
                      <a:pt x="93" y="91"/>
                    </a:lnTo>
                    <a:lnTo>
                      <a:pt x="88" y="80"/>
                    </a:lnTo>
                    <a:lnTo>
                      <a:pt x="86" y="71"/>
                    </a:lnTo>
                    <a:lnTo>
                      <a:pt x="85" y="64"/>
                    </a:lnTo>
                    <a:lnTo>
                      <a:pt x="86" y="58"/>
                    </a:lnTo>
                    <a:lnTo>
                      <a:pt x="85" y="54"/>
                    </a:lnTo>
                    <a:lnTo>
                      <a:pt x="83" y="50"/>
                    </a:lnTo>
                    <a:lnTo>
                      <a:pt x="78" y="49"/>
                    </a:lnTo>
                    <a:lnTo>
                      <a:pt x="67" y="48"/>
                    </a:lnTo>
                    <a:lnTo>
                      <a:pt x="64" y="54"/>
                    </a:lnTo>
                    <a:lnTo>
                      <a:pt x="59" y="60"/>
                    </a:lnTo>
                    <a:lnTo>
                      <a:pt x="50" y="65"/>
                    </a:lnTo>
                    <a:lnTo>
                      <a:pt x="39" y="59"/>
                    </a:lnTo>
                    <a:lnTo>
                      <a:pt x="37" y="57"/>
                    </a:lnTo>
                    <a:lnTo>
                      <a:pt x="37" y="56"/>
                    </a:lnTo>
                    <a:lnTo>
                      <a:pt x="36" y="54"/>
                    </a:lnTo>
                    <a:lnTo>
                      <a:pt x="35" y="53"/>
                    </a:lnTo>
                    <a:lnTo>
                      <a:pt x="30" y="52"/>
                    </a:lnTo>
                    <a:lnTo>
                      <a:pt x="25" y="50"/>
                    </a:lnTo>
                    <a:lnTo>
                      <a:pt x="20" y="47"/>
                    </a:lnTo>
                    <a:lnTo>
                      <a:pt x="16" y="45"/>
                    </a:lnTo>
                    <a:lnTo>
                      <a:pt x="21" y="42"/>
                    </a:lnTo>
                    <a:lnTo>
                      <a:pt x="27" y="39"/>
                    </a:lnTo>
                    <a:lnTo>
                      <a:pt x="32" y="38"/>
                    </a:lnTo>
                    <a:lnTo>
                      <a:pt x="39" y="36"/>
                    </a:lnTo>
                    <a:lnTo>
                      <a:pt x="49" y="33"/>
                    </a:lnTo>
                    <a:lnTo>
                      <a:pt x="52" y="29"/>
                    </a:lnTo>
                    <a:lnTo>
                      <a:pt x="52" y="26"/>
                    </a:lnTo>
                    <a:lnTo>
                      <a:pt x="47" y="23"/>
                    </a:lnTo>
                    <a:lnTo>
                      <a:pt x="40" y="19"/>
                    </a:lnTo>
                    <a:lnTo>
                      <a:pt x="32" y="16"/>
                    </a:lnTo>
                    <a:lnTo>
                      <a:pt x="25" y="14"/>
                    </a:lnTo>
                    <a:lnTo>
                      <a:pt x="20" y="12"/>
                    </a:lnTo>
                    <a:lnTo>
                      <a:pt x="19" y="12"/>
                    </a:lnTo>
                    <a:lnTo>
                      <a:pt x="17" y="12"/>
                    </a:lnTo>
                    <a:lnTo>
                      <a:pt x="16" y="12"/>
                    </a:lnTo>
                    <a:lnTo>
                      <a:pt x="12" y="15"/>
                    </a:lnTo>
                    <a:lnTo>
                      <a:pt x="6" y="19"/>
                    </a:lnTo>
                    <a:lnTo>
                      <a:pt x="0" y="20"/>
                    </a:lnTo>
                    <a:lnTo>
                      <a:pt x="1" y="15"/>
                    </a:lnTo>
                    <a:lnTo>
                      <a:pt x="2" y="13"/>
                    </a:lnTo>
                    <a:lnTo>
                      <a:pt x="4" y="10"/>
                    </a:lnTo>
                    <a:lnTo>
                      <a:pt x="5" y="9"/>
                    </a:lnTo>
                    <a:lnTo>
                      <a:pt x="7" y="7"/>
                    </a:lnTo>
                    <a:lnTo>
                      <a:pt x="14" y="5"/>
                    </a:lnTo>
                    <a:lnTo>
                      <a:pt x="21" y="3"/>
                    </a:lnTo>
                    <a:lnTo>
                      <a:pt x="27" y="2"/>
                    </a:lnTo>
                    <a:lnTo>
                      <a:pt x="35" y="0"/>
                    </a:lnTo>
                    <a:lnTo>
                      <a:pt x="42" y="0"/>
                    </a:lnTo>
                    <a:lnTo>
                      <a:pt x="50" y="0"/>
                    </a:lnTo>
                    <a:lnTo>
                      <a:pt x="57" y="2"/>
                    </a:lnTo>
                    <a:lnTo>
                      <a:pt x="65" y="4"/>
                    </a:lnTo>
                    <a:lnTo>
                      <a:pt x="74" y="7"/>
                    </a:lnTo>
                    <a:lnTo>
                      <a:pt x="83" y="8"/>
                    </a:lnTo>
                    <a:lnTo>
                      <a:pt x="91" y="7"/>
                    </a:lnTo>
                    <a:lnTo>
                      <a:pt x="99" y="7"/>
                    </a:lnTo>
                    <a:lnTo>
                      <a:pt x="104" y="7"/>
                    </a:lnTo>
                    <a:lnTo>
                      <a:pt x="105" y="9"/>
                    </a:lnTo>
                    <a:lnTo>
                      <a:pt x="101" y="14"/>
                    </a:lnTo>
                    <a:lnTo>
                      <a:pt x="93" y="23"/>
                    </a:lnTo>
                    <a:lnTo>
                      <a:pt x="90" y="24"/>
                    </a:lnTo>
                    <a:lnTo>
                      <a:pt x="89" y="25"/>
                    </a:lnTo>
                    <a:lnTo>
                      <a:pt x="88" y="27"/>
                    </a:lnTo>
                    <a:lnTo>
                      <a:pt x="88" y="28"/>
                    </a:lnTo>
                    <a:lnTo>
                      <a:pt x="88" y="36"/>
                    </a:lnTo>
                    <a:lnTo>
                      <a:pt x="89" y="44"/>
                    </a:lnTo>
                    <a:lnTo>
                      <a:pt x="89" y="53"/>
                    </a:lnTo>
                    <a:lnTo>
                      <a:pt x="90" y="60"/>
                    </a:lnTo>
                    <a:lnTo>
                      <a:pt x="91" y="68"/>
                    </a:lnTo>
                    <a:lnTo>
                      <a:pt x="91" y="76"/>
                    </a:lnTo>
                    <a:lnTo>
                      <a:pt x="93" y="84"/>
                    </a:lnTo>
                    <a:lnTo>
                      <a:pt x="93" y="9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4" name="Freeform 55"/>
              <p:cNvSpPr>
                <a:spLocks/>
              </p:cNvSpPr>
              <p:nvPr/>
            </p:nvSpPr>
            <p:spPr bwMode="auto">
              <a:xfrm>
                <a:off x="2750" y="1967"/>
                <a:ext cx="46" cy="29"/>
              </a:xfrm>
              <a:custGeom>
                <a:avLst/>
                <a:gdLst>
                  <a:gd name="T0" fmla="*/ 16 w 139"/>
                  <a:gd name="T1" fmla="*/ 25 h 88"/>
                  <a:gd name="T2" fmla="*/ 14 w 139"/>
                  <a:gd name="T3" fmla="*/ 24 h 88"/>
                  <a:gd name="T4" fmla="*/ 13 w 139"/>
                  <a:gd name="T5" fmla="*/ 23 h 88"/>
                  <a:gd name="T6" fmla="*/ 12 w 139"/>
                  <a:gd name="T7" fmla="*/ 23 h 88"/>
                  <a:gd name="T8" fmla="*/ 11 w 139"/>
                  <a:gd name="T9" fmla="*/ 25 h 88"/>
                  <a:gd name="T10" fmla="*/ 8 w 139"/>
                  <a:gd name="T11" fmla="*/ 25 h 88"/>
                  <a:gd name="T12" fmla="*/ 6 w 139"/>
                  <a:gd name="T13" fmla="*/ 21 h 88"/>
                  <a:gd name="T14" fmla="*/ 2 w 139"/>
                  <a:gd name="T15" fmla="*/ 19 h 88"/>
                  <a:gd name="T16" fmla="*/ 2 w 139"/>
                  <a:gd name="T17" fmla="*/ 16 h 88"/>
                  <a:gd name="T18" fmla="*/ 5 w 139"/>
                  <a:gd name="T19" fmla="*/ 13 h 88"/>
                  <a:gd name="T20" fmla="*/ 8 w 139"/>
                  <a:gd name="T21" fmla="*/ 11 h 88"/>
                  <a:gd name="T22" fmla="*/ 12 w 139"/>
                  <a:gd name="T23" fmla="*/ 9 h 88"/>
                  <a:gd name="T24" fmla="*/ 14 w 139"/>
                  <a:gd name="T25" fmla="*/ 8 h 88"/>
                  <a:gd name="T26" fmla="*/ 15 w 139"/>
                  <a:gd name="T27" fmla="*/ 7 h 88"/>
                  <a:gd name="T28" fmla="*/ 16 w 139"/>
                  <a:gd name="T29" fmla="*/ 7 h 88"/>
                  <a:gd name="T30" fmla="*/ 18 w 139"/>
                  <a:gd name="T31" fmla="*/ 6 h 88"/>
                  <a:gd name="T32" fmla="*/ 20 w 139"/>
                  <a:gd name="T33" fmla="*/ 5 h 88"/>
                  <a:gd name="T34" fmla="*/ 21 w 139"/>
                  <a:gd name="T35" fmla="*/ 5 h 88"/>
                  <a:gd name="T36" fmla="*/ 25 w 139"/>
                  <a:gd name="T37" fmla="*/ 3 h 88"/>
                  <a:gd name="T38" fmla="*/ 30 w 139"/>
                  <a:gd name="T39" fmla="*/ 2 h 88"/>
                  <a:gd name="T40" fmla="*/ 34 w 139"/>
                  <a:gd name="T41" fmla="*/ 0 h 88"/>
                  <a:gd name="T42" fmla="*/ 39 w 139"/>
                  <a:gd name="T43" fmla="*/ 0 h 88"/>
                  <a:gd name="T44" fmla="*/ 43 w 139"/>
                  <a:gd name="T45" fmla="*/ 0 h 88"/>
                  <a:gd name="T46" fmla="*/ 43 w 139"/>
                  <a:gd name="T47" fmla="*/ 0 h 88"/>
                  <a:gd name="T48" fmla="*/ 44 w 139"/>
                  <a:gd name="T49" fmla="*/ 0 h 88"/>
                  <a:gd name="T50" fmla="*/ 44 w 139"/>
                  <a:gd name="T51" fmla="*/ 0 h 88"/>
                  <a:gd name="T52" fmla="*/ 46 w 139"/>
                  <a:gd name="T53" fmla="*/ 1 h 88"/>
                  <a:gd name="T54" fmla="*/ 43 w 139"/>
                  <a:gd name="T55" fmla="*/ 3 h 88"/>
                  <a:gd name="T56" fmla="*/ 39 w 139"/>
                  <a:gd name="T57" fmla="*/ 2 h 88"/>
                  <a:gd name="T58" fmla="*/ 34 w 139"/>
                  <a:gd name="T59" fmla="*/ 3 h 88"/>
                  <a:gd name="T60" fmla="*/ 30 w 139"/>
                  <a:gd name="T61" fmla="*/ 5 h 88"/>
                  <a:gd name="T62" fmla="*/ 26 w 139"/>
                  <a:gd name="T63" fmla="*/ 7 h 88"/>
                  <a:gd name="T64" fmla="*/ 24 w 139"/>
                  <a:gd name="T65" fmla="*/ 9 h 88"/>
                  <a:gd name="T66" fmla="*/ 23 w 139"/>
                  <a:gd name="T67" fmla="*/ 10 h 88"/>
                  <a:gd name="T68" fmla="*/ 23 w 139"/>
                  <a:gd name="T69" fmla="*/ 10 h 88"/>
                  <a:gd name="T70" fmla="*/ 23 w 139"/>
                  <a:gd name="T71" fmla="*/ 11 h 88"/>
                  <a:gd name="T72" fmla="*/ 22 w 139"/>
                  <a:gd name="T73" fmla="*/ 13 h 88"/>
                  <a:gd name="T74" fmla="*/ 18 w 139"/>
                  <a:gd name="T75" fmla="*/ 16 h 88"/>
                  <a:gd name="T76" fmla="*/ 16 w 139"/>
                  <a:gd name="T77" fmla="*/ 17 h 88"/>
                  <a:gd name="T78" fmla="*/ 15 w 139"/>
                  <a:gd name="T79" fmla="*/ 17 h 88"/>
                  <a:gd name="T80" fmla="*/ 15 w 139"/>
                  <a:gd name="T81" fmla="*/ 18 h 88"/>
                  <a:gd name="T82" fmla="*/ 15 w 139"/>
                  <a:gd name="T83" fmla="*/ 19 h 88"/>
                  <a:gd name="T84" fmla="*/ 15 w 139"/>
                  <a:gd name="T85" fmla="*/ 19 h 88"/>
                  <a:gd name="T86" fmla="*/ 20 w 139"/>
                  <a:gd name="T87" fmla="*/ 18 h 88"/>
                  <a:gd name="T88" fmla="*/ 26 w 139"/>
                  <a:gd name="T89" fmla="*/ 17 h 88"/>
                  <a:gd name="T90" fmla="*/ 29 w 139"/>
                  <a:gd name="T91" fmla="*/ 16 h 88"/>
                  <a:gd name="T92" fmla="*/ 33 w 139"/>
                  <a:gd name="T93" fmla="*/ 16 h 88"/>
                  <a:gd name="T94" fmla="*/ 37 w 139"/>
                  <a:gd name="T95" fmla="*/ 16 h 88"/>
                  <a:gd name="T96" fmla="*/ 39 w 139"/>
                  <a:gd name="T97" fmla="*/ 17 h 88"/>
                  <a:gd name="T98" fmla="*/ 39 w 139"/>
                  <a:gd name="T99" fmla="*/ 17 h 88"/>
                  <a:gd name="T100" fmla="*/ 38 w 139"/>
                  <a:gd name="T101" fmla="*/ 18 h 88"/>
                  <a:gd name="T102" fmla="*/ 33 w 139"/>
                  <a:gd name="T103" fmla="*/ 20 h 88"/>
                  <a:gd name="T104" fmla="*/ 30 w 139"/>
                  <a:gd name="T105" fmla="*/ 22 h 88"/>
                  <a:gd name="T106" fmla="*/ 28 w 139"/>
                  <a:gd name="T107" fmla="*/ 25 h 88"/>
                  <a:gd name="T108" fmla="*/ 25 w 139"/>
                  <a:gd name="T109" fmla="*/ 28 h 88"/>
                  <a:gd name="T110" fmla="*/ 21 w 139"/>
                  <a:gd name="T111" fmla="*/ 29 h 88"/>
                  <a:gd name="T112" fmla="*/ 18 w 139"/>
                  <a:gd name="T113" fmla="*/ 28 h 88"/>
                  <a:gd name="T114" fmla="*/ 17 w 139"/>
                  <a:gd name="T115" fmla="*/ 26 h 8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9"/>
                  <a:gd name="T175" fmla="*/ 0 h 88"/>
                  <a:gd name="T176" fmla="*/ 139 w 139"/>
                  <a:gd name="T177" fmla="*/ 88 h 8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9" h="88">
                    <a:moveTo>
                      <a:pt x="50" y="77"/>
                    </a:moveTo>
                    <a:lnTo>
                      <a:pt x="48" y="77"/>
                    </a:lnTo>
                    <a:lnTo>
                      <a:pt x="44" y="76"/>
                    </a:lnTo>
                    <a:lnTo>
                      <a:pt x="41" y="73"/>
                    </a:lnTo>
                    <a:lnTo>
                      <a:pt x="38" y="71"/>
                    </a:lnTo>
                    <a:lnTo>
                      <a:pt x="36" y="71"/>
                    </a:lnTo>
                    <a:lnTo>
                      <a:pt x="33" y="75"/>
                    </a:lnTo>
                    <a:lnTo>
                      <a:pt x="29" y="76"/>
                    </a:lnTo>
                    <a:lnTo>
                      <a:pt x="25" y="75"/>
                    </a:lnTo>
                    <a:lnTo>
                      <a:pt x="23" y="70"/>
                    </a:lnTo>
                    <a:lnTo>
                      <a:pt x="18" y="63"/>
                    </a:lnTo>
                    <a:lnTo>
                      <a:pt x="11" y="59"/>
                    </a:lnTo>
                    <a:lnTo>
                      <a:pt x="5" y="57"/>
                    </a:lnTo>
                    <a:lnTo>
                      <a:pt x="0" y="52"/>
                    </a:lnTo>
                    <a:lnTo>
                      <a:pt x="5" y="49"/>
                    </a:lnTo>
                    <a:lnTo>
                      <a:pt x="10" y="45"/>
                    </a:lnTo>
                    <a:lnTo>
                      <a:pt x="14" y="40"/>
                    </a:lnTo>
                    <a:lnTo>
                      <a:pt x="20" y="37"/>
                    </a:lnTo>
                    <a:lnTo>
                      <a:pt x="25" y="32"/>
                    </a:lnTo>
                    <a:lnTo>
                      <a:pt x="30" y="29"/>
                    </a:lnTo>
                    <a:lnTo>
                      <a:pt x="36" y="26"/>
                    </a:lnTo>
                    <a:lnTo>
                      <a:pt x="43" y="24"/>
                    </a:lnTo>
                    <a:lnTo>
                      <a:pt x="44" y="24"/>
                    </a:lnTo>
                    <a:lnTo>
                      <a:pt x="44" y="22"/>
                    </a:lnTo>
                    <a:lnTo>
                      <a:pt x="44" y="21"/>
                    </a:lnTo>
                    <a:lnTo>
                      <a:pt x="48" y="20"/>
                    </a:lnTo>
                    <a:lnTo>
                      <a:pt x="51" y="19"/>
                    </a:lnTo>
                    <a:lnTo>
                      <a:pt x="55" y="17"/>
                    </a:lnTo>
                    <a:lnTo>
                      <a:pt x="56" y="15"/>
                    </a:lnTo>
                    <a:lnTo>
                      <a:pt x="59" y="15"/>
                    </a:lnTo>
                    <a:lnTo>
                      <a:pt x="61" y="14"/>
                    </a:lnTo>
                    <a:lnTo>
                      <a:pt x="63" y="14"/>
                    </a:lnTo>
                    <a:lnTo>
                      <a:pt x="65" y="14"/>
                    </a:lnTo>
                    <a:lnTo>
                      <a:pt x="76" y="10"/>
                    </a:lnTo>
                    <a:lnTo>
                      <a:pt x="84" y="7"/>
                    </a:lnTo>
                    <a:lnTo>
                      <a:pt x="91" y="5"/>
                    </a:lnTo>
                    <a:lnTo>
                      <a:pt x="98" y="4"/>
                    </a:lnTo>
                    <a:lnTo>
                      <a:pt x="104" y="1"/>
                    </a:lnTo>
                    <a:lnTo>
                      <a:pt x="111" y="1"/>
                    </a:lnTo>
                    <a:lnTo>
                      <a:pt x="119" y="0"/>
                    </a:lnTo>
                    <a:lnTo>
                      <a:pt x="130" y="0"/>
                    </a:lnTo>
                    <a:lnTo>
                      <a:pt x="131" y="0"/>
                    </a:lnTo>
                    <a:lnTo>
                      <a:pt x="134" y="0"/>
                    </a:lnTo>
                    <a:lnTo>
                      <a:pt x="135" y="0"/>
                    </a:lnTo>
                    <a:lnTo>
                      <a:pt x="139" y="4"/>
                    </a:lnTo>
                    <a:lnTo>
                      <a:pt x="136" y="7"/>
                    </a:lnTo>
                    <a:lnTo>
                      <a:pt x="130" y="8"/>
                    </a:lnTo>
                    <a:lnTo>
                      <a:pt x="125" y="7"/>
                    </a:lnTo>
                    <a:lnTo>
                      <a:pt x="118" y="7"/>
                    </a:lnTo>
                    <a:lnTo>
                      <a:pt x="111" y="8"/>
                    </a:lnTo>
                    <a:lnTo>
                      <a:pt x="104" y="10"/>
                    </a:lnTo>
                    <a:lnTo>
                      <a:pt x="98" y="12"/>
                    </a:lnTo>
                    <a:lnTo>
                      <a:pt x="91" y="15"/>
                    </a:lnTo>
                    <a:lnTo>
                      <a:pt x="85" y="19"/>
                    </a:lnTo>
                    <a:lnTo>
                      <a:pt x="79" y="22"/>
                    </a:lnTo>
                    <a:lnTo>
                      <a:pt x="74" y="27"/>
                    </a:lnTo>
                    <a:lnTo>
                      <a:pt x="73" y="28"/>
                    </a:lnTo>
                    <a:lnTo>
                      <a:pt x="71" y="30"/>
                    </a:lnTo>
                    <a:lnTo>
                      <a:pt x="70" y="30"/>
                    </a:lnTo>
                    <a:lnTo>
                      <a:pt x="70" y="31"/>
                    </a:lnTo>
                    <a:lnTo>
                      <a:pt x="70" y="32"/>
                    </a:lnTo>
                    <a:lnTo>
                      <a:pt x="70" y="33"/>
                    </a:lnTo>
                    <a:lnTo>
                      <a:pt x="65" y="38"/>
                    </a:lnTo>
                    <a:lnTo>
                      <a:pt x="59" y="42"/>
                    </a:lnTo>
                    <a:lnTo>
                      <a:pt x="54" y="48"/>
                    </a:lnTo>
                    <a:lnTo>
                      <a:pt x="50" y="52"/>
                    </a:lnTo>
                    <a:lnTo>
                      <a:pt x="49" y="53"/>
                    </a:lnTo>
                    <a:lnTo>
                      <a:pt x="48" y="53"/>
                    </a:lnTo>
                    <a:lnTo>
                      <a:pt x="46" y="53"/>
                    </a:lnTo>
                    <a:lnTo>
                      <a:pt x="45" y="55"/>
                    </a:lnTo>
                    <a:lnTo>
                      <a:pt x="45" y="56"/>
                    </a:lnTo>
                    <a:lnTo>
                      <a:pt x="45" y="57"/>
                    </a:lnTo>
                    <a:lnTo>
                      <a:pt x="45" y="58"/>
                    </a:lnTo>
                    <a:lnTo>
                      <a:pt x="44" y="59"/>
                    </a:lnTo>
                    <a:lnTo>
                      <a:pt x="46" y="58"/>
                    </a:lnTo>
                    <a:lnTo>
                      <a:pt x="53" y="57"/>
                    </a:lnTo>
                    <a:lnTo>
                      <a:pt x="60" y="56"/>
                    </a:lnTo>
                    <a:lnTo>
                      <a:pt x="69" y="53"/>
                    </a:lnTo>
                    <a:lnTo>
                      <a:pt x="78" y="52"/>
                    </a:lnTo>
                    <a:lnTo>
                      <a:pt x="84" y="51"/>
                    </a:lnTo>
                    <a:lnTo>
                      <a:pt x="89" y="50"/>
                    </a:lnTo>
                    <a:lnTo>
                      <a:pt x="91" y="50"/>
                    </a:lnTo>
                    <a:lnTo>
                      <a:pt x="99" y="49"/>
                    </a:lnTo>
                    <a:lnTo>
                      <a:pt x="105" y="49"/>
                    </a:lnTo>
                    <a:lnTo>
                      <a:pt x="111" y="49"/>
                    </a:lnTo>
                    <a:lnTo>
                      <a:pt x="119" y="52"/>
                    </a:lnTo>
                    <a:lnTo>
                      <a:pt x="118" y="52"/>
                    </a:lnTo>
                    <a:lnTo>
                      <a:pt x="114" y="55"/>
                    </a:lnTo>
                    <a:lnTo>
                      <a:pt x="106" y="58"/>
                    </a:lnTo>
                    <a:lnTo>
                      <a:pt x="99" y="61"/>
                    </a:lnTo>
                    <a:lnTo>
                      <a:pt x="93" y="62"/>
                    </a:lnTo>
                    <a:lnTo>
                      <a:pt x="90" y="66"/>
                    </a:lnTo>
                    <a:lnTo>
                      <a:pt x="86" y="70"/>
                    </a:lnTo>
                    <a:lnTo>
                      <a:pt x="84" y="76"/>
                    </a:lnTo>
                    <a:lnTo>
                      <a:pt x="80" y="80"/>
                    </a:lnTo>
                    <a:lnTo>
                      <a:pt x="76" y="85"/>
                    </a:lnTo>
                    <a:lnTo>
                      <a:pt x="71" y="88"/>
                    </a:lnTo>
                    <a:lnTo>
                      <a:pt x="64" y="88"/>
                    </a:lnTo>
                    <a:lnTo>
                      <a:pt x="55" y="86"/>
                    </a:lnTo>
                    <a:lnTo>
                      <a:pt x="53" y="85"/>
                    </a:lnTo>
                    <a:lnTo>
                      <a:pt x="51" y="82"/>
                    </a:lnTo>
                    <a:lnTo>
                      <a:pt x="50" y="79"/>
                    </a:lnTo>
                    <a:lnTo>
                      <a:pt x="50" y="77"/>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25" name="Freeform 56"/>
              <p:cNvSpPr>
                <a:spLocks/>
              </p:cNvSpPr>
              <p:nvPr/>
            </p:nvSpPr>
            <p:spPr bwMode="auto">
              <a:xfrm>
                <a:off x="2750" y="1967"/>
                <a:ext cx="46" cy="29"/>
              </a:xfrm>
              <a:custGeom>
                <a:avLst/>
                <a:gdLst>
                  <a:gd name="T0" fmla="*/ 16 w 139"/>
                  <a:gd name="T1" fmla="*/ 25 h 88"/>
                  <a:gd name="T2" fmla="*/ 13 w 139"/>
                  <a:gd name="T3" fmla="*/ 23 h 88"/>
                  <a:gd name="T4" fmla="*/ 13 w 139"/>
                  <a:gd name="T5" fmla="*/ 23 h 88"/>
                  <a:gd name="T6" fmla="*/ 12 w 139"/>
                  <a:gd name="T7" fmla="*/ 23 h 88"/>
                  <a:gd name="T8" fmla="*/ 8 w 139"/>
                  <a:gd name="T9" fmla="*/ 25 h 88"/>
                  <a:gd name="T10" fmla="*/ 6 w 139"/>
                  <a:gd name="T11" fmla="*/ 21 h 88"/>
                  <a:gd name="T12" fmla="*/ 0 w 139"/>
                  <a:gd name="T13" fmla="*/ 17 h 88"/>
                  <a:gd name="T14" fmla="*/ 3 w 139"/>
                  <a:gd name="T15" fmla="*/ 15 h 88"/>
                  <a:gd name="T16" fmla="*/ 8 w 139"/>
                  <a:gd name="T17" fmla="*/ 11 h 88"/>
                  <a:gd name="T18" fmla="*/ 14 w 139"/>
                  <a:gd name="T19" fmla="*/ 8 h 88"/>
                  <a:gd name="T20" fmla="*/ 15 w 139"/>
                  <a:gd name="T21" fmla="*/ 8 h 88"/>
                  <a:gd name="T22" fmla="*/ 15 w 139"/>
                  <a:gd name="T23" fmla="*/ 7 h 88"/>
                  <a:gd name="T24" fmla="*/ 18 w 139"/>
                  <a:gd name="T25" fmla="*/ 6 h 88"/>
                  <a:gd name="T26" fmla="*/ 20 w 139"/>
                  <a:gd name="T27" fmla="*/ 5 h 88"/>
                  <a:gd name="T28" fmla="*/ 22 w 139"/>
                  <a:gd name="T29" fmla="*/ 5 h 88"/>
                  <a:gd name="T30" fmla="*/ 28 w 139"/>
                  <a:gd name="T31" fmla="*/ 2 h 88"/>
                  <a:gd name="T32" fmla="*/ 34 w 139"/>
                  <a:gd name="T33" fmla="*/ 0 h 88"/>
                  <a:gd name="T34" fmla="*/ 43 w 139"/>
                  <a:gd name="T35" fmla="*/ 0 h 88"/>
                  <a:gd name="T36" fmla="*/ 43 w 139"/>
                  <a:gd name="T37" fmla="*/ 0 h 88"/>
                  <a:gd name="T38" fmla="*/ 44 w 139"/>
                  <a:gd name="T39" fmla="*/ 0 h 88"/>
                  <a:gd name="T40" fmla="*/ 44 w 139"/>
                  <a:gd name="T41" fmla="*/ 0 h 88"/>
                  <a:gd name="T42" fmla="*/ 46 w 139"/>
                  <a:gd name="T43" fmla="*/ 1 h 88"/>
                  <a:gd name="T44" fmla="*/ 41 w 139"/>
                  <a:gd name="T45" fmla="*/ 2 h 88"/>
                  <a:gd name="T46" fmla="*/ 37 w 139"/>
                  <a:gd name="T47" fmla="*/ 3 h 88"/>
                  <a:gd name="T48" fmla="*/ 30 w 139"/>
                  <a:gd name="T49" fmla="*/ 5 h 88"/>
                  <a:gd name="T50" fmla="*/ 24 w 139"/>
                  <a:gd name="T51" fmla="*/ 9 h 88"/>
                  <a:gd name="T52" fmla="*/ 24 w 139"/>
                  <a:gd name="T53" fmla="*/ 9 h 88"/>
                  <a:gd name="T54" fmla="*/ 23 w 139"/>
                  <a:gd name="T55" fmla="*/ 10 h 88"/>
                  <a:gd name="T56" fmla="*/ 23 w 139"/>
                  <a:gd name="T57" fmla="*/ 11 h 88"/>
                  <a:gd name="T58" fmla="*/ 22 w 139"/>
                  <a:gd name="T59" fmla="*/ 13 h 88"/>
                  <a:gd name="T60" fmla="*/ 17 w 139"/>
                  <a:gd name="T61" fmla="*/ 17 h 88"/>
                  <a:gd name="T62" fmla="*/ 16 w 139"/>
                  <a:gd name="T63" fmla="*/ 17 h 88"/>
                  <a:gd name="T64" fmla="*/ 15 w 139"/>
                  <a:gd name="T65" fmla="*/ 18 h 88"/>
                  <a:gd name="T66" fmla="*/ 15 w 139"/>
                  <a:gd name="T67" fmla="*/ 19 h 88"/>
                  <a:gd name="T68" fmla="*/ 15 w 139"/>
                  <a:gd name="T69" fmla="*/ 19 h 88"/>
                  <a:gd name="T70" fmla="*/ 23 w 139"/>
                  <a:gd name="T71" fmla="*/ 17 h 88"/>
                  <a:gd name="T72" fmla="*/ 29 w 139"/>
                  <a:gd name="T73" fmla="*/ 16 h 88"/>
                  <a:gd name="T74" fmla="*/ 33 w 139"/>
                  <a:gd name="T75" fmla="*/ 16 h 88"/>
                  <a:gd name="T76" fmla="*/ 39 w 139"/>
                  <a:gd name="T77" fmla="*/ 17 h 88"/>
                  <a:gd name="T78" fmla="*/ 39 w 139"/>
                  <a:gd name="T79" fmla="*/ 17 h 88"/>
                  <a:gd name="T80" fmla="*/ 39 w 139"/>
                  <a:gd name="T81" fmla="*/ 17 h 88"/>
                  <a:gd name="T82" fmla="*/ 33 w 139"/>
                  <a:gd name="T83" fmla="*/ 20 h 88"/>
                  <a:gd name="T84" fmla="*/ 30 w 139"/>
                  <a:gd name="T85" fmla="*/ 22 h 88"/>
                  <a:gd name="T86" fmla="*/ 26 w 139"/>
                  <a:gd name="T87" fmla="*/ 26 h 88"/>
                  <a:gd name="T88" fmla="*/ 21 w 139"/>
                  <a:gd name="T89" fmla="*/ 29 h 88"/>
                  <a:gd name="T90" fmla="*/ 18 w 139"/>
                  <a:gd name="T91" fmla="*/ 28 h 88"/>
                  <a:gd name="T92" fmla="*/ 17 w 139"/>
                  <a:gd name="T93" fmla="*/ 25 h 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9"/>
                  <a:gd name="T142" fmla="*/ 0 h 88"/>
                  <a:gd name="T143" fmla="*/ 139 w 139"/>
                  <a:gd name="T144" fmla="*/ 88 h 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9" h="88">
                    <a:moveTo>
                      <a:pt x="50" y="77"/>
                    </a:moveTo>
                    <a:lnTo>
                      <a:pt x="50" y="77"/>
                    </a:lnTo>
                    <a:lnTo>
                      <a:pt x="48" y="77"/>
                    </a:lnTo>
                    <a:lnTo>
                      <a:pt x="44" y="76"/>
                    </a:lnTo>
                    <a:lnTo>
                      <a:pt x="41" y="73"/>
                    </a:lnTo>
                    <a:lnTo>
                      <a:pt x="38" y="71"/>
                    </a:lnTo>
                    <a:lnTo>
                      <a:pt x="36" y="71"/>
                    </a:lnTo>
                    <a:lnTo>
                      <a:pt x="33" y="75"/>
                    </a:lnTo>
                    <a:lnTo>
                      <a:pt x="29" y="76"/>
                    </a:lnTo>
                    <a:lnTo>
                      <a:pt x="25" y="75"/>
                    </a:lnTo>
                    <a:lnTo>
                      <a:pt x="23" y="70"/>
                    </a:lnTo>
                    <a:lnTo>
                      <a:pt x="18" y="63"/>
                    </a:lnTo>
                    <a:lnTo>
                      <a:pt x="11" y="59"/>
                    </a:lnTo>
                    <a:lnTo>
                      <a:pt x="5" y="57"/>
                    </a:lnTo>
                    <a:lnTo>
                      <a:pt x="0" y="52"/>
                    </a:lnTo>
                    <a:lnTo>
                      <a:pt x="5" y="49"/>
                    </a:lnTo>
                    <a:lnTo>
                      <a:pt x="10" y="45"/>
                    </a:lnTo>
                    <a:lnTo>
                      <a:pt x="14" y="40"/>
                    </a:lnTo>
                    <a:lnTo>
                      <a:pt x="20" y="37"/>
                    </a:lnTo>
                    <a:lnTo>
                      <a:pt x="25" y="32"/>
                    </a:lnTo>
                    <a:lnTo>
                      <a:pt x="30" y="29"/>
                    </a:lnTo>
                    <a:lnTo>
                      <a:pt x="36" y="26"/>
                    </a:lnTo>
                    <a:lnTo>
                      <a:pt x="43" y="24"/>
                    </a:lnTo>
                    <a:lnTo>
                      <a:pt x="44" y="24"/>
                    </a:lnTo>
                    <a:lnTo>
                      <a:pt x="44" y="22"/>
                    </a:lnTo>
                    <a:lnTo>
                      <a:pt x="44" y="21"/>
                    </a:lnTo>
                    <a:lnTo>
                      <a:pt x="48" y="20"/>
                    </a:lnTo>
                    <a:lnTo>
                      <a:pt x="51" y="19"/>
                    </a:lnTo>
                    <a:lnTo>
                      <a:pt x="55" y="17"/>
                    </a:lnTo>
                    <a:lnTo>
                      <a:pt x="56" y="15"/>
                    </a:lnTo>
                    <a:lnTo>
                      <a:pt x="59" y="15"/>
                    </a:lnTo>
                    <a:lnTo>
                      <a:pt x="61" y="14"/>
                    </a:lnTo>
                    <a:lnTo>
                      <a:pt x="63" y="14"/>
                    </a:lnTo>
                    <a:lnTo>
                      <a:pt x="65" y="14"/>
                    </a:lnTo>
                    <a:lnTo>
                      <a:pt x="76" y="10"/>
                    </a:lnTo>
                    <a:lnTo>
                      <a:pt x="84" y="7"/>
                    </a:lnTo>
                    <a:lnTo>
                      <a:pt x="91" y="5"/>
                    </a:lnTo>
                    <a:lnTo>
                      <a:pt x="98" y="4"/>
                    </a:lnTo>
                    <a:lnTo>
                      <a:pt x="104" y="1"/>
                    </a:lnTo>
                    <a:lnTo>
                      <a:pt x="111" y="1"/>
                    </a:lnTo>
                    <a:lnTo>
                      <a:pt x="119" y="0"/>
                    </a:lnTo>
                    <a:lnTo>
                      <a:pt x="130" y="0"/>
                    </a:lnTo>
                    <a:lnTo>
                      <a:pt x="131" y="0"/>
                    </a:lnTo>
                    <a:lnTo>
                      <a:pt x="134" y="0"/>
                    </a:lnTo>
                    <a:lnTo>
                      <a:pt x="135" y="0"/>
                    </a:lnTo>
                    <a:lnTo>
                      <a:pt x="139" y="4"/>
                    </a:lnTo>
                    <a:lnTo>
                      <a:pt x="136" y="7"/>
                    </a:lnTo>
                    <a:lnTo>
                      <a:pt x="130" y="8"/>
                    </a:lnTo>
                    <a:lnTo>
                      <a:pt x="125" y="7"/>
                    </a:lnTo>
                    <a:lnTo>
                      <a:pt x="118" y="7"/>
                    </a:lnTo>
                    <a:lnTo>
                      <a:pt x="111" y="8"/>
                    </a:lnTo>
                    <a:lnTo>
                      <a:pt x="104" y="10"/>
                    </a:lnTo>
                    <a:lnTo>
                      <a:pt x="98" y="12"/>
                    </a:lnTo>
                    <a:lnTo>
                      <a:pt x="91" y="15"/>
                    </a:lnTo>
                    <a:lnTo>
                      <a:pt x="85" y="19"/>
                    </a:lnTo>
                    <a:lnTo>
                      <a:pt x="79" y="22"/>
                    </a:lnTo>
                    <a:lnTo>
                      <a:pt x="74" y="27"/>
                    </a:lnTo>
                    <a:lnTo>
                      <a:pt x="73" y="28"/>
                    </a:lnTo>
                    <a:lnTo>
                      <a:pt x="71" y="30"/>
                    </a:lnTo>
                    <a:lnTo>
                      <a:pt x="70" y="30"/>
                    </a:lnTo>
                    <a:lnTo>
                      <a:pt x="70" y="31"/>
                    </a:lnTo>
                    <a:lnTo>
                      <a:pt x="70" y="32"/>
                    </a:lnTo>
                    <a:lnTo>
                      <a:pt x="70" y="33"/>
                    </a:lnTo>
                    <a:lnTo>
                      <a:pt x="65" y="38"/>
                    </a:lnTo>
                    <a:lnTo>
                      <a:pt x="59" y="42"/>
                    </a:lnTo>
                    <a:lnTo>
                      <a:pt x="54" y="48"/>
                    </a:lnTo>
                    <a:lnTo>
                      <a:pt x="50" y="52"/>
                    </a:lnTo>
                    <a:lnTo>
                      <a:pt x="49" y="53"/>
                    </a:lnTo>
                    <a:lnTo>
                      <a:pt x="48" y="53"/>
                    </a:lnTo>
                    <a:lnTo>
                      <a:pt x="46" y="53"/>
                    </a:lnTo>
                    <a:lnTo>
                      <a:pt x="45" y="55"/>
                    </a:lnTo>
                    <a:lnTo>
                      <a:pt x="45" y="56"/>
                    </a:lnTo>
                    <a:lnTo>
                      <a:pt x="45" y="57"/>
                    </a:lnTo>
                    <a:lnTo>
                      <a:pt x="45" y="58"/>
                    </a:lnTo>
                    <a:lnTo>
                      <a:pt x="44" y="59"/>
                    </a:lnTo>
                    <a:lnTo>
                      <a:pt x="46" y="58"/>
                    </a:lnTo>
                    <a:lnTo>
                      <a:pt x="53" y="57"/>
                    </a:lnTo>
                    <a:lnTo>
                      <a:pt x="60" y="56"/>
                    </a:lnTo>
                    <a:lnTo>
                      <a:pt x="69" y="53"/>
                    </a:lnTo>
                    <a:lnTo>
                      <a:pt x="78" y="52"/>
                    </a:lnTo>
                    <a:lnTo>
                      <a:pt x="84" y="51"/>
                    </a:lnTo>
                    <a:lnTo>
                      <a:pt x="89" y="50"/>
                    </a:lnTo>
                    <a:lnTo>
                      <a:pt x="91" y="50"/>
                    </a:lnTo>
                    <a:lnTo>
                      <a:pt x="99" y="49"/>
                    </a:lnTo>
                    <a:lnTo>
                      <a:pt x="105" y="49"/>
                    </a:lnTo>
                    <a:lnTo>
                      <a:pt x="111" y="49"/>
                    </a:lnTo>
                    <a:lnTo>
                      <a:pt x="119" y="52"/>
                    </a:lnTo>
                    <a:lnTo>
                      <a:pt x="118" y="52"/>
                    </a:lnTo>
                    <a:lnTo>
                      <a:pt x="114" y="55"/>
                    </a:lnTo>
                    <a:lnTo>
                      <a:pt x="106" y="58"/>
                    </a:lnTo>
                    <a:lnTo>
                      <a:pt x="99" y="61"/>
                    </a:lnTo>
                    <a:lnTo>
                      <a:pt x="93" y="62"/>
                    </a:lnTo>
                    <a:lnTo>
                      <a:pt x="90" y="66"/>
                    </a:lnTo>
                    <a:lnTo>
                      <a:pt x="86" y="70"/>
                    </a:lnTo>
                    <a:lnTo>
                      <a:pt x="84" y="76"/>
                    </a:lnTo>
                    <a:lnTo>
                      <a:pt x="80" y="80"/>
                    </a:lnTo>
                    <a:lnTo>
                      <a:pt x="76" y="85"/>
                    </a:lnTo>
                    <a:lnTo>
                      <a:pt x="71" y="88"/>
                    </a:lnTo>
                    <a:lnTo>
                      <a:pt x="64" y="88"/>
                    </a:lnTo>
                    <a:lnTo>
                      <a:pt x="55" y="86"/>
                    </a:lnTo>
                    <a:lnTo>
                      <a:pt x="53" y="85"/>
                    </a:lnTo>
                    <a:lnTo>
                      <a:pt x="51" y="82"/>
                    </a:lnTo>
                    <a:lnTo>
                      <a:pt x="50" y="79"/>
                    </a:lnTo>
                    <a:lnTo>
                      <a:pt x="50" y="77"/>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6" name="Freeform 57"/>
              <p:cNvSpPr>
                <a:spLocks/>
              </p:cNvSpPr>
              <p:nvPr/>
            </p:nvSpPr>
            <p:spPr bwMode="auto">
              <a:xfrm>
                <a:off x="2997" y="2472"/>
                <a:ext cx="230" cy="283"/>
              </a:xfrm>
              <a:custGeom>
                <a:avLst/>
                <a:gdLst>
                  <a:gd name="T0" fmla="*/ 144 w 690"/>
                  <a:gd name="T1" fmla="*/ 269 h 850"/>
                  <a:gd name="T2" fmla="*/ 129 w 690"/>
                  <a:gd name="T3" fmla="*/ 254 h 850"/>
                  <a:gd name="T4" fmla="*/ 116 w 690"/>
                  <a:gd name="T5" fmla="*/ 238 h 850"/>
                  <a:gd name="T6" fmla="*/ 106 w 690"/>
                  <a:gd name="T7" fmla="*/ 225 h 850"/>
                  <a:gd name="T8" fmla="*/ 97 w 690"/>
                  <a:gd name="T9" fmla="*/ 211 h 850"/>
                  <a:gd name="T10" fmla="*/ 89 w 690"/>
                  <a:gd name="T11" fmla="*/ 198 h 850"/>
                  <a:gd name="T12" fmla="*/ 83 w 690"/>
                  <a:gd name="T13" fmla="*/ 188 h 850"/>
                  <a:gd name="T14" fmla="*/ 76 w 690"/>
                  <a:gd name="T15" fmla="*/ 178 h 850"/>
                  <a:gd name="T16" fmla="*/ 68 w 690"/>
                  <a:gd name="T17" fmla="*/ 166 h 850"/>
                  <a:gd name="T18" fmla="*/ 59 w 690"/>
                  <a:gd name="T19" fmla="*/ 154 h 850"/>
                  <a:gd name="T20" fmla="*/ 51 w 690"/>
                  <a:gd name="T21" fmla="*/ 142 h 850"/>
                  <a:gd name="T22" fmla="*/ 38 w 690"/>
                  <a:gd name="T23" fmla="*/ 128 h 850"/>
                  <a:gd name="T24" fmla="*/ 24 w 690"/>
                  <a:gd name="T25" fmla="*/ 115 h 850"/>
                  <a:gd name="T26" fmla="*/ 14 w 690"/>
                  <a:gd name="T27" fmla="*/ 104 h 850"/>
                  <a:gd name="T28" fmla="*/ 9 w 690"/>
                  <a:gd name="T29" fmla="*/ 97 h 850"/>
                  <a:gd name="T30" fmla="*/ 5 w 690"/>
                  <a:gd name="T31" fmla="*/ 89 h 850"/>
                  <a:gd name="T32" fmla="*/ 0 w 690"/>
                  <a:gd name="T33" fmla="*/ 77 h 850"/>
                  <a:gd name="T34" fmla="*/ 2 w 690"/>
                  <a:gd name="T35" fmla="*/ 60 h 850"/>
                  <a:gd name="T36" fmla="*/ 13 w 690"/>
                  <a:gd name="T37" fmla="*/ 47 h 850"/>
                  <a:gd name="T38" fmla="*/ 21 w 690"/>
                  <a:gd name="T39" fmla="*/ 45 h 850"/>
                  <a:gd name="T40" fmla="*/ 29 w 690"/>
                  <a:gd name="T41" fmla="*/ 42 h 850"/>
                  <a:gd name="T42" fmla="*/ 39 w 690"/>
                  <a:gd name="T43" fmla="*/ 37 h 850"/>
                  <a:gd name="T44" fmla="*/ 52 w 690"/>
                  <a:gd name="T45" fmla="*/ 30 h 850"/>
                  <a:gd name="T46" fmla="*/ 65 w 690"/>
                  <a:gd name="T47" fmla="*/ 23 h 850"/>
                  <a:gd name="T48" fmla="*/ 81 w 690"/>
                  <a:gd name="T49" fmla="*/ 12 h 850"/>
                  <a:gd name="T50" fmla="*/ 98 w 690"/>
                  <a:gd name="T51" fmla="*/ 3 h 850"/>
                  <a:gd name="T52" fmla="*/ 119 w 690"/>
                  <a:gd name="T53" fmla="*/ 0 h 850"/>
                  <a:gd name="T54" fmla="*/ 133 w 690"/>
                  <a:gd name="T55" fmla="*/ 6 h 850"/>
                  <a:gd name="T56" fmla="*/ 145 w 690"/>
                  <a:gd name="T57" fmla="*/ 18 h 850"/>
                  <a:gd name="T58" fmla="*/ 153 w 690"/>
                  <a:gd name="T59" fmla="*/ 31 h 850"/>
                  <a:gd name="T60" fmla="*/ 159 w 690"/>
                  <a:gd name="T61" fmla="*/ 45 h 850"/>
                  <a:gd name="T62" fmla="*/ 164 w 690"/>
                  <a:gd name="T63" fmla="*/ 60 h 850"/>
                  <a:gd name="T64" fmla="*/ 167 w 690"/>
                  <a:gd name="T65" fmla="*/ 76 h 850"/>
                  <a:gd name="T66" fmla="*/ 171 w 690"/>
                  <a:gd name="T67" fmla="*/ 91 h 850"/>
                  <a:gd name="T68" fmla="*/ 174 w 690"/>
                  <a:gd name="T69" fmla="*/ 107 h 850"/>
                  <a:gd name="T70" fmla="*/ 176 w 690"/>
                  <a:gd name="T71" fmla="*/ 121 h 850"/>
                  <a:gd name="T72" fmla="*/ 179 w 690"/>
                  <a:gd name="T73" fmla="*/ 136 h 850"/>
                  <a:gd name="T74" fmla="*/ 181 w 690"/>
                  <a:gd name="T75" fmla="*/ 146 h 850"/>
                  <a:gd name="T76" fmla="*/ 182 w 690"/>
                  <a:gd name="T77" fmla="*/ 151 h 850"/>
                  <a:gd name="T78" fmla="*/ 184 w 690"/>
                  <a:gd name="T79" fmla="*/ 155 h 850"/>
                  <a:gd name="T80" fmla="*/ 189 w 690"/>
                  <a:gd name="T81" fmla="*/ 166 h 850"/>
                  <a:gd name="T82" fmla="*/ 196 w 690"/>
                  <a:gd name="T83" fmla="*/ 180 h 850"/>
                  <a:gd name="T84" fmla="*/ 204 w 690"/>
                  <a:gd name="T85" fmla="*/ 194 h 850"/>
                  <a:gd name="T86" fmla="*/ 212 w 690"/>
                  <a:gd name="T87" fmla="*/ 208 h 850"/>
                  <a:gd name="T88" fmla="*/ 220 w 690"/>
                  <a:gd name="T89" fmla="*/ 222 h 850"/>
                  <a:gd name="T90" fmla="*/ 227 w 690"/>
                  <a:gd name="T91" fmla="*/ 238 h 850"/>
                  <a:gd name="T92" fmla="*/ 230 w 690"/>
                  <a:gd name="T93" fmla="*/ 252 h 850"/>
                  <a:gd name="T94" fmla="*/ 222 w 690"/>
                  <a:gd name="T95" fmla="*/ 262 h 850"/>
                  <a:gd name="T96" fmla="*/ 205 w 690"/>
                  <a:gd name="T97" fmla="*/ 272 h 850"/>
                  <a:gd name="T98" fmla="*/ 182 w 690"/>
                  <a:gd name="T99" fmla="*/ 281 h 850"/>
                  <a:gd name="T100" fmla="*/ 162 w 690"/>
                  <a:gd name="T101" fmla="*/ 282 h 850"/>
                  <a:gd name="T102" fmla="*/ 157 w 690"/>
                  <a:gd name="T103" fmla="*/ 278 h 8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0"/>
                  <a:gd name="T157" fmla="*/ 0 h 850"/>
                  <a:gd name="T158" fmla="*/ 690 w 690"/>
                  <a:gd name="T159" fmla="*/ 850 h 8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0" h="850">
                    <a:moveTo>
                      <a:pt x="463" y="831"/>
                    </a:moveTo>
                    <a:lnTo>
                      <a:pt x="447" y="819"/>
                    </a:lnTo>
                    <a:lnTo>
                      <a:pt x="432" y="807"/>
                    </a:lnTo>
                    <a:lnTo>
                      <a:pt x="416" y="792"/>
                    </a:lnTo>
                    <a:lnTo>
                      <a:pt x="401" y="778"/>
                    </a:lnTo>
                    <a:lnTo>
                      <a:pt x="386" y="762"/>
                    </a:lnTo>
                    <a:lnTo>
                      <a:pt x="372" y="747"/>
                    </a:lnTo>
                    <a:lnTo>
                      <a:pt x="359" y="731"/>
                    </a:lnTo>
                    <a:lnTo>
                      <a:pt x="348" y="716"/>
                    </a:lnTo>
                    <a:lnTo>
                      <a:pt x="338" y="704"/>
                    </a:lnTo>
                    <a:lnTo>
                      <a:pt x="329" y="690"/>
                    </a:lnTo>
                    <a:lnTo>
                      <a:pt x="319" y="677"/>
                    </a:lnTo>
                    <a:lnTo>
                      <a:pt x="309" y="663"/>
                    </a:lnTo>
                    <a:lnTo>
                      <a:pt x="301" y="648"/>
                    </a:lnTo>
                    <a:lnTo>
                      <a:pt x="292" y="635"/>
                    </a:lnTo>
                    <a:lnTo>
                      <a:pt x="283" y="620"/>
                    </a:lnTo>
                    <a:lnTo>
                      <a:pt x="276" y="607"/>
                    </a:lnTo>
                    <a:lnTo>
                      <a:pt x="268" y="596"/>
                    </a:lnTo>
                    <a:lnTo>
                      <a:pt x="262" y="586"/>
                    </a:lnTo>
                    <a:lnTo>
                      <a:pt x="254" y="575"/>
                    </a:lnTo>
                    <a:lnTo>
                      <a:pt x="248" y="565"/>
                    </a:lnTo>
                    <a:lnTo>
                      <a:pt x="242" y="554"/>
                    </a:lnTo>
                    <a:lnTo>
                      <a:pt x="234" y="544"/>
                    </a:lnTo>
                    <a:lnTo>
                      <a:pt x="228" y="534"/>
                    </a:lnTo>
                    <a:lnTo>
                      <a:pt x="220" y="524"/>
                    </a:lnTo>
                    <a:lnTo>
                      <a:pt x="213" y="512"/>
                    </a:lnTo>
                    <a:lnTo>
                      <a:pt x="204" y="499"/>
                    </a:lnTo>
                    <a:lnTo>
                      <a:pt x="195" y="486"/>
                    </a:lnTo>
                    <a:lnTo>
                      <a:pt x="187" y="474"/>
                    </a:lnTo>
                    <a:lnTo>
                      <a:pt x="178" y="462"/>
                    </a:lnTo>
                    <a:lnTo>
                      <a:pt x="169" y="449"/>
                    </a:lnTo>
                    <a:lnTo>
                      <a:pt x="160" y="437"/>
                    </a:lnTo>
                    <a:lnTo>
                      <a:pt x="152" y="425"/>
                    </a:lnTo>
                    <a:lnTo>
                      <a:pt x="139" y="412"/>
                    </a:lnTo>
                    <a:lnTo>
                      <a:pt x="127" y="398"/>
                    </a:lnTo>
                    <a:lnTo>
                      <a:pt x="113" y="385"/>
                    </a:lnTo>
                    <a:lnTo>
                      <a:pt x="100" y="371"/>
                    </a:lnTo>
                    <a:lnTo>
                      <a:pt x="87" y="357"/>
                    </a:lnTo>
                    <a:lnTo>
                      <a:pt x="73" y="344"/>
                    </a:lnTo>
                    <a:lnTo>
                      <a:pt x="59" y="332"/>
                    </a:lnTo>
                    <a:lnTo>
                      <a:pt x="45" y="320"/>
                    </a:lnTo>
                    <a:lnTo>
                      <a:pt x="41" y="312"/>
                    </a:lnTo>
                    <a:lnTo>
                      <a:pt x="36" y="305"/>
                    </a:lnTo>
                    <a:lnTo>
                      <a:pt x="33" y="297"/>
                    </a:lnTo>
                    <a:lnTo>
                      <a:pt x="28" y="290"/>
                    </a:lnTo>
                    <a:lnTo>
                      <a:pt x="23" y="282"/>
                    </a:lnTo>
                    <a:lnTo>
                      <a:pt x="19" y="275"/>
                    </a:lnTo>
                    <a:lnTo>
                      <a:pt x="14" y="267"/>
                    </a:lnTo>
                    <a:lnTo>
                      <a:pt x="10" y="261"/>
                    </a:lnTo>
                    <a:lnTo>
                      <a:pt x="5" y="246"/>
                    </a:lnTo>
                    <a:lnTo>
                      <a:pt x="1" y="230"/>
                    </a:lnTo>
                    <a:lnTo>
                      <a:pt x="0" y="212"/>
                    </a:lnTo>
                    <a:lnTo>
                      <a:pt x="1" y="195"/>
                    </a:lnTo>
                    <a:lnTo>
                      <a:pt x="5" y="179"/>
                    </a:lnTo>
                    <a:lnTo>
                      <a:pt x="13" y="164"/>
                    </a:lnTo>
                    <a:lnTo>
                      <a:pt x="24" y="151"/>
                    </a:lnTo>
                    <a:lnTo>
                      <a:pt x="39" y="142"/>
                    </a:lnTo>
                    <a:lnTo>
                      <a:pt x="48" y="139"/>
                    </a:lnTo>
                    <a:lnTo>
                      <a:pt x="57" y="136"/>
                    </a:lnTo>
                    <a:lnTo>
                      <a:pt x="64" y="134"/>
                    </a:lnTo>
                    <a:lnTo>
                      <a:pt x="72" y="132"/>
                    </a:lnTo>
                    <a:lnTo>
                      <a:pt x="80" y="129"/>
                    </a:lnTo>
                    <a:lnTo>
                      <a:pt x="88" y="127"/>
                    </a:lnTo>
                    <a:lnTo>
                      <a:pt x="95" y="122"/>
                    </a:lnTo>
                    <a:lnTo>
                      <a:pt x="104" y="119"/>
                    </a:lnTo>
                    <a:lnTo>
                      <a:pt x="117" y="112"/>
                    </a:lnTo>
                    <a:lnTo>
                      <a:pt x="130" y="104"/>
                    </a:lnTo>
                    <a:lnTo>
                      <a:pt x="143" y="98"/>
                    </a:lnTo>
                    <a:lnTo>
                      <a:pt x="157" y="90"/>
                    </a:lnTo>
                    <a:lnTo>
                      <a:pt x="169" y="82"/>
                    </a:lnTo>
                    <a:lnTo>
                      <a:pt x="182" y="74"/>
                    </a:lnTo>
                    <a:lnTo>
                      <a:pt x="194" y="68"/>
                    </a:lnTo>
                    <a:lnTo>
                      <a:pt x="207" y="60"/>
                    </a:lnTo>
                    <a:lnTo>
                      <a:pt x="224" y="48"/>
                    </a:lnTo>
                    <a:lnTo>
                      <a:pt x="242" y="37"/>
                    </a:lnTo>
                    <a:lnTo>
                      <a:pt x="258" y="27"/>
                    </a:lnTo>
                    <a:lnTo>
                      <a:pt x="276" y="18"/>
                    </a:lnTo>
                    <a:lnTo>
                      <a:pt x="293" y="10"/>
                    </a:lnTo>
                    <a:lnTo>
                      <a:pt x="313" y="4"/>
                    </a:lnTo>
                    <a:lnTo>
                      <a:pt x="333" y="1"/>
                    </a:lnTo>
                    <a:lnTo>
                      <a:pt x="356" y="0"/>
                    </a:lnTo>
                    <a:lnTo>
                      <a:pt x="371" y="2"/>
                    </a:lnTo>
                    <a:lnTo>
                      <a:pt x="386" y="9"/>
                    </a:lnTo>
                    <a:lnTo>
                      <a:pt x="399" y="18"/>
                    </a:lnTo>
                    <a:lnTo>
                      <a:pt x="412" y="30"/>
                    </a:lnTo>
                    <a:lnTo>
                      <a:pt x="423" y="42"/>
                    </a:lnTo>
                    <a:lnTo>
                      <a:pt x="434" y="55"/>
                    </a:lnTo>
                    <a:lnTo>
                      <a:pt x="444" y="69"/>
                    </a:lnTo>
                    <a:lnTo>
                      <a:pt x="453" y="80"/>
                    </a:lnTo>
                    <a:lnTo>
                      <a:pt x="459" y="93"/>
                    </a:lnTo>
                    <a:lnTo>
                      <a:pt x="466" y="107"/>
                    </a:lnTo>
                    <a:lnTo>
                      <a:pt x="472" y="121"/>
                    </a:lnTo>
                    <a:lnTo>
                      <a:pt x="477" y="135"/>
                    </a:lnTo>
                    <a:lnTo>
                      <a:pt x="482" y="150"/>
                    </a:lnTo>
                    <a:lnTo>
                      <a:pt x="487" y="165"/>
                    </a:lnTo>
                    <a:lnTo>
                      <a:pt x="491" y="181"/>
                    </a:lnTo>
                    <a:lnTo>
                      <a:pt x="495" y="196"/>
                    </a:lnTo>
                    <a:lnTo>
                      <a:pt x="498" y="212"/>
                    </a:lnTo>
                    <a:lnTo>
                      <a:pt x="502" y="227"/>
                    </a:lnTo>
                    <a:lnTo>
                      <a:pt x="506" y="243"/>
                    </a:lnTo>
                    <a:lnTo>
                      <a:pt x="508" y="259"/>
                    </a:lnTo>
                    <a:lnTo>
                      <a:pt x="512" y="274"/>
                    </a:lnTo>
                    <a:lnTo>
                      <a:pt x="515" y="290"/>
                    </a:lnTo>
                    <a:lnTo>
                      <a:pt x="518" y="305"/>
                    </a:lnTo>
                    <a:lnTo>
                      <a:pt x="521" y="320"/>
                    </a:lnTo>
                    <a:lnTo>
                      <a:pt x="523" y="334"/>
                    </a:lnTo>
                    <a:lnTo>
                      <a:pt x="526" y="348"/>
                    </a:lnTo>
                    <a:lnTo>
                      <a:pt x="528" y="364"/>
                    </a:lnTo>
                    <a:lnTo>
                      <a:pt x="531" y="378"/>
                    </a:lnTo>
                    <a:lnTo>
                      <a:pt x="533" y="393"/>
                    </a:lnTo>
                    <a:lnTo>
                      <a:pt x="536" y="407"/>
                    </a:lnTo>
                    <a:lnTo>
                      <a:pt x="540" y="421"/>
                    </a:lnTo>
                    <a:lnTo>
                      <a:pt x="542" y="435"/>
                    </a:lnTo>
                    <a:lnTo>
                      <a:pt x="543" y="439"/>
                    </a:lnTo>
                    <a:lnTo>
                      <a:pt x="545" y="444"/>
                    </a:lnTo>
                    <a:lnTo>
                      <a:pt x="545" y="448"/>
                    </a:lnTo>
                    <a:lnTo>
                      <a:pt x="546" y="453"/>
                    </a:lnTo>
                    <a:lnTo>
                      <a:pt x="547" y="457"/>
                    </a:lnTo>
                    <a:lnTo>
                      <a:pt x="550" y="462"/>
                    </a:lnTo>
                    <a:lnTo>
                      <a:pt x="551" y="466"/>
                    </a:lnTo>
                    <a:lnTo>
                      <a:pt x="553" y="471"/>
                    </a:lnTo>
                    <a:lnTo>
                      <a:pt x="560" y="485"/>
                    </a:lnTo>
                    <a:lnTo>
                      <a:pt x="566" y="499"/>
                    </a:lnTo>
                    <a:lnTo>
                      <a:pt x="573" y="513"/>
                    </a:lnTo>
                    <a:lnTo>
                      <a:pt x="581" y="527"/>
                    </a:lnTo>
                    <a:lnTo>
                      <a:pt x="588" y="542"/>
                    </a:lnTo>
                    <a:lnTo>
                      <a:pt x="596" y="555"/>
                    </a:lnTo>
                    <a:lnTo>
                      <a:pt x="605" y="569"/>
                    </a:lnTo>
                    <a:lnTo>
                      <a:pt x="612" y="583"/>
                    </a:lnTo>
                    <a:lnTo>
                      <a:pt x="620" y="597"/>
                    </a:lnTo>
                    <a:lnTo>
                      <a:pt x="628" y="611"/>
                    </a:lnTo>
                    <a:lnTo>
                      <a:pt x="637" y="626"/>
                    </a:lnTo>
                    <a:lnTo>
                      <a:pt x="645" y="640"/>
                    </a:lnTo>
                    <a:lnTo>
                      <a:pt x="653" y="654"/>
                    </a:lnTo>
                    <a:lnTo>
                      <a:pt x="661" y="668"/>
                    </a:lnTo>
                    <a:lnTo>
                      <a:pt x="668" y="682"/>
                    </a:lnTo>
                    <a:lnTo>
                      <a:pt x="676" y="698"/>
                    </a:lnTo>
                    <a:lnTo>
                      <a:pt x="682" y="716"/>
                    </a:lnTo>
                    <a:lnTo>
                      <a:pt x="687" y="731"/>
                    </a:lnTo>
                    <a:lnTo>
                      <a:pt x="690" y="745"/>
                    </a:lnTo>
                    <a:lnTo>
                      <a:pt x="690" y="756"/>
                    </a:lnTo>
                    <a:lnTo>
                      <a:pt x="686" y="767"/>
                    </a:lnTo>
                    <a:lnTo>
                      <a:pt x="679" y="777"/>
                    </a:lnTo>
                    <a:lnTo>
                      <a:pt x="667" y="788"/>
                    </a:lnTo>
                    <a:lnTo>
                      <a:pt x="650" y="799"/>
                    </a:lnTo>
                    <a:lnTo>
                      <a:pt x="633" y="807"/>
                    </a:lnTo>
                    <a:lnTo>
                      <a:pt x="615" y="816"/>
                    </a:lnTo>
                    <a:lnTo>
                      <a:pt x="592" y="826"/>
                    </a:lnTo>
                    <a:lnTo>
                      <a:pt x="570" y="836"/>
                    </a:lnTo>
                    <a:lnTo>
                      <a:pt x="546" y="843"/>
                    </a:lnTo>
                    <a:lnTo>
                      <a:pt x="523" y="849"/>
                    </a:lnTo>
                    <a:lnTo>
                      <a:pt x="503" y="850"/>
                    </a:lnTo>
                    <a:lnTo>
                      <a:pt x="486" y="847"/>
                    </a:lnTo>
                    <a:lnTo>
                      <a:pt x="481" y="843"/>
                    </a:lnTo>
                    <a:lnTo>
                      <a:pt x="475" y="839"/>
                    </a:lnTo>
                    <a:lnTo>
                      <a:pt x="470" y="836"/>
                    </a:lnTo>
                    <a:lnTo>
                      <a:pt x="463" y="831"/>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727" name="Freeform 58"/>
              <p:cNvSpPr>
                <a:spLocks/>
              </p:cNvSpPr>
              <p:nvPr/>
            </p:nvSpPr>
            <p:spPr bwMode="auto">
              <a:xfrm>
                <a:off x="2997" y="2472"/>
                <a:ext cx="230" cy="283"/>
              </a:xfrm>
              <a:custGeom>
                <a:avLst/>
                <a:gdLst>
                  <a:gd name="T0" fmla="*/ 149 w 690"/>
                  <a:gd name="T1" fmla="*/ 273 h 850"/>
                  <a:gd name="T2" fmla="*/ 134 w 690"/>
                  <a:gd name="T3" fmla="*/ 259 h 850"/>
                  <a:gd name="T4" fmla="*/ 120 w 690"/>
                  <a:gd name="T5" fmla="*/ 243 h 850"/>
                  <a:gd name="T6" fmla="*/ 113 w 690"/>
                  <a:gd name="T7" fmla="*/ 234 h 850"/>
                  <a:gd name="T8" fmla="*/ 103 w 690"/>
                  <a:gd name="T9" fmla="*/ 221 h 850"/>
                  <a:gd name="T10" fmla="*/ 94 w 690"/>
                  <a:gd name="T11" fmla="*/ 206 h 850"/>
                  <a:gd name="T12" fmla="*/ 89 w 690"/>
                  <a:gd name="T13" fmla="*/ 198 h 850"/>
                  <a:gd name="T14" fmla="*/ 83 w 690"/>
                  <a:gd name="T15" fmla="*/ 188 h 850"/>
                  <a:gd name="T16" fmla="*/ 76 w 690"/>
                  <a:gd name="T17" fmla="*/ 178 h 850"/>
                  <a:gd name="T18" fmla="*/ 71 w 690"/>
                  <a:gd name="T19" fmla="*/ 170 h 850"/>
                  <a:gd name="T20" fmla="*/ 62 w 690"/>
                  <a:gd name="T21" fmla="*/ 158 h 850"/>
                  <a:gd name="T22" fmla="*/ 53 w 690"/>
                  <a:gd name="T23" fmla="*/ 145 h 850"/>
                  <a:gd name="T24" fmla="*/ 46 w 690"/>
                  <a:gd name="T25" fmla="*/ 137 h 850"/>
                  <a:gd name="T26" fmla="*/ 33 w 690"/>
                  <a:gd name="T27" fmla="*/ 124 h 850"/>
                  <a:gd name="T28" fmla="*/ 20 w 690"/>
                  <a:gd name="T29" fmla="*/ 111 h 850"/>
                  <a:gd name="T30" fmla="*/ 14 w 690"/>
                  <a:gd name="T31" fmla="*/ 104 h 850"/>
                  <a:gd name="T32" fmla="*/ 9 w 690"/>
                  <a:gd name="T33" fmla="*/ 97 h 850"/>
                  <a:gd name="T34" fmla="*/ 5 w 690"/>
                  <a:gd name="T35" fmla="*/ 89 h 850"/>
                  <a:gd name="T36" fmla="*/ 2 w 690"/>
                  <a:gd name="T37" fmla="*/ 82 h 850"/>
                  <a:gd name="T38" fmla="*/ 0 w 690"/>
                  <a:gd name="T39" fmla="*/ 65 h 850"/>
                  <a:gd name="T40" fmla="*/ 8 w 690"/>
                  <a:gd name="T41" fmla="*/ 50 h 850"/>
                  <a:gd name="T42" fmla="*/ 16 w 690"/>
                  <a:gd name="T43" fmla="*/ 46 h 850"/>
                  <a:gd name="T44" fmla="*/ 24 w 690"/>
                  <a:gd name="T45" fmla="*/ 44 h 850"/>
                  <a:gd name="T46" fmla="*/ 32 w 690"/>
                  <a:gd name="T47" fmla="*/ 41 h 850"/>
                  <a:gd name="T48" fmla="*/ 39 w 690"/>
                  <a:gd name="T49" fmla="*/ 37 h 850"/>
                  <a:gd name="T50" fmla="*/ 52 w 690"/>
                  <a:gd name="T51" fmla="*/ 30 h 850"/>
                  <a:gd name="T52" fmla="*/ 65 w 690"/>
                  <a:gd name="T53" fmla="*/ 23 h 850"/>
                  <a:gd name="T54" fmla="*/ 75 w 690"/>
                  <a:gd name="T55" fmla="*/ 16 h 850"/>
                  <a:gd name="T56" fmla="*/ 92 w 690"/>
                  <a:gd name="T57" fmla="*/ 6 h 850"/>
                  <a:gd name="T58" fmla="*/ 111 w 690"/>
                  <a:gd name="T59" fmla="*/ 0 h 850"/>
                  <a:gd name="T60" fmla="*/ 124 w 690"/>
                  <a:gd name="T61" fmla="*/ 1 h 850"/>
                  <a:gd name="T62" fmla="*/ 137 w 690"/>
                  <a:gd name="T63" fmla="*/ 10 h 850"/>
                  <a:gd name="T64" fmla="*/ 148 w 690"/>
                  <a:gd name="T65" fmla="*/ 23 h 850"/>
                  <a:gd name="T66" fmla="*/ 153 w 690"/>
                  <a:gd name="T67" fmla="*/ 31 h 850"/>
                  <a:gd name="T68" fmla="*/ 159 w 690"/>
                  <a:gd name="T69" fmla="*/ 45 h 850"/>
                  <a:gd name="T70" fmla="*/ 164 w 690"/>
                  <a:gd name="T71" fmla="*/ 60 h 850"/>
                  <a:gd name="T72" fmla="*/ 167 w 690"/>
                  <a:gd name="T73" fmla="*/ 76 h 850"/>
                  <a:gd name="T74" fmla="*/ 171 w 690"/>
                  <a:gd name="T75" fmla="*/ 91 h 850"/>
                  <a:gd name="T76" fmla="*/ 174 w 690"/>
                  <a:gd name="T77" fmla="*/ 107 h 850"/>
                  <a:gd name="T78" fmla="*/ 175 w 690"/>
                  <a:gd name="T79" fmla="*/ 116 h 850"/>
                  <a:gd name="T80" fmla="*/ 178 w 690"/>
                  <a:gd name="T81" fmla="*/ 131 h 850"/>
                  <a:gd name="T82" fmla="*/ 181 w 690"/>
                  <a:gd name="T83" fmla="*/ 145 h 850"/>
                  <a:gd name="T84" fmla="*/ 182 w 690"/>
                  <a:gd name="T85" fmla="*/ 148 h 850"/>
                  <a:gd name="T86" fmla="*/ 182 w 690"/>
                  <a:gd name="T87" fmla="*/ 152 h 850"/>
                  <a:gd name="T88" fmla="*/ 184 w 690"/>
                  <a:gd name="T89" fmla="*/ 157 h 850"/>
                  <a:gd name="T90" fmla="*/ 189 w 690"/>
                  <a:gd name="T91" fmla="*/ 166 h 850"/>
                  <a:gd name="T92" fmla="*/ 196 w 690"/>
                  <a:gd name="T93" fmla="*/ 180 h 850"/>
                  <a:gd name="T94" fmla="*/ 204 w 690"/>
                  <a:gd name="T95" fmla="*/ 194 h 850"/>
                  <a:gd name="T96" fmla="*/ 209 w 690"/>
                  <a:gd name="T97" fmla="*/ 203 h 850"/>
                  <a:gd name="T98" fmla="*/ 218 w 690"/>
                  <a:gd name="T99" fmla="*/ 218 h 850"/>
                  <a:gd name="T100" fmla="*/ 225 w 690"/>
                  <a:gd name="T101" fmla="*/ 232 h 850"/>
                  <a:gd name="T102" fmla="*/ 229 w 690"/>
                  <a:gd name="T103" fmla="*/ 243 h 850"/>
                  <a:gd name="T104" fmla="*/ 229 w 690"/>
                  <a:gd name="T105" fmla="*/ 255 h 850"/>
                  <a:gd name="T106" fmla="*/ 217 w 690"/>
                  <a:gd name="T107" fmla="*/ 266 h 850"/>
                  <a:gd name="T108" fmla="*/ 205 w 690"/>
                  <a:gd name="T109" fmla="*/ 272 h 850"/>
                  <a:gd name="T110" fmla="*/ 182 w 690"/>
                  <a:gd name="T111" fmla="*/ 281 h 850"/>
                  <a:gd name="T112" fmla="*/ 162 w 690"/>
                  <a:gd name="T113" fmla="*/ 282 h 850"/>
                  <a:gd name="T114" fmla="*/ 158 w 690"/>
                  <a:gd name="T115" fmla="*/ 279 h 8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90"/>
                  <a:gd name="T175" fmla="*/ 0 h 850"/>
                  <a:gd name="T176" fmla="*/ 690 w 690"/>
                  <a:gd name="T177" fmla="*/ 850 h 8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90" h="850">
                    <a:moveTo>
                      <a:pt x="463" y="831"/>
                    </a:moveTo>
                    <a:lnTo>
                      <a:pt x="463" y="831"/>
                    </a:lnTo>
                    <a:lnTo>
                      <a:pt x="447" y="819"/>
                    </a:lnTo>
                    <a:lnTo>
                      <a:pt x="432" y="807"/>
                    </a:lnTo>
                    <a:lnTo>
                      <a:pt x="416" y="792"/>
                    </a:lnTo>
                    <a:lnTo>
                      <a:pt x="401" y="778"/>
                    </a:lnTo>
                    <a:lnTo>
                      <a:pt x="386" y="762"/>
                    </a:lnTo>
                    <a:lnTo>
                      <a:pt x="372" y="747"/>
                    </a:lnTo>
                    <a:lnTo>
                      <a:pt x="359" y="731"/>
                    </a:lnTo>
                    <a:lnTo>
                      <a:pt x="348" y="716"/>
                    </a:lnTo>
                    <a:lnTo>
                      <a:pt x="338" y="704"/>
                    </a:lnTo>
                    <a:lnTo>
                      <a:pt x="329" y="690"/>
                    </a:lnTo>
                    <a:lnTo>
                      <a:pt x="319" y="677"/>
                    </a:lnTo>
                    <a:lnTo>
                      <a:pt x="309" y="663"/>
                    </a:lnTo>
                    <a:lnTo>
                      <a:pt x="301" y="648"/>
                    </a:lnTo>
                    <a:lnTo>
                      <a:pt x="292" y="635"/>
                    </a:lnTo>
                    <a:lnTo>
                      <a:pt x="283" y="620"/>
                    </a:lnTo>
                    <a:lnTo>
                      <a:pt x="276" y="607"/>
                    </a:lnTo>
                    <a:lnTo>
                      <a:pt x="268" y="596"/>
                    </a:lnTo>
                    <a:lnTo>
                      <a:pt x="262" y="586"/>
                    </a:lnTo>
                    <a:lnTo>
                      <a:pt x="254" y="575"/>
                    </a:lnTo>
                    <a:lnTo>
                      <a:pt x="248" y="565"/>
                    </a:lnTo>
                    <a:lnTo>
                      <a:pt x="242" y="554"/>
                    </a:lnTo>
                    <a:lnTo>
                      <a:pt x="234" y="544"/>
                    </a:lnTo>
                    <a:lnTo>
                      <a:pt x="228" y="534"/>
                    </a:lnTo>
                    <a:lnTo>
                      <a:pt x="220" y="524"/>
                    </a:lnTo>
                    <a:lnTo>
                      <a:pt x="213" y="512"/>
                    </a:lnTo>
                    <a:lnTo>
                      <a:pt x="204" y="499"/>
                    </a:lnTo>
                    <a:lnTo>
                      <a:pt x="195" y="486"/>
                    </a:lnTo>
                    <a:lnTo>
                      <a:pt x="187" y="474"/>
                    </a:lnTo>
                    <a:lnTo>
                      <a:pt x="178" y="462"/>
                    </a:lnTo>
                    <a:lnTo>
                      <a:pt x="169" y="449"/>
                    </a:lnTo>
                    <a:lnTo>
                      <a:pt x="160" y="437"/>
                    </a:lnTo>
                    <a:lnTo>
                      <a:pt x="152" y="425"/>
                    </a:lnTo>
                    <a:lnTo>
                      <a:pt x="139" y="412"/>
                    </a:lnTo>
                    <a:lnTo>
                      <a:pt x="127" y="398"/>
                    </a:lnTo>
                    <a:lnTo>
                      <a:pt x="113" y="385"/>
                    </a:lnTo>
                    <a:lnTo>
                      <a:pt x="100" y="371"/>
                    </a:lnTo>
                    <a:lnTo>
                      <a:pt x="87" y="357"/>
                    </a:lnTo>
                    <a:lnTo>
                      <a:pt x="73" y="344"/>
                    </a:lnTo>
                    <a:lnTo>
                      <a:pt x="59" y="332"/>
                    </a:lnTo>
                    <a:lnTo>
                      <a:pt x="45" y="320"/>
                    </a:lnTo>
                    <a:lnTo>
                      <a:pt x="41" y="312"/>
                    </a:lnTo>
                    <a:lnTo>
                      <a:pt x="36" y="305"/>
                    </a:lnTo>
                    <a:lnTo>
                      <a:pt x="33" y="297"/>
                    </a:lnTo>
                    <a:lnTo>
                      <a:pt x="28" y="290"/>
                    </a:lnTo>
                    <a:lnTo>
                      <a:pt x="23" y="282"/>
                    </a:lnTo>
                    <a:lnTo>
                      <a:pt x="19" y="275"/>
                    </a:lnTo>
                    <a:lnTo>
                      <a:pt x="14" y="267"/>
                    </a:lnTo>
                    <a:lnTo>
                      <a:pt x="10" y="261"/>
                    </a:lnTo>
                    <a:lnTo>
                      <a:pt x="5" y="246"/>
                    </a:lnTo>
                    <a:lnTo>
                      <a:pt x="1" y="230"/>
                    </a:lnTo>
                    <a:lnTo>
                      <a:pt x="0" y="212"/>
                    </a:lnTo>
                    <a:lnTo>
                      <a:pt x="1" y="195"/>
                    </a:lnTo>
                    <a:lnTo>
                      <a:pt x="5" y="179"/>
                    </a:lnTo>
                    <a:lnTo>
                      <a:pt x="13" y="164"/>
                    </a:lnTo>
                    <a:lnTo>
                      <a:pt x="24" y="151"/>
                    </a:lnTo>
                    <a:lnTo>
                      <a:pt x="39" y="142"/>
                    </a:lnTo>
                    <a:lnTo>
                      <a:pt x="48" y="139"/>
                    </a:lnTo>
                    <a:lnTo>
                      <a:pt x="57" y="136"/>
                    </a:lnTo>
                    <a:lnTo>
                      <a:pt x="64" y="134"/>
                    </a:lnTo>
                    <a:lnTo>
                      <a:pt x="72" y="132"/>
                    </a:lnTo>
                    <a:lnTo>
                      <a:pt x="80" y="129"/>
                    </a:lnTo>
                    <a:lnTo>
                      <a:pt x="88" y="127"/>
                    </a:lnTo>
                    <a:lnTo>
                      <a:pt x="95" y="122"/>
                    </a:lnTo>
                    <a:lnTo>
                      <a:pt x="104" y="119"/>
                    </a:lnTo>
                    <a:lnTo>
                      <a:pt x="117" y="112"/>
                    </a:lnTo>
                    <a:lnTo>
                      <a:pt x="130" y="104"/>
                    </a:lnTo>
                    <a:lnTo>
                      <a:pt x="143" y="98"/>
                    </a:lnTo>
                    <a:lnTo>
                      <a:pt x="157" y="90"/>
                    </a:lnTo>
                    <a:lnTo>
                      <a:pt x="169" y="82"/>
                    </a:lnTo>
                    <a:lnTo>
                      <a:pt x="182" y="74"/>
                    </a:lnTo>
                    <a:lnTo>
                      <a:pt x="194" y="68"/>
                    </a:lnTo>
                    <a:lnTo>
                      <a:pt x="207" y="60"/>
                    </a:lnTo>
                    <a:lnTo>
                      <a:pt x="224" y="48"/>
                    </a:lnTo>
                    <a:lnTo>
                      <a:pt x="242" y="37"/>
                    </a:lnTo>
                    <a:lnTo>
                      <a:pt x="258" y="27"/>
                    </a:lnTo>
                    <a:lnTo>
                      <a:pt x="276" y="18"/>
                    </a:lnTo>
                    <a:lnTo>
                      <a:pt x="293" y="10"/>
                    </a:lnTo>
                    <a:lnTo>
                      <a:pt x="313" y="4"/>
                    </a:lnTo>
                    <a:lnTo>
                      <a:pt x="333" y="1"/>
                    </a:lnTo>
                    <a:lnTo>
                      <a:pt x="356" y="0"/>
                    </a:lnTo>
                    <a:lnTo>
                      <a:pt x="371" y="2"/>
                    </a:lnTo>
                    <a:lnTo>
                      <a:pt x="386" y="9"/>
                    </a:lnTo>
                    <a:lnTo>
                      <a:pt x="399" y="18"/>
                    </a:lnTo>
                    <a:lnTo>
                      <a:pt x="412" y="30"/>
                    </a:lnTo>
                    <a:lnTo>
                      <a:pt x="423" y="42"/>
                    </a:lnTo>
                    <a:lnTo>
                      <a:pt x="434" y="55"/>
                    </a:lnTo>
                    <a:lnTo>
                      <a:pt x="444" y="69"/>
                    </a:lnTo>
                    <a:lnTo>
                      <a:pt x="453" y="80"/>
                    </a:lnTo>
                    <a:lnTo>
                      <a:pt x="459" y="93"/>
                    </a:lnTo>
                    <a:lnTo>
                      <a:pt x="466" y="107"/>
                    </a:lnTo>
                    <a:lnTo>
                      <a:pt x="472" y="121"/>
                    </a:lnTo>
                    <a:lnTo>
                      <a:pt x="477" y="135"/>
                    </a:lnTo>
                    <a:lnTo>
                      <a:pt x="482" y="150"/>
                    </a:lnTo>
                    <a:lnTo>
                      <a:pt x="487" y="165"/>
                    </a:lnTo>
                    <a:lnTo>
                      <a:pt x="491" y="181"/>
                    </a:lnTo>
                    <a:lnTo>
                      <a:pt x="495" y="196"/>
                    </a:lnTo>
                    <a:lnTo>
                      <a:pt x="498" y="212"/>
                    </a:lnTo>
                    <a:lnTo>
                      <a:pt x="502" y="227"/>
                    </a:lnTo>
                    <a:lnTo>
                      <a:pt x="506" y="243"/>
                    </a:lnTo>
                    <a:lnTo>
                      <a:pt x="508" y="259"/>
                    </a:lnTo>
                    <a:lnTo>
                      <a:pt x="512" y="274"/>
                    </a:lnTo>
                    <a:lnTo>
                      <a:pt x="515" y="290"/>
                    </a:lnTo>
                    <a:lnTo>
                      <a:pt x="518" y="305"/>
                    </a:lnTo>
                    <a:lnTo>
                      <a:pt x="521" y="320"/>
                    </a:lnTo>
                    <a:lnTo>
                      <a:pt x="523" y="334"/>
                    </a:lnTo>
                    <a:lnTo>
                      <a:pt x="526" y="348"/>
                    </a:lnTo>
                    <a:lnTo>
                      <a:pt x="528" y="364"/>
                    </a:lnTo>
                    <a:lnTo>
                      <a:pt x="531" y="378"/>
                    </a:lnTo>
                    <a:lnTo>
                      <a:pt x="533" y="393"/>
                    </a:lnTo>
                    <a:lnTo>
                      <a:pt x="536" y="407"/>
                    </a:lnTo>
                    <a:lnTo>
                      <a:pt x="540" y="421"/>
                    </a:lnTo>
                    <a:lnTo>
                      <a:pt x="542" y="435"/>
                    </a:lnTo>
                    <a:lnTo>
                      <a:pt x="543" y="439"/>
                    </a:lnTo>
                    <a:lnTo>
                      <a:pt x="545" y="444"/>
                    </a:lnTo>
                    <a:lnTo>
                      <a:pt x="545" y="448"/>
                    </a:lnTo>
                    <a:lnTo>
                      <a:pt x="546" y="453"/>
                    </a:lnTo>
                    <a:lnTo>
                      <a:pt x="547" y="457"/>
                    </a:lnTo>
                    <a:lnTo>
                      <a:pt x="550" y="462"/>
                    </a:lnTo>
                    <a:lnTo>
                      <a:pt x="551" y="466"/>
                    </a:lnTo>
                    <a:lnTo>
                      <a:pt x="553" y="471"/>
                    </a:lnTo>
                    <a:lnTo>
                      <a:pt x="560" y="485"/>
                    </a:lnTo>
                    <a:lnTo>
                      <a:pt x="566" y="499"/>
                    </a:lnTo>
                    <a:lnTo>
                      <a:pt x="573" y="513"/>
                    </a:lnTo>
                    <a:lnTo>
                      <a:pt x="581" y="527"/>
                    </a:lnTo>
                    <a:lnTo>
                      <a:pt x="588" y="542"/>
                    </a:lnTo>
                    <a:lnTo>
                      <a:pt x="596" y="555"/>
                    </a:lnTo>
                    <a:lnTo>
                      <a:pt x="605" y="569"/>
                    </a:lnTo>
                    <a:lnTo>
                      <a:pt x="612" y="583"/>
                    </a:lnTo>
                    <a:lnTo>
                      <a:pt x="620" y="597"/>
                    </a:lnTo>
                    <a:lnTo>
                      <a:pt x="628" y="611"/>
                    </a:lnTo>
                    <a:lnTo>
                      <a:pt x="637" y="626"/>
                    </a:lnTo>
                    <a:lnTo>
                      <a:pt x="645" y="640"/>
                    </a:lnTo>
                    <a:lnTo>
                      <a:pt x="653" y="654"/>
                    </a:lnTo>
                    <a:lnTo>
                      <a:pt x="661" y="668"/>
                    </a:lnTo>
                    <a:lnTo>
                      <a:pt x="668" y="682"/>
                    </a:lnTo>
                    <a:lnTo>
                      <a:pt x="676" y="698"/>
                    </a:lnTo>
                    <a:lnTo>
                      <a:pt x="682" y="716"/>
                    </a:lnTo>
                    <a:lnTo>
                      <a:pt x="687" y="731"/>
                    </a:lnTo>
                    <a:lnTo>
                      <a:pt x="690" y="745"/>
                    </a:lnTo>
                    <a:lnTo>
                      <a:pt x="690" y="756"/>
                    </a:lnTo>
                    <a:lnTo>
                      <a:pt x="686" y="767"/>
                    </a:lnTo>
                    <a:lnTo>
                      <a:pt x="679" y="777"/>
                    </a:lnTo>
                    <a:lnTo>
                      <a:pt x="667" y="788"/>
                    </a:lnTo>
                    <a:lnTo>
                      <a:pt x="650" y="799"/>
                    </a:lnTo>
                    <a:lnTo>
                      <a:pt x="633" y="807"/>
                    </a:lnTo>
                    <a:lnTo>
                      <a:pt x="615" y="816"/>
                    </a:lnTo>
                    <a:lnTo>
                      <a:pt x="592" y="826"/>
                    </a:lnTo>
                    <a:lnTo>
                      <a:pt x="570" y="836"/>
                    </a:lnTo>
                    <a:lnTo>
                      <a:pt x="546" y="843"/>
                    </a:lnTo>
                    <a:lnTo>
                      <a:pt x="523" y="849"/>
                    </a:lnTo>
                    <a:lnTo>
                      <a:pt x="503" y="850"/>
                    </a:lnTo>
                    <a:lnTo>
                      <a:pt x="486" y="847"/>
                    </a:lnTo>
                    <a:lnTo>
                      <a:pt x="481" y="843"/>
                    </a:lnTo>
                    <a:lnTo>
                      <a:pt x="475" y="839"/>
                    </a:lnTo>
                    <a:lnTo>
                      <a:pt x="470" y="836"/>
                    </a:lnTo>
                    <a:lnTo>
                      <a:pt x="463" y="83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8" name="Freeform 59"/>
              <p:cNvSpPr>
                <a:spLocks/>
              </p:cNvSpPr>
              <p:nvPr/>
            </p:nvSpPr>
            <p:spPr bwMode="auto">
              <a:xfrm>
                <a:off x="3146" y="2714"/>
                <a:ext cx="116" cy="92"/>
              </a:xfrm>
              <a:custGeom>
                <a:avLst/>
                <a:gdLst>
                  <a:gd name="T0" fmla="*/ 114 w 348"/>
                  <a:gd name="T1" fmla="*/ 37 h 276"/>
                  <a:gd name="T2" fmla="*/ 111 w 348"/>
                  <a:gd name="T3" fmla="*/ 32 h 276"/>
                  <a:gd name="T4" fmla="*/ 108 w 348"/>
                  <a:gd name="T5" fmla="*/ 27 h 276"/>
                  <a:gd name="T6" fmla="*/ 105 w 348"/>
                  <a:gd name="T7" fmla="*/ 22 h 276"/>
                  <a:gd name="T8" fmla="*/ 101 w 348"/>
                  <a:gd name="T9" fmla="*/ 18 h 276"/>
                  <a:gd name="T10" fmla="*/ 98 w 348"/>
                  <a:gd name="T11" fmla="*/ 13 h 276"/>
                  <a:gd name="T12" fmla="*/ 94 w 348"/>
                  <a:gd name="T13" fmla="*/ 8 h 276"/>
                  <a:gd name="T14" fmla="*/ 89 w 348"/>
                  <a:gd name="T15" fmla="*/ 4 h 276"/>
                  <a:gd name="T16" fmla="*/ 85 w 348"/>
                  <a:gd name="T17" fmla="*/ 0 h 276"/>
                  <a:gd name="T18" fmla="*/ 77 w 348"/>
                  <a:gd name="T19" fmla="*/ 0 h 276"/>
                  <a:gd name="T20" fmla="*/ 65 w 348"/>
                  <a:gd name="T21" fmla="*/ 3 h 276"/>
                  <a:gd name="T22" fmla="*/ 52 w 348"/>
                  <a:gd name="T23" fmla="*/ 7 h 276"/>
                  <a:gd name="T24" fmla="*/ 39 w 348"/>
                  <a:gd name="T25" fmla="*/ 12 h 276"/>
                  <a:gd name="T26" fmla="*/ 26 w 348"/>
                  <a:gd name="T27" fmla="*/ 17 h 276"/>
                  <a:gd name="T28" fmla="*/ 15 w 348"/>
                  <a:gd name="T29" fmla="*/ 23 h 276"/>
                  <a:gd name="T30" fmla="*/ 7 w 348"/>
                  <a:gd name="T31" fmla="*/ 28 h 276"/>
                  <a:gd name="T32" fmla="*/ 2 w 348"/>
                  <a:gd name="T33" fmla="*/ 33 h 276"/>
                  <a:gd name="T34" fmla="*/ 0 w 348"/>
                  <a:gd name="T35" fmla="*/ 41 h 276"/>
                  <a:gd name="T36" fmla="*/ 0 w 348"/>
                  <a:gd name="T37" fmla="*/ 51 h 276"/>
                  <a:gd name="T38" fmla="*/ 2 w 348"/>
                  <a:gd name="T39" fmla="*/ 60 h 276"/>
                  <a:gd name="T40" fmla="*/ 3 w 348"/>
                  <a:gd name="T41" fmla="*/ 68 h 276"/>
                  <a:gd name="T42" fmla="*/ 5 w 348"/>
                  <a:gd name="T43" fmla="*/ 77 h 276"/>
                  <a:gd name="T44" fmla="*/ 9 w 348"/>
                  <a:gd name="T45" fmla="*/ 86 h 276"/>
                  <a:gd name="T46" fmla="*/ 15 w 348"/>
                  <a:gd name="T47" fmla="*/ 91 h 276"/>
                  <a:gd name="T48" fmla="*/ 20 w 348"/>
                  <a:gd name="T49" fmla="*/ 92 h 276"/>
                  <a:gd name="T50" fmla="*/ 21 w 348"/>
                  <a:gd name="T51" fmla="*/ 91 h 276"/>
                  <a:gd name="T52" fmla="*/ 26 w 348"/>
                  <a:gd name="T53" fmla="*/ 90 h 276"/>
                  <a:gd name="T54" fmla="*/ 37 w 348"/>
                  <a:gd name="T55" fmla="*/ 86 h 276"/>
                  <a:gd name="T56" fmla="*/ 50 w 348"/>
                  <a:gd name="T57" fmla="*/ 83 h 276"/>
                  <a:gd name="T58" fmla="*/ 65 w 348"/>
                  <a:gd name="T59" fmla="*/ 78 h 276"/>
                  <a:gd name="T60" fmla="*/ 79 w 348"/>
                  <a:gd name="T61" fmla="*/ 73 h 276"/>
                  <a:gd name="T62" fmla="*/ 93 w 348"/>
                  <a:gd name="T63" fmla="*/ 68 h 276"/>
                  <a:gd name="T64" fmla="*/ 104 w 348"/>
                  <a:gd name="T65" fmla="*/ 61 h 276"/>
                  <a:gd name="T66" fmla="*/ 112 w 348"/>
                  <a:gd name="T67" fmla="*/ 55 h 276"/>
                  <a:gd name="T68" fmla="*/ 115 w 348"/>
                  <a:gd name="T69" fmla="*/ 50 h 276"/>
                  <a:gd name="T70" fmla="*/ 115 w 348"/>
                  <a:gd name="T71" fmla="*/ 47 h 276"/>
                  <a:gd name="T72" fmla="*/ 116 w 348"/>
                  <a:gd name="T73" fmla="*/ 44 h 276"/>
                  <a:gd name="T74" fmla="*/ 115 w 348"/>
                  <a:gd name="T75" fmla="*/ 41 h 27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8"/>
                  <a:gd name="T115" fmla="*/ 0 h 276"/>
                  <a:gd name="T116" fmla="*/ 348 w 348"/>
                  <a:gd name="T117" fmla="*/ 276 h 27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8" h="276">
                    <a:moveTo>
                      <a:pt x="345" y="116"/>
                    </a:moveTo>
                    <a:lnTo>
                      <a:pt x="341" y="110"/>
                    </a:lnTo>
                    <a:lnTo>
                      <a:pt x="338" y="102"/>
                    </a:lnTo>
                    <a:lnTo>
                      <a:pt x="333" y="95"/>
                    </a:lnTo>
                    <a:lnTo>
                      <a:pt x="329" y="87"/>
                    </a:lnTo>
                    <a:lnTo>
                      <a:pt x="324" y="81"/>
                    </a:lnTo>
                    <a:lnTo>
                      <a:pt x="319" y="74"/>
                    </a:lnTo>
                    <a:lnTo>
                      <a:pt x="314" y="67"/>
                    </a:lnTo>
                    <a:lnTo>
                      <a:pt x="309" y="61"/>
                    </a:lnTo>
                    <a:lnTo>
                      <a:pt x="304" y="53"/>
                    </a:lnTo>
                    <a:lnTo>
                      <a:pt x="299" y="45"/>
                    </a:lnTo>
                    <a:lnTo>
                      <a:pt x="294" y="38"/>
                    </a:lnTo>
                    <a:lnTo>
                      <a:pt x="288" y="30"/>
                    </a:lnTo>
                    <a:lnTo>
                      <a:pt x="281" y="23"/>
                    </a:lnTo>
                    <a:lnTo>
                      <a:pt x="275" y="16"/>
                    </a:lnTo>
                    <a:lnTo>
                      <a:pt x="268" y="11"/>
                    </a:lnTo>
                    <a:lnTo>
                      <a:pt x="261" y="5"/>
                    </a:lnTo>
                    <a:lnTo>
                      <a:pt x="254" y="1"/>
                    </a:lnTo>
                    <a:lnTo>
                      <a:pt x="244" y="0"/>
                    </a:lnTo>
                    <a:lnTo>
                      <a:pt x="230" y="1"/>
                    </a:lnTo>
                    <a:lnTo>
                      <a:pt x="214" y="3"/>
                    </a:lnTo>
                    <a:lnTo>
                      <a:pt x="196" y="8"/>
                    </a:lnTo>
                    <a:lnTo>
                      <a:pt x="177" y="13"/>
                    </a:lnTo>
                    <a:lnTo>
                      <a:pt x="157" y="20"/>
                    </a:lnTo>
                    <a:lnTo>
                      <a:pt x="137" y="26"/>
                    </a:lnTo>
                    <a:lnTo>
                      <a:pt x="117" y="35"/>
                    </a:lnTo>
                    <a:lnTo>
                      <a:pt x="97" y="44"/>
                    </a:lnTo>
                    <a:lnTo>
                      <a:pt x="79" y="52"/>
                    </a:lnTo>
                    <a:lnTo>
                      <a:pt x="61" y="61"/>
                    </a:lnTo>
                    <a:lnTo>
                      <a:pt x="46" y="69"/>
                    </a:lnTo>
                    <a:lnTo>
                      <a:pt x="32" y="76"/>
                    </a:lnTo>
                    <a:lnTo>
                      <a:pt x="22" y="83"/>
                    </a:lnTo>
                    <a:lnTo>
                      <a:pt x="15" y="89"/>
                    </a:lnTo>
                    <a:lnTo>
                      <a:pt x="7" y="99"/>
                    </a:lnTo>
                    <a:lnTo>
                      <a:pt x="2" y="111"/>
                    </a:lnTo>
                    <a:lnTo>
                      <a:pt x="0" y="124"/>
                    </a:lnTo>
                    <a:lnTo>
                      <a:pt x="0" y="138"/>
                    </a:lnTo>
                    <a:lnTo>
                      <a:pt x="1" y="153"/>
                    </a:lnTo>
                    <a:lnTo>
                      <a:pt x="2" y="167"/>
                    </a:lnTo>
                    <a:lnTo>
                      <a:pt x="5" y="181"/>
                    </a:lnTo>
                    <a:lnTo>
                      <a:pt x="7" y="193"/>
                    </a:lnTo>
                    <a:lnTo>
                      <a:pt x="10" y="204"/>
                    </a:lnTo>
                    <a:lnTo>
                      <a:pt x="12" y="217"/>
                    </a:lnTo>
                    <a:lnTo>
                      <a:pt x="16" y="231"/>
                    </a:lnTo>
                    <a:lnTo>
                      <a:pt x="20" y="244"/>
                    </a:lnTo>
                    <a:lnTo>
                      <a:pt x="26" y="257"/>
                    </a:lnTo>
                    <a:lnTo>
                      <a:pt x="35" y="267"/>
                    </a:lnTo>
                    <a:lnTo>
                      <a:pt x="45" y="274"/>
                    </a:lnTo>
                    <a:lnTo>
                      <a:pt x="59" y="276"/>
                    </a:lnTo>
                    <a:lnTo>
                      <a:pt x="60" y="275"/>
                    </a:lnTo>
                    <a:lnTo>
                      <a:pt x="61" y="274"/>
                    </a:lnTo>
                    <a:lnTo>
                      <a:pt x="62" y="274"/>
                    </a:lnTo>
                    <a:lnTo>
                      <a:pt x="64" y="274"/>
                    </a:lnTo>
                    <a:lnTo>
                      <a:pt x="77" y="269"/>
                    </a:lnTo>
                    <a:lnTo>
                      <a:pt x="92" y="265"/>
                    </a:lnTo>
                    <a:lnTo>
                      <a:pt x="110" y="259"/>
                    </a:lnTo>
                    <a:lnTo>
                      <a:pt x="130" y="254"/>
                    </a:lnTo>
                    <a:lnTo>
                      <a:pt x="150" y="248"/>
                    </a:lnTo>
                    <a:lnTo>
                      <a:pt x="172" y="242"/>
                    </a:lnTo>
                    <a:lnTo>
                      <a:pt x="194" y="234"/>
                    </a:lnTo>
                    <a:lnTo>
                      <a:pt x="216" y="227"/>
                    </a:lnTo>
                    <a:lnTo>
                      <a:pt x="238" y="219"/>
                    </a:lnTo>
                    <a:lnTo>
                      <a:pt x="259" y="211"/>
                    </a:lnTo>
                    <a:lnTo>
                      <a:pt x="279" y="203"/>
                    </a:lnTo>
                    <a:lnTo>
                      <a:pt x="296" y="194"/>
                    </a:lnTo>
                    <a:lnTo>
                      <a:pt x="313" y="184"/>
                    </a:lnTo>
                    <a:lnTo>
                      <a:pt x="325" y="175"/>
                    </a:lnTo>
                    <a:lnTo>
                      <a:pt x="335" y="165"/>
                    </a:lnTo>
                    <a:lnTo>
                      <a:pt x="343" y="155"/>
                    </a:lnTo>
                    <a:lnTo>
                      <a:pt x="345" y="151"/>
                    </a:lnTo>
                    <a:lnTo>
                      <a:pt x="346" y="145"/>
                    </a:lnTo>
                    <a:lnTo>
                      <a:pt x="346" y="141"/>
                    </a:lnTo>
                    <a:lnTo>
                      <a:pt x="348" y="136"/>
                    </a:lnTo>
                    <a:lnTo>
                      <a:pt x="348" y="132"/>
                    </a:lnTo>
                    <a:lnTo>
                      <a:pt x="346" y="126"/>
                    </a:lnTo>
                    <a:lnTo>
                      <a:pt x="346" y="122"/>
                    </a:lnTo>
                    <a:lnTo>
                      <a:pt x="345" y="116"/>
                    </a:lnTo>
                    <a:close/>
                  </a:path>
                </a:pathLst>
              </a:custGeom>
              <a:solidFill>
                <a:srgbClr val="FF0000"/>
              </a:solidFill>
              <a:ln w="9525">
                <a:noFill/>
                <a:round/>
                <a:headEnd/>
                <a:tailEnd/>
              </a:ln>
            </p:spPr>
            <p:txBody>
              <a:bodyPr wrap="none" lIns="110377" tIns="55189" rIns="110377" bIns="55189">
                <a:spAutoFit/>
              </a:bodyPr>
              <a:lstStyle/>
              <a:p>
                <a:endParaRPr lang="de-DE"/>
              </a:p>
            </p:txBody>
          </p:sp>
          <p:sp>
            <p:nvSpPr>
              <p:cNvPr id="113729" name="Freeform 60"/>
              <p:cNvSpPr>
                <a:spLocks/>
              </p:cNvSpPr>
              <p:nvPr/>
            </p:nvSpPr>
            <p:spPr bwMode="auto">
              <a:xfrm>
                <a:off x="3146" y="2714"/>
                <a:ext cx="116" cy="92"/>
              </a:xfrm>
              <a:custGeom>
                <a:avLst/>
                <a:gdLst>
                  <a:gd name="T0" fmla="*/ 115 w 348"/>
                  <a:gd name="T1" fmla="*/ 39 h 276"/>
                  <a:gd name="T2" fmla="*/ 113 w 348"/>
                  <a:gd name="T3" fmla="*/ 34 h 276"/>
                  <a:gd name="T4" fmla="*/ 110 w 348"/>
                  <a:gd name="T5" fmla="*/ 29 h 276"/>
                  <a:gd name="T6" fmla="*/ 106 w 348"/>
                  <a:gd name="T7" fmla="*/ 25 h 276"/>
                  <a:gd name="T8" fmla="*/ 103 w 348"/>
                  <a:gd name="T9" fmla="*/ 20 h 276"/>
                  <a:gd name="T10" fmla="*/ 101 w 348"/>
                  <a:gd name="T11" fmla="*/ 18 h 276"/>
                  <a:gd name="T12" fmla="*/ 98 w 348"/>
                  <a:gd name="T13" fmla="*/ 13 h 276"/>
                  <a:gd name="T14" fmla="*/ 94 w 348"/>
                  <a:gd name="T15" fmla="*/ 8 h 276"/>
                  <a:gd name="T16" fmla="*/ 89 w 348"/>
                  <a:gd name="T17" fmla="*/ 4 h 276"/>
                  <a:gd name="T18" fmla="*/ 87 w 348"/>
                  <a:gd name="T19" fmla="*/ 2 h 276"/>
                  <a:gd name="T20" fmla="*/ 81 w 348"/>
                  <a:gd name="T21" fmla="*/ 0 h 276"/>
                  <a:gd name="T22" fmla="*/ 71 w 348"/>
                  <a:gd name="T23" fmla="*/ 1 h 276"/>
                  <a:gd name="T24" fmla="*/ 59 w 348"/>
                  <a:gd name="T25" fmla="*/ 4 h 276"/>
                  <a:gd name="T26" fmla="*/ 46 w 348"/>
                  <a:gd name="T27" fmla="*/ 9 h 276"/>
                  <a:gd name="T28" fmla="*/ 32 w 348"/>
                  <a:gd name="T29" fmla="*/ 15 h 276"/>
                  <a:gd name="T30" fmla="*/ 20 w 348"/>
                  <a:gd name="T31" fmla="*/ 20 h 276"/>
                  <a:gd name="T32" fmla="*/ 11 w 348"/>
                  <a:gd name="T33" fmla="*/ 25 h 276"/>
                  <a:gd name="T34" fmla="*/ 5 w 348"/>
                  <a:gd name="T35" fmla="*/ 30 h 276"/>
                  <a:gd name="T36" fmla="*/ 2 w 348"/>
                  <a:gd name="T37" fmla="*/ 33 h 276"/>
                  <a:gd name="T38" fmla="*/ 0 w 348"/>
                  <a:gd name="T39" fmla="*/ 41 h 276"/>
                  <a:gd name="T40" fmla="*/ 0 w 348"/>
                  <a:gd name="T41" fmla="*/ 51 h 276"/>
                  <a:gd name="T42" fmla="*/ 2 w 348"/>
                  <a:gd name="T43" fmla="*/ 60 h 276"/>
                  <a:gd name="T44" fmla="*/ 2 w 348"/>
                  <a:gd name="T45" fmla="*/ 64 h 276"/>
                  <a:gd name="T46" fmla="*/ 4 w 348"/>
                  <a:gd name="T47" fmla="*/ 72 h 276"/>
                  <a:gd name="T48" fmla="*/ 7 w 348"/>
                  <a:gd name="T49" fmla="*/ 81 h 276"/>
                  <a:gd name="T50" fmla="*/ 12 w 348"/>
                  <a:gd name="T51" fmla="*/ 89 h 276"/>
                  <a:gd name="T52" fmla="*/ 20 w 348"/>
                  <a:gd name="T53" fmla="*/ 92 h 276"/>
                  <a:gd name="T54" fmla="*/ 20 w 348"/>
                  <a:gd name="T55" fmla="*/ 92 h 276"/>
                  <a:gd name="T56" fmla="*/ 21 w 348"/>
                  <a:gd name="T57" fmla="*/ 91 h 276"/>
                  <a:gd name="T58" fmla="*/ 21 w 348"/>
                  <a:gd name="T59" fmla="*/ 91 h 276"/>
                  <a:gd name="T60" fmla="*/ 31 w 348"/>
                  <a:gd name="T61" fmla="*/ 88 h 276"/>
                  <a:gd name="T62" fmla="*/ 43 w 348"/>
                  <a:gd name="T63" fmla="*/ 85 h 276"/>
                  <a:gd name="T64" fmla="*/ 57 w 348"/>
                  <a:gd name="T65" fmla="*/ 81 h 276"/>
                  <a:gd name="T66" fmla="*/ 72 w 348"/>
                  <a:gd name="T67" fmla="*/ 76 h 276"/>
                  <a:gd name="T68" fmla="*/ 86 w 348"/>
                  <a:gd name="T69" fmla="*/ 70 h 276"/>
                  <a:gd name="T70" fmla="*/ 99 w 348"/>
                  <a:gd name="T71" fmla="*/ 65 h 276"/>
                  <a:gd name="T72" fmla="*/ 108 w 348"/>
                  <a:gd name="T73" fmla="*/ 58 h 276"/>
                  <a:gd name="T74" fmla="*/ 114 w 348"/>
                  <a:gd name="T75" fmla="*/ 52 h 276"/>
                  <a:gd name="T76" fmla="*/ 115 w 348"/>
                  <a:gd name="T77" fmla="*/ 50 h 276"/>
                  <a:gd name="T78" fmla="*/ 115 w 348"/>
                  <a:gd name="T79" fmla="*/ 47 h 276"/>
                  <a:gd name="T80" fmla="*/ 116 w 348"/>
                  <a:gd name="T81" fmla="*/ 44 h 276"/>
                  <a:gd name="T82" fmla="*/ 115 w 348"/>
                  <a:gd name="T83" fmla="*/ 41 h 27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48"/>
                  <a:gd name="T127" fmla="*/ 0 h 276"/>
                  <a:gd name="T128" fmla="*/ 348 w 348"/>
                  <a:gd name="T129" fmla="*/ 276 h 27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48" h="276">
                    <a:moveTo>
                      <a:pt x="345" y="116"/>
                    </a:moveTo>
                    <a:lnTo>
                      <a:pt x="345" y="116"/>
                    </a:lnTo>
                    <a:lnTo>
                      <a:pt x="341" y="110"/>
                    </a:lnTo>
                    <a:lnTo>
                      <a:pt x="338" y="102"/>
                    </a:lnTo>
                    <a:lnTo>
                      <a:pt x="333" y="95"/>
                    </a:lnTo>
                    <a:lnTo>
                      <a:pt x="329" y="87"/>
                    </a:lnTo>
                    <a:lnTo>
                      <a:pt x="324" y="81"/>
                    </a:lnTo>
                    <a:lnTo>
                      <a:pt x="319" y="74"/>
                    </a:lnTo>
                    <a:lnTo>
                      <a:pt x="314" y="67"/>
                    </a:lnTo>
                    <a:lnTo>
                      <a:pt x="309" y="61"/>
                    </a:lnTo>
                    <a:lnTo>
                      <a:pt x="304" y="53"/>
                    </a:lnTo>
                    <a:lnTo>
                      <a:pt x="299" y="45"/>
                    </a:lnTo>
                    <a:lnTo>
                      <a:pt x="294" y="38"/>
                    </a:lnTo>
                    <a:lnTo>
                      <a:pt x="288" y="30"/>
                    </a:lnTo>
                    <a:lnTo>
                      <a:pt x="281" y="23"/>
                    </a:lnTo>
                    <a:lnTo>
                      <a:pt x="275" y="16"/>
                    </a:lnTo>
                    <a:lnTo>
                      <a:pt x="268" y="11"/>
                    </a:lnTo>
                    <a:lnTo>
                      <a:pt x="261" y="5"/>
                    </a:lnTo>
                    <a:lnTo>
                      <a:pt x="254" y="1"/>
                    </a:lnTo>
                    <a:lnTo>
                      <a:pt x="244" y="0"/>
                    </a:lnTo>
                    <a:lnTo>
                      <a:pt x="230" y="1"/>
                    </a:lnTo>
                    <a:lnTo>
                      <a:pt x="214" y="3"/>
                    </a:lnTo>
                    <a:lnTo>
                      <a:pt x="196" y="8"/>
                    </a:lnTo>
                    <a:lnTo>
                      <a:pt x="177" y="13"/>
                    </a:lnTo>
                    <a:lnTo>
                      <a:pt x="157" y="20"/>
                    </a:lnTo>
                    <a:lnTo>
                      <a:pt x="137" y="26"/>
                    </a:lnTo>
                    <a:lnTo>
                      <a:pt x="117" y="35"/>
                    </a:lnTo>
                    <a:lnTo>
                      <a:pt x="97" y="44"/>
                    </a:lnTo>
                    <a:lnTo>
                      <a:pt x="79" y="52"/>
                    </a:lnTo>
                    <a:lnTo>
                      <a:pt x="61" y="61"/>
                    </a:lnTo>
                    <a:lnTo>
                      <a:pt x="46" y="69"/>
                    </a:lnTo>
                    <a:lnTo>
                      <a:pt x="32" y="76"/>
                    </a:lnTo>
                    <a:lnTo>
                      <a:pt x="22" y="83"/>
                    </a:lnTo>
                    <a:lnTo>
                      <a:pt x="15" y="89"/>
                    </a:lnTo>
                    <a:lnTo>
                      <a:pt x="7" y="99"/>
                    </a:lnTo>
                    <a:lnTo>
                      <a:pt x="2" y="111"/>
                    </a:lnTo>
                    <a:lnTo>
                      <a:pt x="0" y="124"/>
                    </a:lnTo>
                    <a:lnTo>
                      <a:pt x="0" y="138"/>
                    </a:lnTo>
                    <a:lnTo>
                      <a:pt x="1" y="153"/>
                    </a:lnTo>
                    <a:lnTo>
                      <a:pt x="2" y="167"/>
                    </a:lnTo>
                    <a:lnTo>
                      <a:pt x="5" y="181"/>
                    </a:lnTo>
                    <a:lnTo>
                      <a:pt x="7" y="193"/>
                    </a:lnTo>
                    <a:lnTo>
                      <a:pt x="10" y="204"/>
                    </a:lnTo>
                    <a:lnTo>
                      <a:pt x="12" y="217"/>
                    </a:lnTo>
                    <a:lnTo>
                      <a:pt x="16" y="231"/>
                    </a:lnTo>
                    <a:lnTo>
                      <a:pt x="20" y="244"/>
                    </a:lnTo>
                    <a:lnTo>
                      <a:pt x="26" y="257"/>
                    </a:lnTo>
                    <a:lnTo>
                      <a:pt x="35" y="267"/>
                    </a:lnTo>
                    <a:lnTo>
                      <a:pt x="45" y="274"/>
                    </a:lnTo>
                    <a:lnTo>
                      <a:pt x="59" y="276"/>
                    </a:lnTo>
                    <a:lnTo>
                      <a:pt x="60" y="275"/>
                    </a:lnTo>
                    <a:lnTo>
                      <a:pt x="61" y="274"/>
                    </a:lnTo>
                    <a:lnTo>
                      <a:pt x="62" y="274"/>
                    </a:lnTo>
                    <a:lnTo>
                      <a:pt x="64" y="274"/>
                    </a:lnTo>
                    <a:lnTo>
                      <a:pt x="77" y="269"/>
                    </a:lnTo>
                    <a:lnTo>
                      <a:pt x="92" y="265"/>
                    </a:lnTo>
                    <a:lnTo>
                      <a:pt x="110" y="259"/>
                    </a:lnTo>
                    <a:lnTo>
                      <a:pt x="130" y="254"/>
                    </a:lnTo>
                    <a:lnTo>
                      <a:pt x="150" y="248"/>
                    </a:lnTo>
                    <a:lnTo>
                      <a:pt x="172" y="242"/>
                    </a:lnTo>
                    <a:lnTo>
                      <a:pt x="194" y="234"/>
                    </a:lnTo>
                    <a:lnTo>
                      <a:pt x="216" y="227"/>
                    </a:lnTo>
                    <a:lnTo>
                      <a:pt x="238" y="219"/>
                    </a:lnTo>
                    <a:lnTo>
                      <a:pt x="259" y="211"/>
                    </a:lnTo>
                    <a:lnTo>
                      <a:pt x="279" y="203"/>
                    </a:lnTo>
                    <a:lnTo>
                      <a:pt x="296" y="194"/>
                    </a:lnTo>
                    <a:lnTo>
                      <a:pt x="313" y="184"/>
                    </a:lnTo>
                    <a:lnTo>
                      <a:pt x="325" y="175"/>
                    </a:lnTo>
                    <a:lnTo>
                      <a:pt x="335" y="165"/>
                    </a:lnTo>
                    <a:lnTo>
                      <a:pt x="343" y="155"/>
                    </a:lnTo>
                    <a:lnTo>
                      <a:pt x="345" y="151"/>
                    </a:lnTo>
                    <a:lnTo>
                      <a:pt x="346" y="145"/>
                    </a:lnTo>
                    <a:lnTo>
                      <a:pt x="346" y="141"/>
                    </a:lnTo>
                    <a:lnTo>
                      <a:pt x="348" y="136"/>
                    </a:lnTo>
                    <a:lnTo>
                      <a:pt x="348" y="132"/>
                    </a:lnTo>
                    <a:lnTo>
                      <a:pt x="346" y="126"/>
                    </a:lnTo>
                    <a:lnTo>
                      <a:pt x="346" y="122"/>
                    </a:lnTo>
                    <a:lnTo>
                      <a:pt x="345" y="11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0" name="Freeform 61"/>
              <p:cNvSpPr>
                <a:spLocks/>
              </p:cNvSpPr>
              <p:nvPr/>
            </p:nvSpPr>
            <p:spPr bwMode="auto">
              <a:xfrm>
                <a:off x="3251" y="2946"/>
                <a:ext cx="109" cy="108"/>
              </a:xfrm>
              <a:custGeom>
                <a:avLst/>
                <a:gdLst>
                  <a:gd name="T0" fmla="*/ 96 w 327"/>
                  <a:gd name="T1" fmla="*/ 100 h 325"/>
                  <a:gd name="T2" fmla="*/ 93 w 327"/>
                  <a:gd name="T3" fmla="*/ 101 h 325"/>
                  <a:gd name="T4" fmla="*/ 84 w 327"/>
                  <a:gd name="T5" fmla="*/ 103 h 325"/>
                  <a:gd name="T6" fmla="*/ 69 w 327"/>
                  <a:gd name="T7" fmla="*/ 106 h 325"/>
                  <a:gd name="T8" fmla="*/ 53 w 327"/>
                  <a:gd name="T9" fmla="*/ 108 h 325"/>
                  <a:gd name="T10" fmla="*/ 37 w 327"/>
                  <a:gd name="T11" fmla="*/ 108 h 325"/>
                  <a:gd name="T12" fmla="*/ 28 w 327"/>
                  <a:gd name="T13" fmla="*/ 108 h 325"/>
                  <a:gd name="T14" fmla="*/ 24 w 327"/>
                  <a:gd name="T15" fmla="*/ 107 h 325"/>
                  <a:gd name="T16" fmla="*/ 21 w 327"/>
                  <a:gd name="T17" fmla="*/ 105 h 325"/>
                  <a:gd name="T18" fmla="*/ 19 w 327"/>
                  <a:gd name="T19" fmla="*/ 103 h 325"/>
                  <a:gd name="T20" fmla="*/ 18 w 327"/>
                  <a:gd name="T21" fmla="*/ 99 h 325"/>
                  <a:gd name="T22" fmla="*/ 18 w 327"/>
                  <a:gd name="T23" fmla="*/ 96 h 325"/>
                  <a:gd name="T24" fmla="*/ 16 w 327"/>
                  <a:gd name="T25" fmla="*/ 88 h 325"/>
                  <a:gd name="T26" fmla="*/ 11 w 327"/>
                  <a:gd name="T27" fmla="*/ 75 h 325"/>
                  <a:gd name="T28" fmla="*/ 6 w 327"/>
                  <a:gd name="T29" fmla="*/ 62 h 325"/>
                  <a:gd name="T30" fmla="*/ 1 w 327"/>
                  <a:gd name="T31" fmla="*/ 49 h 325"/>
                  <a:gd name="T32" fmla="*/ 0 w 327"/>
                  <a:gd name="T33" fmla="*/ 39 h 325"/>
                  <a:gd name="T34" fmla="*/ 1 w 327"/>
                  <a:gd name="T35" fmla="*/ 35 h 325"/>
                  <a:gd name="T36" fmla="*/ 3 w 327"/>
                  <a:gd name="T37" fmla="*/ 30 h 325"/>
                  <a:gd name="T38" fmla="*/ 5 w 327"/>
                  <a:gd name="T39" fmla="*/ 28 h 325"/>
                  <a:gd name="T40" fmla="*/ 2 w 327"/>
                  <a:gd name="T41" fmla="*/ 21 h 325"/>
                  <a:gd name="T42" fmla="*/ 0 w 327"/>
                  <a:gd name="T43" fmla="*/ 15 h 325"/>
                  <a:gd name="T44" fmla="*/ 1 w 327"/>
                  <a:gd name="T45" fmla="*/ 9 h 325"/>
                  <a:gd name="T46" fmla="*/ 10 w 327"/>
                  <a:gd name="T47" fmla="*/ 4 h 325"/>
                  <a:gd name="T48" fmla="*/ 23 w 327"/>
                  <a:gd name="T49" fmla="*/ 2 h 325"/>
                  <a:gd name="T50" fmla="*/ 35 w 327"/>
                  <a:gd name="T51" fmla="*/ 1 h 325"/>
                  <a:gd name="T52" fmla="*/ 42 w 327"/>
                  <a:gd name="T53" fmla="*/ 0 h 325"/>
                  <a:gd name="T54" fmla="*/ 48 w 327"/>
                  <a:gd name="T55" fmla="*/ 0 h 325"/>
                  <a:gd name="T56" fmla="*/ 55 w 327"/>
                  <a:gd name="T57" fmla="*/ 1 h 325"/>
                  <a:gd name="T58" fmla="*/ 60 w 327"/>
                  <a:gd name="T59" fmla="*/ 3 h 325"/>
                  <a:gd name="T60" fmla="*/ 62 w 327"/>
                  <a:gd name="T61" fmla="*/ 9 h 325"/>
                  <a:gd name="T62" fmla="*/ 62 w 327"/>
                  <a:gd name="T63" fmla="*/ 16 h 325"/>
                  <a:gd name="T64" fmla="*/ 61 w 327"/>
                  <a:gd name="T65" fmla="*/ 20 h 325"/>
                  <a:gd name="T66" fmla="*/ 64 w 327"/>
                  <a:gd name="T67" fmla="*/ 25 h 325"/>
                  <a:gd name="T68" fmla="*/ 69 w 327"/>
                  <a:gd name="T69" fmla="*/ 29 h 325"/>
                  <a:gd name="T70" fmla="*/ 71 w 327"/>
                  <a:gd name="T71" fmla="*/ 34 h 325"/>
                  <a:gd name="T72" fmla="*/ 73 w 327"/>
                  <a:gd name="T73" fmla="*/ 39 h 325"/>
                  <a:gd name="T74" fmla="*/ 76 w 327"/>
                  <a:gd name="T75" fmla="*/ 45 h 325"/>
                  <a:gd name="T76" fmla="*/ 79 w 327"/>
                  <a:gd name="T77" fmla="*/ 49 h 325"/>
                  <a:gd name="T78" fmla="*/ 83 w 327"/>
                  <a:gd name="T79" fmla="*/ 52 h 325"/>
                  <a:gd name="T80" fmla="*/ 86 w 327"/>
                  <a:gd name="T81" fmla="*/ 55 h 325"/>
                  <a:gd name="T82" fmla="*/ 90 w 327"/>
                  <a:gd name="T83" fmla="*/ 59 h 325"/>
                  <a:gd name="T84" fmla="*/ 94 w 327"/>
                  <a:gd name="T85" fmla="*/ 63 h 325"/>
                  <a:gd name="T86" fmla="*/ 100 w 327"/>
                  <a:gd name="T87" fmla="*/ 69 h 325"/>
                  <a:gd name="T88" fmla="*/ 105 w 327"/>
                  <a:gd name="T89" fmla="*/ 76 h 325"/>
                  <a:gd name="T90" fmla="*/ 109 w 327"/>
                  <a:gd name="T91" fmla="*/ 83 h 325"/>
                  <a:gd name="T92" fmla="*/ 108 w 327"/>
                  <a:gd name="T93" fmla="*/ 89 h 325"/>
                  <a:gd name="T94" fmla="*/ 106 w 327"/>
                  <a:gd name="T95" fmla="*/ 93 h 325"/>
                  <a:gd name="T96" fmla="*/ 103 w 327"/>
                  <a:gd name="T97" fmla="*/ 96 h 325"/>
                  <a:gd name="T98" fmla="*/ 100 w 327"/>
                  <a:gd name="T99" fmla="*/ 99 h 3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7"/>
                  <a:gd name="T151" fmla="*/ 0 h 325"/>
                  <a:gd name="T152" fmla="*/ 327 w 327"/>
                  <a:gd name="T153" fmla="*/ 325 h 3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7" h="325">
                    <a:moveTo>
                      <a:pt x="296" y="300"/>
                    </a:moveTo>
                    <a:lnTo>
                      <a:pt x="289" y="301"/>
                    </a:lnTo>
                    <a:lnTo>
                      <a:pt x="283" y="303"/>
                    </a:lnTo>
                    <a:lnTo>
                      <a:pt x="278" y="305"/>
                    </a:lnTo>
                    <a:lnTo>
                      <a:pt x="274" y="306"/>
                    </a:lnTo>
                    <a:lnTo>
                      <a:pt x="252" y="311"/>
                    </a:lnTo>
                    <a:lnTo>
                      <a:pt x="229" y="316"/>
                    </a:lnTo>
                    <a:lnTo>
                      <a:pt x="206" y="319"/>
                    </a:lnTo>
                    <a:lnTo>
                      <a:pt x="182" y="321"/>
                    </a:lnTo>
                    <a:lnTo>
                      <a:pt x="158" y="324"/>
                    </a:lnTo>
                    <a:lnTo>
                      <a:pt x="134" y="324"/>
                    </a:lnTo>
                    <a:lnTo>
                      <a:pt x="110" y="325"/>
                    </a:lnTo>
                    <a:lnTo>
                      <a:pt x="88" y="325"/>
                    </a:lnTo>
                    <a:lnTo>
                      <a:pt x="83" y="324"/>
                    </a:lnTo>
                    <a:lnTo>
                      <a:pt x="78" y="323"/>
                    </a:lnTo>
                    <a:lnTo>
                      <a:pt x="72" y="321"/>
                    </a:lnTo>
                    <a:lnTo>
                      <a:pt x="67" y="319"/>
                    </a:lnTo>
                    <a:lnTo>
                      <a:pt x="63" y="316"/>
                    </a:lnTo>
                    <a:lnTo>
                      <a:pt x="60" y="313"/>
                    </a:lnTo>
                    <a:lnTo>
                      <a:pt x="58" y="309"/>
                    </a:lnTo>
                    <a:lnTo>
                      <a:pt x="55" y="304"/>
                    </a:lnTo>
                    <a:lnTo>
                      <a:pt x="54" y="299"/>
                    </a:lnTo>
                    <a:lnTo>
                      <a:pt x="53" y="295"/>
                    </a:lnTo>
                    <a:lnTo>
                      <a:pt x="53" y="290"/>
                    </a:lnTo>
                    <a:lnTo>
                      <a:pt x="52" y="286"/>
                    </a:lnTo>
                    <a:lnTo>
                      <a:pt x="47" y="265"/>
                    </a:lnTo>
                    <a:lnTo>
                      <a:pt x="40" y="244"/>
                    </a:lnTo>
                    <a:lnTo>
                      <a:pt x="33" y="225"/>
                    </a:lnTo>
                    <a:lnTo>
                      <a:pt x="24" y="206"/>
                    </a:lnTo>
                    <a:lnTo>
                      <a:pt x="17" y="187"/>
                    </a:lnTo>
                    <a:lnTo>
                      <a:pt x="9" y="168"/>
                    </a:lnTo>
                    <a:lnTo>
                      <a:pt x="4" y="147"/>
                    </a:lnTo>
                    <a:lnTo>
                      <a:pt x="0" y="126"/>
                    </a:lnTo>
                    <a:lnTo>
                      <a:pt x="0" y="118"/>
                    </a:lnTo>
                    <a:lnTo>
                      <a:pt x="0" y="111"/>
                    </a:lnTo>
                    <a:lnTo>
                      <a:pt x="2" y="104"/>
                    </a:lnTo>
                    <a:lnTo>
                      <a:pt x="5" y="98"/>
                    </a:lnTo>
                    <a:lnTo>
                      <a:pt x="10" y="91"/>
                    </a:lnTo>
                    <a:lnTo>
                      <a:pt x="14" y="87"/>
                    </a:lnTo>
                    <a:lnTo>
                      <a:pt x="14" y="83"/>
                    </a:lnTo>
                    <a:lnTo>
                      <a:pt x="8" y="71"/>
                    </a:lnTo>
                    <a:lnTo>
                      <a:pt x="5" y="63"/>
                    </a:lnTo>
                    <a:lnTo>
                      <a:pt x="3" y="54"/>
                    </a:lnTo>
                    <a:lnTo>
                      <a:pt x="0" y="46"/>
                    </a:lnTo>
                    <a:lnTo>
                      <a:pt x="0" y="38"/>
                    </a:lnTo>
                    <a:lnTo>
                      <a:pt x="4" y="27"/>
                    </a:lnTo>
                    <a:lnTo>
                      <a:pt x="15" y="18"/>
                    </a:lnTo>
                    <a:lnTo>
                      <a:pt x="30" y="12"/>
                    </a:lnTo>
                    <a:lnTo>
                      <a:pt x="49" y="7"/>
                    </a:lnTo>
                    <a:lnTo>
                      <a:pt x="69" y="5"/>
                    </a:lnTo>
                    <a:lnTo>
                      <a:pt x="88" y="3"/>
                    </a:lnTo>
                    <a:lnTo>
                      <a:pt x="105" y="2"/>
                    </a:lnTo>
                    <a:lnTo>
                      <a:pt x="118" y="2"/>
                    </a:lnTo>
                    <a:lnTo>
                      <a:pt x="126" y="1"/>
                    </a:lnTo>
                    <a:lnTo>
                      <a:pt x="134" y="0"/>
                    </a:lnTo>
                    <a:lnTo>
                      <a:pt x="144" y="0"/>
                    </a:lnTo>
                    <a:lnTo>
                      <a:pt x="154" y="0"/>
                    </a:lnTo>
                    <a:lnTo>
                      <a:pt x="164" y="2"/>
                    </a:lnTo>
                    <a:lnTo>
                      <a:pt x="174" y="4"/>
                    </a:lnTo>
                    <a:lnTo>
                      <a:pt x="181" y="8"/>
                    </a:lnTo>
                    <a:lnTo>
                      <a:pt x="186" y="14"/>
                    </a:lnTo>
                    <a:lnTo>
                      <a:pt x="187" y="28"/>
                    </a:lnTo>
                    <a:lnTo>
                      <a:pt x="186" y="38"/>
                    </a:lnTo>
                    <a:lnTo>
                      <a:pt x="186" y="47"/>
                    </a:lnTo>
                    <a:lnTo>
                      <a:pt x="184" y="54"/>
                    </a:lnTo>
                    <a:lnTo>
                      <a:pt x="184" y="61"/>
                    </a:lnTo>
                    <a:lnTo>
                      <a:pt x="187" y="67"/>
                    </a:lnTo>
                    <a:lnTo>
                      <a:pt x="193" y="74"/>
                    </a:lnTo>
                    <a:lnTo>
                      <a:pt x="202" y="83"/>
                    </a:lnTo>
                    <a:lnTo>
                      <a:pt x="206" y="87"/>
                    </a:lnTo>
                    <a:lnTo>
                      <a:pt x="208" y="94"/>
                    </a:lnTo>
                    <a:lnTo>
                      <a:pt x="212" y="102"/>
                    </a:lnTo>
                    <a:lnTo>
                      <a:pt x="214" y="109"/>
                    </a:lnTo>
                    <a:lnTo>
                      <a:pt x="218" y="118"/>
                    </a:lnTo>
                    <a:lnTo>
                      <a:pt x="222" y="126"/>
                    </a:lnTo>
                    <a:lnTo>
                      <a:pt x="227" y="134"/>
                    </a:lnTo>
                    <a:lnTo>
                      <a:pt x="233" y="141"/>
                    </a:lnTo>
                    <a:lnTo>
                      <a:pt x="238" y="146"/>
                    </a:lnTo>
                    <a:lnTo>
                      <a:pt x="243" y="151"/>
                    </a:lnTo>
                    <a:lnTo>
                      <a:pt x="248" y="156"/>
                    </a:lnTo>
                    <a:lnTo>
                      <a:pt x="254" y="162"/>
                    </a:lnTo>
                    <a:lnTo>
                      <a:pt x="259" y="167"/>
                    </a:lnTo>
                    <a:lnTo>
                      <a:pt x="264" y="172"/>
                    </a:lnTo>
                    <a:lnTo>
                      <a:pt x="269" y="177"/>
                    </a:lnTo>
                    <a:lnTo>
                      <a:pt x="274" y="182"/>
                    </a:lnTo>
                    <a:lnTo>
                      <a:pt x="282" y="190"/>
                    </a:lnTo>
                    <a:lnTo>
                      <a:pt x="291" y="199"/>
                    </a:lnTo>
                    <a:lnTo>
                      <a:pt x="299" y="209"/>
                    </a:lnTo>
                    <a:lnTo>
                      <a:pt x="308" y="219"/>
                    </a:lnTo>
                    <a:lnTo>
                      <a:pt x="316" y="229"/>
                    </a:lnTo>
                    <a:lnTo>
                      <a:pt x="322" y="240"/>
                    </a:lnTo>
                    <a:lnTo>
                      <a:pt x="326" y="251"/>
                    </a:lnTo>
                    <a:lnTo>
                      <a:pt x="327" y="261"/>
                    </a:lnTo>
                    <a:lnTo>
                      <a:pt x="324" y="268"/>
                    </a:lnTo>
                    <a:lnTo>
                      <a:pt x="321" y="275"/>
                    </a:lnTo>
                    <a:lnTo>
                      <a:pt x="318" y="281"/>
                    </a:lnTo>
                    <a:lnTo>
                      <a:pt x="314" y="288"/>
                    </a:lnTo>
                    <a:lnTo>
                      <a:pt x="309" y="290"/>
                    </a:lnTo>
                    <a:lnTo>
                      <a:pt x="304" y="294"/>
                    </a:lnTo>
                    <a:lnTo>
                      <a:pt x="299" y="297"/>
                    </a:lnTo>
                    <a:lnTo>
                      <a:pt x="296" y="300"/>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31" name="Freeform 62"/>
              <p:cNvSpPr>
                <a:spLocks/>
              </p:cNvSpPr>
              <p:nvPr/>
            </p:nvSpPr>
            <p:spPr bwMode="auto">
              <a:xfrm>
                <a:off x="3251" y="2946"/>
                <a:ext cx="109" cy="108"/>
              </a:xfrm>
              <a:custGeom>
                <a:avLst/>
                <a:gdLst>
                  <a:gd name="T0" fmla="*/ 99 w 327"/>
                  <a:gd name="T1" fmla="*/ 100 h 325"/>
                  <a:gd name="T2" fmla="*/ 94 w 327"/>
                  <a:gd name="T3" fmla="*/ 101 h 325"/>
                  <a:gd name="T4" fmla="*/ 91 w 327"/>
                  <a:gd name="T5" fmla="*/ 102 h 325"/>
                  <a:gd name="T6" fmla="*/ 84 w 327"/>
                  <a:gd name="T7" fmla="*/ 103 h 325"/>
                  <a:gd name="T8" fmla="*/ 69 w 327"/>
                  <a:gd name="T9" fmla="*/ 106 h 325"/>
                  <a:gd name="T10" fmla="*/ 53 w 327"/>
                  <a:gd name="T11" fmla="*/ 108 h 325"/>
                  <a:gd name="T12" fmla="*/ 37 w 327"/>
                  <a:gd name="T13" fmla="*/ 108 h 325"/>
                  <a:gd name="T14" fmla="*/ 29 w 327"/>
                  <a:gd name="T15" fmla="*/ 108 h 325"/>
                  <a:gd name="T16" fmla="*/ 26 w 327"/>
                  <a:gd name="T17" fmla="*/ 107 h 325"/>
                  <a:gd name="T18" fmla="*/ 22 w 327"/>
                  <a:gd name="T19" fmla="*/ 106 h 325"/>
                  <a:gd name="T20" fmla="*/ 21 w 327"/>
                  <a:gd name="T21" fmla="*/ 105 h 325"/>
                  <a:gd name="T22" fmla="*/ 19 w 327"/>
                  <a:gd name="T23" fmla="*/ 103 h 325"/>
                  <a:gd name="T24" fmla="*/ 18 w 327"/>
                  <a:gd name="T25" fmla="*/ 99 h 325"/>
                  <a:gd name="T26" fmla="*/ 18 w 327"/>
                  <a:gd name="T27" fmla="*/ 96 h 325"/>
                  <a:gd name="T28" fmla="*/ 17 w 327"/>
                  <a:gd name="T29" fmla="*/ 95 h 325"/>
                  <a:gd name="T30" fmla="*/ 13 w 327"/>
                  <a:gd name="T31" fmla="*/ 81 h 325"/>
                  <a:gd name="T32" fmla="*/ 8 w 327"/>
                  <a:gd name="T33" fmla="*/ 68 h 325"/>
                  <a:gd name="T34" fmla="*/ 3 w 327"/>
                  <a:gd name="T35" fmla="*/ 56 h 325"/>
                  <a:gd name="T36" fmla="*/ 0 w 327"/>
                  <a:gd name="T37" fmla="*/ 42 h 325"/>
                  <a:gd name="T38" fmla="*/ 0 w 327"/>
                  <a:gd name="T39" fmla="*/ 39 h 325"/>
                  <a:gd name="T40" fmla="*/ 1 w 327"/>
                  <a:gd name="T41" fmla="*/ 35 h 325"/>
                  <a:gd name="T42" fmla="*/ 2 w 327"/>
                  <a:gd name="T43" fmla="*/ 33 h 325"/>
                  <a:gd name="T44" fmla="*/ 5 w 327"/>
                  <a:gd name="T45" fmla="*/ 29 h 325"/>
                  <a:gd name="T46" fmla="*/ 3 w 327"/>
                  <a:gd name="T47" fmla="*/ 24 h 325"/>
                  <a:gd name="T48" fmla="*/ 2 w 327"/>
                  <a:gd name="T49" fmla="*/ 21 h 325"/>
                  <a:gd name="T50" fmla="*/ 0 w 327"/>
                  <a:gd name="T51" fmla="*/ 15 h 325"/>
                  <a:gd name="T52" fmla="*/ 0 w 327"/>
                  <a:gd name="T53" fmla="*/ 13 h 325"/>
                  <a:gd name="T54" fmla="*/ 5 w 327"/>
                  <a:gd name="T55" fmla="*/ 6 h 325"/>
                  <a:gd name="T56" fmla="*/ 16 w 327"/>
                  <a:gd name="T57" fmla="*/ 2 h 325"/>
                  <a:gd name="T58" fmla="*/ 29 w 327"/>
                  <a:gd name="T59" fmla="*/ 1 h 325"/>
                  <a:gd name="T60" fmla="*/ 39 w 327"/>
                  <a:gd name="T61" fmla="*/ 1 h 325"/>
                  <a:gd name="T62" fmla="*/ 42 w 327"/>
                  <a:gd name="T63" fmla="*/ 0 h 325"/>
                  <a:gd name="T64" fmla="*/ 48 w 327"/>
                  <a:gd name="T65" fmla="*/ 0 h 325"/>
                  <a:gd name="T66" fmla="*/ 55 w 327"/>
                  <a:gd name="T67" fmla="*/ 1 h 325"/>
                  <a:gd name="T68" fmla="*/ 60 w 327"/>
                  <a:gd name="T69" fmla="*/ 3 h 325"/>
                  <a:gd name="T70" fmla="*/ 62 w 327"/>
                  <a:gd name="T71" fmla="*/ 5 h 325"/>
                  <a:gd name="T72" fmla="*/ 62 w 327"/>
                  <a:gd name="T73" fmla="*/ 13 h 325"/>
                  <a:gd name="T74" fmla="*/ 61 w 327"/>
                  <a:gd name="T75" fmla="*/ 18 h 325"/>
                  <a:gd name="T76" fmla="*/ 62 w 327"/>
                  <a:gd name="T77" fmla="*/ 22 h 325"/>
                  <a:gd name="T78" fmla="*/ 67 w 327"/>
                  <a:gd name="T79" fmla="*/ 28 h 325"/>
                  <a:gd name="T80" fmla="*/ 69 w 327"/>
                  <a:gd name="T81" fmla="*/ 29 h 325"/>
                  <a:gd name="T82" fmla="*/ 71 w 327"/>
                  <a:gd name="T83" fmla="*/ 34 h 325"/>
                  <a:gd name="T84" fmla="*/ 73 w 327"/>
                  <a:gd name="T85" fmla="*/ 39 h 325"/>
                  <a:gd name="T86" fmla="*/ 76 w 327"/>
                  <a:gd name="T87" fmla="*/ 45 h 325"/>
                  <a:gd name="T88" fmla="*/ 78 w 327"/>
                  <a:gd name="T89" fmla="*/ 47 h 325"/>
                  <a:gd name="T90" fmla="*/ 81 w 327"/>
                  <a:gd name="T91" fmla="*/ 50 h 325"/>
                  <a:gd name="T92" fmla="*/ 85 w 327"/>
                  <a:gd name="T93" fmla="*/ 54 h 325"/>
                  <a:gd name="T94" fmla="*/ 88 w 327"/>
                  <a:gd name="T95" fmla="*/ 57 h 325"/>
                  <a:gd name="T96" fmla="*/ 91 w 327"/>
                  <a:gd name="T97" fmla="*/ 60 h 325"/>
                  <a:gd name="T98" fmla="*/ 94 w 327"/>
                  <a:gd name="T99" fmla="*/ 63 h 325"/>
                  <a:gd name="T100" fmla="*/ 100 w 327"/>
                  <a:gd name="T101" fmla="*/ 69 h 325"/>
                  <a:gd name="T102" fmla="*/ 105 w 327"/>
                  <a:gd name="T103" fmla="*/ 76 h 325"/>
                  <a:gd name="T104" fmla="*/ 109 w 327"/>
                  <a:gd name="T105" fmla="*/ 83 h 325"/>
                  <a:gd name="T106" fmla="*/ 109 w 327"/>
                  <a:gd name="T107" fmla="*/ 87 h 325"/>
                  <a:gd name="T108" fmla="*/ 107 w 327"/>
                  <a:gd name="T109" fmla="*/ 91 h 325"/>
                  <a:gd name="T110" fmla="*/ 105 w 327"/>
                  <a:gd name="T111" fmla="*/ 96 h 325"/>
                  <a:gd name="T112" fmla="*/ 103 w 327"/>
                  <a:gd name="T113" fmla="*/ 96 h 325"/>
                  <a:gd name="T114" fmla="*/ 100 w 327"/>
                  <a:gd name="T115" fmla="*/ 99 h 3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7"/>
                  <a:gd name="T175" fmla="*/ 0 h 325"/>
                  <a:gd name="T176" fmla="*/ 327 w 327"/>
                  <a:gd name="T177" fmla="*/ 325 h 32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7" h="325">
                    <a:moveTo>
                      <a:pt x="296" y="300"/>
                    </a:moveTo>
                    <a:lnTo>
                      <a:pt x="296" y="300"/>
                    </a:lnTo>
                    <a:lnTo>
                      <a:pt x="289" y="301"/>
                    </a:lnTo>
                    <a:lnTo>
                      <a:pt x="283" y="303"/>
                    </a:lnTo>
                    <a:lnTo>
                      <a:pt x="278" y="305"/>
                    </a:lnTo>
                    <a:lnTo>
                      <a:pt x="274" y="306"/>
                    </a:lnTo>
                    <a:lnTo>
                      <a:pt x="252" y="311"/>
                    </a:lnTo>
                    <a:lnTo>
                      <a:pt x="229" y="316"/>
                    </a:lnTo>
                    <a:lnTo>
                      <a:pt x="206" y="319"/>
                    </a:lnTo>
                    <a:lnTo>
                      <a:pt x="182" y="321"/>
                    </a:lnTo>
                    <a:lnTo>
                      <a:pt x="158" y="324"/>
                    </a:lnTo>
                    <a:lnTo>
                      <a:pt x="134" y="324"/>
                    </a:lnTo>
                    <a:lnTo>
                      <a:pt x="110" y="325"/>
                    </a:lnTo>
                    <a:lnTo>
                      <a:pt x="88" y="325"/>
                    </a:lnTo>
                    <a:lnTo>
                      <a:pt x="83" y="324"/>
                    </a:lnTo>
                    <a:lnTo>
                      <a:pt x="78" y="323"/>
                    </a:lnTo>
                    <a:lnTo>
                      <a:pt x="72" y="321"/>
                    </a:lnTo>
                    <a:lnTo>
                      <a:pt x="67" y="319"/>
                    </a:lnTo>
                    <a:lnTo>
                      <a:pt x="63" y="316"/>
                    </a:lnTo>
                    <a:lnTo>
                      <a:pt x="60" y="313"/>
                    </a:lnTo>
                    <a:lnTo>
                      <a:pt x="58" y="309"/>
                    </a:lnTo>
                    <a:lnTo>
                      <a:pt x="55" y="304"/>
                    </a:lnTo>
                    <a:lnTo>
                      <a:pt x="54" y="299"/>
                    </a:lnTo>
                    <a:lnTo>
                      <a:pt x="53" y="295"/>
                    </a:lnTo>
                    <a:lnTo>
                      <a:pt x="53" y="290"/>
                    </a:lnTo>
                    <a:lnTo>
                      <a:pt x="52" y="286"/>
                    </a:lnTo>
                    <a:lnTo>
                      <a:pt x="47" y="265"/>
                    </a:lnTo>
                    <a:lnTo>
                      <a:pt x="40" y="244"/>
                    </a:lnTo>
                    <a:lnTo>
                      <a:pt x="33" y="225"/>
                    </a:lnTo>
                    <a:lnTo>
                      <a:pt x="24" y="206"/>
                    </a:lnTo>
                    <a:lnTo>
                      <a:pt x="17" y="187"/>
                    </a:lnTo>
                    <a:lnTo>
                      <a:pt x="9" y="168"/>
                    </a:lnTo>
                    <a:lnTo>
                      <a:pt x="4" y="147"/>
                    </a:lnTo>
                    <a:lnTo>
                      <a:pt x="0" y="126"/>
                    </a:lnTo>
                    <a:lnTo>
                      <a:pt x="0" y="118"/>
                    </a:lnTo>
                    <a:lnTo>
                      <a:pt x="0" y="111"/>
                    </a:lnTo>
                    <a:lnTo>
                      <a:pt x="2" y="104"/>
                    </a:lnTo>
                    <a:lnTo>
                      <a:pt x="5" y="98"/>
                    </a:lnTo>
                    <a:lnTo>
                      <a:pt x="10" y="91"/>
                    </a:lnTo>
                    <a:lnTo>
                      <a:pt x="14" y="87"/>
                    </a:lnTo>
                    <a:lnTo>
                      <a:pt x="14" y="83"/>
                    </a:lnTo>
                    <a:lnTo>
                      <a:pt x="8" y="71"/>
                    </a:lnTo>
                    <a:lnTo>
                      <a:pt x="5" y="63"/>
                    </a:lnTo>
                    <a:lnTo>
                      <a:pt x="3" y="54"/>
                    </a:lnTo>
                    <a:lnTo>
                      <a:pt x="0" y="46"/>
                    </a:lnTo>
                    <a:lnTo>
                      <a:pt x="0" y="38"/>
                    </a:lnTo>
                    <a:lnTo>
                      <a:pt x="4" y="27"/>
                    </a:lnTo>
                    <a:lnTo>
                      <a:pt x="15" y="18"/>
                    </a:lnTo>
                    <a:lnTo>
                      <a:pt x="30" y="12"/>
                    </a:lnTo>
                    <a:lnTo>
                      <a:pt x="49" y="7"/>
                    </a:lnTo>
                    <a:lnTo>
                      <a:pt x="69" y="5"/>
                    </a:lnTo>
                    <a:lnTo>
                      <a:pt x="88" y="3"/>
                    </a:lnTo>
                    <a:lnTo>
                      <a:pt x="105" y="2"/>
                    </a:lnTo>
                    <a:lnTo>
                      <a:pt x="118" y="2"/>
                    </a:lnTo>
                    <a:lnTo>
                      <a:pt x="126" y="1"/>
                    </a:lnTo>
                    <a:lnTo>
                      <a:pt x="134" y="0"/>
                    </a:lnTo>
                    <a:lnTo>
                      <a:pt x="144" y="0"/>
                    </a:lnTo>
                    <a:lnTo>
                      <a:pt x="154" y="0"/>
                    </a:lnTo>
                    <a:lnTo>
                      <a:pt x="164" y="2"/>
                    </a:lnTo>
                    <a:lnTo>
                      <a:pt x="174" y="4"/>
                    </a:lnTo>
                    <a:lnTo>
                      <a:pt x="181" y="8"/>
                    </a:lnTo>
                    <a:lnTo>
                      <a:pt x="186" y="14"/>
                    </a:lnTo>
                    <a:lnTo>
                      <a:pt x="187" y="28"/>
                    </a:lnTo>
                    <a:lnTo>
                      <a:pt x="186" y="38"/>
                    </a:lnTo>
                    <a:lnTo>
                      <a:pt x="186" y="47"/>
                    </a:lnTo>
                    <a:lnTo>
                      <a:pt x="184" y="54"/>
                    </a:lnTo>
                    <a:lnTo>
                      <a:pt x="184" y="61"/>
                    </a:lnTo>
                    <a:lnTo>
                      <a:pt x="187" y="67"/>
                    </a:lnTo>
                    <a:lnTo>
                      <a:pt x="193" y="74"/>
                    </a:lnTo>
                    <a:lnTo>
                      <a:pt x="202" y="83"/>
                    </a:lnTo>
                    <a:lnTo>
                      <a:pt x="206" y="87"/>
                    </a:lnTo>
                    <a:lnTo>
                      <a:pt x="208" y="94"/>
                    </a:lnTo>
                    <a:lnTo>
                      <a:pt x="212" y="102"/>
                    </a:lnTo>
                    <a:lnTo>
                      <a:pt x="214" y="109"/>
                    </a:lnTo>
                    <a:lnTo>
                      <a:pt x="218" y="118"/>
                    </a:lnTo>
                    <a:lnTo>
                      <a:pt x="222" y="126"/>
                    </a:lnTo>
                    <a:lnTo>
                      <a:pt x="227" y="134"/>
                    </a:lnTo>
                    <a:lnTo>
                      <a:pt x="233" y="141"/>
                    </a:lnTo>
                    <a:lnTo>
                      <a:pt x="238" y="146"/>
                    </a:lnTo>
                    <a:lnTo>
                      <a:pt x="243" y="151"/>
                    </a:lnTo>
                    <a:lnTo>
                      <a:pt x="248" y="156"/>
                    </a:lnTo>
                    <a:lnTo>
                      <a:pt x="254" y="162"/>
                    </a:lnTo>
                    <a:lnTo>
                      <a:pt x="259" y="167"/>
                    </a:lnTo>
                    <a:lnTo>
                      <a:pt x="264" y="172"/>
                    </a:lnTo>
                    <a:lnTo>
                      <a:pt x="269" y="177"/>
                    </a:lnTo>
                    <a:lnTo>
                      <a:pt x="274" y="182"/>
                    </a:lnTo>
                    <a:lnTo>
                      <a:pt x="282" y="190"/>
                    </a:lnTo>
                    <a:lnTo>
                      <a:pt x="291" y="199"/>
                    </a:lnTo>
                    <a:lnTo>
                      <a:pt x="299" y="209"/>
                    </a:lnTo>
                    <a:lnTo>
                      <a:pt x="308" y="219"/>
                    </a:lnTo>
                    <a:lnTo>
                      <a:pt x="316" y="229"/>
                    </a:lnTo>
                    <a:lnTo>
                      <a:pt x="322" y="240"/>
                    </a:lnTo>
                    <a:lnTo>
                      <a:pt x="326" y="251"/>
                    </a:lnTo>
                    <a:lnTo>
                      <a:pt x="327" y="261"/>
                    </a:lnTo>
                    <a:lnTo>
                      <a:pt x="324" y="268"/>
                    </a:lnTo>
                    <a:lnTo>
                      <a:pt x="321" y="275"/>
                    </a:lnTo>
                    <a:lnTo>
                      <a:pt x="318" y="281"/>
                    </a:lnTo>
                    <a:lnTo>
                      <a:pt x="314" y="288"/>
                    </a:lnTo>
                    <a:lnTo>
                      <a:pt x="309" y="290"/>
                    </a:lnTo>
                    <a:lnTo>
                      <a:pt x="304" y="294"/>
                    </a:lnTo>
                    <a:lnTo>
                      <a:pt x="299" y="297"/>
                    </a:lnTo>
                    <a:lnTo>
                      <a:pt x="296" y="30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2" name="Line 63"/>
              <p:cNvSpPr>
                <a:spLocks noChangeShapeType="1"/>
              </p:cNvSpPr>
              <p:nvPr/>
            </p:nvSpPr>
            <p:spPr bwMode="auto">
              <a:xfrm>
                <a:off x="3088" y="2672"/>
                <a:ext cx="34" cy="91"/>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33" name="Freeform 64"/>
              <p:cNvSpPr>
                <a:spLocks/>
              </p:cNvSpPr>
              <p:nvPr/>
            </p:nvSpPr>
            <p:spPr bwMode="auto">
              <a:xfrm>
                <a:off x="2997" y="2448"/>
                <a:ext cx="13" cy="57"/>
              </a:xfrm>
              <a:custGeom>
                <a:avLst/>
                <a:gdLst>
                  <a:gd name="T0" fmla="*/ 1 w 40"/>
                  <a:gd name="T1" fmla="*/ 57 h 170"/>
                  <a:gd name="T2" fmla="*/ 1 w 40"/>
                  <a:gd name="T3" fmla="*/ 57 h 170"/>
                  <a:gd name="T4" fmla="*/ 0 w 40"/>
                  <a:gd name="T5" fmla="*/ 50 h 170"/>
                  <a:gd name="T6" fmla="*/ 0 w 40"/>
                  <a:gd name="T7" fmla="*/ 43 h 170"/>
                  <a:gd name="T8" fmla="*/ 2 w 40"/>
                  <a:gd name="T9" fmla="*/ 36 h 170"/>
                  <a:gd name="T10" fmla="*/ 4 w 40"/>
                  <a:gd name="T11" fmla="*/ 28 h 170"/>
                  <a:gd name="T12" fmla="*/ 6 w 40"/>
                  <a:gd name="T13" fmla="*/ 21 h 170"/>
                  <a:gd name="T14" fmla="*/ 8 w 40"/>
                  <a:gd name="T15" fmla="*/ 14 h 170"/>
                  <a:gd name="T16" fmla="*/ 11 w 40"/>
                  <a:gd name="T17" fmla="*/ 7 h 170"/>
                  <a:gd name="T18" fmla="*/ 13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170"/>
                  <a:gd name="T32" fmla="*/ 40 w 40"/>
                  <a:gd name="T33" fmla="*/ 170 h 1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170">
                    <a:moveTo>
                      <a:pt x="2" y="170"/>
                    </a:moveTo>
                    <a:lnTo>
                      <a:pt x="2" y="170"/>
                    </a:lnTo>
                    <a:lnTo>
                      <a:pt x="0" y="150"/>
                    </a:lnTo>
                    <a:lnTo>
                      <a:pt x="1" y="129"/>
                    </a:lnTo>
                    <a:lnTo>
                      <a:pt x="5" y="107"/>
                    </a:lnTo>
                    <a:lnTo>
                      <a:pt x="11" y="84"/>
                    </a:lnTo>
                    <a:lnTo>
                      <a:pt x="19" y="63"/>
                    </a:lnTo>
                    <a:lnTo>
                      <a:pt x="26" y="41"/>
                    </a:lnTo>
                    <a:lnTo>
                      <a:pt x="34" y="20"/>
                    </a:lnTo>
                    <a:lnTo>
                      <a:pt x="4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4" name="Freeform 65"/>
              <p:cNvSpPr>
                <a:spLocks/>
              </p:cNvSpPr>
              <p:nvPr/>
            </p:nvSpPr>
            <p:spPr bwMode="auto">
              <a:xfrm>
                <a:off x="2937" y="2529"/>
                <a:ext cx="58" cy="24"/>
              </a:xfrm>
              <a:custGeom>
                <a:avLst/>
                <a:gdLst>
                  <a:gd name="T0" fmla="*/ 58 w 175"/>
                  <a:gd name="T1" fmla="*/ 24 h 72"/>
                  <a:gd name="T2" fmla="*/ 58 w 175"/>
                  <a:gd name="T3" fmla="*/ 24 h 72"/>
                  <a:gd name="T4" fmla="*/ 52 w 175"/>
                  <a:gd name="T5" fmla="*/ 15 h 72"/>
                  <a:gd name="T6" fmla="*/ 45 w 175"/>
                  <a:gd name="T7" fmla="*/ 8 h 72"/>
                  <a:gd name="T8" fmla="*/ 38 w 175"/>
                  <a:gd name="T9" fmla="*/ 4 h 72"/>
                  <a:gd name="T10" fmla="*/ 30 w 175"/>
                  <a:gd name="T11" fmla="*/ 2 h 72"/>
                  <a:gd name="T12" fmla="*/ 22 w 175"/>
                  <a:gd name="T13" fmla="*/ 1 h 72"/>
                  <a:gd name="T14" fmla="*/ 14 w 175"/>
                  <a:gd name="T15" fmla="*/ 1 h 72"/>
                  <a:gd name="T16" fmla="*/ 7 w 175"/>
                  <a:gd name="T17" fmla="*/ 0 h 72"/>
                  <a:gd name="T18" fmla="*/ 0 w 175"/>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
                  <a:gd name="T31" fmla="*/ 0 h 72"/>
                  <a:gd name="T32" fmla="*/ 175 w 175"/>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 h="72">
                    <a:moveTo>
                      <a:pt x="175" y="72"/>
                    </a:moveTo>
                    <a:lnTo>
                      <a:pt x="175" y="72"/>
                    </a:lnTo>
                    <a:lnTo>
                      <a:pt x="157" y="45"/>
                    </a:lnTo>
                    <a:lnTo>
                      <a:pt x="136" y="25"/>
                    </a:lnTo>
                    <a:lnTo>
                      <a:pt x="114" y="13"/>
                    </a:lnTo>
                    <a:lnTo>
                      <a:pt x="90" y="6"/>
                    </a:lnTo>
                    <a:lnTo>
                      <a:pt x="66" y="3"/>
                    </a:lnTo>
                    <a:lnTo>
                      <a:pt x="42" y="2"/>
                    </a:lnTo>
                    <a:lnTo>
                      <a:pt x="20" y="1"/>
                    </a:lnTo>
                    <a:lnTo>
                      <a:pt x="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5" name="Freeform 66"/>
              <p:cNvSpPr>
                <a:spLocks/>
              </p:cNvSpPr>
              <p:nvPr/>
            </p:nvSpPr>
            <p:spPr bwMode="auto">
              <a:xfrm>
                <a:off x="2846" y="2513"/>
                <a:ext cx="44" cy="18"/>
              </a:xfrm>
              <a:custGeom>
                <a:avLst/>
                <a:gdLst>
                  <a:gd name="T0" fmla="*/ 44 w 133"/>
                  <a:gd name="T1" fmla="*/ 18 h 53"/>
                  <a:gd name="T2" fmla="*/ 44 w 133"/>
                  <a:gd name="T3" fmla="*/ 18 h 53"/>
                  <a:gd name="T4" fmla="*/ 39 w 133"/>
                  <a:gd name="T5" fmla="*/ 17 h 53"/>
                  <a:gd name="T6" fmla="*/ 33 w 133"/>
                  <a:gd name="T7" fmla="*/ 16 h 53"/>
                  <a:gd name="T8" fmla="*/ 27 w 133"/>
                  <a:gd name="T9" fmla="*/ 13 h 53"/>
                  <a:gd name="T10" fmla="*/ 21 w 133"/>
                  <a:gd name="T11" fmla="*/ 9 h 53"/>
                  <a:gd name="T12" fmla="*/ 16 w 133"/>
                  <a:gd name="T13" fmla="*/ 6 h 53"/>
                  <a:gd name="T14" fmla="*/ 12 w 133"/>
                  <a:gd name="T15" fmla="*/ 3 h 53"/>
                  <a:gd name="T16" fmla="*/ 9 w 133"/>
                  <a:gd name="T17" fmla="*/ 1 h 53"/>
                  <a:gd name="T18" fmla="*/ 8 w 133"/>
                  <a:gd name="T19" fmla="*/ 0 h 53"/>
                  <a:gd name="T20" fmla="*/ 8 w 133"/>
                  <a:gd name="T21" fmla="*/ 0 h 53"/>
                  <a:gd name="T22" fmla="*/ 8 w 133"/>
                  <a:gd name="T23" fmla="*/ 0 h 53"/>
                  <a:gd name="T24" fmla="*/ 8 w 133"/>
                  <a:gd name="T25" fmla="*/ 0 h 53"/>
                  <a:gd name="T26" fmla="*/ 8 w 133"/>
                  <a:gd name="T27" fmla="*/ 0 h 53"/>
                  <a:gd name="T28" fmla="*/ 8 w 133"/>
                  <a:gd name="T29" fmla="*/ 1 h 53"/>
                  <a:gd name="T30" fmla="*/ 7 w 133"/>
                  <a:gd name="T31" fmla="*/ 2 h 53"/>
                  <a:gd name="T32" fmla="*/ 5 w 133"/>
                  <a:gd name="T33" fmla="*/ 5 h 53"/>
                  <a:gd name="T34" fmla="*/ 3 w 133"/>
                  <a:gd name="T35" fmla="*/ 10 h 53"/>
                  <a:gd name="T36" fmla="*/ 0 w 133"/>
                  <a:gd name="T37" fmla="*/ 16 h 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3"/>
                  <a:gd name="T58" fmla="*/ 0 h 53"/>
                  <a:gd name="T59" fmla="*/ 133 w 133"/>
                  <a:gd name="T60" fmla="*/ 53 h 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3" h="53">
                    <a:moveTo>
                      <a:pt x="133" y="53"/>
                    </a:moveTo>
                    <a:lnTo>
                      <a:pt x="133" y="53"/>
                    </a:lnTo>
                    <a:lnTo>
                      <a:pt x="118" y="51"/>
                    </a:lnTo>
                    <a:lnTo>
                      <a:pt x="100" y="46"/>
                    </a:lnTo>
                    <a:lnTo>
                      <a:pt x="82" y="37"/>
                    </a:lnTo>
                    <a:lnTo>
                      <a:pt x="64" y="27"/>
                    </a:lnTo>
                    <a:lnTo>
                      <a:pt x="48" y="18"/>
                    </a:lnTo>
                    <a:lnTo>
                      <a:pt x="35" y="9"/>
                    </a:lnTo>
                    <a:lnTo>
                      <a:pt x="26" y="4"/>
                    </a:lnTo>
                    <a:lnTo>
                      <a:pt x="23" y="1"/>
                    </a:lnTo>
                    <a:lnTo>
                      <a:pt x="23" y="0"/>
                    </a:lnTo>
                    <a:lnTo>
                      <a:pt x="23" y="2"/>
                    </a:lnTo>
                    <a:lnTo>
                      <a:pt x="20" y="7"/>
                    </a:lnTo>
                    <a:lnTo>
                      <a:pt x="16" y="15"/>
                    </a:lnTo>
                    <a:lnTo>
                      <a:pt x="9" y="28"/>
                    </a:lnTo>
                    <a:lnTo>
                      <a:pt x="0" y="47"/>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6" name="Freeform 67"/>
              <p:cNvSpPr>
                <a:spLocks/>
              </p:cNvSpPr>
              <p:nvPr/>
            </p:nvSpPr>
            <p:spPr bwMode="auto">
              <a:xfrm>
                <a:off x="2944" y="2457"/>
                <a:ext cx="8" cy="28"/>
              </a:xfrm>
              <a:custGeom>
                <a:avLst/>
                <a:gdLst>
                  <a:gd name="T0" fmla="*/ 0 w 25"/>
                  <a:gd name="T1" fmla="*/ 0 h 84"/>
                  <a:gd name="T2" fmla="*/ 0 w 25"/>
                  <a:gd name="T3" fmla="*/ 0 h 84"/>
                  <a:gd name="T4" fmla="*/ 1 w 25"/>
                  <a:gd name="T5" fmla="*/ 1 h 84"/>
                  <a:gd name="T6" fmla="*/ 2 w 25"/>
                  <a:gd name="T7" fmla="*/ 2 h 84"/>
                  <a:gd name="T8" fmla="*/ 4 w 25"/>
                  <a:gd name="T9" fmla="*/ 5 h 84"/>
                  <a:gd name="T10" fmla="*/ 5 w 25"/>
                  <a:gd name="T11" fmla="*/ 9 h 84"/>
                  <a:gd name="T12" fmla="*/ 7 w 25"/>
                  <a:gd name="T13" fmla="*/ 14 h 84"/>
                  <a:gd name="T14" fmla="*/ 8 w 25"/>
                  <a:gd name="T15" fmla="*/ 18 h 84"/>
                  <a:gd name="T16" fmla="*/ 8 w 25"/>
                  <a:gd name="T17" fmla="*/ 23 h 84"/>
                  <a:gd name="T18" fmla="*/ 7 w 25"/>
                  <a:gd name="T19" fmla="*/ 28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84"/>
                  <a:gd name="T32" fmla="*/ 25 w 25"/>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84">
                    <a:moveTo>
                      <a:pt x="0" y="0"/>
                    </a:moveTo>
                    <a:lnTo>
                      <a:pt x="0" y="0"/>
                    </a:lnTo>
                    <a:lnTo>
                      <a:pt x="2" y="2"/>
                    </a:lnTo>
                    <a:lnTo>
                      <a:pt x="5" y="7"/>
                    </a:lnTo>
                    <a:lnTo>
                      <a:pt x="12" y="16"/>
                    </a:lnTo>
                    <a:lnTo>
                      <a:pt x="17" y="27"/>
                    </a:lnTo>
                    <a:lnTo>
                      <a:pt x="22" y="41"/>
                    </a:lnTo>
                    <a:lnTo>
                      <a:pt x="24" y="54"/>
                    </a:lnTo>
                    <a:lnTo>
                      <a:pt x="25" y="70"/>
                    </a:lnTo>
                    <a:lnTo>
                      <a:pt x="22" y="84"/>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7" name="Freeform 68"/>
              <p:cNvSpPr>
                <a:spLocks/>
              </p:cNvSpPr>
              <p:nvPr/>
            </p:nvSpPr>
            <p:spPr bwMode="auto">
              <a:xfrm>
                <a:off x="2987" y="2431"/>
                <a:ext cx="6" cy="30"/>
              </a:xfrm>
              <a:custGeom>
                <a:avLst/>
                <a:gdLst>
                  <a:gd name="T0" fmla="*/ 6 w 17"/>
                  <a:gd name="T1" fmla="*/ 0 h 91"/>
                  <a:gd name="T2" fmla="*/ 6 w 17"/>
                  <a:gd name="T3" fmla="*/ 0 h 91"/>
                  <a:gd name="T4" fmla="*/ 5 w 17"/>
                  <a:gd name="T5" fmla="*/ 1 h 91"/>
                  <a:gd name="T6" fmla="*/ 5 w 17"/>
                  <a:gd name="T7" fmla="*/ 2 h 91"/>
                  <a:gd name="T8" fmla="*/ 4 w 17"/>
                  <a:gd name="T9" fmla="*/ 5 h 91"/>
                  <a:gd name="T10" fmla="*/ 2 w 17"/>
                  <a:gd name="T11" fmla="*/ 8 h 91"/>
                  <a:gd name="T12" fmla="*/ 1 w 17"/>
                  <a:gd name="T13" fmla="*/ 13 h 91"/>
                  <a:gd name="T14" fmla="*/ 0 w 17"/>
                  <a:gd name="T15" fmla="*/ 18 h 91"/>
                  <a:gd name="T16" fmla="*/ 0 w 17"/>
                  <a:gd name="T17" fmla="*/ 24 h 91"/>
                  <a:gd name="T18" fmla="*/ 1 w 17"/>
                  <a:gd name="T19" fmla="*/ 3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91"/>
                  <a:gd name="T32" fmla="*/ 17 w 17"/>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91">
                    <a:moveTo>
                      <a:pt x="17" y="0"/>
                    </a:moveTo>
                    <a:lnTo>
                      <a:pt x="17" y="0"/>
                    </a:lnTo>
                    <a:lnTo>
                      <a:pt x="15" y="2"/>
                    </a:lnTo>
                    <a:lnTo>
                      <a:pt x="13" y="6"/>
                    </a:lnTo>
                    <a:lnTo>
                      <a:pt x="10" y="15"/>
                    </a:lnTo>
                    <a:lnTo>
                      <a:pt x="7" y="25"/>
                    </a:lnTo>
                    <a:lnTo>
                      <a:pt x="3" y="39"/>
                    </a:lnTo>
                    <a:lnTo>
                      <a:pt x="0" y="54"/>
                    </a:lnTo>
                    <a:lnTo>
                      <a:pt x="0" y="72"/>
                    </a:lnTo>
                    <a:lnTo>
                      <a:pt x="2" y="9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8" name="Freeform 69"/>
              <p:cNvSpPr>
                <a:spLocks/>
              </p:cNvSpPr>
              <p:nvPr/>
            </p:nvSpPr>
            <p:spPr bwMode="auto">
              <a:xfrm>
                <a:off x="2770" y="2029"/>
                <a:ext cx="51" cy="61"/>
              </a:xfrm>
              <a:custGeom>
                <a:avLst/>
                <a:gdLst>
                  <a:gd name="T0" fmla="*/ 0 w 154"/>
                  <a:gd name="T1" fmla="*/ 61 h 183"/>
                  <a:gd name="T2" fmla="*/ 0 w 154"/>
                  <a:gd name="T3" fmla="*/ 61 h 183"/>
                  <a:gd name="T4" fmla="*/ 9 w 154"/>
                  <a:gd name="T5" fmla="*/ 57 h 183"/>
                  <a:gd name="T6" fmla="*/ 17 w 154"/>
                  <a:gd name="T7" fmla="*/ 54 h 183"/>
                  <a:gd name="T8" fmla="*/ 23 w 154"/>
                  <a:gd name="T9" fmla="*/ 51 h 183"/>
                  <a:gd name="T10" fmla="*/ 28 w 154"/>
                  <a:gd name="T11" fmla="*/ 49 h 183"/>
                  <a:gd name="T12" fmla="*/ 32 w 154"/>
                  <a:gd name="T13" fmla="*/ 46 h 183"/>
                  <a:gd name="T14" fmla="*/ 34 w 154"/>
                  <a:gd name="T15" fmla="*/ 43 h 183"/>
                  <a:gd name="T16" fmla="*/ 36 w 154"/>
                  <a:gd name="T17" fmla="*/ 39 h 183"/>
                  <a:gd name="T18" fmla="*/ 37 w 154"/>
                  <a:gd name="T19" fmla="*/ 35 h 183"/>
                  <a:gd name="T20" fmla="*/ 37 w 154"/>
                  <a:gd name="T21" fmla="*/ 35 h 183"/>
                  <a:gd name="T22" fmla="*/ 37 w 154"/>
                  <a:gd name="T23" fmla="*/ 30 h 183"/>
                  <a:gd name="T24" fmla="*/ 39 w 154"/>
                  <a:gd name="T25" fmla="*/ 26 h 183"/>
                  <a:gd name="T26" fmla="*/ 40 w 154"/>
                  <a:gd name="T27" fmla="*/ 22 h 183"/>
                  <a:gd name="T28" fmla="*/ 43 w 154"/>
                  <a:gd name="T29" fmla="*/ 19 h 183"/>
                  <a:gd name="T30" fmla="*/ 45 w 154"/>
                  <a:gd name="T31" fmla="*/ 16 h 183"/>
                  <a:gd name="T32" fmla="*/ 47 w 154"/>
                  <a:gd name="T33" fmla="*/ 15 h 183"/>
                  <a:gd name="T34" fmla="*/ 49 w 154"/>
                  <a:gd name="T35" fmla="*/ 14 h 183"/>
                  <a:gd name="T36" fmla="*/ 49 w 154"/>
                  <a:gd name="T37" fmla="*/ 13 h 183"/>
                  <a:gd name="T38" fmla="*/ 51 w 154"/>
                  <a:gd name="T39" fmla="*/ 0 h 1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4"/>
                  <a:gd name="T61" fmla="*/ 0 h 183"/>
                  <a:gd name="T62" fmla="*/ 154 w 154"/>
                  <a:gd name="T63" fmla="*/ 183 h 1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4" h="183">
                    <a:moveTo>
                      <a:pt x="0" y="183"/>
                    </a:moveTo>
                    <a:lnTo>
                      <a:pt x="0" y="183"/>
                    </a:lnTo>
                    <a:lnTo>
                      <a:pt x="28" y="172"/>
                    </a:lnTo>
                    <a:lnTo>
                      <a:pt x="52" y="163"/>
                    </a:lnTo>
                    <a:lnTo>
                      <a:pt x="70" y="154"/>
                    </a:lnTo>
                    <a:lnTo>
                      <a:pt x="85" y="146"/>
                    </a:lnTo>
                    <a:lnTo>
                      <a:pt x="97" y="137"/>
                    </a:lnTo>
                    <a:lnTo>
                      <a:pt x="104" y="128"/>
                    </a:lnTo>
                    <a:lnTo>
                      <a:pt x="109" y="117"/>
                    </a:lnTo>
                    <a:lnTo>
                      <a:pt x="111" y="104"/>
                    </a:lnTo>
                    <a:lnTo>
                      <a:pt x="112" y="89"/>
                    </a:lnTo>
                    <a:lnTo>
                      <a:pt x="117" y="77"/>
                    </a:lnTo>
                    <a:lnTo>
                      <a:pt x="122" y="66"/>
                    </a:lnTo>
                    <a:lnTo>
                      <a:pt x="129" y="57"/>
                    </a:lnTo>
                    <a:lnTo>
                      <a:pt x="137" y="49"/>
                    </a:lnTo>
                    <a:lnTo>
                      <a:pt x="142" y="44"/>
                    </a:lnTo>
                    <a:lnTo>
                      <a:pt x="147" y="41"/>
                    </a:lnTo>
                    <a:lnTo>
                      <a:pt x="148" y="39"/>
                    </a:lnTo>
                    <a:lnTo>
                      <a:pt x="154"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9" name="Freeform 70"/>
              <p:cNvSpPr>
                <a:spLocks/>
              </p:cNvSpPr>
              <p:nvPr/>
            </p:nvSpPr>
            <p:spPr bwMode="auto">
              <a:xfrm>
                <a:off x="2658" y="2618"/>
                <a:ext cx="22" cy="28"/>
              </a:xfrm>
              <a:custGeom>
                <a:avLst/>
                <a:gdLst>
                  <a:gd name="T0" fmla="*/ 22 w 66"/>
                  <a:gd name="T1" fmla="*/ 28 h 86"/>
                  <a:gd name="T2" fmla="*/ 22 w 66"/>
                  <a:gd name="T3" fmla="*/ 28 h 86"/>
                  <a:gd name="T4" fmla="*/ 17 w 66"/>
                  <a:gd name="T5" fmla="*/ 23 h 86"/>
                  <a:gd name="T6" fmla="*/ 13 w 66"/>
                  <a:gd name="T7" fmla="*/ 19 h 86"/>
                  <a:gd name="T8" fmla="*/ 10 w 66"/>
                  <a:gd name="T9" fmla="*/ 14 h 86"/>
                  <a:gd name="T10" fmla="*/ 7 w 66"/>
                  <a:gd name="T11" fmla="*/ 10 h 86"/>
                  <a:gd name="T12" fmla="*/ 4 w 66"/>
                  <a:gd name="T13" fmla="*/ 6 h 86"/>
                  <a:gd name="T14" fmla="*/ 2 w 66"/>
                  <a:gd name="T15" fmla="*/ 3 h 86"/>
                  <a:gd name="T16" fmla="*/ 0 w 66"/>
                  <a:gd name="T17" fmla="*/ 1 h 86"/>
                  <a:gd name="T18" fmla="*/ 0 w 66"/>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86"/>
                  <a:gd name="T32" fmla="*/ 66 w 66"/>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86">
                    <a:moveTo>
                      <a:pt x="66" y="86"/>
                    </a:moveTo>
                    <a:lnTo>
                      <a:pt x="66" y="86"/>
                    </a:lnTo>
                    <a:lnTo>
                      <a:pt x="52" y="72"/>
                    </a:lnTo>
                    <a:lnTo>
                      <a:pt x="40" y="58"/>
                    </a:lnTo>
                    <a:lnTo>
                      <a:pt x="29" y="44"/>
                    </a:lnTo>
                    <a:lnTo>
                      <a:pt x="20" y="30"/>
                    </a:lnTo>
                    <a:lnTo>
                      <a:pt x="11" y="18"/>
                    </a:lnTo>
                    <a:lnTo>
                      <a:pt x="5" y="9"/>
                    </a:lnTo>
                    <a:lnTo>
                      <a:pt x="1" y="2"/>
                    </a:lnTo>
                    <a:lnTo>
                      <a:pt x="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0" name="Line 71"/>
              <p:cNvSpPr>
                <a:spLocks noChangeShapeType="1"/>
              </p:cNvSpPr>
              <p:nvPr/>
            </p:nvSpPr>
            <p:spPr bwMode="auto">
              <a:xfrm flipV="1">
                <a:off x="2646" y="2631"/>
                <a:ext cx="1" cy="24"/>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1" name="Line 72"/>
              <p:cNvSpPr>
                <a:spLocks noChangeShapeType="1"/>
              </p:cNvSpPr>
              <p:nvPr/>
            </p:nvSpPr>
            <p:spPr bwMode="auto">
              <a:xfrm flipV="1">
                <a:off x="2660" y="2644"/>
                <a:ext cx="3" cy="24"/>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2" name="Freeform 73"/>
              <p:cNvSpPr>
                <a:spLocks/>
              </p:cNvSpPr>
              <p:nvPr/>
            </p:nvSpPr>
            <p:spPr bwMode="auto">
              <a:xfrm>
                <a:off x="2658" y="2209"/>
                <a:ext cx="71" cy="83"/>
              </a:xfrm>
              <a:custGeom>
                <a:avLst/>
                <a:gdLst>
                  <a:gd name="T0" fmla="*/ 54 w 212"/>
                  <a:gd name="T1" fmla="*/ 83 h 248"/>
                  <a:gd name="T2" fmla="*/ 54 w 212"/>
                  <a:gd name="T3" fmla="*/ 83 h 248"/>
                  <a:gd name="T4" fmla="*/ 54 w 212"/>
                  <a:gd name="T5" fmla="*/ 77 h 248"/>
                  <a:gd name="T6" fmla="*/ 54 w 212"/>
                  <a:gd name="T7" fmla="*/ 71 h 248"/>
                  <a:gd name="T8" fmla="*/ 54 w 212"/>
                  <a:gd name="T9" fmla="*/ 65 h 248"/>
                  <a:gd name="T10" fmla="*/ 55 w 212"/>
                  <a:gd name="T11" fmla="*/ 61 h 248"/>
                  <a:gd name="T12" fmla="*/ 57 w 212"/>
                  <a:gd name="T13" fmla="*/ 56 h 248"/>
                  <a:gd name="T14" fmla="*/ 58 w 212"/>
                  <a:gd name="T15" fmla="*/ 51 h 248"/>
                  <a:gd name="T16" fmla="*/ 61 w 212"/>
                  <a:gd name="T17" fmla="*/ 47 h 248"/>
                  <a:gd name="T18" fmla="*/ 64 w 212"/>
                  <a:gd name="T19" fmla="*/ 42 h 248"/>
                  <a:gd name="T20" fmla="*/ 64 w 212"/>
                  <a:gd name="T21" fmla="*/ 42 h 248"/>
                  <a:gd name="T22" fmla="*/ 67 w 212"/>
                  <a:gd name="T23" fmla="*/ 41 h 248"/>
                  <a:gd name="T24" fmla="*/ 68 w 212"/>
                  <a:gd name="T25" fmla="*/ 39 h 248"/>
                  <a:gd name="T26" fmla="*/ 69 w 212"/>
                  <a:gd name="T27" fmla="*/ 38 h 248"/>
                  <a:gd name="T28" fmla="*/ 71 w 212"/>
                  <a:gd name="T29" fmla="*/ 37 h 248"/>
                  <a:gd name="T30" fmla="*/ 71 w 212"/>
                  <a:gd name="T31" fmla="*/ 37 h 248"/>
                  <a:gd name="T32" fmla="*/ 69 w 212"/>
                  <a:gd name="T33" fmla="*/ 26 h 248"/>
                  <a:gd name="T34" fmla="*/ 64 w 212"/>
                  <a:gd name="T35" fmla="*/ 19 h 248"/>
                  <a:gd name="T36" fmla="*/ 57 w 212"/>
                  <a:gd name="T37" fmla="*/ 16 h 248"/>
                  <a:gd name="T38" fmla="*/ 48 w 212"/>
                  <a:gd name="T39" fmla="*/ 14 h 248"/>
                  <a:gd name="T40" fmla="*/ 38 w 212"/>
                  <a:gd name="T41" fmla="*/ 13 h 248"/>
                  <a:gd name="T42" fmla="*/ 28 w 212"/>
                  <a:gd name="T43" fmla="*/ 12 h 248"/>
                  <a:gd name="T44" fmla="*/ 18 w 212"/>
                  <a:gd name="T45" fmla="*/ 10 h 248"/>
                  <a:gd name="T46" fmla="*/ 10 w 212"/>
                  <a:gd name="T47" fmla="*/ 7 h 248"/>
                  <a:gd name="T48" fmla="*/ 10 w 212"/>
                  <a:gd name="T49" fmla="*/ 4 h 248"/>
                  <a:gd name="T50" fmla="*/ 2 w 212"/>
                  <a:gd name="T51" fmla="*/ 2 h 248"/>
                  <a:gd name="T52" fmla="*/ 0 w 212"/>
                  <a:gd name="T53" fmla="*/ 0 h 2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2"/>
                  <a:gd name="T82" fmla="*/ 0 h 248"/>
                  <a:gd name="T83" fmla="*/ 212 w 212"/>
                  <a:gd name="T84" fmla="*/ 248 h 2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2" h="248">
                    <a:moveTo>
                      <a:pt x="161" y="248"/>
                    </a:moveTo>
                    <a:lnTo>
                      <a:pt x="161" y="248"/>
                    </a:lnTo>
                    <a:lnTo>
                      <a:pt x="161" y="229"/>
                    </a:lnTo>
                    <a:lnTo>
                      <a:pt x="161" y="212"/>
                    </a:lnTo>
                    <a:lnTo>
                      <a:pt x="162" y="195"/>
                    </a:lnTo>
                    <a:lnTo>
                      <a:pt x="165" y="181"/>
                    </a:lnTo>
                    <a:lnTo>
                      <a:pt x="169" y="167"/>
                    </a:lnTo>
                    <a:lnTo>
                      <a:pt x="174" y="152"/>
                    </a:lnTo>
                    <a:lnTo>
                      <a:pt x="181" y="139"/>
                    </a:lnTo>
                    <a:lnTo>
                      <a:pt x="191" y="124"/>
                    </a:lnTo>
                    <a:lnTo>
                      <a:pt x="199" y="122"/>
                    </a:lnTo>
                    <a:lnTo>
                      <a:pt x="204" y="118"/>
                    </a:lnTo>
                    <a:lnTo>
                      <a:pt x="207" y="113"/>
                    </a:lnTo>
                    <a:lnTo>
                      <a:pt x="212" y="111"/>
                    </a:lnTo>
                    <a:lnTo>
                      <a:pt x="207" y="79"/>
                    </a:lnTo>
                    <a:lnTo>
                      <a:pt x="192" y="58"/>
                    </a:lnTo>
                    <a:lnTo>
                      <a:pt x="170" y="47"/>
                    </a:lnTo>
                    <a:lnTo>
                      <a:pt x="144" y="41"/>
                    </a:lnTo>
                    <a:lnTo>
                      <a:pt x="114" y="39"/>
                    </a:lnTo>
                    <a:lnTo>
                      <a:pt x="84" y="36"/>
                    </a:lnTo>
                    <a:lnTo>
                      <a:pt x="55" y="31"/>
                    </a:lnTo>
                    <a:lnTo>
                      <a:pt x="30" y="20"/>
                    </a:lnTo>
                    <a:lnTo>
                      <a:pt x="30" y="13"/>
                    </a:lnTo>
                    <a:lnTo>
                      <a:pt x="7" y="7"/>
                    </a:lnTo>
                    <a:lnTo>
                      <a:pt x="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3" name="Freeform 74"/>
              <p:cNvSpPr>
                <a:spLocks/>
              </p:cNvSpPr>
              <p:nvPr/>
            </p:nvSpPr>
            <p:spPr bwMode="auto">
              <a:xfrm>
                <a:off x="2726" y="2216"/>
                <a:ext cx="15" cy="15"/>
              </a:xfrm>
              <a:custGeom>
                <a:avLst/>
                <a:gdLst>
                  <a:gd name="T0" fmla="*/ 0 w 44"/>
                  <a:gd name="T1" fmla="*/ 15 h 46"/>
                  <a:gd name="T2" fmla="*/ 0 w 44"/>
                  <a:gd name="T3" fmla="*/ 15 h 46"/>
                  <a:gd name="T4" fmla="*/ 1 w 44"/>
                  <a:gd name="T5" fmla="*/ 15 h 46"/>
                  <a:gd name="T6" fmla="*/ 2 w 44"/>
                  <a:gd name="T7" fmla="*/ 14 h 46"/>
                  <a:gd name="T8" fmla="*/ 5 w 44"/>
                  <a:gd name="T9" fmla="*/ 14 h 46"/>
                  <a:gd name="T10" fmla="*/ 6 w 44"/>
                  <a:gd name="T11" fmla="*/ 14 h 46"/>
                  <a:gd name="T12" fmla="*/ 8 w 44"/>
                  <a:gd name="T13" fmla="*/ 13 h 46"/>
                  <a:gd name="T14" fmla="*/ 10 w 44"/>
                  <a:gd name="T15" fmla="*/ 13 h 46"/>
                  <a:gd name="T16" fmla="*/ 12 w 44"/>
                  <a:gd name="T17" fmla="*/ 13 h 46"/>
                  <a:gd name="T18" fmla="*/ 13 w 44"/>
                  <a:gd name="T19" fmla="*/ 13 h 46"/>
                  <a:gd name="T20" fmla="*/ 15 w 44"/>
                  <a:gd name="T21" fmla="*/ 10 h 46"/>
                  <a:gd name="T22" fmla="*/ 15 w 44"/>
                  <a:gd name="T23" fmla="*/ 0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
                  <a:gd name="T37" fmla="*/ 0 h 46"/>
                  <a:gd name="T38" fmla="*/ 44 w 44"/>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 h="46">
                    <a:moveTo>
                      <a:pt x="0" y="46"/>
                    </a:moveTo>
                    <a:lnTo>
                      <a:pt x="0" y="46"/>
                    </a:lnTo>
                    <a:lnTo>
                      <a:pt x="4" y="46"/>
                    </a:lnTo>
                    <a:lnTo>
                      <a:pt x="7" y="44"/>
                    </a:lnTo>
                    <a:lnTo>
                      <a:pt x="14" y="43"/>
                    </a:lnTo>
                    <a:lnTo>
                      <a:pt x="19" y="42"/>
                    </a:lnTo>
                    <a:lnTo>
                      <a:pt x="24" y="41"/>
                    </a:lnTo>
                    <a:lnTo>
                      <a:pt x="30" y="40"/>
                    </a:lnTo>
                    <a:lnTo>
                      <a:pt x="34" y="39"/>
                    </a:lnTo>
                    <a:lnTo>
                      <a:pt x="38" y="39"/>
                    </a:lnTo>
                    <a:lnTo>
                      <a:pt x="44" y="32"/>
                    </a:lnTo>
                    <a:lnTo>
                      <a:pt x="44"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4" name="Freeform 75"/>
              <p:cNvSpPr>
                <a:spLocks/>
              </p:cNvSpPr>
              <p:nvPr/>
            </p:nvSpPr>
            <p:spPr bwMode="auto">
              <a:xfrm>
                <a:off x="2809" y="2109"/>
                <a:ext cx="67" cy="55"/>
              </a:xfrm>
              <a:custGeom>
                <a:avLst/>
                <a:gdLst>
                  <a:gd name="T0" fmla="*/ 0 w 199"/>
                  <a:gd name="T1" fmla="*/ 0 h 164"/>
                  <a:gd name="T2" fmla="*/ 0 w 199"/>
                  <a:gd name="T3" fmla="*/ 0 h 164"/>
                  <a:gd name="T4" fmla="*/ 3 w 199"/>
                  <a:gd name="T5" fmla="*/ 2 h 164"/>
                  <a:gd name="T6" fmla="*/ 6 w 199"/>
                  <a:gd name="T7" fmla="*/ 5 h 164"/>
                  <a:gd name="T8" fmla="*/ 10 w 199"/>
                  <a:gd name="T9" fmla="*/ 9 h 164"/>
                  <a:gd name="T10" fmla="*/ 15 w 199"/>
                  <a:gd name="T11" fmla="*/ 14 h 164"/>
                  <a:gd name="T12" fmla="*/ 19 w 199"/>
                  <a:gd name="T13" fmla="*/ 18 h 164"/>
                  <a:gd name="T14" fmla="*/ 23 w 199"/>
                  <a:gd name="T15" fmla="*/ 22 h 164"/>
                  <a:gd name="T16" fmla="*/ 26 w 199"/>
                  <a:gd name="T17" fmla="*/ 25 h 164"/>
                  <a:gd name="T18" fmla="*/ 27 w 199"/>
                  <a:gd name="T19" fmla="*/ 26 h 164"/>
                  <a:gd name="T20" fmla="*/ 27 w 199"/>
                  <a:gd name="T21" fmla="*/ 26 h 164"/>
                  <a:gd name="T22" fmla="*/ 21 w 199"/>
                  <a:gd name="T23" fmla="*/ 19 h 164"/>
                  <a:gd name="T24" fmla="*/ 18 w 199"/>
                  <a:gd name="T25" fmla="*/ 16 h 164"/>
                  <a:gd name="T26" fmla="*/ 17 w 199"/>
                  <a:gd name="T27" fmla="*/ 16 h 164"/>
                  <a:gd name="T28" fmla="*/ 18 w 199"/>
                  <a:gd name="T29" fmla="*/ 18 h 164"/>
                  <a:gd name="T30" fmla="*/ 20 w 199"/>
                  <a:gd name="T31" fmla="*/ 21 h 164"/>
                  <a:gd name="T32" fmla="*/ 23 w 199"/>
                  <a:gd name="T33" fmla="*/ 25 h 164"/>
                  <a:gd name="T34" fmla="*/ 26 w 199"/>
                  <a:gd name="T35" fmla="*/ 28 h 164"/>
                  <a:gd name="T36" fmla="*/ 27 w 199"/>
                  <a:gd name="T37" fmla="*/ 31 h 164"/>
                  <a:gd name="T38" fmla="*/ 27 w 199"/>
                  <a:gd name="T39" fmla="*/ 31 h 164"/>
                  <a:gd name="T40" fmla="*/ 29 w 199"/>
                  <a:gd name="T41" fmla="*/ 32 h 164"/>
                  <a:gd name="T42" fmla="*/ 31 w 199"/>
                  <a:gd name="T43" fmla="*/ 33 h 164"/>
                  <a:gd name="T44" fmla="*/ 33 w 199"/>
                  <a:gd name="T45" fmla="*/ 35 h 164"/>
                  <a:gd name="T46" fmla="*/ 35 w 199"/>
                  <a:gd name="T47" fmla="*/ 35 h 164"/>
                  <a:gd name="T48" fmla="*/ 35 w 199"/>
                  <a:gd name="T49" fmla="*/ 42 h 164"/>
                  <a:gd name="T50" fmla="*/ 37 w 199"/>
                  <a:gd name="T51" fmla="*/ 42 h 164"/>
                  <a:gd name="T52" fmla="*/ 37 w 199"/>
                  <a:gd name="T53" fmla="*/ 42 h 164"/>
                  <a:gd name="T54" fmla="*/ 37 w 199"/>
                  <a:gd name="T55" fmla="*/ 43 h 164"/>
                  <a:gd name="T56" fmla="*/ 37 w 199"/>
                  <a:gd name="T57" fmla="*/ 44 h 164"/>
                  <a:gd name="T58" fmla="*/ 38 w 199"/>
                  <a:gd name="T59" fmla="*/ 46 h 164"/>
                  <a:gd name="T60" fmla="*/ 38 w 199"/>
                  <a:gd name="T61" fmla="*/ 48 h 164"/>
                  <a:gd name="T62" fmla="*/ 39 w 199"/>
                  <a:gd name="T63" fmla="*/ 50 h 164"/>
                  <a:gd name="T64" fmla="*/ 39 w 199"/>
                  <a:gd name="T65" fmla="*/ 52 h 164"/>
                  <a:gd name="T66" fmla="*/ 40 w 199"/>
                  <a:gd name="T67" fmla="*/ 54 h 164"/>
                  <a:gd name="T68" fmla="*/ 40 w 199"/>
                  <a:gd name="T69" fmla="*/ 55 h 164"/>
                  <a:gd name="T70" fmla="*/ 62 w 199"/>
                  <a:gd name="T71" fmla="*/ 55 h 164"/>
                  <a:gd name="T72" fmla="*/ 65 w 199"/>
                  <a:gd name="T73" fmla="*/ 53 h 164"/>
                  <a:gd name="T74" fmla="*/ 67 w 199"/>
                  <a:gd name="T75" fmla="*/ 50 h 164"/>
                  <a:gd name="T76" fmla="*/ 67 w 199"/>
                  <a:gd name="T77" fmla="*/ 50 h 164"/>
                  <a:gd name="T78" fmla="*/ 67 w 199"/>
                  <a:gd name="T79" fmla="*/ 48 h 164"/>
                  <a:gd name="T80" fmla="*/ 67 w 199"/>
                  <a:gd name="T81" fmla="*/ 45 h 164"/>
                  <a:gd name="T82" fmla="*/ 66 w 199"/>
                  <a:gd name="T83" fmla="*/ 42 h 164"/>
                  <a:gd name="T84" fmla="*/ 65 w 199"/>
                  <a:gd name="T85" fmla="*/ 40 h 164"/>
                  <a:gd name="T86" fmla="*/ 62 w 199"/>
                  <a:gd name="T87" fmla="*/ 40 h 164"/>
                  <a:gd name="T88" fmla="*/ 62 w 199"/>
                  <a:gd name="T89" fmla="*/ 40 h 164"/>
                  <a:gd name="T90" fmla="*/ 62 w 199"/>
                  <a:gd name="T91" fmla="*/ 38 h 164"/>
                  <a:gd name="T92" fmla="*/ 60 w 199"/>
                  <a:gd name="T93" fmla="*/ 36 h 164"/>
                  <a:gd name="T94" fmla="*/ 58 w 199"/>
                  <a:gd name="T95" fmla="*/ 34 h 164"/>
                  <a:gd name="T96" fmla="*/ 54 w 199"/>
                  <a:gd name="T97" fmla="*/ 33 h 164"/>
                  <a:gd name="T98" fmla="*/ 54 w 199"/>
                  <a:gd name="T99" fmla="*/ 33 h 164"/>
                  <a:gd name="T100" fmla="*/ 54 w 199"/>
                  <a:gd name="T101" fmla="*/ 31 h 164"/>
                  <a:gd name="T102" fmla="*/ 52 w 199"/>
                  <a:gd name="T103" fmla="*/ 29 h 164"/>
                  <a:gd name="T104" fmla="*/ 51 w 199"/>
                  <a:gd name="T105" fmla="*/ 26 h 164"/>
                  <a:gd name="T106" fmla="*/ 50 w 199"/>
                  <a:gd name="T107" fmla="*/ 24 h 164"/>
                  <a:gd name="T108" fmla="*/ 45 w 199"/>
                  <a:gd name="T109" fmla="*/ 22 h 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9"/>
                  <a:gd name="T166" fmla="*/ 0 h 164"/>
                  <a:gd name="T167" fmla="*/ 199 w 199"/>
                  <a:gd name="T168" fmla="*/ 164 h 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9" h="164">
                    <a:moveTo>
                      <a:pt x="0" y="0"/>
                    </a:moveTo>
                    <a:lnTo>
                      <a:pt x="0" y="0"/>
                    </a:lnTo>
                    <a:lnTo>
                      <a:pt x="8" y="6"/>
                    </a:lnTo>
                    <a:lnTo>
                      <a:pt x="18" y="15"/>
                    </a:lnTo>
                    <a:lnTo>
                      <a:pt x="30" y="28"/>
                    </a:lnTo>
                    <a:lnTo>
                      <a:pt x="44" y="42"/>
                    </a:lnTo>
                    <a:lnTo>
                      <a:pt x="56" y="55"/>
                    </a:lnTo>
                    <a:lnTo>
                      <a:pt x="68" y="67"/>
                    </a:lnTo>
                    <a:lnTo>
                      <a:pt x="76" y="75"/>
                    </a:lnTo>
                    <a:lnTo>
                      <a:pt x="81" y="78"/>
                    </a:lnTo>
                    <a:lnTo>
                      <a:pt x="63" y="58"/>
                    </a:lnTo>
                    <a:lnTo>
                      <a:pt x="53" y="48"/>
                    </a:lnTo>
                    <a:lnTo>
                      <a:pt x="50" y="48"/>
                    </a:lnTo>
                    <a:lnTo>
                      <a:pt x="54" y="53"/>
                    </a:lnTo>
                    <a:lnTo>
                      <a:pt x="60" y="63"/>
                    </a:lnTo>
                    <a:lnTo>
                      <a:pt x="69" y="74"/>
                    </a:lnTo>
                    <a:lnTo>
                      <a:pt x="76" y="84"/>
                    </a:lnTo>
                    <a:lnTo>
                      <a:pt x="81" y="91"/>
                    </a:lnTo>
                    <a:lnTo>
                      <a:pt x="86" y="94"/>
                    </a:lnTo>
                    <a:lnTo>
                      <a:pt x="93" y="98"/>
                    </a:lnTo>
                    <a:lnTo>
                      <a:pt x="98" y="103"/>
                    </a:lnTo>
                    <a:lnTo>
                      <a:pt x="103" y="105"/>
                    </a:lnTo>
                    <a:lnTo>
                      <a:pt x="103" y="124"/>
                    </a:lnTo>
                    <a:lnTo>
                      <a:pt x="110" y="124"/>
                    </a:lnTo>
                    <a:lnTo>
                      <a:pt x="110" y="127"/>
                    </a:lnTo>
                    <a:lnTo>
                      <a:pt x="111" y="131"/>
                    </a:lnTo>
                    <a:lnTo>
                      <a:pt x="113" y="137"/>
                    </a:lnTo>
                    <a:lnTo>
                      <a:pt x="114" y="144"/>
                    </a:lnTo>
                    <a:lnTo>
                      <a:pt x="115" y="150"/>
                    </a:lnTo>
                    <a:lnTo>
                      <a:pt x="116" y="156"/>
                    </a:lnTo>
                    <a:lnTo>
                      <a:pt x="118" y="160"/>
                    </a:lnTo>
                    <a:lnTo>
                      <a:pt x="118" y="164"/>
                    </a:lnTo>
                    <a:lnTo>
                      <a:pt x="184" y="164"/>
                    </a:lnTo>
                    <a:lnTo>
                      <a:pt x="192" y="157"/>
                    </a:lnTo>
                    <a:lnTo>
                      <a:pt x="199" y="150"/>
                    </a:lnTo>
                    <a:lnTo>
                      <a:pt x="199" y="144"/>
                    </a:lnTo>
                    <a:lnTo>
                      <a:pt x="198" y="134"/>
                    </a:lnTo>
                    <a:lnTo>
                      <a:pt x="195" y="125"/>
                    </a:lnTo>
                    <a:lnTo>
                      <a:pt x="192" y="118"/>
                    </a:lnTo>
                    <a:lnTo>
                      <a:pt x="184" y="118"/>
                    </a:lnTo>
                    <a:lnTo>
                      <a:pt x="183" y="113"/>
                    </a:lnTo>
                    <a:lnTo>
                      <a:pt x="179" y="106"/>
                    </a:lnTo>
                    <a:lnTo>
                      <a:pt x="171" y="100"/>
                    </a:lnTo>
                    <a:lnTo>
                      <a:pt x="161" y="98"/>
                    </a:lnTo>
                    <a:lnTo>
                      <a:pt x="159" y="93"/>
                    </a:lnTo>
                    <a:lnTo>
                      <a:pt x="155" y="85"/>
                    </a:lnTo>
                    <a:lnTo>
                      <a:pt x="150" y="77"/>
                    </a:lnTo>
                    <a:lnTo>
                      <a:pt x="148" y="71"/>
                    </a:lnTo>
                    <a:lnTo>
                      <a:pt x="133" y="6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5" name="Line 76"/>
              <p:cNvSpPr>
                <a:spLocks noChangeShapeType="1"/>
              </p:cNvSpPr>
              <p:nvPr/>
            </p:nvSpPr>
            <p:spPr bwMode="auto">
              <a:xfrm>
                <a:off x="3066" y="2127"/>
                <a:ext cx="1" cy="22"/>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6" name="Line 77"/>
              <p:cNvSpPr>
                <a:spLocks noChangeShapeType="1"/>
              </p:cNvSpPr>
              <p:nvPr/>
            </p:nvSpPr>
            <p:spPr bwMode="auto">
              <a:xfrm>
                <a:off x="3071" y="2162"/>
                <a:ext cx="7" cy="1"/>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7" name="Line 78"/>
              <p:cNvSpPr>
                <a:spLocks noChangeShapeType="1"/>
              </p:cNvSpPr>
              <p:nvPr/>
            </p:nvSpPr>
            <p:spPr bwMode="auto">
              <a:xfrm>
                <a:off x="3086" y="2177"/>
                <a:ext cx="10" cy="8"/>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8" name="Freeform 79"/>
              <p:cNvSpPr>
                <a:spLocks/>
              </p:cNvSpPr>
              <p:nvPr/>
            </p:nvSpPr>
            <p:spPr bwMode="auto">
              <a:xfrm>
                <a:off x="2624" y="2537"/>
                <a:ext cx="64" cy="26"/>
              </a:xfrm>
              <a:custGeom>
                <a:avLst/>
                <a:gdLst>
                  <a:gd name="T0" fmla="*/ 64 w 192"/>
                  <a:gd name="T1" fmla="*/ 0 h 78"/>
                  <a:gd name="T2" fmla="*/ 64 w 192"/>
                  <a:gd name="T3" fmla="*/ 0 h 78"/>
                  <a:gd name="T4" fmla="*/ 61 w 192"/>
                  <a:gd name="T5" fmla="*/ 6 h 78"/>
                  <a:gd name="T6" fmla="*/ 54 w 192"/>
                  <a:gd name="T7" fmla="*/ 11 h 78"/>
                  <a:gd name="T8" fmla="*/ 46 w 192"/>
                  <a:gd name="T9" fmla="*/ 14 h 78"/>
                  <a:gd name="T10" fmla="*/ 36 w 192"/>
                  <a:gd name="T11" fmla="*/ 16 h 78"/>
                  <a:gd name="T12" fmla="*/ 26 w 192"/>
                  <a:gd name="T13" fmla="*/ 18 h 78"/>
                  <a:gd name="T14" fmla="*/ 18 w 192"/>
                  <a:gd name="T15" fmla="*/ 20 h 78"/>
                  <a:gd name="T16" fmla="*/ 12 w 192"/>
                  <a:gd name="T17" fmla="*/ 23 h 78"/>
                  <a:gd name="T18" fmla="*/ 10 w 192"/>
                  <a:gd name="T19" fmla="*/ 26 h 78"/>
                  <a:gd name="T20" fmla="*/ 10 w 192"/>
                  <a:gd name="T21" fmla="*/ 26 h 78"/>
                  <a:gd name="T22" fmla="*/ 7 w 192"/>
                  <a:gd name="T23" fmla="*/ 26 h 78"/>
                  <a:gd name="T24" fmla="*/ 4 w 192"/>
                  <a:gd name="T25" fmla="*/ 25 h 78"/>
                  <a:gd name="T26" fmla="*/ 2 w 192"/>
                  <a:gd name="T27" fmla="*/ 25 h 78"/>
                  <a:gd name="T28" fmla="*/ 0 w 192"/>
                  <a:gd name="T29" fmla="*/ 24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78"/>
                  <a:gd name="T47" fmla="*/ 192 w 192"/>
                  <a:gd name="T48" fmla="*/ 78 h 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78">
                    <a:moveTo>
                      <a:pt x="192" y="0"/>
                    </a:moveTo>
                    <a:lnTo>
                      <a:pt x="192" y="0"/>
                    </a:lnTo>
                    <a:lnTo>
                      <a:pt x="183" y="19"/>
                    </a:lnTo>
                    <a:lnTo>
                      <a:pt x="163" y="33"/>
                    </a:lnTo>
                    <a:lnTo>
                      <a:pt x="138" y="43"/>
                    </a:lnTo>
                    <a:lnTo>
                      <a:pt x="108" y="49"/>
                    </a:lnTo>
                    <a:lnTo>
                      <a:pt x="79" y="55"/>
                    </a:lnTo>
                    <a:lnTo>
                      <a:pt x="54" y="60"/>
                    </a:lnTo>
                    <a:lnTo>
                      <a:pt x="36" y="68"/>
                    </a:lnTo>
                    <a:lnTo>
                      <a:pt x="30" y="78"/>
                    </a:lnTo>
                    <a:lnTo>
                      <a:pt x="20" y="77"/>
                    </a:lnTo>
                    <a:lnTo>
                      <a:pt x="13" y="75"/>
                    </a:lnTo>
                    <a:lnTo>
                      <a:pt x="6" y="74"/>
                    </a:lnTo>
                    <a:lnTo>
                      <a:pt x="0" y="73"/>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9" name="Freeform 80"/>
              <p:cNvSpPr>
                <a:spLocks/>
              </p:cNvSpPr>
              <p:nvPr/>
            </p:nvSpPr>
            <p:spPr bwMode="auto">
              <a:xfrm>
                <a:off x="3154" y="2118"/>
                <a:ext cx="12" cy="37"/>
              </a:xfrm>
              <a:custGeom>
                <a:avLst/>
                <a:gdLst>
                  <a:gd name="T0" fmla="*/ 0 w 36"/>
                  <a:gd name="T1" fmla="*/ 0 h 111"/>
                  <a:gd name="T2" fmla="*/ 0 w 36"/>
                  <a:gd name="T3" fmla="*/ 0 h 111"/>
                  <a:gd name="T4" fmla="*/ 4 w 36"/>
                  <a:gd name="T5" fmla="*/ 4 h 111"/>
                  <a:gd name="T6" fmla="*/ 7 w 36"/>
                  <a:gd name="T7" fmla="*/ 9 h 111"/>
                  <a:gd name="T8" fmla="*/ 9 w 36"/>
                  <a:gd name="T9" fmla="*/ 13 h 111"/>
                  <a:gd name="T10" fmla="*/ 10 w 36"/>
                  <a:gd name="T11" fmla="*/ 17 h 111"/>
                  <a:gd name="T12" fmla="*/ 11 w 36"/>
                  <a:gd name="T13" fmla="*/ 21 h 111"/>
                  <a:gd name="T14" fmla="*/ 12 w 36"/>
                  <a:gd name="T15" fmla="*/ 26 h 111"/>
                  <a:gd name="T16" fmla="*/ 12 w 36"/>
                  <a:gd name="T17" fmla="*/ 31 h 111"/>
                  <a:gd name="T18" fmla="*/ 12 w 36"/>
                  <a:gd name="T19" fmla="*/ 3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11"/>
                  <a:gd name="T32" fmla="*/ 36 w 36"/>
                  <a:gd name="T33" fmla="*/ 111 h 1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11">
                    <a:moveTo>
                      <a:pt x="0" y="0"/>
                    </a:moveTo>
                    <a:lnTo>
                      <a:pt x="0" y="0"/>
                    </a:lnTo>
                    <a:lnTo>
                      <a:pt x="12" y="12"/>
                    </a:lnTo>
                    <a:lnTo>
                      <a:pt x="21" y="26"/>
                    </a:lnTo>
                    <a:lnTo>
                      <a:pt x="27" y="38"/>
                    </a:lnTo>
                    <a:lnTo>
                      <a:pt x="31" y="51"/>
                    </a:lnTo>
                    <a:lnTo>
                      <a:pt x="34" y="64"/>
                    </a:lnTo>
                    <a:lnTo>
                      <a:pt x="36" y="79"/>
                    </a:lnTo>
                    <a:lnTo>
                      <a:pt x="36" y="94"/>
                    </a:lnTo>
                    <a:lnTo>
                      <a:pt x="36" y="111"/>
                    </a:lnTo>
                  </a:path>
                </a:pathLst>
              </a:custGeom>
              <a:noFill/>
              <a:ln w="0">
                <a:solidFill>
                  <a:srgbClr val="000000"/>
                </a:solidFill>
                <a:round/>
                <a:headEnd/>
                <a:tailEnd/>
              </a:ln>
            </p:spPr>
            <p:txBody>
              <a:bodyPr wrap="none" lIns="110377" tIns="55189" rIns="110377" bIns="55189">
                <a:spAutoFit/>
              </a:bodyPr>
              <a:lstStyle/>
              <a:p>
                <a:endParaRPr lang="de-DE"/>
              </a:p>
            </p:txBody>
          </p:sp>
        </p:grpSp>
      </p:grpSp>
      <p:grpSp>
        <p:nvGrpSpPr>
          <p:cNvPr id="8" name="Group 81"/>
          <p:cNvGrpSpPr>
            <a:grpSpLocks/>
          </p:cNvGrpSpPr>
          <p:nvPr/>
        </p:nvGrpSpPr>
        <p:grpSpPr bwMode="auto">
          <a:xfrm>
            <a:off x="4953004" y="0"/>
            <a:ext cx="3787777" cy="2057400"/>
            <a:chOff x="3120" y="0"/>
            <a:chExt cx="2386" cy="1344"/>
          </a:xfrm>
        </p:grpSpPr>
        <p:pic>
          <p:nvPicPr>
            <p:cNvPr id="113685" name="Picture 82"/>
            <p:cNvPicPr>
              <a:picLocks noChangeAspect="1" noChangeArrowheads="1"/>
            </p:cNvPicPr>
            <p:nvPr/>
          </p:nvPicPr>
          <p:blipFill>
            <a:blip r:embed="rId7" cstate="print"/>
            <a:srcRect/>
            <a:stretch>
              <a:fillRect/>
            </a:stretch>
          </p:blipFill>
          <p:spPr bwMode="auto">
            <a:xfrm>
              <a:off x="3120" y="0"/>
              <a:ext cx="1776" cy="1344"/>
            </a:xfrm>
            <a:prstGeom prst="rect">
              <a:avLst/>
            </a:prstGeom>
            <a:noFill/>
            <a:ln w="9525">
              <a:noFill/>
              <a:miter lim="800000"/>
              <a:headEnd/>
              <a:tailEnd/>
            </a:ln>
          </p:spPr>
        </p:pic>
        <p:sp>
          <p:nvSpPr>
            <p:cNvPr id="113686" name="Text Box 83"/>
            <p:cNvSpPr txBox="1">
              <a:spLocks noChangeArrowheads="1"/>
            </p:cNvSpPr>
            <p:nvPr/>
          </p:nvSpPr>
          <p:spPr bwMode="auto">
            <a:xfrm>
              <a:off x="4944" y="317"/>
              <a:ext cx="562" cy="261"/>
            </a:xfrm>
            <a:prstGeom prst="rect">
              <a:avLst/>
            </a:prstGeom>
            <a:noFill/>
            <a:ln w="9525">
              <a:noFill/>
              <a:miter lim="800000"/>
              <a:headEnd/>
              <a:tailEnd/>
            </a:ln>
          </p:spPr>
          <p:txBody>
            <a:bodyPr wrap="none" lIns="91436" tIns="45719" rIns="91436" bIns="45719">
              <a:spAutoFit/>
            </a:bodyPr>
            <a:lstStyle/>
            <a:p>
              <a:pPr algn="l"/>
              <a:r>
                <a:rPr lang="de-DE" sz="2000" i="0" dirty="0" err="1" smtClean="0"/>
                <a:t>Others</a:t>
              </a:r>
              <a:endParaRPr lang="de-DE" sz="2000" i="0" dirty="0"/>
            </a:p>
          </p:txBody>
        </p:sp>
      </p:grpSp>
      <p:sp>
        <p:nvSpPr>
          <p:cNvPr id="4734036" name="AutoShape 84"/>
          <p:cNvSpPr>
            <a:spLocks noChangeArrowheads="1"/>
          </p:cNvSpPr>
          <p:nvPr/>
        </p:nvSpPr>
        <p:spPr bwMode="auto">
          <a:xfrm>
            <a:off x="6553200" y="5029200"/>
            <a:ext cx="2743200" cy="1676400"/>
          </a:xfrm>
          <a:prstGeom prst="irregularSeal1">
            <a:avLst/>
          </a:prstGeom>
          <a:solidFill>
            <a:srgbClr val="FFFF66"/>
          </a:solidFill>
          <a:ln w="9525">
            <a:solidFill>
              <a:schemeClr val="tx1"/>
            </a:solidFill>
            <a:miter lim="800000"/>
            <a:headEnd/>
            <a:tailEnd/>
          </a:ln>
        </p:spPr>
        <p:txBody>
          <a:bodyPr wrap="none" lIns="91436" tIns="45719" rIns="91436" bIns="45719" anchor="ctr"/>
          <a:lstStyle/>
          <a:p>
            <a:r>
              <a:rPr lang="de-DE" sz="2000" i="0"/>
              <a:t>Daily </a:t>
            </a:r>
            <a:r>
              <a:rPr lang="de-DE" sz="2400" i="0">
                <a:solidFill>
                  <a:schemeClr val="accent2"/>
                </a:solidFill>
              </a:rPr>
              <a:t>SCRUM</a:t>
            </a:r>
            <a:r>
              <a:rPr lang="de-DE" sz="2000" i="0"/>
              <a:t> </a:t>
            </a:r>
            <a:br>
              <a:rPr lang="de-DE" sz="2000" i="0"/>
            </a:br>
            <a:r>
              <a:rPr lang="de-DE" sz="2000" i="0"/>
              <a:t>15 min.</a:t>
            </a:r>
          </a:p>
        </p:txBody>
      </p:sp>
      <p:grpSp>
        <p:nvGrpSpPr>
          <p:cNvPr id="9" name="Group 85"/>
          <p:cNvGrpSpPr>
            <a:grpSpLocks/>
          </p:cNvGrpSpPr>
          <p:nvPr/>
        </p:nvGrpSpPr>
        <p:grpSpPr bwMode="auto">
          <a:xfrm>
            <a:off x="1524000" y="3810000"/>
            <a:ext cx="1981200" cy="1447800"/>
            <a:chOff x="960" y="2400"/>
            <a:chExt cx="1248" cy="912"/>
          </a:xfrm>
        </p:grpSpPr>
        <p:pic>
          <p:nvPicPr>
            <p:cNvPr id="113682" name="Picture 86"/>
            <p:cNvPicPr>
              <a:picLocks noChangeAspect="1" noChangeArrowheads="1"/>
            </p:cNvPicPr>
            <p:nvPr/>
          </p:nvPicPr>
          <p:blipFill>
            <a:blip r:embed="rId3" cstate="print"/>
            <a:srcRect/>
            <a:stretch>
              <a:fillRect/>
            </a:stretch>
          </p:blipFill>
          <p:spPr bwMode="auto">
            <a:xfrm>
              <a:off x="1824" y="2928"/>
              <a:ext cx="384" cy="384"/>
            </a:xfrm>
            <a:prstGeom prst="rect">
              <a:avLst/>
            </a:prstGeom>
            <a:noFill/>
            <a:ln w="9525">
              <a:noFill/>
              <a:miter lim="800000"/>
              <a:headEnd/>
              <a:tailEnd/>
            </a:ln>
          </p:spPr>
        </p:pic>
        <p:sp>
          <p:nvSpPr>
            <p:cNvPr id="113683" name="Text Box 87"/>
            <p:cNvSpPr txBox="1">
              <a:spLocks noChangeArrowheads="1"/>
            </p:cNvSpPr>
            <p:nvPr/>
          </p:nvSpPr>
          <p:spPr bwMode="auto">
            <a:xfrm>
              <a:off x="1200" y="2928"/>
              <a:ext cx="613" cy="366"/>
            </a:xfrm>
            <a:prstGeom prst="rect">
              <a:avLst/>
            </a:prstGeom>
            <a:noFill/>
            <a:ln w="9525">
              <a:noFill/>
              <a:miter lim="800000"/>
              <a:headEnd/>
              <a:tailEnd/>
            </a:ln>
          </p:spPr>
          <p:txBody>
            <a:bodyPr wrap="none" lIns="91436" tIns="45719" rIns="91436" bIns="45719">
              <a:spAutoFit/>
            </a:bodyPr>
            <a:lstStyle/>
            <a:p>
              <a:pPr algn="l"/>
              <a:r>
                <a:rPr lang="de-DE" sz="1600" i="0"/>
                <a:t>SPRINT</a:t>
              </a:r>
            </a:p>
            <a:p>
              <a:pPr algn="l"/>
              <a:r>
                <a:rPr lang="de-DE" sz="1600" i="0"/>
                <a:t>Backlog</a:t>
              </a:r>
            </a:p>
          </p:txBody>
        </p:sp>
        <p:sp>
          <p:nvSpPr>
            <p:cNvPr id="113684" name="Freeform 88"/>
            <p:cNvSpPr>
              <a:spLocks/>
            </p:cNvSpPr>
            <p:nvPr/>
          </p:nvSpPr>
          <p:spPr bwMode="auto">
            <a:xfrm>
              <a:off x="960" y="2400"/>
              <a:ext cx="960" cy="576"/>
            </a:xfrm>
            <a:custGeom>
              <a:avLst/>
              <a:gdLst>
                <a:gd name="T0" fmla="*/ 0 w 960"/>
                <a:gd name="T1" fmla="*/ 0 h 576"/>
                <a:gd name="T2" fmla="*/ 240 w 960"/>
                <a:gd name="T3" fmla="*/ 336 h 576"/>
                <a:gd name="T4" fmla="*/ 960 w 960"/>
                <a:gd name="T5" fmla="*/ 576 h 576"/>
                <a:gd name="T6" fmla="*/ 0 60000 65536"/>
                <a:gd name="T7" fmla="*/ 0 60000 65536"/>
                <a:gd name="T8" fmla="*/ 0 60000 65536"/>
                <a:gd name="T9" fmla="*/ 0 w 960"/>
                <a:gd name="T10" fmla="*/ 0 h 576"/>
                <a:gd name="T11" fmla="*/ 960 w 960"/>
                <a:gd name="T12" fmla="*/ 576 h 576"/>
              </a:gdLst>
              <a:ahLst/>
              <a:cxnLst>
                <a:cxn ang="T6">
                  <a:pos x="T0" y="T1"/>
                </a:cxn>
                <a:cxn ang="T7">
                  <a:pos x="T2" y="T3"/>
                </a:cxn>
                <a:cxn ang="T8">
                  <a:pos x="T4" y="T5"/>
                </a:cxn>
              </a:cxnLst>
              <a:rect l="T9" t="T10" r="T11" b="T12"/>
              <a:pathLst>
                <a:path w="960" h="576">
                  <a:moveTo>
                    <a:pt x="0" y="0"/>
                  </a:moveTo>
                  <a:cubicBezTo>
                    <a:pt x="40" y="120"/>
                    <a:pt x="80" y="240"/>
                    <a:pt x="240" y="336"/>
                  </a:cubicBezTo>
                  <a:cubicBezTo>
                    <a:pt x="400" y="432"/>
                    <a:pt x="840" y="536"/>
                    <a:pt x="960" y="576"/>
                  </a:cubicBezTo>
                </a:path>
              </a:pathLst>
            </a:custGeom>
            <a:noFill/>
            <a:ln w="28575">
              <a:solidFill>
                <a:schemeClr val="tx1"/>
              </a:solidFill>
              <a:round/>
              <a:headEnd/>
              <a:tailEnd type="triangle" w="med" len="med"/>
            </a:ln>
          </p:spPr>
          <p:txBody>
            <a:bodyPr wrap="none" lIns="110377" tIns="55189" rIns="110377" bIns="55189">
              <a:spAutoFit/>
            </a:bodyPr>
            <a:lstStyle/>
            <a:p>
              <a:endParaRPr lang="de-DE"/>
            </a:p>
          </p:txBody>
        </p:sp>
      </p:grpSp>
      <p:grpSp>
        <p:nvGrpSpPr>
          <p:cNvPr id="10" name="Group 89"/>
          <p:cNvGrpSpPr>
            <a:grpSpLocks/>
          </p:cNvGrpSpPr>
          <p:nvPr/>
        </p:nvGrpSpPr>
        <p:grpSpPr bwMode="auto">
          <a:xfrm>
            <a:off x="7924800" y="4191000"/>
            <a:ext cx="1155700" cy="1066800"/>
            <a:chOff x="4992" y="2640"/>
            <a:chExt cx="728" cy="672"/>
          </a:xfrm>
        </p:grpSpPr>
        <p:pic>
          <p:nvPicPr>
            <p:cNvPr id="113680" name="Picture 90"/>
            <p:cNvPicPr>
              <a:picLocks noChangeAspect="1" noChangeArrowheads="1"/>
            </p:cNvPicPr>
            <p:nvPr/>
          </p:nvPicPr>
          <p:blipFill>
            <a:blip r:embed="rId8" cstate="print"/>
            <a:srcRect/>
            <a:stretch>
              <a:fillRect/>
            </a:stretch>
          </p:blipFill>
          <p:spPr bwMode="auto">
            <a:xfrm>
              <a:off x="5232" y="2832"/>
              <a:ext cx="480" cy="480"/>
            </a:xfrm>
            <a:prstGeom prst="rect">
              <a:avLst/>
            </a:prstGeom>
            <a:noFill/>
            <a:ln w="9525">
              <a:noFill/>
              <a:miter lim="800000"/>
              <a:headEnd/>
              <a:tailEnd/>
            </a:ln>
          </p:spPr>
        </p:pic>
        <p:sp>
          <p:nvSpPr>
            <p:cNvPr id="113681" name="Rectangle 91"/>
            <p:cNvSpPr>
              <a:spLocks noChangeArrowheads="1"/>
            </p:cNvSpPr>
            <p:nvPr/>
          </p:nvSpPr>
          <p:spPr bwMode="auto">
            <a:xfrm>
              <a:off x="4992" y="2640"/>
              <a:ext cx="728" cy="212"/>
            </a:xfrm>
            <a:prstGeom prst="rect">
              <a:avLst/>
            </a:prstGeom>
            <a:noFill/>
            <a:ln w="9525">
              <a:noFill/>
              <a:miter lim="800000"/>
              <a:headEnd/>
              <a:tailEnd/>
            </a:ln>
          </p:spPr>
          <p:txBody>
            <a:bodyPr wrap="none" lIns="91436" tIns="45719" rIns="91436" bIns="45719">
              <a:spAutoFit/>
            </a:bodyPr>
            <a:lstStyle/>
            <a:p>
              <a:pPr algn="l"/>
              <a:r>
                <a:rPr lang="de-DE" sz="1600" i="0"/>
                <a:t>Increment</a:t>
              </a:r>
            </a:p>
          </p:txBody>
        </p:sp>
      </p:grpSp>
      <p:sp>
        <p:nvSpPr>
          <p:cNvPr id="113678" name="Rectangle 92"/>
          <p:cNvSpPr>
            <a:spLocks noGrp="1" noChangeArrowheads="1"/>
          </p:cNvSpPr>
          <p:nvPr>
            <p:ph type="title"/>
          </p:nvPr>
        </p:nvSpPr>
        <p:spPr>
          <a:xfrm>
            <a:off x="0" y="0"/>
            <a:ext cx="3200400" cy="764704"/>
          </a:xfrm>
          <a:solidFill>
            <a:srgbClr val="FFFECA"/>
          </a:solidFill>
        </p:spPr>
        <p:txBody>
          <a:bodyPr lIns="91436" tIns="45719" rIns="91436" bIns="45719" anchor="t"/>
          <a:lstStyle/>
          <a:p>
            <a:r>
              <a:rPr lang="de-DE" dirty="0" err="1" smtClean="0"/>
              <a:t>Scrum</a:t>
            </a:r>
            <a:endParaRPr lang="de-DE" dirty="0" smtClean="0"/>
          </a:p>
        </p:txBody>
      </p:sp>
      <p:grpSp>
        <p:nvGrpSpPr>
          <p:cNvPr id="2" name="Group 4"/>
          <p:cNvGrpSpPr>
            <a:grpSpLocks/>
          </p:cNvGrpSpPr>
          <p:nvPr/>
        </p:nvGrpSpPr>
        <p:grpSpPr bwMode="auto">
          <a:xfrm>
            <a:off x="2057400" y="685800"/>
            <a:ext cx="2325688" cy="2667000"/>
            <a:chOff x="1344" y="336"/>
            <a:chExt cx="1465" cy="1680"/>
          </a:xfrm>
        </p:grpSpPr>
        <p:sp>
          <p:nvSpPr>
            <p:cNvPr id="113757" name="Text Box 6"/>
            <p:cNvSpPr txBox="1">
              <a:spLocks noChangeArrowheads="1"/>
            </p:cNvSpPr>
            <p:nvPr/>
          </p:nvSpPr>
          <p:spPr bwMode="auto">
            <a:xfrm>
              <a:off x="2061" y="365"/>
              <a:ext cx="748" cy="442"/>
            </a:xfrm>
            <a:prstGeom prst="rect">
              <a:avLst/>
            </a:prstGeom>
            <a:noFill/>
            <a:ln w="9525">
              <a:noFill/>
              <a:miter lim="800000"/>
              <a:headEnd/>
              <a:tailEnd/>
            </a:ln>
          </p:spPr>
          <p:txBody>
            <a:bodyPr wrap="none" lIns="91436" tIns="45719" rIns="91436" bIns="45719">
              <a:spAutoFit/>
            </a:bodyPr>
            <a:lstStyle/>
            <a:p>
              <a:r>
                <a:rPr lang="de-DE" sz="2000" i="0">
                  <a:solidFill>
                    <a:schemeClr val="accent2"/>
                  </a:solidFill>
                </a:rPr>
                <a:t>SCRUM </a:t>
              </a:r>
              <a:br>
                <a:rPr lang="de-DE" sz="2000" i="0">
                  <a:solidFill>
                    <a:schemeClr val="accent2"/>
                  </a:solidFill>
                </a:rPr>
              </a:br>
              <a:r>
                <a:rPr lang="de-DE" sz="2000" i="0">
                  <a:solidFill>
                    <a:schemeClr val="accent2"/>
                  </a:solidFill>
                </a:rPr>
                <a:t>Master</a:t>
              </a:r>
            </a:p>
          </p:txBody>
        </p:sp>
        <p:pic>
          <p:nvPicPr>
            <p:cNvPr id="113756" name="Picture 5"/>
            <p:cNvPicPr>
              <a:picLocks noChangeAspect="1" noChangeArrowheads="1"/>
            </p:cNvPicPr>
            <p:nvPr/>
          </p:nvPicPr>
          <p:blipFill>
            <a:blip r:embed="rId9" cstate="print"/>
            <a:srcRect/>
            <a:stretch>
              <a:fillRect/>
            </a:stretch>
          </p:blipFill>
          <p:spPr bwMode="auto">
            <a:xfrm>
              <a:off x="1344" y="336"/>
              <a:ext cx="769" cy="1680"/>
            </a:xfrm>
            <a:prstGeom prst="rect">
              <a:avLst/>
            </a:prstGeom>
            <a:noFill/>
            <a:ln w="9525">
              <a:noFill/>
              <a:miter lim="800000"/>
              <a:headEnd/>
              <a:tailEnd/>
            </a:ln>
          </p:spPr>
        </p:pic>
      </p:grpSp>
      <p:sp>
        <p:nvSpPr>
          <p:cNvPr id="11" name="Footer Placeholder 10"/>
          <p:cNvSpPr>
            <a:spLocks noGrp="1"/>
          </p:cNvSpPr>
          <p:nvPr>
            <p:ph type="ftr" sz="quarter" idx="11"/>
          </p:nvPr>
        </p:nvSpPr>
        <p:spPr/>
        <p:txBody>
          <a:bodyPr/>
          <a:lstStyle/>
          <a:p>
            <a:r>
              <a:rPr lang="de-DE" smtClean="0"/>
              <a:t>Agile Software Dev. | Eric Knauss</a:t>
            </a:r>
            <a:endParaRPr lang="de-DE"/>
          </a:p>
        </p:txBody>
      </p:sp>
      <p:sp>
        <p:nvSpPr>
          <p:cNvPr id="12" name="Slide Number Placeholder 11"/>
          <p:cNvSpPr>
            <a:spLocks noGrp="1"/>
          </p:cNvSpPr>
          <p:nvPr>
            <p:ph type="sldNum" sz="quarter" idx="12"/>
          </p:nvPr>
        </p:nvSpPr>
        <p:spPr/>
        <p:txBody>
          <a:bodyPr/>
          <a:lstStyle/>
          <a:p>
            <a:fld id="{91974DF9-AD47-4691-BA21-BBFCE3637A9A}" type="slidenum">
              <a:rPr kumimoji="0" lang="en-US" smtClean="0"/>
              <a:pPr/>
              <a:t>41</a:t>
            </a:fld>
            <a:endParaRPr kumimoji="0" lang="en-US"/>
          </a:p>
        </p:txBody>
      </p:sp>
    </p:spTree>
    <p:extLst>
      <p:ext uri="{BB962C8B-B14F-4D97-AF65-F5344CB8AC3E}">
        <p14:creationId xmlns:p14="http://schemas.microsoft.com/office/powerpoint/2010/main" val="3841640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ppt_y+#ppt_h/2"/>
                                          </p:val>
                                        </p:tav>
                                        <p:tav tm="100000">
                                          <p:val>
                                            <p:strVal val="#ppt_y"/>
                                          </p:val>
                                        </p:tav>
                                      </p:tavLst>
                                    </p:anim>
                                    <p:anim calcmode="lin" valueType="num">
                                      <p:cBhvr>
                                        <p:cTn id="9" dur="500" fill="hold"/>
                                        <p:tgtEl>
                                          <p:spTgt spid="5"/>
                                        </p:tgtEl>
                                        <p:attrNameLst>
                                          <p:attrName>ppt_w</p:attrName>
                                        </p:attrNameLst>
                                      </p:cBhvr>
                                      <p:tavLst>
                                        <p:tav tm="0">
                                          <p:val>
                                            <p:strVal val="#ppt_w"/>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4734036"/>
                                        </p:tgtEl>
                                        <p:attrNameLst>
                                          <p:attrName>style.visibility</p:attrName>
                                        </p:attrNameLst>
                                      </p:cBhvr>
                                      <p:to>
                                        <p:strVal val="visible"/>
                                      </p:to>
                                    </p:set>
                                    <p:anim calcmode="lin" valueType="num">
                                      <p:cBhvr>
                                        <p:cTn id="37" dur="500" fill="hold"/>
                                        <p:tgtEl>
                                          <p:spTgt spid="4734036"/>
                                        </p:tgtEl>
                                        <p:attrNameLst>
                                          <p:attrName>ppt_w</p:attrName>
                                        </p:attrNameLst>
                                      </p:cBhvr>
                                      <p:tavLst>
                                        <p:tav tm="0">
                                          <p:val>
                                            <p:strVal val="2/3*#ppt_w"/>
                                          </p:val>
                                        </p:tav>
                                        <p:tav tm="100000">
                                          <p:val>
                                            <p:strVal val="#ppt_w"/>
                                          </p:val>
                                        </p:tav>
                                      </p:tavLst>
                                    </p:anim>
                                    <p:anim calcmode="lin" valueType="num">
                                      <p:cBhvr>
                                        <p:cTn id="38" dur="500" fill="hold"/>
                                        <p:tgtEl>
                                          <p:spTgt spid="4734036"/>
                                        </p:tgtEl>
                                        <p:attrNameLst>
                                          <p:attrName>ppt_h</p:attrName>
                                        </p:attrNameLst>
                                      </p:cBhvr>
                                      <p:tavLst>
                                        <p:tav tm="0">
                                          <p:val>
                                            <p:strVal val="2/3*#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
                                        </p:tgtEl>
                                        <p:attrNameLst>
                                          <p:attrName>style.visibility</p:attrName>
                                        </p:attrNameLst>
                                      </p:cBhvr>
                                      <p:to>
                                        <p:strVal val="visible"/>
                                      </p:to>
                                    </p:set>
                                  </p:childTnLst>
                                </p:cTn>
                              </p:par>
                            </p:childTnLst>
                          </p:cTn>
                        </p:par>
                        <p:par>
                          <p:cTn id="43" fill="hold">
                            <p:stCondLst>
                              <p:cond delay="500"/>
                            </p:stCondLst>
                            <p:childTnLst>
                              <p:par>
                                <p:cTn id="44" presetID="23" presetClass="entr" presetSubtype="528" fill="hold" grpId="0" nodeType="afterEffect">
                                  <p:stCondLst>
                                    <p:cond delay="500"/>
                                  </p:stCondLst>
                                  <p:childTnLst>
                                    <p:set>
                                      <p:cBhvr>
                                        <p:cTn id="45" dur="1" fill="hold">
                                          <p:stCondLst>
                                            <p:cond delay="0"/>
                                          </p:stCondLst>
                                        </p:cTn>
                                        <p:tgtEl>
                                          <p:spTgt spid="4733954"/>
                                        </p:tgtEl>
                                        <p:attrNameLst>
                                          <p:attrName>style.visibility</p:attrName>
                                        </p:attrNameLst>
                                      </p:cBhvr>
                                      <p:to>
                                        <p:strVal val="visible"/>
                                      </p:to>
                                    </p:set>
                                    <p:anim calcmode="lin" valueType="num">
                                      <p:cBhvr>
                                        <p:cTn id="46" dur="500" fill="hold"/>
                                        <p:tgtEl>
                                          <p:spTgt spid="4733954"/>
                                        </p:tgtEl>
                                        <p:attrNameLst>
                                          <p:attrName>ppt_w</p:attrName>
                                        </p:attrNameLst>
                                      </p:cBhvr>
                                      <p:tavLst>
                                        <p:tav tm="0">
                                          <p:val>
                                            <p:fltVal val="0"/>
                                          </p:val>
                                        </p:tav>
                                        <p:tav tm="100000">
                                          <p:val>
                                            <p:strVal val="#ppt_w"/>
                                          </p:val>
                                        </p:tav>
                                      </p:tavLst>
                                    </p:anim>
                                    <p:anim calcmode="lin" valueType="num">
                                      <p:cBhvr>
                                        <p:cTn id="47" dur="500" fill="hold"/>
                                        <p:tgtEl>
                                          <p:spTgt spid="4733954"/>
                                        </p:tgtEl>
                                        <p:attrNameLst>
                                          <p:attrName>ppt_h</p:attrName>
                                        </p:attrNameLst>
                                      </p:cBhvr>
                                      <p:tavLst>
                                        <p:tav tm="0">
                                          <p:val>
                                            <p:fltVal val="0"/>
                                          </p:val>
                                        </p:tav>
                                        <p:tav tm="100000">
                                          <p:val>
                                            <p:strVal val="#ppt_h"/>
                                          </p:val>
                                        </p:tav>
                                      </p:tavLst>
                                    </p:anim>
                                    <p:anim calcmode="lin" valueType="num">
                                      <p:cBhvr>
                                        <p:cTn id="48" dur="500" fill="hold"/>
                                        <p:tgtEl>
                                          <p:spTgt spid="4733954"/>
                                        </p:tgtEl>
                                        <p:attrNameLst>
                                          <p:attrName>ppt_x</p:attrName>
                                        </p:attrNameLst>
                                      </p:cBhvr>
                                      <p:tavLst>
                                        <p:tav tm="0">
                                          <p:val>
                                            <p:fltVal val="0.5"/>
                                          </p:val>
                                        </p:tav>
                                        <p:tav tm="100000">
                                          <p:val>
                                            <p:strVal val="#ppt_x"/>
                                          </p:val>
                                        </p:tav>
                                      </p:tavLst>
                                    </p:anim>
                                    <p:anim calcmode="lin" valueType="num">
                                      <p:cBhvr>
                                        <p:cTn id="49" dur="500" fill="hold"/>
                                        <p:tgtEl>
                                          <p:spTgt spid="4733954"/>
                                        </p:tgtEl>
                                        <p:attrNameLst>
                                          <p:attrName>ppt_y</p:attrName>
                                        </p:attrNameLst>
                                      </p:cBhvr>
                                      <p:tavLst>
                                        <p:tav tm="0">
                                          <p:val>
                                            <p:fltVal val="0.5"/>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7" presetClass="entr" presetSubtype="1"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0" fill="hold"/>
                                        <p:tgtEl>
                                          <p:spTgt spid="8"/>
                                        </p:tgtEl>
                                        <p:attrNameLst>
                                          <p:attrName>ppt_x</p:attrName>
                                        </p:attrNameLst>
                                      </p:cBhvr>
                                      <p:tavLst>
                                        <p:tav tm="0">
                                          <p:val>
                                            <p:strVal val="#ppt_x"/>
                                          </p:val>
                                        </p:tav>
                                        <p:tav tm="100000">
                                          <p:val>
                                            <p:strVal val="#ppt_x"/>
                                          </p:val>
                                        </p:tav>
                                      </p:tavLst>
                                    </p:anim>
                                    <p:anim calcmode="lin" valueType="num">
                                      <p:cBhvr additive="base">
                                        <p:cTn id="55" dur="5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3954" grpId="0" animBg="1" autoUpdateAnimBg="0"/>
      <p:bldP spid="4734036"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0" y="0"/>
            <a:ext cx="3200400" cy="838200"/>
          </a:xfrm>
          <a:prstGeom prst="rect">
            <a:avLst/>
          </a:prstGeom>
          <a:solidFill>
            <a:srgbClr val="FFFECA"/>
          </a:solidFill>
          <a:ln w="9525">
            <a:noFill/>
            <a:miter lim="800000"/>
            <a:headEnd/>
            <a:tailEnd/>
          </a:ln>
        </p:spPr>
        <p:txBody>
          <a:bodyPr lIns="91436" tIns="45719" rIns="91436" bIns="45719" anchor="ctr"/>
          <a:lstStyle/>
          <a:p>
            <a:pPr defTabSz="1103313"/>
            <a:r>
              <a:rPr lang="de-DE" sz="2500" i="0" dirty="0" err="1" smtClean="0">
                <a:solidFill>
                  <a:srgbClr val="2358A7"/>
                </a:solidFill>
              </a:rPr>
              <a:t>Scrum</a:t>
            </a:r>
            <a:r>
              <a:rPr lang="de-DE" sz="2500" i="0" dirty="0" smtClean="0">
                <a:solidFill>
                  <a:srgbClr val="2358A7"/>
                </a:solidFill>
              </a:rPr>
              <a:t>: </a:t>
            </a:r>
            <a:r>
              <a:rPr lang="de-DE" sz="2500" i="0" dirty="0" err="1" smtClean="0">
                <a:solidFill>
                  <a:srgbClr val="2358A7"/>
                </a:solidFill>
              </a:rPr>
              <a:t>organization</a:t>
            </a:r>
            <a:endParaRPr lang="de-DE" sz="2500" i="0" dirty="0">
              <a:solidFill>
                <a:srgbClr val="2358A7"/>
              </a:solidFill>
            </a:endParaRPr>
          </a:p>
        </p:txBody>
      </p:sp>
      <p:grpSp>
        <p:nvGrpSpPr>
          <p:cNvPr id="2" name="Group 3"/>
          <p:cNvGrpSpPr>
            <a:grpSpLocks/>
          </p:cNvGrpSpPr>
          <p:nvPr/>
        </p:nvGrpSpPr>
        <p:grpSpPr bwMode="auto">
          <a:xfrm>
            <a:off x="3810000" y="6324600"/>
            <a:ext cx="5105400" cy="304800"/>
            <a:chOff x="2970" y="4648"/>
            <a:chExt cx="3980" cy="224"/>
          </a:xfrm>
        </p:grpSpPr>
        <p:sp>
          <p:nvSpPr>
            <p:cNvPr id="114769" name="Rectangle 4"/>
            <p:cNvSpPr>
              <a:spLocks noChangeArrowheads="1"/>
            </p:cNvSpPr>
            <p:nvPr/>
          </p:nvSpPr>
          <p:spPr bwMode="auto">
            <a:xfrm>
              <a:off x="2970" y="4648"/>
              <a:ext cx="3980" cy="224"/>
            </a:xfrm>
            <a:prstGeom prst="rect">
              <a:avLst/>
            </a:prstGeom>
            <a:solidFill>
              <a:srgbClr val="D5E6FF"/>
            </a:solidFill>
            <a:ln w="9525">
              <a:solidFill>
                <a:schemeClr val="tx1"/>
              </a:solidFill>
              <a:miter lim="800000"/>
              <a:headEnd/>
              <a:tailEnd/>
            </a:ln>
          </p:spPr>
          <p:txBody>
            <a:bodyPr wrap="none" lIns="91436" tIns="45719" rIns="91436" bIns="45719" anchor="ctr"/>
            <a:lstStyle/>
            <a:p>
              <a:endParaRPr lang="de-DE" sz="1600" b="0" dirty="0"/>
            </a:p>
          </p:txBody>
        </p:sp>
        <p:sp>
          <p:nvSpPr>
            <p:cNvPr id="114770" name="Rectangle 5"/>
            <p:cNvSpPr>
              <a:spLocks noChangeArrowheads="1"/>
            </p:cNvSpPr>
            <p:nvPr/>
          </p:nvSpPr>
          <p:spPr bwMode="auto">
            <a:xfrm>
              <a:off x="3089" y="4648"/>
              <a:ext cx="356" cy="224"/>
            </a:xfrm>
            <a:prstGeom prst="rect">
              <a:avLst/>
            </a:prstGeom>
            <a:solidFill>
              <a:schemeClr val="accent1"/>
            </a:solidFill>
            <a:ln w="9525">
              <a:solidFill>
                <a:schemeClr val="tx1"/>
              </a:solidFill>
              <a:miter lim="800000"/>
              <a:headEnd/>
              <a:tailEnd/>
            </a:ln>
          </p:spPr>
          <p:txBody>
            <a:bodyPr wrap="none" lIns="110377" tIns="55189" rIns="110377" bIns="55189" anchor="ctr"/>
            <a:lstStyle/>
            <a:p>
              <a:endParaRPr lang="de-DE"/>
            </a:p>
          </p:txBody>
        </p:sp>
        <p:sp>
          <p:nvSpPr>
            <p:cNvPr id="114771" name="Rectangle 6"/>
            <p:cNvSpPr>
              <a:spLocks noChangeArrowheads="1"/>
            </p:cNvSpPr>
            <p:nvPr/>
          </p:nvSpPr>
          <p:spPr bwMode="auto">
            <a:xfrm>
              <a:off x="6594" y="4648"/>
              <a:ext cx="356" cy="224"/>
            </a:xfrm>
            <a:prstGeom prst="rect">
              <a:avLst/>
            </a:prstGeom>
            <a:solidFill>
              <a:srgbClr val="FFFF66"/>
            </a:solidFill>
            <a:ln w="9525">
              <a:solidFill>
                <a:schemeClr val="tx1"/>
              </a:solidFill>
              <a:miter lim="800000"/>
              <a:headEnd/>
              <a:tailEnd/>
            </a:ln>
          </p:spPr>
          <p:txBody>
            <a:bodyPr wrap="none" lIns="110377" tIns="55189" rIns="110377" bIns="55189" anchor="ctr"/>
            <a:lstStyle/>
            <a:p>
              <a:endParaRPr lang="de-DE"/>
            </a:p>
          </p:txBody>
        </p:sp>
        <p:sp>
          <p:nvSpPr>
            <p:cNvPr id="114772" name="Rectangle 7"/>
            <p:cNvSpPr>
              <a:spLocks noChangeArrowheads="1"/>
            </p:cNvSpPr>
            <p:nvPr/>
          </p:nvSpPr>
          <p:spPr bwMode="auto">
            <a:xfrm>
              <a:off x="3623" y="4648"/>
              <a:ext cx="476" cy="224"/>
            </a:xfrm>
            <a:prstGeom prst="rect">
              <a:avLst/>
            </a:prstGeom>
            <a:solidFill>
              <a:schemeClr val="accent2"/>
            </a:solidFill>
            <a:ln w="9525">
              <a:solidFill>
                <a:schemeClr val="tx1"/>
              </a:solidFill>
              <a:miter lim="800000"/>
              <a:headEnd/>
              <a:tailEnd/>
            </a:ln>
          </p:spPr>
          <p:txBody>
            <a:bodyPr wrap="none" lIns="110377" tIns="55189" rIns="110377" bIns="55189" anchor="ctr"/>
            <a:lstStyle/>
            <a:p>
              <a:endParaRPr lang="de-DE"/>
            </a:p>
          </p:txBody>
        </p:sp>
      </p:grpSp>
      <p:sp>
        <p:nvSpPr>
          <p:cNvPr id="4736008" name="Text Box 8"/>
          <p:cNvSpPr txBox="1">
            <a:spLocks noChangeArrowheads="1"/>
          </p:cNvSpPr>
          <p:nvPr/>
        </p:nvSpPr>
        <p:spPr bwMode="auto">
          <a:xfrm>
            <a:off x="5562600" y="5943600"/>
            <a:ext cx="1536190" cy="338552"/>
          </a:xfrm>
          <a:prstGeom prst="rect">
            <a:avLst/>
          </a:prstGeom>
          <a:noFill/>
          <a:ln w="9525">
            <a:noFill/>
            <a:miter lim="800000"/>
            <a:headEnd/>
            <a:tailEnd/>
          </a:ln>
        </p:spPr>
        <p:txBody>
          <a:bodyPr wrap="none" lIns="91436" tIns="45719" rIns="91436" bIns="45719">
            <a:spAutoFit/>
          </a:bodyPr>
          <a:lstStyle/>
          <a:p>
            <a:pPr algn="l"/>
            <a:r>
              <a:rPr lang="de-DE" sz="1600" b="0" dirty="0" err="1" smtClean="0"/>
              <a:t>Or</a:t>
            </a:r>
            <a:r>
              <a:rPr lang="de-DE" sz="1600" b="0" dirty="0" smtClean="0"/>
              <a:t> </a:t>
            </a:r>
            <a:r>
              <a:rPr lang="de-DE" sz="1600" b="0" dirty="0" err="1" smtClean="0"/>
              <a:t>alternatively</a:t>
            </a:r>
            <a:r>
              <a:rPr lang="de-DE" sz="1600" b="0" dirty="0" smtClean="0"/>
              <a:t>:</a:t>
            </a:r>
            <a:endParaRPr lang="de-DE" sz="1600" b="0" dirty="0"/>
          </a:p>
        </p:txBody>
      </p:sp>
      <p:sp>
        <p:nvSpPr>
          <p:cNvPr id="114693" name="Text Box 9"/>
          <p:cNvSpPr txBox="1">
            <a:spLocks noChangeArrowheads="1"/>
          </p:cNvSpPr>
          <p:nvPr/>
        </p:nvSpPr>
        <p:spPr bwMode="auto">
          <a:xfrm>
            <a:off x="3810000" y="381000"/>
            <a:ext cx="2652180" cy="338552"/>
          </a:xfrm>
          <a:prstGeom prst="rect">
            <a:avLst/>
          </a:prstGeom>
          <a:noFill/>
          <a:ln w="9525">
            <a:noFill/>
            <a:miter lim="800000"/>
            <a:headEnd/>
            <a:tailEnd/>
          </a:ln>
        </p:spPr>
        <p:txBody>
          <a:bodyPr wrap="none" lIns="91436" tIns="45719" rIns="91436" bIns="45719">
            <a:spAutoFit/>
          </a:bodyPr>
          <a:lstStyle/>
          <a:p>
            <a:pPr algn="l"/>
            <a:r>
              <a:rPr lang="de-DE" sz="1600" b="0" dirty="0" smtClean="0"/>
              <a:t>Project-goals: Project </a:t>
            </a:r>
            <a:r>
              <a:rPr lang="de-DE" sz="1600" b="0" dirty="0" err="1"/>
              <a:t>Backlog</a:t>
            </a:r>
            <a:endParaRPr lang="de-DE" sz="1600" b="0" dirty="0"/>
          </a:p>
        </p:txBody>
      </p:sp>
      <p:grpSp>
        <p:nvGrpSpPr>
          <p:cNvPr id="3" name="Group 10"/>
          <p:cNvGrpSpPr>
            <a:grpSpLocks/>
          </p:cNvGrpSpPr>
          <p:nvPr/>
        </p:nvGrpSpPr>
        <p:grpSpPr bwMode="auto">
          <a:xfrm>
            <a:off x="228600" y="838200"/>
            <a:ext cx="8458200" cy="2784475"/>
            <a:chOff x="144" y="528"/>
            <a:chExt cx="5328" cy="1754"/>
          </a:xfrm>
        </p:grpSpPr>
        <p:sp>
          <p:nvSpPr>
            <p:cNvPr id="114759" name="Line 11"/>
            <p:cNvSpPr>
              <a:spLocks noChangeShapeType="1"/>
            </p:cNvSpPr>
            <p:nvPr/>
          </p:nvSpPr>
          <p:spPr bwMode="auto">
            <a:xfrm>
              <a:off x="1536" y="1968"/>
              <a:ext cx="3936" cy="0"/>
            </a:xfrm>
            <a:prstGeom prst="line">
              <a:avLst/>
            </a:prstGeom>
            <a:noFill/>
            <a:ln w="38100">
              <a:solidFill>
                <a:schemeClr val="tx1"/>
              </a:solidFill>
              <a:round/>
              <a:headEnd/>
              <a:tailEnd type="triangle" w="med" len="med"/>
            </a:ln>
          </p:spPr>
          <p:txBody>
            <a:bodyPr wrap="none" lIns="133236" tIns="66619" rIns="133236" bIns="66619">
              <a:spAutoFit/>
            </a:bodyPr>
            <a:lstStyle/>
            <a:p>
              <a:endParaRPr lang="de-DE"/>
            </a:p>
          </p:txBody>
        </p:sp>
        <p:sp>
          <p:nvSpPr>
            <p:cNvPr id="114760" name="Text Box 12"/>
            <p:cNvSpPr txBox="1">
              <a:spLocks noChangeArrowheads="1"/>
            </p:cNvSpPr>
            <p:nvPr/>
          </p:nvSpPr>
          <p:spPr bwMode="auto">
            <a:xfrm>
              <a:off x="144" y="1824"/>
              <a:ext cx="787" cy="458"/>
            </a:xfrm>
            <a:prstGeom prst="rect">
              <a:avLst/>
            </a:prstGeom>
            <a:noFill/>
            <a:ln w="9525">
              <a:noFill/>
              <a:miter lim="800000"/>
              <a:headEnd/>
              <a:tailEnd/>
            </a:ln>
          </p:spPr>
          <p:txBody>
            <a:bodyPr wrap="none" lIns="110373" tIns="55187" rIns="110373" bIns="55187">
              <a:spAutoFit/>
            </a:bodyPr>
            <a:lstStyle/>
            <a:p>
              <a:pPr algn="l"/>
              <a:r>
                <a:rPr lang="de-DE" sz="2000" b="0" i="0" dirty="0" smtClean="0"/>
                <a:t>Project </a:t>
              </a:r>
              <a:r>
                <a:rPr lang="de-DE" sz="2000" b="0" i="0" dirty="0" err="1" smtClean="0"/>
                <a:t>of</a:t>
              </a:r>
              <a:endParaRPr lang="de-DE" sz="2000" b="0" i="0" dirty="0"/>
            </a:p>
            <a:p>
              <a:pPr algn="l"/>
              <a:r>
                <a:rPr lang="de-DE" sz="2000" b="0" i="0" dirty="0"/>
                <a:t>SPRINTS</a:t>
              </a:r>
            </a:p>
          </p:txBody>
        </p:sp>
        <p:sp>
          <p:nvSpPr>
            <p:cNvPr id="114761" name="Oval 13"/>
            <p:cNvSpPr>
              <a:spLocks noChangeArrowheads="1"/>
            </p:cNvSpPr>
            <p:nvPr/>
          </p:nvSpPr>
          <p:spPr bwMode="auto">
            <a:xfrm>
              <a:off x="1776" y="1872"/>
              <a:ext cx="144" cy="144"/>
            </a:xfrm>
            <a:prstGeom prst="ellipse">
              <a:avLst/>
            </a:prstGeom>
            <a:solidFill>
              <a:schemeClr val="accent1"/>
            </a:solidFill>
            <a:ln w="9525">
              <a:solidFill>
                <a:schemeClr val="tx1"/>
              </a:solidFill>
              <a:round/>
              <a:headEnd/>
              <a:tailEnd/>
            </a:ln>
          </p:spPr>
          <p:txBody>
            <a:bodyPr wrap="none" lIns="133236" tIns="66619" rIns="133236" bIns="66619">
              <a:spAutoFit/>
            </a:bodyPr>
            <a:lstStyle/>
            <a:p>
              <a:endParaRPr lang="de-DE"/>
            </a:p>
          </p:txBody>
        </p:sp>
        <p:sp>
          <p:nvSpPr>
            <p:cNvPr id="114762" name="Oval 14"/>
            <p:cNvSpPr>
              <a:spLocks noChangeArrowheads="1"/>
            </p:cNvSpPr>
            <p:nvPr/>
          </p:nvSpPr>
          <p:spPr bwMode="auto">
            <a:xfrm>
              <a:off x="2688" y="1872"/>
              <a:ext cx="144" cy="144"/>
            </a:xfrm>
            <a:prstGeom prst="ellipse">
              <a:avLst/>
            </a:prstGeom>
            <a:solidFill>
              <a:schemeClr val="accent1"/>
            </a:solidFill>
            <a:ln w="9525">
              <a:solidFill>
                <a:schemeClr val="tx1"/>
              </a:solidFill>
              <a:round/>
              <a:headEnd/>
              <a:tailEnd/>
            </a:ln>
          </p:spPr>
          <p:txBody>
            <a:bodyPr wrap="none" lIns="133236" tIns="66619" rIns="133236" bIns="66619">
              <a:spAutoFit/>
            </a:bodyPr>
            <a:lstStyle/>
            <a:p>
              <a:endParaRPr lang="de-DE"/>
            </a:p>
          </p:txBody>
        </p:sp>
        <p:sp>
          <p:nvSpPr>
            <p:cNvPr id="114763" name="Oval 15"/>
            <p:cNvSpPr>
              <a:spLocks noChangeArrowheads="1"/>
            </p:cNvSpPr>
            <p:nvPr/>
          </p:nvSpPr>
          <p:spPr bwMode="auto">
            <a:xfrm>
              <a:off x="3696" y="1872"/>
              <a:ext cx="144" cy="144"/>
            </a:xfrm>
            <a:prstGeom prst="ellipse">
              <a:avLst/>
            </a:prstGeom>
            <a:solidFill>
              <a:schemeClr val="accent1"/>
            </a:solidFill>
            <a:ln w="9525">
              <a:solidFill>
                <a:schemeClr val="tx1"/>
              </a:solidFill>
              <a:round/>
              <a:headEnd/>
              <a:tailEnd/>
            </a:ln>
          </p:spPr>
          <p:txBody>
            <a:bodyPr wrap="none" lIns="133236" tIns="66619" rIns="133236" bIns="66619">
              <a:spAutoFit/>
            </a:bodyPr>
            <a:lstStyle/>
            <a:p>
              <a:endParaRPr lang="de-DE"/>
            </a:p>
          </p:txBody>
        </p:sp>
        <p:sp>
          <p:nvSpPr>
            <p:cNvPr id="114764" name="Oval 16"/>
            <p:cNvSpPr>
              <a:spLocks noChangeArrowheads="1"/>
            </p:cNvSpPr>
            <p:nvPr/>
          </p:nvSpPr>
          <p:spPr bwMode="auto">
            <a:xfrm>
              <a:off x="4560" y="1872"/>
              <a:ext cx="144" cy="144"/>
            </a:xfrm>
            <a:prstGeom prst="ellipse">
              <a:avLst/>
            </a:prstGeom>
            <a:solidFill>
              <a:schemeClr val="accent1"/>
            </a:solidFill>
            <a:ln w="9525">
              <a:solidFill>
                <a:schemeClr val="tx1"/>
              </a:solidFill>
              <a:round/>
              <a:headEnd/>
              <a:tailEnd/>
            </a:ln>
          </p:spPr>
          <p:txBody>
            <a:bodyPr wrap="none" lIns="133236" tIns="66619" rIns="133236" bIns="66619">
              <a:spAutoFit/>
            </a:bodyPr>
            <a:lstStyle/>
            <a:p>
              <a:endParaRPr lang="de-DE"/>
            </a:p>
          </p:txBody>
        </p:sp>
        <p:sp>
          <p:nvSpPr>
            <p:cNvPr id="114765" name="Text Box 17"/>
            <p:cNvSpPr txBox="1">
              <a:spLocks noChangeArrowheads="1"/>
            </p:cNvSpPr>
            <p:nvPr/>
          </p:nvSpPr>
          <p:spPr bwMode="auto">
            <a:xfrm>
              <a:off x="2714" y="1430"/>
              <a:ext cx="1298" cy="380"/>
            </a:xfrm>
            <a:prstGeom prst="rect">
              <a:avLst/>
            </a:prstGeom>
            <a:noFill/>
            <a:ln w="9525">
              <a:noFill/>
              <a:miter lim="800000"/>
              <a:headEnd/>
              <a:tailEnd/>
            </a:ln>
          </p:spPr>
          <p:txBody>
            <a:bodyPr wrap="none" lIns="110373" tIns="55187" rIns="110373" bIns="55187">
              <a:spAutoFit/>
            </a:bodyPr>
            <a:lstStyle/>
            <a:p>
              <a:r>
                <a:rPr lang="de-DE" sz="1600" b="0" dirty="0"/>
                <a:t>SPRINT</a:t>
              </a:r>
            </a:p>
            <a:p>
              <a:r>
                <a:rPr lang="de-DE" sz="1600" b="0" dirty="0" err="1" smtClean="0"/>
                <a:t>With</a:t>
              </a:r>
              <a:r>
                <a:rPr lang="de-DE" sz="1600" b="0" dirty="0" smtClean="0"/>
                <a:t> </a:t>
              </a:r>
              <a:r>
                <a:rPr lang="de-DE" sz="1600" b="0" dirty="0" err="1" smtClean="0"/>
                <a:t>Backlog</a:t>
              </a:r>
              <a:r>
                <a:rPr lang="de-DE" sz="1600" b="0" dirty="0" smtClean="0"/>
                <a:t> </a:t>
              </a:r>
              <a:r>
                <a:rPr lang="de-DE" sz="1600" b="0" dirty="0" err="1" smtClean="0"/>
                <a:t>andGoal</a:t>
              </a:r>
              <a:endParaRPr lang="de-DE" sz="1600" b="0" dirty="0"/>
            </a:p>
          </p:txBody>
        </p:sp>
        <p:sp>
          <p:nvSpPr>
            <p:cNvPr id="114766" name="Line 18"/>
            <p:cNvSpPr>
              <a:spLocks noChangeShapeType="1"/>
            </p:cNvSpPr>
            <p:nvPr/>
          </p:nvSpPr>
          <p:spPr bwMode="auto">
            <a:xfrm>
              <a:off x="3120" y="576"/>
              <a:ext cx="0" cy="816"/>
            </a:xfrm>
            <a:prstGeom prst="line">
              <a:avLst/>
            </a:prstGeom>
            <a:noFill/>
            <a:ln w="9525">
              <a:solidFill>
                <a:schemeClr val="accent1"/>
              </a:solidFill>
              <a:prstDash val="dash"/>
              <a:round/>
              <a:headEnd/>
              <a:tailEnd type="triangle" w="med" len="med"/>
            </a:ln>
          </p:spPr>
          <p:txBody>
            <a:bodyPr wrap="none" lIns="133236" tIns="66619" rIns="133236" bIns="66619">
              <a:spAutoFit/>
            </a:bodyPr>
            <a:lstStyle/>
            <a:p>
              <a:endParaRPr lang="de-DE"/>
            </a:p>
          </p:txBody>
        </p:sp>
        <p:sp>
          <p:nvSpPr>
            <p:cNvPr id="114767" name="Line 19"/>
            <p:cNvSpPr>
              <a:spLocks noChangeShapeType="1"/>
            </p:cNvSpPr>
            <p:nvPr/>
          </p:nvSpPr>
          <p:spPr bwMode="auto">
            <a:xfrm flipH="1">
              <a:off x="2311" y="528"/>
              <a:ext cx="665" cy="1152"/>
            </a:xfrm>
            <a:prstGeom prst="line">
              <a:avLst/>
            </a:prstGeom>
            <a:noFill/>
            <a:ln w="9525">
              <a:solidFill>
                <a:schemeClr val="accent1"/>
              </a:solidFill>
              <a:prstDash val="dash"/>
              <a:round/>
              <a:headEnd/>
              <a:tailEnd type="triangle" w="med" len="med"/>
            </a:ln>
          </p:spPr>
          <p:txBody>
            <a:bodyPr wrap="none" lIns="133236" tIns="66619" rIns="133236" bIns="66619">
              <a:spAutoFit/>
            </a:bodyPr>
            <a:lstStyle/>
            <a:p>
              <a:endParaRPr lang="de-DE"/>
            </a:p>
          </p:txBody>
        </p:sp>
        <p:sp>
          <p:nvSpPr>
            <p:cNvPr id="114768" name="Line 20"/>
            <p:cNvSpPr>
              <a:spLocks noChangeShapeType="1"/>
            </p:cNvSpPr>
            <p:nvPr/>
          </p:nvSpPr>
          <p:spPr bwMode="auto">
            <a:xfrm>
              <a:off x="3408" y="528"/>
              <a:ext cx="637" cy="1104"/>
            </a:xfrm>
            <a:prstGeom prst="line">
              <a:avLst/>
            </a:prstGeom>
            <a:noFill/>
            <a:ln w="9525">
              <a:solidFill>
                <a:schemeClr val="accent1"/>
              </a:solidFill>
              <a:prstDash val="dash"/>
              <a:round/>
              <a:headEnd/>
              <a:tailEnd type="triangle" w="med" len="med"/>
            </a:ln>
          </p:spPr>
          <p:txBody>
            <a:bodyPr wrap="none" lIns="133236" tIns="66619" rIns="133236" bIns="66619">
              <a:spAutoFit/>
            </a:bodyPr>
            <a:lstStyle/>
            <a:p>
              <a:endParaRPr lang="de-DE"/>
            </a:p>
          </p:txBody>
        </p:sp>
      </p:grpSp>
      <p:grpSp>
        <p:nvGrpSpPr>
          <p:cNvPr id="4" name="Group 21"/>
          <p:cNvGrpSpPr>
            <a:grpSpLocks/>
          </p:cNvGrpSpPr>
          <p:nvPr/>
        </p:nvGrpSpPr>
        <p:grpSpPr bwMode="auto">
          <a:xfrm>
            <a:off x="228600" y="1219200"/>
            <a:ext cx="8610600" cy="1035050"/>
            <a:chOff x="144" y="768"/>
            <a:chExt cx="5424" cy="652"/>
          </a:xfrm>
        </p:grpSpPr>
        <p:sp>
          <p:nvSpPr>
            <p:cNvPr id="114751" name="Text Box 22"/>
            <p:cNvSpPr txBox="1">
              <a:spLocks noChangeArrowheads="1"/>
            </p:cNvSpPr>
            <p:nvPr/>
          </p:nvSpPr>
          <p:spPr bwMode="auto">
            <a:xfrm>
              <a:off x="144" y="768"/>
              <a:ext cx="754" cy="652"/>
            </a:xfrm>
            <a:prstGeom prst="rect">
              <a:avLst/>
            </a:prstGeom>
            <a:noFill/>
            <a:ln w="9525">
              <a:noFill/>
              <a:miter lim="800000"/>
              <a:headEnd/>
              <a:tailEnd/>
            </a:ln>
          </p:spPr>
          <p:txBody>
            <a:bodyPr wrap="none" lIns="110373" tIns="55187" rIns="110373" bIns="55187">
              <a:spAutoFit/>
            </a:bodyPr>
            <a:lstStyle/>
            <a:p>
              <a:pPr algn="l"/>
              <a:r>
                <a:rPr lang="de-DE" sz="2000" b="0" i="0" dirty="0" err="1" smtClean="0"/>
                <a:t>Coord</a:t>
              </a:r>
              <a:r>
                <a:rPr lang="de-DE" sz="2000" b="0" i="0" dirty="0" smtClean="0"/>
                <a:t>. </a:t>
              </a:r>
              <a:r>
                <a:rPr lang="de-DE" sz="2000" b="0" i="0" dirty="0" err="1" smtClean="0"/>
                <a:t>of</a:t>
              </a:r>
              <a:endParaRPr lang="de-DE" sz="2000" b="0" i="0" dirty="0"/>
            </a:p>
            <a:p>
              <a:pPr algn="l"/>
              <a:r>
                <a:rPr lang="de-DE" sz="2000" b="0" i="0" dirty="0" smtClean="0"/>
                <a:t>multiple </a:t>
              </a:r>
              <a:endParaRPr lang="de-DE" sz="2000" b="0" i="0" dirty="0"/>
            </a:p>
            <a:p>
              <a:pPr algn="l"/>
              <a:r>
                <a:rPr lang="de-DE" sz="2000" b="0" i="0" dirty="0"/>
                <a:t>Teams</a:t>
              </a:r>
            </a:p>
          </p:txBody>
        </p:sp>
        <p:grpSp>
          <p:nvGrpSpPr>
            <p:cNvPr id="5" name="Group 23"/>
            <p:cNvGrpSpPr>
              <a:grpSpLocks/>
            </p:cNvGrpSpPr>
            <p:nvPr/>
          </p:nvGrpSpPr>
          <p:grpSpPr bwMode="auto">
            <a:xfrm>
              <a:off x="1104" y="816"/>
              <a:ext cx="4464" cy="465"/>
              <a:chOff x="1104" y="816"/>
              <a:chExt cx="4464" cy="465"/>
            </a:xfrm>
          </p:grpSpPr>
          <p:grpSp>
            <p:nvGrpSpPr>
              <p:cNvPr id="6" name="Group 24"/>
              <p:cNvGrpSpPr>
                <a:grpSpLocks/>
              </p:cNvGrpSpPr>
              <p:nvPr/>
            </p:nvGrpSpPr>
            <p:grpSpPr bwMode="auto">
              <a:xfrm>
                <a:off x="1104" y="816"/>
                <a:ext cx="4464" cy="432"/>
                <a:chOff x="1104" y="816"/>
                <a:chExt cx="4464" cy="432"/>
              </a:xfrm>
            </p:grpSpPr>
            <p:sp>
              <p:nvSpPr>
                <p:cNvPr id="114755" name="Rectangle 25"/>
                <p:cNvSpPr>
                  <a:spLocks noChangeArrowheads="1"/>
                </p:cNvSpPr>
                <p:nvPr/>
              </p:nvSpPr>
              <p:spPr bwMode="auto">
                <a:xfrm>
                  <a:off x="1104" y="816"/>
                  <a:ext cx="4464" cy="432"/>
                </a:xfrm>
                <a:prstGeom prst="rect">
                  <a:avLst/>
                </a:prstGeom>
                <a:solidFill>
                  <a:schemeClr val="bg1"/>
                </a:solidFill>
                <a:ln w="9525">
                  <a:noFill/>
                  <a:miter lim="800000"/>
                  <a:headEnd/>
                  <a:tailEnd/>
                </a:ln>
              </p:spPr>
              <p:txBody>
                <a:bodyPr wrap="none" lIns="133236" tIns="66619" rIns="133236" bIns="66619">
                  <a:spAutoFit/>
                </a:bodyPr>
                <a:lstStyle/>
                <a:p>
                  <a:endParaRPr lang="de-DE"/>
                </a:p>
              </p:txBody>
            </p:sp>
            <p:sp>
              <p:nvSpPr>
                <p:cNvPr id="114756" name="Line 26"/>
                <p:cNvSpPr>
                  <a:spLocks noChangeShapeType="1"/>
                </p:cNvSpPr>
                <p:nvPr/>
              </p:nvSpPr>
              <p:spPr bwMode="auto">
                <a:xfrm>
                  <a:off x="1152" y="864"/>
                  <a:ext cx="3936" cy="0"/>
                </a:xfrm>
                <a:prstGeom prst="line">
                  <a:avLst/>
                </a:prstGeom>
                <a:noFill/>
                <a:ln w="9525">
                  <a:solidFill>
                    <a:schemeClr val="tx1"/>
                  </a:solidFill>
                  <a:round/>
                  <a:headEnd/>
                  <a:tailEnd type="triangle" w="med" len="med"/>
                </a:ln>
              </p:spPr>
              <p:txBody>
                <a:bodyPr wrap="none" lIns="133236" tIns="66619" rIns="133236" bIns="66619">
                  <a:spAutoFit/>
                </a:bodyPr>
                <a:lstStyle/>
                <a:p>
                  <a:endParaRPr lang="de-DE"/>
                </a:p>
              </p:txBody>
            </p:sp>
            <p:sp>
              <p:nvSpPr>
                <p:cNvPr id="114757" name="Line 27"/>
                <p:cNvSpPr>
                  <a:spLocks noChangeShapeType="1"/>
                </p:cNvSpPr>
                <p:nvPr/>
              </p:nvSpPr>
              <p:spPr bwMode="auto">
                <a:xfrm>
                  <a:off x="1296" y="1104"/>
                  <a:ext cx="3936" cy="0"/>
                </a:xfrm>
                <a:prstGeom prst="line">
                  <a:avLst/>
                </a:prstGeom>
                <a:noFill/>
                <a:ln w="9525">
                  <a:solidFill>
                    <a:schemeClr val="tx1"/>
                  </a:solidFill>
                  <a:round/>
                  <a:headEnd/>
                  <a:tailEnd type="triangle" w="med" len="med"/>
                </a:ln>
              </p:spPr>
              <p:txBody>
                <a:bodyPr wrap="none" lIns="133236" tIns="66619" rIns="133236" bIns="66619">
                  <a:spAutoFit/>
                </a:bodyPr>
                <a:lstStyle/>
                <a:p>
                  <a:endParaRPr lang="de-DE"/>
                </a:p>
              </p:txBody>
            </p:sp>
            <p:sp>
              <p:nvSpPr>
                <p:cNvPr id="114758" name="Line 28"/>
                <p:cNvSpPr>
                  <a:spLocks noChangeShapeType="1"/>
                </p:cNvSpPr>
                <p:nvPr/>
              </p:nvSpPr>
              <p:spPr bwMode="auto">
                <a:xfrm>
                  <a:off x="1392" y="1008"/>
                  <a:ext cx="3936" cy="0"/>
                </a:xfrm>
                <a:prstGeom prst="line">
                  <a:avLst/>
                </a:prstGeom>
                <a:noFill/>
                <a:ln w="9525">
                  <a:solidFill>
                    <a:schemeClr val="tx1"/>
                  </a:solidFill>
                  <a:round/>
                  <a:headEnd/>
                  <a:tailEnd type="triangle" w="med" len="med"/>
                </a:ln>
              </p:spPr>
              <p:txBody>
                <a:bodyPr wrap="none" lIns="133236" tIns="66619" rIns="133236" bIns="66619">
                  <a:spAutoFit/>
                </a:bodyPr>
                <a:lstStyle/>
                <a:p>
                  <a:endParaRPr lang="de-DE"/>
                </a:p>
              </p:txBody>
            </p:sp>
          </p:grpSp>
          <p:sp>
            <p:nvSpPr>
              <p:cNvPr id="114754" name="Text Box 29"/>
              <p:cNvSpPr txBox="1">
                <a:spLocks noChangeArrowheads="1"/>
              </p:cNvSpPr>
              <p:nvPr/>
            </p:nvSpPr>
            <p:spPr bwMode="auto">
              <a:xfrm>
                <a:off x="1344" y="1056"/>
                <a:ext cx="3191" cy="225"/>
              </a:xfrm>
              <a:prstGeom prst="rect">
                <a:avLst/>
              </a:prstGeom>
              <a:solidFill>
                <a:schemeClr val="bg1"/>
              </a:solidFill>
              <a:ln w="9525">
                <a:noFill/>
                <a:miter lim="800000"/>
                <a:headEnd/>
                <a:tailEnd/>
              </a:ln>
            </p:spPr>
            <p:txBody>
              <a:bodyPr wrap="none" lIns="110373" tIns="55187" rIns="110373" bIns="55187">
                <a:spAutoFit/>
              </a:bodyPr>
              <a:lstStyle/>
              <a:p>
                <a:pPr algn="l"/>
                <a:r>
                  <a:rPr lang="de-DE" sz="1600" b="0" dirty="0" smtClean="0"/>
                  <a:t>Multiple SCRUM</a:t>
                </a:r>
                <a:r>
                  <a:rPr lang="de-DE" sz="1600" b="0" dirty="0"/>
                  <a:t>-Teams </a:t>
                </a:r>
                <a:r>
                  <a:rPr lang="de-DE" sz="1600" b="0" dirty="0" err="1" smtClean="0"/>
                  <a:t>sprint</a:t>
                </a:r>
                <a:r>
                  <a:rPr lang="de-DE" sz="1600" b="0" dirty="0" smtClean="0"/>
                  <a:t> in </a:t>
                </a:r>
                <a:r>
                  <a:rPr lang="de-DE" sz="1600" b="0" dirty="0"/>
                  <a:t>parallel. Master-SCRUMs</a:t>
                </a:r>
              </a:p>
            </p:txBody>
          </p:sp>
        </p:grpSp>
      </p:grpSp>
      <p:grpSp>
        <p:nvGrpSpPr>
          <p:cNvPr id="7" name="Group 30"/>
          <p:cNvGrpSpPr>
            <a:grpSpLocks/>
          </p:cNvGrpSpPr>
          <p:nvPr/>
        </p:nvGrpSpPr>
        <p:grpSpPr bwMode="auto">
          <a:xfrm>
            <a:off x="228600" y="4800600"/>
            <a:ext cx="8915400" cy="1387475"/>
            <a:chOff x="178" y="3528"/>
            <a:chExt cx="6950" cy="1020"/>
          </a:xfrm>
        </p:grpSpPr>
        <p:sp>
          <p:nvSpPr>
            <p:cNvPr id="114742" name="Rectangle 31"/>
            <p:cNvSpPr>
              <a:spLocks noChangeArrowheads="1"/>
            </p:cNvSpPr>
            <p:nvPr/>
          </p:nvSpPr>
          <p:spPr bwMode="auto">
            <a:xfrm>
              <a:off x="2970" y="4144"/>
              <a:ext cx="3980" cy="224"/>
            </a:xfrm>
            <a:prstGeom prst="rect">
              <a:avLst/>
            </a:prstGeom>
            <a:solidFill>
              <a:srgbClr val="D5E6FF"/>
            </a:solidFill>
            <a:ln w="9525">
              <a:solidFill>
                <a:schemeClr val="tx1"/>
              </a:solidFill>
              <a:miter lim="800000"/>
              <a:headEnd/>
              <a:tailEnd/>
            </a:ln>
          </p:spPr>
          <p:txBody>
            <a:bodyPr wrap="none" lIns="133231" tIns="66617" rIns="133231" bIns="66617" anchor="ctr"/>
            <a:lstStyle/>
            <a:p>
              <a:r>
                <a:rPr lang="de-DE" sz="1600" b="0" dirty="0" err="1" smtClean="0"/>
                <a:t>Workday</a:t>
              </a:r>
              <a:endParaRPr lang="de-DE" sz="1600" b="0" dirty="0"/>
            </a:p>
          </p:txBody>
        </p:sp>
        <p:sp>
          <p:nvSpPr>
            <p:cNvPr id="114743" name="Text Box 32"/>
            <p:cNvSpPr txBox="1">
              <a:spLocks noChangeArrowheads="1"/>
            </p:cNvSpPr>
            <p:nvPr/>
          </p:nvSpPr>
          <p:spPr bwMode="auto">
            <a:xfrm>
              <a:off x="178" y="4032"/>
              <a:ext cx="1917" cy="516"/>
            </a:xfrm>
            <a:prstGeom prst="rect">
              <a:avLst/>
            </a:prstGeom>
            <a:noFill/>
            <a:ln w="9525">
              <a:noFill/>
              <a:miter lim="800000"/>
              <a:headEnd/>
              <a:tailEnd/>
            </a:ln>
          </p:spPr>
          <p:txBody>
            <a:bodyPr wrap="none" lIns="133231" tIns="66617" rIns="133231" bIns="66617" anchor="ctr"/>
            <a:lstStyle/>
            <a:p>
              <a:pPr algn="l"/>
              <a:r>
                <a:rPr lang="de-DE" sz="2000" b="0" i="0" dirty="0" smtClean="0"/>
                <a:t>A </a:t>
              </a:r>
              <a:r>
                <a:rPr lang="de-DE" sz="2000" b="0" i="0" dirty="0" err="1" smtClean="0"/>
                <a:t>workday</a:t>
              </a:r>
              <a:r>
                <a:rPr lang="de-DE" sz="2000" b="0" i="0" dirty="0" smtClean="0"/>
                <a:t>:</a:t>
              </a:r>
              <a:endParaRPr lang="de-DE" sz="2000" b="0" i="0" dirty="0"/>
            </a:p>
            <a:p>
              <a:pPr algn="l"/>
              <a:r>
                <a:rPr lang="de-DE" sz="2000" b="0" i="0" dirty="0"/>
                <a:t>SCRUM </a:t>
              </a:r>
              <a:r>
                <a:rPr lang="de-DE" sz="2000" b="0" i="0" dirty="0" err="1" smtClean="0"/>
                <a:t>to</a:t>
              </a:r>
              <a:r>
                <a:rPr lang="de-DE" sz="2000" b="0" i="0" dirty="0" smtClean="0"/>
                <a:t> SCRUM</a:t>
              </a:r>
              <a:endParaRPr lang="de-DE" sz="2000" b="0" i="0" dirty="0"/>
            </a:p>
          </p:txBody>
        </p:sp>
        <p:sp>
          <p:nvSpPr>
            <p:cNvPr id="114744" name="Rectangle 33"/>
            <p:cNvSpPr>
              <a:spLocks noChangeArrowheads="1"/>
            </p:cNvSpPr>
            <p:nvPr/>
          </p:nvSpPr>
          <p:spPr bwMode="auto">
            <a:xfrm>
              <a:off x="5940" y="4144"/>
              <a:ext cx="356" cy="224"/>
            </a:xfrm>
            <a:prstGeom prst="rect">
              <a:avLst/>
            </a:prstGeom>
            <a:solidFill>
              <a:schemeClr val="accent1"/>
            </a:solidFill>
            <a:ln w="9525">
              <a:solidFill>
                <a:schemeClr val="tx1"/>
              </a:solidFill>
              <a:miter lim="800000"/>
              <a:headEnd/>
              <a:tailEnd/>
            </a:ln>
          </p:spPr>
          <p:txBody>
            <a:bodyPr wrap="none" lIns="160829" tIns="80416" rIns="160829" bIns="80416" anchor="ctr"/>
            <a:lstStyle/>
            <a:p>
              <a:endParaRPr lang="de-DE"/>
            </a:p>
          </p:txBody>
        </p:sp>
        <p:sp>
          <p:nvSpPr>
            <p:cNvPr id="114745" name="Rectangle 34"/>
            <p:cNvSpPr>
              <a:spLocks noChangeArrowheads="1"/>
            </p:cNvSpPr>
            <p:nvPr/>
          </p:nvSpPr>
          <p:spPr bwMode="auto">
            <a:xfrm>
              <a:off x="5405" y="4144"/>
              <a:ext cx="357" cy="224"/>
            </a:xfrm>
            <a:prstGeom prst="rect">
              <a:avLst/>
            </a:prstGeom>
            <a:solidFill>
              <a:srgbClr val="FFFF66"/>
            </a:solidFill>
            <a:ln w="9525">
              <a:solidFill>
                <a:schemeClr val="tx1"/>
              </a:solidFill>
              <a:miter lim="800000"/>
              <a:headEnd/>
              <a:tailEnd/>
            </a:ln>
          </p:spPr>
          <p:txBody>
            <a:bodyPr wrap="none" lIns="160829" tIns="80416" rIns="160829" bIns="80416" anchor="ctr"/>
            <a:lstStyle/>
            <a:p>
              <a:endParaRPr lang="de-DE"/>
            </a:p>
          </p:txBody>
        </p:sp>
        <p:sp>
          <p:nvSpPr>
            <p:cNvPr id="114746" name="Rectangle 35"/>
            <p:cNvSpPr>
              <a:spLocks noChangeArrowheads="1"/>
            </p:cNvSpPr>
            <p:nvPr/>
          </p:nvSpPr>
          <p:spPr bwMode="auto">
            <a:xfrm>
              <a:off x="6475" y="4144"/>
              <a:ext cx="475" cy="224"/>
            </a:xfrm>
            <a:prstGeom prst="rect">
              <a:avLst/>
            </a:prstGeom>
            <a:solidFill>
              <a:schemeClr val="accent2"/>
            </a:solidFill>
            <a:ln w="9525">
              <a:solidFill>
                <a:schemeClr val="tx1"/>
              </a:solidFill>
              <a:miter lim="800000"/>
              <a:headEnd/>
              <a:tailEnd/>
            </a:ln>
          </p:spPr>
          <p:txBody>
            <a:bodyPr wrap="none" lIns="160829" tIns="80416" rIns="160829" bIns="80416" anchor="ctr"/>
            <a:lstStyle/>
            <a:p>
              <a:endParaRPr lang="de-DE"/>
            </a:p>
          </p:txBody>
        </p:sp>
        <p:sp>
          <p:nvSpPr>
            <p:cNvPr id="114747" name="Text Box 36"/>
            <p:cNvSpPr txBox="1">
              <a:spLocks noChangeArrowheads="1"/>
            </p:cNvSpPr>
            <p:nvPr/>
          </p:nvSpPr>
          <p:spPr bwMode="auto">
            <a:xfrm>
              <a:off x="5345" y="3752"/>
              <a:ext cx="1783" cy="427"/>
            </a:xfrm>
            <a:prstGeom prst="rect">
              <a:avLst/>
            </a:prstGeom>
            <a:noFill/>
            <a:ln w="9525">
              <a:noFill/>
              <a:miter lim="800000"/>
              <a:headEnd/>
              <a:tailEnd/>
            </a:ln>
          </p:spPr>
          <p:txBody>
            <a:bodyPr wrap="none" lIns="133231" tIns="66617" rIns="133231" bIns="66617" anchor="ctr"/>
            <a:lstStyle/>
            <a:p>
              <a:pPr algn="l"/>
              <a:r>
                <a:rPr lang="de-DE" sz="1600" b="0" dirty="0" err="1"/>
                <a:t>Dailiy</a:t>
              </a:r>
              <a:r>
                <a:rPr lang="de-DE" sz="1600" b="0" dirty="0"/>
                <a:t>   SCRUM  </a:t>
              </a:r>
              <a:r>
                <a:rPr lang="de-DE" sz="1600" b="0" dirty="0" smtClean="0"/>
                <a:t>Post-</a:t>
              </a:r>
              <a:endParaRPr lang="de-DE" sz="1600" b="0" dirty="0"/>
            </a:p>
            <a:p>
              <a:pPr algn="l"/>
              <a:r>
                <a:rPr lang="de-DE" sz="1600" b="0" dirty="0" err="1"/>
                <a:t>Build</a:t>
              </a:r>
              <a:r>
                <a:rPr lang="de-DE" sz="1600" b="0" dirty="0"/>
                <a:t>   (15 min.)  </a:t>
              </a:r>
              <a:r>
                <a:rPr lang="de-DE" sz="1600" b="0" dirty="0" err="1" smtClean="0"/>
                <a:t>discuss</a:t>
              </a:r>
              <a:r>
                <a:rPr lang="de-DE" sz="1600" b="0" dirty="0" smtClean="0"/>
                <a:t>.</a:t>
              </a:r>
              <a:endParaRPr lang="de-DE" sz="1600" b="0" dirty="0"/>
            </a:p>
          </p:txBody>
        </p:sp>
        <p:sp>
          <p:nvSpPr>
            <p:cNvPr id="114748" name="Line 37"/>
            <p:cNvSpPr>
              <a:spLocks noChangeShapeType="1"/>
            </p:cNvSpPr>
            <p:nvPr/>
          </p:nvSpPr>
          <p:spPr bwMode="auto">
            <a:xfrm flipH="1">
              <a:off x="2970" y="3528"/>
              <a:ext cx="2138" cy="560"/>
            </a:xfrm>
            <a:prstGeom prst="line">
              <a:avLst/>
            </a:prstGeom>
            <a:noFill/>
            <a:ln w="9525">
              <a:solidFill>
                <a:schemeClr val="accent1"/>
              </a:solidFill>
              <a:prstDash val="dash"/>
              <a:round/>
              <a:headEnd/>
              <a:tailEnd type="triangle" w="med" len="med"/>
            </a:ln>
          </p:spPr>
          <p:txBody>
            <a:bodyPr wrap="none" lIns="160829" tIns="80416" rIns="160829" bIns="80416" anchor="ctr"/>
            <a:lstStyle/>
            <a:p>
              <a:endParaRPr lang="de-DE"/>
            </a:p>
          </p:txBody>
        </p:sp>
        <p:sp>
          <p:nvSpPr>
            <p:cNvPr id="114749" name="Line 38"/>
            <p:cNvSpPr>
              <a:spLocks noChangeShapeType="1"/>
            </p:cNvSpPr>
            <p:nvPr/>
          </p:nvSpPr>
          <p:spPr bwMode="auto">
            <a:xfrm>
              <a:off x="2970" y="4088"/>
              <a:ext cx="0" cy="0"/>
            </a:xfrm>
            <a:prstGeom prst="line">
              <a:avLst/>
            </a:prstGeom>
            <a:noFill/>
            <a:ln w="9525">
              <a:solidFill>
                <a:schemeClr val="tx1"/>
              </a:solidFill>
              <a:round/>
              <a:headEnd/>
              <a:tailEnd type="triangle" w="med" len="med"/>
            </a:ln>
          </p:spPr>
          <p:txBody>
            <a:bodyPr wrap="none" lIns="160829" tIns="80416" rIns="160829" bIns="80416" anchor="ctr"/>
            <a:lstStyle/>
            <a:p>
              <a:endParaRPr lang="de-DE"/>
            </a:p>
          </p:txBody>
        </p:sp>
        <p:sp>
          <p:nvSpPr>
            <p:cNvPr id="114750" name="Line 39"/>
            <p:cNvSpPr>
              <a:spLocks noChangeShapeType="1"/>
            </p:cNvSpPr>
            <p:nvPr/>
          </p:nvSpPr>
          <p:spPr bwMode="auto">
            <a:xfrm>
              <a:off x="5227" y="3528"/>
              <a:ext cx="1604" cy="224"/>
            </a:xfrm>
            <a:prstGeom prst="line">
              <a:avLst/>
            </a:prstGeom>
            <a:noFill/>
            <a:ln w="9525">
              <a:solidFill>
                <a:schemeClr val="accent1"/>
              </a:solidFill>
              <a:prstDash val="dash"/>
              <a:round/>
              <a:headEnd/>
              <a:tailEnd type="triangle" w="med" len="med"/>
            </a:ln>
          </p:spPr>
          <p:txBody>
            <a:bodyPr wrap="none" lIns="160829" tIns="80416" rIns="160829" bIns="80416" anchor="ctr"/>
            <a:lstStyle/>
            <a:p>
              <a:endParaRPr lang="de-DE"/>
            </a:p>
          </p:txBody>
        </p:sp>
      </p:grpSp>
      <p:grpSp>
        <p:nvGrpSpPr>
          <p:cNvPr id="8" name="Group 40"/>
          <p:cNvGrpSpPr>
            <a:grpSpLocks/>
          </p:cNvGrpSpPr>
          <p:nvPr/>
        </p:nvGrpSpPr>
        <p:grpSpPr bwMode="auto">
          <a:xfrm>
            <a:off x="228600" y="3200400"/>
            <a:ext cx="8945563" cy="1768475"/>
            <a:chOff x="144" y="2016"/>
            <a:chExt cx="5636" cy="1114"/>
          </a:xfrm>
        </p:grpSpPr>
        <p:grpSp>
          <p:nvGrpSpPr>
            <p:cNvPr id="9" name="Group 41"/>
            <p:cNvGrpSpPr>
              <a:grpSpLocks/>
            </p:cNvGrpSpPr>
            <p:nvPr/>
          </p:nvGrpSpPr>
          <p:grpSpPr bwMode="auto">
            <a:xfrm>
              <a:off x="144" y="2016"/>
              <a:ext cx="5636" cy="1114"/>
              <a:chOff x="144" y="2016"/>
              <a:chExt cx="5636" cy="1114"/>
            </a:xfrm>
          </p:grpSpPr>
          <p:sp>
            <p:nvSpPr>
              <p:cNvPr id="114701" name="Line 42"/>
              <p:cNvSpPr>
                <a:spLocks noChangeShapeType="1"/>
              </p:cNvSpPr>
              <p:nvPr/>
            </p:nvSpPr>
            <p:spPr bwMode="auto">
              <a:xfrm>
                <a:off x="1584" y="2928"/>
                <a:ext cx="3936" cy="0"/>
              </a:xfrm>
              <a:prstGeom prst="line">
                <a:avLst/>
              </a:prstGeom>
              <a:noFill/>
              <a:ln w="28575">
                <a:solidFill>
                  <a:schemeClr val="tx1"/>
                </a:solidFill>
                <a:round/>
                <a:headEnd/>
                <a:tailEnd type="triangle" w="med" len="med"/>
              </a:ln>
            </p:spPr>
            <p:txBody>
              <a:bodyPr wrap="none" lIns="194137" tIns="97070" rIns="194137" bIns="97070">
                <a:spAutoFit/>
              </a:bodyPr>
              <a:lstStyle/>
              <a:p>
                <a:endParaRPr lang="de-DE"/>
              </a:p>
            </p:txBody>
          </p:sp>
          <p:sp>
            <p:nvSpPr>
              <p:cNvPr id="114702" name="Text Box 43"/>
              <p:cNvSpPr txBox="1">
                <a:spLocks noChangeArrowheads="1"/>
              </p:cNvSpPr>
              <p:nvPr/>
            </p:nvSpPr>
            <p:spPr bwMode="auto">
              <a:xfrm>
                <a:off x="144" y="2688"/>
                <a:ext cx="1290" cy="442"/>
              </a:xfrm>
              <a:prstGeom prst="rect">
                <a:avLst/>
              </a:prstGeom>
              <a:noFill/>
              <a:ln w="9525">
                <a:noFill/>
                <a:miter lim="800000"/>
                <a:headEnd/>
                <a:tailEnd/>
              </a:ln>
            </p:spPr>
            <p:txBody>
              <a:bodyPr wrap="none" lIns="160823" tIns="80413" rIns="160823" bIns="80413">
                <a:spAutoFit/>
              </a:bodyPr>
              <a:lstStyle/>
              <a:p>
                <a:pPr algn="l"/>
                <a:r>
                  <a:rPr lang="de-DE" sz="2000" b="0" i="0"/>
                  <a:t>SPRINT im</a:t>
                </a:r>
              </a:p>
              <a:p>
                <a:pPr algn="l"/>
                <a:r>
                  <a:rPr lang="de-DE" sz="2000" b="0" i="0"/>
                  <a:t>30 SCRUM-Takt</a:t>
                </a:r>
              </a:p>
            </p:txBody>
          </p:sp>
          <p:sp>
            <p:nvSpPr>
              <p:cNvPr id="114703" name="Rectangle 44"/>
              <p:cNvSpPr>
                <a:spLocks noChangeArrowheads="1"/>
              </p:cNvSpPr>
              <p:nvPr/>
            </p:nvSpPr>
            <p:spPr bwMode="auto">
              <a:xfrm>
                <a:off x="1680" y="2832"/>
                <a:ext cx="288" cy="192"/>
              </a:xfrm>
              <a:prstGeom prst="rect">
                <a:avLst/>
              </a:prstGeom>
              <a:solidFill>
                <a:schemeClr val="accent1"/>
              </a:solidFill>
              <a:ln w="9525">
                <a:solidFill>
                  <a:schemeClr val="tx1"/>
                </a:solidFill>
                <a:miter lim="800000"/>
                <a:headEnd/>
                <a:tailEnd/>
              </a:ln>
            </p:spPr>
            <p:txBody>
              <a:bodyPr wrap="none" lIns="194137" tIns="97070" rIns="194137" bIns="97070">
                <a:spAutoFit/>
              </a:bodyPr>
              <a:lstStyle/>
              <a:p>
                <a:endParaRPr lang="de-DE"/>
              </a:p>
            </p:txBody>
          </p:sp>
          <p:sp>
            <p:nvSpPr>
              <p:cNvPr id="114704" name="Rectangle 45"/>
              <p:cNvSpPr>
                <a:spLocks noChangeArrowheads="1"/>
              </p:cNvSpPr>
              <p:nvPr/>
            </p:nvSpPr>
            <p:spPr bwMode="auto">
              <a:xfrm>
                <a:off x="5136" y="2832"/>
                <a:ext cx="288" cy="192"/>
              </a:xfrm>
              <a:prstGeom prst="rect">
                <a:avLst/>
              </a:prstGeom>
              <a:solidFill>
                <a:schemeClr val="accent1"/>
              </a:solidFill>
              <a:ln w="9525">
                <a:solidFill>
                  <a:schemeClr val="tx1"/>
                </a:solidFill>
                <a:miter lim="800000"/>
                <a:headEnd/>
                <a:tailEnd/>
              </a:ln>
            </p:spPr>
            <p:txBody>
              <a:bodyPr wrap="none" lIns="194137" tIns="97070" rIns="194137" bIns="97070">
                <a:spAutoFit/>
              </a:bodyPr>
              <a:lstStyle/>
              <a:p>
                <a:endParaRPr lang="de-DE"/>
              </a:p>
            </p:txBody>
          </p:sp>
          <p:sp>
            <p:nvSpPr>
              <p:cNvPr id="114705" name="Line 46"/>
              <p:cNvSpPr>
                <a:spLocks noChangeShapeType="1"/>
              </p:cNvSpPr>
              <p:nvPr/>
            </p:nvSpPr>
            <p:spPr bwMode="auto">
              <a:xfrm>
                <a:off x="240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06" name="Line 47"/>
              <p:cNvSpPr>
                <a:spLocks noChangeShapeType="1"/>
              </p:cNvSpPr>
              <p:nvPr/>
            </p:nvSpPr>
            <p:spPr bwMode="auto">
              <a:xfrm>
                <a:off x="230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07" name="Line 48"/>
              <p:cNvSpPr>
                <a:spLocks noChangeShapeType="1"/>
              </p:cNvSpPr>
              <p:nvPr/>
            </p:nvSpPr>
            <p:spPr bwMode="auto">
              <a:xfrm>
                <a:off x="220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08" name="Line 49"/>
              <p:cNvSpPr>
                <a:spLocks noChangeShapeType="1"/>
              </p:cNvSpPr>
              <p:nvPr/>
            </p:nvSpPr>
            <p:spPr bwMode="auto">
              <a:xfrm>
                <a:off x="211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09" name="Line 50"/>
              <p:cNvSpPr>
                <a:spLocks noChangeShapeType="1"/>
              </p:cNvSpPr>
              <p:nvPr/>
            </p:nvSpPr>
            <p:spPr bwMode="auto">
              <a:xfrm>
                <a:off x="201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0" name="Line 51"/>
              <p:cNvSpPr>
                <a:spLocks noChangeShapeType="1"/>
              </p:cNvSpPr>
              <p:nvPr/>
            </p:nvSpPr>
            <p:spPr bwMode="auto">
              <a:xfrm>
                <a:off x="288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1" name="Line 52"/>
              <p:cNvSpPr>
                <a:spLocks noChangeShapeType="1"/>
              </p:cNvSpPr>
              <p:nvPr/>
            </p:nvSpPr>
            <p:spPr bwMode="auto">
              <a:xfrm>
                <a:off x="278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2" name="Line 53"/>
              <p:cNvSpPr>
                <a:spLocks noChangeShapeType="1"/>
              </p:cNvSpPr>
              <p:nvPr/>
            </p:nvSpPr>
            <p:spPr bwMode="auto">
              <a:xfrm>
                <a:off x="268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3" name="Line 54"/>
              <p:cNvSpPr>
                <a:spLocks noChangeShapeType="1"/>
              </p:cNvSpPr>
              <p:nvPr/>
            </p:nvSpPr>
            <p:spPr bwMode="auto">
              <a:xfrm>
                <a:off x="259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4" name="Line 55"/>
              <p:cNvSpPr>
                <a:spLocks noChangeShapeType="1"/>
              </p:cNvSpPr>
              <p:nvPr/>
            </p:nvSpPr>
            <p:spPr bwMode="auto">
              <a:xfrm>
                <a:off x="249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5" name="Line 56"/>
              <p:cNvSpPr>
                <a:spLocks noChangeShapeType="1"/>
              </p:cNvSpPr>
              <p:nvPr/>
            </p:nvSpPr>
            <p:spPr bwMode="auto">
              <a:xfrm>
                <a:off x="336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6" name="Line 57"/>
              <p:cNvSpPr>
                <a:spLocks noChangeShapeType="1"/>
              </p:cNvSpPr>
              <p:nvPr/>
            </p:nvSpPr>
            <p:spPr bwMode="auto">
              <a:xfrm>
                <a:off x="326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7" name="Line 58"/>
              <p:cNvSpPr>
                <a:spLocks noChangeShapeType="1"/>
              </p:cNvSpPr>
              <p:nvPr/>
            </p:nvSpPr>
            <p:spPr bwMode="auto">
              <a:xfrm>
                <a:off x="316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8" name="Line 59"/>
              <p:cNvSpPr>
                <a:spLocks noChangeShapeType="1"/>
              </p:cNvSpPr>
              <p:nvPr/>
            </p:nvSpPr>
            <p:spPr bwMode="auto">
              <a:xfrm>
                <a:off x="307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9" name="Line 60"/>
              <p:cNvSpPr>
                <a:spLocks noChangeShapeType="1"/>
              </p:cNvSpPr>
              <p:nvPr/>
            </p:nvSpPr>
            <p:spPr bwMode="auto">
              <a:xfrm>
                <a:off x="297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0" name="Line 61"/>
              <p:cNvSpPr>
                <a:spLocks noChangeShapeType="1"/>
              </p:cNvSpPr>
              <p:nvPr/>
            </p:nvSpPr>
            <p:spPr bwMode="auto">
              <a:xfrm>
                <a:off x="384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1" name="Line 62"/>
              <p:cNvSpPr>
                <a:spLocks noChangeShapeType="1"/>
              </p:cNvSpPr>
              <p:nvPr/>
            </p:nvSpPr>
            <p:spPr bwMode="auto">
              <a:xfrm>
                <a:off x="374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2" name="Line 63"/>
              <p:cNvSpPr>
                <a:spLocks noChangeShapeType="1"/>
              </p:cNvSpPr>
              <p:nvPr/>
            </p:nvSpPr>
            <p:spPr bwMode="auto">
              <a:xfrm>
                <a:off x="364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3" name="Line 64"/>
              <p:cNvSpPr>
                <a:spLocks noChangeShapeType="1"/>
              </p:cNvSpPr>
              <p:nvPr/>
            </p:nvSpPr>
            <p:spPr bwMode="auto">
              <a:xfrm>
                <a:off x="355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4" name="Line 65"/>
              <p:cNvSpPr>
                <a:spLocks noChangeShapeType="1"/>
              </p:cNvSpPr>
              <p:nvPr/>
            </p:nvSpPr>
            <p:spPr bwMode="auto">
              <a:xfrm>
                <a:off x="345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5" name="Line 66"/>
              <p:cNvSpPr>
                <a:spLocks noChangeShapeType="1"/>
              </p:cNvSpPr>
              <p:nvPr/>
            </p:nvSpPr>
            <p:spPr bwMode="auto">
              <a:xfrm>
                <a:off x="432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6" name="Line 67"/>
              <p:cNvSpPr>
                <a:spLocks noChangeShapeType="1"/>
              </p:cNvSpPr>
              <p:nvPr/>
            </p:nvSpPr>
            <p:spPr bwMode="auto">
              <a:xfrm>
                <a:off x="422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7" name="Line 68"/>
              <p:cNvSpPr>
                <a:spLocks noChangeShapeType="1"/>
              </p:cNvSpPr>
              <p:nvPr/>
            </p:nvSpPr>
            <p:spPr bwMode="auto">
              <a:xfrm>
                <a:off x="412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8" name="Line 69"/>
              <p:cNvSpPr>
                <a:spLocks noChangeShapeType="1"/>
              </p:cNvSpPr>
              <p:nvPr/>
            </p:nvSpPr>
            <p:spPr bwMode="auto">
              <a:xfrm>
                <a:off x="403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9" name="Line 70"/>
              <p:cNvSpPr>
                <a:spLocks noChangeShapeType="1"/>
              </p:cNvSpPr>
              <p:nvPr/>
            </p:nvSpPr>
            <p:spPr bwMode="auto">
              <a:xfrm>
                <a:off x="393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0" name="Line 71"/>
              <p:cNvSpPr>
                <a:spLocks noChangeShapeType="1"/>
              </p:cNvSpPr>
              <p:nvPr/>
            </p:nvSpPr>
            <p:spPr bwMode="auto">
              <a:xfrm>
                <a:off x="480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1" name="Line 72"/>
              <p:cNvSpPr>
                <a:spLocks noChangeShapeType="1"/>
              </p:cNvSpPr>
              <p:nvPr/>
            </p:nvSpPr>
            <p:spPr bwMode="auto">
              <a:xfrm>
                <a:off x="470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2" name="Line 73"/>
              <p:cNvSpPr>
                <a:spLocks noChangeShapeType="1"/>
              </p:cNvSpPr>
              <p:nvPr/>
            </p:nvSpPr>
            <p:spPr bwMode="auto">
              <a:xfrm>
                <a:off x="460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3" name="Line 74"/>
              <p:cNvSpPr>
                <a:spLocks noChangeShapeType="1"/>
              </p:cNvSpPr>
              <p:nvPr/>
            </p:nvSpPr>
            <p:spPr bwMode="auto">
              <a:xfrm>
                <a:off x="451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4" name="Line 75"/>
              <p:cNvSpPr>
                <a:spLocks noChangeShapeType="1"/>
              </p:cNvSpPr>
              <p:nvPr/>
            </p:nvSpPr>
            <p:spPr bwMode="auto">
              <a:xfrm>
                <a:off x="441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5" name="Line 76"/>
              <p:cNvSpPr>
                <a:spLocks noChangeShapeType="1"/>
              </p:cNvSpPr>
              <p:nvPr/>
            </p:nvSpPr>
            <p:spPr bwMode="auto">
              <a:xfrm>
                <a:off x="508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6" name="Line 77"/>
              <p:cNvSpPr>
                <a:spLocks noChangeShapeType="1"/>
              </p:cNvSpPr>
              <p:nvPr/>
            </p:nvSpPr>
            <p:spPr bwMode="auto">
              <a:xfrm>
                <a:off x="499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7" name="Line 78"/>
              <p:cNvSpPr>
                <a:spLocks noChangeShapeType="1"/>
              </p:cNvSpPr>
              <p:nvPr/>
            </p:nvSpPr>
            <p:spPr bwMode="auto">
              <a:xfrm>
                <a:off x="489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8" name="Line 79"/>
              <p:cNvSpPr>
                <a:spLocks noChangeShapeType="1"/>
              </p:cNvSpPr>
              <p:nvPr/>
            </p:nvSpPr>
            <p:spPr bwMode="auto">
              <a:xfrm flipH="1">
                <a:off x="1824" y="2016"/>
                <a:ext cx="864" cy="816"/>
              </a:xfrm>
              <a:prstGeom prst="line">
                <a:avLst/>
              </a:prstGeom>
              <a:noFill/>
              <a:ln w="9525">
                <a:solidFill>
                  <a:schemeClr val="accent1"/>
                </a:solidFill>
                <a:prstDash val="dash"/>
                <a:round/>
                <a:headEnd/>
                <a:tailEnd type="triangle" w="med" len="med"/>
              </a:ln>
            </p:spPr>
            <p:txBody>
              <a:bodyPr wrap="none" lIns="194137" tIns="97070" rIns="194137" bIns="97070">
                <a:spAutoFit/>
              </a:bodyPr>
              <a:lstStyle/>
              <a:p>
                <a:endParaRPr lang="de-DE"/>
              </a:p>
            </p:txBody>
          </p:sp>
          <p:sp>
            <p:nvSpPr>
              <p:cNvPr id="114739" name="Line 80"/>
              <p:cNvSpPr>
                <a:spLocks noChangeShapeType="1"/>
              </p:cNvSpPr>
              <p:nvPr/>
            </p:nvSpPr>
            <p:spPr bwMode="auto">
              <a:xfrm>
                <a:off x="3792" y="2016"/>
                <a:ext cx="1488" cy="816"/>
              </a:xfrm>
              <a:prstGeom prst="line">
                <a:avLst/>
              </a:prstGeom>
              <a:noFill/>
              <a:ln w="9525">
                <a:solidFill>
                  <a:schemeClr val="accent1"/>
                </a:solidFill>
                <a:prstDash val="dash"/>
                <a:round/>
                <a:headEnd/>
                <a:tailEnd type="triangle" w="med" len="med"/>
              </a:ln>
            </p:spPr>
            <p:txBody>
              <a:bodyPr wrap="none" lIns="194137" tIns="97070" rIns="194137" bIns="97070">
                <a:spAutoFit/>
              </a:bodyPr>
              <a:lstStyle/>
              <a:p>
                <a:endParaRPr lang="de-DE"/>
              </a:p>
            </p:txBody>
          </p:sp>
          <p:sp>
            <p:nvSpPr>
              <p:cNvPr id="114740" name="Text Box 81"/>
              <p:cNvSpPr txBox="1">
                <a:spLocks noChangeArrowheads="1"/>
              </p:cNvSpPr>
              <p:nvPr/>
            </p:nvSpPr>
            <p:spPr bwMode="auto">
              <a:xfrm>
                <a:off x="1526" y="2486"/>
                <a:ext cx="657" cy="257"/>
              </a:xfrm>
              <a:prstGeom prst="rect">
                <a:avLst/>
              </a:prstGeom>
              <a:noFill/>
              <a:ln w="9525">
                <a:noFill/>
                <a:miter lim="800000"/>
                <a:headEnd/>
                <a:tailEnd/>
              </a:ln>
            </p:spPr>
            <p:txBody>
              <a:bodyPr wrap="none" lIns="160823" tIns="80413" rIns="160823" bIns="80413">
                <a:spAutoFit/>
              </a:bodyPr>
              <a:lstStyle/>
              <a:p>
                <a:pPr algn="l"/>
                <a:r>
                  <a:rPr lang="de-DE" sz="1600" b="0" dirty="0" err="1" smtClean="0"/>
                  <a:t>Planning</a:t>
                </a:r>
                <a:endParaRPr lang="de-DE" sz="1600" b="0" dirty="0"/>
              </a:p>
            </p:txBody>
          </p:sp>
          <p:sp>
            <p:nvSpPr>
              <p:cNvPr id="114741" name="Text Box 82"/>
              <p:cNvSpPr txBox="1">
                <a:spLocks noChangeArrowheads="1"/>
              </p:cNvSpPr>
              <p:nvPr/>
            </p:nvSpPr>
            <p:spPr bwMode="auto">
              <a:xfrm>
                <a:off x="4982" y="2342"/>
                <a:ext cx="798" cy="410"/>
              </a:xfrm>
              <a:prstGeom prst="rect">
                <a:avLst/>
              </a:prstGeom>
              <a:noFill/>
              <a:ln w="9525">
                <a:noFill/>
                <a:miter lim="800000"/>
                <a:headEnd/>
                <a:tailEnd/>
              </a:ln>
            </p:spPr>
            <p:txBody>
              <a:bodyPr wrap="none" lIns="160823" tIns="80413" rIns="160823" bIns="80413">
                <a:spAutoFit/>
              </a:bodyPr>
              <a:lstStyle/>
              <a:p>
                <a:pPr algn="l"/>
                <a:r>
                  <a:rPr lang="de-DE" sz="1600" b="0"/>
                  <a:t>SPRINT</a:t>
                </a:r>
              </a:p>
              <a:p>
                <a:pPr algn="l"/>
                <a:r>
                  <a:rPr lang="de-DE" sz="1600" b="0"/>
                  <a:t>Review 3h</a:t>
                </a:r>
              </a:p>
            </p:txBody>
          </p:sp>
        </p:grpSp>
        <p:sp>
          <p:nvSpPr>
            <p:cNvPr id="114700" name="Text Box 83"/>
            <p:cNvSpPr txBox="1">
              <a:spLocks noChangeArrowheads="1"/>
            </p:cNvSpPr>
            <p:nvPr/>
          </p:nvSpPr>
          <p:spPr bwMode="auto">
            <a:xfrm>
              <a:off x="2726" y="2342"/>
              <a:ext cx="1293" cy="412"/>
            </a:xfrm>
            <a:prstGeom prst="rect">
              <a:avLst/>
            </a:prstGeom>
            <a:noFill/>
            <a:ln w="9525">
              <a:noFill/>
              <a:miter lim="800000"/>
              <a:headEnd/>
              <a:tailEnd/>
            </a:ln>
          </p:spPr>
          <p:txBody>
            <a:bodyPr wrap="none" lIns="160823" tIns="80413" rIns="160823" bIns="80413">
              <a:spAutoFit/>
            </a:bodyPr>
            <a:lstStyle/>
            <a:p>
              <a:r>
                <a:rPr lang="de-DE" sz="1600" b="0" dirty="0"/>
                <a:t>SPRINT </a:t>
              </a:r>
              <a:r>
                <a:rPr lang="de-DE" sz="1600" b="0" dirty="0" err="1" smtClean="0"/>
                <a:t>creates</a:t>
              </a:r>
              <a:r>
                <a:rPr lang="de-DE" sz="1600" dirty="0"/>
                <a:t/>
              </a:r>
              <a:br>
                <a:rPr lang="de-DE" sz="1600" dirty="0"/>
              </a:br>
              <a:r>
                <a:rPr lang="de-DE" sz="1600" dirty="0" smtClean="0"/>
                <a:t>a </a:t>
              </a:r>
              <a:r>
                <a:rPr lang="de-DE" sz="1600" b="0" dirty="0" err="1" smtClean="0"/>
                <a:t>Product</a:t>
              </a:r>
              <a:r>
                <a:rPr lang="de-DE" sz="1600" b="0" dirty="0" err="1"/>
                <a:t>-</a:t>
              </a:r>
              <a:r>
                <a:rPr lang="de-DE" sz="1600" b="0" dirty="0" err="1" smtClean="0"/>
                <a:t>Increment</a:t>
              </a:r>
              <a:endParaRPr lang="de-DE" sz="1600" b="0" dirty="0"/>
            </a:p>
          </p:txBody>
        </p:sp>
      </p:grpSp>
      <p:sp>
        <p:nvSpPr>
          <p:cNvPr id="10" name="Footer Placeholder 9"/>
          <p:cNvSpPr>
            <a:spLocks noGrp="1"/>
          </p:cNvSpPr>
          <p:nvPr>
            <p:ph type="ftr" sz="quarter" idx="11"/>
          </p:nvPr>
        </p:nvSpPr>
        <p:spPr/>
        <p:txBody>
          <a:bodyPr/>
          <a:lstStyle/>
          <a:p>
            <a:r>
              <a:rPr lang="de-DE" smtClean="0"/>
              <a:t>Agile Software Dev. | Eric Knauss</a:t>
            </a:r>
            <a:endParaRPr lang="de-DE"/>
          </a:p>
        </p:txBody>
      </p:sp>
      <p:sp>
        <p:nvSpPr>
          <p:cNvPr id="11" name="Slide Number Placeholder 10"/>
          <p:cNvSpPr>
            <a:spLocks noGrp="1"/>
          </p:cNvSpPr>
          <p:nvPr>
            <p:ph type="sldNum" sz="quarter" idx="12"/>
          </p:nvPr>
        </p:nvSpPr>
        <p:spPr/>
        <p:txBody>
          <a:bodyPr/>
          <a:lstStyle/>
          <a:p>
            <a:fld id="{91974DF9-AD47-4691-BA21-BBFCE3637A9A}" type="slidenum">
              <a:rPr kumimoji="0" lang="en-US" smtClean="0"/>
              <a:pPr/>
              <a:t>42</a:t>
            </a:fld>
            <a:endParaRPr kumimoji="0" lang="en-US"/>
          </a:p>
        </p:txBody>
      </p:sp>
    </p:spTree>
    <p:extLst>
      <p:ext uri="{BB962C8B-B14F-4D97-AF65-F5344CB8AC3E}">
        <p14:creationId xmlns:p14="http://schemas.microsoft.com/office/powerpoint/2010/main" val="25020044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ppt_x</p:attrName>
                                        </p:attrNameLst>
                                      </p:cBhvr>
                                      <p:tavLst>
                                        <p:tav tm="0">
                                          <p:val>
                                            <p:strVal val="#ppt_x"/>
                                          </p:val>
                                        </p:tav>
                                        <p:tav tm="100000">
                                          <p:val>
                                            <p:strVal val="#ppt_x"/>
                                          </p:val>
                                        </p:tav>
                                      </p:tavLst>
                                    </p:anim>
                                    <p:anim calcmode="lin" valueType="num">
                                      <p:cBhvr>
                                        <p:cTn id="18" dur="500" fill="hold"/>
                                        <p:tgtEl>
                                          <p:spTgt spid="7"/>
                                        </p:tgtEl>
                                        <p:attrNameLst>
                                          <p:attrName>ppt_y</p:attrName>
                                        </p:attrNameLst>
                                      </p:cBhvr>
                                      <p:tavLst>
                                        <p:tav tm="0">
                                          <p:val>
                                            <p:strVal val="#ppt_y-#ppt_h/2"/>
                                          </p:val>
                                        </p:tav>
                                        <p:tav tm="100000">
                                          <p:val>
                                            <p:strVal val="#ppt_y"/>
                                          </p:val>
                                        </p:tav>
                                      </p:tavLst>
                                    </p:anim>
                                    <p:anim calcmode="lin" valueType="num">
                                      <p:cBhvr>
                                        <p:cTn id="19" dur="500" fill="hold"/>
                                        <p:tgtEl>
                                          <p:spTgt spid="7"/>
                                        </p:tgtEl>
                                        <p:attrNameLst>
                                          <p:attrName>ppt_w</p:attrName>
                                        </p:attrNameLst>
                                      </p:cBhvr>
                                      <p:tavLst>
                                        <p:tav tm="0">
                                          <p:val>
                                            <p:strVal val="#ppt_w"/>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736008"/>
                                        </p:tgtEl>
                                        <p:attrNameLst>
                                          <p:attrName>style.visibility</p:attrName>
                                        </p:attrNameLst>
                                      </p:cBhvr>
                                      <p:to>
                                        <p:strVal val="visible"/>
                                      </p:to>
                                    </p:set>
                                    <p:animEffect transition="in" filter="wipe(up)">
                                      <p:cBhvr>
                                        <p:cTn id="25" dur="500"/>
                                        <p:tgtEl>
                                          <p:spTgt spid="473600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ppt_x</p:attrName>
                                        </p:attrNameLst>
                                      </p:cBhvr>
                                      <p:tavLst>
                                        <p:tav tm="0">
                                          <p:val>
                                            <p:strVal val="#ppt_x-#ppt_w/2"/>
                                          </p:val>
                                        </p:tav>
                                        <p:tav tm="100000">
                                          <p:val>
                                            <p:strVal val="#ppt_x"/>
                                          </p:val>
                                        </p:tav>
                                      </p:tavLst>
                                    </p:anim>
                                    <p:anim calcmode="lin" valueType="num">
                                      <p:cBhvr>
                                        <p:cTn id="35" dur="500" fill="hold"/>
                                        <p:tgtEl>
                                          <p:spTgt spid="4"/>
                                        </p:tgtEl>
                                        <p:attrNameLst>
                                          <p:attrName>ppt_y</p:attrName>
                                        </p:attrNameLst>
                                      </p:cBhvr>
                                      <p:tavLst>
                                        <p:tav tm="0">
                                          <p:val>
                                            <p:strVal val="#ppt_y"/>
                                          </p:val>
                                        </p:tav>
                                        <p:tav tm="100000">
                                          <p:val>
                                            <p:strVal val="#ppt_y"/>
                                          </p:val>
                                        </p:tav>
                                      </p:tavLst>
                                    </p:anim>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600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normAutofit/>
          </a:bodyPr>
          <a:lstStyle/>
          <a:p>
            <a:r>
              <a:rPr lang="de-DE" dirty="0" smtClean="0"/>
              <a:t>XP </a:t>
            </a:r>
            <a:r>
              <a:rPr lang="de-DE" dirty="0" err="1" smtClean="0"/>
              <a:t>is</a:t>
            </a:r>
            <a:r>
              <a:rPr lang="de-DE" dirty="0" smtClean="0"/>
              <a:t> </a:t>
            </a:r>
            <a:r>
              <a:rPr lang="de-DE" dirty="0" err="1" smtClean="0"/>
              <a:t>often</a:t>
            </a:r>
            <a:r>
              <a:rPr lang="de-DE" dirty="0" smtClean="0"/>
              <a:t> </a:t>
            </a:r>
            <a:r>
              <a:rPr lang="de-DE" dirty="0" err="1" smtClean="0"/>
              <a:t>hard</a:t>
            </a:r>
            <a:r>
              <a:rPr lang="de-DE" dirty="0" smtClean="0"/>
              <a:t> </a:t>
            </a:r>
            <a:r>
              <a:rPr lang="de-DE" dirty="0" err="1" smtClean="0"/>
              <a:t>to</a:t>
            </a:r>
            <a:r>
              <a:rPr lang="de-DE" dirty="0" smtClean="0"/>
              <a:t> </a:t>
            </a:r>
            <a:r>
              <a:rPr lang="de-DE" dirty="0" err="1" smtClean="0"/>
              <a:t>introduce</a:t>
            </a:r>
            <a:endParaRPr lang="de-DE" dirty="0" smtClean="0"/>
          </a:p>
          <a:p>
            <a:pPr lvl="2"/>
            <a:endParaRPr lang="de-DE" dirty="0" smtClean="0"/>
          </a:p>
          <a:p>
            <a:r>
              <a:rPr lang="de-DE" dirty="0" smtClean="0"/>
              <a:t>SCRUM </a:t>
            </a:r>
            <a:r>
              <a:rPr lang="de-DE" dirty="0" err="1" smtClean="0"/>
              <a:t>is</a:t>
            </a:r>
            <a:r>
              <a:rPr lang="de-DE" dirty="0" smtClean="0"/>
              <a:t> easy </a:t>
            </a:r>
            <a:r>
              <a:rPr lang="de-DE" dirty="0" err="1" smtClean="0"/>
              <a:t>to</a:t>
            </a:r>
            <a:r>
              <a:rPr lang="de-DE" dirty="0" smtClean="0"/>
              <a:t> </a:t>
            </a:r>
            <a:r>
              <a:rPr lang="de-DE" dirty="0" err="1" smtClean="0"/>
              <a:t>introduce</a:t>
            </a:r>
            <a:r>
              <a:rPr lang="de-DE" dirty="0" smtClean="0"/>
              <a:t> </a:t>
            </a:r>
            <a:r>
              <a:rPr lang="de-DE" sz="1400" dirty="0" smtClean="0"/>
              <a:t>(</a:t>
            </a:r>
            <a:r>
              <a:rPr lang="de-DE" sz="1400" dirty="0" err="1" smtClean="0"/>
              <a:t>according</a:t>
            </a:r>
            <a:r>
              <a:rPr lang="de-DE" sz="1400" dirty="0" smtClean="0"/>
              <a:t> </a:t>
            </a:r>
            <a:r>
              <a:rPr lang="de-DE" sz="1400" dirty="0" err="1" smtClean="0"/>
              <a:t>to</a:t>
            </a:r>
            <a:r>
              <a:rPr lang="de-DE" sz="1400" dirty="0" smtClean="0"/>
              <a:t> </a:t>
            </a:r>
            <a:r>
              <a:rPr lang="de-DE" sz="1400" dirty="0" err="1" smtClean="0"/>
              <a:t>Schwaber</a:t>
            </a:r>
            <a:r>
              <a:rPr lang="de-DE" sz="1400" dirty="0" smtClean="0"/>
              <a:t>)</a:t>
            </a:r>
            <a:endParaRPr lang="de-DE" sz="2400" dirty="0" smtClean="0"/>
          </a:p>
          <a:p>
            <a:pPr lvl="2"/>
            <a:endParaRPr lang="de-DE" sz="2000" dirty="0" smtClean="0"/>
          </a:p>
          <a:p>
            <a:r>
              <a:rPr lang="de-DE" dirty="0" smtClean="0"/>
              <a:t>Best-</a:t>
            </a:r>
            <a:r>
              <a:rPr lang="de-DE" dirty="0" err="1" smtClean="0"/>
              <a:t>practice</a:t>
            </a:r>
            <a:r>
              <a:rPr lang="de-DE" dirty="0" smtClean="0"/>
              <a:t>: Combine!</a:t>
            </a:r>
          </a:p>
          <a:p>
            <a:pPr lvl="1"/>
            <a:r>
              <a:rPr lang="de-DE" sz="2400" dirty="0" smtClean="0"/>
              <a:t>SCRUM </a:t>
            </a:r>
            <a:r>
              <a:rPr lang="de-DE" sz="2400" dirty="0" err="1" smtClean="0"/>
              <a:t>organizational</a:t>
            </a:r>
            <a:r>
              <a:rPr lang="de-DE" sz="2400" dirty="0" smtClean="0"/>
              <a:t> </a:t>
            </a:r>
            <a:r>
              <a:rPr lang="de-DE" sz="2400" dirty="0" err="1" smtClean="0"/>
              <a:t>shell</a:t>
            </a:r>
            <a:r>
              <a:rPr lang="de-DE" sz="2400" dirty="0" smtClean="0"/>
              <a:t>: </a:t>
            </a:r>
            <a:r>
              <a:rPr lang="de-DE" sz="2400" i="1" dirty="0" smtClean="0"/>
              <a:t>Day-</a:t>
            </a:r>
            <a:r>
              <a:rPr lang="de-DE" sz="2400" i="1" dirty="0" err="1" smtClean="0"/>
              <a:t>to</a:t>
            </a:r>
            <a:r>
              <a:rPr lang="de-DE" sz="2400" i="1" dirty="0" smtClean="0"/>
              <a:t>-</a:t>
            </a:r>
            <a:r>
              <a:rPr lang="de-DE" sz="2400" i="1" dirty="0" err="1" smtClean="0"/>
              <a:t>day</a:t>
            </a:r>
            <a:r>
              <a:rPr lang="de-DE" sz="2400" i="1" dirty="0" smtClean="0"/>
              <a:t> </a:t>
            </a:r>
            <a:r>
              <a:rPr lang="de-DE" sz="2400" i="1" dirty="0" err="1" smtClean="0"/>
              <a:t>management</a:t>
            </a:r>
            <a:endParaRPr lang="de-DE" sz="2400" i="1" dirty="0" smtClean="0"/>
          </a:p>
          <a:p>
            <a:pPr lvl="1"/>
            <a:r>
              <a:rPr lang="de-DE" sz="2400" dirty="0" smtClean="0"/>
              <a:t>XP </a:t>
            </a:r>
            <a:r>
              <a:rPr lang="de-DE" sz="2400" dirty="0" err="1" smtClean="0"/>
              <a:t>method</a:t>
            </a:r>
            <a:r>
              <a:rPr lang="de-DE" sz="2400" dirty="0" smtClean="0"/>
              <a:t> </a:t>
            </a:r>
            <a:r>
              <a:rPr lang="de-DE" sz="2400" dirty="0" err="1" smtClean="0"/>
              <a:t>of</a:t>
            </a:r>
            <a:r>
              <a:rPr lang="de-DE" sz="2400" dirty="0" smtClean="0"/>
              <a:t> </a:t>
            </a:r>
            <a:r>
              <a:rPr lang="de-DE" sz="2400" dirty="0" err="1" smtClean="0"/>
              <a:t>implementation</a:t>
            </a:r>
            <a:endParaRPr lang="de-DE" sz="2400" dirty="0" smtClean="0"/>
          </a:p>
          <a:p>
            <a:pPr lvl="1"/>
            <a:r>
              <a:rPr lang="de-DE" sz="2400" dirty="0" err="1" smtClean="0"/>
              <a:t>Shared</a:t>
            </a:r>
            <a:r>
              <a:rPr lang="de-DE" sz="2400" dirty="0" smtClean="0"/>
              <a:t> </a:t>
            </a:r>
            <a:r>
              <a:rPr lang="de-DE" sz="2400" dirty="0" err="1" smtClean="0"/>
              <a:t>values</a:t>
            </a:r>
            <a:r>
              <a:rPr lang="de-DE" sz="2400" dirty="0" smtClean="0"/>
              <a:t> </a:t>
            </a:r>
            <a:r>
              <a:rPr lang="de-DE" sz="2400" dirty="0" err="1" smtClean="0"/>
              <a:t>with</a:t>
            </a:r>
            <a:r>
              <a:rPr lang="de-DE" sz="2400" dirty="0" smtClean="0"/>
              <a:t> XP</a:t>
            </a:r>
          </a:p>
          <a:p>
            <a:pPr lvl="2"/>
            <a:r>
              <a:rPr lang="de-DE" dirty="0" err="1" smtClean="0"/>
              <a:t>Quickly</a:t>
            </a:r>
            <a:r>
              <a:rPr lang="de-DE" dirty="0" smtClean="0"/>
              <a:t> </a:t>
            </a:r>
            <a:r>
              <a:rPr lang="de-DE" dirty="0" err="1" smtClean="0"/>
              <a:t>generate</a:t>
            </a:r>
            <a:r>
              <a:rPr lang="de-DE" dirty="0" smtClean="0"/>
              <a:t> </a:t>
            </a:r>
            <a:r>
              <a:rPr lang="de-DE" dirty="0" err="1" smtClean="0"/>
              <a:t>executable</a:t>
            </a:r>
            <a:r>
              <a:rPr lang="de-DE" dirty="0" smtClean="0"/>
              <a:t> </a:t>
            </a:r>
            <a:r>
              <a:rPr lang="de-DE" dirty="0" err="1" smtClean="0"/>
              <a:t>code</a:t>
            </a:r>
            <a:endParaRPr lang="de-DE" dirty="0" smtClean="0"/>
          </a:p>
          <a:p>
            <a:pPr lvl="2"/>
            <a:r>
              <a:rPr lang="de-DE" dirty="0" err="1" smtClean="0"/>
              <a:t>Facilitate</a:t>
            </a:r>
            <a:r>
              <a:rPr lang="de-DE" dirty="0" smtClean="0"/>
              <a:t> </a:t>
            </a:r>
            <a:r>
              <a:rPr lang="de-DE" dirty="0" err="1" smtClean="0"/>
              <a:t>communication</a:t>
            </a:r>
            <a:endParaRPr lang="de-DE" dirty="0" smtClean="0"/>
          </a:p>
          <a:p>
            <a:pPr lvl="2"/>
            <a:endParaRPr lang="de-DE" dirty="0" smtClean="0"/>
          </a:p>
        </p:txBody>
      </p:sp>
      <p:sp>
        <p:nvSpPr>
          <p:cNvPr id="115714" name="Rectangle 2"/>
          <p:cNvSpPr>
            <a:spLocks noGrp="1" noChangeArrowheads="1"/>
          </p:cNvSpPr>
          <p:nvPr>
            <p:ph type="title"/>
          </p:nvPr>
        </p:nvSpPr>
        <p:spPr/>
        <p:txBody>
          <a:bodyPr/>
          <a:lstStyle/>
          <a:p>
            <a:r>
              <a:rPr lang="de-DE" dirty="0" smtClean="0"/>
              <a:t>SCRUM vs. XP</a:t>
            </a:r>
          </a:p>
        </p:txBody>
      </p:sp>
    </p:spTree>
    <p:extLst>
      <p:ext uri="{BB962C8B-B14F-4D97-AF65-F5344CB8AC3E}">
        <p14:creationId xmlns:p14="http://schemas.microsoft.com/office/powerpoint/2010/main" val="30036667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de-DE" dirty="0" err="1" smtClean="0"/>
              <a:t>Assess</a:t>
            </a:r>
            <a:r>
              <a:rPr lang="de-DE" dirty="0" smtClean="0"/>
              <a:t> Sprint Progress</a:t>
            </a:r>
            <a:br>
              <a:rPr lang="de-DE" dirty="0" smtClean="0"/>
            </a:br>
            <a:r>
              <a:rPr lang="de-DE" sz="2000" dirty="0" smtClean="0"/>
              <a:t>A </a:t>
            </a:r>
            <a:r>
              <a:rPr lang="de-DE" sz="2000" dirty="0" err="1" smtClean="0"/>
              <a:t>possible</a:t>
            </a:r>
            <a:r>
              <a:rPr lang="de-DE" sz="2000" dirty="0" smtClean="0"/>
              <a:t> </a:t>
            </a:r>
            <a:r>
              <a:rPr lang="de-DE" sz="2000" dirty="0" err="1" smtClean="0"/>
              <a:t>trajectory</a:t>
            </a:r>
            <a:endParaRPr lang="de-DE" sz="2000" dirty="0" smtClean="0"/>
          </a:p>
        </p:txBody>
      </p:sp>
      <p:pic>
        <p:nvPicPr>
          <p:cNvPr id="117764" name="Picture 4" descr="Backlog-up-and-down"/>
          <p:cNvPicPr>
            <a:picLocks noChangeAspect="1" noChangeArrowheads="1"/>
          </p:cNvPicPr>
          <p:nvPr/>
        </p:nvPicPr>
        <p:blipFill>
          <a:blip r:embed="rId3" cstate="print"/>
          <a:srcRect/>
          <a:stretch>
            <a:fillRect/>
          </a:stretch>
        </p:blipFill>
        <p:spPr bwMode="auto">
          <a:xfrm>
            <a:off x="1219200" y="980728"/>
            <a:ext cx="6400800" cy="5010150"/>
          </a:xfrm>
          <a:prstGeom prst="rect">
            <a:avLst/>
          </a:prstGeom>
          <a:noFill/>
          <a:ln w="9525">
            <a:noFill/>
            <a:miter lim="800000"/>
            <a:headEnd/>
            <a:tailEnd/>
          </a:ln>
        </p:spPr>
      </p:pic>
      <p:sp>
        <p:nvSpPr>
          <p:cNvPr id="4756485" name="AutoShape 5"/>
          <p:cNvSpPr>
            <a:spLocks noChangeArrowheads="1"/>
          </p:cNvSpPr>
          <p:nvPr/>
        </p:nvSpPr>
        <p:spPr bwMode="auto">
          <a:xfrm>
            <a:off x="6324600" y="2047528"/>
            <a:ext cx="1447800" cy="1371600"/>
          </a:xfrm>
          <a:prstGeom prst="wedgeRoundRectCallout">
            <a:avLst>
              <a:gd name="adj1" fmla="val -140569"/>
              <a:gd name="adj2" fmla="val -37500"/>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a:latin typeface="Times New Roman" pitchFamily="18" charset="0"/>
              </a:rPr>
              <a:t>Frustration; </a:t>
            </a:r>
            <a:r>
              <a:rPr lang="de-DE" sz="1600" dirty="0" err="1">
                <a:latin typeface="Times New Roman" pitchFamily="18" charset="0"/>
              </a:rPr>
              <a:t>Reduce</a:t>
            </a:r>
            <a:r>
              <a:rPr lang="de-DE" sz="1600" dirty="0">
                <a:latin typeface="Times New Roman" pitchFamily="18" charset="0"/>
              </a:rPr>
              <a:t> </a:t>
            </a:r>
            <a:r>
              <a:rPr lang="de-DE" sz="1600" dirty="0" err="1">
                <a:latin typeface="Times New Roman" pitchFamily="18" charset="0"/>
              </a:rPr>
              <a:t>scope</a:t>
            </a:r>
            <a:r>
              <a:rPr lang="de-DE" sz="1600" dirty="0">
                <a:latin typeface="Times New Roman" pitchFamily="18" charset="0"/>
              </a:rPr>
              <a:t> </a:t>
            </a:r>
            <a:r>
              <a:rPr lang="de-DE" sz="1600" dirty="0" err="1">
                <a:latin typeface="Times New Roman" pitchFamily="18" charset="0"/>
              </a:rPr>
              <a:t>wiht</a:t>
            </a:r>
            <a:r>
              <a:rPr lang="de-DE" sz="1600" dirty="0">
                <a:latin typeface="Times New Roman" pitchFamily="18" charset="0"/>
              </a:rPr>
              <a:t> SCRUM-Master</a:t>
            </a:r>
          </a:p>
          <a:p>
            <a:endParaRPr lang="de-DE" sz="1600" dirty="0">
              <a:latin typeface="Times New Roman" pitchFamily="18" charset="0"/>
            </a:endParaRPr>
          </a:p>
        </p:txBody>
      </p:sp>
      <p:sp>
        <p:nvSpPr>
          <p:cNvPr id="4756486" name="AutoShape 6"/>
          <p:cNvSpPr>
            <a:spLocks noChangeArrowheads="1"/>
          </p:cNvSpPr>
          <p:nvPr/>
        </p:nvSpPr>
        <p:spPr bwMode="auto">
          <a:xfrm>
            <a:off x="3581400" y="3114328"/>
            <a:ext cx="1447800" cy="1371600"/>
          </a:xfrm>
          <a:prstGeom prst="wedgeRoundRectCallout">
            <a:avLst>
              <a:gd name="adj1" fmla="val -35745"/>
              <a:gd name="adj2" fmla="val -81944"/>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More </a:t>
            </a:r>
            <a:r>
              <a:rPr lang="de-DE" sz="1600" dirty="0" err="1" smtClean="0">
                <a:latin typeface="Times New Roman" pitchFamily="18" charset="0"/>
              </a:rPr>
              <a:t>and</a:t>
            </a:r>
            <a:r>
              <a:rPr lang="de-DE" sz="1600" dirty="0" smtClean="0">
                <a:latin typeface="Times New Roman" pitchFamily="18" charset="0"/>
              </a:rPr>
              <a:t> </a:t>
            </a:r>
            <a:r>
              <a:rPr lang="de-DE" sz="1600" dirty="0" err="1" smtClean="0">
                <a:latin typeface="Times New Roman" pitchFamily="18" charset="0"/>
              </a:rPr>
              <a:t>more</a:t>
            </a:r>
            <a:r>
              <a:rPr lang="de-DE" sz="1600" dirty="0" smtClean="0">
                <a:latin typeface="Times New Roman" pitchFamily="18" charset="0"/>
              </a:rPr>
              <a:t> </a:t>
            </a:r>
            <a:r>
              <a:rPr lang="de-DE" sz="1600" dirty="0" err="1" smtClean="0">
                <a:latin typeface="Times New Roman" pitchFamily="18" charset="0"/>
              </a:rPr>
              <a:t>tasks</a:t>
            </a:r>
            <a:r>
              <a:rPr lang="de-DE" sz="1600" dirty="0" smtClean="0">
                <a:latin typeface="Times New Roman" pitchFamily="18" charset="0"/>
              </a:rPr>
              <a:t> </a:t>
            </a:r>
            <a:r>
              <a:rPr lang="de-DE" sz="1600" dirty="0" err="1" smtClean="0">
                <a:latin typeface="Times New Roman" pitchFamily="18" charset="0"/>
              </a:rPr>
              <a:t>appear</a:t>
            </a:r>
            <a:endParaRPr lang="de-DE" sz="1600" dirty="0">
              <a:latin typeface="Times New Roman" pitchFamily="18" charset="0"/>
            </a:endParaRPr>
          </a:p>
        </p:txBody>
      </p:sp>
      <p:sp>
        <p:nvSpPr>
          <p:cNvPr id="4756487" name="AutoShape 7"/>
          <p:cNvSpPr>
            <a:spLocks noChangeArrowheads="1"/>
          </p:cNvSpPr>
          <p:nvPr/>
        </p:nvSpPr>
        <p:spPr bwMode="auto">
          <a:xfrm>
            <a:off x="1828800" y="3114328"/>
            <a:ext cx="1447800" cy="1371600"/>
          </a:xfrm>
          <a:prstGeom prst="wedgeRoundRectCallout">
            <a:avLst>
              <a:gd name="adj1" fmla="val -18093"/>
              <a:gd name="adj2" fmla="val -88657"/>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err="1" smtClean="0">
                <a:latin typeface="Times New Roman" pitchFamily="18" charset="0"/>
              </a:rPr>
              <a:t>Forgot</a:t>
            </a:r>
            <a:r>
              <a:rPr lang="de-DE" sz="1600" dirty="0" smtClean="0">
                <a:latin typeface="Times New Roman" pitchFamily="18" charset="0"/>
              </a:rPr>
              <a:t> </a:t>
            </a:r>
            <a:r>
              <a:rPr lang="de-DE" sz="1600" dirty="0" err="1" smtClean="0">
                <a:latin typeface="Times New Roman" pitchFamily="18" charset="0"/>
              </a:rPr>
              <a:t>to</a:t>
            </a:r>
            <a:r>
              <a:rPr lang="de-DE" sz="1600" dirty="0" smtClean="0">
                <a:latin typeface="Times New Roman" pitchFamily="18" charset="0"/>
              </a:rPr>
              <a:t> update after </a:t>
            </a:r>
            <a:r>
              <a:rPr lang="de-DE" sz="1600" dirty="0" err="1" smtClean="0">
                <a:latin typeface="Times New Roman" pitchFamily="18" charset="0"/>
              </a:rPr>
              <a:t>weekend</a:t>
            </a:r>
            <a:r>
              <a:rPr lang="de-DE" sz="1600" dirty="0" smtClean="0">
                <a:latin typeface="Times New Roman" pitchFamily="18" charset="0"/>
              </a:rPr>
              <a:t>: </a:t>
            </a:r>
            <a:r>
              <a:rPr lang="de-DE" sz="1600" dirty="0" err="1" smtClean="0">
                <a:latin typeface="Times New Roman" pitchFamily="18" charset="0"/>
              </a:rPr>
              <a:t>no</a:t>
            </a:r>
            <a:r>
              <a:rPr lang="de-DE" sz="1600" dirty="0" smtClean="0">
                <a:latin typeface="Times New Roman" pitchFamily="18" charset="0"/>
              </a:rPr>
              <a:t> </a:t>
            </a:r>
            <a:r>
              <a:rPr lang="de-DE" sz="1600" dirty="0" err="1" smtClean="0">
                <a:latin typeface="Times New Roman" pitchFamily="18" charset="0"/>
              </a:rPr>
              <a:t>change</a:t>
            </a:r>
            <a:endParaRPr lang="de-DE" sz="1600" dirty="0">
              <a:latin typeface="Times New Roman" pitchFamily="18" charset="0"/>
            </a:endParaRPr>
          </a:p>
        </p:txBody>
      </p:sp>
      <p:sp>
        <p:nvSpPr>
          <p:cNvPr id="4756488" name="AutoShape 8"/>
          <p:cNvSpPr>
            <a:spLocks noChangeArrowheads="1"/>
          </p:cNvSpPr>
          <p:nvPr/>
        </p:nvSpPr>
        <p:spPr bwMode="auto">
          <a:xfrm>
            <a:off x="7543800" y="3800128"/>
            <a:ext cx="1447800" cy="1371600"/>
          </a:xfrm>
          <a:prstGeom prst="wedgeRoundRectCallout">
            <a:avLst>
              <a:gd name="adj1" fmla="val -135528"/>
              <a:gd name="adj2" fmla="val -17940"/>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err="1" smtClean="0">
                <a:latin typeface="Times New Roman" pitchFamily="18" charset="0"/>
              </a:rPr>
              <a:t>Good</a:t>
            </a:r>
            <a:r>
              <a:rPr lang="de-DE" sz="1600" dirty="0" smtClean="0">
                <a:latin typeface="Times New Roman" pitchFamily="18" charset="0"/>
              </a:rPr>
              <a:t> </a:t>
            </a:r>
            <a:r>
              <a:rPr lang="de-DE" sz="1600" dirty="0" err="1" smtClean="0">
                <a:latin typeface="Times New Roman" pitchFamily="18" charset="0"/>
              </a:rPr>
              <a:t>progress</a:t>
            </a:r>
            <a:endParaRPr lang="de-DE" sz="1600" dirty="0">
              <a:latin typeface="Times New Roman" pitchFamily="18" charset="0"/>
            </a:endParaRPr>
          </a:p>
        </p:txBody>
      </p:sp>
      <p:sp>
        <p:nvSpPr>
          <p:cNvPr id="11" name="Text Box 5"/>
          <p:cNvSpPr txBox="1">
            <a:spLocks noChangeArrowheads="1"/>
          </p:cNvSpPr>
          <p:nvPr/>
        </p:nvSpPr>
        <p:spPr bwMode="auto">
          <a:xfrm>
            <a:off x="179512" y="5805264"/>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de-DE" sz="1200" b="0" dirty="0" err="1" smtClean="0"/>
              <a:t>c.f</a:t>
            </a:r>
            <a:r>
              <a:rPr lang="de-DE" sz="1200" b="0" dirty="0" smtClean="0"/>
              <a:t>. </a:t>
            </a:r>
            <a:r>
              <a:rPr lang="de-DE" sz="1200" b="0" dirty="0" err="1"/>
              <a:t>Schwaber</a:t>
            </a:r>
            <a:r>
              <a:rPr lang="de-DE" sz="1200" b="0" dirty="0"/>
              <a:t>, Ken; </a:t>
            </a:r>
            <a:r>
              <a:rPr lang="de-DE" sz="1200" b="0" dirty="0" err="1"/>
              <a:t>Beedle</a:t>
            </a:r>
            <a:r>
              <a:rPr lang="de-DE" sz="1200" b="0" dirty="0"/>
              <a:t>, Mike (2002): </a:t>
            </a:r>
            <a:endParaRPr lang="de-DE" sz="1200" b="0" dirty="0" smtClean="0"/>
          </a:p>
          <a:p>
            <a:pPr algn="l"/>
            <a:r>
              <a:rPr lang="de-DE" sz="1200" b="0" dirty="0" smtClean="0"/>
              <a:t>Agile </a:t>
            </a:r>
            <a:r>
              <a:rPr lang="de-DE" sz="1200" b="0" dirty="0"/>
              <a:t>Software Development </a:t>
            </a:r>
            <a:r>
              <a:rPr lang="de-DE" sz="1200" b="0" dirty="0" err="1"/>
              <a:t>with</a:t>
            </a:r>
            <a:r>
              <a:rPr lang="de-DE" sz="1200" b="0" dirty="0"/>
              <a:t> </a:t>
            </a:r>
            <a:r>
              <a:rPr lang="de-DE" sz="1200" b="0" dirty="0" err="1"/>
              <a:t>Scrum</a:t>
            </a:r>
            <a:r>
              <a:rPr lang="de-DE" sz="1200" b="0" dirty="0"/>
              <a:t>. </a:t>
            </a:r>
            <a:r>
              <a:rPr lang="de-DE" sz="1200" b="0" dirty="0" err="1"/>
              <a:t>Prentice</a:t>
            </a:r>
            <a:r>
              <a:rPr lang="de-DE" sz="1200" b="0" dirty="0"/>
              <a:t> Hall.</a:t>
            </a:r>
          </a:p>
        </p:txBody>
      </p:sp>
    </p:spTree>
    <p:extLst>
      <p:ext uri="{BB962C8B-B14F-4D97-AF65-F5344CB8AC3E}">
        <p14:creationId xmlns:p14="http://schemas.microsoft.com/office/powerpoint/2010/main" val="29013314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64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564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564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56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6485" grpId="0" animBg="1" autoUpdateAnimBg="0"/>
      <p:bldP spid="4756486" grpId="0" animBg="1" autoUpdateAnimBg="0"/>
      <p:bldP spid="4756487" grpId="0" animBg="1" autoUpdateAnimBg="0"/>
      <p:bldP spid="475648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de-DE" dirty="0" err="1" smtClean="0"/>
              <a:t>Assess</a:t>
            </a:r>
            <a:r>
              <a:rPr lang="de-DE" dirty="0" smtClean="0"/>
              <a:t> Sprint Progress</a:t>
            </a:r>
            <a:br>
              <a:rPr lang="de-DE" dirty="0" smtClean="0"/>
            </a:br>
            <a:r>
              <a:rPr lang="de-DE" sz="2000" dirty="0"/>
              <a:t>a</a:t>
            </a:r>
            <a:r>
              <a:rPr lang="de-DE" sz="2000" dirty="0" smtClean="0"/>
              <a:t> </a:t>
            </a:r>
            <a:r>
              <a:rPr lang="de-DE" sz="2000" dirty="0" err="1" smtClean="0"/>
              <a:t>typical</a:t>
            </a:r>
            <a:r>
              <a:rPr lang="de-DE" sz="2000" dirty="0" smtClean="0"/>
              <a:t> </a:t>
            </a:r>
            <a:r>
              <a:rPr lang="de-DE" sz="2000" dirty="0" err="1" smtClean="0"/>
              <a:t>trajectory</a:t>
            </a:r>
            <a:r>
              <a:rPr lang="de-DE" sz="2000" dirty="0" smtClean="0"/>
              <a:t> </a:t>
            </a:r>
            <a:r>
              <a:rPr lang="de-DE" sz="2000" dirty="0" err="1" smtClean="0"/>
              <a:t>for</a:t>
            </a:r>
            <a:r>
              <a:rPr lang="de-DE" sz="2000" dirty="0" smtClean="0"/>
              <a:t> a </a:t>
            </a:r>
            <a:r>
              <a:rPr lang="de-DE" sz="2000" dirty="0" err="1" smtClean="0"/>
              <a:t>new</a:t>
            </a:r>
            <a:r>
              <a:rPr lang="de-DE" sz="2000" dirty="0" smtClean="0"/>
              <a:t> SCRUM-Team</a:t>
            </a:r>
          </a:p>
        </p:txBody>
      </p:sp>
      <p:pic>
        <p:nvPicPr>
          <p:cNvPr id="118788" name="Picture 4" descr="Backlog-unterschaetzung"/>
          <p:cNvPicPr>
            <a:picLocks noChangeAspect="1" noChangeArrowheads="1"/>
          </p:cNvPicPr>
          <p:nvPr/>
        </p:nvPicPr>
        <p:blipFill>
          <a:blip r:embed="rId3" cstate="print"/>
          <a:srcRect/>
          <a:stretch>
            <a:fillRect/>
          </a:stretch>
        </p:blipFill>
        <p:spPr bwMode="auto">
          <a:xfrm>
            <a:off x="838200" y="1056928"/>
            <a:ext cx="6781800" cy="5054600"/>
          </a:xfrm>
          <a:prstGeom prst="rect">
            <a:avLst/>
          </a:prstGeom>
          <a:noFill/>
          <a:ln w="9525">
            <a:noFill/>
            <a:miter lim="800000"/>
            <a:headEnd/>
            <a:tailEnd/>
          </a:ln>
        </p:spPr>
      </p:pic>
      <p:sp>
        <p:nvSpPr>
          <p:cNvPr id="4758533" name="AutoShape 5"/>
          <p:cNvSpPr>
            <a:spLocks noChangeArrowheads="1"/>
          </p:cNvSpPr>
          <p:nvPr/>
        </p:nvSpPr>
        <p:spPr bwMode="auto">
          <a:xfrm>
            <a:off x="2514600" y="3038128"/>
            <a:ext cx="1447800" cy="1371600"/>
          </a:xfrm>
          <a:prstGeom prst="wedgeRoundRectCallout">
            <a:avLst>
              <a:gd name="adj1" fmla="val -48356"/>
              <a:gd name="adj2" fmla="val -56597"/>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Slow </a:t>
            </a:r>
            <a:r>
              <a:rPr lang="de-DE" sz="1600" dirty="0" err="1" smtClean="0">
                <a:latin typeface="Times New Roman" pitchFamily="18" charset="0"/>
              </a:rPr>
              <a:t>task</a:t>
            </a:r>
            <a:r>
              <a:rPr lang="de-DE" sz="1600" dirty="0" smtClean="0">
                <a:latin typeface="Times New Roman" pitchFamily="18" charset="0"/>
              </a:rPr>
              <a:t>, </a:t>
            </a:r>
            <a:r>
              <a:rPr lang="de-DE" sz="1600" dirty="0" err="1" smtClean="0">
                <a:latin typeface="Times New Roman" pitchFamily="18" charset="0"/>
              </a:rPr>
              <a:t>more</a:t>
            </a:r>
            <a:r>
              <a:rPr lang="de-DE" sz="1600" dirty="0" smtClean="0">
                <a:latin typeface="Times New Roman" pitchFamily="18" charset="0"/>
              </a:rPr>
              <a:t> </a:t>
            </a:r>
            <a:r>
              <a:rPr lang="de-DE" sz="1600" dirty="0" err="1" smtClean="0">
                <a:latin typeface="Times New Roman" pitchFamily="18" charset="0"/>
              </a:rPr>
              <a:t>and</a:t>
            </a:r>
            <a:r>
              <a:rPr lang="de-DE" sz="1600" dirty="0" smtClean="0">
                <a:latin typeface="Times New Roman" pitchFamily="18" charset="0"/>
              </a:rPr>
              <a:t> </a:t>
            </a:r>
            <a:r>
              <a:rPr lang="de-DE" sz="1600" dirty="0" err="1" smtClean="0">
                <a:latin typeface="Times New Roman" pitchFamily="18" charset="0"/>
              </a:rPr>
              <a:t>more</a:t>
            </a:r>
            <a:r>
              <a:rPr lang="de-DE" sz="1600" dirty="0" smtClean="0">
                <a:latin typeface="Times New Roman" pitchFamily="18" charset="0"/>
              </a:rPr>
              <a:t> </a:t>
            </a:r>
            <a:r>
              <a:rPr lang="de-DE" sz="1600" dirty="0" err="1" smtClean="0">
                <a:latin typeface="Times New Roman" pitchFamily="18" charset="0"/>
              </a:rPr>
              <a:t>effort</a:t>
            </a:r>
            <a:r>
              <a:rPr lang="de-DE" sz="1600" dirty="0" smtClean="0">
                <a:latin typeface="Times New Roman" pitchFamily="18" charset="0"/>
              </a:rPr>
              <a:t> </a:t>
            </a:r>
            <a:r>
              <a:rPr lang="de-DE" sz="1600" dirty="0" err="1" smtClean="0">
                <a:latin typeface="Times New Roman" pitchFamily="18" charset="0"/>
              </a:rPr>
              <a:t>appears</a:t>
            </a:r>
            <a:endParaRPr lang="de-DE" sz="1600" dirty="0">
              <a:latin typeface="Times New Roman" pitchFamily="18" charset="0"/>
            </a:endParaRPr>
          </a:p>
        </p:txBody>
      </p:sp>
      <p:sp>
        <p:nvSpPr>
          <p:cNvPr id="4758534" name="AutoShape 6"/>
          <p:cNvSpPr>
            <a:spLocks noChangeArrowheads="1"/>
          </p:cNvSpPr>
          <p:nvPr/>
        </p:nvSpPr>
        <p:spPr bwMode="auto">
          <a:xfrm>
            <a:off x="4419600" y="980728"/>
            <a:ext cx="1447800" cy="1371600"/>
          </a:xfrm>
          <a:prstGeom prst="wedgeRoundRectCallout">
            <a:avLst>
              <a:gd name="adj1" fmla="val -111731"/>
              <a:gd name="adj2" fmla="val 45602"/>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Joint </a:t>
            </a:r>
            <a:r>
              <a:rPr lang="de-DE" sz="1600" dirty="0" err="1" smtClean="0">
                <a:latin typeface="Times New Roman" pitchFamily="18" charset="0"/>
              </a:rPr>
              <a:t>effort</a:t>
            </a:r>
            <a:r>
              <a:rPr lang="de-DE" sz="1600" dirty="0" smtClean="0">
                <a:latin typeface="Times New Roman" pitchFamily="18" charset="0"/>
              </a:rPr>
              <a:t> after  </a:t>
            </a:r>
            <a:r>
              <a:rPr lang="de-DE" sz="1600" dirty="0" err="1" smtClean="0">
                <a:latin typeface="Times New Roman" pitchFamily="18" charset="0"/>
              </a:rPr>
              <a:t>week</a:t>
            </a:r>
            <a:r>
              <a:rPr lang="de-DE" sz="1600" dirty="0" smtClean="0">
                <a:latin typeface="Times New Roman" pitchFamily="18" charset="0"/>
              </a:rPr>
              <a:t>-end </a:t>
            </a:r>
            <a:r>
              <a:rPr lang="de-DE" sz="1600" dirty="0" err="1" smtClean="0">
                <a:latin typeface="Times New Roman" pitchFamily="18" charset="0"/>
              </a:rPr>
              <a:t>results</a:t>
            </a:r>
            <a:r>
              <a:rPr lang="de-DE" sz="1600" dirty="0" smtClean="0">
                <a:latin typeface="Times New Roman" pitchFamily="18" charset="0"/>
              </a:rPr>
              <a:t> in </a:t>
            </a:r>
            <a:r>
              <a:rPr lang="de-DE" sz="1600" dirty="0" err="1" smtClean="0">
                <a:latin typeface="Times New Roman" pitchFamily="18" charset="0"/>
              </a:rPr>
              <a:t>some</a:t>
            </a:r>
            <a:r>
              <a:rPr lang="de-DE" sz="1600" dirty="0" smtClean="0">
                <a:latin typeface="Times New Roman" pitchFamily="18" charset="0"/>
              </a:rPr>
              <a:t> </a:t>
            </a:r>
            <a:r>
              <a:rPr lang="de-DE" sz="1600" dirty="0" err="1" smtClean="0">
                <a:latin typeface="Times New Roman" pitchFamily="18" charset="0"/>
              </a:rPr>
              <a:t>progress</a:t>
            </a:r>
            <a:endParaRPr lang="de-DE" sz="1600" dirty="0">
              <a:latin typeface="Times New Roman" pitchFamily="18" charset="0"/>
            </a:endParaRPr>
          </a:p>
        </p:txBody>
      </p:sp>
      <p:sp>
        <p:nvSpPr>
          <p:cNvPr id="4758535" name="AutoShape 7"/>
          <p:cNvSpPr>
            <a:spLocks noChangeArrowheads="1"/>
          </p:cNvSpPr>
          <p:nvPr/>
        </p:nvSpPr>
        <p:spPr bwMode="auto">
          <a:xfrm>
            <a:off x="6019800" y="2276128"/>
            <a:ext cx="1447800" cy="1371600"/>
          </a:xfrm>
          <a:prstGeom prst="wedgeRoundRectCallout">
            <a:avLst>
              <a:gd name="adj1" fmla="val -135088"/>
              <a:gd name="adj2" fmla="val 2662"/>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a:latin typeface="Times New Roman" pitchFamily="18" charset="0"/>
              </a:rPr>
              <a:t>Frustration; </a:t>
            </a:r>
            <a:r>
              <a:rPr lang="de-DE" sz="1600" dirty="0" err="1" smtClean="0">
                <a:latin typeface="Times New Roman" pitchFamily="18" charset="0"/>
              </a:rPr>
              <a:t>Reduce</a:t>
            </a:r>
            <a:r>
              <a:rPr lang="de-DE" sz="1600" dirty="0" smtClean="0">
                <a:latin typeface="Times New Roman" pitchFamily="18" charset="0"/>
              </a:rPr>
              <a:t> </a:t>
            </a:r>
            <a:r>
              <a:rPr lang="de-DE" sz="1600" dirty="0" err="1" smtClean="0">
                <a:latin typeface="Times New Roman" pitchFamily="18" charset="0"/>
              </a:rPr>
              <a:t>scope</a:t>
            </a:r>
            <a:r>
              <a:rPr lang="de-DE" sz="1600" dirty="0" smtClean="0">
                <a:latin typeface="Times New Roman" pitchFamily="18" charset="0"/>
              </a:rPr>
              <a:t> </a:t>
            </a:r>
            <a:r>
              <a:rPr lang="de-DE" sz="1600" dirty="0" err="1" smtClean="0">
                <a:latin typeface="Times New Roman" pitchFamily="18" charset="0"/>
              </a:rPr>
              <a:t>wiht</a:t>
            </a:r>
            <a:r>
              <a:rPr lang="de-DE" sz="1600" dirty="0" smtClean="0">
                <a:latin typeface="Times New Roman" pitchFamily="18" charset="0"/>
              </a:rPr>
              <a:t> SCRUM</a:t>
            </a:r>
            <a:r>
              <a:rPr lang="de-DE" sz="1600" dirty="0">
                <a:latin typeface="Times New Roman" pitchFamily="18" charset="0"/>
              </a:rPr>
              <a:t>-</a:t>
            </a:r>
            <a:r>
              <a:rPr lang="de-DE" sz="1600" dirty="0" smtClean="0">
                <a:latin typeface="Times New Roman" pitchFamily="18" charset="0"/>
              </a:rPr>
              <a:t>Master</a:t>
            </a:r>
            <a:endParaRPr lang="de-DE" sz="1600" dirty="0">
              <a:latin typeface="Times New Roman" pitchFamily="18" charset="0"/>
            </a:endParaRPr>
          </a:p>
        </p:txBody>
      </p:sp>
      <p:sp>
        <p:nvSpPr>
          <p:cNvPr id="10" name="Text Box 5"/>
          <p:cNvSpPr txBox="1">
            <a:spLocks noChangeArrowheads="1"/>
          </p:cNvSpPr>
          <p:nvPr/>
        </p:nvSpPr>
        <p:spPr bwMode="auto">
          <a:xfrm>
            <a:off x="179512" y="5805264"/>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de-DE" sz="1200" dirty="0" err="1" smtClean="0"/>
              <a:t>C.f</a:t>
            </a:r>
            <a:r>
              <a:rPr lang="de-DE" sz="1200" dirty="0" smtClean="0"/>
              <a:t>.</a:t>
            </a:r>
            <a:r>
              <a:rPr lang="de-DE" sz="1200" b="0" dirty="0" smtClean="0"/>
              <a:t> </a:t>
            </a:r>
            <a:r>
              <a:rPr lang="de-DE" sz="1200" b="0" dirty="0" err="1"/>
              <a:t>Schwaber</a:t>
            </a:r>
            <a:r>
              <a:rPr lang="de-DE" sz="1200" b="0" dirty="0"/>
              <a:t>, Ken; </a:t>
            </a:r>
            <a:r>
              <a:rPr lang="de-DE" sz="1200" b="0" dirty="0" err="1"/>
              <a:t>Beedle</a:t>
            </a:r>
            <a:r>
              <a:rPr lang="de-DE" sz="1200" b="0" dirty="0"/>
              <a:t>, Mike (2002): </a:t>
            </a:r>
            <a:endParaRPr lang="de-DE" sz="1200" b="0" dirty="0" smtClean="0"/>
          </a:p>
          <a:p>
            <a:pPr algn="l"/>
            <a:r>
              <a:rPr lang="de-DE" sz="1200" b="0" dirty="0" smtClean="0"/>
              <a:t>Agile </a:t>
            </a:r>
            <a:r>
              <a:rPr lang="de-DE" sz="1200" b="0" dirty="0"/>
              <a:t>Software Development </a:t>
            </a:r>
            <a:r>
              <a:rPr lang="de-DE" sz="1200" b="0" dirty="0" err="1"/>
              <a:t>with</a:t>
            </a:r>
            <a:r>
              <a:rPr lang="de-DE" sz="1200" b="0" dirty="0"/>
              <a:t> </a:t>
            </a:r>
            <a:r>
              <a:rPr lang="de-DE" sz="1200" b="0" dirty="0" err="1"/>
              <a:t>Scrum</a:t>
            </a:r>
            <a:r>
              <a:rPr lang="de-DE" sz="1200" b="0" dirty="0"/>
              <a:t>. </a:t>
            </a:r>
            <a:r>
              <a:rPr lang="de-DE" sz="1200" b="0" dirty="0" err="1"/>
              <a:t>Prentice</a:t>
            </a:r>
            <a:r>
              <a:rPr lang="de-DE" sz="1200" b="0" dirty="0"/>
              <a:t> Hall.</a:t>
            </a:r>
          </a:p>
        </p:txBody>
      </p:sp>
    </p:spTree>
    <p:extLst>
      <p:ext uri="{BB962C8B-B14F-4D97-AF65-F5344CB8AC3E}">
        <p14:creationId xmlns:p14="http://schemas.microsoft.com/office/powerpoint/2010/main" val="39687150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8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58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58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8533" grpId="0" animBg="1" autoUpdateAnimBg="0"/>
      <p:bldP spid="4758534" grpId="0" animBg="1" autoUpdateAnimBg="0"/>
      <p:bldP spid="4758535"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de-DE" dirty="0" err="1" smtClean="0"/>
              <a:t>Assess</a:t>
            </a:r>
            <a:r>
              <a:rPr lang="de-DE" dirty="0" smtClean="0"/>
              <a:t> Sprint Progress</a:t>
            </a:r>
            <a:br>
              <a:rPr lang="de-DE" dirty="0" smtClean="0"/>
            </a:br>
            <a:r>
              <a:rPr lang="de-DE" sz="2000" dirty="0" err="1" smtClean="0"/>
              <a:t>another</a:t>
            </a:r>
            <a:r>
              <a:rPr lang="de-DE" sz="2000" dirty="0" smtClean="0"/>
              <a:t> </a:t>
            </a:r>
            <a:r>
              <a:rPr lang="de-DE" sz="2000" dirty="0" err="1" smtClean="0"/>
              <a:t>typical</a:t>
            </a:r>
            <a:r>
              <a:rPr lang="de-DE" sz="2000" dirty="0" smtClean="0"/>
              <a:t> </a:t>
            </a:r>
            <a:r>
              <a:rPr lang="de-DE" sz="2000" dirty="0" err="1" smtClean="0"/>
              <a:t>trajectory</a:t>
            </a:r>
            <a:endParaRPr lang="de-DE" sz="2000" dirty="0" smtClean="0"/>
          </a:p>
        </p:txBody>
      </p:sp>
      <p:pic>
        <p:nvPicPr>
          <p:cNvPr id="119812" name="Picture 4" descr="Backlog-ueberschaetzung"/>
          <p:cNvPicPr>
            <a:picLocks noChangeAspect="1" noChangeArrowheads="1"/>
          </p:cNvPicPr>
          <p:nvPr/>
        </p:nvPicPr>
        <p:blipFill>
          <a:blip r:embed="rId3" cstate="print"/>
          <a:srcRect/>
          <a:stretch>
            <a:fillRect/>
          </a:stretch>
        </p:blipFill>
        <p:spPr bwMode="auto">
          <a:xfrm>
            <a:off x="762000" y="908720"/>
            <a:ext cx="7162800" cy="5057775"/>
          </a:xfrm>
          <a:prstGeom prst="rect">
            <a:avLst/>
          </a:prstGeom>
          <a:noFill/>
          <a:ln w="9525">
            <a:noFill/>
            <a:miter lim="800000"/>
            <a:headEnd/>
            <a:tailEnd/>
          </a:ln>
        </p:spPr>
      </p:pic>
      <p:sp>
        <p:nvSpPr>
          <p:cNvPr id="4760581" name="AutoShape 5"/>
          <p:cNvSpPr>
            <a:spLocks noChangeArrowheads="1"/>
          </p:cNvSpPr>
          <p:nvPr/>
        </p:nvSpPr>
        <p:spPr bwMode="auto">
          <a:xfrm>
            <a:off x="3352800" y="1137320"/>
            <a:ext cx="1447800" cy="1371600"/>
          </a:xfrm>
          <a:prstGeom prst="wedgeRoundRectCallout">
            <a:avLst>
              <a:gd name="adj1" fmla="val -120176"/>
              <a:gd name="adj2" fmla="val -8796"/>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After </a:t>
            </a:r>
            <a:r>
              <a:rPr lang="de-DE" sz="1600" dirty="0" err="1" smtClean="0">
                <a:latin typeface="Times New Roman" pitchFamily="18" charset="0"/>
              </a:rPr>
              <a:t>slow</a:t>
            </a:r>
            <a:r>
              <a:rPr lang="de-DE" sz="1600" dirty="0" smtClean="0">
                <a:latin typeface="Times New Roman" pitchFamily="18" charset="0"/>
              </a:rPr>
              <a:t> </a:t>
            </a:r>
            <a:r>
              <a:rPr lang="de-DE" sz="1600" dirty="0" err="1" smtClean="0">
                <a:latin typeface="Times New Roman" pitchFamily="18" charset="0"/>
              </a:rPr>
              <a:t>start</a:t>
            </a:r>
            <a:r>
              <a:rPr lang="de-DE" sz="1600" dirty="0" smtClean="0">
                <a:latin typeface="Times New Roman" pitchFamily="18" charset="0"/>
              </a:rPr>
              <a:t> </a:t>
            </a:r>
            <a:r>
              <a:rPr lang="de-DE" sz="1600" dirty="0" err="1" smtClean="0">
                <a:latin typeface="Times New Roman" pitchFamily="18" charset="0"/>
              </a:rPr>
              <a:t>the</a:t>
            </a:r>
            <a:r>
              <a:rPr lang="de-DE" sz="1600" dirty="0" smtClean="0">
                <a:latin typeface="Times New Roman" pitchFamily="18" charset="0"/>
              </a:rPr>
              <a:t> </a:t>
            </a:r>
            <a:r>
              <a:rPr lang="de-DE" sz="1600" dirty="0" err="1" smtClean="0">
                <a:latin typeface="Times New Roman" pitchFamily="18" charset="0"/>
              </a:rPr>
              <a:t>team</a:t>
            </a:r>
            <a:r>
              <a:rPr lang="de-DE" sz="1600" dirty="0" smtClean="0">
                <a:latin typeface="Times New Roman" pitchFamily="18" charset="0"/>
              </a:rPr>
              <a:t> </a:t>
            </a:r>
            <a:r>
              <a:rPr lang="de-DE" sz="1600" dirty="0" err="1" smtClean="0">
                <a:latin typeface="Times New Roman" pitchFamily="18" charset="0"/>
              </a:rPr>
              <a:t>speeds</a:t>
            </a:r>
            <a:r>
              <a:rPr lang="de-DE" sz="1600" dirty="0" smtClean="0">
                <a:latin typeface="Times New Roman" pitchFamily="18" charset="0"/>
              </a:rPr>
              <a:t> </a:t>
            </a:r>
            <a:r>
              <a:rPr lang="de-DE" sz="1600" dirty="0" err="1" smtClean="0">
                <a:latin typeface="Times New Roman" pitchFamily="18" charset="0"/>
              </a:rPr>
              <a:t>up</a:t>
            </a:r>
            <a:endParaRPr lang="de-DE" sz="1600" dirty="0">
              <a:latin typeface="Times New Roman" pitchFamily="18" charset="0"/>
            </a:endParaRPr>
          </a:p>
        </p:txBody>
      </p:sp>
      <p:sp>
        <p:nvSpPr>
          <p:cNvPr id="4760582" name="AutoShape 6"/>
          <p:cNvSpPr>
            <a:spLocks noChangeArrowheads="1"/>
          </p:cNvSpPr>
          <p:nvPr/>
        </p:nvSpPr>
        <p:spPr bwMode="auto">
          <a:xfrm>
            <a:off x="1143000" y="4032920"/>
            <a:ext cx="1447800" cy="1371600"/>
          </a:xfrm>
          <a:prstGeom prst="wedgeRoundRectCallout">
            <a:avLst>
              <a:gd name="adj1" fmla="val 69958"/>
              <a:gd name="adj2" fmla="val -87500"/>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This </a:t>
            </a:r>
            <a:r>
              <a:rPr lang="de-DE" sz="1600" dirty="0" err="1" smtClean="0">
                <a:latin typeface="Times New Roman" pitchFamily="18" charset="0"/>
              </a:rPr>
              <a:t>way</a:t>
            </a:r>
            <a:r>
              <a:rPr lang="de-DE" sz="1600" dirty="0" smtClean="0">
                <a:latin typeface="Times New Roman" pitchFamily="18" charset="0"/>
              </a:rPr>
              <a:t>, </a:t>
            </a:r>
            <a:r>
              <a:rPr lang="de-DE" sz="1600" dirty="0" err="1" smtClean="0">
                <a:latin typeface="Times New Roman" pitchFamily="18" charset="0"/>
              </a:rPr>
              <a:t>the</a:t>
            </a:r>
            <a:r>
              <a:rPr lang="de-DE" sz="1600" dirty="0" smtClean="0">
                <a:latin typeface="Times New Roman" pitchFamily="18" charset="0"/>
              </a:rPr>
              <a:t> </a:t>
            </a:r>
            <a:r>
              <a:rPr lang="de-DE" sz="1600" dirty="0" err="1" smtClean="0">
                <a:latin typeface="Times New Roman" pitchFamily="18" charset="0"/>
              </a:rPr>
              <a:t>sprint</a:t>
            </a:r>
            <a:r>
              <a:rPr lang="de-DE" sz="1600" dirty="0" smtClean="0">
                <a:latin typeface="Times New Roman" pitchFamily="18" charset="0"/>
              </a:rPr>
              <a:t> </a:t>
            </a:r>
            <a:r>
              <a:rPr lang="de-DE" sz="1600" dirty="0" err="1" smtClean="0">
                <a:latin typeface="Times New Roman" pitchFamily="18" charset="0"/>
              </a:rPr>
              <a:t>goal</a:t>
            </a:r>
            <a:r>
              <a:rPr lang="de-DE" sz="1600" dirty="0" smtClean="0">
                <a:latin typeface="Times New Roman" pitchFamily="18" charset="0"/>
              </a:rPr>
              <a:t> </a:t>
            </a:r>
            <a:r>
              <a:rPr lang="de-DE" sz="1600" dirty="0" err="1" smtClean="0">
                <a:latin typeface="Times New Roman" pitchFamily="18" charset="0"/>
              </a:rPr>
              <a:t>would</a:t>
            </a:r>
            <a:r>
              <a:rPr lang="de-DE" sz="1600" dirty="0" smtClean="0">
                <a:latin typeface="Times New Roman" pitchFamily="18" charset="0"/>
              </a:rPr>
              <a:t> </a:t>
            </a:r>
            <a:r>
              <a:rPr lang="de-DE" sz="1600" dirty="0" err="1" smtClean="0">
                <a:latin typeface="Times New Roman" pitchFamily="18" charset="0"/>
              </a:rPr>
              <a:t>be</a:t>
            </a:r>
            <a:r>
              <a:rPr lang="de-DE" sz="1600" dirty="0" smtClean="0">
                <a:latin typeface="Times New Roman" pitchFamily="18" charset="0"/>
              </a:rPr>
              <a:t> </a:t>
            </a:r>
            <a:r>
              <a:rPr lang="de-DE" sz="1600" dirty="0" err="1" smtClean="0">
                <a:latin typeface="Times New Roman" pitchFamily="18" charset="0"/>
              </a:rPr>
              <a:t>reached</a:t>
            </a:r>
            <a:r>
              <a:rPr lang="de-DE" sz="1600" dirty="0" smtClean="0">
                <a:latin typeface="Times New Roman" pitchFamily="18" charset="0"/>
              </a:rPr>
              <a:t> </a:t>
            </a:r>
            <a:r>
              <a:rPr lang="de-DE" sz="1600" dirty="0" err="1" smtClean="0">
                <a:latin typeface="Times New Roman" pitchFamily="18" charset="0"/>
              </a:rPr>
              <a:t>too</a:t>
            </a:r>
            <a:r>
              <a:rPr lang="de-DE" sz="1600" dirty="0" smtClean="0">
                <a:latin typeface="Times New Roman" pitchFamily="18" charset="0"/>
              </a:rPr>
              <a:t> </a:t>
            </a:r>
            <a:r>
              <a:rPr lang="de-DE" sz="1600" dirty="0" err="1" smtClean="0">
                <a:latin typeface="Times New Roman" pitchFamily="18" charset="0"/>
              </a:rPr>
              <a:t>early</a:t>
            </a:r>
            <a:endParaRPr lang="de-DE" sz="1600" dirty="0">
              <a:latin typeface="Times New Roman" pitchFamily="18" charset="0"/>
            </a:endParaRPr>
          </a:p>
        </p:txBody>
      </p:sp>
      <p:sp>
        <p:nvSpPr>
          <p:cNvPr id="4760583" name="AutoShape 7"/>
          <p:cNvSpPr>
            <a:spLocks noChangeArrowheads="1"/>
          </p:cNvSpPr>
          <p:nvPr/>
        </p:nvSpPr>
        <p:spPr bwMode="auto">
          <a:xfrm>
            <a:off x="6324600" y="2127920"/>
            <a:ext cx="1447800" cy="1371600"/>
          </a:xfrm>
          <a:prstGeom prst="wedgeRoundRectCallout">
            <a:avLst>
              <a:gd name="adj1" fmla="val -225657"/>
              <a:gd name="adj2" fmla="val 40856"/>
              <a:gd name="adj3" fmla="val 16667"/>
            </a:avLst>
          </a:prstGeom>
          <a:solidFill>
            <a:srgbClr val="FFFF99"/>
          </a:solidFill>
          <a:ln w="12699">
            <a:solidFill>
              <a:schemeClr val="tx1"/>
            </a:solidFill>
            <a:miter lim="800000"/>
            <a:headEnd type="none" w="sm" len="sm"/>
            <a:tailEnd type="none" w="sm" len="sm"/>
          </a:ln>
        </p:spPr>
        <p:txBody>
          <a:bodyPr rIns="72000"/>
          <a:lstStyle/>
          <a:p>
            <a:r>
              <a:rPr lang="de-DE" sz="1600" dirty="0" err="1" smtClean="0">
                <a:latin typeface="Times New Roman" pitchFamily="18" charset="0"/>
              </a:rPr>
              <a:t>Increase</a:t>
            </a:r>
            <a:r>
              <a:rPr lang="de-DE" sz="1600" dirty="0" smtClean="0">
                <a:latin typeface="Times New Roman" pitchFamily="18" charset="0"/>
              </a:rPr>
              <a:t> </a:t>
            </a:r>
            <a:r>
              <a:rPr lang="de-DE" sz="1600" dirty="0" err="1" smtClean="0">
                <a:latin typeface="Times New Roman" pitchFamily="18" charset="0"/>
              </a:rPr>
              <a:t>scope</a:t>
            </a:r>
            <a:r>
              <a:rPr lang="de-DE" sz="1600" dirty="0" smtClean="0">
                <a:latin typeface="Times New Roman" pitchFamily="18" charset="0"/>
              </a:rPr>
              <a:t> </a:t>
            </a:r>
            <a:r>
              <a:rPr lang="de-DE" sz="1600" dirty="0" err="1" smtClean="0">
                <a:latin typeface="Times New Roman" pitchFamily="18" charset="0"/>
              </a:rPr>
              <a:t>with</a:t>
            </a:r>
            <a:r>
              <a:rPr lang="de-DE" sz="1600" dirty="0" smtClean="0">
                <a:latin typeface="Times New Roman" pitchFamily="18" charset="0"/>
              </a:rPr>
              <a:t> </a:t>
            </a:r>
            <a:r>
              <a:rPr lang="de-DE" sz="1600" dirty="0" err="1" smtClean="0">
                <a:latin typeface="Times New Roman" pitchFamily="18" charset="0"/>
              </a:rPr>
              <a:t>Prod</a:t>
            </a:r>
            <a:r>
              <a:rPr lang="de-DE" sz="1600" dirty="0" smtClean="0">
                <a:latin typeface="Times New Roman" pitchFamily="18" charset="0"/>
              </a:rPr>
              <a:t>. </a:t>
            </a:r>
            <a:r>
              <a:rPr lang="de-DE" sz="1600" dirty="0" err="1" smtClean="0">
                <a:latin typeface="Times New Roman" pitchFamily="18" charset="0"/>
              </a:rPr>
              <a:t>Owner</a:t>
            </a:r>
            <a:r>
              <a:rPr lang="de-DE" sz="1600" dirty="0">
                <a:latin typeface="Times New Roman" pitchFamily="18" charset="0"/>
              </a:rPr>
              <a:t>/</a:t>
            </a:r>
            <a:r>
              <a:rPr lang="de-DE" sz="1600" dirty="0" smtClean="0">
                <a:latin typeface="Times New Roman" pitchFamily="18" charset="0"/>
              </a:rPr>
              <a:t> </a:t>
            </a:r>
            <a:r>
              <a:rPr lang="de-DE" sz="1600" dirty="0" err="1" smtClean="0">
                <a:latin typeface="Times New Roman" pitchFamily="18" charset="0"/>
              </a:rPr>
              <a:t>Scrum</a:t>
            </a:r>
            <a:r>
              <a:rPr lang="de-DE" sz="1600" dirty="0" smtClean="0">
                <a:latin typeface="Times New Roman" pitchFamily="18" charset="0"/>
              </a:rPr>
              <a:t> Master</a:t>
            </a:r>
            <a:endParaRPr lang="de-DE" sz="1600" dirty="0">
              <a:latin typeface="Times New Roman" pitchFamily="18" charset="0"/>
            </a:endParaRPr>
          </a:p>
        </p:txBody>
      </p:sp>
      <p:sp>
        <p:nvSpPr>
          <p:cNvPr id="4760584" name="AutoShape 8"/>
          <p:cNvSpPr>
            <a:spLocks noChangeArrowheads="1"/>
          </p:cNvSpPr>
          <p:nvPr/>
        </p:nvSpPr>
        <p:spPr bwMode="auto">
          <a:xfrm>
            <a:off x="7467600" y="3651920"/>
            <a:ext cx="1447800" cy="1371600"/>
          </a:xfrm>
          <a:prstGeom prst="wedgeRoundRectCallout">
            <a:avLst>
              <a:gd name="adj1" fmla="val -92653"/>
              <a:gd name="adj2" fmla="val 35417"/>
              <a:gd name="adj3" fmla="val 16667"/>
            </a:avLst>
          </a:prstGeom>
          <a:solidFill>
            <a:srgbClr val="FFFF99"/>
          </a:solidFill>
          <a:ln w="12699">
            <a:solidFill>
              <a:schemeClr val="tx1"/>
            </a:solidFill>
            <a:miter lim="800000"/>
            <a:headEnd type="none" w="sm" len="sm"/>
            <a:tailEnd type="none" w="sm" len="sm"/>
          </a:ln>
        </p:spPr>
        <p:txBody>
          <a:bodyPr/>
          <a:lstStyle/>
          <a:p>
            <a:endParaRPr lang="de-DE" sz="1600" dirty="0">
              <a:latin typeface="Times New Roman" pitchFamily="18" charset="0"/>
            </a:endParaRPr>
          </a:p>
          <a:p>
            <a:r>
              <a:rPr lang="de-DE" sz="1600" dirty="0" smtClean="0">
                <a:latin typeface="Times New Roman" pitchFamily="18" charset="0"/>
              </a:rPr>
              <a:t>On </a:t>
            </a:r>
            <a:r>
              <a:rPr lang="de-DE" sz="1600" dirty="0" err="1" smtClean="0">
                <a:latin typeface="Times New Roman" pitchFamily="18" charset="0"/>
              </a:rPr>
              <a:t>this</a:t>
            </a:r>
            <a:r>
              <a:rPr lang="de-DE" sz="1600" dirty="0" smtClean="0">
                <a:latin typeface="Times New Roman" pitchFamily="18" charset="0"/>
              </a:rPr>
              <a:t> </a:t>
            </a:r>
            <a:r>
              <a:rPr lang="de-DE" sz="1600" dirty="0" err="1" smtClean="0">
                <a:latin typeface="Times New Roman" pitchFamily="18" charset="0"/>
              </a:rPr>
              <a:t>foundation</a:t>
            </a:r>
            <a:r>
              <a:rPr lang="de-DE" sz="1600" dirty="0" smtClean="0">
                <a:latin typeface="Times New Roman" pitchFamily="18" charset="0"/>
              </a:rPr>
              <a:t>: </a:t>
            </a:r>
            <a:r>
              <a:rPr lang="de-DE" sz="1600" dirty="0" err="1" smtClean="0">
                <a:latin typeface="Times New Roman" pitchFamily="18" charset="0"/>
              </a:rPr>
              <a:t>Good</a:t>
            </a:r>
            <a:r>
              <a:rPr lang="de-DE" sz="1600" dirty="0" smtClean="0">
                <a:latin typeface="Times New Roman" pitchFamily="18" charset="0"/>
              </a:rPr>
              <a:t> </a:t>
            </a:r>
            <a:r>
              <a:rPr lang="de-DE" sz="1600" dirty="0" err="1" smtClean="0">
                <a:latin typeface="Times New Roman" pitchFamily="18" charset="0"/>
              </a:rPr>
              <a:t>progress</a:t>
            </a:r>
            <a:endParaRPr lang="de-DE" sz="1600" dirty="0">
              <a:latin typeface="Times New Roman" pitchFamily="18" charset="0"/>
            </a:endParaRPr>
          </a:p>
        </p:txBody>
      </p:sp>
      <p:sp>
        <p:nvSpPr>
          <p:cNvPr id="11" name="Text Box 5"/>
          <p:cNvSpPr txBox="1">
            <a:spLocks noChangeArrowheads="1"/>
          </p:cNvSpPr>
          <p:nvPr/>
        </p:nvSpPr>
        <p:spPr bwMode="auto">
          <a:xfrm>
            <a:off x="179512" y="5919663"/>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de-DE" sz="1200" b="0" dirty="0" err="1" smtClean="0"/>
              <a:t>C.f</a:t>
            </a:r>
            <a:r>
              <a:rPr lang="de-DE" sz="1200" b="0" dirty="0" smtClean="0"/>
              <a:t>. </a:t>
            </a:r>
            <a:r>
              <a:rPr lang="de-DE" sz="1200" b="0" dirty="0" err="1"/>
              <a:t>Schwaber</a:t>
            </a:r>
            <a:r>
              <a:rPr lang="de-DE" sz="1200" b="0" dirty="0"/>
              <a:t>, Ken; </a:t>
            </a:r>
            <a:r>
              <a:rPr lang="de-DE" sz="1200" b="0" dirty="0" err="1"/>
              <a:t>Beedle</a:t>
            </a:r>
            <a:r>
              <a:rPr lang="de-DE" sz="1200" b="0" dirty="0"/>
              <a:t>, Mike (2002): </a:t>
            </a:r>
            <a:endParaRPr lang="de-DE" sz="1200" b="0" dirty="0" smtClean="0"/>
          </a:p>
          <a:p>
            <a:pPr algn="l"/>
            <a:r>
              <a:rPr lang="de-DE" sz="1200" b="0" dirty="0" smtClean="0"/>
              <a:t>Agile </a:t>
            </a:r>
            <a:r>
              <a:rPr lang="de-DE" sz="1200" b="0" dirty="0"/>
              <a:t>Software Development </a:t>
            </a:r>
            <a:r>
              <a:rPr lang="de-DE" sz="1200" b="0" dirty="0" err="1"/>
              <a:t>with</a:t>
            </a:r>
            <a:r>
              <a:rPr lang="de-DE" sz="1200" b="0" dirty="0"/>
              <a:t> </a:t>
            </a:r>
            <a:r>
              <a:rPr lang="de-DE" sz="1200" b="0" dirty="0" err="1"/>
              <a:t>Scrum</a:t>
            </a:r>
            <a:r>
              <a:rPr lang="de-DE" sz="1200" b="0" dirty="0"/>
              <a:t>. </a:t>
            </a:r>
            <a:r>
              <a:rPr lang="de-DE" sz="1200" b="0" dirty="0" err="1"/>
              <a:t>Prentice</a:t>
            </a:r>
            <a:r>
              <a:rPr lang="de-DE" sz="1200" b="0" dirty="0"/>
              <a:t> Hall.</a:t>
            </a:r>
          </a:p>
        </p:txBody>
      </p:sp>
    </p:spTree>
    <p:extLst>
      <p:ext uri="{BB962C8B-B14F-4D97-AF65-F5344CB8AC3E}">
        <p14:creationId xmlns:p14="http://schemas.microsoft.com/office/powerpoint/2010/main" val="3076175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0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05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05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0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0581" grpId="0" animBg="1" autoUpdateAnimBg="0"/>
      <p:bldP spid="4760582" grpId="0" animBg="1" autoUpdateAnimBg="0"/>
      <p:bldP spid="4760583" grpId="0" animBg="1" autoUpdateAnimBg="0"/>
      <p:bldP spid="4760584"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smtClean="0"/>
              <a:t>Why does SCRUM work?</a:t>
            </a:r>
          </a:p>
        </p:txBody>
      </p:sp>
      <p:sp>
        <p:nvSpPr>
          <p:cNvPr id="4762627" name="Rectangle 3"/>
          <p:cNvSpPr>
            <a:spLocks noGrp="1" noChangeArrowheads="1"/>
          </p:cNvSpPr>
          <p:nvPr>
            <p:ph sz="half" idx="1"/>
          </p:nvPr>
        </p:nvSpPr>
        <p:spPr>
          <a:xfrm>
            <a:off x="457200" y="959556"/>
            <a:ext cx="4038600" cy="5133741"/>
          </a:xfrm>
        </p:spPr>
        <p:txBody>
          <a:bodyPr>
            <a:noAutofit/>
          </a:bodyPr>
          <a:lstStyle/>
          <a:p>
            <a:r>
              <a:rPr lang="en-US" sz="2400" smtClean="0"/>
              <a:t>Integrated instability</a:t>
            </a:r>
          </a:p>
          <a:p>
            <a:pPr lvl="1"/>
            <a:r>
              <a:rPr lang="en-US" sz="2000" smtClean="0"/>
              <a:t>Not too smoothly</a:t>
            </a:r>
          </a:p>
          <a:p>
            <a:r>
              <a:rPr lang="en-US" sz="2400" smtClean="0"/>
              <a:t>Self-organizing teams</a:t>
            </a:r>
          </a:p>
          <a:p>
            <a:pPr lvl="1"/>
            <a:r>
              <a:rPr lang="en-US" sz="2000" smtClean="0"/>
              <a:t>Take ownership</a:t>
            </a:r>
          </a:p>
          <a:p>
            <a:r>
              <a:rPr lang="en-US" sz="2400" smtClean="0"/>
              <a:t>Multi-Learning</a:t>
            </a:r>
          </a:p>
          <a:p>
            <a:pPr lvl="1"/>
            <a:r>
              <a:rPr lang="en-US" sz="2000" smtClean="0"/>
              <a:t>Between functions</a:t>
            </a:r>
          </a:p>
          <a:p>
            <a:pPr lvl="1"/>
            <a:r>
              <a:rPr lang="en-US" sz="2000" smtClean="0"/>
              <a:t>Between group, organization, and individual</a:t>
            </a:r>
          </a:p>
          <a:p>
            <a:r>
              <a:rPr lang="en-US" sz="2400" smtClean="0"/>
              <a:t>Subtle controll</a:t>
            </a:r>
          </a:p>
          <a:p>
            <a:r>
              <a:rPr lang="en-US" sz="2400" smtClean="0"/>
              <a:t>Constant learning</a:t>
            </a:r>
          </a:p>
          <a:p>
            <a:pPr lvl="1"/>
            <a:r>
              <a:rPr lang="en-US" sz="2000" smtClean="0"/>
              <a:t>Experienced developers in new teams</a:t>
            </a:r>
          </a:p>
        </p:txBody>
      </p:sp>
      <p:sp>
        <p:nvSpPr>
          <p:cNvPr id="4762628" name="Rectangle 4"/>
          <p:cNvSpPr>
            <a:spLocks noGrp="1" noChangeArrowheads="1"/>
          </p:cNvSpPr>
          <p:nvPr>
            <p:ph sz="half" idx="2"/>
          </p:nvPr>
        </p:nvSpPr>
        <p:spPr>
          <a:xfrm>
            <a:off x="4724400" y="959556"/>
            <a:ext cx="3733800" cy="5441244"/>
          </a:xfrm>
        </p:spPr>
        <p:txBody>
          <a:bodyPr>
            <a:normAutofit fontScale="85000" lnSpcReduction="20000"/>
          </a:bodyPr>
          <a:lstStyle/>
          <a:p>
            <a:pPr>
              <a:buFontTx/>
              <a:buNone/>
            </a:pPr>
            <a:r>
              <a:rPr lang="en-US" sz="2400" i="1" smtClean="0"/>
              <a:t>Risk management</a:t>
            </a:r>
          </a:p>
          <a:p>
            <a:r>
              <a:rPr lang="en-US" sz="2400" smtClean="0">
                <a:solidFill>
                  <a:schemeClr val="hlink"/>
                </a:solidFill>
              </a:rPr>
              <a:t>Risk:</a:t>
            </a:r>
            <a:r>
              <a:rPr lang="en-US" sz="2400" smtClean="0"/>
              <a:t> Customer unhappy</a:t>
            </a:r>
          </a:p>
          <a:p>
            <a:pPr lvl="1"/>
            <a:r>
              <a:rPr lang="en-US" sz="2200" smtClean="0"/>
              <a:t>Show working system often</a:t>
            </a:r>
            <a:endParaRPr lang="en-US" sz="2000" smtClean="0"/>
          </a:p>
          <a:p>
            <a:r>
              <a:rPr lang="en-US" sz="2400" smtClean="0">
                <a:solidFill>
                  <a:schemeClr val="hlink"/>
                </a:solidFill>
              </a:rPr>
              <a:t>Risk:</a:t>
            </a:r>
            <a:r>
              <a:rPr lang="en-US" sz="2400" smtClean="0"/>
              <a:t> Incomplete feature set</a:t>
            </a:r>
            <a:endParaRPr lang="en-US" sz="1800" smtClean="0"/>
          </a:p>
          <a:p>
            <a:pPr lvl="1"/>
            <a:r>
              <a:rPr lang="en-US" sz="2200" smtClean="0"/>
              <a:t>Prioritize: If something is missing, it is not important</a:t>
            </a:r>
          </a:p>
          <a:p>
            <a:r>
              <a:rPr lang="en-US" sz="2400" smtClean="0">
                <a:solidFill>
                  <a:schemeClr val="hlink"/>
                </a:solidFill>
              </a:rPr>
              <a:t>Risk:</a:t>
            </a:r>
            <a:r>
              <a:rPr lang="en-US" sz="2400" smtClean="0"/>
              <a:t> Bad estimation</a:t>
            </a:r>
          </a:p>
          <a:p>
            <a:pPr lvl="1"/>
            <a:r>
              <a:rPr lang="en-US" sz="2200" smtClean="0"/>
              <a:t>Daily updates during  SCRUM</a:t>
            </a:r>
            <a:endParaRPr lang="en-US" sz="1800" smtClean="0"/>
          </a:p>
          <a:p>
            <a:r>
              <a:rPr lang="en-US" sz="2400" smtClean="0">
                <a:solidFill>
                  <a:schemeClr val="hlink"/>
                </a:solidFill>
              </a:rPr>
              <a:t>Risk:</a:t>
            </a:r>
            <a:r>
              <a:rPr lang="en-US" sz="2400" smtClean="0"/>
              <a:t> Lack of experience with Development cycle</a:t>
            </a:r>
          </a:p>
          <a:p>
            <a:pPr lvl="1"/>
            <a:r>
              <a:rPr lang="en-US" sz="2200" smtClean="0"/>
              <a:t>Test early and execute repeatedly</a:t>
            </a:r>
          </a:p>
          <a:p>
            <a:r>
              <a:rPr lang="en-US" sz="2400" smtClean="0">
                <a:solidFill>
                  <a:schemeClr val="hlink"/>
                </a:solidFill>
              </a:rPr>
              <a:t>Risk:</a:t>
            </a:r>
            <a:r>
              <a:rPr lang="en-US" sz="2400" smtClean="0"/>
              <a:t> Changes in performance estimation</a:t>
            </a:r>
          </a:p>
          <a:p>
            <a:pPr lvl="1"/>
            <a:r>
              <a:rPr lang="en-US" sz="2200" smtClean="0"/>
              <a:t>No impact on Sprint</a:t>
            </a:r>
          </a:p>
        </p:txBody>
      </p:sp>
      <p:sp>
        <p:nvSpPr>
          <p:cNvPr id="120837" name="Text Box 5"/>
          <p:cNvSpPr txBox="1">
            <a:spLocks noChangeArrowheads="1"/>
          </p:cNvSpPr>
          <p:nvPr/>
        </p:nvSpPr>
        <p:spPr bwMode="auto">
          <a:xfrm>
            <a:off x="0" y="5937492"/>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en-US" sz="1200" b="0" smtClean="0"/>
              <a:t>c.f. Schwaber, Ken; Beedle, Mike (2002): </a:t>
            </a:r>
          </a:p>
          <a:p>
            <a:pPr algn="l"/>
            <a:r>
              <a:rPr lang="en-US" sz="1200" b="0" smtClean="0"/>
              <a:t>Agile Software Development with Scrum. Prentice Hall.</a:t>
            </a:r>
            <a:endParaRPr lang="en-US" sz="1200" b="0"/>
          </a:p>
        </p:txBody>
      </p:sp>
    </p:spTree>
    <p:extLst>
      <p:ext uri="{BB962C8B-B14F-4D97-AF65-F5344CB8AC3E}">
        <p14:creationId xmlns:p14="http://schemas.microsoft.com/office/powerpoint/2010/main" val="3845949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2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626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7626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626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26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626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7626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6262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6262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76262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762628">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762628">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476262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762628">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4762628">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4762628">
                                            <p:txEl>
                                              <p:pRg st="5" end="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4762628">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762628">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4762628">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4762628">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47626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627" grpId="0" build="p" autoUpdateAnimBg="0"/>
      <p:bldP spid="4762628"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4675" name="Rectangle 3"/>
          <p:cNvSpPr>
            <a:spLocks noGrp="1" noChangeArrowheads="1"/>
          </p:cNvSpPr>
          <p:nvPr>
            <p:ph idx="1"/>
          </p:nvPr>
        </p:nvSpPr>
        <p:spPr/>
        <p:txBody>
          <a:bodyPr>
            <a:normAutofit/>
          </a:bodyPr>
          <a:lstStyle/>
          <a:p>
            <a:r>
              <a:rPr lang="en-US" dirty="0" smtClean="0"/>
              <a:t>SCRUM is a management shell</a:t>
            </a:r>
          </a:p>
          <a:p>
            <a:pPr lvl="1"/>
            <a:r>
              <a:rPr lang="en-US" sz="2400" dirty="0" smtClean="0"/>
              <a:t>Around XP</a:t>
            </a:r>
          </a:p>
          <a:p>
            <a:pPr lvl="1"/>
            <a:r>
              <a:rPr lang="en-US" sz="2400" dirty="0" smtClean="0"/>
              <a:t>Or other approach: Even waterfall possible</a:t>
            </a:r>
          </a:p>
          <a:p>
            <a:r>
              <a:rPr lang="en-US" dirty="0" smtClean="0"/>
              <a:t>Overlap with XP, but differences exist</a:t>
            </a:r>
          </a:p>
          <a:p>
            <a:pPr lvl="1"/>
            <a:r>
              <a:rPr lang="en-US" sz="2400" dirty="0" smtClean="0"/>
              <a:t>Similar values</a:t>
            </a:r>
          </a:p>
          <a:p>
            <a:pPr lvl="1"/>
            <a:r>
              <a:rPr lang="en-US" sz="2400" dirty="0" smtClean="0"/>
              <a:t>Different practices</a:t>
            </a:r>
          </a:p>
          <a:p>
            <a:pPr lvl="1"/>
            <a:r>
              <a:rPr lang="en-US" sz="2400" dirty="0" smtClean="0"/>
              <a:t>Partly complement each other</a:t>
            </a:r>
            <a:endParaRPr lang="en-US" sz="1800" dirty="0" smtClean="0"/>
          </a:p>
          <a:p>
            <a:r>
              <a:rPr lang="en-US" dirty="0" smtClean="0"/>
              <a:t>Not as much impact as XP, easier to introduce</a:t>
            </a:r>
          </a:p>
          <a:p>
            <a:r>
              <a:rPr lang="en-US" dirty="0" smtClean="0"/>
              <a:t>Strength</a:t>
            </a:r>
          </a:p>
          <a:p>
            <a:pPr lvl="1"/>
            <a:r>
              <a:rPr lang="en-US" sz="2400" dirty="0" smtClean="0"/>
              <a:t>Information flows not only in one direction</a:t>
            </a:r>
          </a:p>
          <a:p>
            <a:pPr lvl="1"/>
            <a:r>
              <a:rPr lang="en-US" sz="2400" dirty="0" smtClean="0"/>
              <a:t>Multiple feedback cycles stabilize system</a:t>
            </a:r>
          </a:p>
        </p:txBody>
      </p:sp>
      <p:sp>
        <p:nvSpPr>
          <p:cNvPr id="121858" name="Rectangle 2"/>
          <p:cNvSpPr>
            <a:spLocks noGrp="1" noChangeArrowheads="1"/>
          </p:cNvSpPr>
          <p:nvPr>
            <p:ph type="title"/>
          </p:nvPr>
        </p:nvSpPr>
        <p:spPr/>
        <p:txBody>
          <a:bodyPr/>
          <a:lstStyle/>
          <a:p>
            <a:r>
              <a:rPr lang="en-US" dirty="0" smtClean="0"/>
              <a:t>Summary SCRUM</a:t>
            </a:r>
          </a:p>
        </p:txBody>
      </p:sp>
    </p:spTree>
    <p:extLst>
      <p:ext uri="{BB962C8B-B14F-4D97-AF65-F5344CB8AC3E}">
        <p14:creationId xmlns:p14="http://schemas.microsoft.com/office/powerpoint/2010/main" val="24949469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4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64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64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4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764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764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646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6467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76467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76467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764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467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Thanks!    </a:t>
            </a:r>
            <a:r>
              <a:rPr lang="en-US" dirty="0" smtClean="0"/>
              <a:t>(…and optional further reading)</a:t>
            </a:r>
            <a:endParaRPr lang="en-US" noProof="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704" y="4797152"/>
            <a:ext cx="1301130" cy="156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a:stretch>
            <a:fillRect/>
          </a:stretch>
        </p:blipFill>
        <p:spPr>
          <a:xfrm>
            <a:off x="1691680" y="1268760"/>
            <a:ext cx="1974183" cy="2564904"/>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691680" y="4221088"/>
            <a:ext cx="1944216" cy="1600438"/>
          </a:xfrm>
          <a:prstGeom prst="rect">
            <a:avLst/>
          </a:prstGeom>
          <a:noFill/>
        </p:spPr>
        <p:txBody>
          <a:bodyPr wrap="square" rtlCol="0">
            <a:spAutoFit/>
          </a:bodyPr>
          <a:lstStyle/>
          <a:p>
            <a:r>
              <a:rPr lang="en-US" sz="1400" dirty="0" smtClean="0"/>
              <a:t>Winston W. Royce: Managing the Development of Large Software Systems. In: Proceedings of IEEE WESCON, pages 1-9, 1970</a:t>
            </a:r>
            <a:endParaRPr lang="en-US" sz="1400" dirty="0"/>
          </a:p>
        </p:txBody>
      </p:sp>
      <p:pic>
        <p:nvPicPr>
          <p:cNvPr id="7" name="Picture 6"/>
          <p:cNvPicPr>
            <a:picLocks noChangeAspect="1"/>
          </p:cNvPicPr>
          <p:nvPr/>
        </p:nvPicPr>
        <p:blipFill>
          <a:blip r:embed="rId4"/>
          <a:stretch>
            <a:fillRect/>
          </a:stretch>
        </p:blipFill>
        <p:spPr>
          <a:xfrm>
            <a:off x="3995936" y="1268759"/>
            <a:ext cx="2088232" cy="2575485"/>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a:stretch>
            <a:fillRect/>
          </a:stretch>
        </p:blipFill>
        <p:spPr>
          <a:xfrm>
            <a:off x="6372200" y="1268760"/>
            <a:ext cx="1810336" cy="2592288"/>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3995936" y="4221088"/>
            <a:ext cx="1944216" cy="738664"/>
          </a:xfrm>
          <a:prstGeom prst="rect">
            <a:avLst/>
          </a:prstGeom>
          <a:noFill/>
        </p:spPr>
        <p:txBody>
          <a:bodyPr wrap="square" rtlCol="0">
            <a:spAutoFit/>
          </a:bodyPr>
          <a:lstStyle/>
          <a:p>
            <a:r>
              <a:rPr lang="en-US" sz="1400" dirty="0" smtClean="0"/>
              <a:t>Kent Beck: Extreme Programming Explained. Addison-Wesley, 2000</a:t>
            </a:r>
            <a:endParaRPr lang="en-US" sz="1400" dirty="0"/>
          </a:p>
        </p:txBody>
      </p:sp>
      <p:sp>
        <p:nvSpPr>
          <p:cNvPr id="11" name="TextBox 10"/>
          <p:cNvSpPr txBox="1"/>
          <p:nvPr/>
        </p:nvSpPr>
        <p:spPr>
          <a:xfrm>
            <a:off x="6372200" y="4221088"/>
            <a:ext cx="1944216" cy="1169551"/>
          </a:xfrm>
          <a:prstGeom prst="rect">
            <a:avLst/>
          </a:prstGeom>
          <a:noFill/>
        </p:spPr>
        <p:txBody>
          <a:bodyPr wrap="square" rtlCol="0">
            <a:spAutoFit/>
          </a:bodyPr>
          <a:lstStyle/>
          <a:p>
            <a:r>
              <a:rPr lang="en-US" sz="1400" dirty="0" smtClean="0"/>
              <a:t>Ken </a:t>
            </a:r>
            <a:r>
              <a:rPr lang="en-US" sz="1400" dirty="0" err="1" smtClean="0"/>
              <a:t>Schwaber</a:t>
            </a:r>
            <a:r>
              <a:rPr lang="en-US" sz="1400" dirty="0" smtClean="0"/>
              <a:t> and Mike </a:t>
            </a:r>
            <a:r>
              <a:rPr lang="en-US" sz="1400" dirty="0" err="1" smtClean="0"/>
              <a:t>Beedle</a:t>
            </a:r>
            <a:r>
              <a:rPr lang="en-US" sz="1400" dirty="0" smtClean="0"/>
              <a:t>: Agile Software Development with Scrum, Prentice Hall, 2002</a:t>
            </a:r>
            <a:endParaRPr lang="en-US" sz="1400" dirty="0"/>
          </a:p>
        </p:txBody>
      </p:sp>
      <p:sp>
        <p:nvSpPr>
          <p:cNvPr id="3" name="Footer Placeholder 2"/>
          <p:cNvSpPr>
            <a:spLocks noGrp="1"/>
          </p:cNvSpPr>
          <p:nvPr>
            <p:ph type="ftr" sz="quarter" idx="11"/>
          </p:nvPr>
        </p:nvSpPr>
        <p:spPr/>
        <p:txBody>
          <a:bodyPr/>
          <a:lstStyle/>
          <a:p>
            <a:r>
              <a:rPr lang="de-DE" smtClean="0"/>
              <a:t>Agile Software Dev. | Eric Knauss</a:t>
            </a:r>
            <a:endParaRPr lang="de-DE"/>
          </a:p>
        </p:txBody>
      </p:sp>
      <p:sp>
        <p:nvSpPr>
          <p:cNvPr id="4" name="Slide Number Placeholder 3"/>
          <p:cNvSpPr>
            <a:spLocks noGrp="1"/>
          </p:cNvSpPr>
          <p:nvPr>
            <p:ph type="sldNum" sz="quarter" idx="12"/>
          </p:nvPr>
        </p:nvSpPr>
        <p:spPr/>
        <p:txBody>
          <a:bodyPr/>
          <a:lstStyle/>
          <a:p>
            <a:fld id="{91974DF9-AD47-4691-BA21-BBFCE3637A9A}" type="slidenum">
              <a:rPr kumimoji="0" lang="en-US" smtClean="0"/>
              <a:pPr/>
              <a:t>49</a:t>
            </a:fld>
            <a:endParaRPr kumimoji="0" lang="en-US"/>
          </a:p>
        </p:txBody>
      </p:sp>
    </p:spTree>
    <p:extLst>
      <p:ext uri="{BB962C8B-B14F-4D97-AF65-F5344CB8AC3E}">
        <p14:creationId xmlns:p14="http://schemas.microsoft.com/office/powerpoint/2010/main" val="301092541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a:t>
            </a:r>
            <a:endParaRPr lang="en-US" dirty="0"/>
          </a:p>
        </p:txBody>
      </p:sp>
      <p:sp>
        <p:nvSpPr>
          <p:cNvPr id="3" name="Content Placeholder 2"/>
          <p:cNvSpPr>
            <a:spLocks noGrp="1"/>
          </p:cNvSpPr>
          <p:nvPr>
            <p:ph idx="1"/>
          </p:nvPr>
        </p:nvSpPr>
        <p:spPr/>
        <p:txBody>
          <a:bodyPr>
            <a:normAutofit/>
          </a:bodyPr>
          <a:lstStyle/>
          <a:p>
            <a:r>
              <a:rPr lang="en-US" dirty="0" smtClean="0"/>
              <a:t>Written exam, individual, 3.0 credits</a:t>
            </a:r>
          </a:p>
          <a:p>
            <a:pPr lvl="1"/>
            <a:r>
              <a:rPr lang="en-US" dirty="0" smtClean="0"/>
              <a:t>60 points, 24 required to pass</a:t>
            </a:r>
            <a:endParaRPr lang="en-US" dirty="0"/>
          </a:p>
          <a:p>
            <a:r>
              <a:rPr lang="en-US" dirty="0" smtClean="0"/>
              <a:t>Project, 4.5 credits</a:t>
            </a:r>
          </a:p>
          <a:p>
            <a:pPr lvl="1"/>
            <a:r>
              <a:rPr lang="en-US" dirty="0" smtClean="0"/>
              <a:t>Grades: Fail/Pass but gives bonus on written exam</a:t>
            </a:r>
            <a:endParaRPr lang="en-US" dirty="0"/>
          </a:p>
          <a:p>
            <a:r>
              <a:rPr lang="en-US" dirty="0" smtClean="0"/>
              <a:t>Grades</a:t>
            </a:r>
          </a:p>
          <a:p>
            <a:pPr lvl="1"/>
            <a:r>
              <a:rPr lang="en-US" dirty="0" smtClean="0"/>
              <a:t>Chalmers: </a:t>
            </a:r>
          </a:p>
          <a:p>
            <a:pPr lvl="2"/>
            <a:r>
              <a:rPr lang="en-US" dirty="0" smtClean="0"/>
              <a:t>[0-49%] </a:t>
            </a:r>
            <a:r>
              <a:rPr lang="en-US" dirty="0" smtClean="0">
                <a:sym typeface="Wingdings"/>
              </a:rPr>
              <a:t> Fail, </a:t>
            </a:r>
          </a:p>
          <a:p>
            <a:pPr lvl="2"/>
            <a:r>
              <a:rPr lang="en-US" dirty="0" smtClean="0">
                <a:sym typeface="Wingdings"/>
              </a:rPr>
              <a:t>[50-64%]  3, </a:t>
            </a:r>
          </a:p>
          <a:p>
            <a:pPr lvl="2"/>
            <a:r>
              <a:rPr lang="en-US" dirty="0" smtClean="0">
                <a:sym typeface="Wingdings"/>
              </a:rPr>
              <a:t>[65-79%]  4, </a:t>
            </a:r>
          </a:p>
          <a:p>
            <a:pPr lvl="2"/>
            <a:r>
              <a:rPr lang="en-US" dirty="0" smtClean="0">
                <a:sym typeface="Wingdings"/>
              </a:rPr>
              <a:t>[80-100%]  5</a:t>
            </a:r>
          </a:p>
          <a:p>
            <a:pPr lvl="1"/>
            <a:r>
              <a:rPr lang="en-US" dirty="0" smtClean="0">
                <a:sym typeface="Wingdings"/>
              </a:rPr>
              <a:t>GU</a:t>
            </a:r>
          </a:p>
          <a:p>
            <a:pPr lvl="2"/>
            <a:r>
              <a:rPr lang="en-US" dirty="0"/>
              <a:t>[0-49%] </a:t>
            </a:r>
            <a:r>
              <a:rPr lang="en-US" dirty="0">
                <a:sym typeface="Wingdings"/>
              </a:rPr>
              <a:t> Fail, </a:t>
            </a:r>
          </a:p>
          <a:p>
            <a:pPr lvl="2"/>
            <a:r>
              <a:rPr lang="en-US" dirty="0">
                <a:sym typeface="Wingdings"/>
              </a:rPr>
              <a:t>[50</a:t>
            </a:r>
            <a:r>
              <a:rPr lang="en-US" dirty="0" smtClean="0">
                <a:sym typeface="Wingdings"/>
              </a:rPr>
              <a:t>-79%</a:t>
            </a:r>
            <a:r>
              <a:rPr lang="en-US" dirty="0">
                <a:sym typeface="Wingdings"/>
              </a:rPr>
              <a:t>]  </a:t>
            </a:r>
            <a:r>
              <a:rPr lang="en-US" dirty="0" smtClean="0">
                <a:sym typeface="Wingdings"/>
              </a:rPr>
              <a:t>G, </a:t>
            </a:r>
            <a:endParaRPr lang="en-US" dirty="0">
              <a:sym typeface="Wingdings"/>
            </a:endParaRPr>
          </a:p>
          <a:p>
            <a:pPr lvl="2"/>
            <a:r>
              <a:rPr lang="en-US" dirty="0" smtClean="0">
                <a:sym typeface="Wingdings"/>
              </a:rPr>
              <a:t>[80-100%</a:t>
            </a:r>
            <a:r>
              <a:rPr lang="en-US" dirty="0">
                <a:sym typeface="Wingdings"/>
              </a:rPr>
              <a:t>]  </a:t>
            </a:r>
            <a:r>
              <a:rPr lang="en-US" dirty="0" smtClean="0">
                <a:sym typeface="Wingdings"/>
              </a:rPr>
              <a:t>VG</a:t>
            </a:r>
            <a:endParaRPr lang="en-US" dirty="0">
              <a:sym typeface="Wingdings"/>
            </a:endParaRPr>
          </a:p>
          <a:p>
            <a:pPr lvl="2"/>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27682744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 coming from?</a:t>
            </a:r>
            <a:endParaRPr lang="en-US" dirty="0"/>
          </a:p>
        </p:txBody>
      </p:sp>
      <p:pic>
        <p:nvPicPr>
          <p:cNvPr id="6" name="Content Placeholder 5"/>
          <p:cNvPicPr>
            <a:picLocks noGrp="1" noChangeAspect="1"/>
          </p:cNvPicPr>
          <p:nvPr>
            <p:ph idx="1"/>
          </p:nvPr>
        </p:nvPicPr>
        <p:blipFill>
          <a:blip r:embed="rId2"/>
          <a:srcRect t="6829" b="6829"/>
          <a:stretch>
            <a:fillRect/>
          </a:stretch>
        </p:blipFill>
        <p:spPr>
          <a:xfrm flipH="1">
            <a:off x="457200" y="908720"/>
            <a:ext cx="8229600" cy="5328592"/>
          </a:xfrm>
        </p:spPr>
      </p:pic>
      <p:sp>
        <p:nvSpPr>
          <p:cNvPr id="7" name="Rectangle 6"/>
          <p:cNvSpPr/>
          <p:nvPr/>
        </p:nvSpPr>
        <p:spPr>
          <a:xfrm>
            <a:off x="5066617" y="5975763"/>
            <a:ext cx="3620183" cy="246221"/>
          </a:xfrm>
          <a:prstGeom prst="rect">
            <a:avLst/>
          </a:prstGeom>
        </p:spPr>
        <p:txBody>
          <a:bodyPr wrap="square">
            <a:spAutoFit/>
          </a:bodyPr>
          <a:lstStyle/>
          <a:p>
            <a:r>
              <a:rPr lang="en-US" sz="1000" dirty="0" smtClean="0">
                <a:solidFill>
                  <a:srgbClr val="FFFFFF"/>
                </a:solidFill>
              </a:rPr>
              <a:t>http://</a:t>
            </a:r>
            <a:r>
              <a:rPr lang="en-US" sz="1000" dirty="0" err="1" smtClean="0">
                <a:solidFill>
                  <a:srgbClr val="FFFFFF"/>
                </a:solidFill>
              </a:rPr>
              <a:t>commons.wikimedia.org</a:t>
            </a:r>
            <a:r>
              <a:rPr lang="en-US" sz="1000" dirty="0" smtClean="0">
                <a:solidFill>
                  <a:srgbClr val="FFFFFF"/>
                </a:solidFill>
              </a:rPr>
              <a:t>/wiki/</a:t>
            </a:r>
            <a:r>
              <a:rPr lang="en-US" sz="1000" dirty="0" err="1" smtClean="0">
                <a:solidFill>
                  <a:srgbClr val="FFFFFF"/>
                </a:solidFill>
              </a:rPr>
              <a:t>File:Waterfall_katoomba.JPG</a:t>
            </a:r>
            <a:endParaRPr lang="en-US" sz="1000" dirty="0">
              <a:solidFill>
                <a:srgbClr val="FFFFFF"/>
              </a:solidFill>
            </a:endParaRPr>
          </a:p>
        </p:txBody>
      </p:sp>
      <p:sp>
        <p:nvSpPr>
          <p:cNvPr id="8" name="Content Placeholder 4"/>
          <p:cNvSpPr txBox="1">
            <a:spLocks/>
          </p:cNvSpPr>
          <p:nvPr/>
        </p:nvSpPr>
        <p:spPr>
          <a:xfrm>
            <a:off x="609600" y="1061120"/>
            <a:ext cx="8229600"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smtClean="0">
              <a:solidFill>
                <a:srgbClr val="FFFFFF"/>
              </a:solidFill>
            </a:endParaRPr>
          </a:p>
          <a:p>
            <a:pPr marL="0" indent="0">
              <a:buNone/>
            </a:pPr>
            <a:endParaRPr lang="en-US" dirty="0">
              <a:solidFill>
                <a:srgbClr val="FFFFFF"/>
              </a:solidFill>
            </a:endParaRPr>
          </a:p>
          <a:p>
            <a:pPr marL="0" indent="0">
              <a:buNone/>
            </a:pPr>
            <a:r>
              <a:rPr lang="en-US" dirty="0" smtClean="0">
                <a:solidFill>
                  <a:srgbClr val="FFFFFF"/>
                </a:solidFill>
              </a:rPr>
              <a:t>Requirements</a:t>
            </a:r>
          </a:p>
          <a:p>
            <a:pPr marL="0" indent="0">
              <a:buNone/>
            </a:pPr>
            <a:r>
              <a:rPr lang="en-US" dirty="0" smtClean="0">
                <a:solidFill>
                  <a:srgbClr val="FFFFFF"/>
                </a:solidFill>
              </a:rPr>
              <a:t>	</a:t>
            </a:r>
          </a:p>
          <a:p>
            <a:pPr marL="0" indent="0">
              <a:buNone/>
            </a:pPr>
            <a:r>
              <a:rPr lang="en-US" dirty="0">
                <a:solidFill>
                  <a:srgbClr val="FFFFFF"/>
                </a:solidFill>
              </a:rPr>
              <a:t>	</a:t>
            </a:r>
            <a:r>
              <a:rPr lang="en-US" dirty="0" smtClean="0">
                <a:solidFill>
                  <a:srgbClr val="FFFFFF"/>
                </a:solidFill>
              </a:rPr>
              <a:t>	Design</a:t>
            </a:r>
          </a:p>
          <a:p>
            <a:pPr marL="0" indent="0">
              <a:buNone/>
            </a:pPr>
            <a:endParaRPr lang="en-US" dirty="0" smtClean="0">
              <a:solidFill>
                <a:srgbClr val="FFFFFF"/>
              </a:solidFill>
            </a:endParaRPr>
          </a:p>
          <a:p>
            <a:pPr marL="0" indent="0">
              <a:buNone/>
            </a:pPr>
            <a:r>
              <a:rPr lang="en-US" dirty="0">
                <a:solidFill>
                  <a:srgbClr val="FFFFFF"/>
                </a:solidFill>
              </a:rPr>
              <a:t>	</a:t>
            </a:r>
            <a:r>
              <a:rPr lang="en-US" dirty="0" smtClean="0">
                <a:solidFill>
                  <a:srgbClr val="FFFFFF"/>
                </a:solidFill>
              </a:rPr>
              <a:t>					Programming</a:t>
            </a:r>
          </a:p>
          <a:p>
            <a:pPr marL="0" indent="0">
              <a:buNone/>
            </a:pPr>
            <a:endParaRPr lang="en-US" dirty="0" smtClean="0">
              <a:solidFill>
                <a:srgbClr val="FFFFFF"/>
              </a:solidFill>
            </a:endParaRPr>
          </a:p>
          <a:p>
            <a:pPr marL="0" indent="0">
              <a:buNone/>
            </a:pPr>
            <a:r>
              <a:rPr lang="en-US" dirty="0" smtClean="0">
                <a:solidFill>
                  <a:srgbClr val="FFFFFF"/>
                </a:solidFill>
              </a:rPr>
              <a:t>			Test</a:t>
            </a:r>
            <a:endParaRPr lang="en-US" dirty="0">
              <a:solidFill>
                <a:srgbClr val="FFFFFF"/>
              </a:solidFill>
            </a:endParaRPr>
          </a:p>
        </p:txBody>
      </p:sp>
      <p:sp>
        <p:nvSpPr>
          <p:cNvPr id="9" name="Footer Placeholder 8"/>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0" name="Slide Number Placeholder 9"/>
          <p:cNvSpPr>
            <a:spLocks noGrp="1"/>
          </p:cNvSpPr>
          <p:nvPr>
            <p:ph type="sldNum" sz="quarter" idx="12"/>
          </p:nvPr>
        </p:nvSpPr>
        <p:spPr/>
        <p:txBody>
          <a:body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32798221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fade">
                                      <p:cBhvr>
                                        <p:cTn id="11" dur="500"/>
                                        <p:tgtEl>
                                          <p:spTgt spid="8">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500"/>
                                        <p:tgtEl>
                                          <p:spTgt spid="8">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Effect transition="in" filter="fade">
                                      <p:cBhvr>
                                        <p:cTn id="19" dur="500"/>
                                        <p:tgtEl>
                                          <p:spTgt spid="8">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fade">
                                      <p:cBhvr>
                                        <p:cTn id="23"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sequential development</a:t>
            </a:r>
            <a:endParaRPr lang="en-US" dirty="0"/>
          </a:p>
        </p:txBody>
      </p:sp>
      <p:sp>
        <p:nvSpPr>
          <p:cNvPr id="5" name="Content Placeholder 4"/>
          <p:cNvSpPr>
            <a:spLocks noGrp="1"/>
          </p:cNvSpPr>
          <p:nvPr>
            <p:ph idx="1"/>
          </p:nvPr>
        </p:nvSpPr>
        <p:spPr/>
        <p:txBody>
          <a:bodyPr>
            <a:normAutofit/>
          </a:bodyPr>
          <a:lstStyle/>
          <a:p>
            <a:r>
              <a:rPr lang="en-US" dirty="0" smtClean="0"/>
              <a:t>Requirements</a:t>
            </a:r>
          </a:p>
          <a:p>
            <a:r>
              <a:rPr lang="en-US" dirty="0" smtClean="0"/>
              <a:t>Design</a:t>
            </a:r>
          </a:p>
          <a:p>
            <a:r>
              <a:rPr lang="en-US" dirty="0" smtClean="0"/>
              <a:t>Programming</a:t>
            </a:r>
          </a:p>
          <a:p>
            <a:r>
              <a:rPr lang="en-US" dirty="0" smtClean="0"/>
              <a:t>Test</a:t>
            </a:r>
          </a:p>
          <a:p>
            <a:pPr marL="0" indent="0">
              <a:buNone/>
            </a:pPr>
            <a:endParaRPr lang="en-US" dirty="0" smtClean="0"/>
          </a:p>
          <a:p>
            <a:r>
              <a:rPr lang="en-US" dirty="0" smtClean="0"/>
              <a:t>Advantages</a:t>
            </a:r>
          </a:p>
          <a:p>
            <a:pPr lvl="1"/>
            <a:r>
              <a:rPr lang="en-US" dirty="0" smtClean="0"/>
              <a:t>Simple</a:t>
            </a:r>
          </a:p>
          <a:p>
            <a:pPr lvl="1"/>
            <a:r>
              <a:rPr lang="en-US" dirty="0" smtClean="0"/>
              <a:t>Controllable</a:t>
            </a:r>
          </a:p>
          <a:p>
            <a:pPr lvl="1"/>
            <a:r>
              <a:rPr lang="en-US" dirty="0" smtClean="0"/>
              <a:t>Cost efficient</a:t>
            </a:r>
          </a:p>
          <a:p>
            <a:r>
              <a:rPr lang="en-US" dirty="0" smtClean="0"/>
              <a:t>Problems</a:t>
            </a:r>
          </a:p>
          <a:p>
            <a:pPr lvl="1"/>
            <a:r>
              <a:rPr lang="en-US" dirty="0" smtClean="0"/>
              <a:t>Time-to-market</a:t>
            </a:r>
          </a:p>
          <a:p>
            <a:pPr lvl="1"/>
            <a:r>
              <a:rPr lang="en-US" dirty="0" smtClean="0"/>
              <a:t>What about change?</a:t>
            </a:r>
            <a:endParaRPr lang="en-US" dirty="0"/>
          </a:p>
        </p:txBody>
      </p:sp>
      <p:sp>
        <p:nvSpPr>
          <p:cNvPr id="6" name="Rectangle 5"/>
          <p:cNvSpPr/>
          <p:nvPr/>
        </p:nvSpPr>
        <p:spPr>
          <a:xfrm>
            <a:off x="3023630" y="98934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39654" y="1401239"/>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55678" y="181313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571703" y="2225028"/>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ooter Placeholder 9"/>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1" name="Slide Number Placeholder 10"/>
          <p:cNvSpPr>
            <a:spLocks noGrp="1"/>
          </p:cNvSpPr>
          <p:nvPr>
            <p:ph type="sldNum" sz="quarter" idx="12"/>
          </p:nvPr>
        </p:nvSpPr>
        <p:spPr/>
        <p:txBody>
          <a:bodyPr/>
          <a:lstStyle/>
          <a:p>
            <a:fld id="{91974DF9-AD47-4691-BA21-BBFCE3637A9A}"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31404733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fade">
                                      <p:cBhvr>
                                        <p:cTn id="13" dur="500"/>
                                        <p:tgtEl>
                                          <p:spTgt spid="5">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fade">
                                      <p:cBhvr>
                                        <p:cTn id="16" dur="500"/>
                                        <p:tgtEl>
                                          <p:spTgt spid="5">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Effect transition="in" filter="fade">
                                      <p:cBhvr>
                                        <p:cTn id="21" dur="500"/>
                                        <p:tgtEl>
                                          <p:spTgt spid="5">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0" end="10"/>
                                            </p:txEl>
                                          </p:spTgt>
                                        </p:tgtEl>
                                        <p:attrNameLst>
                                          <p:attrName>style.visibility</p:attrName>
                                        </p:attrNameLst>
                                      </p:cBhvr>
                                      <p:to>
                                        <p:strVal val="visible"/>
                                      </p:to>
                                    </p:set>
                                    <p:animEffect transition="in" filter="fade">
                                      <p:cBhvr>
                                        <p:cTn id="24" dur="500"/>
                                        <p:tgtEl>
                                          <p:spTgt spid="5">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Effect transition="in" filter="fade">
                                      <p:cBhvr>
                                        <p:cTn id="2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smtClean="0"/>
              <a:t>Requirements</a:t>
            </a:r>
          </a:p>
          <a:p>
            <a:r>
              <a:rPr lang="en-US" dirty="0" smtClean="0"/>
              <a:t>Design</a:t>
            </a:r>
          </a:p>
          <a:p>
            <a:r>
              <a:rPr lang="en-US" dirty="0" smtClean="0"/>
              <a:t>Programming</a:t>
            </a:r>
          </a:p>
          <a:p>
            <a:r>
              <a:rPr lang="en-US" dirty="0" smtClean="0"/>
              <a:t>Test</a:t>
            </a:r>
          </a:p>
          <a:p>
            <a:pPr marL="0" indent="0">
              <a:buNone/>
            </a:pPr>
            <a:endParaRPr lang="en-US" dirty="0" smtClean="0"/>
          </a:p>
          <a:p>
            <a:pPr marL="0" indent="0">
              <a:buNone/>
            </a:pPr>
            <a:r>
              <a:rPr lang="en-US" dirty="0" smtClean="0"/>
              <a:t>What can we do if time to market and robustness against late changes are more important than cost-efficiency?</a:t>
            </a:r>
          </a:p>
          <a:p>
            <a:pPr marL="0" indent="0">
              <a:buNone/>
            </a:pPr>
            <a:endParaRPr lang="en-US" dirty="0" smtClean="0"/>
          </a:p>
          <a:p>
            <a:r>
              <a:rPr lang="en-US" dirty="0" smtClean="0"/>
              <a:t>Requirements</a:t>
            </a:r>
          </a:p>
          <a:p>
            <a:r>
              <a:rPr lang="en-US" dirty="0" smtClean="0"/>
              <a:t>Design</a:t>
            </a:r>
          </a:p>
          <a:p>
            <a:r>
              <a:rPr lang="en-US" dirty="0" smtClean="0"/>
              <a:t>Programming</a:t>
            </a:r>
          </a:p>
          <a:p>
            <a:r>
              <a:rPr lang="en-US" dirty="0" smtClean="0"/>
              <a:t>Test</a:t>
            </a:r>
          </a:p>
          <a:p>
            <a:endParaRPr lang="en-US" dirty="0"/>
          </a:p>
        </p:txBody>
      </p:sp>
      <p:sp>
        <p:nvSpPr>
          <p:cNvPr id="6" name="Rectangle 5"/>
          <p:cNvSpPr/>
          <p:nvPr/>
        </p:nvSpPr>
        <p:spPr>
          <a:xfrm>
            <a:off x="3023630" y="98934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39654" y="1401239"/>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55678" y="181313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571703" y="2225028"/>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023630" y="4427135"/>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753492" y="4839030"/>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023630" y="6147843"/>
            <a:ext cx="4172640" cy="201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278796" y="5983601"/>
            <a:ext cx="1662309" cy="369332"/>
          </a:xfrm>
          <a:prstGeom prst="rect">
            <a:avLst/>
          </a:prstGeom>
          <a:solidFill>
            <a:schemeClr val="bg1"/>
          </a:solidFill>
        </p:spPr>
        <p:txBody>
          <a:bodyPr wrap="none" rtlCol="0">
            <a:spAutoFit/>
          </a:bodyPr>
          <a:lstStyle/>
          <a:p>
            <a:r>
              <a:rPr lang="en-US" dirty="0" smtClean="0"/>
              <a:t>Time-to-market</a:t>
            </a:r>
            <a:endParaRPr lang="en-US" dirty="0"/>
          </a:p>
        </p:txBody>
      </p:sp>
      <p:sp>
        <p:nvSpPr>
          <p:cNvPr id="12" name="Rectangle 11"/>
          <p:cNvSpPr/>
          <p:nvPr/>
        </p:nvSpPr>
        <p:spPr>
          <a:xfrm>
            <a:off x="4523670" y="5250925"/>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14007" y="5662819"/>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3023630" y="2761340"/>
            <a:ext cx="5979264" cy="201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39690" y="2596830"/>
            <a:ext cx="1662309" cy="369332"/>
          </a:xfrm>
          <a:prstGeom prst="rect">
            <a:avLst/>
          </a:prstGeom>
          <a:solidFill>
            <a:schemeClr val="bg1"/>
          </a:solidFill>
        </p:spPr>
        <p:txBody>
          <a:bodyPr wrap="none" rtlCol="0">
            <a:spAutoFit/>
          </a:bodyPr>
          <a:lstStyle/>
          <a:p>
            <a:r>
              <a:rPr lang="en-US" dirty="0" smtClean="0"/>
              <a:t>Time-to-market</a:t>
            </a:r>
            <a:endParaRPr lang="en-US" dirty="0"/>
          </a:p>
        </p:txBody>
      </p:sp>
      <p:sp>
        <p:nvSpPr>
          <p:cNvPr id="2" name="Title 1"/>
          <p:cNvSpPr>
            <a:spLocks noGrp="1"/>
          </p:cNvSpPr>
          <p:nvPr>
            <p:ph type="title"/>
          </p:nvPr>
        </p:nvSpPr>
        <p:spPr/>
        <p:txBody>
          <a:bodyPr/>
          <a:lstStyle/>
          <a:p>
            <a:r>
              <a:rPr lang="en-US" dirty="0" smtClean="0"/>
              <a:t>Towards concurrent development</a:t>
            </a:r>
            <a:endParaRPr lang="en-US" dirty="0"/>
          </a:p>
        </p:txBody>
      </p:sp>
      <p:sp>
        <p:nvSpPr>
          <p:cNvPr id="27" name="Footer Placeholder 26"/>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8" name="Slide Number Placeholder 27"/>
          <p:cNvSpPr>
            <a:spLocks noGrp="1"/>
          </p:cNvSpPr>
          <p:nvPr>
            <p:ph type="sldNum" sz="quarter" idx="12"/>
          </p:nvPr>
        </p:nvSpPr>
        <p:spPr/>
        <p:txBody>
          <a:bodyPr/>
          <a:lstStyle/>
          <a:p>
            <a:fld id="{91974DF9-AD47-4691-BA21-BBFCE3637A9A}"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753657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Iteration Models</a:t>
            </a:r>
            <a:endParaRPr lang="en-US" noProof="0" dirty="0"/>
          </a:p>
        </p:txBody>
      </p:sp>
      <p:sp>
        <p:nvSpPr>
          <p:cNvPr id="8" name="Inhaltsplatzhalter 7"/>
          <p:cNvSpPr>
            <a:spLocks noGrp="1"/>
          </p:cNvSpPr>
          <p:nvPr>
            <p:ph idx="1"/>
          </p:nvPr>
        </p:nvSpPr>
        <p:spPr/>
        <p:txBody>
          <a:bodyPr>
            <a:normAutofit/>
          </a:bodyPr>
          <a:lstStyle/>
          <a:p>
            <a:r>
              <a:rPr lang="en-US" noProof="0" dirty="0" smtClean="0"/>
              <a:t>System requirements </a:t>
            </a:r>
            <a:r>
              <a:rPr lang="en-US" i="1" noProof="0" dirty="0" smtClean="0"/>
              <a:t>always</a:t>
            </a:r>
            <a:r>
              <a:rPr lang="en-US" noProof="0" dirty="0" smtClean="0"/>
              <a:t> evolve during a project</a:t>
            </a:r>
          </a:p>
          <a:p>
            <a:endParaRPr lang="en-US" dirty="0"/>
          </a:p>
          <a:p>
            <a:r>
              <a:rPr lang="en-US" dirty="0" smtClean="0"/>
              <a:t>Iterations are part of larger development projects</a:t>
            </a:r>
          </a:p>
          <a:p>
            <a:endParaRPr lang="en-US" dirty="0"/>
          </a:p>
          <a:p>
            <a:r>
              <a:rPr lang="en-US" dirty="0" smtClean="0"/>
              <a:t>Iterations can be applied to any generic development process model</a:t>
            </a: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9</a:t>
            </a:fld>
            <a:endParaRPr kumimoji="0" lang="en-US"/>
          </a:p>
        </p:txBody>
      </p:sp>
    </p:spTree>
    <p:extLst>
      <p:ext uri="{BB962C8B-B14F-4D97-AF65-F5344CB8AC3E}">
        <p14:creationId xmlns:p14="http://schemas.microsoft.com/office/powerpoint/2010/main" val="26374554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halmers-G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Chalmers-Gu.thmx</Template>
  <TotalTime>2299</TotalTime>
  <Words>4446</Words>
  <Application>Microsoft Macintosh PowerPoint</Application>
  <PresentationFormat>On-screen Show (4:3)</PresentationFormat>
  <Paragraphs>638</Paragraphs>
  <Slides>49</Slides>
  <Notes>15</Notes>
  <HiddenSlides>0</HiddenSlides>
  <MMClips>0</MMClip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Chalmers-Gu</vt:lpstr>
      <vt:lpstr>Vorlage</vt:lpstr>
      <vt:lpstr>Agile Software Development (DIT191 / EDA397)</vt:lpstr>
      <vt:lpstr>Organisatorial</vt:lpstr>
      <vt:lpstr>TODO for next week</vt:lpstr>
      <vt:lpstr>Course Objectives</vt:lpstr>
      <vt:lpstr>Examination</vt:lpstr>
      <vt:lpstr>Where are we coming from?</vt:lpstr>
      <vt:lpstr>Systematic sequential development</vt:lpstr>
      <vt:lpstr>Towards concurrent development</vt:lpstr>
      <vt:lpstr>Iteration Models</vt:lpstr>
      <vt:lpstr>Incremental delivery</vt:lpstr>
      <vt:lpstr>Spiral Model [Boehm]</vt:lpstr>
      <vt:lpstr>Spiral development</vt:lpstr>
      <vt:lpstr>PowerPoint Presentation</vt:lpstr>
      <vt:lpstr>What is a prototype?</vt:lpstr>
      <vt:lpstr>Prototyping approaches</vt:lpstr>
      <vt:lpstr>Evolutionary Development</vt:lpstr>
      <vt:lpstr>PowerPoint Presentation</vt:lpstr>
      <vt:lpstr>Agile Manifesto</vt:lpstr>
      <vt:lpstr>PowerPoint Presentation</vt:lpstr>
      <vt:lpstr>Agile Methods: eXtreme Programming (XP)</vt:lpstr>
      <vt:lpstr>Planning Game</vt:lpstr>
      <vt:lpstr>Small releases</vt:lpstr>
      <vt:lpstr>Metaphor</vt:lpstr>
      <vt:lpstr>Simple Design</vt:lpstr>
      <vt:lpstr>Testing</vt:lpstr>
      <vt:lpstr>Refactoring</vt:lpstr>
      <vt:lpstr>Refactoring</vt:lpstr>
      <vt:lpstr>Pair Programming</vt:lpstr>
      <vt:lpstr>Collective Code Ownership</vt:lpstr>
      <vt:lpstr>Continuous Integration</vt:lpstr>
      <vt:lpstr>Sustainable pace (aka 40h week)</vt:lpstr>
      <vt:lpstr>On-Site Customer</vt:lpstr>
      <vt:lpstr>Coding Standards</vt:lpstr>
      <vt:lpstr>XP Practices</vt:lpstr>
      <vt:lpstr>Overview: XP in Teaching</vt:lpstr>
      <vt:lpstr>            XP:   </vt:lpstr>
      <vt:lpstr>PowerPoint Presentation</vt:lpstr>
      <vt:lpstr>SCRUM Approach</vt:lpstr>
      <vt:lpstr>SCRUM Practices Hints</vt:lpstr>
      <vt:lpstr>SCRUM Practices Hints</vt:lpstr>
      <vt:lpstr>Scrum</vt:lpstr>
      <vt:lpstr>PowerPoint Presentation</vt:lpstr>
      <vt:lpstr>SCRUM vs. XP</vt:lpstr>
      <vt:lpstr>Assess Sprint Progress A possible trajectory</vt:lpstr>
      <vt:lpstr>Assess Sprint Progress a typical trajectory for a new SCRUM-Team</vt:lpstr>
      <vt:lpstr>Assess Sprint Progress another typical trajectory</vt:lpstr>
      <vt:lpstr>Why does SCRUM work?</vt:lpstr>
      <vt:lpstr>Summary SCRUM</vt:lpstr>
      <vt:lpstr>Thanks!    (…and optional further reading)</vt:lpstr>
    </vt:vector>
  </TitlesOfParts>
  <Company>Chalmers | University of Gothenburg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 (DIT191 / EDA397)</dc:title>
  <dc:creator>Eric Knauss</dc:creator>
  <cp:lastModifiedBy>Eric Knauss</cp:lastModifiedBy>
  <cp:revision>35</cp:revision>
  <dcterms:created xsi:type="dcterms:W3CDTF">2014-03-17T22:18:24Z</dcterms:created>
  <dcterms:modified xsi:type="dcterms:W3CDTF">2014-03-25T15:04:35Z</dcterms:modified>
</cp:coreProperties>
</file>