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7"/>
  </p:notesMasterIdLst>
  <p:sldIdLst>
    <p:sldId id="256" r:id="rId2"/>
    <p:sldId id="259" r:id="rId3"/>
    <p:sldId id="261" r:id="rId4"/>
    <p:sldId id="258" r:id="rId5"/>
    <p:sldId id="287" r:id="rId6"/>
    <p:sldId id="288" r:id="rId7"/>
    <p:sldId id="289" r:id="rId8"/>
    <p:sldId id="290" r:id="rId9"/>
    <p:sldId id="291" r:id="rId10"/>
    <p:sldId id="292" r:id="rId11"/>
    <p:sldId id="293" r:id="rId12"/>
    <p:sldId id="294" r:id="rId13"/>
    <p:sldId id="295" r:id="rId14"/>
    <p:sldId id="296" r:id="rId15"/>
    <p:sldId id="297" r:id="rId16"/>
  </p:sldIdLst>
  <p:sldSz cx="9144000" cy="5143500" type="screen16x9"/>
  <p:notesSz cx="6858000" cy="9144000"/>
  <p:embeddedFontLst>
    <p:embeddedFont>
      <p:font typeface="Helvetica Neue" panose="020B0604020202020204" charset="0"/>
      <p:regular r:id="rId18"/>
      <p:bold r:id="rId19"/>
      <p:italic r:id="rId20"/>
      <p:boldItalic r:id="rId21"/>
    </p:embeddedFont>
    <p:embeddedFont>
      <p:font typeface="Nixie One" panose="020B0604020202020204"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1E1E"/>
    <a:srgbClr val="0E293C"/>
    <a:srgbClr val="19BBD5"/>
    <a:srgbClr val="29C6DD"/>
    <a:srgbClr val="2CBE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69068B3-ADBE-4CCD-903B-27537CF8225E}">
  <a:tblStyle styleId="{469068B3-ADBE-4CCD-903B-27537CF8225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4" autoAdjust="0"/>
    <p:restoredTop sz="94660"/>
  </p:normalViewPr>
  <p:slideViewPr>
    <p:cSldViewPr snapToGrid="0">
      <p:cViewPr varScale="1">
        <p:scale>
          <a:sx n="78" d="100"/>
          <a:sy n="78" d="100"/>
        </p:scale>
        <p:origin x="6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3820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7653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1996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2411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2348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4098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7852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0262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1591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7178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3705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r>
              <a:rPr lang="en-US"/>
              <a:t>Click to edit Master title style</a:t>
            </a:r>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r>
              <a:rPr lang="en-US"/>
              <a:t>Click to edit Master title style</a:t>
            </a:r>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r>
              <a:rPr lang="en-US"/>
              <a:t>Click to edit Master title style</a:t>
            </a:r>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pPr lvl="0"/>
            <a:r>
              <a:rPr lang="en-US"/>
              <a:t>Click to edit Master text styles</a:t>
            </a: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4" name="Hexagon 3">
            <a:extLst>
              <a:ext uri="{FF2B5EF4-FFF2-40B4-BE49-F238E27FC236}">
                <a16:creationId xmlns:a16="http://schemas.microsoft.com/office/drawing/2014/main" id="{681649A7-F181-4443-B0D1-A3C1C9DFEFA2}"/>
              </a:ext>
            </a:extLst>
          </p:cNvPr>
          <p:cNvSpPr/>
          <p:nvPr/>
        </p:nvSpPr>
        <p:spPr>
          <a:xfrm>
            <a:off x="3694057" y="39413"/>
            <a:ext cx="1755886" cy="1513490"/>
          </a:xfrm>
          <a:prstGeom prst="hexagon">
            <a:avLst>
              <a:gd name="adj" fmla="val 27785"/>
              <a:gd name="vf" fmla="val 115470"/>
            </a:avLst>
          </a:prstGeom>
          <a:solidFill>
            <a:srgbClr val="0E293C"/>
          </a:solidFill>
          <a:ln>
            <a:solidFill>
              <a:srgbClr val="29C6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Google Shape;337;p11"/>
          <p:cNvSpPr txBox="1">
            <a:spLocks noGrp="1"/>
          </p:cNvSpPr>
          <p:nvPr>
            <p:ph type="ctrTitle"/>
          </p:nvPr>
        </p:nvSpPr>
        <p:spPr>
          <a:xfrm>
            <a:off x="1602663" y="1991825"/>
            <a:ext cx="5938673" cy="11598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Dart Programming Language</a:t>
            </a:r>
            <a:endParaRPr dirty="0"/>
          </a:p>
        </p:txBody>
      </p:sp>
      <p:pic>
        <p:nvPicPr>
          <p:cNvPr id="3" name="Picture 2">
            <a:extLst>
              <a:ext uri="{FF2B5EF4-FFF2-40B4-BE49-F238E27FC236}">
                <a16:creationId xmlns:a16="http://schemas.microsoft.com/office/drawing/2014/main" id="{D84E4FD9-D46D-4E79-94B4-75481EB7A214}"/>
              </a:ext>
            </a:extLst>
          </p:cNvPr>
          <p:cNvPicPr>
            <a:picLocks noChangeAspect="1"/>
          </p:cNvPicPr>
          <p:nvPr/>
        </p:nvPicPr>
        <p:blipFill>
          <a:blip r:embed="rId3"/>
          <a:stretch>
            <a:fillRect/>
          </a:stretch>
        </p:blipFill>
        <p:spPr>
          <a:xfrm>
            <a:off x="3209633" y="-155437"/>
            <a:ext cx="2645902" cy="182406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
        <p:nvSpPr>
          <p:cNvPr id="6" name="Google Shape;415;p20">
            <a:extLst>
              <a:ext uri="{FF2B5EF4-FFF2-40B4-BE49-F238E27FC236}">
                <a16:creationId xmlns:a16="http://schemas.microsoft.com/office/drawing/2014/main" id="{821727BC-F693-4AA6-88D3-3BE68341C1B8}"/>
              </a:ext>
            </a:extLst>
          </p:cNvPr>
          <p:cNvSpPr txBox="1">
            <a:spLocks/>
          </p:cNvSpPr>
          <p:nvPr/>
        </p:nvSpPr>
        <p:spPr>
          <a:xfrm>
            <a:off x="1655708" y="888531"/>
            <a:ext cx="6305878" cy="64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3000" dirty="0"/>
              <a:t>Type binding</a:t>
            </a:r>
          </a:p>
        </p:txBody>
      </p:sp>
      <p:sp>
        <p:nvSpPr>
          <p:cNvPr id="7" name="Google Shape;416;p20">
            <a:extLst>
              <a:ext uri="{FF2B5EF4-FFF2-40B4-BE49-F238E27FC236}">
                <a16:creationId xmlns:a16="http://schemas.microsoft.com/office/drawing/2014/main" id="{4A1F80C4-EBAD-4CB6-A697-03EE39BB2B35}"/>
              </a:ext>
            </a:extLst>
          </p:cNvPr>
          <p:cNvSpPr txBox="1">
            <a:spLocks/>
          </p:cNvSpPr>
          <p:nvPr/>
        </p:nvSpPr>
        <p:spPr>
          <a:xfrm>
            <a:off x="1655708" y="1765081"/>
            <a:ext cx="6305878" cy="24898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eaLnBrk="1" hangingPunct="1">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eaLnBrk="1" hangingPunct="1">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eaLnBrk="1" hangingPunct="1">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eaLnBrk="1" hangingPunct="1">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eaLnBrk="1" hangingPunct="1">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eaLnBrk="1" hangingPunct="1">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eaLnBrk="1" hangingPunct="1">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eaLnBrk="1" hangingPunct="1">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0" indent="0">
              <a:buFont typeface="Muli"/>
              <a:buNone/>
            </a:pPr>
            <a:r>
              <a:rPr lang="en-US" dirty="0"/>
              <a:t>In Dart dynamic and var (with no initialization) keywords are used to create variables with runtime bindings and other data types like int, String, double as well as var (with initialization) are static.</a:t>
            </a:r>
          </a:p>
          <a:p>
            <a:pPr marL="0" indent="0">
              <a:buFont typeface="Muli"/>
              <a:buNone/>
            </a:pPr>
            <a:r>
              <a:rPr lang="en-US" dirty="0"/>
              <a:t>Dart uses a combination of static type checking and runtime checks to ensure that a variable’s value always matches the variable’s static type, sometimes referred to as sound typing. Although types are mandatory, type annotations are optional because of type inference.</a:t>
            </a:r>
          </a:p>
        </p:txBody>
      </p:sp>
      <p:sp>
        <p:nvSpPr>
          <p:cNvPr id="2" name="Hexagon 1">
            <a:extLst>
              <a:ext uri="{FF2B5EF4-FFF2-40B4-BE49-F238E27FC236}">
                <a16:creationId xmlns:a16="http://schemas.microsoft.com/office/drawing/2014/main" id="{C57689BE-9510-4047-8743-22F675C6D4EE}"/>
              </a:ext>
            </a:extLst>
          </p:cNvPr>
          <p:cNvSpPr/>
          <p:nvPr/>
        </p:nvSpPr>
        <p:spPr>
          <a:xfrm>
            <a:off x="331076" y="186419"/>
            <a:ext cx="1048408" cy="925050"/>
          </a:xfrm>
          <a:prstGeom prst="hexagon">
            <a:avLst>
              <a:gd name="adj" fmla="val 28413"/>
              <a:gd name="vf" fmla="val 115470"/>
            </a:avLst>
          </a:prstGeom>
          <a:solidFill>
            <a:srgbClr val="0E293C"/>
          </a:solidFill>
          <a:ln>
            <a:solidFill>
              <a:srgbClr val="19B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28AA20BD-4E1E-450C-8C0C-36BEBE805302}"/>
              </a:ext>
            </a:extLst>
          </p:cNvPr>
          <p:cNvGrpSpPr/>
          <p:nvPr/>
        </p:nvGrpSpPr>
        <p:grpSpPr>
          <a:xfrm>
            <a:off x="-1880" y="-66321"/>
            <a:ext cx="9145881" cy="5209821"/>
            <a:chOff x="-1880" y="-66321"/>
            <a:chExt cx="9145881" cy="5209821"/>
          </a:xfrm>
        </p:grpSpPr>
        <p:sp>
          <p:nvSpPr>
            <p:cNvPr id="10" name="Rectangle 9">
              <a:extLst>
                <a:ext uri="{FF2B5EF4-FFF2-40B4-BE49-F238E27FC236}">
                  <a16:creationId xmlns:a16="http://schemas.microsoft.com/office/drawing/2014/main" id="{1F736A2C-298F-437B-8135-1F4DBB069E5F}"/>
                </a:ext>
              </a:extLst>
            </p:cNvPr>
            <p:cNvSpPr/>
            <p:nvPr/>
          </p:nvSpPr>
          <p:spPr>
            <a:xfrm>
              <a:off x="-1880" y="-13532"/>
              <a:ext cx="4692566" cy="5142965"/>
            </a:xfrm>
            <a:prstGeom prst="rect">
              <a:avLst/>
            </a:prstGeom>
            <a:solidFill>
              <a:srgbClr val="1E1E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BC61813-B97D-4139-A18F-F391AEF33303}"/>
                </a:ext>
              </a:extLst>
            </p:cNvPr>
            <p:cNvPicPr>
              <a:picLocks noChangeAspect="1"/>
            </p:cNvPicPr>
            <p:nvPr/>
          </p:nvPicPr>
          <p:blipFill>
            <a:blip r:embed="rId3"/>
            <a:stretch>
              <a:fillRect/>
            </a:stretch>
          </p:blipFill>
          <p:spPr>
            <a:xfrm>
              <a:off x="138113" y="1533831"/>
              <a:ext cx="3867690" cy="2248214"/>
            </a:xfrm>
            <a:prstGeom prst="rect">
              <a:avLst/>
            </a:prstGeom>
          </p:spPr>
        </p:pic>
        <p:pic>
          <p:nvPicPr>
            <p:cNvPr id="12" name="Picture 11">
              <a:extLst>
                <a:ext uri="{FF2B5EF4-FFF2-40B4-BE49-F238E27FC236}">
                  <a16:creationId xmlns:a16="http://schemas.microsoft.com/office/drawing/2014/main" id="{C66B36FA-0E26-4E42-993C-E9443F7D5CA8}"/>
                </a:ext>
              </a:extLst>
            </p:cNvPr>
            <p:cNvPicPr>
              <a:picLocks noChangeAspect="1"/>
            </p:cNvPicPr>
            <p:nvPr/>
          </p:nvPicPr>
          <p:blipFill>
            <a:blip r:embed="rId4"/>
            <a:stretch>
              <a:fillRect/>
            </a:stretch>
          </p:blipFill>
          <p:spPr>
            <a:xfrm>
              <a:off x="4143915" y="-66321"/>
              <a:ext cx="5000086" cy="5209821"/>
            </a:xfrm>
            <a:prstGeom prst="rect">
              <a:avLst/>
            </a:prstGeom>
          </p:spPr>
        </p:pic>
      </p:grpSp>
      <p:pic>
        <p:nvPicPr>
          <p:cNvPr id="5" name="Picture 4">
            <a:extLst>
              <a:ext uri="{FF2B5EF4-FFF2-40B4-BE49-F238E27FC236}">
                <a16:creationId xmlns:a16="http://schemas.microsoft.com/office/drawing/2014/main" id="{12A851C7-729C-4FCE-8BFD-E3503F6D5D84}"/>
              </a:ext>
            </a:extLst>
          </p:cNvPr>
          <p:cNvPicPr>
            <a:picLocks noChangeAspect="1"/>
          </p:cNvPicPr>
          <p:nvPr/>
        </p:nvPicPr>
        <p:blipFill>
          <a:blip r:embed="rId5"/>
          <a:stretch>
            <a:fillRect/>
          </a:stretch>
        </p:blipFill>
        <p:spPr>
          <a:xfrm>
            <a:off x="-50790" y="28759"/>
            <a:ext cx="1738030" cy="1198188"/>
          </a:xfrm>
          <a:prstGeom prst="rect">
            <a:avLst/>
          </a:prstGeom>
        </p:spPr>
      </p:pic>
    </p:spTree>
    <p:extLst>
      <p:ext uri="{BB962C8B-B14F-4D97-AF65-F5344CB8AC3E}">
        <p14:creationId xmlns:p14="http://schemas.microsoft.com/office/powerpoint/2010/main" val="323023623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5"/>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11</a:t>
            </a:fld>
            <a:endParaRPr/>
          </a:p>
        </p:txBody>
      </p:sp>
      <p:sp>
        <p:nvSpPr>
          <p:cNvPr id="6" name="Google Shape;415;p20">
            <a:extLst>
              <a:ext uri="{FF2B5EF4-FFF2-40B4-BE49-F238E27FC236}">
                <a16:creationId xmlns:a16="http://schemas.microsoft.com/office/drawing/2014/main" id="{821727BC-F693-4AA6-88D3-3BE68341C1B8}"/>
              </a:ext>
            </a:extLst>
          </p:cNvPr>
          <p:cNvSpPr txBox="1">
            <a:spLocks/>
          </p:cNvSpPr>
          <p:nvPr/>
        </p:nvSpPr>
        <p:spPr>
          <a:xfrm>
            <a:off x="1655708" y="888531"/>
            <a:ext cx="6305878" cy="64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3000" dirty="0"/>
              <a:t>Storage Bindings and Lifetime</a:t>
            </a:r>
          </a:p>
        </p:txBody>
      </p:sp>
      <p:sp>
        <p:nvSpPr>
          <p:cNvPr id="7" name="Google Shape;416;p20">
            <a:extLst>
              <a:ext uri="{FF2B5EF4-FFF2-40B4-BE49-F238E27FC236}">
                <a16:creationId xmlns:a16="http://schemas.microsoft.com/office/drawing/2014/main" id="{4A1F80C4-EBAD-4CB6-A697-03EE39BB2B35}"/>
              </a:ext>
            </a:extLst>
          </p:cNvPr>
          <p:cNvSpPr txBox="1">
            <a:spLocks/>
          </p:cNvSpPr>
          <p:nvPr/>
        </p:nvSpPr>
        <p:spPr>
          <a:xfrm>
            <a:off x="1655708" y="1765081"/>
            <a:ext cx="6305878" cy="24898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eaLnBrk="1" hangingPunct="1">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eaLnBrk="1" hangingPunct="1">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eaLnBrk="1" hangingPunct="1">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eaLnBrk="1" hangingPunct="1">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eaLnBrk="1" hangingPunct="1">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eaLnBrk="1" hangingPunct="1">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eaLnBrk="1" hangingPunct="1">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eaLnBrk="1" hangingPunct="1">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0" indent="0">
              <a:buFont typeface="Muli"/>
              <a:buNone/>
            </a:pPr>
            <a:r>
              <a:rPr lang="en-US" dirty="0"/>
              <a:t>There are no static variables in Dart and static keyword is only used for class variables or class functions.</a:t>
            </a:r>
          </a:p>
          <a:p>
            <a:pPr marL="0" indent="0">
              <a:buFont typeface="Muli"/>
              <a:buNone/>
            </a:pPr>
            <a:r>
              <a:rPr lang="en-US" dirty="0"/>
              <a:t>Stack is used for tracing variables in heap and it points to the heap memory.</a:t>
            </a:r>
          </a:p>
          <a:p>
            <a:pPr marL="0" indent="0">
              <a:buFont typeface="Muli"/>
              <a:buNone/>
            </a:pPr>
            <a:r>
              <a:rPr lang="en-US" dirty="0"/>
              <a:t>Dart objects that are dynamically allocated live in the heap. An object allocated from the heap is freed (eligible for garbage collection) when nothing points to it, or when the application terminates.</a:t>
            </a:r>
          </a:p>
        </p:txBody>
      </p:sp>
    </p:spTree>
    <p:extLst>
      <p:ext uri="{BB962C8B-B14F-4D97-AF65-F5344CB8AC3E}">
        <p14:creationId xmlns:p14="http://schemas.microsoft.com/office/powerpoint/2010/main" val="15380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Scopes</a:t>
            </a:r>
            <a:endParaRPr dirty="0"/>
          </a:p>
        </p:txBody>
      </p:sp>
      <p:sp>
        <p:nvSpPr>
          <p:cNvPr id="373" name="Google Shape;373;p16"/>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n-US" dirty="0"/>
              <a:t>Local and global variables</a:t>
            </a: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270863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13</a:t>
            </a:fld>
            <a:endParaRPr/>
          </a:p>
        </p:txBody>
      </p:sp>
      <p:sp>
        <p:nvSpPr>
          <p:cNvPr id="6" name="Google Shape;415;p20">
            <a:extLst>
              <a:ext uri="{FF2B5EF4-FFF2-40B4-BE49-F238E27FC236}">
                <a16:creationId xmlns:a16="http://schemas.microsoft.com/office/drawing/2014/main" id="{821727BC-F693-4AA6-88D3-3BE68341C1B8}"/>
              </a:ext>
            </a:extLst>
          </p:cNvPr>
          <p:cNvSpPr txBox="1">
            <a:spLocks/>
          </p:cNvSpPr>
          <p:nvPr/>
        </p:nvSpPr>
        <p:spPr>
          <a:xfrm>
            <a:off x="1655708" y="888531"/>
            <a:ext cx="6305878" cy="64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3000" dirty="0"/>
              <a:t>Local and global variables</a:t>
            </a:r>
          </a:p>
        </p:txBody>
      </p:sp>
      <p:sp>
        <p:nvSpPr>
          <p:cNvPr id="7" name="Google Shape;416;p20">
            <a:extLst>
              <a:ext uri="{FF2B5EF4-FFF2-40B4-BE49-F238E27FC236}">
                <a16:creationId xmlns:a16="http://schemas.microsoft.com/office/drawing/2014/main" id="{4A1F80C4-EBAD-4CB6-A697-03EE39BB2B35}"/>
              </a:ext>
            </a:extLst>
          </p:cNvPr>
          <p:cNvSpPr txBox="1">
            <a:spLocks/>
          </p:cNvSpPr>
          <p:nvPr/>
        </p:nvSpPr>
        <p:spPr>
          <a:xfrm>
            <a:off x="1655708" y="1765081"/>
            <a:ext cx="6305878" cy="24898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eaLnBrk="1" hangingPunct="1">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eaLnBrk="1" hangingPunct="1">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eaLnBrk="1" hangingPunct="1">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eaLnBrk="1" hangingPunct="1">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eaLnBrk="1" hangingPunct="1">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eaLnBrk="1" hangingPunct="1">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eaLnBrk="1" hangingPunct="1">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eaLnBrk="1" hangingPunct="1">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0" indent="0">
              <a:buFont typeface="Muli"/>
              <a:buNone/>
            </a:pPr>
            <a:r>
              <a:rPr lang="en-US" dirty="0"/>
              <a:t>A local variable is a type of variable declared inside programming blocks(i.e., for loop, if else, switch and many more) or functions and its lifetime is from the definition of the variable till the end of the scope.</a:t>
            </a:r>
          </a:p>
          <a:p>
            <a:pPr marL="0" indent="0">
              <a:buFont typeface="Muli"/>
              <a:buNone/>
            </a:pPr>
            <a:r>
              <a:rPr lang="en-US" dirty="0"/>
              <a:t>It can only be used inside that particular code of block or function in which it is declared or defined.</a:t>
            </a:r>
          </a:p>
          <a:p>
            <a:pPr marL="0" indent="0">
              <a:buFont typeface="Muli"/>
              <a:buNone/>
            </a:pPr>
            <a:r>
              <a:rPr lang="en-US" dirty="0"/>
              <a:t>Global variables are defined outside the function and used to access from anywhere.</a:t>
            </a:r>
          </a:p>
          <a:p>
            <a:pPr marL="0" indent="0">
              <a:buFont typeface="Muli"/>
              <a:buNone/>
            </a:pPr>
            <a:r>
              <a:rPr lang="en-US" dirty="0"/>
              <a:t>The scope of global variable is limited from the start of the program to the end of the program.</a:t>
            </a:r>
          </a:p>
        </p:txBody>
      </p:sp>
    </p:spTree>
    <p:extLst>
      <p:ext uri="{BB962C8B-B14F-4D97-AF65-F5344CB8AC3E}">
        <p14:creationId xmlns:p14="http://schemas.microsoft.com/office/powerpoint/2010/main" val="1886228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Named constant</a:t>
            </a:r>
            <a:endParaRPr dirty="0"/>
          </a:p>
        </p:txBody>
      </p:sp>
      <p:sp>
        <p:nvSpPr>
          <p:cNvPr id="373" name="Google Shape;373;p16"/>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n-US" dirty="0"/>
              <a:t>Const and Final</a:t>
            </a: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241803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15</a:t>
            </a:fld>
            <a:endParaRPr/>
          </a:p>
        </p:txBody>
      </p:sp>
      <p:sp>
        <p:nvSpPr>
          <p:cNvPr id="6" name="Google Shape;415;p20">
            <a:extLst>
              <a:ext uri="{FF2B5EF4-FFF2-40B4-BE49-F238E27FC236}">
                <a16:creationId xmlns:a16="http://schemas.microsoft.com/office/drawing/2014/main" id="{821727BC-F693-4AA6-88D3-3BE68341C1B8}"/>
              </a:ext>
            </a:extLst>
          </p:cNvPr>
          <p:cNvSpPr txBox="1">
            <a:spLocks/>
          </p:cNvSpPr>
          <p:nvPr/>
        </p:nvSpPr>
        <p:spPr>
          <a:xfrm>
            <a:off x="1655708" y="888531"/>
            <a:ext cx="6305878" cy="64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3000" dirty="0"/>
              <a:t>Const and Final</a:t>
            </a:r>
          </a:p>
        </p:txBody>
      </p:sp>
      <p:sp>
        <p:nvSpPr>
          <p:cNvPr id="7" name="Google Shape;416;p20">
            <a:extLst>
              <a:ext uri="{FF2B5EF4-FFF2-40B4-BE49-F238E27FC236}">
                <a16:creationId xmlns:a16="http://schemas.microsoft.com/office/drawing/2014/main" id="{4A1F80C4-EBAD-4CB6-A697-03EE39BB2B35}"/>
              </a:ext>
            </a:extLst>
          </p:cNvPr>
          <p:cNvSpPr txBox="1">
            <a:spLocks/>
          </p:cNvSpPr>
          <p:nvPr/>
        </p:nvSpPr>
        <p:spPr>
          <a:xfrm>
            <a:off x="1655708" y="1765081"/>
            <a:ext cx="6305878" cy="24898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eaLnBrk="1" hangingPunct="1">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eaLnBrk="1" hangingPunct="1">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eaLnBrk="1" hangingPunct="1">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eaLnBrk="1" hangingPunct="1">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eaLnBrk="1" hangingPunct="1">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eaLnBrk="1" hangingPunct="1">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eaLnBrk="1" hangingPunct="1">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eaLnBrk="1" hangingPunct="1">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0" indent="0">
              <a:buFont typeface="Muli"/>
              <a:buNone/>
            </a:pPr>
            <a:r>
              <a:rPr lang="en-US" dirty="0"/>
              <a:t>The final keyword is used to hardcode the values of the variable and it cannot be altered in future, neither any kind of operations performed on these variables can alter its value (state).</a:t>
            </a:r>
          </a:p>
          <a:p>
            <a:pPr marL="0" indent="0">
              <a:buFont typeface="Muli"/>
              <a:buNone/>
            </a:pPr>
            <a:r>
              <a:rPr lang="en-US" dirty="0"/>
              <a:t>The Const keyword in Dart behaves exactly like the final keyword. The only difference between final and const is that the const makes the variable constant from compile-time only. Using const on an object, makes the object’s entire deep state strictly fixed at compile-time and that the object with this state will be considered frozen and completely immutable.</a:t>
            </a:r>
          </a:p>
          <a:p>
            <a:pPr marL="0" indent="0">
              <a:buFont typeface="Muli"/>
              <a:buNone/>
            </a:pPr>
            <a:r>
              <a:rPr lang="en-US" dirty="0" err="1"/>
              <a:t>Consts</a:t>
            </a:r>
            <a:r>
              <a:rPr lang="en-US" dirty="0"/>
              <a:t> and Finals, are implicitly static members of classes.</a:t>
            </a:r>
          </a:p>
        </p:txBody>
      </p:sp>
    </p:spTree>
    <p:extLst>
      <p:ext uri="{BB962C8B-B14F-4D97-AF65-F5344CB8AC3E}">
        <p14:creationId xmlns:p14="http://schemas.microsoft.com/office/powerpoint/2010/main" val="658870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995243"/>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Names, Bindings and Scopes</a:t>
            </a:r>
            <a:endParaRPr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rgbClr val="FFFFFF"/>
                </a:solidFill>
                <a:latin typeface="Nixie One"/>
                <a:ea typeface="Nixie One"/>
                <a:cs typeface="Nixie One"/>
                <a:sym typeface="Nixie One"/>
              </a:rPr>
              <a:t>1</a:t>
            </a:r>
            <a:endParaRPr b="1" dirty="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Names</a:t>
            </a:r>
            <a:endParaRPr dirty="0"/>
          </a:p>
        </p:txBody>
      </p:sp>
      <p:sp>
        <p:nvSpPr>
          <p:cNvPr id="373" name="Google Shape;373;p16"/>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n-US" dirty="0"/>
              <a:t>Name forms</a:t>
            </a:r>
            <a:endParaRPr dirty="0"/>
          </a:p>
          <a:p>
            <a:pPr marL="457200" lvl="0" indent="-317500" algn="l" rtl="0">
              <a:spcBef>
                <a:spcPts val="0"/>
              </a:spcBef>
              <a:spcAft>
                <a:spcPts val="0"/>
              </a:spcAft>
              <a:buSzPts val="1400"/>
              <a:buChar char="◇"/>
            </a:pPr>
            <a:r>
              <a:rPr lang="en-US" dirty="0"/>
              <a:t>Special words</a:t>
            </a:r>
            <a:endParaRPr dirty="0"/>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
        <p:nvSpPr>
          <p:cNvPr id="6" name="Google Shape;415;p20">
            <a:extLst>
              <a:ext uri="{FF2B5EF4-FFF2-40B4-BE49-F238E27FC236}">
                <a16:creationId xmlns:a16="http://schemas.microsoft.com/office/drawing/2014/main" id="{821727BC-F693-4AA6-88D3-3BE68341C1B8}"/>
              </a:ext>
            </a:extLst>
          </p:cNvPr>
          <p:cNvSpPr txBox="1">
            <a:spLocks/>
          </p:cNvSpPr>
          <p:nvPr/>
        </p:nvSpPr>
        <p:spPr>
          <a:xfrm>
            <a:off x="1655708" y="888531"/>
            <a:ext cx="6305878" cy="64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3000" dirty="0"/>
              <a:t>Name forms</a:t>
            </a:r>
          </a:p>
        </p:txBody>
      </p:sp>
      <p:sp>
        <p:nvSpPr>
          <p:cNvPr id="7" name="Google Shape;416;p20">
            <a:extLst>
              <a:ext uri="{FF2B5EF4-FFF2-40B4-BE49-F238E27FC236}">
                <a16:creationId xmlns:a16="http://schemas.microsoft.com/office/drawing/2014/main" id="{4A1F80C4-EBAD-4CB6-A697-03EE39BB2B35}"/>
              </a:ext>
            </a:extLst>
          </p:cNvPr>
          <p:cNvSpPr txBox="1">
            <a:spLocks/>
          </p:cNvSpPr>
          <p:nvPr/>
        </p:nvSpPr>
        <p:spPr>
          <a:xfrm>
            <a:off x="1655708" y="1765081"/>
            <a:ext cx="6305878" cy="24898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eaLnBrk="1" hangingPunct="1">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eaLnBrk="1" hangingPunct="1">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eaLnBrk="1" hangingPunct="1">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eaLnBrk="1" hangingPunct="1">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eaLnBrk="1" hangingPunct="1">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eaLnBrk="1" hangingPunct="1">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eaLnBrk="1" hangingPunct="1">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eaLnBrk="1" hangingPunct="1">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0" indent="0">
              <a:buFont typeface="Muli"/>
              <a:buNone/>
            </a:pPr>
            <a:r>
              <a:rPr lang="en-US" dirty="0"/>
              <a:t>All names (variables, functions, classes and special words) are case sensitive.</a:t>
            </a:r>
          </a:p>
          <a:p>
            <a:pPr marL="0" indent="0">
              <a:buFont typeface="Muli"/>
              <a:buNone/>
            </a:pPr>
            <a:r>
              <a:rPr lang="en-US" dirty="0"/>
              <a:t>There is no length limit on names and names can contain alphanumeric (a-z, A-Z, 0-9) characters, underscore (_) and dollar sign ($) but the first character must be a non-digit character.</a:t>
            </a:r>
          </a:p>
          <a:p>
            <a:pPr marL="0" indent="0">
              <a:buFont typeface="Muli"/>
              <a:buNone/>
            </a:pPr>
            <a:r>
              <a:rPr lang="en-US" dirty="0"/>
              <a:t>Underscore as the first character marks the variable, function or class as a private one.</a:t>
            </a:r>
          </a:p>
          <a:p>
            <a:pPr marL="0" indent="0">
              <a:buFont typeface="Muli"/>
              <a:buNone/>
            </a:pPr>
            <a:r>
              <a:rPr lang="en-US" dirty="0"/>
              <a:t>Special character such as #, @, ^, &amp;, * ,space as well as Unicode characters and mathematical symbols except $ and _ are not allowed.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5</a:t>
            </a:fld>
            <a:endParaRPr/>
          </a:p>
        </p:txBody>
      </p:sp>
      <p:sp>
        <p:nvSpPr>
          <p:cNvPr id="6" name="Google Shape;415;p20">
            <a:extLst>
              <a:ext uri="{FF2B5EF4-FFF2-40B4-BE49-F238E27FC236}">
                <a16:creationId xmlns:a16="http://schemas.microsoft.com/office/drawing/2014/main" id="{821727BC-F693-4AA6-88D3-3BE68341C1B8}"/>
              </a:ext>
            </a:extLst>
          </p:cNvPr>
          <p:cNvSpPr txBox="1">
            <a:spLocks/>
          </p:cNvSpPr>
          <p:nvPr/>
        </p:nvSpPr>
        <p:spPr>
          <a:xfrm>
            <a:off x="1655708" y="888531"/>
            <a:ext cx="6305878" cy="64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3000" dirty="0"/>
              <a:t>Special words</a:t>
            </a:r>
          </a:p>
        </p:txBody>
      </p:sp>
      <p:sp>
        <p:nvSpPr>
          <p:cNvPr id="7" name="Google Shape;416;p20">
            <a:extLst>
              <a:ext uri="{FF2B5EF4-FFF2-40B4-BE49-F238E27FC236}">
                <a16:creationId xmlns:a16="http://schemas.microsoft.com/office/drawing/2014/main" id="{4A1F80C4-EBAD-4CB6-A697-03EE39BB2B35}"/>
              </a:ext>
            </a:extLst>
          </p:cNvPr>
          <p:cNvSpPr txBox="1">
            <a:spLocks/>
          </p:cNvSpPr>
          <p:nvPr/>
        </p:nvSpPr>
        <p:spPr>
          <a:xfrm>
            <a:off x="1655708" y="1765081"/>
            <a:ext cx="6305878" cy="24898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eaLnBrk="1" hangingPunct="1">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eaLnBrk="1" hangingPunct="1">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eaLnBrk="1" hangingPunct="1">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eaLnBrk="1" hangingPunct="1">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eaLnBrk="1" hangingPunct="1">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eaLnBrk="1" hangingPunct="1">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eaLnBrk="1" hangingPunct="1">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eaLnBrk="1" hangingPunct="1">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0" indent="0">
              <a:buFont typeface="Muli"/>
              <a:buNone/>
            </a:pPr>
            <a:r>
              <a:rPr lang="en-US" dirty="0"/>
              <a:t>Reserved Words : assert, break, case, catch, class, const, continue, default, do, else, </a:t>
            </a:r>
            <a:r>
              <a:rPr lang="en-US" dirty="0" err="1"/>
              <a:t>enum</a:t>
            </a:r>
            <a:r>
              <a:rPr lang="en-US" dirty="0"/>
              <a:t>, extends, false, final, finally, for, if, in, is, new, null, rethrow, return, super, switch, this, throw, true, try, var, void, while, with</a:t>
            </a:r>
          </a:p>
          <a:p>
            <a:pPr marL="0" indent="0">
              <a:buNone/>
            </a:pPr>
            <a:r>
              <a:rPr lang="en-US" dirty="0"/>
              <a:t>Contextual Keywords (These Keywords have meaning only in specific places and they are valid identifiers everywhere.): async, hide, on, show, sync, await, yield</a:t>
            </a:r>
          </a:p>
          <a:p>
            <a:pPr marL="0" indent="0">
              <a:buFont typeface="Muli"/>
              <a:buNone/>
            </a:pPr>
            <a:r>
              <a:rPr lang="en-US" dirty="0"/>
              <a:t>Built-in Identifier Words (These are used to simplify the task of porting JavaScript code to Dart, these keywords are valid identifiers in most places, but they cannot be used as class or type names, or as import prefixes.): abstract, as, covariant, deferred, dynamic, export, extension, external, factory, function, get, implements, import, interface, library, </a:t>
            </a:r>
            <a:r>
              <a:rPr lang="en-US" dirty="0" err="1"/>
              <a:t>mixin</a:t>
            </a:r>
            <a:r>
              <a:rPr lang="en-US" dirty="0"/>
              <a:t>, operator, part, set, static, typedef</a:t>
            </a:r>
          </a:p>
          <a:p>
            <a:pPr marL="0" indent="0">
              <a:buFont typeface="Muli"/>
              <a:buNone/>
            </a:pPr>
            <a:endParaRPr lang="en-US" dirty="0"/>
          </a:p>
        </p:txBody>
      </p:sp>
    </p:spTree>
    <p:extLst>
      <p:ext uri="{BB962C8B-B14F-4D97-AF65-F5344CB8AC3E}">
        <p14:creationId xmlns:p14="http://schemas.microsoft.com/office/powerpoint/2010/main" val="881272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Variables</a:t>
            </a:r>
            <a:endParaRPr dirty="0"/>
          </a:p>
        </p:txBody>
      </p:sp>
      <p:sp>
        <p:nvSpPr>
          <p:cNvPr id="373" name="Google Shape;373;p16"/>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n-US" dirty="0"/>
              <a:t>Address and value</a:t>
            </a:r>
            <a:endParaRPr dirty="0"/>
          </a:p>
          <a:p>
            <a:pPr marL="457200" lvl="0" indent="-317500" algn="l" rtl="0">
              <a:spcBef>
                <a:spcPts val="0"/>
              </a:spcBef>
              <a:spcAft>
                <a:spcPts val="0"/>
              </a:spcAft>
              <a:buSzPts val="1400"/>
              <a:buChar char="◇"/>
            </a:pPr>
            <a:r>
              <a:rPr lang="en-US" dirty="0"/>
              <a:t>Type and alias</a:t>
            </a: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2604288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sp>
        <p:nvSpPr>
          <p:cNvPr id="6" name="Google Shape;415;p20">
            <a:extLst>
              <a:ext uri="{FF2B5EF4-FFF2-40B4-BE49-F238E27FC236}">
                <a16:creationId xmlns:a16="http://schemas.microsoft.com/office/drawing/2014/main" id="{821727BC-F693-4AA6-88D3-3BE68341C1B8}"/>
              </a:ext>
            </a:extLst>
          </p:cNvPr>
          <p:cNvSpPr txBox="1">
            <a:spLocks/>
          </p:cNvSpPr>
          <p:nvPr/>
        </p:nvSpPr>
        <p:spPr>
          <a:xfrm>
            <a:off x="1655708" y="888531"/>
            <a:ext cx="6305878" cy="64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3000" dirty="0"/>
              <a:t>Address and value</a:t>
            </a:r>
          </a:p>
        </p:txBody>
      </p:sp>
      <p:sp>
        <p:nvSpPr>
          <p:cNvPr id="7" name="Google Shape;416;p20">
            <a:extLst>
              <a:ext uri="{FF2B5EF4-FFF2-40B4-BE49-F238E27FC236}">
                <a16:creationId xmlns:a16="http://schemas.microsoft.com/office/drawing/2014/main" id="{4A1F80C4-EBAD-4CB6-A697-03EE39BB2B35}"/>
              </a:ext>
            </a:extLst>
          </p:cNvPr>
          <p:cNvSpPr txBox="1">
            <a:spLocks/>
          </p:cNvSpPr>
          <p:nvPr/>
        </p:nvSpPr>
        <p:spPr>
          <a:xfrm>
            <a:off x="1655708" y="1765081"/>
            <a:ext cx="6305878" cy="24898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eaLnBrk="1" hangingPunct="1">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eaLnBrk="1" hangingPunct="1">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eaLnBrk="1" hangingPunct="1">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eaLnBrk="1" hangingPunct="1">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eaLnBrk="1" hangingPunct="1">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eaLnBrk="1" hangingPunct="1">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eaLnBrk="1" hangingPunct="1">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eaLnBrk="1" hangingPunct="1">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0" indent="0">
              <a:buFont typeface="Muli"/>
              <a:buNone/>
            </a:pPr>
            <a:r>
              <a:rPr lang="en-US" dirty="0"/>
              <a:t>Garbage collection is an automatic memory management feature in many modern programming languages, such as Java and languages in the .NET framework. Languages that use garbage collection are often interpreted or run within a virtual machine like the JVM. In each case, the environment that runs the code is also responsible for garbage collection and since Dart applies garbage collection and its </a:t>
            </a:r>
            <a:r>
              <a:rPr lang="en-US" dirty="0" err="1"/>
              <a:t>DartVM</a:t>
            </a:r>
            <a:r>
              <a:rPr lang="en-US" dirty="0"/>
              <a:t> this process is automated.</a:t>
            </a:r>
          </a:p>
        </p:txBody>
      </p:sp>
    </p:spTree>
    <p:extLst>
      <p:ext uri="{BB962C8B-B14F-4D97-AF65-F5344CB8AC3E}">
        <p14:creationId xmlns:p14="http://schemas.microsoft.com/office/powerpoint/2010/main" val="2925261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
        <p:nvSpPr>
          <p:cNvPr id="6" name="Google Shape;415;p20">
            <a:extLst>
              <a:ext uri="{FF2B5EF4-FFF2-40B4-BE49-F238E27FC236}">
                <a16:creationId xmlns:a16="http://schemas.microsoft.com/office/drawing/2014/main" id="{821727BC-F693-4AA6-88D3-3BE68341C1B8}"/>
              </a:ext>
            </a:extLst>
          </p:cNvPr>
          <p:cNvSpPr txBox="1">
            <a:spLocks/>
          </p:cNvSpPr>
          <p:nvPr/>
        </p:nvSpPr>
        <p:spPr>
          <a:xfrm>
            <a:off x="1655708" y="888531"/>
            <a:ext cx="6305878" cy="64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1pPr>
            <a:lvl2pPr marR="0" lvl="1"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2pPr>
            <a:lvl3pPr marR="0" lvl="2"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3pPr>
            <a:lvl4pPr marR="0" lvl="3"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4pPr>
            <a:lvl5pPr marR="0" lvl="4"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5pPr>
            <a:lvl6pPr marR="0" lvl="5"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6pPr>
            <a:lvl7pPr marR="0" lvl="6"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7pPr>
            <a:lvl8pPr marR="0" lvl="7"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8pPr>
            <a:lvl9pPr marR="0" lvl="8" algn="l" rtl="0" eaLnBrk="1" hangingPunct="1">
              <a:lnSpc>
                <a:spcPct val="100000"/>
              </a:lnSpc>
              <a:spcBef>
                <a:spcPts val="0"/>
              </a:spcBef>
              <a:spcAft>
                <a:spcPts val="0"/>
              </a:spcAft>
              <a:buClr>
                <a:srgbClr val="19BBD5"/>
              </a:buClr>
              <a:buSzPts val="4000"/>
              <a:buFont typeface="Nixie One"/>
              <a:buNone/>
              <a:defRPr sz="4000" b="0" i="0" u="none" strike="noStrike" cap="none">
                <a:solidFill>
                  <a:srgbClr val="19BBD5"/>
                </a:solidFill>
                <a:latin typeface="Nixie One"/>
                <a:ea typeface="Nixie One"/>
                <a:cs typeface="Nixie One"/>
                <a:sym typeface="Nixie One"/>
              </a:defRPr>
            </a:lvl9pPr>
          </a:lstStyle>
          <a:p>
            <a:r>
              <a:rPr lang="en-US" sz="3000" dirty="0"/>
              <a:t>Alias and Types</a:t>
            </a:r>
          </a:p>
        </p:txBody>
      </p:sp>
      <p:sp>
        <p:nvSpPr>
          <p:cNvPr id="7" name="Google Shape;416;p20">
            <a:extLst>
              <a:ext uri="{FF2B5EF4-FFF2-40B4-BE49-F238E27FC236}">
                <a16:creationId xmlns:a16="http://schemas.microsoft.com/office/drawing/2014/main" id="{4A1F80C4-EBAD-4CB6-A697-03EE39BB2B35}"/>
              </a:ext>
            </a:extLst>
          </p:cNvPr>
          <p:cNvSpPr txBox="1">
            <a:spLocks/>
          </p:cNvSpPr>
          <p:nvPr/>
        </p:nvSpPr>
        <p:spPr>
          <a:xfrm>
            <a:off x="1655708" y="1765081"/>
            <a:ext cx="6305878" cy="24898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eaLnBrk="1" hangingPunct="1">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eaLnBrk="1" hangingPunct="1">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eaLnBrk="1" hangingPunct="1">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eaLnBrk="1" hangingPunct="1">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eaLnBrk="1" hangingPunct="1">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eaLnBrk="1" hangingPunct="1">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eaLnBrk="1" hangingPunct="1">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eaLnBrk="1" hangingPunct="1">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eaLnBrk="1" hangingPunct="1">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0" indent="0">
              <a:buFont typeface="Muli"/>
              <a:buNone/>
            </a:pPr>
            <a:r>
              <a:rPr lang="en-US" dirty="0"/>
              <a:t>There is only one alias per variable (the one defined during the definition of the variable) and there cannot be multiple aliases for a single variable.</a:t>
            </a:r>
          </a:p>
          <a:p>
            <a:pPr marL="0" indent="0">
              <a:buFont typeface="Muli"/>
              <a:buNone/>
            </a:pPr>
            <a:r>
              <a:rPr lang="en-US" dirty="0"/>
              <a:t>Numbers (Integer and Double), Boolean, String, Maps and dynamic</a:t>
            </a:r>
          </a:p>
        </p:txBody>
      </p:sp>
    </p:spTree>
    <p:extLst>
      <p:ext uri="{BB962C8B-B14F-4D97-AF65-F5344CB8AC3E}">
        <p14:creationId xmlns:p14="http://schemas.microsoft.com/office/powerpoint/2010/main" val="3877825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6"/>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Binding</a:t>
            </a:r>
            <a:endParaRPr dirty="0"/>
          </a:p>
        </p:txBody>
      </p:sp>
      <p:sp>
        <p:nvSpPr>
          <p:cNvPr id="373" name="Google Shape;373;p16"/>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p>
            <a:pPr marL="457200" lvl="0" indent="-317500" algn="l" rtl="0">
              <a:spcBef>
                <a:spcPts val="600"/>
              </a:spcBef>
              <a:spcAft>
                <a:spcPts val="0"/>
              </a:spcAft>
              <a:buSzPts val="1400"/>
              <a:buChar char="◇"/>
            </a:pPr>
            <a:r>
              <a:rPr lang="en-US" dirty="0"/>
              <a:t>Type binding</a:t>
            </a:r>
            <a:endParaRPr dirty="0"/>
          </a:p>
          <a:p>
            <a:pPr marL="457200" lvl="0" indent="-317500" algn="l" rtl="0">
              <a:spcBef>
                <a:spcPts val="0"/>
              </a:spcBef>
              <a:spcAft>
                <a:spcPts val="0"/>
              </a:spcAft>
              <a:buSzPts val="1400"/>
              <a:buChar char="◇"/>
            </a:pPr>
            <a:r>
              <a:rPr lang="en-US" dirty="0"/>
              <a:t>Storage bindings</a:t>
            </a:r>
          </a:p>
        </p:txBody>
      </p:sp>
      <p:sp>
        <p:nvSpPr>
          <p:cNvPr id="374" name="Google Shape;374;p16"/>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4248586240"/>
      </p:ext>
    </p:extLst>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mogen.pptx" id="{320DF118-CC2E-47B9-B7A6-F5DB6CA339FE}" vid="{95AED94B-67B9-4CDC-9FC1-BF8EE17B664B}"/>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Imogen</Template>
  <TotalTime>200</TotalTime>
  <Words>836</Words>
  <Application>Microsoft Office PowerPoint</Application>
  <PresentationFormat>On-screen Show (16:9)</PresentationFormat>
  <Paragraphs>59</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Muli</vt:lpstr>
      <vt:lpstr>Nixie One</vt:lpstr>
      <vt:lpstr>Helvetica Neue</vt:lpstr>
      <vt:lpstr>Arial</vt:lpstr>
      <vt:lpstr>Imogen template</vt:lpstr>
      <vt:lpstr>Dart Programming Language</vt:lpstr>
      <vt:lpstr>Names, Bindings and Scopes</vt:lpstr>
      <vt:lpstr>Names</vt:lpstr>
      <vt:lpstr>PowerPoint Presentation</vt:lpstr>
      <vt:lpstr>PowerPoint Presentation</vt:lpstr>
      <vt:lpstr>Variables</vt:lpstr>
      <vt:lpstr>PowerPoint Presentation</vt:lpstr>
      <vt:lpstr>PowerPoint Presentation</vt:lpstr>
      <vt:lpstr>Binding</vt:lpstr>
      <vt:lpstr>PowerPoint Presentation</vt:lpstr>
      <vt:lpstr>PowerPoint Presentation</vt:lpstr>
      <vt:lpstr>Scopes</vt:lpstr>
      <vt:lpstr>PowerPoint Presentation</vt:lpstr>
      <vt:lpstr>Named constant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Dart Programming Language</dc:title>
  <dc:creator>Pedram Katebi</dc:creator>
  <cp:lastModifiedBy>Pedram Katebi</cp:lastModifiedBy>
  <cp:revision>14</cp:revision>
  <dcterms:created xsi:type="dcterms:W3CDTF">2021-10-06T13:04:16Z</dcterms:created>
  <dcterms:modified xsi:type="dcterms:W3CDTF">2021-10-09T13:18:38Z</dcterms:modified>
</cp:coreProperties>
</file>